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7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8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0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  <p:sldMasterId id="2147483671" r:id="rId2"/>
    <p:sldMasterId id="2147483680" r:id="rId3"/>
    <p:sldMasterId id="2147483689" r:id="rId4"/>
    <p:sldMasterId id="2147483697" r:id="rId5"/>
    <p:sldMasterId id="2147483705" r:id="rId6"/>
    <p:sldMasterId id="2147483713" r:id="rId7"/>
    <p:sldMasterId id="2147483730" r:id="rId8"/>
    <p:sldMasterId id="2147483738" r:id="rId9"/>
    <p:sldMasterId id="2147483746" r:id="rId10"/>
    <p:sldMasterId id="2147483757" r:id="rId11"/>
  </p:sldMasterIdLst>
  <p:notesMasterIdLst>
    <p:notesMasterId r:id="rId28"/>
  </p:notesMasterIdLst>
  <p:sldIdLst>
    <p:sldId id="274" r:id="rId12"/>
    <p:sldId id="516" r:id="rId13"/>
    <p:sldId id="496" r:id="rId14"/>
    <p:sldId id="506" r:id="rId15"/>
    <p:sldId id="507" r:id="rId16"/>
    <p:sldId id="459" r:id="rId17"/>
    <p:sldId id="490" r:id="rId18"/>
    <p:sldId id="504" r:id="rId19"/>
    <p:sldId id="508" r:id="rId20"/>
    <p:sldId id="515" r:id="rId21"/>
    <p:sldId id="500" r:id="rId22"/>
    <p:sldId id="501" r:id="rId23"/>
    <p:sldId id="517" r:id="rId24"/>
    <p:sldId id="520" r:id="rId25"/>
    <p:sldId id="519" r:id="rId26"/>
    <p:sldId id="499" r:id="rId2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C5DD"/>
    <a:srgbClr val="66FF33"/>
    <a:srgbClr val="941100"/>
    <a:srgbClr val="339933"/>
    <a:srgbClr val="3C97AF"/>
    <a:srgbClr val="ED7D30"/>
    <a:srgbClr val="A73F3C"/>
    <a:srgbClr val="6A508C"/>
    <a:srgbClr val="82A144"/>
    <a:srgbClr val="DA7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696" autoAdjust="0"/>
    <p:restoredTop sz="94993" autoAdjust="0"/>
  </p:normalViewPr>
  <p:slideViewPr>
    <p:cSldViewPr>
      <p:cViewPr>
        <p:scale>
          <a:sx n="124" d="100"/>
          <a:sy n="124" d="100"/>
        </p:scale>
        <p:origin x="528" y="7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2CD7E-4193-46CB-8698-CB3797083196}" type="datetimeFigureOut">
              <a:rPr lang="en-US" smtClean="0"/>
              <a:t>5/5/22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E37BDE-1E16-4497-8123-4D9E05ECC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010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261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555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4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234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3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3.tiff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3.tiff"/><Relationship Id="rId5" Type="http://schemas.openxmlformats.org/officeDocument/2006/relationships/image" Target="../media/image34.jpeg"/><Relationship Id="rId4" Type="http://schemas.openxmlformats.org/officeDocument/2006/relationships/image" Target="../media/image6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8.jpeg"/><Relationship Id="rId4" Type="http://schemas.openxmlformats.org/officeDocument/2006/relationships/image" Target="../media/image6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7.png"/><Relationship Id="rId4" Type="http://schemas.openxmlformats.org/officeDocument/2006/relationships/image" Target="../media/image42.jpe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50.png"/><Relationship Id="rId4" Type="http://schemas.openxmlformats.org/officeDocument/2006/relationships/image" Target="../media/image6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-4720" y="0"/>
            <a:ext cx="2084906" cy="5164039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946" y="0"/>
            <a:ext cx="2102132" cy="51435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-21945" y="-1"/>
            <a:ext cx="2102132" cy="516403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pic>
        <p:nvPicPr>
          <p:cNvPr id="13" name="Picture 2" descr="S:\F15015_Copernicus\3_Work\330_Work-in-process\Logos_icons\Accestodata_negatif-01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573" y="118278"/>
            <a:ext cx="541005" cy="54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038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317" y="-2"/>
            <a:ext cx="2106504" cy="5175269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-21945" y="-3"/>
            <a:ext cx="2102132" cy="516404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202" y="699542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rgbClr val="0B619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rgbClr val="0B6192"/>
                </a:solidFill>
              </a:rPr>
              <a:t>Monitoring</a:t>
            </a:r>
            <a:endParaRPr lang="en-US" sz="1000" b="1" dirty="0">
              <a:solidFill>
                <a:srgbClr val="0B6192"/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7949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B6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Subtitle 2"/>
          <p:cNvSpPr>
            <a:spLocks noGrp="1"/>
          </p:cNvSpPr>
          <p:nvPr>
            <p:ph type="subTitle" idx="13"/>
          </p:nvPr>
        </p:nvSpPr>
        <p:spPr>
          <a:xfrm>
            <a:off x="2555041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6512" y="1322672"/>
            <a:ext cx="2747277" cy="288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4242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79212" y="-20538"/>
            <a:ext cx="1877256" cy="51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758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itle 1"/>
          <p:cNvSpPr txBox="1">
            <a:spLocks/>
          </p:cNvSpPr>
          <p:nvPr userDrawn="1"/>
        </p:nvSpPr>
        <p:spPr>
          <a:xfrm>
            <a:off x="2555041" y="2572001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478516" y="3723878"/>
            <a:ext cx="17172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chemeClr val="bg1"/>
                </a:solidFill>
              </a:rPr>
              <a:t>Marine </a:t>
            </a:r>
            <a:r>
              <a:rPr lang="es-ES" sz="1100" b="0" dirty="0" err="1">
                <a:solidFill>
                  <a:schemeClr val="bg1"/>
                </a:solidFill>
              </a:rPr>
              <a:t>Monitoring</a:t>
            </a:r>
            <a:endParaRPr lang="en-US" sz="11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812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317" y="-92546"/>
            <a:ext cx="2270024" cy="5267814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-30511" y="-92546"/>
            <a:ext cx="2298483" cy="5426174"/>
            <a:chOff x="-140429" y="-46112"/>
            <a:chExt cx="2298483" cy="5282158"/>
          </a:xfrm>
        </p:grpSpPr>
        <p:sp>
          <p:nvSpPr>
            <p:cNvPr id="19" name="Rectangle 18"/>
            <p:cNvSpPr/>
            <p:nvPr userDrawn="1"/>
          </p:nvSpPr>
          <p:spPr>
            <a:xfrm>
              <a:off x="-108520" y="969"/>
              <a:ext cx="2266574" cy="5235077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140429" y="-46112"/>
              <a:ext cx="2298483" cy="5189612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878904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5069904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chemeClr val="tx2"/>
                </a:solidFill>
              </a:rPr>
              <a:t>Monitoring</a:t>
            </a:r>
            <a:endParaRPr lang="en-US" sz="1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663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317" y="-92546"/>
            <a:ext cx="2270024" cy="5267814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-30511" y="-92546"/>
            <a:ext cx="2298483" cy="5426174"/>
            <a:chOff x="-140429" y="-46112"/>
            <a:chExt cx="2298483" cy="5282158"/>
          </a:xfrm>
        </p:grpSpPr>
        <p:sp>
          <p:nvSpPr>
            <p:cNvPr id="19" name="Rectangle 18"/>
            <p:cNvSpPr/>
            <p:nvPr userDrawn="1"/>
          </p:nvSpPr>
          <p:spPr>
            <a:xfrm>
              <a:off x="-108520" y="969"/>
              <a:ext cx="2266574" cy="5235077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-140429" y="-46112"/>
              <a:ext cx="2298483" cy="5189612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146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584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5972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5410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chemeClr val="tx2"/>
                </a:solidFill>
              </a:rPr>
              <a:t>Monitoring</a:t>
            </a:r>
            <a:endParaRPr lang="en-US" sz="1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6876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317" y="-92546"/>
            <a:ext cx="2270024" cy="5267814"/>
          </a:xfrm>
          <a:prstGeom prst="rect">
            <a:avLst/>
          </a:prstGeom>
        </p:spPr>
      </p:pic>
      <p:grpSp>
        <p:nvGrpSpPr>
          <p:cNvPr id="14" name="Group 13"/>
          <p:cNvGrpSpPr/>
          <p:nvPr userDrawn="1"/>
        </p:nvGrpSpPr>
        <p:grpSpPr>
          <a:xfrm>
            <a:off x="-30511" y="-92546"/>
            <a:ext cx="2298483" cy="5426174"/>
            <a:chOff x="-140429" y="-46112"/>
            <a:chExt cx="2298483" cy="5282158"/>
          </a:xfrm>
        </p:grpSpPr>
        <p:sp>
          <p:nvSpPr>
            <p:cNvPr id="17" name="Rectangle 16"/>
            <p:cNvSpPr/>
            <p:nvPr userDrawn="1"/>
          </p:nvSpPr>
          <p:spPr>
            <a:xfrm>
              <a:off x="-108520" y="969"/>
              <a:ext cx="2266574" cy="5235077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-140429" y="-46112"/>
              <a:ext cx="2298483" cy="5189612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chemeClr val="tx2"/>
                </a:solidFill>
              </a:rPr>
              <a:t>Monitoring</a:t>
            </a:r>
            <a:endParaRPr lang="en-US" sz="1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335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317" y="-92546"/>
            <a:ext cx="2270024" cy="5267814"/>
          </a:xfrm>
          <a:prstGeom prst="rect">
            <a:avLst/>
          </a:prstGeom>
        </p:spPr>
      </p:pic>
      <p:grpSp>
        <p:nvGrpSpPr>
          <p:cNvPr id="18" name="Group 17"/>
          <p:cNvGrpSpPr/>
          <p:nvPr userDrawn="1"/>
        </p:nvGrpSpPr>
        <p:grpSpPr>
          <a:xfrm>
            <a:off x="-30511" y="-92546"/>
            <a:ext cx="2298483" cy="5426174"/>
            <a:chOff x="-140429" y="-46112"/>
            <a:chExt cx="2298483" cy="5282158"/>
          </a:xfrm>
        </p:grpSpPr>
        <p:sp>
          <p:nvSpPr>
            <p:cNvPr id="19" name="Rectangle 18"/>
            <p:cNvSpPr/>
            <p:nvPr userDrawn="1"/>
          </p:nvSpPr>
          <p:spPr>
            <a:xfrm>
              <a:off x="-108520" y="969"/>
              <a:ext cx="2266574" cy="5235077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140429" y="-46112"/>
              <a:ext cx="2298483" cy="5189612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chemeClr val="tx2"/>
                </a:solidFill>
              </a:rPr>
              <a:t>Monitoring</a:t>
            </a:r>
            <a:endParaRPr lang="en-US" sz="1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081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36512" y="0"/>
            <a:ext cx="2463612" cy="5183078"/>
            <a:chOff x="-4559112" y="-241167"/>
            <a:chExt cx="2463612" cy="5183078"/>
          </a:xfrm>
        </p:grpSpPr>
        <p:pic>
          <p:nvPicPr>
            <p:cNvPr id="19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33"/>
            <a:stretch/>
          </p:blipFill>
          <p:spPr bwMode="auto">
            <a:xfrm>
              <a:off x="-4533687" y="-212875"/>
              <a:ext cx="2438187" cy="5154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-4559112" y="-241167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4533687" y="-212875"/>
              <a:ext cx="2438187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6" name="Straight Connector 15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extBox 21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B0BF27"/>
                </a:solidFill>
              </a:rPr>
              <a:t>Land</a:t>
            </a:r>
            <a:r>
              <a:rPr lang="es-ES" sz="1100" b="0" dirty="0">
                <a:solidFill>
                  <a:srgbClr val="B0BF27"/>
                </a:solidFill>
              </a:rPr>
              <a:t> </a:t>
            </a:r>
            <a:r>
              <a:rPr lang="es-ES" sz="1100" b="0" dirty="0" err="1">
                <a:solidFill>
                  <a:srgbClr val="B0BF27"/>
                </a:solidFill>
              </a:rPr>
              <a:t>Monitoring</a:t>
            </a:r>
            <a:endParaRPr lang="en-US" sz="1100" b="0" dirty="0">
              <a:solidFill>
                <a:srgbClr val="B0BF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959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B0BF27"/>
                </a:solidFill>
              </a:rPr>
              <a:t>Land</a:t>
            </a:r>
            <a:r>
              <a:rPr lang="es-ES" sz="1100" b="0" dirty="0">
                <a:solidFill>
                  <a:srgbClr val="B0BF27"/>
                </a:solidFill>
              </a:rPr>
              <a:t> </a:t>
            </a:r>
            <a:r>
              <a:rPr lang="es-ES" sz="1100" b="0" dirty="0" err="1">
                <a:solidFill>
                  <a:srgbClr val="B0BF27"/>
                </a:solidFill>
              </a:rPr>
              <a:t>Monitoring</a:t>
            </a:r>
            <a:endParaRPr lang="en-US" sz="1100" b="0" dirty="0">
              <a:solidFill>
                <a:srgbClr val="B0BF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9490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25474" y="-4537"/>
            <a:ext cx="9144000" cy="5143500"/>
          </a:xfrm>
          <a:prstGeom prst="rect">
            <a:avLst/>
          </a:prstGeom>
          <a:solidFill>
            <a:srgbClr val="B0B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2636031" y="2572001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3"/>
          </p:nvPr>
        </p:nvSpPr>
        <p:spPr>
          <a:xfrm>
            <a:off x="2636031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170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2" y="1470422"/>
            <a:ext cx="2409911" cy="252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76"/>
          <a:stretch/>
        </p:blipFill>
        <p:spPr bwMode="auto">
          <a:xfrm>
            <a:off x="7260856" y="-4537"/>
            <a:ext cx="1883144" cy="514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4242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758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582712" y="3363838"/>
            <a:ext cx="2189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Land</a:t>
            </a:r>
            <a:r>
              <a:rPr lang="es-ES" sz="1100" b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Monitoring</a:t>
            </a:r>
            <a:endParaRPr lang="en-US" sz="11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8125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-36512" y="0"/>
            <a:ext cx="2463612" cy="5183078"/>
            <a:chOff x="-4559112" y="-241167"/>
            <a:chExt cx="2463612" cy="5183078"/>
          </a:xfrm>
        </p:grpSpPr>
        <p:pic>
          <p:nvPicPr>
            <p:cNvPr id="24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33"/>
            <a:stretch/>
          </p:blipFill>
          <p:spPr bwMode="auto">
            <a:xfrm>
              <a:off x="-4533687" y="-212875"/>
              <a:ext cx="2438187" cy="5154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4559112" y="-241167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-4533687" y="-212875"/>
              <a:ext cx="2438187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B0BF27"/>
                </a:solidFill>
              </a:rPr>
              <a:t>Land</a:t>
            </a:r>
            <a:r>
              <a:rPr lang="es-ES" sz="1100" b="0" dirty="0">
                <a:solidFill>
                  <a:srgbClr val="B0BF27"/>
                </a:solidFill>
              </a:rPr>
              <a:t> </a:t>
            </a:r>
            <a:r>
              <a:rPr lang="es-ES" sz="1100" b="0" dirty="0" err="1">
                <a:solidFill>
                  <a:srgbClr val="B0BF27"/>
                </a:solidFill>
              </a:rPr>
              <a:t>Monitoring</a:t>
            </a:r>
            <a:endParaRPr lang="en-US" sz="1100" b="0" dirty="0">
              <a:solidFill>
                <a:srgbClr val="B0BF2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8663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2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7387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B0BF27"/>
                </a:solidFill>
              </a:rPr>
              <a:t>Land</a:t>
            </a:r>
            <a:r>
              <a:rPr lang="es-ES" sz="1100" b="0" dirty="0">
                <a:solidFill>
                  <a:srgbClr val="B0BF27"/>
                </a:solidFill>
              </a:rPr>
              <a:t> </a:t>
            </a:r>
            <a:r>
              <a:rPr lang="es-ES" sz="1100" b="0" dirty="0" err="1">
                <a:solidFill>
                  <a:srgbClr val="B0BF27"/>
                </a:solidFill>
              </a:rPr>
              <a:t>Monitoring</a:t>
            </a:r>
            <a:endParaRPr lang="en-US" sz="1100" b="0" dirty="0">
              <a:solidFill>
                <a:srgbClr val="B0BF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6876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-36512" y="0"/>
            <a:ext cx="2463612" cy="5183078"/>
            <a:chOff x="-4559112" y="-241167"/>
            <a:chExt cx="2463612" cy="5183078"/>
          </a:xfrm>
        </p:grpSpPr>
        <p:pic>
          <p:nvPicPr>
            <p:cNvPr id="15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33"/>
            <a:stretch/>
          </p:blipFill>
          <p:spPr bwMode="auto">
            <a:xfrm>
              <a:off x="-4533687" y="-212875"/>
              <a:ext cx="2438187" cy="5154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/>
            <p:cNvSpPr/>
            <p:nvPr userDrawn="1"/>
          </p:nvSpPr>
          <p:spPr>
            <a:xfrm>
              <a:off x="-4559112" y="-241167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-4533687" y="-212875"/>
              <a:ext cx="2438187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B0BF27"/>
                </a:solidFill>
              </a:rPr>
              <a:t>Land</a:t>
            </a:r>
            <a:r>
              <a:rPr lang="es-ES" sz="1100" b="0" dirty="0">
                <a:solidFill>
                  <a:srgbClr val="B0BF27"/>
                </a:solidFill>
              </a:rPr>
              <a:t> </a:t>
            </a:r>
            <a:r>
              <a:rPr lang="es-ES" sz="1100" b="0" dirty="0" err="1">
                <a:solidFill>
                  <a:srgbClr val="B0BF27"/>
                </a:solidFill>
              </a:rPr>
              <a:t>Monitoring</a:t>
            </a:r>
            <a:endParaRPr lang="en-US" sz="1100" b="0" dirty="0">
              <a:solidFill>
                <a:srgbClr val="B0BF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3354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-36512" y="0"/>
            <a:ext cx="2463612" cy="5183078"/>
            <a:chOff x="-4559112" y="-241167"/>
            <a:chExt cx="2463612" cy="5183078"/>
          </a:xfrm>
        </p:grpSpPr>
        <p:pic>
          <p:nvPicPr>
            <p:cNvPr id="19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33"/>
            <a:stretch/>
          </p:blipFill>
          <p:spPr bwMode="auto">
            <a:xfrm>
              <a:off x="-4533687" y="-212875"/>
              <a:ext cx="2438187" cy="5154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-4559112" y="-241167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4533687" y="-212875"/>
              <a:ext cx="2438187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B0BF27"/>
                </a:solidFill>
              </a:rPr>
              <a:t>Land</a:t>
            </a:r>
            <a:r>
              <a:rPr lang="es-ES" sz="1100" b="0" dirty="0">
                <a:solidFill>
                  <a:srgbClr val="B0BF27"/>
                </a:solidFill>
              </a:rPr>
              <a:t> </a:t>
            </a:r>
            <a:r>
              <a:rPr lang="es-ES" sz="1100" b="0" dirty="0" err="1">
                <a:solidFill>
                  <a:srgbClr val="B0BF27"/>
                </a:solidFill>
              </a:rPr>
              <a:t>Monitoring</a:t>
            </a:r>
            <a:endParaRPr lang="en-US" sz="1100" b="0" dirty="0">
              <a:solidFill>
                <a:srgbClr val="B0BF27"/>
              </a:solidFill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70811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Designer\Desktop\PRESENTATION COPERNICUS\FOTO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1678" y="-36863"/>
            <a:ext cx="2415629" cy="521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22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" name="Straight Connector 23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6">
                    <a:lumMod val="50000"/>
                  </a:schemeClr>
                </a:solidFill>
              </a:rPr>
              <a:t>Emergency</a:t>
            </a:r>
            <a:endParaRPr lang="es-ES" sz="1100" b="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6">
                    <a:lumMod val="50000"/>
                  </a:schemeClr>
                </a:solidFill>
              </a:rPr>
              <a:t>Management</a:t>
            </a:r>
            <a:endParaRPr lang="en-US" sz="1100" b="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316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Connector 13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6">
                    <a:lumMod val="75000"/>
                  </a:schemeClr>
                </a:solidFill>
              </a:rPr>
              <a:t>Emergency</a:t>
            </a:r>
            <a:endParaRPr lang="es-ES" sz="1100" b="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6">
                    <a:lumMod val="75000"/>
                  </a:schemeClr>
                </a:solidFill>
              </a:rPr>
              <a:t>Management</a:t>
            </a:r>
            <a:endParaRPr lang="en-US" sz="1100" b="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7281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A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2593876" y="2572001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2593876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9036" y="1288306"/>
            <a:ext cx="2454145" cy="261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758598" y="3390260"/>
            <a:ext cx="185502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Emergency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>
                <a:solidFill>
                  <a:schemeClr val="bg1"/>
                </a:solidFill>
              </a:rPr>
              <a:t>Management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2051" name="Picture 3" descr="C:\Users\Designer\Desktop\PRESENTATION COPERNICUS\foto3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2164" y="0"/>
            <a:ext cx="2099054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5933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Designer\Desktop\PRESENTATION COPERNICUS\FOTO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1678" y="-36863"/>
            <a:ext cx="2415629" cy="521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2920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6056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6">
                    <a:lumMod val="50000"/>
                  </a:schemeClr>
                </a:solidFill>
              </a:rPr>
              <a:t>Emergency</a:t>
            </a:r>
            <a:endParaRPr lang="es-ES" sz="1100" b="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6">
                    <a:lumMod val="50000"/>
                  </a:schemeClr>
                </a:solidFill>
              </a:rPr>
              <a:t>Management</a:t>
            </a:r>
            <a:endParaRPr lang="en-US" sz="1100" b="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2665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Straight Connector 18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6">
                    <a:lumMod val="75000"/>
                  </a:schemeClr>
                </a:solidFill>
              </a:rPr>
              <a:t>Emergency</a:t>
            </a:r>
            <a:endParaRPr lang="es-ES" sz="1100" b="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6">
                    <a:lumMod val="75000"/>
                  </a:schemeClr>
                </a:solidFill>
              </a:rPr>
              <a:t>Management</a:t>
            </a:r>
            <a:endParaRPr lang="en-US" sz="1100" b="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8917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Designer\Desktop\PRESENTATION COPERNICUS\FOTO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1678" y="-36863"/>
            <a:ext cx="2415629" cy="521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3" name="Straight Connector 22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6">
                    <a:lumMod val="50000"/>
                  </a:schemeClr>
                </a:solidFill>
              </a:rPr>
              <a:t>Emergency</a:t>
            </a:r>
            <a:endParaRPr lang="es-ES" sz="1100" b="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6">
                    <a:lumMod val="50000"/>
                  </a:schemeClr>
                </a:solidFill>
              </a:rPr>
              <a:t>Management</a:t>
            </a:r>
            <a:endParaRPr lang="en-US" sz="1100" b="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2277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Designer\Desktop\PRESENTATION COPERNICUS\FOTO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1678" y="-36863"/>
            <a:ext cx="2415629" cy="521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2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22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Straight Connector 19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6">
                    <a:lumMod val="50000"/>
                  </a:schemeClr>
                </a:solidFill>
              </a:rPr>
              <a:t>Emergency</a:t>
            </a:r>
            <a:endParaRPr lang="es-ES" sz="1100" b="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6">
                    <a:lumMod val="50000"/>
                  </a:schemeClr>
                </a:solidFill>
              </a:rPr>
              <a:t>Management</a:t>
            </a:r>
            <a:endParaRPr lang="en-US" sz="1100" b="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690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596" y="251"/>
            <a:ext cx="1916102" cy="514350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7223596" y="0"/>
            <a:ext cx="1728192" cy="5143500"/>
          </a:xfrm>
          <a:prstGeom prst="rect">
            <a:avLst/>
          </a:prstGeom>
          <a:gradFill flip="none" rotWithShape="1">
            <a:gsLst>
              <a:gs pos="4000">
                <a:schemeClr val="accent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569823" y="2571750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2569823" y="317393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7" name="Picture 3" descr="S:\F15015_Copernicus\3_Work\330_Work-in-process\Logos_icons\User Uptake_blanc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66" y="902657"/>
            <a:ext cx="2821221" cy="282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723496" y="3723878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chemeClr val="bg1"/>
                </a:solidFill>
              </a:rPr>
              <a:t>Data Access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8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4242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758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11575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28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" name="Group 28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0" name="Rectangle 29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Rectangle 3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67777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11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14" name="Rectangle 13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Rectangle 17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58808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62C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06278" y="0"/>
            <a:ext cx="184839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602384" y="2515170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2602384" y="3363838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218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1491630"/>
            <a:ext cx="2088232" cy="244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204713" y="3507854"/>
            <a:ext cx="236172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Atmosphere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Monitoring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00" y="4811834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055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24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" name="Group 28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0" name="Rectangle 29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Rectangle 3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1022920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5076056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62821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" name="Group 17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19" name="Rectangle 18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Rectangle 2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32353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30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" name="Group 30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2" name="Rectangle 31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Rectangle 32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33487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27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" name="Group 27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29" name="Rectangle 28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Rectangle 29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2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22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84821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84000"/>
          </a:xfrm>
          <a:prstGeom prst="rect">
            <a:avLst/>
          </a:prstGeom>
          <a:solidFill>
            <a:srgbClr val="62C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06278" y="0"/>
            <a:ext cx="184839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5/5/22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218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528" y="1491630"/>
            <a:ext cx="2088232" cy="24489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204713" y="3507854"/>
            <a:ext cx="236172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Atmosphere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Monitoring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8" name="Picture 17" descr="Copernicus white.eps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8" t="29476" r="8802" b="28526"/>
          <a:stretch/>
        </p:blipFill>
        <p:spPr>
          <a:xfrm>
            <a:off x="1543424" y="4479960"/>
            <a:ext cx="868336" cy="324000"/>
          </a:xfrm>
          <a:prstGeom prst="rect">
            <a:avLst/>
          </a:prstGeom>
        </p:spPr>
      </p:pic>
      <p:pic>
        <p:nvPicPr>
          <p:cNvPr id="19" name="Picture 18" descr="logo-ce-horizontal-en-neg-yellow.eps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515966"/>
            <a:ext cx="954504" cy="251989"/>
          </a:xfrm>
          <a:prstGeom prst="rect">
            <a:avLst/>
          </a:prstGeom>
        </p:spPr>
      </p:pic>
      <p:pic>
        <p:nvPicPr>
          <p:cNvPr id="20" name="Picture 19" descr="ECMWF_Master_Logo_CMYK_nostrapNEG.eps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594309"/>
            <a:ext cx="1043108" cy="179996"/>
          </a:xfrm>
          <a:prstGeom prst="rect">
            <a:avLst/>
          </a:prstGeom>
        </p:spPr>
      </p:pic>
      <p:sp>
        <p:nvSpPr>
          <p:cNvPr id="26" name="Subtitle 2"/>
          <p:cNvSpPr>
            <a:spLocks noGrp="1"/>
          </p:cNvSpPr>
          <p:nvPr>
            <p:ph type="subTitle" idx="13"/>
          </p:nvPr>
        </p:nvSpPr>
        <p:spPr>
          <a:xfrm>
            <a:off x="2555776" y="3147814"/>
            <a:ext cx="4752528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55776" y="2427735"/>
            <a:ext cx="4752528" cy="72008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503125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-8194"/>
            <a:ext cx="2323579" cy="5195022"/>
            <a:chOff x="-2988840" y="-681190"/>
            <a:chExt cx="2323579" cy="5195022"/>
          </a:xfrm>
        </p:grpSpPr>
        <p:pic>
          <p:nvPicPr>
            <p:cNvPr id="34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 34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42" name="Straight Connector 41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44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29666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13" name="Straight Connector 1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6454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S:\F15015_Copernicus\3_Work\330_Work-in-process\SC4_BackgroundMat\Visual_ID\Photos\Po_River_Ital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-11410" y="-545"/>
            <a:ext cx="2077082" cy="514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3103" y="-92545"/>
            <a:ext cx="2077083" cy="525658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-4720" y="0"/>
            <a:ext cx="2084906" cy="5164039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749424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pic>
        <p:nvPicPr>
          <p:cNvPr id="13" name="Picture 2" descr="S:\F15015_Copernicus\3_Work\330_Work-in-process\Logos_icons\Accestodata_negatif-01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573" y="118278"/>
            <a:ext cx="541005" cy="54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3298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41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602384" y="2572001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2602384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242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52536" y="1200704"/>
            <a:ext cx="3240360" cy="27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8"/>
          <a:stretch/>
        </p:blipFill>
        <p:spPr bwMode="auto">
          <a:xfrm>
            <a:off x="7291387" y="-11268"/>
            <a:ext cx="1852613" cy="516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621854" y="3536429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Climate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Change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00" y="4811834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8890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18" name="Straight Connector 17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88525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0" name="Straight Connector 19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597596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0" y="-8194"/>
            <a:ext cx="2323579" cy="5195022"/>
            <a:chOff x="-2988840" y="-681190"/>
            <a:chExt cx="2323579" cy="5195022"/>
          </a:xfrm>
        </p:grpSpPr>
        <p:pic>
          <p:nvPicPr>
            <p:cNvPr id="19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4" name="Straight Connector 23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626053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0" y="-8194"/>
            <a:ext cx="2323579" cy="5195022"/>
            <a:chOff x="-2988840" y="-681190"/>
            <a:chExt cx="2323579" cy="5195022"/>
          </a:xfrm>
        </p:grpSpPr>
        <p:pic>
          <p:nvPicPr>
            <p:cNvPr id="21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3" name="Straight Connector 2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594000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-19239" y="-12685"/>
            <a:ext cx="2463883" cy="5176972"/>
            <a:chOff x="-2604708" y="-1040096"/>
            <a:chExt cx="2463883" cy="5176972"/>
          </a:xfrm>
        </p:grpSpPr>
        <p:pic>
          <p:nvPicPr>
            <p:cNvPr id="21" name="Picture 3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604436" y="-1028650"/>
              <a:ext cx="2002973" cy="5138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 userDrawn="1"/>
          </p:nvSpPr>
          <p:spPr>
            <a:xfrm>
              <a:off x="-2604436" y="-1013193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-2604708" y="-1040096"/>
              <a:ext cx="2438852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2C4442"/>
                </a:solidFill>
              </a:rPr>
              <a:t>Security</a:t>
            </a:r>
            <a:endParaRPr lang="en-US" sz="1100" b="0" dirty="0">
              <a:solidFill>
                <a:srgbClr val="2C4442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406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578683"/>
                </a:solidFill>
              </a:rPr>
              <a:t>Security</a:t>
            </a:r>
            <a:endParaRPr lang="en-US" sz="1100" b="0" dirty="0">
              <a:solidFill>
                <a:srgbClr val="578683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67853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78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5/5/22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2602384" y="2572001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3314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9853" y="1937973"/>
            <a:ext cx="2061385" cy="176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 userDrawn="1"/>
        </p:nvSpPr>
        <p:spPr>
          <a:xfrm>
            <a:off x="1018177" y="3710205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chemeClr val="bg1"/>
                </a:solidFill>
              </a:rPr>
              <a:t>Security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95187" y="0"/>
            <a:ext cx="1951417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2602384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3769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38100" y="12576"/>
            <a:ext cx="2482389" cy="5170484"/>
            <a:chOff x="9658589" y="-81666"/>
            <a:chExt cx="2482389" cy="5170484"/>
          </a:xfrm>
        </p:grpSpPr>
        <p:pic>
          <p:nvPicPr>
            <p:cNvPr id="16" name="Picture 3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677367" y="-81666"/>
              <a:ext cx="1951417" cy="516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 userDrawn="1"/>
          </p:nvSpPr>
          <p:spPr>
            <a:xfrm>
              <a:off x="9658589" y="-81389"/>
              <a:ext cx="2438852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9677367" y="-61251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1022920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5076056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2C4442"/>
                </a:solidFill>
              </a:rPr>
              <a:t>Security</a:t>
            </a:r>
            <a:endParaRPr lang="en-US" sz="1100" b="0" dirty="0">
              <a:solidFill>
                <a:srgbClr val="2C44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5083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578683"/>
                </a:solidFill>
              </a:rPr>
              <a:t>Security</a:t>
            </a:r>
            <a:endParaRPr lang="en-US" sz="1100" b="0" dirty="0">
              <a:solidFill>
                <a:srgbClr val="578683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2010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3103" y="-92545"/>
            <a:ext cx="2077083" cy="525658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-4720" y="0"/>
            <a:ext cx="2084906" cy="5164039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0943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-38100" y="12576"/>
            <a:ext cx="2482389" cy="5170484"/>
            <a:chOff x="9658589" y="-81666"/>
            <a:chExt cx="2482389" cy="5170484"/>
          </a:xfrm>
        </p:grpSpPr>
        <p:pic>
          <p:nvPicPr>
            <p:cNvPr id="19" name="Picture 3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677367" y="-81666"/>
              <a:ext cx="1951417" cy="516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9658589" y="-81389"/>
              <a:ext cx="2438852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9677367" y="-61251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2C4442"/>
                </a:solidFill>
              </a:rPr>
              <a:t>Security</a:t>
            </a:r>
            <a:endParaRPr lang="en-US" sz="1100" b="0" dirty="0">
              <a:solidFill>
                <a:srgbClr val="2C44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4332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 userDrawn="1"/>
        </p:nvGrpSpPr>
        <p:grpSpPr>
          <a:xfrm>
            <a:off x="-38100" y="12576"/>
            <a:ext cx="2482389" cy="5170484"/>
            <a:chOff x="9658589" y="-81666"/>
            <a:chExt cx="2482389" cy="5170484"/>
          </a:xfrm>
        </p:grpSpPr>
        <p:pic>
          <p:nvPicPr>
            <p:cNvPr id="20" name="Picture 3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677367" y="-81666"/>
              <a:ext cx="1951417" cy="516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9658589" y="-81389"/>
              <a:ext cx="2438852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9677367" y="-61251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2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22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2C4442"/>
                </a:solidFill>
              </a:rPr>
              <a:t>Security</a:t>
            </a:r>
            <a:endParaRPr lang="en-US" sz="1100" b="0" dirty="0">
              <a:solidFill>
                <a:srgbClr val="2C44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6045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1026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38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9" name="Straight Connector 8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Space</a:t>
            </a:r>
            <a:endParaRPr lang="es-ES" sz="1100" b="0" dirty="0">
              <a:solidFill>
                <a:srgbClr val="25408F"/>
              </a:solidFill>
            </a:endParaRPr>
          </a:p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Component</a:t>
            </a:r>
            <a:endParaRPr lang="en-US" sz="1100" b="0" dirty="0">
              <a:solidFill>
                <a:srgbClr val="25408F"/>
              </a:solidFill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7634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2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Space</a:t>
            </a:r>
            <a:endParaRPr lang="es-ES" sz="1100" b="0" dirty="0">
              <a:solidFill>
                <a:srgbClr val="25408F"/>
              </a:solidFill>
            </a:endParaRPr>
          </a:p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Component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11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1949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627784" y="2572001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2627784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7600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31" y="965601"/>
            <a:ext cx="3528396" cy="249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683568" y="2598172"/>
            <a:ext cx="1623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Space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Component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64"/>
          <a:stretch/>
        </p:blipFill>
        <p:spPr bwMode="auto">
          <a:xfrm>
            <a:off x="7293990" y="0"/>
            <a:ext cx="1865239" cy="516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1265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24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38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 24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9424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Space</a:t>
            </a:r>
            <a:endParaRPr lang="es-ES" sz="1100" b="0" dirty="0">
              <a:solidFill>
                <a:srgbClr val="25408F"/>
              </a:solidFill>
            </a:endParaRPr>
          </a:p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Component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23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7827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5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3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Space</a:t>
            </a:r>
            <a:endParaRPr lang="es-ES" sz="1100" b="0" dirty="0">
              <a:solidFill>
                <a:srgbClr val="25408F"/>
              </a:solidFill>
            </a:endParaRPr>
          </a:p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Component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14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1880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38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Space</a:t>
            </a:r>
            <a:endParaRPr lang="es-ES" sz="1100" b="0" dirty="0">
              <a:solidFill>
                <a:srgbClr val="25408F"/>
              </a:solidFill>
            </a:endParaRPr>
          </a:p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Component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21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5600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38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27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Oval 18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Space</a:t>
            </a:r>
            <a:endParaRPr lang="es-ES" sz="1100" b="0" dirty="0">
              <a:solidFill>
                <a:srgbClr val="25408F"/>
              </a:solidFill>
            </a:endParaRPr>
          </a:p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Component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24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1819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0428" y="0"/>
            <a:ext cx="2220615" cy="5178579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-21945" y="-1"/>
            <a:ext cx="2102132" cy="517857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135837" y="614834"/>
            <a:ext cx="609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User</a:t>
            </a:r>
            <a:r>
              <a:rPr lang="es-ES" sz="1100" b="0" dirty="0">
                <a:solidFill>
                  <a:srgbClr val="25408F"/>
                </a:solidFill>
              </a:rPr>
              <a:t> </a:t>
            </a:r>
            <a:r>
              <a:rPr lang="es-ES" sz="1100" b="0" dirty="0" err="1">
                <a:solidFill>
                  <a:srgbClr val="25408F"/>
                </a:solidFill>
              </a:rPr>
              <a:t>Uptake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12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393" y="90699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931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5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3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6749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2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07504" y="614834"/>
            <a:ext cx="609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User</a:t>
            </a:r>
            <a:r>
              <a:rPr lang="es-ES" sz="1100" b="0" dirty="0">
                <a:solidFill>
                  <a:srgbClr val="25408F"/>
                </a:solidFill>
              </a:rPr>
              <a:t> </a:t>
            </a:r>
            <a:r>
              <a:rPr lang="es-ES" sz="1100" b="0" dirty="0" err="1">
                <a:solidFill>
                  <a:srgbClr val="25408F"/>
                </a:solidFill>
              </a:rPr>
              <a:t>Uptake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18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393" y="90699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073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4316" y="-92546"/>
            <a:ext cx="2666236" cy="5258917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6802308" y="-2655"/>
            <a:ext cx="2810252" cy="5169026"/>
          </a:xfrm>
          <a:prstGeom prst="rect">
            <a:avLst/>
          </a:prstGeom>
          <a:gradFill flip="none" rotWithShape="1">
            <a:gsLst>
              <a:gs pos="4000">
                <a:schemeClr val="accent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569823" y="2578909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2567591" y="3139545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053" name="Picture 5" descr="S:\F15015_Copernicus\3_Work\330_Work-in-process\Logos_icons\UserUptake_blanc-01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02355"/>
            <a:ext cx="2990300" cy="299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556872" y="3363838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User</a:t>
            </a:r>
            <a:r>
              <a:rPr lang="es-ES" sz="1100" b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Uptake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9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4242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758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7123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07504" y="614834"/>
            <a:ext cx="609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User</a:t>
            </a:r>
            <a:r>
              <a:rPr lang="es-ES" sz="1100" b="0" dirty="0">
                <a:solidFill>
                  <a:srgbClr val="25408F"/>
                </a:solidFill>
              </a:rPr>
              <a:t> </a:t>
            </a:r>
            <a:r>
              <a:rPr lang="es-ES" sz="1100" b="0" dirty="0" err="1">
                <a:solidFill>
                  <a:srgbClr val="25408F"/>
                </a:solidFill>
              </a:rPr>
              <a:t>Uptake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12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393" y="90699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0126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5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3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07504" y="614834"/>
            <a:ext cx="609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User</a:t>
            </a:r>
            <a:r>
              <a:rPr lang="es-ES" sz="1100" b="0" dirty="0">
                <a:solidFill>
                  <a:srgbClr val="25408F"/>
                </a:solidFill>
              </a:rPr>
              <a:t> </a:t>
            </a:r>
            <a:r>
              <a:rPr lang="es-ES" sz="1100" b="0" dirty="0" err="1">
                <a:solidFill>
                  <a:srgbClr val="25408F"/>
                </a:solidFill>
              </a:rPr>
              <a:t>Uptake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17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393" y="90699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0003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07504" y="614834"/>
            <a:ext cx="609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User</a:t>
            </a:r>
            <a:r>
              <a:rPr lang="es-ES" sz="1100" b="0" dirty="0">
                <a:solidFill>
                  <a:srgbClr val="25408F"/>
                </a:solidFill>
              </a:rPr>
              <a:t> </a:t>
            </a:r>
            <a:r>
              <a:rPr lang="es-ES" sz="1100" b="0" dirty="0" err="1">
                <a:solidFill>
                  <a:srgbClr val="25408F"/>
                </a:solidFill>
              </a:rPr>
              <a:t>Uptake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12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393" y="90699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7443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 userDrawn="1"/>
        </p:nvGrpSpPr>
        <p:grpSpPr>
          <a:xfrm>
            <a:off x="-36512" y="-20538"/>
            <a:ext cx="2808312" cy="5175913"/>
            <a:chOff x="-3432453" y="-181390"/>
            <a:chExt cx="2622202" cy="5144541"/>
          </a:xfrm>
        </p:grpSpPr>
        <p:pic>
          <p:nvPicPr>
            <p:cNvPr id="26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3426451" y="-181390"/>
              <a:ext cx="2207251" cy="5143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/>
            <p:cNvSpPr/>
            <p:nvPr userDrawn="1"/>
          </p:nvSpPr>
          <p:spPr>
            <a:xfrm>
              <a:off x="-3432453" y="-181390"/>
              <a:ext cx="2622202" cy="513184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3425440" y="-168690"/>
              <a:ext cx="2603624" cy="513184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9" name="Straight Connector 8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B751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rgbClr val="B75133"/>
                </a:solidFill>
              </a:rPr>
              <a:t>In</a:t>
            </a:r>
            <a:r>
              <a:rPr lang="es-ES" sz="1100" b="0" baseline="0" dirty="0">
                <a:solidFill>
                  <a:srgbClr val="B75133"/>
                </a:solidFill>
              </a:rPr>
              <a:t> situ</a:t>
            </a:r>
            <a:endParaRPr lang="en-US" sz="1100" b="0" dirty="0">
              <a:solidFill>
                <a:srgbClr val="B75133"/>
              </a:solidFill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208086" y="159012"/>
            <a:ext cx="436445" cy="450588"/>
            <a:chOff x="-1692696" y="827409"/>
            <a:chExt cx="1728192" cy="1784190"/>
          </a:xfrm>
        </p:grpSpPr>
        <p:pic>
          <p:nvPicPr>
            <p:cNvPr id="16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Rectangle 16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797341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 userDrawn="1"/>
        </p:nvGrpSpPr>
        <p:grpSpPr>
          <a:xfrm>
            <a:off x="-36512" y="-20538"/>
            <a:ext cx="2808312" cy="5175913"/>
            <a:chOff x="-3432453" y="-181390"/>
            <a:chExt cx="2622202" cy="5144541"/>
          </a:xfrm>
        </p:grpSpPr>
        <p:pic>
          <p:nvPicPr>
            <p:cNvPr id="28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3426451" y="-181390"/>
              <a:ext cx="2207251" cy="5143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/>
            <p:cNvSpPr/>
            <p:nvPr userDrawn="1"/>
          </p:nvSpPr>
          <p:spPr>
            <a:xfrm>
              <a:off x="-3432453" y="-181390"/>
              <a:ext cx="2622202" cy="513184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-3425440" y="-168690"/>
              <a:ext cx="2603624" cy="513184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2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B751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rgbClr val="B75133"/>
                </a:solidFill>
              </a:rPr>
              <a:t>In</a:t>
            </a:r>
            <a:r>
              <a:rPr lang="es-ES" sz="1100" b="0" baseline="0" dirty="0">
                <a:solidFill>
                  <a:srgbClr val="B75133"/>
                </a:solidFill>
              </a:rPr>
              <a:t> situ</a:t>
            </a:r>
            <a:endParaRPr lang="en-US" sz="1100" b="0" dirty="0">
              <a:solidFill>
                <a:srgbClr val="B75133"/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208086" y="159012"/>
            <a:ext cx="436445" cy="450588"/>
            <a:chOff x="-1692696" y="827409"/>
            <a:chExt cx="1728192" cy="1784190"/>
          </a:xfrm>
        </p:grpSpPr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ectangle 13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631445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S:\F15015_Copernicus\3_Work\330_Work-in-process\SC4_BackgroundMat\Visual_ID\Photos\InSitu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58"/>
          <a:stretch/>
        </p:blipFill>
        <p:spPr bwMode="auto">
          <a:xfrm>
            <a:off x="7293990" y="-41746"/>
            <a:ext cx="1862585" cy="519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581176" y="2572001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2581176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30928" y="3462268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chemeClr val="bg1"/>
                </a:solidFill>
              </a:rPr>
              <a:t>In</a:t>
            </a:r>
            <a:r>
              <a:rPr lang="es-ES" sz="1100" b="0" baseline="0" dirty="0">
                <a:solidFill>
                  <a:schemeClr val="bg1"/>
                </a:solidFill>
              </a:rPr>
              <a:t> situ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 userDrawn="1"/>
        </p:nvGrpSpPr>
        <p:grpSpPr>
          <a:xfrm>
            <a:off x="603940" y="1541238"/>
            <a:ext cx="1728192" cy="1784190"/>
            <a:chOff x="-1692696" y="827409"/>
            <a:chExt cx="1728192" cy="1784190"/>
          </a:xfrm>
        </p:grpSpPr>
        <p:pic>
          <p:nvPicPr>
            <p:cNvPr id="2" name="Picture 2"/>
            <p:cNvPicPr>
              <a:picLocks noChangeAspect="1" noChangeArrowheads="1"/>
            </p:cNvPicPr>
            <p:nvPr userDrawn="1"/>
          </p:nvPicPr>
          <p:blipFill>
            <a:blip r:embed="rId5" cstate="print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319762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-36512" y="-20538"/>
            <a:ext cx="2808312" cy="5175913"/>
            <a:chOff x="-3432453" y="-181390"/>
            <a:chExt cx="2622202" cy="5144541"/>
          </a:xfrm>
        </p:grpSpPr>
        <p:pic>
          <p:nvPicPr>
            <p:cNvPr id="30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3426451" y="-181390"/>
              <a:ext cx="2207251" cy="5143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angle 30"/>
            <p:cNvSpPr/>
            <p:nvPr userDrawn="1"/>
          </p:nvSpPr>
          <p:spPr>
            <a:xfrm>
              <a:off x="-3432453" y="-181390"/>
              <a:ext cx="2622202" cy="513184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/>
            <p:cNvSpPr/>
            <p:nvPr userDrawn="1"/>
          </p:nvSpPr>
          <p:spPr>
            <a:xfrm>
              <a:off x="-3425440" y="-168690"/>
              <a:ext cx="2603624" cy="513184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B751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rgbClr val="B75133"/>
                </a:solidFill>
              </a:rPr>
              <a:t>In</a:t>
            </a:r>
            <a:r>
              <a:rPr lang="es-ES" sz="1100" b="0" baseline="0" dirty="0">
                <a:solidFill>
                  <a:srgbClr val="B75133"/>
                </a:solidFill>
              </a:rPr>
              <a:t> situ</a:t>
            </a:r>
            <a:endParaRPr lang="en-US" sz="1100" b="0" dirty="0">
              <a:solidFill>
                <a:srgbClr val="B75133"/>
              </a:solidFill>
            </a:endParaRPr>
          </a:p>
        </p:txBody>
      </p:sp>
      <p:sp>
        <p:nvSpPr>
          <p:cNvPr id="25" name="Oval 24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08086" y="159012"/>
            <a:ext cx="436445" cy="450588"/>
            <a:chOff x="-1692696" y="827409"/>
            <a:chExt cx="1728192" cy="1784190"/>
          </a:xfrm>
        </p:grpSpPr>
        <p:pic>
          <p:nvPicPr>
            <p:cNvPr id="18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189602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5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3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B751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rgbClr val="B75133"/>
                </a:solidFill>
              </a:rPr>
              <a:t>In</a:t>
            </a:r>
            <a:r>
              <a:rPr lang="es-ES" sz="1100" b="0" baseline="0" dirty="0">
                <a:solidFill>
                  <a:srgbClr val="B75133"/>
                </a:solidFill>
              </a:rPr>
              <a:t> situ</a:t>
            </a:r>
            <a:endParaRPr lang="en-US" sz="1100" b="0" dirty="0">
              <a:solidFill>
                <a:srgbClr val="B75133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208086" y="159012"/>
            <a:ext cx="436445" cy="450588"/>
            <a:chOff x="-1692696" y="827409"/>
            <a:chExt cx="1728192" cy="1784190"/>
          </a:xfrm>
        </p:grpSpPr>
        <p:pic>
          <p:nvPicPr>
            <p:cNvPr id="16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Rectangle 17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97274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-11410" y="-11063"/>
            <a:ext cx="2091596" cy="5160587"/>
            <a:chOff x="-2916832" y="-200722"/>
            <a:chExt cx="2091596" cy="5160587"/>
          </a:xfrm>
        </p:grpSpPr>
        <p:grpSp>
          <p:nvGrpSpPr>
            <p:cNvPr id="14" name="Group 13"/>
            <p:cNvGrpSpPr/>
            <p:nvPr userDrawn="1"/>
          </p:nvGrpSpPr>
          <p:grpSpPr>
            <a:xfrm>
              <a:off x="-2916832" y="-200722"/>
              <a:ext cx="2091596" cy="5157838"/>
              <a:chOff x="-3291385" y="112960"/>
              <a:chExt cx="2091596" cy="5157838"/>
            </a:xfrm>
          </p:grpSpPr>
          <p:pic>
            <p:nvPicPr>
              <p:cNvPr id="20" name="Picture 2" descr="S:\F15015_Copernicus\3_Work\330_Work-in-process\SC4_BackgroundMat\Visual_ID\Photos\Po_River_Italy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 rot="10800000">
                <a:off x="-3291385" y="123478"/>
                <a:ext cx="2077082" cy="5147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Rectangle 20"/>
              <p:cNvSpPr/>
              <p:nvPr userDrawn="1"/>
            </p:nvSpPr>
            <p:spPr>
              <a:xfrm>
                <a:off x="-3276872" y="112960"/>
                <a:ext cx="2077083" cy="5150069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6" name="Rectangle 15"/>
            <p:cNvSpPr/>
            <p:nvPr userDrawn="1"/>
          </p:nvSpPr>
          <p:spPr>
            <a:xfrm>
              <a:off x="-2910142" y="-190204"/>
              <a:ext cx="2084906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9" name="Picture 2" descr="S:\F15015_Copernicus\3_Work\330_Work-in-process\SC4_BackgroundMat\PPT\item Copernicus\Big data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123478"/>
            <a:ext cx="817912" cy="57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8489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 userDrawn="1"/>
        </p:nvGrpSpPr>
        <p:grpSpPr>
          <a:xfrm>
            <a:off x="-36512" y="-20538"/>
            <a:ext cx="2808312" cy="5175913"/>
            <a:chOff x="-3432453" y="-181390"/>
            <a:chExt cx="2622202" cy="5144541"/>
          </a:xfrm>
        </p:grpSpPr>
        <p:pic>
          <p:nvPicPr>
            <p:cNvPr id="33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3426451" y="-181390"/>
              <a:ext cx="2207251" cy="5143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/>
            <p:cNvSpPr/>
            <p:nvPr userDrawn="1"/>
          </p:nvSpPr>
          <p:spPr>
            <a:xfrm>
              <a:off x="-3432453" y="-181390"/>
              <a:ext cx="2622202" cy="513184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/>
            <p:cNvSpPr/>
            <p:nvPr userDrawn="1"/>
          </p:nvSpPr>
          <p:spPr>
            <a:xfrm>
              <a:off x="-3425440" y="-168690"/>
              <a:ext cx="2603624" cy="513184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B751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rgbClr val="B75133"/>
                </a:solidFill>
              </a:rPr>
              <a:t>In</a:t>
            </a:r>
            <a:r>
              <a:rPr lang="es-ES" sz="1100" b="0" baseline="0" dirty="0">
                <a:solidFill>
                  <a:srgbClr val="B75133"/>
                </a:solidFill>
              </a:rPr>
              <a:t> situ</a:t>
            </a:r>
            <a:endParaRPr lang="en-US" sz="1100" b="0" dirty="0">
              <a:solidFill>
                <a:srgbClr val="B75133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208086" y="159012"/>
            <a:ext cx="436445" cy="450588"/>
            <a:chOff x="-1692696" y="827409"/>
            <a:chExt cx="1728192" cy="1784190"/>
          </a:xfrm>
        </p:grpSpPr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Rectangle 16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043604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 userDrawn="1"/>
        </p:nvGrpSpPr>
        <p:grpSpPr>
          <a:xfrm>
            <a:off x="-36512" y="-20538"/>
            <a:ext cx="2808312" cy="5175913"/>
            <a:chOff x="-3432453" y="-181390"/>
            <a:chExt cx="2622202" cy="5144541"/>
          </a:xfrm>
        </p:grpSpPr>
        <p:pic>
          <p:nvPicPr>
            <p:cNvPr id="29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3426451" y="-181390"/>
              <a:ext cx="2207251" cy="5143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9"/>
            <p:cNvSpPr/>
            <p:nvPr userDrawn="1"/>
          </p:nvSpPr>
          <p:spPr>
            <a:xfrm>
              <a:off x="-3432453" y="-181390"/>
              <a:ext cx="2622202" cy="513184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-3425440" y="-168690"/>
              <a:ext cx="2603624" cy="513184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rgbClr val="B75133"/>
                </a:solidFill>
              </a:rPr>
              <a:t>In</a:t>
            </a:r>
            <a:r>
              <a:rPr lang="es-ES" sz="1100" b="0" baseline="0" dirty="0">
                <a:solidFill>
                  <a:srgbClr val="B75133"/>
                </a:solidFill>
              </a:rPr>
              <a:t> situ</a:t>
            </a:r>
            <a:endParaRPr lang="en-US" sz="1100" b="0" dirty="0">
              <a:solidFill>
                <a:srgbClr val="B75133"/>
              </a:solidFill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08086" y="159012"/>
            <a:ext cx="436445" cy="450588"/>
            <a:chOff x="-1692696" y="827409"/>
            <a:chExt cx="1728192" cy="1784190"/>
          </a:xfrm>
        </p:grpSpPr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780949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28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" name="Group 28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0" name="Rectangle 29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Rectangle 3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561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11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14" name="Rectangle 13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Rectangle 17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32071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84000"/>
          </a:xfrm>
          <a:prstGeom prst="rect">
            <a:avLst/>
          </a:prstGeom>
          <a:solidFill>
            <a:srgbClr val="62C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06278" y="0"/>
            <a:ext cx="184839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5/5/22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218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528" y="1491630"/>
            <a:ext cx="2088232" cy="244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204713" y="3507854"/>
            <a:ext cx="236172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Atmosphere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Monitoring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8" name="Picture 17" descr="Copernicus white.eps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8" t="29476" r="8802" b="28526"/>
          <a:stretch/>
        </p:blipFill>
        <p:spPr>
          <a:xfrm>
            <a:off x="1543424" y="4479960"/>
            <a:ext cx="868336" cy="324000"/>
          </a:xfrm>
          <a:prstGeom prst="rect">
            <a:avLst/>
          </a:prstGeom>
        </p:spPr>
      </p:pic>
      <p:pic>
        <p:nvPicPr>
          <p:cNvPr id="19" name="Picture 18" descr="logo-ce-horizontal-en-neg-yellow.eps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515966"/>
            <a:ext cx="954504" cy="251989"/>
          </a:xfrm>
          <a:prstGeom prst="rect">
            <a:avLst/>
          </a:prstGeom>
        </p:spPr>
      </p:pic>
      <p:pic>
        <p:nvPicPr>
          <p:cNvPr id="20" name="Picture 19" descr="ECMWF_Master_Logo_CMYK_nostrapNEG.eps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594309"/>
            <a:ext cx="1043108" cy="179996"/>
          </a:xfrm>
          <a:prstGeom prst="rect">
            <a:avLst/>
          </a:prstGeom>
        </p:spPr>
      </p:pic>
      <p:sp>
        <p:nvSpPr>
          <p:cNvPr id="26" name="Subtitle 2"/>
          <p:cNvSpPr>
            <a:spLocks noGrp="1"/>
          </p:cNvSpPr>
          <p:nvPr>
            <p:ph type="subTitle" idx="13"/>
          </p:nvPr>
        </p:nvSpPr>
        <p:spPr>
          <a:xfrm>
            <a:off x="2555776" y="3147814"/>
            <a:ext cx="4752528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55776" y="2427735"/>
            <a:ext cx="4752528" cy="72008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0813406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700" y="0"/>
            <a:ext cx="2266574" cy="51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/>
          <p:cNvSpPr/>
          <p:nvPr userDrawn="1"/>
        </p:nvSpPr>
        <p:spPr>
          <a:xfrm>
            <a:off x="-25648" y="-1"/>
            <a:ext cx="2266574" cy="5184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 userDrawn="1"/>
        </p:nvSpPr>
        <p:spPr>
          <a:xfrm>
            <a:off x="0" y="0"/>
            <a:ext cx="2298483" cy="5184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1022920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5076056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17137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" name="Group 17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19" name="Rectangle 18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Rectangle 2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31265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30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" name="Group 30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2" name="Rectangle 31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Rectangle 32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90057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27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" name="Group 27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29" name="Rectangle 28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Rectangle 29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2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22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1702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-11410" y="-11063"/>
            <a:ext cx="2091596" cy="5160587"/>
            <a:chOff x="-2916832" y="-200722"/>
            <a:chExt cx="2091596" cy="5160587"/>
          </a:xfrm>
        </p:grpSpPr>
        <p:grpSp>
          <p:nvGrpSpPr>
            <p:cNvPr id="20" name="Group 19"/>
            <p:cNvGrpSpPr/>
            <p:nvPr userDrawn="1"/>
          </p:nvGrpSpPr>
          <p:grpSpPr>
            <a:xfrm>
              <a:off x="-2916832" y="-200722"/>
              <a:ext cx="2091596" cy="5157838"/>
              <a:chOff x="-3291385" y="112960"/>
              <a:chExt cx="2091596" cy="5157838"/>
            </a:xfrm>
          </p:grpSpPr>
          <p:pic>
            <p:nvPicPr>
              <p:cNvPr id="22" name="Picture 2" descr="S:\F15015_Copernicus\3_Work\330_Work-in-process\SC4_BackgroundMat\Visual_ID\Photos\Po_River_Italy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 rot="10800000">
                <a:off x="-3291385" y="123478"/>
                <a:ext cx="2077082" cy="5147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ectangle 24"/>
              <p:cNvSpPr/>
              <p:nvPr userDrawn="1"/>
            </p:nvSpPr>
            <p:spPr>
              <a:xfrm>
                <a:off x="-3276872" y="112960"/>
                <a:ext cx="2077083" cy="5150069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" name="Rectangle 20"/>
            <p:cNvSpPr/>
            <p:nvPr userDrawn="1"/>
          </p:nvSpPr>
          <p:spPr>
            <a:xfrm>
              <a:off x="-2910142" y="-190204"/>
              <a:ext cx="2084906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" descr="S:\F15015_Copernicus\3_Work\330_Work-in-process\SC4_BackgroundMat\PPT\item Copernicus\Big data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123478"/>
            <a:ext cx="817912" cy="57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937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317" y="0"/>
            <a:ext cx="2106504" cy="5175268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-21945" y="-1"/>
            <a:ext cx="2102132" cy="516403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31640" y="722087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32" name="TextBox 31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chemeClr val="tx2"/>
                </a:solidFill>
              </a:rPr>
              <a:t>Monitoring</a:t>
            </a:r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33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3959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8.xml"/><Relationship Id="rId9" Type="http://schemas.openxmlformats.org/officeDocument/2006/relationships/image" Target="../media/image1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image" Target="../media/image54.png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image" Target="../media/image53.emf"/><Relationship Id="rId5" Type="http://schemas.openxmlformats.org/officeDocument/2006/relationships/slideLayout" Target="../slideLayouts/slideLayout76.xml"/><Relationship Id="rId10" Type="http://schemas.openxmlformats.org/officeDocument/2006/relationships/image" Target="../media/image52.emf"/><Relationship Id="rId4" Type="http://schemas.openxmlformats.org/officeDocument/2006/relationships/slideLayout" Target="../slideLayouts/slideLayout75.xml"/><Relationship Id="rId9" Type="http://schemas.openxmlformats.org/officeDocument/2006/relationships/image" Target="../media/image5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23.tiff"/><Relationship Id="rId5" Type="http://schemas.openxmlformats.org/officeDocument/2006/relationships/slideLayout" Target="../slideLayouts/slideLayout34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33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10" Type="http://schemas.openxmlformats.org/officeDocument/2006/relationships/image" Target="../media/image23.tiff"/><Relationship Id="rId4" Type="http://schemas.openxmlformats.org/officeDocument/2006/relationships/slideLayout" Target="../slideLayouts/slideLayout41.xml"/><Relationship Id="rId9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9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Relationship Id="rId9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1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5/5/22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6243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55" r:id="rId5"/>
    <p:sldLayoutId id="2147483727" r:id="rId6"/>
    <p:sldLayoutId id="2147483728" r:id="rId7"/>
    <p:sldLayoutId id="2147483729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5/5/22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2504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5/5/22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76006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Copernicus vecto def  Europe's eyes on Earth.eps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0" t="24242" r="10776" b="21237"/>
          <a:stretch/>
        </p:blipFill>
        <p:spPr>
          <a:xfrm>
            <a:off x="6516216" y="4372197"/>
            <a:ext cx="889000" cy="431801"/>
          </a:xfrm>
          <a:prstGeom prst="rect">
            <a:avLst/>
          </a:prstGeom>
        </p:spPr>
      </p:pic>
      <p:pic>
        <p:nvPicPr>
          <p:cNvPr id="11" name="Picture 10" descr="ECMWF_Master_Logo_CMYK_nostrap (1).eps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046" y="4545844"/>
            <a:ext cx="1043109" cy="179996"/>
          </a:xfrm>
          <a:prstGeom prst="rect">
            <a:avLst/>
          </a:prstGeom>
        </p:spPr>
      </p:pic>
      <p:pic>
        <p:nvPicPr>
          <p:cNvPr id="12" name="Picture 11" descr="logo-ce-horizontal-en-quadri.eps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427273"/>
            <a:ext cx="1090874" cy="2879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66BF57-C689-4468-A3AC-339844671CB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338" y="4286570"/>
            <a:ext cx="3618755" cy="43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760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5/5/22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746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5/5/22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746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5/5/22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4710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5/5/22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5940152" y="4610776"/>
            <a:ext cx="901141" cy="409245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4051" y="4746177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55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56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5/5/22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5940152" y="4610776"/>
            <a:ext cx="901141" cy="409245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4051" y="4746177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89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5/5/22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4302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5/5/22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482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5/5/22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969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mailto:marc.guevara@bsc.es" TargetMode="External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4380/k966-3957" TargetMode="External"/><Relationship Id="rId2" Type="http://schemas.openxmlformats.org/officeDocument/2006/relationships/hyperlink" Target="https://doi.org/10.24380/eptm-kn40" TargetMode="External"/><Relationship Id="rId1" Type="http://schemas.openxmlformats.org/officeDocument/2006/relationships/slideLayout" Target="../slideLayouts/slideLayout35.xml"/><Relationship Id="rId4" Type="http://schemas.openxmlformats.org/officeDocument/2006/relationships/hyperlink" Target="https://essd.copernicus.org/preprints/essd-2022-31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www.google.com/covid19/mobility/" TargetMode="Externa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sparency.entsoe.eu/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hyperlink" Target="https://www.ecmwf.int/en/forecasts/datasets/reanalysis-datasets/era5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3"/>
          </p:nvPr>
        </p:nvSpPr>
        <p:spPr>
          <a:xfrm>
            <a:off x="2549528" y="2227670"/>
            <a:ext cx="4752528" cy="2232248"/>
          </a:xfrm>
        </p:spPr>
        <p:txBody>
          <a:bodyPr>
            <a:normAutofit fontScale="62500" lnSpcReduction="20000"/>
          </a:bodyPr>
          <a:lstStyle/>
          <a:p>
            <a:r>
              <a:rPr lang="en-GB" altLang="en-US" b="1" dirty="0">
                <a:latin typeface="Verdana" panose="020B0604030504040204" pitchFamily="34" charset="0"/>
              </a:rPr>
              <a:t>Marc GUEVARA</a:t>
            </a:r>
            <a:r>
              <a:rPr lang="en-GB" altLang="en-US" b="1" baseline="30000" dirty="0">
                <a:latin typeface="Verdana" panose="020B0604030504040204" pitchFamily="34" charset="0"/>
              </a:rPr>
              <a:t>1</a:t>
            </a:r>
            <a:r>
              <a:rPr lang="en-GB" altLang="en-US" dirty="0">
                <a:latin typeface="Verdana" panose="020B0604030504040204" pitchFamily="34" charset="0"/>
              </a:rPr>
              <a:t>, Oriol JORBA</a:t>
            </a:r>
            <a:r>
              <a:rPr lang="en-GB" altLang="en-US" baseline="30000" dirty="0">
                <a:latin typeface="Verdana" panose="020B0604030504040204" pitchFamily="34" charset="0"/>
              </a:rPr>
              <a:t>1</a:t>
            </a:r>
            <a:r>
              <a:rPr lang="en-GB" altLang="en-US" dirty="0">
                <a:latin typeface="Verdana" panose="020B0604030504040204" pitchFamily="34" charset="0"/>
              </a:rPr>
              <a:t>, Herve PETETIN</a:t>
            </a:r>
            <a:r>
              <a:rPr lang="en-GB" altLang="en-US" baseline="30000" dirty="0">
                <a:latin typeface="Verdana" panose="020B0604030504040204" pitchFamily="34" charset="0"/>
              </a:rPr>
              <a:t>1</a:t>
            </a:r>
            <a:r>
              <a:rPr lang="en-GB" altLang="en-US" dirty="0">
                <a:latin typeface="Verdana" panose="020B0604030504040204" pitchFamily="34" charset="0"/>
              </a:rPr>
              <a:t>, Hugo DENIER VAN DER GON</a:t>
            </a:r>
            <a:r>
              <a:rPr lang="en-GB" altLang="en-US" baseline="30000" dirty="0">
                <a:latin typeface="Verdana" panose="020B0604030504040204" pitchFamily="34" charset="0"/>
              </a:rPr>
              <a:t>2</a:t>
            </a:r>
            <a:r>
              <a:rPr lang="en-GB" altLang="en-US" dirty="0">
                <a:latin typeface="Verdana" panose="020B0604030504040204" pitchFamily="34" charset="0"/>
              </a:rPr>
              <a:t>, Jeroen KUENEN</a:t>
            </a:r>
            <a:r>
              <a:rPr lang="en-GB" altLang="en-US" baseline="30000" dirty="0">
                <a:latin typeface="Verdana" panose="020B0604030504040204" pitchFamily="34" charset="0"/>
              </a:rPr>
              <a:t>2</a:t>
            </a:r>
            <a:r>
              <a:rPr lang="en-GB" altLang="en-US" dirty="0">
                <a:latin typeface="Verdana" panose="020B0604030504040204" pitchFamily="34" charset="0"/>
              </a:rPr>
              <a:t>, Ingrid SUPER</a:t>
            </a:r>
            <a:r>
              <a:rPr lang="en-GB" altLang="en-US" baseline="30000" dirty="0">
                <a:latin typeface="Verdana" panose="020B0604030504040204" pitchFamily="34" charset="0"/>
              </a:rPr>
              <a:t>2</a:t>
            </a:r>
            <a:r>
              <a:rPr lang="en-GB" altLang="en-US" dirty="0">
                <a:latin typeface="Verdana" panose="020B0604030504040204" pitchFamily="34" charset="0"/>
              </a:rPr>
              <a:t>, Vincent-Henri PEUCH</a:t>
            </a:r>
            <a:r>
              <a:rPr lang="en-GB" altLang="en-US" baseline="30000" dirty="0">
                <a:latin typeface="Verdana" panose="020B0604030504040204" pitchFamily="34" charset="0"/>
              </a:rPr>
              <a:t>3</a:t>
            </a:r>
            <a:r>
              <a:rPr lang="en-GB" altLang="en-US" dirty="0">
                <a:latin typeface="Verdana" panose="020B0604030504040204" pitchFamily="34" charset="0"/>
              </a:rPr>
              <a:t> and Carlos PEREZ GARCIA-PANDO</a:t>
            </a:r>
            <a:r>
              <a:rPr lang="en-GB" altLang="en-US" baseline="30000" dirty="0">
                <a:latin typeface="Verdana" panose="020B0604030504040204" pitchFamily="34" charset="0"/>
              </a:rPr>
              <a:t>1,4</a:t>
            </a:r>
            <a:endParaRPr lang="en-GB" altLang="en-US" dirty="0">
              <a:latin typeface="Verdana" panose="020B0604030504040204" pitchFamily="34" charset="0"/>
            </a:endParaRPr>
          </a:p>
          <a:p>
            <a:endParaRPr lang="fr-BE" altLang="en-US" sz="1600" dirty="0">
              <a:latin typeface="Verdana" panose="020B0604030504040204" pitchFamily="34" charset="0"/>
            </a:endParaRPr>
          </a:p>
          <a:p>
            <a:r>
              <a:rPr lang="fr-BE" altLang="en-US" sz="1300" baseline="30000" dirty="0">
                <a:latin typeface="Verdana" panose="020B0604030504040204" pitchFamily="34" charset="0"/>
              </a:rPr>
              <a:t>1 </a:t>
            </a:r>
            <a:r>
              <a:rPr lang="fr-BE" altLang="en-US" sz="1300" dirty="0">
                <a:latin typeface="Verdana" panose="020B0604030504040204" pitchFamily="34" charset="0"/>
              </a:rPr>
              <a:t>Barcelona </a:t>
            </a:r>
            <a:r>
              <a:rPr lang="fr-BE" altLang="en-US" sz="1300" dirty="0" err="1">
                <a:latin typeface="Verdana" panose="020B0604030504040204" pitchFamily="34" charset="0"/>
              </a:rPr>
              <a:t>Supercomputing</a:t>
            </a:r>
            <a:r>
              <a:rPr lang="fr-BE" altLang="en-US" sz="1300" dirty="0">
                <a:latin typeface="Verdana" panose="020B0604030504040204" pitchFamily="34" charset="0"/>
              </a:rPr>
              <a:t> Center, Barcelona, Spain</a:t>
            </a:r>
          </a:p>
          <a:p>
            <a:r>
              <a:rPr lang="fr-BE" altLang="en-US" sz="1300" baseline="30000" dirty="0">
                <a:latin typeface="Verdana" panose="020B0604030504040204" pitchFamily="34" charset="0"/>
              </a:rPr>
              <a:t>2</a:t>
            </a:r>
            <a:r>
              <a:rPr lang="fr-BE" altLang="en-US" sz="1300" dirty="0">
                <a:latin typeface="Verdana" panose="020B0604030504040204" pitchFamily="34" charset="0"/>
              </a:rPr>
              <a:t> TNO, </a:t>
            </a:r>
            <a:r>
              <a:rPr lang="fr-BE" altLang="en-US" sz="1300" dirty="0" err="1">
                <a:latin typeface="Verdana" panose="020B0604030504040204" pitchFamily="34" charset="0"/>
              </a:rPr>
              <a:t>Department</a:t>
            </a:r>
            <a:r>
              <a:rPr lang="fr-BE" altLang="en-US" sz="1300" dirty="0">
                <a:latin typeface="Verdana" panose="020B0604030504040204" pitchFamily="34" charset="0"/>
              </a:rPr>
              <a:t> of </a:t>
            </a:r>
            <a:r>
              <a:rPr lang="fr-BE" altLang="en-US" sz="1300" dirty="0" err="1">
                <a:latin typeface="Verdana" panose="020B0604030504040204" pitchFamily="34" charset="0"/>
              </a:rPr>
              <a:t>Climate</a:t>
            </a:r>
            <a:r>
              <a:rPr lang="fr-BE" altLang="en-US" sz="1300" dirty="0">
                <a:latin typeface="Verdana" panose="020B0604030504040204" pitchFamily="34" charset="0"/>
              </a:rPr>
              <a:t>, Air and </a:t>
            </a:r>
            <a:r>
              <a:rPr lang="fr-BE" altLang="en-US" sz="1300" dirty="0" err="1">
                <a:latin typeface="Verdana" panose="020B0604030504040204" pitchFamily="34" charset="0"/>
              </a:rPr>
              <a:t>Sustainability</a:t>
            </a:r>
            <a:r>
              <a:rPr lang="fr-BE" altLang="en-US" sz="1300" dirty="0">
                <a:latin typeface="Verdana" panose="020B0604030504040204" pitchFamily="34" charset="0"/>
              </a:rPr>
              <a:t>, Utrecht, the </a:t>
            </a:r>
            <a:r>
              <a:rPr lang="fr-BE" altLang="en-US" sz="1300" dirty="0" err="1">
                <a:latin typeface="Verdana" panose="020B0604030504040204" pitchFamily="34" charset="0"/>
              </a:rPr>
              <a:t>Netherland</a:t>
            </a:r>
            <a:endParaRPr lang="fr-BE" altLang="en-US" sz="1300" dirty="0">
              <a:latin typeface="Verdana" panose="020B0604030504040204" pitchFamily="34" charset="0"/>
            </a:endParaRPr>
          </a:p>
          <a:p>
            <a:r>
              <a:rPr lang="fr-BE" altLang="en-US" sz="1300" baseline="30000" dirty="0">
                <a:latin typeface="Verdana" panose="020B0604030504040204" pitchFamily="34" charset="0"/>
              </a:rPr>
              <a:t>3</a:t>
            </a:r>
            <a:r>
              <a:rPr lang="fr-BE" altLang="en-US" sz="1300" dirty="0">
                <a:latin typeface="Verdana" panose="020B0604030504040204" pitchFamily="34" charset="0"/>
              </a:rPr>
              <a:t> </a:t>
            </a:r>
            <a:r>
              <a:rPr lang="fr-BE" altLang="en-US" sz="1300" dirty="0" err="1">
                <a:latin typeface="Verdana" panose="020B0604030504040204" pitchFamily="34" charset="0"/>
              </a:rPr>
              <a:t>European</a:t>
            </a:r>
            <a:r>
              <a:rPr lang="fr-BE" altLang="en-US" sz="1300" dirty="0">
                <a:latin typeface="Verdana" panose="020B0604030504040204" pitchFamily="34" charset="0"/>
              </a:rPr>
              <a:t> Centre for Medium-Range </a:t>
            </a:r>
            <a:r>
              <a:rPr lang="fr-BE" altLang="en-US" sz="1300" dirty="0" err="1">
                <a:latin typeface="Verdana" panose="020B0604030504040204" pitchFamily="34" charset="0"/>
              </a:rPr>
              <a:t>Weather</a:t>
            </a:r>
            <a:r>
              <a:rPr lang="fr-BE" altLang="en-US" sz="1300" dirty="0">
                <a:latin typeface="Verdana" panose="020B0604030504040204" pitchFamily="34" charset="0"/>
              </a:rPr>
              <a:t> </a:t>
            </a:r>
            <a:r>
              <a:rPr lang="fr-BE" altLang="en-US" sz="1300" dirty="0" err="1">
                <a:latin typeface="Verdana" panose="020B0604030504040204" pitchFamily="34" charset="0"/>
              </a:rPr>
              <a:t>Forecasts</a:t>
            </a:r>
            <a:r>
              <a:rPr lang="fr-BE" altLang="en-US" sz="1300" dirty="0">
                <a:latin typeface="Verdana" panose="020B0604030504040204" pitchFamily="34" charset="0"/>
              </a:rPr>
              <a:t>, Reading, UK</a:t>
            </a:r>
          </a:p>
          <a:p>
            <a:r>
              <a:rPr lang="fr-BE" altLang="en-US" sz="1300" baseline="30000" dirty="0">
                <a:latin typeface="Verdana" panose="020B0604030504040204" pitchFamily="34" charset="0"/>
              </a:rPr>
              <a:t>4</a:t>
            </a:r>
            <a:r>
              <a:rPr lang="fr-BE" altLang="en-US" sz="1300" dirty="0">
                <a:latin typeface="Verdana" panose="020B0604030504040204" pitchFamily="34" charset="0"/>
              </a:rPr>
              <a:t> ICREA, Catalan Institution for </a:t>
            </a:r>
            <a:r>
              <a:rPr lang="fr-BE" altLang="en-US" sz="1300" dirty="0" err="1">
                <a:latin typeface="Verdana" panose="020B0604030504040204" pitchFamily="34" charset="0"/>
              </a:rPr>
              <a:t>Research</a:t>
            </a:r>
            <a:r>
              <a:rPr lang="fr-BE" altLang="en-US" sz="1300" dirty="0">
                <a:latin typeface="Verdana" panose="020B0604030504040204" pitchFamily="34" charset="0"/>
              </a:rPr>
              <a:t> and Advanced </a:t>
            </a:r>
            <a:r>
              <a:rPr lang="fr-BE" altLang="en-US" sz="1300" dirty="0" err="1">
                <a:latin typeface="Verdana" panose="020B0604030504040204" pitchFamily="34" charset="0"/>
              </a:rPr>
              <a:t>Studies</a:t>
            </a:r>
            <a:r>
              <a:rPr lang="fr-BE" altLang="en-US" sz="1300" dirty="0">
                <a:latin typeface="Verdana" panose="020B0604030504040204" pitchFamily="34" charset="0"/>
              </a:rPr>
              <a:t>, Barcelona, Spain</a:t>
            </a:r>
          </a:p>
          <a:p>
            <a:endParaRPr lang="fr-BE" altLang="en-US" sz="1100" baseline="30000" dirty="0">
              <a:latin typeface="Verdana" panose="020B0604030504040204" pitchFamily="34" charset="0"/>
            </a:endParaRPr>
          </a:p>
          <a:p>
            <a:endParaRPr lang="fr-BE" altLang="en-US" sz="1100" baseline="30000" dirty="0">
              <a:latin typeface="Verdana" panose="020B0604030504040204" pitchFamily="34" charset="0"/>
            </a:endParaRPr>
          </a:p>
          <a:p>
            <a:endParaRPr lang="fr-BE" altLang="en-US" sz="2400" baseline="30000" dirty="0">
              <a:latin typeface="Verdana" panose="020B0604030504040204" pitchFamily="34" charset="0"/>
            </a:endParaRPr>
          </a:p>
          <a:p>
            <a:r>
              <a:rPr lang="fr-BE" altLang="en-US" sz="2400" baseline="30000" dirty="0">
                <a:latin typeface="Verdana" panose="020B0604030504040204" pitchFamily="34" charset="0"/>
              </a:rPr>
              <a:t>23nd EMEP </a:t>
            </a:r>
            <a:r>
              <a:rPr lang="fr-BE" altLang="en-US" sz="2400" baseline="30000" dirty="0" err="1">
                <a:latin typeface="Verdana" panose="020B0604030504040204" pitchFamily="34" charset="0"/>
              </a:rPr>
              <a:t>Task</a:t>
            </a:r>
            <a:r>
              <a:rPr lang="fr-BE" altLang="en-US" sz="2400" baseline="30000" dirty="0">
                <a:latin typeface="Verdana" panose="020B0604030504040204" pitchFamily="34" charset="0"/>
              </a:rPr>
              <a:t> Force on </a:t>
            </a:r>
            <a:r>
              <a:rPr lang="fr-BE" altLang="en-US" sz="2400" baseline="30000" dirty="0" err="1">
                <a:latin typeface="Verdana" panose="020B0604030504040204" pitchFamily="34" charset="0"/>
              </a:rPr>
              <a:t>Measurement</a:t>
            </a:r>
            <a:r>
              <a:rPr lang="fr-BE" altLang="en-US" sz="2400" baseline="30000" dirty="0">
                <a:latin typeface="Verdana" panose="020B0604030504040204" pitchFamily="34" charset="0"/>
              </a:rPr>
              <a:t> and </a:t>
            </a:r>
            <a:r>
              <a:rPr lang="fr-BE" altLang="en-US" sz="2400" baseline="30000" dirty="0" err="1">
                <a:latin typeface="Verdana" panose="020B0604030504040204" pitchFamily="34" charset="0"/>
              </a:rPr>
              <a:t>Modelling</a:t>
            </a:r>
            <a:r>
              <a:rPr lang="fr-BE" altLang="en-US" sz="2400" baseline="30000" dirty="0">
                <a:latin typeface="Verdana" panose="020B0604030504040204" pitchFamily="34" charset="0"/>
              </a:rPr>
              <a:t> Meeting </a:t>
            </a:r>
          </a:p>
          <a:p>
            <a:endParaRPr lang="fr-BE" altLang="en-US" sz="2400" baseline="30000" dirty="0">
              <a:latin typeface="Verdana" panose="020B0604030504040204" pitchFamily="34" charset="0"/>
            </a:endParaRPr>
          </a:p>
          <a:p>
            <a:r>
              <a:rPr lang="fr-BE" altLang="en-US" sz="2400" baseline="30000" dirty="0">
                <a:latin typeface="Verdana" panose="020B0604030504040204" pitchFamily="34" charset="0"/>
              </a:rPr>
              <a:t>Online Meeting, 3-5 May 2022 </a:t>
            </a:r>
          </a:p>
          <a:p>
            <a:endParaRPr lang="fr-BE" altLang="en-US" sz="2400" baseline="30000" dirty="0">
              <a:latin typeface="Verdana" panose="020B0604030504040204" pitchFamily="34" charset="0"/>
            </a:endParaRPr>
          </a:p>
          <a:p>
            <a:r>
              <a:rPr lang="fr-BE" altLang="en-US" sz="2400" baseline="30000" dirty="0" err="1">
                <a:latin typeface="Verdana" panose="020B0604030504040204" pitchFamily="34" charset="0"/>
              </a:rPr>
              <a:t>mailto</a:t>
            </a:r>
            <a:r>
              <a:rPr lang="fr-BE" altLang="en-US" sz="2400" baseline="30000" dirty="0">
                <a:latin typeface="Verdana" panose="020B0604030504040204" pitchFamily="34" charset="0"/>
              </a:rPr>
              <a:t>: </a:t>
            </a:r>
            <a:r>
              <a:rPr lang="fr-BE" altLang="en-US" sz="2400" baseline="30000" dirty="0">
                <a:latin typeface="Verdana" panose="020B0604030504040204" pitchFamily="34" charset="0"/>
                <a:hlinkClick r:id="rId2"/>
              </a:rPr>
              <a:t>marc.guevara@bsc.es</a:t>
            </a:r>
            <a:r>
              <a:rPr lang="fr-BE" altLang="en-US" sz="2400" baseline="30000" dirty="0"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9528" y="1347614"/>
            <a:ext cx="4752528" cy="720080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1600" b="1" dirty="0">
                <a:solidFill>
                  <a:srgbClr val="FFFFFF"/>
                </a:solidFill>
                <a:latin typeface="Verdana" panose="020B0604030504040204" pitchFamily="34" charset="0"/>
              </a:rPr>
              <a:t>European primary emissions in 2020 modulated by the COVID-19 pandemic disruptions </a:t>
            </a:r>
          </a:p>
        </p:txBody>
      </p:sp>
      <p:pic>
        <p:nvPicPr>
          <p:cNvPr id="4" name="Picture 2" descr="Barcelona Supercomputing Center (BSC)">
            <a:extLst>
              <a:ext uri="{FF2B5EF4-FFF2-40B4-BE49-F238E27FC236}">
                <a16:creationId xmlns:a16="http://schemas.microsoft.com/office/drawing/2014/main" id="{E047C935-811A-1C47-A5C6-BD21F8526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75" y="4549326"/>
            <a:ext cx="948841" cy="25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648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AE877AB-9C1C-F74D-B475-C474D07C7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704" y="246286"/>
            <a:ext cx="7819096" cy="288032"/>
          </a:xfrm>
        </p:spPr>
        <p:txBody>
          <a:bodyPr/>
          <a:lstStyle/>
          <a:p>
            <a:r>
              <a:rPr lang="es-ES" dirty="0" err="1"/>
              <a:t>Results</a:t>
            </a:r>
            <a:r>
              <a:rPr lang="es-ES" dirty="0"/>
              <a:t>: </a:t>
            </a:r>
            <a:r>
              <a:rPr lang="es-ES" dirty="0" err="1"/>
              <a:t>Impact</a:t>
            </a:r>
            <a:r>
              <a:rPr lang="es-ES" dirty="0"/>
              <a:t> of COVID-19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emissions</a:t>
            </a:r>
            <a:endParaRPr lang="en-E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2E2D43-2EC6-7A4B-B18F-9C1AD3407BC4}"/>
              </a:ext>
            </a:extLst>
          </p:cNvPr>
          <p:cNvSpPr/>
          <p:nvPr/>
        </p:nvSpPr>
        <p:spPr>
          <a:xfrm>
            <a:off x="867704" y="583614"/>
            <a:ext cx="81687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dirty="0">
                <a:cs typeface="Calibri"/>
              </a:rPr>
              <a:t>Combination of the adjustment factors with the CAMS-REG 2020 Business-as-Usual (BAU) gridded inventory (developed by TNO):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cs typeface="Calibri"/>
              </a:rPr>
              <a:t>Extrapolation of CAMS-REG_v5.1 2018 to year 2020 including only the impact of non-COVID-19 factors (e.g. implementation of global sulphur cap, changes in heating degree day)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cs typeface="Calibri"/>
              </a:rPr>
              <a:t>Resulting spatial and temporal disaggregated emissions to be used as input for AQ modelling (e.g. </a:t>
            </a:r>
            <a:r>
              <a:rPr lang="en-GB" dirty="0"/>
              <a:t>Eionet Report - ETC/ATNI 2021/16)</a:t>
            </a:r>
          </a:p>
        </p:txBody>
      </p:sp>
      <p:pic>
        <p:nvPicPr>
          <p:cNvPr id="2" name="CAMS_COP0066_19Oct2020_1006.mp4" descr="CAMS_COP0066_19Oct2020_1006.mp4">
            <a:hlinkClick r:id="" action="ppaction://media"/>
            <a:extLst>
              <a:ext uri="{FF2B5EF4-FFF2-40B4-BE49-F238E27FC236}">
                <a16:creationId xmlns:a16="http://schemas.microsoft.com/office/drawing/2014/main" id="{000CA79E-1E84-C342-ADDF-BE29AAC327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55976" y="2499742"/>
            <a:ext cx="4504937" cy="2534028"/>
          </a:xfrm>
          <a:prstGeom prst="rect">
            <a:avLst/>
          </a:prstGeom>
        </p:spPr>
      </p:pic>
      <p:pic>
        <p:nvPicPr>
          <p:cNvPr id="8" name="Picture 7" descr="A picture containing timeline&#10;&#10;Description automatically generated">
            <a:extLst>
              <a:ext uri="{FF2B5EF4-FFF2-40B4-BE49-F238E27FC236}">
                <a16:creationId xmlns:a16="http://schemas.microsoft.com/office/drawing/2014/main" id="{3FAB7FE1-7145-906C-76EB-EBBE6EF380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387236"/>
            <a:ext cx="3794385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19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7BD4A50-B834-9444-AD99-2E3AB67A0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704" y="246286"/>
            <a:ext cx="7819096" cy="288032"/>
          </a:xfrm>
        </p:spPr>
        <p:txBody>
          <a:bodyPr/>
          <a:lstStyle/>
          <a:p>
            <a:r>
              <a:rPr lang="es-ES" dirty="0" err="1"/>
              <a:t>Results</a:t>
            </a:r>
            <a:r>
              <a:rPr lang="es-ES" dirty="0"/>
              <a:t>: </a:t>
            </a:r>
            <a:r>
              <a:rPr lang="es-ES" dirty="0" err="1"/>
              <a:t>Impact</a:t>
            </a:r>
            <a:r>
              <a:rPr lang="es-ES" dirty="0"/>
              <a:t> of COVID-19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emissions</a:t>
            </a:r>
            <a:endParaRPr lang="en-E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C3CEDA-67A2-3045-84B2-CD358BA1E81C}"/>
              </a:ext>
            </a:extLst>
          </p:cNvPr>
          <p:cNvSpPr/>
          <p:nvPr/>
        </p:nvSpPr>
        <p:spPr>
          <a:xfrm>
            <a:off x="5652120" y="947460"/>
            <a:ext cx="3191464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b="1" dirty="0"/>
              <a:t>Pollutant breakdown</a:t>
            </a:r>
            <a:r>
              <a:rPr lang="en-GB" sz="1600" dirty="0"/>
              <a:t>: 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Large contrast between decrease in NO</a:t>
            </a:r>
            <a:r>
              <a:rPr lang="en-GB" sz="1600" baseline="-25000" dirty="0"/>
              <a:t>x</a:t>
            </a:r>
            <a:r>
              <a:rPr lang="en-GB" sz="1600" dirty="0"/>
              <a:t> (-10.5%) and PM10/PM2.5 (-3% and -2.1%).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NH</a:t>
            </a:r>
            <a:r>
              <a:rPr lang="en-GB" sz="1600" baseline="-25000" dirty="0"/>
              <a:t>3</a:t>
            </a:r>
            <a:r>
              <a:rPr lang="en-GB" sz="1600" dirty="0"/>
              <a:t> and CH</a:t>
            </a:r>
            <a:r>
              <a:rPr lang="en-GB" sz="1600" baseline="-25000" dirty="0"/>
              <a:t>4</a:t>
            </a:r>
            <a:r>
              <a:rPr lang="en-GB" sz="1600" dirty="0"/>
              <a:t> practically unaffected as they are linked to agricultural activities and waste management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Heterogeneous impact among PM2.5 species: from -5.5% for primary sulphates (SO</a:t>
            </a:r>
            <a:r>
              <a:rPr lang="en-GB" sz="1600" baseline="-25000" dirty="0"/>
              <a:t>4</a:t>
            </a:r>
            <a:r>
              <a:rPr lang="en-GB" sz="1600" dirty="0"/>
              <a:t>) to + 0.8% for organic carbon (OC)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61AEDEE-6874-C74E-BF97-5AA4455D65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931312"/>
            <a:ext cx="4424376" cy="221218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851738-FEC6-8D4D-910B-8650586B5C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19124"/>
            <a:ext cx="4424376" cy="221218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629727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7BD4A50-B834-9444-AD99-2E3AB67A0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704" y="246286"/>
            <a:ext cx="7819096" cy="288032"/>
          </a:xfrm>
        </p:spPr>
        <p:txBody>
          <a:bodyPr/>
          <a:lstStyle/>
          <a:p>
            <a:r>
              <a:rPr lang="es-ES" dirty="0" err="1"/>
              <a:t>Results</a:t>
            </a:r>
            <a:r>
              <a:rPr lang="es-ES" dirty="0"/>
              <a:t>: </a:t>
            </a:r>
            <a:r>
              <a:rPr lang="es-ES" dirty="0" err="1"/>
              <a:t>Impact</a:t>
            </a:r>
            <a:r>
              <a:rPr lang="es-ES" dirty="0"/>
              <a:t> of COVID-19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emissions</a:t>
            </a:r>
            <a:endParaRPr lang="en-E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B2FE6F-4E28-C04E-A99E-B28FF735F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643758"/>
            <a:ext cx="3744416" cy="24969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73294A3-80A4-AB4D-AC92-13513F412A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87"/>
          <a:stretch/>
        </p:blipFill>
        <p:spPr>
          <a:xfrm>
            <a:off x="37804" y="627534"/>
            <a:ext cx="3739260" cy="21472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0CF9DB0-F3FD-824C-BE06-FB912C9F29D2}"/>
              </a:ext>
            </a:extLst>
          </p:cNvPr>
          <p:cNvSpPr/>
          <p:nvPr/>
        </p:nvSpPr>
        <p:spPr>
          <a:xfrm>
            <a:off x="935687" y="946566"/>
            <a:ext cx="140406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b="1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Business-as-usual</a:t>
            </a:r>
            <a:endParaRPr lang="en-ES" sz="9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A55B3C-AF41-4D42-A97A-D76B0BEF44D8}"/>
              </a:ext>
            </a:extLst>
          </p:cNvPr>
          <p:cNvSpPr/>
          <p:nvPr/>
        </p:nvSpPr>
        <p:spPr>
          <a:xfrm>
            <a:off x="935686" y="3102376"/>
            <a:ext cx="140406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b="1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Business-as-usual</a:t>
            </a:r>
            <a:endParaRPr lang="en-ES" sz="900" b="1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1B09AF-DEA1-A447-860E-376F58E145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397" y="1146621"/>
            <a:ext cx="5276632" cy="329733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F40AE58-DF4B-C248-BD41-1BD398F7F166}"/>
              </a:ext>
            </a:extLst>
          </p:cNvPr>
          <p:cNvSpPr/>
          <p:nvPr/>
        </p:nvSpPr>
        <p:spPr>
          <a:xfrm>
            <a:off x="7164288" y="2224668"/>
            <a:ext cx="504056" cy="49109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7332F50-0EB8-8749-97AF-333776ADBEC6}"/>
              </a:ext>
            </a:extLst>
          </p:cNvPr>
          <p:cNvSpPr/>
          <p:nvPr/>
        </p:nvSpPr>
        <p:spPr>
          <a:xfrm>
            <a:off x="8172400" y="3088764"/>
            <a:ext cx="576064" cy="34708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 dirty="0"/>
          </a:p>
        </p:txBody>
      </p:sp>
    </p:spTree>
    <p:extLst>
      <p:ext uri="{BB962C8B-B14F-4D97-AF65-F5344CB8AC3E}">
        <p14:creationId xmlns:p14="http://schemas.microsoft.com/office/powerpoint/2010/main" val="166332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Chart, scatter chart&#10;&#10;Description automatically generated">
            <a:extLst>
              <a:ext uri="{FF2B5EF4-FFF2-40B4-BE49-F238E27FC236}">
                <a16:creationId xmlns:a16="http://schemas.microsoft.com/office/drawing/2014/main" id="{7E8A7847-4011-FC23-777E-2ACD521250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t="90494" r="3860" b="2479"/>
          <a:stretch/>
        </p:blipFill>
        <p:spPr>
          <a:xfrm>
            <a:off x="1061610" y="4731990"/>
            <a:ext cx="7020780" cy="3600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7BD4A50-B834-9444-AD99-2E3AB67A0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704" y="246286"/>
            <a:ext cx="7819096" cy="288032"/>
          </a:xfrm>
        </p:spPr>
        <p:txBody>
          <a:bodyPr/>
          <a:lstStyle/>
          <a:p>
            <a:r>
              <a:rPr lang="es-ES" dirty="0" err="1"/>
              <a:t>Intercomparison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emission</a:t>
            </a:r>
            <a:r>
              <a:rPr lang="es-ES" dirty="0"/>
              <a:t> </a:t>
            </a:r>
            <a:r>
              <a:rPr lang="es-ES" dirty="0" err="1"/>
              <a:t>changes</a:t>
            </a:r>
            <a:endParaRPr lang="en-ES" dirty="0"/>
          </a:p>
        </p:txBody>
      </p:sp>
      <p:pic>
        <p:nvPicPr>
          <p:cNvPr id="17" name="Picture 16" descr="Chart, scatter chart&#10;&#10;Description automatically generated">
            <a:extLst>
              <a:ext uri="{FF2B5EF4-FFF2-40B4-BE49-F238E27FC236}">
                <a16:creationId xmlns:a16="http://schemas.microsoft.com/office/drawing/2014/main" id="{7073F2CC-A582-93C2-61FD-50E2426E4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265" y="1294380"/>
            <a:ext cx="3354125" cy="20134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 descr="Chart, scatter chart&#10;&#10;Description automatically generated">
            <a:extLst>
              <a:ext uri="{FF2B5EF4-FFF2-40B4-BE49-F238E27FC236}">
                <a16:creationId xmlns:a16="http://schemas.microsoft.com/office/drawing/2014/main" id="{48A41BE9-8A62-701F-2915-4C4C0D50FD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70"/>
          <a:stretch/>
        </p:blipFill>
        <p:spPr>
          <a:xfrm>
            <a:off x="4728264" y="3007456"/>
            <a:ext cx="3354126" cy="17442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F98CBD7-B369-C954-125F-E1100542BBDF}"/>
              </a:ext>
            </a:extLst>
          </p:cNvPr>
          <p:cNvSpPr/>
          <p:nvPr/>
        </p:nvSpPr>
        <p:spPr>
          <a:xfrm>
            <a:off x="883193" y="610106"/>
            <a:ext cx="7871984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Official 2022 version EMEP inventories (2020 versus 2019) – </a:t>
            </a:r>
            <a:r>
              <a:rPr lang="en-GB" sz="1600" dirty="0">
                <a:solidFill>
                  <a:srgbClr val="C00000"/>
                </a:solidFill>
              </a:rPr>
              <a:t>preliminary submissions!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Non-official inventories (2020 versus 2020 BAU) </a:t>
            </a:r>
          </a:p>
        </p:txBody>
      </p:sp>
      <p:pic>
        <p:nvPicPr>
          <p:cNvPr id="29" name="Picture 28" descr="A picture containing chart&#10;&#10;Description automatically generated">
            <a:extLst>
              <a:ext uri="{FF2B5EF4-FFF2-40B4-BE49-F238E27FC236}">
                <a16:creationId xmlns:a16="http://schemas.microsoft.com/office/drawing/2014/main" id="{C1FB8F15-75C4-BDB2-1E4D-815C2CC914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50" y="1294381"/>
            <a:ext cx="3354126" cy="20134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 descr="Chart, scatter chart&#10;&#10;Description automatically generated">
            <a:extLst>
              <a:ext uri="{FF2B5EF4-FFF2-40B4-BE49-F238E27FC236}">
                <a16:creationId xmlns:a16="http://schemas.microsoft.com/office/drawing/2014/main" id="{B66BA025-6E5B-AE8F-C492-F655762F69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3"/>
          <a:stretch/>
        </p:blipFill>
        <p:spPr>
          <a:xfrm>
            <a:off x="1001850" y="2996360"/>
            <a:ext cx="3354125" cy="17639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Down Arrow 29">
            <a:extLst>
              <a:ext uri="{FF2B5EF4-FFF2-40B4-BE49-F238E27FC236}">
                <a16:creationId xmlns:a16="http://schemas.microsoft.com/office/drawing/2014/main" id="{8FB795A7-0972-7251-7387-CA5742702124}"/>
              </a:ext>
            </a:extLst>
          </p:cNvPr>
          <p:cNvSpPr/>
          <p:nvPr/>
        </p:nvSpPr>
        <p:spPr>
          <a:xfrm>
            <a:off x="2051720" y="1851670"/>
            <a:ext cx="72008" cy="14401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31" name="Down Arrow 30">
            <a:extLst>
              <a:ext uri="{FF2B5EF4-FFF2-40B4-BE49-F238E27FC236}">
                <a16:creationId xmlns:a16="http://schemas.microsoft.com/office/drawing/2014/main" id="{2ABD84EF-538D-17F5-98E0-DE299D4F2352}"/>
              </a:ext>
            </a:extLst>
          </p:cNvPr>
          <p:cNvSpPr/>
          <p:nvPr/>
        </p:nvSpPr>
        <p:spPr>
          <a:xfrm>
            <a:off x="2987824" y="1851670"/>
            <a:ext cx="72008" cy="14401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32" name="Down Arrow 31">
            <a:extLst>
              <a:ext uri="{FF2B5EF4-FFF2-40B4-BE49-F238E27FC236}">
                <a16:creationId xmlns:a16="http://schemas.microsoft.com/office/drawing/2014/main" id="{30089181-BD28-B602-7265-26FF8E2FAD4C}"/>
              </a:ext>
            </a:extLst>
          </p:cNvPr>
          <p:cNvSpPr/>
          <p:nvPr/>
        </p:nvSpPr>
        <p:spPr>
          <a:xfrm>
            <a:off x="2483768" y="1851670"/>
            <a:ext cx="72008" cy="14401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33" name="Down Arrow 32">
            <a:extLst>
              <a:ext uri="{FF2B5EF4-FFF2-40B4-BE49-F238E27FC236}">
                <a16:creationId xmlns:a16="http://schemas.microsoft.com/office/drawing/2014/main" id="{E3C81A9E-13EA-35D2-6782-C5E014B2E41C}"/>
              </a:ext>
            </a:extLst>
          </p:cNvPr>
          <p:cNvSpPr/>
          <p:nvPr/>
        </p:nvSpPr>
        <p:spPr>
          <a:xfrm>
            <a:off x="1829572" y="1851670"/>
            <a:ext cx="72008" cy="14401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34" name="Down Arrow 33">
            <a:extLst>
              <a:ext uri="{FF2B5EF4-FFF2-40B4-BE49-F238E27FC236}">
                <a16:creationId xmlns:a16="http://schemas.microsoft.com/office/drawing/2014/main" id="{4527F133-E4C7-0741-A198-2E89332DF741}"/>
              </a:ext>
            </a:extLst>
          </p:cNvPr>
          <p:cNvSpPr/>
          <p:nvPr/>
        </p:nvSpPr>
        <p:spPr>
          <a:xfrm>
            <a:off x="2375756" y="1851670"/>
            <a:ext cx="72008" cy="14401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35" name="Down Arrow 34">
            <a:extLst>
              <a:ext uri="{FF2B5EF4-FFF2-40B4-BE49-F238E27FC236}">
                <a16:creationId xmlns:a16="http://schemas.microsoft.com/office/drawing/2014/main" id="{79FD3E34-57FB-D4E2-FEA8-B3D591C3707B}"/>
              </a:ext>
            </a:extLst>
          </p:cNvPr>
          <p:cNvSpPr/>
          <p:nvPr/>
        </p:nvSpPr>
        <p:spPr>
          <a:xfrm>
            <a:off x="2051720" y="3695002"/>
            <a:ext cx="72008" cy="14401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36" name="Down Arrow 35">
            <a:extLst>
              <a:ext uri="{FF2B5EF4-FFF2-40B4-BE49-F238E27FC236}">
                <a16:creationId xmlns:a16="http://schemas.microsoft.com/office/drawing/2014/main" id="{DABA4061-9EBF-6B94-8A8B-4704D2240AF8}"/>
              </a:ext>
            </a:extLst>
          </p:cNvPr>
          <p:cNvSpPr/>
          <p:nvPr/>
        </p:nvSpPr>
        <p:spPr>
          <a:xfrm>
            <a:off x="2987824" y="3695002"/>
            <a:ext cx="72008" cy="14401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37" name="Down Arrow 36">
            <a:extLst>
              <a:ext uri="{FF2B5EF4-FFF2-40B4-BE49-F238E27FC236}">
                <a16:creationId xmlns:a16="http://schemas.microsoft.com/office/drawing/2014/main" id="{8857ECF1-7764-E2B7-EE9C-BAA9532B485E}"/>
              </a:ext>
            </a:extLst>
          </p:cNvPr>
          <p:cNvSpPr/>
          <p:nvPr/>
        </p:nvSpPr>
        <p:spPr>
          <a:xfrm>
            <a:off x="2483768" y="3695002"/>
            <a:ext cx="72008" cy="14401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38" name="Down Arrow 37">
            <a:extLst>
              <a:ext uri="{FF2B5EF4-FFF2-40B4-BE49-F238E27FC236}">
                <a16:creationId xmlns:a16="http://schemas.microsoft.com/office/drawing/2014/main" id="{BDAA88EF-3CA3-BAAD-52F2-E644822D1D17}"/>
              </a:ext>
            </a:extLst>
          </p:cNvPr>
          <p:cNvSpPr/>
          <p:nvPr/>
        </p:nvSpPr>
        <p:spPr>
          <a:xfrm>
            <a:off x="1829572" y="3695002"/>
            <a:ext cx="72008" cy="14401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39" name="Down Arrow 38">
            <a:extLst>
              <a:ext uri="{FF2B5EF4-FFF2-40B4-BE49-F238E27FC236}">
                <a16:creationId xmlns:a16="http://schemas.microsoft.com/office/drawing/2014/main" id="{68CF6774-E92E-C97F-677C-D2AE77291ED0}"/>
              </a:ext>
            </a:extLst>
          </p:cNvPr>
          <p:cNvSpPr/>
          <p:nvPr/>
        </p:nvSpPr>
        <p:spPr>
          <a:xfrm>
            <a:off x="2375756" y="3695002"/>
            <a:ext cx="72008" cy="14401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40" name="Down Arrow 39">
            <a:extLst>
              <a:ext uri="{FF2B5EF4-FFF2-40B4-BE49-F238E27FC236}">
                <a16:creationId xmlns:a16="http://schemas.microsoft.com/office/drawing/2014/main" id="{68C31215-C1FF-E742-A5B6-7CA08A37BD72}"/>
              </a:ext>
            </a:extLst>
          </p:cNvPr>
          <p:cNvSpPr/>
          <p:nvPr/>
        </p:nvSpPr>
        <p:spPr>
          <a:xfrm>
            <a:off x="5796136" y="1709346"/>
            <a:ext cx="72008" cy="14401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41" name="Down Arrow 40">
            <a:extLst>
              <a:ext uri="{FF2B5EF4-FFF2-40B4-BE49-F238E27FC236}">
                <a16:creationId xmlns:a16="http://schemas.microsoft.com/office/drawing/2014/main" id="{7C081A06-A551-5A79-02FE-EA2CAC24FFDA}"/>
              </a:ext>
            </a:extLst>
          </p:cNvPr>
          <p:cNvSpPr/>
          <p:nvPr/>
        </p:nvSpPr>
        <p:spPr>
          <a:xfrm>
            <a:off x="6732240" y="1709346"/>
            <a:ext cx="72008" cy="14401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42" name="Down Arrow 41">
            <a:extLst>
              <a:ext uri="{FF2B5EF4-FFF2-40B4-BE49-F238E27FC236}">
                <a16:creationId xmlns:a16="http://schemas.microsoft.com/office/drawing/2014/main" id="{A0E1281A-CA75-7D7D-02FF-530AC1E3E9C4}"/>
              </a:ext>
            </a:extLst>
          </p:cNvPr>
          <p:cNvSpPr/>
          <p:nvPr/>
        </p:nvSpPr>
        <p:spPr>
          <a:xfrm>
            <a:off x="6228184" y="1709346"/>
            <a:ext cx="72008" cy="14401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43" name="Down Arrow 42">
            <a:extLst>
              <a:ext uri="{FF2B5EF4-FFF2-40B4-BE49-F238E27FC236}">
                <a16:creationId xmlns:a16="http://schemas.microsoft.com/office/drawing/2014/main" id="{871712FF-8EB4-8804-9198-F5A92C665395}"/>
              </a:ext>
            </a:extLst>
          </p:cNvPr>
          <p:cNvSpPr/>
          <p:nvPr/>
        </p:nvSpPr>
        <p:spPr>
          <a:xfrm>
            <a:off x="5573988" y="1709346"/>
            <a:ext cx="72008" cy="14401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44" name="Down Arrow 43">
            <a:extLst>
              <a:ext uri="{FF2B5EF4-FFF2-40B4-BE49-F238E27FC236}">
                <a16:creationId xmlns:a16="http://schemas.microsoft.com/office/drawing/2014/main" id="{F927FDDA-0DF4-27DF-FEFF-5E33D211236D}"/>
              </a:ext>
            </a:extLst>
          </p:cNvPr>
          <p:cNvSpPr/>
          <p:nvPr/>
        </p:nvSpPr>
        <p:spPr>
          <a:xfrm>
            <a:off x="6120172" y="1709346"/>
            <a:ext cx="72008" cy="14401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45" name="Down Arrow 44">
            <a:extLst>
              <a:ext uri="{FF2B5EF4-FFF2-40B4-BE49-F238E27FC236}">
                <a16:creationId xmlns:a16="http://schemas.microsoft.com/office/drawing/2014/main" id="{CFB1A1E8-EC5B-621E-5AB4-095AD455E094}"/>
              </a:ext>
            </a:extLst>
          </p:cNvPr>
          <p:cNvSpPr/>
          <p:nvPr/>
        </p:nvSpPr>
        <p:spPr>
          <a:xfrm>
            <a:off x="5796136" y="3333964"/>
            <a:ext cx="72008" cy="14401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46" name="Down Arrow 45">
            <a:extLst>
              <a:ext uri="{FF2B5EF4-FFF2-40B4-BE49-F238E27FC236}">
                <a16:creationId xmlns:a16="http://schemas.microsoft.com/office/drawing/2014/main" id="{66B3E2C4-5428-AD25-CD7B-D59CCBC2C6EC}"/>
              </a:ext>
            </a:extLst>
          </p:cNvPr>
          <p:cNvSpPr/>
          <p:nvPr/>
        </p:nvSpPr>
        <p:spPr>
          <a:xfrm>
            <a:off x="6732240" y="3333964"/>
            <a:ext cx="72008" cy="14401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47" name="Down Arrow 46">
            <a:extLst>
              <a:ext uri="{FF2B5EF4-FFF2-40B4-BE49-F238E27FC236}">
                <a16:creationId xmlns:a16="http://schemas.microsoft.com/office/drawing/2014/main" id="{C4BB7CB5-81C9-9638-9573-0AEB3107AFE5}"/>
              </a:ext>
            </a:extLst>
          </p:cNvPr>
          <p:cNvSpPr/>
          <p:nvPr/>
        </p:nvSpPr>
        <p:spPr>
          <a:xfrm>
            <a:off x="6228184" y="3333964"/>
            <a:ext cx="72008" cy="14401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48" name="Down Arrow 47">
            <a:extLst>
              <a:ext uri="{FF2B5EF4-FFF2-40B4-BE49-F238E27FC236}">
                <a16:creationId xmlns:a16="http://schemas.microsoft.com/office/drawing/2014/main" id="{8AE7AFC8-79AC-C000-8755-10D80E50A180}"/>
              </a:ext>
            </a:extLst>
          </p:cNvPr>
          <p:cNvSpPr/>
          <p:nvPr/>
        </p:nvSpPr>
        <p:spPr>
          <a:xfrm>
            <a:off x="5573988" y="3333964"/>
            <a:ext cx="72008" cy="14401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49" name="Down Arrow 48">
            <a:extLst>
              <a:ext uri="{FF2B5EF4-FFF2-40B4-BE49-F238E27FC236}">
                <a16:creationId xmlns:a16="http://schemas.microsoft.com/office/drawing/2014/main" id="{5FCFA620-9B2D-C0A9-336B-C712878979DD}"/>
              </a:ext>
            </a:extLst>
          </p:cNvPr>
          <p:cNvSpPr/>
          <p:nvPr/>
        </p:nvSpPr>
        <p:spPr>
          <a:xfrm>
            <a:off x="6120172" y="3333964"/>
            <a:ext cx="72008" cy="14401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10257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7BD4A50-B834-9444-AD99-2E3AB67A0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704" y="246286"/>
            <a:ext cx="7819096" cy="288032"/>
          </a:xfrm>
        </p:spPr>
        <p:txBody>
          <a:bodyPr/>
          <a:lstStyle/>
          <a:p>
            <a:r>
              <a:rPr lang="es-ES" dirty="0" err="1"/>
              <a:t>Intercomparison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emission</a:t>
            </a:r>
            <a:r>
              <a:rPr lang="es-ES" dirty="0"/>
              <a:t> </a:t>
            </a:r>
            <a:r>
              <a:rPr lang="es-ES" dirty="0" err="1"/>
              <a:t>changes</a:t>
            </a:r>
            <a:endParaRPr lang="en-E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F98CBD7-B369-C954-125F-E1100542BBDF}"/>
              </a:ext>
            </a:extLst>
          </p:cNvPr>
          <p:cNvSpPr/>
          <p:nvPr/>
        </p:nvSpPr>
        <p:spPr>
          <a:xfrm>
            <a:off x="883193" y="610106"/>
            <a:ext cx="7871984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Official 2022 version EMEP inventories (2020 versus 2019) – </a:t>
            </a:r>
            <a:r>
              <a:rPr lang="en-GB" sz="1600" dirty="0">
                <a:solidFill>
                  <a:srgbClr val="C00000"/>
                </a:solidFill>
              </a:rPr>
              <a:t>preliminary submissions!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Non-official inventories (2020 versus 2020 BAU) </a:t>
            </a:r>
          </a:p>
        </p:txBody>
      </p:sp>
      <p:sp>
        <p:nvSpPr>
          <p:cNvPr id="30" name="Down Arrow 29">
            <a:extLst>
              <a:ext uri="{FF2B5EF4-FFF2-40B4-BE49-F238E27FC236}">
                <a16:creationId xmlns:a16="http://schemas.microsoft.com/office/drawing/2014/main" id="{8FB795A7-0972-7251-7387-CA5742702124}"/>
              </a:ext>
            </a:extLst>
          </p:cNvPr>
          <p:cNvSpPr/>
          <p:nvPr/>
        </p:nvSpPr>
        <p:spPr>
          <a:xfrm>
            <a:off x="2051720" y="1851670"/>
            <a:ext cx="72008" cy="14401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31" name="Down Arrow 30">
            <a:extLst>
              <a:ext uri="{FF2B5EF4-FFF2-40B4-BE49-F238E27FC236}">
                <a16:creationId xmlns:a16="http://schemas.microsoft.com/office/drawing/2014/main" id="{2ABD84EF-538D-17F5-98E0-DE299D4F2352}"/>
              </a:ext>
            </a:extLst>
          </p:cNvPr>
          <p:cNvSpPr/>
          <p:nvPr/>
        </p:nvSpPr>
        <p:spPr>
          <a:xfrm>
            <a:off x="2987824" y="1851670"/>
            <a:ext cx="72008" cy="14401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32" name="Down Arrow 31">
            <a:extLst>
              <a:ext uri="{FF2B5EF4-FFF2-40B4-BE49-F238E27FC236}">
                <a16:creationId xmlns:a16="http://schemas.microsoft.com/office/drawing/2014/main" id="{30089181-BD28-B602-7265-26FF8E2FAD4C}"/>
              </a:ext>
            </a:extLst>
          </p:cNvPr>
          <p:cNvSpPr/>
          <p:nvPr/>
        </p:nvSpPr>
        <p:spPr>
          <a:xfrm>
            <a:off x="2483768" y="1851670"/>
            <a:ext cx="72008" cy="14401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33" name="Down Arrow 32">
            <a:extLst>
              <a:ext uri="{FF2B5EF4-FFF2-40B4-BE49-F238E27FC236}">
                <a16:creationId xmlns:a16="http://schemas.microsoft.com/office/drawing/2014/main" id="{E3C81A9E-13EA-35D2-6782-C5E014B2E41C}"/>
              </a:ext>
            </a:extLst>
          </p:cNvPr>
          <p:cNvSpPr/>
          <p:nvPr/>
        </p:nvSpPr>
        <p:spPr>
          <a:xfrm>
            <a:off x="1829572" y="1851670"/>
            <a:ext cx="72008" cy="14401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34" name="Down Arrow 33">
            <a:extLst>
              <a:ext uri="{FF2B5EF4-FFF2-40B4-BE49-F238E27FC236}">
                <a16:creationId xmlns:a16="http://schemas.microsoft.com/office/drawing/2014/main" id="{4527F133-E4C7-0741-A198-2E89332DF741}"/>
              </a:ext>
            </a:extLst>
          </p:cNvPr>
          <p:cNvSpPr/>
          <p:nvPr/>
        </p:nvSpPr>
        <p:spPr>
          <a:xfrm>
            <a:off x="2375756" y="1851670"/>
            <a:ext cx="72008" cy="14401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35" name="Down Arrow 34">
            <a:extLst>
              <a:ext uri="{FF2B5EF4-FFF2-40B4-BE49-F238E27FC236}">
                <a16:creationId xmlns:a16="http://schemas.microsoft.com/office/drawing/2014/main" id="{79FD3E34-57FB-D4E2-FEA8-B3D591C3707B}"/>
              </a:ext>
            </a:extLst>
          </p:cNvPr>
          <p:cNvSpPr/>
          <p:nvPr/>
        </p:nvSpPr>
        <p:spPr>
          <a:xfrm>
            <a:off x="2051720" y="3695002"/>
            <a:ext cx="72008" cy="14401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 i="1"/>
          </a:p>
        </p:txBody>
      </p:sp>
      <p:sp>
        <p:nvSpPr>
          <p:cNvPr id="36" name="Down Arrow 35">
            <a:extLst>
              <a:ext uri="{FF2B5EF4-FFF2-40B4-BE49-F238E27FC236}">
                <a16:creationId xmlns:a16="http://schemas.microsoft.com/office/drawing/2014/main" id="{DABA4061-9EBF-6B94-8A8B-4704D2240AF8}"/>
              </a:ext>
            </a:extLst>
          </p:cNvPr>
          <p:cNvSpPr/>
          <p:nvPr/>
        </p:nvSpPr>
        <p:spPr>
          <a:xfrm>
            <a:off x="2987824" y="3695002"/>
            <a:ext cx="72008" cy="14401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 i="1"/>
          </a:p>
        </p:txBody>
      </p:sp>
      <p:sp>
        <p:nvSpPr>
          <p:cNvPr id="37" name="Down Arrow 36">
            <a:extLst>
              <a:ext uri="{FF2B5EF4-FFF2-40B4-BE49-F238E27FC236}">
                <a16:creationId xmlns:a16="http://schemas.microsoft.com/office/drawing/2014/main" id="{8857ECF1-7764-E2B7-EE9C-BAA9532B485E}"/>
              </a:ext>
            </a:extLst>
          </p:cNvPr>
          <p:cNvSpPr/>
          <p:nvPr/>
        </p:nvSpPr>
        <p:spPr>
          <a:xfrm>
            <a:off x="2483768" y="3695002"/>
            <a:ext cx="72008" cy="14401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 i="1"/>
          </a:p>
        </p:txBody>
      </p:sp>
      <p:sp>
        <p:nvSpPr>
          <p:cNvPr id="38" name="Down Arrow 37">
            <a:extLst>
              <a:ext uri="{FF2B5EF4-FFF2-40B4-BE49-F238E27FC236}">
                <a16:creationId xmlns:a16="http://schemas.microsoft.com/office/drawing/2014/main" id="{BDAA88EF-3CA3-BAAD-52F2-E644822D1D17}"/>
              </a:ext>
            </a:extLst>
          </p:cNvPr>
          <p:cNvSpPr/>
          <p:nvPr/>
        </p:nvSpPr>
        <p:spPr>
          <a:xfrm>
            <a:off x="1829572" y="3695002"/>
            <a:ext cx="72008" cy="14401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 i="1"/>
          </a:p>
        </p:txBody>
      </p:sp>
      <p:sp>
        <p:nvSpPr>
          <p:cNvPr id="39" name="Down Arrow 38">
            <a:extLst>
              <a:ext uri="{FF2B5EF4-FFF2-40B4-BE49-F238E27FC236}">
                <a16:creationId xmlns:a16="http://schemas.microsoft.com/office/drawing/2014/main" id="{68CF6774-E92E-C97F-677C-D2AE77291ED0}"/>
              </a:ext>
            </a:extLst>
          </p:cNvPr>
          <p:cNvSpPr/>
          <p:nvPr/>
        </p:nvSpPr>
        <p:spPr>
          <a:xfrm>
            <a:off x="2375756" y="3695002"/>
            <a:ext cx="72008" cy="14401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 i="1"/>
          </a:p>
        </p:txBody>
      </p:sp>
      <p:sp>
        <p:nvSpPr>
          <p:cNvPr id="40" name="Down Arrow 39">
            <a:extLst>
              <a:ext uri="{FF2B5EF4-FFF2-40B4-BE49-F238E27FC236}">
                <a16:creationId xmlns:a16="http://schemas.microsoft.com/office/drawing/2014/main" id="{68C31215-C1FF-E742-A5B6-7CA08A37BD72}"/>
              </a:ext>
            </a:extLst>
          </p:cNvPr>
          <p:cNvSpPr/>
          <p:nvPr/>
        </p:nvSpPr>
        <p:spPr>
          <a:xfrm>
            <a:off x="5796136" y="1709346"/>
            <a:ext cx="72008" cy="14401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41" name="Down Arrow 40">
            <a:extLst>
              <a:ext uri="{FF2B5EF4-FFF2-40B4-BE49-F238E27FC236}">
                <a16:creationId xmlns:a16="http://schemas.microsoft.com/office/drawing/2014/main" id="{7C081A06-A551-5A79-02FE-EA2CAC24FFDA}"/>
              </a:ext>
            </a:extLst>
          </p:cNvPr>
          <p:cNvSpPr/>
          <p:nvPr/>
        </p:nvSpPr>
        <p:spPr>
          <a:xfrm>
            <a:off x="6732240" y="1709346"/>
            <a:ext cx="72008" cy="14401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42" name="Down Arrow 41">
            <a:extLst>
              <a:ext uri="{FF2B5EF4-FFF2-40B4-BE49-F238E27FC236}">
                <a16:creationId xmlns:a16="http://schemas.microsoft.com/office/drawing/2014/main" id="{A0E1281A-CA75-7D7D-02FF-530AC1E3E9C4}"/>
              </a:ext>
            </a:extLst>
          </p:cNvPr>
          <p:cNvSpPr/>
          <p:nvPr/>
        </p:nvSpPr>
        <p:spPr>
          <a:xfrm>
            <a:off x="6228184" y="1709346"/>
            <a:ext cx="72008" cy="14401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43" name="Down Arrow 42">
            <a:extLst>
              <a:ext uri="{FF2B5EF4-FFF2-40B4-BE49-F238E27FC236}">
                <a16:creationId xmlns:a16="http://schemas.microsoft.com/office/drawing/2014/main" id="{871712FF-8EB4-8804-9198-F5A92C665395}"/>
              </a:ext>
            </a:extLst>
          </p:cNvPr>
          <p:cNvSpPr/>
          <p:nvPr/>
        </p:nvSpPr>
        <p:spPr>
          <a:xfrm>
            <a:off x="5573988" y="1709346"/>
            <a:ext cx="72008" cy="14401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44" name="Down Arrow 43">
            <a:extLst>
              <a:ext uri="{FF2B5EF4-FFF2-40B4-BE49-F238E27FC236}">
                <a16:creationId xmlns:a16="http://schemas.microsoft.com/office/drawing/2014/main" id="{F927FDDA-0DF4-27DF-FEFF-5E33D211236D}"/>
              </a:ext>
            </a:extLst>
          </p:cNvPr>
          <p:cNvSpPr/>
          <p:nvPr/>
        </p:nvSpPr>
        <p:spPr>
          <a:xfrm>
            <a:off x="6120172" y="1709346"/>
            <a:ext cx="72008" cy="14401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45" name="Down Arrow 44">
            <a:extLst>
              <a:ext uri="{FF2B5EF4-FFF2-40B4-BE49-F238E27FC236}">
                <a16:creationId xmlns:a16="http://schemas.microsoft.com/office/drawing/2014/main" id="{CFB1A1E8-EC5B-621E-5AB4-095AD455E094}"/>
              </a:ext>
            </a:extLst>
          </p:cNvPr>
          <p:cNvSpPr/>
          <p:nvPr/>
        </p:nvSpPr>
        <p:spPr>
          <a:xfrm>
            <a:off x="5796136" y="3333964"/>
            <a:ext cx="72008" cy="14401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46" name="Down Arrow 45">
            <a:extLst>
              <a:ext uri="{FF2B5EF4-FFF2-40B4-BE49-F238E27FC236}">
                <a16:creationId xmlns:a16="http://schemas.microsoft.com/office/drawing/2014/main" id="{66B3E2C4-5428-AD25-CD7B-D59CCBC2C6EC}"/>
              </a:ext>
            </a:extLst>
          </p:cNvPr>
          <p:cNvSpPr/>
          <p:nvPr/>
        </p:nvSpPr>
        <p:spPr>
          <a:xfrm>
            <a:off x="6732240" y="3333964"/>
            <a:ext cx="72008" cy="14401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pic>
        <p:nvPicPr>
          <p:cNvPr id="23" name="Picture 22" descr="Chart, scatter chart&#10;&#10;Description automatically generated">
            <a:extLst>
              <a:ext uri="{FF2B5EF4-FFF2-40B4-BE49-F238E27FC236}">
                <a16:creationId xmlns:a16="http://schemas.microsoft.com/office/drawing/2014/main" id="{7E8A7847-4011-FC23-777E-2ACD521250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t="90494" r="3860" b="2479"/>
          <a:stretch/>
        </p:blipFill>
        <p:spPr>
          <a:xfrm>
            <a:off x="1061610" y="4731990"/>
            <a:ext cx="7020780" cy="360040"/>
          </a:xfrm>
          <a:prstGeom prst="rect">
            <a:avLst/>
          </a:prstGeom>
        </p:spPr>
      </p:pic>
      <p:sp>
        <p:nvSpPr>
          <p:cNvPr id="47" name="Down Arrow 46">
            <a:extLst>
              <a:ext uri="{FF2B5EF4-FFF2-40B4-BE49-F238E27FC236}">
                <a16:creationId xmlns:a16="http://schemas.microsoft.com/office/drawing/2014/main" id="{C4BB7CB5-81C9-9638-9573-0AEB3107AFE5}"/>
              </a:ext>
            </a:extLst>
          </p:cNvPr>
          <p:cNvSpPr/>
          <p:nvPr/>
        </p:nvSpPr>
        <p:spPr>
          <a:xfrm>
            <a:off x="6228184" y="3333964"/>
            <a:ext cx="72008" cy="14401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48" name="Down Arrow 47">
            <a:extLst>
              <a:ext uri="{FF2B5EF4-FFF2-40B4-BE49-F238E27FC236}">
                <a16:creationId xmlns:a16="http://schemas.microsoft.com/office/drawing/2014/main" id="{8AE7AFC8-79AC-C000-8755-10D80E50A180}"/>
              </a:ext>
            </a:extLst>
          </p:cNvPr>
          <p:cNvSpPr/>
          <p:nvPr/>
        </p:nvSpPr>
        <p:spPr>
          <a:xfrm>
            <a:off x="5573988" y="3333964"/>
            <a:ext cx="72008" cy="14401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49" name="Down Arrow 48">
            <a:extLst>
              <a:ext uri="{FF2B5EF4-FFF2-40B4-BE49-F238E27FC236}">
                <a16:creationId xmlns:a16="http://schemas.microsoft.com/office/drawing/2014/main" id="{5FCFA620-9B2D-C0A9-336B-C712878979DD}"/>
              </a:ext>
            </a:extLst>
          </p:cNvPr>
          <p:cNvSpPr/>
          <p:nvPr/>
        </p:nvSpPr>
        <p:spPr>
          <a:xfrm>
            <a:off x="6120172" y="3333964"/>
            <a:ext cx="72008" cy="14401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0AAC558E-1BA1-71AC-0B4B-2E8C4E9EE3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265" y="1271308"/>
            <a:ext cx="3352422" cy="2012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Chart, scatter chart&#10;&#10;Description automatically generated">
            <a:extLst>
              <a:ext uri="{FF2B5EF4-FFF2-40B4-BE49-F238E27FC236}">
                <a16:creationId xmlns:a16="http://schemas.microsoft.com/office/drawing/2014/main" id="{84F4C077-BF2A-8B9E-96AA-AE9FE21B72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53" y="1278726"/>
            <a:ext cx="3352422" cy="2012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7E0676C5-D316-F790-CBFF-2B5D3E7B140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83"/>
          <a:stretch/>
        </p:blipFill>
        <p:spPr>
          <a:xfrm>
            <a:off x="4728265" y="2988282"/>
            <a:ext cx="3352422" cy="17511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32E55CF9-BD02-A165-C12A-D47AFD8087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83"/>
          <a:stretch/>
        </p:blipFill>
        <p:spPr>
          <a:xfrm>
            <a:off x="1025573" y="2988282"/>
            <a:ext cx="3352422" cy="17511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28DC6F37-A085-0516-0F74-7FAE0CC053E9}"/>
              </a:ext>
            </a:extLst>
          </p:cNvPr>
          <p:cNvSpPr/>
          <p:nvPr/>
        </p:nvSpPr>
        <p:spPr>
          <a:xfrm>
            <a:off x="3551297" y="3167221"/>
            <a:ext cx="58702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i="1" dirty="0">
                <a:solidFill>
                  <a:srgbClr val="C00000"/>
                </a:solidFill>
              </a:rPr>
              <a:t>(+99%)</a:t>
            </a:r>
            <a:endParaRPr lang="en-ES" sz="1100" i="1" dirty="0">
              <a:solidFill>
                <a:srgbClr val="C00000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E642C10-4DD2-E8CF-9860-57991C6FB16F}"/>
              </a:ext>
            </a:extLst>
          </p:cNvPr>
          <p:cNvSpPr/>
          <p:nvPr/>
        </p:nvSpPr>
        <p:spPr>
          <a:xfrm>
            <a:off x="3736842" y="3577408"/>
            <a:ext cx="6591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i="1" dirty="0">
                <a:solidFill>
                  <a:srgbClr val="C00000"/>
                </a:solidFill>
              </a:rPr>
              <a:t>(+265%)</a:t>
            </a:r>
            <a:endParaRPr lang="en-ES" sz="1100" i="1" dirty="0">
              <a:solidFill>
                <a:srgbClr val="C00000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FDB3DC9-DDB3-5AD9-7FF7-EE069D5EEEF3}"/>
              </a:ext>
            </a:extLst>
          </p:cNvPr>
          <p:cNvSpPr/>
          <p:nvPr/>
        </p:nvSpPr>
        <p:spPr>
          <a:xfrm>
            <a:off x="2293716" y="3465238"/>
            <a:ext cx="6591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i="1" dirty="0">
                <a:solidFill>
                  <a:srgbClr val="C00000"/>
                </a:solidFill>
              </a:rPr>
              <a:t>(+107%)</a:t>
            </a:r>
            <a:endParaRPr lang="en-ES" sz="1100" i="1" dirty="0">
              <a:solidFill>
                <a:srgbClr val="C00000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80D3144-44DE-64A3-A4AC-BFBFDB90B844}"/>
              </a:ext>
            </a:extLst>
          </p:cNvPr>
          <p:cNvSpPr/>
          <p:nvPr/>
        </p:nvSpPr>
        <p:spPr>
          <a:xfrm>
            <a:off x="1732728" y="3070374"/>
            <a:ext cx="173637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i="1" dirty="0">
                <a:solidFill>
                  <a:srgbClr val="C00000"/>
                </a:solidFill>
                <a:latin typeface="Helvetica" pitchFamily="2" charset="0"/>
              </a:rPr>
              <a:t>(2D3a - Domestic solvent use)</a:t>
            </a:r>
            <a:endParaRPr lang="en-ES" sz="900" i="1" dirty="0">
              <a:solidFill>
                <a:srgbClr val="C00000"/>
              </a:solidFill>
              <a:latin typeface="Helvetica" pitchFamily="2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C31983B-CF05-5B64-386B-1B121FD20420}"/>
              </a:ext>
            </a:extLst>
          </p:cNvPr>
          <p:cNvSpPr/>
          <p:nvPr/>
        </p:nvSpPr>
        <p:spPr>
          <a:xfrm>
            <a:off x="3221719" y="4098402"/>
            <a:ext cx="55976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i="1" dirty="0">
                <a:solidFill>
                  <a:srgbClr val="C00000"/>
                </a:solidFill>
              </a:rPr>
              <a:t>(-20%)</a:t>
            </a:r>
            <a:endParaRPr lang="en-ES" sz="1100" i="1" dirty="0">
              <a:solidFill>
                <a:srgbClr val="C00000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524CE74-2205-BEB7-7465-465051A60564}"/>
              </a:ext>
            </a:extLst>
          </p:cNvPr>
          <p:cNvSpPr/>
          <p:nvPr/>
        </p:nvSpPr>
        <p:spPr>
          <a:xfrm>
            <a:off x="2623293" y="4184098"/>
            <a:ext cx="55976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i="1" dirty="0">
                <a:solidFill>
                  <a:srgbClr val="C00000"/>
                </a:solidFill>
              </a:rPr>
              <a:t>(-11%)</a:t>
            </a:r>
            <a:endParaRPr lang="en-ES" sz="11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90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7BD4A50-B834-9444-AD99-2E3AB67A0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704" y="246286"/>
            <a:ext cx="7819096" cy="288032"/>
          </a:xfrm>
        </p:spPr>
        <p:txBody>
          <a:bodyPr/>
          <a:lstStyle/>
          <a:p>
            <a:r>
              <a:rPr lang="es-ES" altLang="es-ES" dirty="0"/>
              <a:t>2021 – </a:t>
            </a:r>
            <a:r>
              <a:rPr lang="es-ES" altLang="es-ES" dirty="0" err="1"/>
              <a:t>Is</a:t>
            </a:r>
            <a:r>
              <a:rPr lang="es-ES" altLang="es-ES" dirty="0"/>
              <a:t> COVID-19 </a:t>
            </a:r>
            <a:r>
              <a:rPr lang="es-ES" altLang="es-ES" dirty="0" err="1"/>
              <a:t>effect</a:t>
            </a:r>
            <a:r>
              <a:rPr lang="es-ES" altLang="es-ES" dirty="0"/>
              <a:t> </a:t>
            </a:r>
            <a:r>
              <a:rPr lang="es-ES" altLang="es-ES" dirty="0" err="1"/>
              <a:t>over</a:t>
            </a:r>
            <a:r>
              <a:rPr lang="es-ES" altLang="es-ES" dirty="0"/>
              <a:t>?</a:t>
            </a:r>
            <a:endParaRPr lang="en-E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C8197E1-6208-CEC6-A684-8514814ED82E}"/>
              </a:ext>
            </a:extLst>
          </p:cNvPr>
          <p:cNvSpPr/>
          <p:nvPr/>
        </p:nvSpPr>
        <p:spPr>
          <a:xfrm>
            <a:off x="439608" y="1647542"/>
            <a:ext cx="46011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/>
              <a:t>2021 daily adjustment factors for PC+LDV 2021 (EU-27+UK) </a:t>
            </a:r>
          </a:p>
        </p:txBody>
      </p:sp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644747E9-9C21-E5FE-6159-6594007008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68850"/>
            <a:ext cx="4878308" cy="292836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F7F850D-902C-C027-CB65-023770DC64BD}"/>
              </a:ext>
            </a:extLst>
          </p:cNvPr>
          <p:cNvSpPr txBox="1">
            <a:spLocks/>
          </p:cNvSpPr>
          <p:nvPr/>
        </p:nvSpPr>
        <p:spPr>
          <a:xfrm>
            <a:off x="867704" y="684668"/>
            <a:ext cx="7819096" cy="2016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PC+LDV activity significantly affected during 1</a:t>
            </a:r>
            <a:r>
              <a:rPr lang="en-GB" sz="1800" baseline="30000" dirty="0"/>
              <a:t>st</a:t>
            </a:r>
            <a:r>
              <a:rPr lang="en-GB" sz="1800" dirty="0"/>
              <a:t> quarter of 2021</a:t>
            </a:r>
          </a:p>
          <a:p>
            <a:r>
              <a:rPr lang="en-GB" sz="1800" dirty="0"/>
              <a:t>Negligible impact on HDV activity (increase when compared to 2019)</a:t>
            </a:r>
          </a:p>
        </p:txBody>
      </p:sp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A6ADD27-9C88-5D18-FFEE-9B10588C41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160" y="1347614"/>
            <a:ext cx="3358792" cy="2016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F24A9C-57E4-6649-CA5E-7CD1690935F9}"/>
              </a:ext>
            </a:extLst>
          </p:cNvPr>
          <p:cNvSpPr/>
          <p:nvPr/>
        </p:nvSpPr>
        <p:spPr>
          <a:xfrm>
            <a:off x="2594622" y="3771785"/>
            <a:ext cx="24005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(grey lines represent individual EU countries) </a:t>
            </a:r>
            <a:endParaRPr lang="en-E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BE24011F-BF75-04F7-C718-1B9C2B1B83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160" y="3127277"/>
            <a:ext cx="3358792" cy="201622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F07051C-3425-6273-915F-A356078D20DE}"/>
              </a:ext>
            </a:extLst>
          </p:cNvPr>
          <p:cNvSpPr/>
          <p:nvPr/>
        </p:nvSpPr>
        <p:spPr>
          <a:xfrm>
            <a:off x="7422855" y="2336877"/>
            <a:ext cx="1423788" cy="4284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ES" sz="1092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Annual mean: -16.5%</a:t>
            </a:r>
          </a:p>
          <a:p>
            <a:pPr marL="0" marR="0" lvl="0" indent="0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ES" sz="1092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Annual mean: -9.6%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18818B-D74B-9662-76F8-C292C3DD5846}"/>
              </a:ext>
            </a:extLst>
          </p:cNvPr>
          <p:cNvSpPr/>
          <p:nvPr/>
        </p:nvSpPr>
        <p:spPr>
          <a:xfrm>
            <a:off x="7466137" y="4177134"/>
            <a:ext cx="1380506" cy="4284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ES" sz="1092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Annual mean: -6.6%</a:t>
            </a:r>
          </a:p>
          <a:p>
            <a:pPr marL="0" marR="0" lvl="0" indent="0" defTabSz="55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ES" sz="1092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Annual mean: +1.7%</a:t>
            </a:r>
          </a:p>
        </p:txBody>
      </p:sp>
    </p:spTree>
    <p:extLst>
      <p:ext uri="{BB962C8B-B14F-4D97-AF65-F5344CB8AC3E}">
        <p14:creationId xmlns:p14="http://schemas.microsoft.com/office/powerpoint/2010/main" val="3746032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Take</a:t>
            </a:r>
            <a:r>
              <a:rPr lang="es-ES" dirty="0"/>
              <a:t> home </a:t>
            </a:r>
            <a:r>
              <a:rPr lang="es-ES" dirty="0" err="1"/>
              <a:t>messages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2C54EC-FF78-B242-9913-B022E52458BF}"/>
              </a:ext>
            </a:extLst>
          </p:cNvPr>
          <p:cNvSpPr/>
          <p:nvPr/>
        </p:nvSpPr>
        <p:spPr>
          <a:xfrm>
            <a:off x="939712" y="613881"/>
            <a:ext cx="8024776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New CAMS emission products to help quantifying the impact of COVID-19 lockdown policies: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CAMS COVID-19 Adjustment Factors: </a:t>
            </a:r>
            <a:r>
              <a:rPr lang="en-GB" sz="1600" dirty="0">
                <a:hlinkClick r:id="rId2"/>
              </a:rPr>
              <a:t>https://doi.org/10.24380/eptm-kn40</a:t>
            </a:r>
            <a:r>
              <a:rPr lang="en-GB" sz="1600" dirty="0"/>
              <a:t>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AMS-REG_v5.1 BAU 2020 gridded emissions: </a:t>
            </a:r>
            <a:r>
              <a:rPr lang="en-GB" sz="1600" dirty="0">
                <a:hlinkClick r:id="rId3"/>
              </a:rPr>
              <a:t>https://doi.org/10.24380/k966-3957</a:t>
            </a:r>
            <a:r>
              <a:rPr lang="en-GB" sz="1600" dirty="0"/>
              <a:t>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Description of both datasets and results: </a:t>
            </a:r>
            <a:r>
              <a:rPr lang="en-GB" sz="1600" dirty="0">
                <a:hlinkClick r:id="rId4"/>
              </a:rPr>
              <a:t>Guevara et al. (2022, ESSD, </a:t>
            </a:r>
            <a:r>
              <a:rPr lang="en-GB" sz="1600" i="1" dirty="0">
                <a:hlinkClick r:id="rId4"/>
              </a:rPr>
              <a:t>in press</a:t>
            </a:r>
            <a:r>
              <a:rPr lang="en-GB" sz="1600" dirty="0">
                <a:hlinkClick r:id="rId4"/>
              </a:rPr>
              <a:t>)</a:t>
            </a:r>
            <a:endParaRPr lang="en-GB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Key findings of the comparison between BAU and COVID-19 2020 scenarios: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Heterogeneous impact across species: in NO</a:t>
            </a:r>
            <a:r>
              <a:rPr lang="en-GB" sz="1600" baseline="-25000" dirty="0"/>
              <a:t>x</a:t>
            </a:r>
            <a:r>
              <a:rPr lang="en-GB" sz="1600" dirty="0"/>
              <a:t> (-10.5%) and PM2.5 (-2.1%) emissions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Drops during 2</a:t>
            </a:r>
            <a:r>
              <a:rPr lang="en-GB" sz="1600" baseline="30000" dirty="0"/>
              <a:t>nd</a:t>
            </a:r>
            <a:r>
              <a:rPr lang="en-GB" sz="1600" dirty="0"/>
              <a:t> round of lockdown were &gt;50% lower than 1</a:t>
            </a:r>
            <a:r>
              <a:rPr lang="en-GB" sz="1600" baseline="30000" dirty="0"/>
              <a:t>st</a:t>
            </a:r>
            <a:r>
              <a:rPr lang="en-GB" sz="1600" dirty="0"/>
              <a:t> round of lockdowns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Preliminary results of intercomparisons suggest CAMS COVID-19 adjustment factors well aligned with changes reported by official </a:t>
            </a:r>
            <a:r>
              <a:rPr lang="en-GB"/>
              <a:t>inventories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/>
              <a:t>2021</a:t>
            </a:r>
            <a:r>
              <a:rPr lang="en-GB" dirty="0"/>
              <a:t>: mobility restrictions still affecting road transport emissions, specially during 1</a:t>
            </a:r>
            <a:r>
              <a:rPr lang="en-GB" baseline="30000" dirty="0"/>
              <a:t>st</a:t>
            </a:r>
            <a:r>
              <a:rPr lang="en-GB" dirty="0"/>
              <a:t> quarter of the year (to be considered when running AQ simulations)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962463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D15E7-0349-6C4E-8621-86095DF7E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  <a:endParaRPr lang="en-E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9E9E1A-3326-5342-98CD-59B7CB5F370D}"/>
              </a:ext>
            </a:extLst>
          </p:cNvPr>
          <p:cNvSpPr/>
          <p:nvPr/>
        </p:nvSpPr>
        <p:spPr>
          <a:xfrm>
            <a:off x="896503" y="483518"/>
            <a:ext cx="7819096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endParaRPr lang="en-E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ES" dirty="0">
                <a:latin typeface="Calibri" panose="020F0502020204030204" pitchFamily="34" charset="0"/>
                <a:cs typeface="Times New Roman" panose="02020603050405020304" pitchFamily="18" charset="0"/>
              </a:rPr>
              <a:t>The CAMS Business-as-Usual &amp; COVID-19 2020 emission datasets</a:t>
            </a:r>
          </a:p>
          <a:p>
            <a:pPr marL="628650" lvl="1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ES" dirty="0">
                <a:latin typeface="Calibri" panose="020F0502020204030204" pitchFamily="34" charset="0"/>
                <a:cs typeface="Times New Roman" panose="02020603050405020304" pitchFamily="18" charset="0"/>
              </a:rPr>
              <a:t>otivation</a:t>
            </a:r>
          </a:p>
          <a:p>
            <a:pPr marL="628650" lvl="1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ES" dirty="0">
                <a:latin typeface="Calibri" panose="020F0502020204030204" pitchFamily="34" charset="0"/>
                <a:cs typeface="Times New Roman" panose="02020603050405020304" pitchFamily="18" charset="0"/>
              </a:rPr>
              <a:t>Methodoloy </a:t>
            </a:r>
          </a:p>
          <a:p>
            <a:pPr marL="628650" lvl="1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ES" dirty="0">
                <a:latin typeface="Calibri" panose="020F0502020204030204" pitchFamily="34" charset="0"/>
                <a:cs typeface="Times New Roman" panose="02020603050405020304" pitchFamily="18" charset="0"/>
              </a:rPr>
              <a:t>Results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ES" i="1" dirty="0">
                <a:latin typeface="Calibri" panose="020F0502020204030204" pitchFamily="34" charset="0"/>
                <a:cs typeface="Times New Roman" panose="02020603050405020304" pitchFamily="18" charset="0"/>
              </a:rPr>
              <a:t>Intercomparison against other datasets (official and non-official inventories)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altLang="es-ES" i="1" dirty="0"/>
              <a:t>2021 – </a:t>
            </a:r>
            <a:r>
              <a:rPr lang="es-ES" altLang="es-ES" i="1" dirty="0" err="1"/>
              <a:t>Is</a:t>
            </a:r>
            <a:r>
              <a:rPr lang="es-ES" altLang="es-ES" i="1" dirty="0"/>
              <a:t> COVID-19 </a:t>
            </a:r>
            <a:r>
              <a:rPr lang="es-ES" altLang="es-ES" i="1" dirty="0" err="1"/>
              <a:t>effect</a:t>
            </a:r>
            <a:r>
              <a:rPr lang="es-ES" altLang="es-ES" i="1" dirty="0"/>
              <a:t> </a:t>
            </a:r>
            <a:r>
              <a:rPr lang="es-ES" altLang="es-ES" i="1" dirty="0" err="1"/>
              <a:t>over</a:t>
            </a:r>
            <a:r>
              <a:rPr lang="es-ES" altLang="es-ES" i="1" dirty="0"/>
              <a:t>?</a:t>
            </a:r>
            <a:endParaRPr lang="en-ES" i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err="1">
                <a:latin typeface="Calibri" panose="020F0502020204030204" pitchFamily="34" charset="0"/>
                <a:cs typeface="Times New Roman" panose="02020603050405020304" pitchFamily="18" charset="0"/>
              </a:rPr>
              <a:t>Take</a:t>
            </a:r>
            <a:r>
              <a:rPr lang="es-ES" dirty="0">
                <a:latin typeface="Calibri" panose="020F0502020204030204" pitchFamily="34" charset="0"/>
                <a:cs typeface="Times New Roman" panose="02020603050405020304" pitchFamily="18" charset="0"/>
              </a:rPr>
              <a:t> home </a:t>
            </a:r>
            <a:r>
              <a:rPr lang="es-ES" dirty="0" err="1">
                <a:latin typeface="Calibri" panose="020F0502020204030204" pitchFamily="34" charset="0"/>
                <a:cs typeface="Times New Roman" panose="02020603050405020304" pitchFamily="18" charset="0"/>
              </a:rPr>
              <a:t>messages</a:t>
            </a:r>
            <a:endParaRPr lang="en-GB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E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251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D15E7-0349-6C4E-8621-86095DF7E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Motivation and objective</a:t>
            </a:r>
            <a:endParaRPr lang="en-E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9E9E1A-3326-5342-98CD-59B7CB5F370D}"/>
              </a:ext>
            </a:extLst>
          </p:cNvPr>
          <p:cNvSpPr/>
          <p:nvPr/>
        </p:nvSpPr>
        <p:spPr>
          <a:xfrm>
            <a:off x="896503" y="483518"/>
            <a:ext cx="7819096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endParaRPr lang="en-E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ES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Several studies have assessed the impact of COVID-19 on air pollution through the use of ground-based or satellite observations combined with machine learning techniques. 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ES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A complete</a:t>
            </a:r>
            <a:r>
              <a:rPr lang="en-GB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 understanding requires also quantifying the reduction of primary emissions:</a:t>
            </a:r>
          </a:p>
          <a:p>
            <a:pPr marL="628650" lvl="1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To understand the impact of the restrictions at the sector-, species- level </a:t>
            </a:r>
          </a:p>
          <a:p>
            <a:pPr marL="628650" lvl="1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To produce emission datasets that can be used in air quality models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6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E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F6A1B3C-D1AE-B74F-A563-24991D619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51336"/>
            <a:ext cx="2680941" cy="191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8F2F85F-894B-E64A-AA3C-1B1FF83EDD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18"/>
          <a:stretch/>
        </p:blipFill>
        <p:spPr bwMode="auto">
          <a:xfrm>
            <a:off x="3491880" y="2643758"/>
            <a:ext cx="5524968" cy="182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2D9917B-8361-EB46-AD03-B7D2998DF521}"/>
              </a:ext>
            </a:extLst>
          </p:cNvPr>
          <p:cNvSpPr/>
          <p:nvPr/>
        </p:nvSpPr>
        <p:spPr>
          <a:xfrm>
            <a:off x="1967431" y="4619725"/>
            <a:ext cx="14117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i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Petetin</a:t>
            </a:r>
            <a:r>
              <a:rPr lang="en-GB" sz="1200" i="1" dirty="0">
                <a:latin typeface="Calibri" panose="020F0502020204030204" pitchFamily="34" charset="0"/>
                <a:cs typeface="Times New Roman" panose="02020603050405020304" pitchFamily="18" charset="0"/>
              </a:rPr>
              <a:t> et al. (2020)</a:t>
            </a:r>
            <a:endParaRPr lang="en-ES" sz="1200" i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D5201F-2514-CB4D-A673-EAC6CACC504A}"/>
              </a:ext>
            </a:extLst>
          </p:cNvPr>
          <p:cNvSpPr/>
          <p:nvPr/>
        </p:nvSpPr>
        <p:spPr>
          <a:xfrm>
            <a:off x="7432911" y="4391050"/>
            <a:ext cx="13155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i="1" dirty="0">
                <a:latin typeface="Calibri" panose="020F0502020204030204" pitchFamily="34" charset="0"/>
                <a:cs typeface="Times New Roman" panose="02020603050405020304" pitchFamily="18" charset="0"/>
              </a:rPr>
              <a:t>Barré et al. (2021)</a:t>
            </a:r>
            <a:endParaRPr lang="en-ES" sz="1200" i="1" dirty="0"/>
          </a:p>
        </p:txBody>
      </p:sp>
    </p:spTree>
    <p:extLst>
      <p:ext uri="{BB962C8B-B14F-4D97-AF65-F5344CB8AC3E}">
        <p14:creationId xmlns:p14="http://schemas.microsoft.com/office/powerpoint/2010/main" val="4103127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D15E7-0349-6C4E-8621-86095DF7E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Motivation and objective</a:t>
            </a:r>
            <a:endParaRPr lang="en-E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9E9E1A-3326-5342-98CD-59B7CB5F370D}"/>
              </a:ext>
            </a:extLst>
          </p:cNvPr>
          <p:cNvSpPr/>
          <p:nvPr/>
        </p:nvSpPr>
        <p:spPr>
          <a:xfrm>
            <a:off x="525327" y="1735010"/>
            <a:ext cx="3821159" cy="163121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1600" b="1" dirty="0">
                <a:latin typeface="Calibri" panose="020F0502020204030204" pitchFamily="34" charset="0"/>
                <a:cs typeface="Times New Roman" panose="02020603050405020304" pitchFamily="18" charset="0"/>
              </a:rPr>
              <a:t>Challenge</a:t>
            </a:r>
          </a:p>
          <a:p>
            <a:pPr algn="ctr">
              <a:spcAft>
                <a:spcPts val="600"/>
              </a:spcAft>
            </a:pPr>
            <a:r>
              <a:rPr lang="en-GB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To capture heterogeneity of restrictions:</a:t>
            </a:r>
          </a:p>
          <a:p>
            <a:pPr marL="342900" indent="-342900" algn="ctr">
              <a:spcAft>
                <a:spcPts val="600"/>
              </a:spcAft>
              <a:buFont typeface="+mj-lt"/>
              <a:buAutoNum type="arabicPeriod"/>
            </a:pPr>
            <a:r>
              <a:rPr lang="en-GB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Across countries</a:t>
            </a:r>
          </a:p>
          <a:p>
            <a:pPr marL="342900" indent="-342900" algn="ctr">
              <a:spcAft>
                <a:spcPts val="600"/>
              </a:spcAft>
              <a:buFont typeface="+mj-lt"/>
              <a:buAutoNum type="arabicPeriod"/>
            </a:pPr>
            <a:r>
              <a:rPr lang="en-GB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Changes in time of the restriction levels </a:t>
            </a:r>
          </a:p>
          <a:p>
            <a:pPr marL="342900" indent="-342900" algn="ctr">
              <a:spcAft>
                <a:spcPts val="600"/>
              </a:spcAft>
              <a:buFont typeface="+mj-lt"/>
              <a:buAutoNum type="arabicPeriod"/>
            </a:pPr>
            <a:r>
              <a:rPr lang="en-GB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Diversity in the types of restrictions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E8D8C1-92E7-6F41-8700-940007EB0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9464" y="1174269"/>
            <a:ext cx="4626045" cy="2890768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01F28C00-B73F-BF4B-B7AF-8AC7B8C5654A}"/>
              </a:ext>
            </a:extLst>
          </p:cNvPr>
          <p:cNvSpPr/>
          <p:nvPr/>
        </p:nvSpPr>
        <p:spPr>
          <a:xfrm>
            <a:off x="4088670" y="1474964"/>
            <a:ext cx="288000" cy="144016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F0066D28-8E4A-0A4F-B422-13529D8E1080}"/>
              </a:ext>
            </a:extLst>
          </p:cNvPr>
          <p:cNvSpPr/>
          <p:nvPr/>
        </p:nvSpPr>
        <p:spPr>
          <a:xfrm>
            <a:off x="4067944" y="2398549"/>
            <a:ext cx="288000" cy="144016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3AA3CD-FEEE-9A42-91D9-27F2B4F1A771}"/>
              </a:ext>
            </a:extLst>
          </p:cNvPr>
          <p:cNvSpPr/>
          <p:nvPr/>
        </p:nvSpPr>
        <p:spPr>
          <a:xfrm>
            <a:off x="5508104" y="1513585"/>
            <a:ext cx="576064" cy="23760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86BA57-4897-EA4B-9006-4FF740AA978B}"/>
              </a:ext>
            </a:extLst>
          </p:cNvPr>
          <p:cNvSpPr/>
          <p:nvPr/>
        </p:nvSpPr>
        <p:spPr>
          <a:xfrm>
            <a:off x="6632486" y="1513585"/>
            <a:ext cx="576064" cy="2376000"/>
          </a:xfrm>
          <a:prstGeom prst="rect">
            <a:avLst/>
          </a:prstGeom>
          <a:noFill/>
          <a:ln w="28575">
            <a:solidFill>
              <a:srgbClr val="66FF3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1243E1-6295-E948-83C5-DF64AC2F3285}"/>
              </a:ext>
            </a:extLst>
          </p:cNvPr>
          <p:cNvSpPr/>
          <p:nvPr/>
        </p:nvSpPr>
        <p:spPr>
          <a:xfrm>
            <a:off x="4482485" y="890189"/>
            <a:ext cx="4354397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1600" b="1" dirty="0">
                <a:latin typeface="Calibri" panose="020F0502020204030204" pitchFamily="34" charset="0"/>
                <a:cs typeface="Times New Roman" panose="02020603050405020304" pitchFamily="18" charset="0"/>
              </a:rPr>
              <a:t>Weekly Evolution of the Oxford Stringency Index </a:t>
            </a:r>
          </a:p>
          <a:p>
            <a:r>
              <a:rPr lang="en-GB" sz="1600" b="1" dirty="0">
                <a:latin typeface="Calibri" panose="020F0502020204030204" pitchFamily="34" charset="0"/>
                <a:cs typeface="Times New Roman" panose="02020603050405020304" pitchFamily="18" charset="0"/>
              </a:rPr>
              <a:t>(EU27 + UK)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45F3E4-3189-5043-9C7D-3167F5534099}"/>
              </a:ext>
            </a:extLst>
          </p:cNvPr>
          <p:cNvSpPr/>
          <p:nvPr/>
        </p:nvSpPr>
        <p:spPr>
          <a:xfrm>
            <a:off x="5263811" y="3961685"/>
            <a:ext cx="10646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600" dirty="0">
                <a:solidFill>
                  <a:srgbClr val="C00000"/>
                </a:solidFill>
              </a:rPr>
              <a:t>Spring </a:t>
            </a:r>
          </a:p>
          <a:p>
            <a:pPr algn="ctr"/>
            <a:r>
              <a:rPr lang="en-GB" sz="1600" dirty="0">
                <a:solidFill>
                  <a:srgbClr val="C00000"/>
                </a:solidFill>
              </a:rPr>
              <a:t>lockdowns</a:t>
            </a:r>
            <a:endParaRPr lang="en-ES" sz="1600" dirty="0">
              <a:solidFill>
                <a:srgbClr val="C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CAA167-08CA-6540-85A5-B825B1455A94}"/>
              </a:ext>
            </a:extLst>
          </p:cNvPr>
          <p:cNvSpPr/>
          <p:nvPr/>
        </p:nvSpPr>
        <p:spPr>
          <a:xfrm>
            <a:off x="6335325" y="3960077"/>
            <a:ext cx="11703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600" dirty="0">
                <a:solidFill>
                  <a:srgbClr val="66FF33"/>
                </a:solidFill>
              </a:rPr>
              <a:t>Exit process</a:t>
            </a:r>
            <a:endParaRPr lang="en-ES" sz="1600" dirty="0">
              <a:solidFill>
                <a:srgbClr val="66FF33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FD0136-F412-ED47-8690-B080FF96B096}"/>
              </a:ext>
            </a:extLst>
          </p:cNvPr>
          <p:cNvSpPr/>
          <p:nvPr/>
        </p:nvSpPr>
        <p:spPr>
          <a:xfrm>
            <a:off x="7428955" y="4454991"/>
            <a:ext cx="12578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i="1" dirty="0">
                <a:latin typeface="Calibri" panose="020F0502020204030204" pitchFamily="34" charset="0"/>
                <a:cs typeface="Times New Roman" panose="02020603050405020304" pitchFamily="18" charset="0"/>
              </a:rPr>
              <a:t>Hale et al. (2021)</a:t>
            </a:r>
            <a:endParaRPr lang="en-ES" sz="1200" i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A9077A-B5D3-884A-AD78-D0FFAC17900C}"/>
              </a:ext>
            </a:extLst>
          </p:cNvPr>
          <p:cNvSpPr/>
          <p:nvPr/>
        </p:nvSpPr>
        <p:spPr>
          <a:xfrm>
            <a:off x="7809283" y="1504030"/>
            <a:ext cx="507133" cy="23760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5B3B33-F94F-E34E-B16B-DFAE0B3AEE17}"/>
              </a:ext>
            </a:extLst>
          </p:cNvPr>
          <p:cNvSpPr/>
          <p:nvPr/>
        </p:nvSpPr>
        <p:spPr>
          <a:xfrm>
            <a:off x="7564990" y="3952130"/>
            <a:ext cx="10646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600" dirty="0">
                <a:solidFill>
                  <a:srgbClr val="C00000"/>
                </a:solidFill>
              </a:rPr>
              <a:t>Fall </a:t>
            </a:r>
          </a:p>
          <a:p>
            <a:pPr algn="ctr"/>
            <a:r>
              <a:rPr lang="en-GB" sz="1600" dirty="0">
                <a:solidFill>
                  <a:srgbClr val="C00000"/>
                </a:solidFill>
              </a:rPr>
              <a:t>lockdowns</a:t>
            </a:r>
            <a:endParaRPr lang="en-ES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09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D15E7-0349-6C4E-8621-86095DF7E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Motivation and objective</a:t>
            </a:r>
            <a:endParaRPr lang="en-E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5C22F6-D236-B348-A624-D377D05D7429}"/>
              </a:ext>
            </a:extLst>
          </p:cNvPr>
          <p:cNvSpPr/>
          <p:nvPr/>
        </p:nvSpPr>
        <p:spPr>
          <a:xfrm>
            <a:off x="4464496" y="1735010"/>
            <a:ext cx="4572000" cy="16312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1600" b="1" dirty="0"/>
              <a:t>Objective</a:t>
            </a:r>
          </a:p>
          <a:p>
            <a:pPr algn="ctr">
              <a:spcAft>
                <a:spcPts val="600"/>
              </a:spcAft>
            </a:pPr>
            <a:r>
              <a:rPr lang="en-GB" sz="1600" dirty="0"/>
              <a:t>To develop a dataset of emission adjustment factors:</a:t>
            </a:r>
          </a:p>
          <a:p>
            <a:pPr marL="342900" indent="-342900" algn="ctr">
              <a:spcAft>
                <a:spcPts val="600"/>
              </a:spcAft>
              <a:buFont typeface="+mj-lt"/>
              <a:buAutoNum type="arabicPeriod"/>
            </a:pPr>
            <a:r>
              <a:rPr lang="en-GB" sz="1600" dirty="0"/>
              <a:t>Country-dependent</a:t>
            </a:r>
          </a:p>
          <a:p>
            <a:pPr marL="342900" indent="-342900" algn="ctr">
              <a:spcAft>
                <a:spcPts val="600"/>
              </a:spcAft>
              <a:buFont typeface="+mj-lt"/>
              <a:buAutoNum type="arabicPeriod"/>
            </a:pPr>
            <a:r>
              <a:rPr lang="en-GB" sz="1600" dirty="0"/>
              <a:t>Vary in time (</a:t>
            </a:r>
            <a:r>
              <a:rPr lang="en-GB" sz="1600" b="1" dirty="0"/>
              <a:t>daily</a:t>
            </a:r>
            <a:r>
              <a:rPr lang="en-GB" sz="1600" dirty="0"/>
              <a:t>, weekly, monthly)</a:t>
            </a:r>
          </a:p>
          <a:p>
            <a:pPr marL="342900" indent="-342900" algn="ctr">
              <a:spcAft>
                <a:spcPts val="600"/>
              </a:spcAft>
              <a:buFont typeface="+mj-lt"/>
              <a:buAutoNum type="arabicPeriod"/>
            </a:pPr>
            <a:r>
              <a:rPr lang="en-GB" sz="1600" dirty="0"/>
              <a:t>Sector/Pollutant-dependent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9AC95D-43C3-E14D-A471-A2142788CEC1}"/>
              </a:ext>
            </a:extLst>
          </p:cNvPr>
          <p:cNvSpPr/>
          <p:nvPr/>
        </p:nvSpPr>
        <p:spPr>
          <a:xfrm>
            <a:off x="525327" y="1735010"/>
            <a:ext cx="3821159" cy="163121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1600" b="1" dirty="0">
                <a:latin typeface="Calibri" panose="020F0502020204030204" pitchFamily="34" charset="0"/>
                <a:cs typeface="Times New Roman" panose="02020603050405020304" pitchFamily="18" charset="0"/>
              </a:rPr>
              <a:t>Challenge</a:t>
            </a:r>
          </a:p>
          <a:p>
            <a:pPr algn="ctr">
              <a:spcAft>
                <a:spcPts val="600"/>
              </a:spcAft>
            </a:pPr>
            <a:r>
              <a:rPr lang="en-GB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To capture heterogeneity of restrictions:</a:t>
            </a:r>
          </a:p>
          <a:p>
            <a:pPr marL="342900" indent="-342900" algn="ctr">
              <a:spcAft>
                <a:spcPts val="600"/>
              </a:spcAft>
              <a:buFont typeface="+mj-lt"/>
              <a:buAutoNum type="arabicPeriod"/>
            </a:pPr>
            <a:r>
              <a:rPr lang="en-GB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Across countries</a:t>
            </a:r>
          </a:p>
          <a:p>
            <a:pPr marL="342900" indent="-342900" algn="ctr">
              <a:spcAft>
                <a:spcPts val="600"/>
              </a:spcAft>
              <a:buFont typeface="+mj-lt"/>
              <a:buAutoNum type="arabicPeriod"/>
            </a:pPr>
            <a:r>
              <a:rPr lang="en-GB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Changes in time of the restriction levels </a:t>
            </a:r>
          </a:p>
          <a:p>
            <a:pPr marL="342900" indent="-342900" algn="ctr">
              <a:spcAft>
                <a:spcPts val="600"/>
              </a:spcAft>
              <a:buFont typeface="+mj-lt"/>
              <a:buAutoNum type="arabicPeriod"/>
            </a:pPr>
            <a:r>
              <a:rPr lang="en-GB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Diversity in the types of restrictions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8A7CB5B2-7C71-184A-B219-2BC704EBF817}"/>
              </a:ext>
            </a:extLst>
          </p:cNvPr>
          <p:cNvSpPr/>
          <p:nvPr/>
        </p:nvSpPr>
        <p:spPr>
          <a:xfrm>
            <a:off x="4284181" y="2517744"/>
            <a:ext cx="360040" cy="10092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0436B57F-6A2B-1348-AE38-56B6FA108135}"/>
              </a:ext>
            </a:extLst>
          </p:cNvPr>
          <p:cNvSpPr/>
          <p:nvPr/>
        </p:nvSpPr>
        <p:spPr>
          <a:xfrm>
            <a:off x="4284181" y="2836866"/>
            <a:ext cx="360040" cy="10092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4AA420C2-6CEB-474D-911C-C64773BE33AA}"/>
              </a:ext>
            </a:extLst>
          </p:cNvPr>
          <p:cNvSpPr/>
          <p:nvPr/>
        </p:nvSpPr>
        <p:spPr>
          <a:xfrm>
            <a:off x="4283968" y="3142413"/>
            <a:ext cx="360040" cy="10092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439158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5CD85D3-B99C-7948-B23C-7FE98AAB6B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5775127"/>
              </p:ext>
            </p:extLst>
          </p:nvPr>
        </p:nvGraphicFramePr>
        <p:xfrm>
          <a:off x="800408" y="2033783"/>
          <a:ext cx="7952768" cy="28422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68192">
                  <a:extLst>
                    <a:ext uri="{9D8B030D-6E8A-4147-A177-3AD203B41FA5}">
                      <a16:colId xmlns:a16="http://schemas.microsoft.com/office/drawing/2014/main" val="3573727963"/>
                    </a:ext>
                  </a:extLst>
                </a:gridCol>
                <a:gridCol w="5184576">
                  <a:extLst>
                    <a:ext uri="{9D8B030D-6E8A-4147-A177-3AD203B41FA5}">
                      <a16:colId xmlns:a16="http://schemas.microsoft.com/office/drawing/2014/main" val="1845210186"/>
                    </a:ext>
                  </a:extLst>
                </a:gridCol>
              </a:tblGrid>
              <a:tr h="345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Sector</a:t>
                      </a:r>
                      <a:endParaRPr lang="en-E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4308" marR="343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Sources of information</a:t>
                      </a:r>
                      <a:endParaRPr lang="en-E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4308" marR="34308" marT="0" marB="0" anchor="ctr"/>
                </a:tc>
                <a:extLst>
                  <a:ext uri="{0D108BD9-81ED-4DB2-BD59-A6C34878D82A}">
                    <a16:rowId xmlns:a16="http://schemas.microsoft.com/office/drawing/2014/main" val="3387533222"/>
                  </a:ext>
                </a:extLst>
              </a:tr>
              <a:tr h="2712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Energy industry</a:t>
                      </a:r>
                      <a:endParaRPr lang="en-E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4308" marR="34308" marT="0" marB="0" anchor="ctr"/>
                </a:tc>
                <a:tc>
                  <a:txBody>
                    <a:bodyPr/>
                    <a:lstStyle/>
                    <a:p>
                      <a:pPr marL="171450" lvl="0" indent="-17145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3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Electricity demand data: ENTSO-E (2021)</a:t>
                      </a:r>
                    </a:p>
                    <a:p>
                      <a:pPr marL="171450" lvl="0" indent="-17145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3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Outdoor temperature: C3S (2017)</a:t>
                      </a:r>
                      <a:endParaRPr lang="en-ES" sz="13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308" marR="34308" marT="0" marB="0" anchor="ctr"/>
                </a:tc>
                <a:extLst>
                  <a:ext uri="{0D108BD9-81ED-4DB2-BD59-A6C34878D82A}">
                    <a16:rowId xmlns:a16="http://schemas.microsoft.com/office/drawing/2014/main" val="775270836"/>
                  </a:ext>
                </a:extLst>
              </a:tr>
              <a:tr h="3577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Manufacturing industry</a:t>
                      </a:r>
                      <a:endParaRPr lang="en-E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4308" marR="34308" marT="0" marB="0" anchor="ctr"/>
                </a:tc>
                <a:tc>
                  <a:txBody>
                    <a:bodyPr/>
                    <a:lstStyle/>
                    <a:p>
                      <a:pPr marL="171450" lvl="0" indent="-17145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3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Industrial Production Index: Eurostat (2021)</a:t>
                      </a:r>
                      <a:endParaRPr lang="en-E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4308" marR="34308" marT="0" marB="0" anchor="ctr"/>
                </a:tc>
                <a:extLst>
                  <a:ext uri="{0D108BD9-81ED-4DB2-BD59-A6C34878D82A}">
                    <a16:rowId xmlns:a16="http://schemas.microsoft.com/office/drawing/2014/main" val="1672757954"/>
                  </a:ext>
                </a:extLst>
              </a:tr>
              <a:tr h="3231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Residential/Commercial combustion</a:t>
                      </a:r>
                      <a:endParaRPr lang="en-E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4308" marR="34308" marT="0" marB="0" anchor="ctr"/>
                </a:tc>
                <a:tc>
                  <a:txBody>
                    <a:bodyPr/>
                    <a:lstStyle/>
                    <a:p>
                      <a:pPr marL="171450" lvl="0" indent="-17145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3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Mobility data: Google (2021) – Groceries, residences, workplaces stations, adjusted with energy consumption statistics</a:t>
                      </a:r>
                      <a:endParaRPr lang="en-ES" sz="13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308" marR="34308" marT="0" marB="0" anchor="ctr"/>
                </a:tc>
                <a:extLst>
                  <a:ext uri="{0D108BD9-81ED-4DB2-BD59-A6C34878D82A}">
                    <a16:rowId xmlns:a16="http://schemas.microsoft.com/office/drawing/2014/main" val="3309826922"/>
                  </a:ext>
                </a:extLst>
              </a:tr>
              <a:tr h="24218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ES" sz="13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Solvents (industrial use)</a:t>
                      </a:r>
                    </a:p>
                  </a:txBody>
                  <a:tcPr marL="34308" marR="34308" marT="0" marB="0" anchor="ctr"/>
                </a:tc>
                <a:tc>
                  <a:txBody>
                    <a:bodyPr/>
                    <a:lstStyle/>
                    <a:p>
                      <a:pPr marL="171450" lvl="0" indent="-17145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3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Industrial Production Index: Eurostat (2021)</a:t>
                      </a:r>
                    </a:p>
                  </a:txBody>
                  <a:tcPr marL="34308" marR="34308" marT="0" marB="0" anchor="ctr"/>
                </a:tc>
                <a:extLst>
                  <a:ext uri="{0D108BD9-81ED-4DB2-BD59-A6C34878D82A}">
                    <a16:rowId xmlns:a16="http://schemas.microsoft.com/office/drawing/2014/main" val="2727521398"/>
                  </a:ext>
                </a:extLst>
              </a:tr>
              <a:tr h="24218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ES" sz="13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Fugitive emissions from fossil fuels</a:t>
                      </a:r>
                    </a:p>
                  </a:txBody>
                  <a:tcPr marL="34308" marR="34308" marT="0" marB="0" anchor="ctr"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3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Industrial Production Index: Eurostat (2021)</a:t>
                      </a:r>
                    </a:p>
                  </a:txBody>
                  <a:tcPr marL="34308" marR="34308" marT="0" marB="0" anchor="ctr"/>
                </a:tc>
                <a:extLst>
                  <a:ext uri="{0D108BD9-81ED-4DB2-BD59-A6C34878D82A}">
                    <a16:rowId xmlns:a16="http://schemas.microsoft.com/office/drawing/2014/main" val="3334445766"/>
                  </a:ext>
                </a:extLst>
              </a:tr>
              <a:tr h="24218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Road Transport</a:t>
                      </a:r>
                      <a:endParaRPr lang="en-E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4308" marR="34308" marT="0" marB="0" anchor="ctr"/>
                </a:tc>
                <a:tc>
                  <a:txBody>
                    <a:bodyPr/>
                    <a:lstStyle/>
                    <a:p>
                      <a:pPr marL="171450" lvl="0" indent="-17145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3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Mobility data: Google (2021) – Transit stations adjusted with national measured traffic counts</a:t>
                      </a:r>
                      <a:endParaRPr lang="en-E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4308" marR="34308" marT="0" marB="0" anchor="ctr"/>
                </a:tc>
                <a:extLst>
                  <a:ext uri="{0D108BD9-81ED-4DB2-BD59-A6C34878D82A}">
                    <a16:rowId xmlns:a16="http://schemas.microsoft.com/office/drawing/2014/main" val="2776517473"/>
                  </a:ext>
                </a:extLst>
              </a:tr>
              <a:tr h="1037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Shipping</a:t>
                      </a:r>
                      <a:endParaRPr lang="en-E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4308" marR="34308" marT="0" marB="0" anchor="ctr"/>
                </a:tc>
                <a:tc>
                  <a:txBody>
                    <a:bodyPr/>
                    <a:lstStyle/>
                    <a:p>
                      <a:pPr marL="171450" lvl="0" indent="-17145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3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CAMS-GLOB-SHIP CO2 weekly emissions: </a:t>
                      </a:r>
                      <a:r>
                        <a:rPr lang="en-GB" sz="13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Jalkanen</a:t>
                      </a:r>
                      <a:r>
                        <a:rPr lang="en-GB" sz="13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et al. (2016)</a:t>
                      </a:r>
                      <a:endParaRPr lang="en-ES" sz="13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4308" marR="34308" marT="0" marB="0" anchor="ctr"/>
                </a:tc>
                <a:extLst>
                  <a:ext uri="{0D108BD9-81ED-4DB2-BD59-A6C34878D82A}">
                    <a16:rowId xmlns:a16="http://schemas.microsoft.com/office/drawing/2014/main" val="2933436215"/>
                  </a:ext>
                </a:extLst>
              </a:tr>
              <a:tr h="2075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3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Aviation</a:t>
                      </a:r>
                      <a:endParaRPr lang="en-E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4308" marR="34308" marT="0" marB="0" anchor="ctr"/>
                </a:tc>
                <a:tc>
                  <a:txBody>
                    <a:bodyPr/>
                    <a:lstStyle/>
                    <a:p>
                      <a:pPr marL="171450" lvl="0" indent="-17145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3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Airport movement statistics: EUROCONTROL (2021)</a:t>
                      </a:r>
                      <a:endParaRPr lang="en-E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4308" marR="34308" marT="0" marB="0" anchor="ctr"/>
                </a:tc>
                <a:extLst>
                  <a:ext uri="{0D108BD9-81ED-4DB2-BD59-A6C34878D82A}">
                    <a16:rowId xmlns:a16="http://schemas.microsoft.com/office/drawing/2014/main" val="3894488891"/>
                  </a:ext>
                </a:extLst>
              </a:tr>
              <a:tr h="2075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ES" sz="13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Off-road transport</a:t>
                      </a:r>
                    </a:p>
                  </a:txBody>
                  <a:tcPr marL="34308" marR="34308" marT="0" marB="0" anchor="ctr"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3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Industrial Production Index: Eurostat (2021)</a:t>
                      </a:r>
                    </a:p>
                  </a:txBody>
                  <a:tcPr marL="34308" marR="34308" marT="0" marB="0" anchor="ctr"/>
                </a:tc>
                <a:extLst>
                  <a:ext uri="{0D108BD9-81ED-4DB2-BD59-A6C34878D82A}">
                    <a16:rowId xmlns:a16="http://schemas.microsoft.com/office/drawing/2014/main" val="285330557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41E14F8D-7633-4540-A4C7-35C8EA196988}"/>
              </a:ext>
            </a:extLst>
          </p:cNvPr>
          <p:cNvSpPr/>
          <p:nvPr/>
        </p:nvSpPr>
        <p:spPr>
          <a:xfrm>
            <a:off x="867704" y="627534"/>
            <a:ext cx="7819096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en-GB" sz="1600" b="1" dirty="0">
                <a:cs typeface="Calibri"/>
              </a:rPr>
              <a:t>Data-driven approach</a:t>
            </a:r>
            <a:r>
              <a:rPr lang="en-GB" sz="1600" dirty="0">
                <a:cs typeface="Calibri"/>
              </a:rPr>
              <a:t>: Changes in emissions assumed to follow changes observed in measured time-series representing </a:t>
            </a:r>
            <a:r>
              <a:rPr lang="en-GB" sz="1600" dirty="0"/>
              <a:t>the main activities of each sector </a:t>
            </a:r>
          </a:p>
          <a:p>
            <a:pPr lvl="0">
              <a:spcAft>
                <a:spcPts val="600"/>
              </a:spcAft>
            </a:pPr>
            <a:r>
              <a:rPr lang="en-GB" sz="1600" b="1" dirty="0">
                <a:cs typeface="Calibri"/>
              </a:rPr>
              <a:t>Construction of adjustment factors: </a:t>
            </a:r>
            <a:r>
              <a:rPr lang="en-GB" sz="1600" dirty="0">
                <a:cs typeface="Calibri"/>
              </a:rPr>
              <a:t>Ratio between the measured activity data for a given day and the value of this activity without the COVID-19 influence (baseline)</a:t>
            </a:r>
            <a:endParaRPr lang="en-GB" sz="16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280F22-14E8-8943-946D-04062DCA8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Methodology: Overview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DA84A83A-0426-8247-8317-17BAE40275AD}"/>
              </a:ext>
            </a:extLst>
          </p:cNvPr>
          <p:cNvSpPr/>
          <p:nvPr/>
        </p:nvSpPr>
        <p:spPr>
          <a:xfrm>
            <a:off x="112216" y="2354622"/>
            <a:ext cx="576064" cy="144016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814C88BA-7565-5D44-A511-0598D12A2CB3}"/>
              </a:ext>
            </a:extLst>
          </p:cNvPr>
          <p:cNvSpPr/>
          <p:nvPr/>
        </p:nvSpPr>
        <p:spPr>
          <a:xfrm>
            <a:off x="107504" y="3938798"/>
            <a:ext cx="576064" cy="144016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04319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72D52A-F9CF-E642-852F-B35A32C3B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Methodology: Road transport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948B3C-C9F8-4443-B793-560311DBF03F}"/>
              </a:ext>
            </a:extLst>
          </p:cNvPr>
          <p:cNvSpPr/>
          <p:nvPr/>
        </p:nvSpPr>
        <p:spPr>
          <a:xfrm>
            <a:off x="867704" y="692874"/>
            <a:ext cx="781909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GB" sz="1400" dirty="0"/>
              <a:t>Google Mobility Reports (</a:t>
            </a:r>
            <a:r>
              <a:rPr lang="en-GB" sz="1400" dirty="0">
                <a:hlinkClick r:id="rId2"/>
              </a:rPr>
              <a:t>Google LLC, 2021</a:t>
            </a:r>
            <a:r>
              <a:rPr lang="en-GB" sz="1400" dirty="0"/>
              <a:t>) </a:t>
            </a:r>
            <a:r>
              <a:rPr lang="en-GB" sz="1400" b="1" dirty="0"/>
              <a:t>calibrated with trends from measured traffic counts</a:t>
            </a:r>
            <a:r>
              <a:rPr lang="en-GB" sz="1400" dirty="0"/>
              <a:t>: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/>
              <a:t>In general, good agreement during lockdown period, but…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/>
              <a:t>Google underestimates the recovery of light duty vehicles (LDV) activity during lockdown exit process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/>
              <a:t>Google is not representative of changes observed in heavy-duty vehicles (HDV) – considered essential</a:t>
            </a:r>
          </a:p>
          <a:p>
            <a:pPr algn="just">
              <a:spcAft>
                <a:spcPts val="600"/>
              </a:spcAft>
            </a:pPr>
            <a:endParaRPr lang="en-GB" sz="1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0E23ED-3395-0A46-9A9A-C37380ADB3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7599" y="4795490"/>
            <a:ext cx="2808312" cy="3177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5DA824-4765-8F4F-9875-F53EB41B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942"/>
          <a:stretch/>
        </p:blipFill>
        <p:spPr>
          <a:xfrm>
            <a:off x="2213992" y="2033241"/>
            <a:ext cx="4716016" cy="286397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F290831-8A89-8A4F-A05D-2221DAC52AF6}"/>
              </a:ext>
            </a:extLst>
          </p:cNvPr>
          <p:cNvSpPr/>
          <p:nvPr/>
        </p:nvSpPr>
        <p:spPr>
          <a:xfrm>
            <a:off x="3118549" y="3016412"/>
            <a:ext cx="360040" cy="698557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C71F00-9D5F-7B4B-9B63-1A745DAE7DDC}"/>
              </a:ext>
            </a:extLst>
          </p:cNvPr>
          <p:cNvSpPr/>
          <p:nvPr/>
        </p:nvSpPr>
        <p:spPr>
          <a:xfrm>
            <a:off x="3452424" y="3832465"/>
            <a:ext cx="242188" cy="69855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28E571-6B6C-214F-ADD5-86E208371ACC}"/>
              </a:ext>
            </a:extLst>
          </p:cNvPr>
          <p:cNvSpPr/>
          <p:nvPr/>
        </p:nvSpPr>
        <p:spPr>
          <a:xfrm>
            <a:off x="6502924" y="3016411"/>
            <a:ext cx="288032" cy="698557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2A3522-958C-2D40-BBBA-CF8441F48E88}"/>
              </a:ext>
            </a:extLst>
          </p:cNvPr>
          <p:cNvSpPr/>
          <p:nvPr/>
        </p:nvSpPr>
        <p:spPr>
          <a:xfrm>
            <a:off x="5077836" y="3405253"/>
            <a:ext cx="360041" cy="17374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80AE6B-64D6-0D47-8641-08F121E8C930}"/>
              </a:ext>
            </a:extLst>
          </p:cNvPr>
          <p:cNvSpPr/>
          <p:nvPr/>
        </p:nvSpPr>
        <p:spPr>
          <a:xfrm>
            <a:off x="2825551" y="4251476"/>
            <a:ext cx="360041" cy="17374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6A04DB-979D-0B45-9DCD-95AA55832F8D}"/>
              </a:ext>
            </a:extLst>
          </p:cNvPr>
          <p:cNvSpPr/>
          <p:nvPr/>
        </p:nvSpPr>
        <p:spPr>
          <a:xfrm>
            <a:off x="2758508" y="2636439"/>
            <a:ext cx="360041" cy="17374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8C24F2-0A5A-BE44-A549-8BDF09E833A7}"/>
              </a:ext>
            </a:extLst>
          </p:cNvPr>
          <p:cNvSpPr/>
          <p:nvPr/>
        </p:nvSpPr>
        <p:spPr>
          <a:xfrm>
            <a:off x="5151096" y="4309878"/>
            <a:ext cx="286781" cy="17374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8DFC5E-A778-994D-B56E-CFBA6368B3BE}"/>
              </a:ext>
            </a:extLst>
          </p:cNvPr>
          <p:cNvSpPr/>
          <p:nvPr/>
        </p:nvSpPr>
        <p:spPr>
          <a:xfrm>
            <a:off x="6502924" y="3832465"/>
            <a:ext cx="288032" cy="698557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963D04D-79FC-3C4F-8C53-F14B94DB273E}"/>
              </a:ext>
            </a:extLst>
          </p:cNvPr>
          <p:cNvSpPr/>
          <p:nvPr/>
        </p:nvSpPr>
        <p:spPr>
          <a:xfrm>
            <a:off x="5077836" y="2459960"/>
            <a:ext cx="360041" cy="173749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50DA954-848B-F847-BF02-7141600ECCD3}"/>
              </a:ext>
            </a:extLst>
          </p:cNvPr>
          <p:cNvSpPr/>
          <p:nvPr/>
        </p:nvSpPr>
        <p:spPr>
          <a:xfrm>
            <a:off x="5077836" y="3012803"/>
            <a:ext cx="360041" cy="69855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EAA56F6-DD7C-9747-AB15-5BF27E403D73}"/>
              </a:ext>
            </a:extLst>
          </p:cNvPr>
          <p:cNvSpPr/>
          <p:nvPr/>
        </p:nvSpPr>
        <p:spPr>
          <a:xfrm>
            <a:off x="5077835" y="3838617"/>
            <a:ext cx="360041" cy="69855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CD54633-B669-AB47-82BC-A8375E6E06D6}"/>
              </a:ext>
            </a:extLst>
          </p:cNvPr>
          <p:cNvSpPr/>
          <p:nvPr/>
        </p:nvSpPr>
        <p:spPr>
          <a:xfrm>
            <a:off x="2753543" y="3462860"/>
            <a:ext cx="360041" cy="173749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11201AF-AF63-EF4A-A388-FC2B1CD2C395}"/>
              </a:ext>
            </a:extLst>
          </p:cNvPr>
          <p:cNvSpPr/>
          <p:nvPr/>
        </p:nvSpPr>
        <p:spPr>
          <a:xfrm>
            <a:off x="5817538" y="3016410"/>
            <a:ext cx="242188" cy="69855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76221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6CBF18-40B3-764E-89B7-FAFAF0384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Methodology: Energy industry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5BED53-70C3-124D-8360-19AADDCCA0CA}"/>
              </a:ext>
            </a:extLst>
          </p:cNvPr>
          <p:cNvSpPr/>
          <p:nvPr/>
        </p:nvSpPr>
        <p:spPr>
          <a:xfrm>
            <a:off x="489723" y="1056953"/>
            <a:ext cx="39760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GB" dirty="0"/>
              <a:t>Direct comparison between 2020 and pre-lockdown (2019) electricity demand levels would be influenced by the confounding effect of meteorological variability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24F1B4-DA6D-3A48-8440-89FCCB2F38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059394"/>
            <a:ext cx="2196749" cy="14649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EA23787-9489-0A4A-AEF2-28C43081CD36}"/>
              </a:ext>
            </a:extLst>
          </p:cNvPr>
          <p:cNvSpPr/>
          <p:nvPr/>
        </p:nvSpPr>
        <p:spPr>
          <a:xfrm>
            <a:off x="5435001" y="2787481"/>
            <a:ext cx="3601495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GB" sz="1400" dirty="0">
                <a:cs typeface="Calibri"/>
              </a:rPr>
              <a:t>Use of Artificial Intelligence to estimate 2020 business-as-usual electricity demand: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Gradient boosting machine model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u="sng" dirty="0"/>
              <a:t>Features</a:t>
            </a:r>
            <a:r>
              <a:rPr lang="en-US" sz="1400" dirty="0"/>
              <a:t>: </a:t>
            </a:r>
            <a:r>
              <a:rPr lang="en-US" sz="1400" dirty="0">
                <a:hlinkClick r:id="rId3"/>
              </a:rPr>
              <a:t>ENTSO-E</a:t>
            </a:r>
            <a:r>
              <a:rPr lang="en-US" sz="1400" dirty="0"/>
              <a:t> electricity demand  &amp; population-weighted </a:t>
            </a:r>
            <a:r>
              <a:rPr lang="en-US" sz="1400" dirty="0">
                <a:hlinkClick r:id="rId4"/>
              </a:rPr>
              <a:t>ERA5 temperature</a:t>
            </a:r>
            <a:endParaRPr lang="en-US" sz="14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u="sng" dirty="0"/>
              <a:t>Training period</a:t>
            </a:r>
            <a:r>
              <a:rPr lang="en-US" sz="1400" dirty="0"/>
              <a:t>: Jan-Dec 2015-2019</a:t>
            </a:r>
          </a:p>
        </p:txBody>
      </p:sp>
      <p:pic>
        <p:nvPicPr>
          <p:cNvPr id="2050" name="Picture 2" descr="Air temperature at a height of two metres for 2020, shown relative to its 1981–2010 average. ">
            <a:extLst>
              <a:ext uri="{FF2B5EF4-FFF2-40B4-BE49-F238E27FC236}">
                <a16:creationId xmlns:a16="http://schemas.microsoft.com/office/drawing/2014/main" id="{8DC802BA-7E87-0F4C-8347-71ED4AB29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6256" y="1029846"/>
            <a:ext cx="2035956" cy="146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997A1D0-7C83-314E-87FB-8C1B69EA1B6A}"/>
              </a:ext>
            </a:extLst>
          </p:cNvPr>
          <p:cNvGrpSpPr/>
          <p:nvPr/>
        </p:nvGrpSpPr>
        <p:grpSpPr>
          <a:xfrm>
            <a:off x="0" y="2643758"/>
            <a:ext cx="5376664" cy="2199978"/>
            <a:chOff x="608574" y="3201184"/>
            <a:chExt cx="4012152" cy="138076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2D6E338-117E-9642-AA6A-29C37FF1FC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99" b="89901"/>
            <a:stretch/>
          </p:blipFill>
          <p:spPr>
            <a:xfrm>
              <a:off x="608574" y="3201184"/>
              <a:ext cx="4012152" cy="28803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DA0DE42-C546-514B-8189-4F1DEA4798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444"/>
            <a:stretch/>
          </p:blipFill>
          <p:spPr>
            <a:xfrm>
              <a:off x="608574" y="3473443"/>
              <a:ext cx="4012152" cy="11085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9424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AE877AB-9C1C-F74D-B475-C474D07C7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704" y="246286"/>
            <a:ext cx="7819096" cy="288032"/>
          </a:xfrm>
        </p:spPr>
        <p:txBody>
          <a:bodyPr/>
          <a:lstStyle/>
          <a:p>
            <a:r>
              <a:rPr lang="es-ES" dirty="0" err="1"/>
              <a:t>Results</a:t>
            </a:r>
            <a:r>
              <a:rPr lang="es-ES" dirty="0"/>
              <a:t>: </a:t>
            </a:r>
            <a:r>
              <a:rPr lang="es-ES" dirty="0" err="1"/>
              <a:t>Emission</a:t>
            </a:r>
            <a:r>
              <a:rPr lang="es-ES" dirty="0"/>
              <a:t> </a:t>
            </a:r>
            <a:r>
              <a:rPr lang="es-ES" dirty="0" err="1"/>
              <a:t>adjustment</a:t>
            </a:r>
            <a:r>
              <a:rPr lang="es-ES" dirty="0"/>
              <a:t> </a:t>
            </a:r>
            <a:r>
              <a:rPr lang="es-ES" dirty="0" err="1"/>
              <a:t>factors</a:t>
            </a:r>
            <a:endParaRPr lang="en-E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2E2D43-2EC6-7A4B-B18F-9C1AD3407BC4}"/>
              </a:ext>
            </a:extLst>
          </p:cNvPr>
          <p:cNvSpPr/>
          <p:nvPr/>
        </p:nvSpPr>
        <p:spPr>
          <a:xfrm>
            <a:off x="867704" y="589882"/>
            <a:ext cx="8168792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dirty="0">
                <a:cs typeface="Calibri"/>
              </a:rPr>
              <a:t>Pollutant-dependency to consider heterogeneous impact across activities within the same sector</a:t>
            </a:r>
          </a:p>
          <a:p>
            <a:pPr>
              <a:spcAft>
                <a:spcPts val="600"/>
              </a:spcAft>
            </a:pPr>
            <a:r>
              <a:rPr lang="en-GB" sz="1600" dirty="0">
                <a:cs typeface="Calibri"/>
              </a:rPr>
              <a:t>Sea region-dependency to consider heterogeneous impact across ship traffic categories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CD6E7A5-5D7A-154A-98AC-3C2405B56D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4" t="81734" r="35265" b="2428"/>
          <a:stretch/>
        </p:blipFill>
        <p:spPr>
          <a:xfrm>
            <a:off x="2201555" y="4546067"/>
            <a:ext cx="1869561" cy="47673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6F465D-25EA-7D19-5399-B19108EDFA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4" b="22050"/>
          <a:stretch/>
        </p:blipFill>
        <p:spPr>
          <a:xfrm>
            <a:off x="39269" y="1427241"/>
            <a:ext cx="5968394" cy="156183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0B9FD7-9802-BC2A-C419-DC00987181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464" b="19860"/>
          <a:stretch/>
        </p:blipFill>
        <p:spPr>
          <a:xfrm>
            <a:off x="41032" y="2989076"/>
            <a:ext cx="3005447" cy="155699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FCF4AA-FF02-41A7-1E92-474994952F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842" t="-1" b="19860"/>
          <a:stretch/>
        </p:blipFill>
        <p:spPr>
          <a:xfrm>
            <a:off x="3143902" y="2989073"/>
            <a:ext cx="2856195" cy="155699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CB9C34-09A3-B9B1-B1A3-D2AEE6B831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78" b="20117"/>
          <a:stretch/>
        </p:blipFill>
        <p:spPr>
          <a:xfrm>
            <a:off x="6264091" y="1912777"/>
            <a:ext cx="2808505" cy="1587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CFE4570-0474-19D0-75B0-1A6955327D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788" t="81666" r="17143" b="-1"/>
          <a:stretch/>
        </p:blipFill>
        <p:spPr>
          <a:xfrm>
            <a:off x="6516216" y="3507854"/>
            <a:ext cx="2304256" cy="55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18296"/>
      </p:ext>
    </p:extLst>
  </p:cSld>
  <p:clrMapOvr>
    <a:masterClrMapping/>
  </p:clrMapOvr>
</p:sld>
</file>

<file path=ppt/theme/theme1.xml><?xml version="1.0" encoding="utf-8"?>
<a:theme xmlns:a="http://schemas.openxmlformats.org/drawingml/2006/main" name="Data Access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32A857"/>
      </a:accent5>
      <a:accent6>
        <a:srgbClr val="F25B3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In situ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32A857"/>
      </a:accent5>
      <a:accent6>
        <a:srgbClr val="F25B3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Atmosphere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rin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mergency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Atmosphere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limate Chan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ecurity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Space component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32A857"/>
      </a:accent5>
      <a:accent6>
        <a:srgbClr val="F25B3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User Uptake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32A857"/>
      </a:accent5>
      <a:accent6>
        <a:srgbClr val="F25B3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17468</TotalTime>
  <Words>1124</Words>
  <Application>Microsoft Macintosh PowerPoint</Application>
  <PresentationFormat>On-screen Show (16:9)</PresentationFormat>
  <Paragraphs>142</Paragraphs>
  <Slides>16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Arial</vt:lpstr>
      <vt:lpstr>Calibri</vt:lpstr>
      <vt:lpstr>Georgia</vt:lpstr>
      <vt:lpstr>Helvetica</vt:lpstr>
      <vt:lpstr>Verdana</vt:lpstr>
      <vt:lpstr>Data Access</vt:lpstr>
      <vt:lpstr>Marine</vt:lpstr>
      <vt:lpstr>Land</vt:lpstr>
      <vt:lpstr>Emergency</vt:lpstr>
      <vt:lpstr>Atmosphere</vt:lpstr>
      <vt:lpstr>Climate Change</vt:lpstr>
      <vt:lpstr>Security</vt:lpstr>
      <vt:lpstr>Space component</vt:lpstr>
      <vt:lpstr>User Uptake</vt:lpstr>
      <vt:lpstr>In situ</vt:lpstr>
      <vt:lpstr>1_Atmosphere</vt:lpstr>
      <vt:lpstr>PowerPoint Presentation</vt:lpstr>
      <vt:lpstr>Outline</vt:lpstr>
      <vt:lpstr>Motivation and objective</vt:lpstr>
      <vt:lpstr>Motivation and objective</vt:lpstr>
      <vt:lpstr>Motivation and objective</vt:lpstr>
      <vt:lpstr>Methodology: Overview</vt:lpstr>
      <vt:lpstr>Methodology: Road transport</vt:lpstr>
      <vt:lpstr>Methodology: Energy industry</vt:lpstr>
      <vt:lpstr>Results: Emission adjustment factors</vt:lpstr>
      <vt:lpstr>Results: Impact of COVID-19 on emissions</vt:lpstr>
      <vt:lpstr>Results: Impact of COVID-19 on emissions</vt:lpstr>
      <vt:lpstr>Results: Impact of COVID-19 on emissions</vt:lpstr>
      <vt:lpstr>Intercomparison of emission changes</vt:lpstr>
      <vt:lpstr>Intercomparison of emission changes</vt:lpstr>
      <vt:lpstr>2021 – Is COVID-19 effect over?</vt:lpstr>
      <vt:lpstr>Take home messages</vt:lpstr>
    </vt:vector>
  </TitlesOfParts>
  <Company>GCG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Borras, Telm</dc:creator>
  <cp:lastModifiedBy>Marc Guevara</cp:lastModifiedBy>
  <cp:revision>1291</cp:revision>
  <dcterms:created xsi:type="dcterms:W3CDTF">2016-08-05T07:21:09Z</dcterms:created>
  <dcterms:modified xsi:type="dcterms:W3CDTF">2022-05-05T07:03:55Z</dcterms:modified>
</cp:coreProperties>
</file>