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2"/>
  </p:notesMasterIdLst>
  <p:sldIdLst>
    <p:sldId id="332" r:id="rId5"/>
    <p:sldId id="564" r:id="rId6"/>
    <p:sldId id="562" r:id="rId7"/>
    <p:sldId id="569" r:id="rId8"/>
    <p:sldId id="572" r:id="rId9"/>
    <p:sldId id="571" r:id="rId10"/>
    <p:sldId id="570" r:id="rId1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ERIS" id="{0B896E98-F45E-4768-8620-EDDF394BE181}">
          <p14:sldIdLst>
            <p14:sldId id="332"/>
            <p14:sldId id="564"/>
            <p14:sldId id="562"/>
            <p14:sldId id="569"/>
            <p14:sldId id="572"/>
            <p14:sldId id="571"/>
            <p14:sldId id="5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Marchand" initials="MC" lastIdx="3" clrIdx="0">
    <p:extLst>
      <p:ext uri="{19B8F6BF-5375-455C-9EA6-DF929625EA0E}">
        <p15:presenceInfo xmlns:p15="http://schemas.microsoft.com/office/powerpoint/2012/main" userId="Caroline Marchand" providerId="None"/>
      </p:ext>
    </p:extLst>
  </p:cmAuthor>
  <p:cmAuthor id="2" name="BOUDET Celine" initials="BC" lastIdx="5" clrIdx="1">
    <p:extLst>
      <p:ext uri="{19B8F6BF-5375-455C-9EA6-DF929625EA0E}">
        <p15:presenceInfo xmlns:p15="http://schemas.microsoft.com/office/powerpoint/2012/main" userId="S::Celine.BOUDET@ineris.fr::37538052-5128-41b3-801a-d2e6da782974" providerId="AD"/>
      </p:ext>
    </p:extLst>
  </p:cmAuthor>
  <p:cmAuthor id="3" name="COLETTE Augustin" initials="CA" lastIdx="1" clrIdx="2">
    <p:extLst>
      <p:ext uri="{19B8F6BF-5375-455C-9EA6-DF929625EA0E}">
        <p15:presenceInfo xmlns:p15="http://schemas.microsoft.com/office/powerpoint/2012/main" userId="COLETTE Augustin" providerId="None"/>
      </p:ext>
    </p:extLst>
  </p:cmAuthor>
  <p:cmAuthor id="4" name="ALBINET Alexandre" initials="AA" lastIdx="9" clrIdx="3">
    <p:extLst>
      <p:ext uri="{19B8F6BF-5375-455C-9EA6-DF929625EA0E}">
        <p15:presenceInfo xmlns:p15="http://schemas.microsoft.com/office/powerpoint/2012/main" userId="S::Alexandre.ALBINET@ineris.fr::f837f7c8-8961-4fa5-93c0-67e366a6dfdc" providerId="AD"/>
      </p:ext>
    </p:extLst>
  </p:cmAuthor>
  <p:cmAuthor id="5" name="FRABOULET Isaline" initials="FI" lastIdx="3" clrIdx="4">
    <p:extLst>
      <p:ext uri="{19B8F6BF-5375-455C-9EA6-DF929625EA0E}">
        <p15:presenceInfo xmlns:p15="http://schemas.microsoft.com/office/powerpoint/2012/main" userId="S::Isaline.FRABOULET@ineris.fr::287c811a-f21c-4ae7-bed6-9e9a32e0c440" providerId="AD"/>
      </p:ext>
    </p:extLst>
  </p:cmAuthor>
  <p:cmAuthor id="6" name="FAVEZ Olivier" initials="FO" lastIdx="7" clrIdx="5">
    <p:extLst>
      <p:ext uri="{19B8F6BF-5375-455C-9EA6-DF929625EA0E}">
        <p15:presenceInfo xmlns:p15="http://schemas.microsoft.com/office/powerpoint/2012/main" userId="S::Olivier.FAVEZ@ineris.fr::deb52936-34a3-4831-8ea9-d30f048dd0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270" y="12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04/05/2022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Institut national de l’environnement industriel et des risques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9A767A-332E-43AF-9F3B-A2F5E565C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1200"/>
            <a:ext cx="3221250" cy="29185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EC7B4C-0D93-4490-9248-D84074ADA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9863" y="542591"/>
            <a:ext cx="2442925" cy="12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Institut national de l’environnement industriel et des risques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252DF93D-A507-46E1-AB2A-335E96855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51200"/>
            <a:ext cx="1798144" cy="16291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0B7016-7ABA-4F76-8365-F056DA8455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46126" y="359099"/>
            <a:ext cx="2337874" cy="120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Institut national de l’environnement industriel et des risques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7BA0D-730C-47CD-AF4B-BBB9F8267F0F}"/>
              </a:ext>
            </a:extLst>
          </p:cNvPr>
          <p:cNvSpPr/>
          <p:nvPr userDrawn="1"/>
        </p:nvSpPr>
        <p:spPr>
          <a:xfrm>
            <a:off x="-1" y="738000"/>
            <a:ext cx="9144000" cy="4405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Institut national de l’environnement industriel et des risques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Institut national de l’environnement industriel et des risques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54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Institut national de l’environnement industriel et des risques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0B2F4F43-0CB8-44A7-86A1-2A4A154D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9384" y="1440000"/>
            <a:ext cx="8424614" cy="242951"/>
          </a:xfrm>
          <a:ln>
            <a:noFill/>
          </a:ln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Institut national de l’environnement industriel et des risques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CE328BC2-B6CA-4F7E-B6D7-8FFA4EA74D7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108000"/>
            <a:ext cx="576064" cy="5219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8FB48E5-FA05-4458-83BA-298D09F5251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4000" y="176399"/>
            <a:ext cx="754617" cy="38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-files://show/46BDB88F-C01E-4633-B0E0-289076B0DE0A/0-2723046?property=PG4CCD65F7705A4D9EBB910E7B49A00D5Dn1_PG41318CD3990849098784424F881B1C92" TargetMode="External"/><Relationship Id="rId2" Type="http://schemas.openxmlformats.org/officeDocument/2006/relationships/hyperlink" Target="m-files://show/46BDB88F-C01E-4633-B0E0-289076B0DE0A/0-2723046?property=I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-files://show/46BDB88F-C01E-4633-B0E0-289076B0DE0A/0-2723046?property=PGBE17CA950E164995B7B216CE96E0129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.atmosphere.copernicus.eu/" TargetMode="External"/><Relationship Id="rId2" Type="http://schemas.openxmlformats.org/officeDocument/2006/relationships/hyperlink" Target="https://regional.atmosphere.copernicus.e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5A8BAFB-DFA4-4FA5-9610-120ADCE2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2D5138-2ABB-4B2C-80A5-C30D5D96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4DF719-2B19-4D33-ABAE-F0393006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l’environnement industriel et des risques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B0B77B-7219-4D73-ABE2-988401B9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897460C6-F1F2-4CEE-ACB8-26B28272D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46046"/>
            <a:ext cx="8424000" cy="2077200"/>
          </a:xfrm>
        </p:spPr>
        <p:txBody>
          <a:bodyPr/>
          <a:lstStyle/>
          <a:p>
            <a:r>
              <a:rPr lang="fr-FR" dirty="0">
                <a:solidFill>
                  <a:schemeClr val="hlink"/>
                </a:solidFill>
              </a:rPr>
              <a:t>AQ </a:t>
            </a:r>
            <a:r>
              <a:rPr lang="fr-FR" dirty="0" err="1">
                <a:solidFill>
                  <a:schemeClr val="hlink"/>
                </a:solidFill>
              </a:rPr>
              <a:t>Forecasting</a:t>
            </a:r>
            <a:r>
              <a:rPr lang="fr-FR" dirty="0">
                <a:solidFill>
                  <a:schemeClr val="hlink"/>
                </a:solidFill>
              </a:rPr>
              <a:t> in support of EMEP IMP 2022</a:t>
            </a:r>
          </a:p>
          <a:p>
            <a:endParaRPr lang="fr-FR" dirty="0">
              <a:solidFill>
                <a:schemeClr val="hlink"/>
              </a:solidFill>
            </a:endParaRPr>
          </a:p>
          <a:p>
            <a:r>
              <a:rPr lang="fr-FR" sz="1600" dirty="0">
                <a:solidFill>
                  <a:schemeClr val="hlink"/>
                </a:solidFill>
              </a:rPr>
              <a:t>A. Colette (INERIS)</a:t>
            </a:r>
          </a:p>
          <a:p>
            <a:r>
              <a:rPr lang="fr-FR" sz="1600" dirty="0">
                <a:solidFill>
                  <a:schemeClr val="hlink"/>
                </a:solidFill>
              </a:rPr>
              <a:t>M. Schulz (</a:t>
            </a:r>
            <a:r>
              <a:rPr lang="fr-FR" sz="1600" dirty="0" err="1">
                <a:solidFill>
                  <a:schemeClr val="hlink"/>
                </a:solidFill>
              </a:rPr>
              <a:t>MetNO</a:t>
            </a:r>
            <a:r>
              <a:rPr lang="fr-FR" sz="1600" dirty="0">
                <a:solidFill>
                  <a:schemeClr val="hlink"/>
                </a:solidFill>
              </a:rPr>
              <a:t>)</a:t>
            </a:r>
          </a:p>
          <a:p>
            <a:pPr lvl="1"/>
            <a:endParaRPr lang="fr-FR" dirty="0">
              <a:solidFill>
                <a:schemeClr val="hlink"/>
              </a:solidFill>
            </a:endParaRPr>
          </a:p>
        </p:txBody>
      </p:sp>
      <p:sp>
        <p:nvSpPr>
          <p:cNvPr id="8" name="ZoneTexte 7">
            <a:hlinkClick r:id="rId2"/>
            <a:extLst>
              <a:ext uri="{FF2B5EF4-FFF2-40B4-BE49-F238E27FC236}">
                <a16:creationId xmlns:a16="http://schemas.microsoft.com/office/drawing/2014/main" id="{FE7A5E62-D752-4EC4-A675-1367FD2B5E15}"/>
              </a:ext>
            </a:extLst>
          </p:cNvPr>
          <p:cNvSpPr txBox="1"/>
          <p:nvPr/>
        </p:nvSpPr>
        <p:spPr>
          <a:xfrm>
            <a:off x="7197888" y="4595175"/>
            <a:ext cx="464400" cy="200055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/>
          <a:p>
            <a:pPr algn="ctr"/>
            <a:r>
              <a:rPr lang="fr-FR" sz="700">
                <a:cs typeface="Arial" panose="020B0604020202020204" pitchFamily="34" charset="0"/>
              </a:rPr>
              <a:t>2723046</a:t>
            </a:r>
          </a:p>
        </p:txBody>
      </p:sp>
      <p:sp>
        <p:nvSpPr>
          <p:cNvPr id="10" name="ZoneTexte 9">
            <a:hlinkClick r:id="rId3"/>
            <a:extLst>
              <a:ext uri="{FF2B5EF4-FFF2-40B4-BE49-F238E27FC236}">
                <a16:creationId xmlns:a16="http://schemas.microsoft.com/office/drawing/2014/main" id="{012CB550-5972-4EF1-9656-86FEE650D04E}"/>
              </a:ext>
            </a:extLst>
          </p:cNvPr>
          <p:cNvSpPr txBox="1"/>
          <p:nvPr/>
        </p:nvSpPr>
        <p:spPr>
          <a:xfrm>
            <a:off x="6700949" y="4595175"/>
            <a:ext cx="463275" cy="200055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/>
          <a:p>
            <a:pPr algn="ctr"/>
            <a:r>
              <a:rPr lang="fr-FR" sz="700">
                <a:cs typeface="Arial" panose="020B0604020202020204" pitchFamily="34" charset="0"/>
              </a:rPr>
              <a:t>[CGR]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192DDA7-DB20-4C54-963D-5434358C703B}"/>
              </a:ext>
            </a:extLst>
          </p:cNvPr>
          <p:cNvSpPr txBox="1"/>
          <p:nvPr/>
        </p:nvSpPr>
        <p:spPr>
          <a:xfrm>
            <a:off x="6300192" y="4596855"/>
            <a:ext cx="402936" cy="20005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fr-FR" sz="700">
                <a:cs typeface="Arial" panose="020B0604020202020204" pitchFamily="34" charset="0"/>
              </a:rPr>
              <a:t>Ineris -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85C062-DFE5-45DF-9AD1-4F3F216CAE65}"/>
              </a:ext>
            </a:extLst>
          </p:cNvPr>
          <p:cNvSpPr txBox="1"/>
          <p:nvPr/>
        </p:nvSpPr>
        <p:spPr>
          <a:xfrm>
            <a:off x="7164224" y="4595175"/>
            <a:ext cx="27252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fr-FR" sz="700">
                <a:cs typeface="Arial" panose="020B0604020202020204" pitchFamily="34" charset="0"/>
              </a:rPr>
              <a:t>-</a:t>
            </a:r>
          </a:p>
        </p:txBody>
      </p:sp>
      <p:sp>
        <p:nvSpPr>
          <p:cNvPr id="13" name="ZoneTexte 12">
            <a:hlinkClick r:id="rId4"/>
            <a:extLst>
              <a:ext uri="{FF2B5EF4-FFF2-40B4-BE49-F238E27FC236}">
                <a16:creationId xmlns:a16="http://schemas.microsoft.com/office/drawing/2014/main" id="{338D32BB-9A7A-409C-9DB8-A3A8425B7E56}"/>
              </a:ext>
            </a:extLst>
          </p:cNvPr>
          <p:cNvSpPr txBox="1"/>
          <p:nvPr/>
        </p:nvSpPr>
        <p:spPr>
          <a:xfrm>
            <a:off x="7729059" y="4595175"/>
            <a:ext cx="1002056" cy="200055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>
            <a:defPPr>
              <a:defRPr lang="en-US"/>
            </a:defPPr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700">
                <a:latin typeface="+mn-lt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119855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19E812-501B-481C-9E1E-21DB7FBE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EMEP IMP 2022 </a:t>
            </a:r>
            <a:r>
              <a:rPr lang="fr-FR" dirty="0" err="1"/>
              <a:t>Forecasting</a:t>
            </a:r>
            <a:r>
              <a:rPr lang="fr-FR" dirty="0"/>
              <a:t> Challenge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47B410-1C3A-41BD-8931-08E7697A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E04794-136B-4F0D-8B02-9F5B0EE8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l’environnement industriel et des risques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4AF9D0-17B4-4F41-A0BA-1BAFC983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DE65FB-5C78-4655-B93F-9A788B55D52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A </a:t>
            </a:r>
            <a:r>
              <a:rPr lang="fr-FR" dirty="0" err="1"/>
              <a:t>modellers</a:t>
            </a:r>
            <a:r>
              <a:rPr lang="fr-FR" dirty="0"/>
              <a:t> </a:t>
            </a:r>
            <a:r>
              <a:rPr lang="fr-FR" dirty="0" err="1"/>
              <a:t>Working</a:t>
            </a:r>
            <a:r>
              <a:rPr lang="fr-FR" dirty="0"/>
              <a:t> Group </a:t>
            </a:r>
            <a:r>
              <a:rPr lang="fr-FR" dirty="0" err="1"/>
              <a:t>was</a:t>
            </a:r>
            <a:r>
              <a:rPr lang="fr-FR" dirty="0"/>
              <a:t> set up to </a:t>
            </a:r>
            <a:r>
              <a:rPr lang="fr-FR" dirty="0" err="1"/>
              <a:t>reflect</a:t>
            </a:r>
            <a:r>
              <a:rPr lang="fr-FR" dirty="0"/>
              <a:t> on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appropriate</a:t>
            </a:r>
            <a:r>
              <a:rPr lang="fr-FR" dirty="0"/>
              <a:t> </a:t>
            </a:r>
            <a:r>
              <a:rPr lang="fr-FR" dirty="0" err="1"/>
              <a:t>strategy</a:t>
            </a:r>
            <a:endParaRPr lang="fr-FR" dirty="0"/>
          </a:p>
          <a:p>
            <a:pPr lvl="1"/>
            <a:r>
              <a:rPr lang="fr-FR" dirty="0"/>
              <a:t>INERIS: Augustin Colette (CAMS71/CAMS2_40/TFMM), Frédérik Meleux (CAMS71/CAMS2_40)</a:t>
            </a:r>
          </a:p>
          <a:p>
            <a:pPr lvl="1"/>
            <a:r>
              <a:rPr lang="fr-FR" dirty="0" err="1"/>
              <a:t>MetNO</a:t>
            </a:r>
            <a:r>
              <a:rPr lang="fr-FR" dirty="0"/>
              <a:t>: Hilde Fagerli (MSC-W), Michael Schulz (CAMS71), Svetlana Tsyro (CAMS71)</a:t>
            </a:r>
          </a:p>
          <a:p>
            <a:pPr lvl="1"/>
            <a:r>
              <a:rPr lang="fr-FR" dirty="0"/>
              <a:t>ECMWF: Johannes Flemming, Mark Parrington, Luke Jones, Miha Razinger (CAMS)</a:t>
            </a:r>
          </a:p>
          <a:p>
            <a:pPr lvl="1"/>
            <a:r>
              <a:rPr lang="fr-FR" dirty="0" err="1"/>
              <a:t>Météo-France</a:t>
            </a:r>
            <a:r>
              <a:rPr lang="fr-FR" dirty="0"/>
              <a:t>: Adrien Royer (CAMS2_40)</a:t>
            </a:r>
          </a:p>
          <a:p>
            <a:pPr lvl="1"/>
            <a:r>
              <a:rPr lang="fr-FR" dirty="0"/>
              <a:t>WMO: Oksana Tarasova (TFMM)</a:t>
            </a:r>
          </a:p>
          <a:p>
            <a:pPr lvl="1"/>
            <a:r>
              <a:rPr lang="fr-FR" dirty="0"/>
              <a:t>NILU: Wenche Aas (CCC)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8A8FAB0-7A03-4E79-ABD5-03966A69C3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7F53C6D-9438-428A-A437-F7A5C64FC9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62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C98EC-4096-4732-8697-B4763684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EMEP IMP 2022 </a:t>
            </a:r>
            <a:r>
              <a:rPr lang="fr-FR" dirty="0" err="1"/>
              <a:t>Forecasting</a:t>
            </a:r>
            <a:r>
              <a:rPr lang="fr-FR" dirty="0"/>
              <a:t> Challenge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E63072-2B76-4FA4-B312-15700725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7BF4F0-EA74-4B61-8BF8-0A5A00D5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l’environnement industriel et des risques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37B034-E0D0-4396-9BD3-6B4393FF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7E371F6-3AD7-4D9B-A78C-41855A9EB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8" y="1836000"/>
            <a:ext cx="8424000" cy="2947500"/>
          </a:xfrm>
        </p:spPr>
        <p:txBody>
          <a:bodyPr>
            <a:normAutofit/>
          </a:bodyPr>
          <a:lstStyle/>
          <a:p>
            <a:r>
              <a:rPr lang="fr-FR" dirty="0" err="1"/>
              <a:t>Identify</a:t>
            </a:r>
            <a:r>
              <a:rPr lang="fr-FR" dirty="0"/>
              <a:t> a 1 </a:t>
            </a:r>
            <a:r>
              <a:rPr lang="fr-FR" dirty="0" err="1"/>
              <a:t>week</a:t>
            </a:r>
            <a:r>
              <a:rPr lang="fr-FR" dirty="0"/>
              <a:t> </a:t>
            </a:r>
            <a:r>
              <a:rPr lang="fr-FR" dirty="0" err="1"/>
              <a:t>period</a:t>
            </a:r>
            <a:r>
              <a:rPr lang="fr-FR" dirty="0"/>
              <a:t> favorable for O3 </a:t>
            </a:r>
            <a:r>
              <a:rPr lang="fr-FR" dirty="0" err="1"/>
              <a:t>episode</a:t>
            </a:r>
            <a:r>
              <a:rPr lang="fr-FR" dirty="0"/>
              <a:t> in a one </a:t>
            </a:r>
            <a:r>
              <a:rPr lang="fr-FR" dirty="0" err="1"/>
              <a:t>month</a:t>
            </a:r>
            <a:r>
              <a:rPr lang="fr-FR" dirty="0"/>
              <a:t> time </a:t>
            </a:r>
            <a:r>
              <a:rPr lang="fr-FR" dirty="0" err="1"/>
              <a:t>window</a:t>
            </a:r>
            <a:r>
              <a:rPr lang="fr-FR" dirty="0"/>
              <a:t> (</a:t>
            </a:r>
            <a:r>
              <a:rPr lang="fr-FR" dirty="0" err="1"/>
              <a:t>mid</a:t>
            </a:r>
            <a:r>
              <a:rPr lang="fr-FR" dirty="0"/>
              <a:t>-June to </a:t>
            </a:r>
            <a:r>
              <a:rPr lang="fr-FR" dirty="0" err="1"/>
              <a:t>mid</a:t>
            </a:r>
            <a:r>
              <a:rPr lang="fr-FR" dirty="0"/>
              <a:t>-July)</a:t>
            </a:r>
          </a:p>
          <a:p>
            <a:r>
              <a:rPr lang="fr-FR" dirty="0"/>
              <a:t>=&gt; </a:t>
            </a:r>
            <a:r>
              <a:rPr lang="fr-FR" dirty="0" err="1"/>
              <a:t>Obvious</a:t>
            </a:r>
            <a:r>
              <a:rPr lang="fr-FR" dirty="0"/>
              <a:t> challenge of long </a:t>
            </a:r>
            <a:r>
              <a:rPr lang="fr-FR" dirty="0" err="1"/>
              <a:t>forecast</a:t>
            </a:r>
            <a:r>
              <a:rPr lang="fr-FR" dirty="0"/>
              <a:t> horizon</a:t>
            </a:r>
          </a:p>
          <a:p>
            <a:endParaRPr lang="fr-FR" dirty="0"/>
          </a:p>
          <a:p>
            <a:r>
              <a:rPr lang="fr-FR" dirty="0"/>
              <a:t>Scope: </a:t>
            </a:r>
            <a:endParaRPr lang="fr-FR" sz="1000" dirty="0"/>
          </a:p>
          <a:p>
            <a:pPr lvl="1"/>
            <a:r>
              <a:rPr lang="fr-FR" sz="1000" dirty="0"/>
              <a:t>Advance warning: Stations </a:t>
            </a:r>
            <a:r>
              <a:rPr lang="fr-FR" sz="1000" dirty="0" err="1"/>
              <a:t>would</a:t>
            </a:r>
            <a:r>
              <a:rPr lang="fr-FR" sz="1000" dirty="0"/>
              <a:t> like to </a:t>
            </a:r>
            <a:r>
              <a:rPr lang="fr-FR" sz="1000" dirty="0" err="1"/>
              <a:t>be</a:t>
            </a:r>
            <a:r>
              <a:rPr lang="fr-FR" sz="1000" dirty="0"/>
              <a:t> </a:t>
            </a:r>
            <a:r>
              <a:rPr lang="fr-FR" sz="1000" dirty="0" err="1"/>
              <a:t>informed</a:t>
            </a:r>
            <a:r>
              <a:rPr lang="fr-FR" sz="1000" dirty="0"/>
              <a:t> of </a:t>
            </a:r>
            <a:r>
              <a:rPr lang="fr-FR" sz="1000" dirty="0" err="1"/>
              <a:t>triggering</a:t>
            </a:r>
            <a:r>
              <a:rPr lang="fr-FR" sz="1000" dirty="0"/>
              <a:t> ~5-7 </a:t>
            </a:r>
            <a:r>
              <a:rPr lang="fr-FR" sz="1000" dirty="0" err="1"/>
              <a:t>days</a:t>
            </a:r>
            <a:r>
              <a:rPr lang="fr-FR" sz="1000" dirty="0"/>
              <a:t> in </a:t>
            </a:r>
            <a:r>
              <a:rPr lang="fr-FR" sz="1000" dirty="0" err="1"/>
              <a:t>advance</a:t>
            </a:r>
            <a:endParaRPr lang="fr-FR" sz="1000" dirty="0"/>
          </a:p>
          <a:p>
            <a:pPr lvl="1"/>
            <a:r>
              <a:rPr lang="fr-FR" sz="1000" dirty="0" err="1"/>
              <a:t>Proposed</a:t>
            </a:r>
            <a:r>
              <a:rPr lang="fr-FR" sz="1000" dirty="0"/>
              <a:t> organisation: </a:t>
            </a:r>
          </a:p>
          <a:p>
            <a:pPr lvl="2"/>
            <a:r>
              <a:rPr lang="fr-FR" sz="1000" dirty="0"/>
              <a:t>Meetings on Monday/</a:t>
            </a:r>
            <a:r>
              <a:rPr lang="fr-FR" sz="1000" dirty="0" err="1"/>
              <a:t>Wednesday</a:t>
            </a:r>
            <a:r>
              <a:rPr lang="fr-FR" sz="1000" dirty="0"/>
              <a:t>/Friday </a:t>
            </a:r>
            <a:r>
              <a:rPr lang="fr-FR" sz="1000" dirty="0" err="1"/>
              <a:t>with</a:t>
            </a:r>
            <a:r>
              <a:rPr lang="fr-FR" sz="1000" dirty="0"/>
              <a:t> INERIS/METNO/MF/ECMWF/NILU</a:t>
            </a:r>
          </a:p>
          <a:p>
            <a:pPr lvl="2"/>
            <a:r>
              <a:rPr lang="fr-FR" sz="1000" dirty="0" err="1"/>
              <a:t>Early</a:t>
            </a:r>
            <a:r>
              <a:rPr lang="fr-FR" sz="1000" dirty="0"/>
              <a:t> warning notice one </a:t>
            </a:r>
            <a:r>
              <a:rPr lang="fr-FR" sz="1000" dirty="0" err="1"/>
              <a:t>week</a:t>
            </a:r>
            <a:r>
              <a:rPr lang="fr-FR" sz="1000" dirty="0"/>
              <a:t> </a:t>
            </a:r>
            <a:r>
              <a:rPr lang="fr-FR" sz="1000" dirty="0" err="1"/>
              <a:t>ahead</a:t>
            </a:r>
            <a:endParaRPr lang="fr-FR" sz="1000" dirty="0"/>
          </a:p>
          <a:p>
            <a:pPr lvl="2"/>
            <a:r>
              <a:rPr lang="fr-FR" sz="1000" dirty="0" err="1"/>
              <a:t>Tbc</a:t>
            </a:r>
            <a:r>
              <a:rPr lang="fr-FR" sz="1000" dirty="0"/>
              <a:t>: </a:t>
            </a:r>
            <a:r>
              <a:rPr lang="fr-FR" sz="1000" dirty="0" err="1"/>
              <a:t>Leave</a:t>
            </a:r>
            <a:r>
              <a:rPr lang="fr-FR" sz="1000" dirty="0"/>
              <a:t> the </a:t>
            </a:r>
            <a:r>
              <a:rPr lang="fr-FR" sz="1000" dirty="0" err="1"/>
              <a:t>possibility</a:t>
            </a:r>
            <a:r>
              <a:rPr lang="fr-FR" sz="1000" dirty="0"/>
              <a:t> to « lift » (i.e. cancel) the notice at the </a:t>
            </a:r>
            <a:r>
              <a:rPr lang="fr-FR" sz="1000" dirty="0" err="1"/>
              <a:t>latest</a:t>
            </a:r>
            <a:r>
              <a:rPr lang="fr-FR" sz="1000" dirty="0"/>
              <a:t> 5 or 3 </a:t>
            </a:r>
            <a:r>
              <a:rPr lang="fr-FR" sz="1000" dirty="0" err="1"/>
              <a:t>days</a:t>
            </a:r>
            <a:r>
              <a:rPr lang="fr-FR" sz="1000" dirty="0"/>
              <a:t> </a:t>
            </a:r>
            <a:r>
              <a:rPr lang="fr-FR" sz="1000" dirty="0" err="1"/>
              <a:t>prior</a:t>
            </a:r>
            <a:r>
              <a:rPr lang="fr-FR" sz="1000" dirty="0"/>
              <a:t> to the </a:t>
            </a:r>
            <a:r>
              <a:rPr lang="fr-FR" sz="1000" dirty="0" err="1"/>
              <a:t>notified</a:t>
            </a:r>
            <a:r>
              <a:rPr lang="fr-FR" sz="1000" dirty="0"/>
              <a:t> possible start</a:t>
            </a:r>
          </a:p>
          <a:p>
            <a:pPr lvl="1"/>
            <a:r>
              <a:rPr lang="fr-FR" sz="1000" dirty="0" err="1"/>
              <a:t>define</a:t>
            </a:r>
            <a:r>
              <a:rPr lang="fr-FR" sz="1000" dirty="0"/>
              <a:t> a final date </a:t>
            </a:r>
            <a:r>
              <a:rPr lang="fr-FR" sz="1000" dirty="0" err="1"/>
              <a:t>after</a:t>
            </a:r>
            <a:r>
              <a:rPr lang="fr-FR" sz="1000" dirty="0"/>
              <a:t> </a:t>
            </a:r>
            <a:r>
              <a:rPr lang="fr-FR" sz="1000" dirty="0" err="1"/>
              <a:t>which</a:t>
            </a:r>
            <a:r>
              <a:rPr lang="fr-FR" sz="1000" dirty="0"/>
              <a:t> the </a:t>
            </a:r>
            <a:r>
              <a:rPr lang="fr-FR" sz="1000" dirty="0" err="1"/>
              <a:t>sample</a:t>
            </a:r>
            <a:r>
              <a:rPr lang="fr-FR" sz="1000" dirty="0"/>
              <a:t> </a:t>
            </a:r>
            <a:r>
              <a:rPr lang="fr-FR" sz="1000" dirty="0" err="1"/>
              <a:t>will</a:t>
            </a:r>
            <a:r>
              <a:rPr lang="fr-FR" sz="1000" dirty="0"/>
              <a:t> </a:t>
            </a:r>
            <a:r>
              <a:rPr lang="fr-FR" sz="1000" dirty="0" err="1"/>
              <a:t>be</a:t>
            </a:r>
            <a:r>
              <a:rPr lang="fr-FR" sz="1000" dirty="0"/>
              <a:t> </a:t>
            </a:r>
            <a:r>
              <a:rPr lang="fr-FR" sz="1000" dirty="0" err="1"/>
              <a:t>launched</a:t>
            </a:r>
            <a:r>
              <a:rPr lang="fr-FR" sz="1000" dirty="0"/>
              <a:t>, </a:t>
            </a:r>
            <a:r>
              <a:rPr lang="fr-FR" sz="1000" dirty="0" err="1"/>
              <a:t>even</a:t>
            </a:r>
            <a:r>
              <a:rPr lang="fr-FR" sz="1000" dirty="0"/>
              <a:t> in the absence of an </a:t>
            </a:r>
            <a:r>
              <a:rPr lang="fr-FR" sz="1000" dirty="0" err="1"/>
              <a:t>episode</a:t>
            </a:r>
            <a:endParaRPr lang="fr-FR" sz="1000" dirty="0"/>
          </a:p>
          <a:p>
            <a:pPr lvl="1"/>
            <a:r>
              <a:rPr lang="fr-FR" sz="1000" dirty="0" err="1"/>
              <a:t>consolidate</a:t>
            </a:r>
            <a:r>
              <a:rPr lang="fr-FR" sz="1000" dirty="0"/>
              <a:t> an email </a:t>
            </a:r>
            <a:r>
              <a:rPr lang="fr-FR" sz="1000" dirty="0" err="1"/>
              <a:t>list</a:t>
            </a:r>
            <a:r>
              <a:rPr lang="fr-FR" sz="1000" dirty="0"/>
              <a:t> </a:t>
            </a:r>
            <a:r>
              <a:rPr lang="fr-FR" sz="1000" dirty="0" err="1"/>
              <a:t>towards</a:t>
            </a:r>
            <a:r>
              <a:rPr lang="fr-FR" sz="1000" dirty="0"/>
              <a:t> </a:t>
            </a:r>
            <a:r>
              <a:rPr lang="fr-FR" sz="1000" dirty="0" err="1"/>
              <a:t>participating</a:t>
            </a:r>
            <a:r>
              <a:rPr lang="fr-FR" sz="1000" dirty="0"/>
              <a:t> monitoring stations</a:t>
            </a:r>
          </a:p>
          <a:p>
            <a:pPr lvl="1"/>
            <a:endParaRPr lang="fr-FR" sz="1000" dirty="0">
              <a:solidFill>
                <a:srgbClr val="FF0000"/>
              </a:solidFill>
            </a:endParaRPr>
          </a:p>
          <a:p>
            <a:pPr lvl="1"/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879F78F-E9BA-4C2F-A54F-945C8E8ABB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8DE0091-2F32-4BEF-8E77-ED5AFD045E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45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F0FC2-318F-4148-8860-575F38AB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Long 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err="1"/>
              <a:t>forecasting</a:t>
            </a:r>
            <a:r>
              <a:rPr lang="fr-FR" dirty="0"/>
              <a:t> (&gt; 5days)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EAE839-5893-4F68-90FB-B89E3AF4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AF3311-A5AF-42D7-9815-0F5AC5CE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l’environnement industriel et des risques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CB858C-29C3-41EE-8443-BE7EA043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3BADD30-7F4F-4A94-8D95-D01DB5D418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8" y="1836000"/>
            <a:ext cx="4483465" cy="2574000"/>
          </a:xfrm>
        </p:spPr>
        <p:txBody>
          <a:bodyPr/>
          <a:lstStyle/>
          <a:p>
            <a:pPr marL="360000" lvl="2" indent="0">
              <a:buNone/>
            </a:pPr>
            <a:endParaRPr lang="fr-FR" dirty="0"/>
          </a:p>
          <a:p>
            <a:pPr marL="360000" lvl="2" indent="0">
              <a:buNone/>
            </a:pPr>
            <a:r>
              <a:rPr lang="fr-FR" dirty="0" err="1"/>
              <a:t>Rather</a:t>
            </a:r>
            <a:r>
              <a:rPr lang="fr-FR" dirty="0"/>
              <a:t> a </a:t>
            </a:r>
            <a:r>
              <a:rPr lang="fr-FR" dirty="0" err="1"/>
              <a:t>meteorological</a:t>
            </a:r>
            <a:r>
              <a:rPr lang="fr-FR" dirty="0"/>
              <a:t> </a:t>
            </a:r>
            <a:r>
              <a:rPr lang="fr-FR" dirty="0" err="1"/>
              <a:t>forecasting</a:t>
            </a:r>
            <a:r>
              <a:rPr lang="fr-FR" dirty="0"/>
              <a:t> challenge</a:t>
            </a:r>
          </a:p>
          <a:p>
            <a:pPr marL="360000" lvl="2" indent="0">
              <a:buNone/>
            </a:pPr>
            <a:endParaRPr lang="fr-FR" dirty="0"/>
          </a:p>
          <a:p>
            <a:pPr lvl="2"/>
            <a:r>
              <a:rPr lang="fr-FR" dirty="0"/>
              <a:t>Ensemble 15 </a:t>
            </a:r>
            <a:r>
              <a:rPr lang="fr-FR" dirty="0" err="1"/>
              <a:t>days</a:t>
            </a:r>
            <a:r>
              <a:rPr lang="fr-FR" dirty="0"/>
              <a:t> </a:t>
            </a:r>
            <a:r>
              <a:rPr lang="fr-FR" dirty="0" err="1"/>
              <a:t>forecasts</a:t>
            </a:r>
            <a:r>
              <a:rPr lang="fr-FR" dirty="0"/>
              <a:t> (IFS/GEFS)</a:t>
            </a:r>
          </a:p>
          <a:p>
            <a:pPr lvl="2"/>
            <a:r>
              <a:rPr lang="fr-FR" dirty="0" err="1"/>
              <a:t>Probabilistic</a:t>
            </a:r>
            <a:r>
              <a:rPr lang="fr-FR" dirty="0"/>
              <a:t> 45 </a:t>
            </a:r>
            <a:r>
              <a:rPr lang="fr-FR" dirty="0" err="1"/>
              <a:t>days</a:t>
            </a:r>
            <a:r>
              <a:rPr lang="fr-FR" dirty="0"/>
              <a:t> </a:t>
            </a:r>
            <a:r>
              <a:rPr lang="fr-FR" dirty="0" err="1"/>
              <a:t>forecast</a:t>
            </a:r>
            <a:r>
              <a:rPr lang="fr-FR" dirty="0"/>
              <a:t> </a:t>
            </a:r>
          </a:p>
          <a:p>
            <a:pPr marL="360000" lvl="2" indent="0">
              <a:buNone/>
            </a:pPr>
            <a:endParaRPr lang="fr-FR" dirty="0"/>
          </a:p>
          <a:p>
            <a:pPr marL="360000" lvl="2" indent="0">
              <a:buNone/>
            </a:pPr>
            <a:r>
              <a:rPr lang="fr-FR" dirty="0"/>
              <a:t>Need guidance of </a:t>
            </a:r>
            <a:r>
              <a:rPr lang="fr-FR" dirty="0" err="1"/>
              <a:t>meteorological</a:t>
            </a:r>
            <a:r>
              <a:rPr lang="fr-FR" dirty="0"/>
              <a:t> </a:t>
            </a:r>
            <a:r>
              <a:rPr lang="fr-FR" dirty="0" err="1"/>
              <a:t>forecast</a:t>
            </a:r>
            <a:r>
              <a:rPr lang="fr-FR" dirty="0"/>
              <a:t> experts</a:t>
            </a:r>
          </a:p>
          <a:p>
            <a:pPr marL="360000" lvl="2" indent="0">
              <a:buNone/>
            </a:pPr>
            <a:endParaRPr lang="fr-FR" dirty="0"/>
          </a:p>
          <a:p>
            <a:pPr marL="360000" lvl="2" indent="0">
              <a:buNone/>
            </a:pPr>
            <a:r>
              <a:rPr lang="fr-FR" dirty="0"/>
              <a:t>TFMM to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definition</a:t>
            </a:r>
            <a:r>
              <a:rPr lang="fr-FR" dirty="0"/>
              <a:t> of </a:t>
            </a:r>
            <a:r>
              <a:rPr lang="fr-FR" dirty="0" err="1"/>
              <a:t>common</a:t>
            </a:r>
            <a:r>
              <a:rPr lang="fr-FR" dirty="0"/>
              <a:t> </a:t>
            </a:r>
            <a:r>
              <a:rPr lang="fr-FR" dirty="0" err="1"/>
              <a:t>criteria</a:t>
            </a:r>
            <a:r>
              <a:rPr lang="fr-FR" dirty="0"/>
              <a:t> </a:t>
            </a:r>
            <a:r>
              <a:rPr lang="fr-FR" dirty="0" err="1"/>
              <a:t>taking</a:t>
            </a:r>
            <a:r>
              <a:rPr lang="fr-FR" dirty="0"/>
              <a:t> stock of </a:t>
            </a:r>
            <a:r>
              <a:rPr lang="fr-FR" dirty="0" err="1"/>
              <a:t>past</a:t>
            </a:r>
            <a:r>
              <a:rPr lang="fr-FR" dirty="0"/>
              <a:t> </a:t>
            </a: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/>
              <a:t>episodes</a:t>
            </a:r>
            <a:endParaRPr lang="fr-FR" dirty="0"/>
          </a:p>
          <a:p>
            <a:pPr marL="360000" lvl="2" indent="0">
              <a:buNone/>
            </a:pPr>
            <a:endParaRPr lang="fr-FR" dirty="0"/>
          </a:p>
          <a:p>
            <a:pPr lvl="2"/>
            <a:r>
              <a:rPr lang="fr-FR" dirty="0"/>
              <a:t>High pressure </a:t>
            </a:r>
            <a:r>
              <a:rPr lang="fr-FR" dirty="0" err="1"/>
              <a:t>anomaly</a:t>
            </a:r>
            <a:endParaRPr lang="fr-FR" dirty="0"/>
          </a:p>
          <a:p>
            <a:pPr lvl="2"/>
            <a:r>
              <a:rPr lang="fr-FR" dirty="0"/>
              <a:t>Long air mass </a:t>
            </a:r>
            <a:r>
              <a:rPr lang="fr-FR" dirty="0" err="1"/>
              <a:t>residence</a:t>
            </a:r>
            <a:r>
              <a:rPr lang="fr-FR" dirty="0"/>
              <a:t> time / </a:t>
            </a:r>
            <a:r>
              <a:rPr lang="fr-FR" dirty="0" err="1"/>
              <a:t>low</a:t>
            </a:r>
            <a:r>
              <a:rPr lang="fr-FR" dirty="0"/>
              <a:t> surface </a:t>
            </a:r>
            <a:r>
              <a:rPr lang="fr-FR" dirty="0" err="1"/>
              <a:t>winds</a:t>
            </a:r>
            <a:endParaRPr lang="fr-FR" dirty="0"/>
          </a:p>
          <a:p>
            <a:pPr lvl="2"/>
            <a:r>
              <a:rPr lang="fr-FR" dirty="0"/>
              <a:t>High </a:t>
            </a:r>
            <a:r>
              <a:rPr lang="fr-FR" dirty="0" err="1"/>
              <a:t>solar</a:t>
            </a:r>
            <a:r>
              <a:rPr lang="fr-FR" dirty="0"/>
              <a:t> radiation, absence of </a:t>
            </a:r>
            <a:r>
              <a:rPr lang="fr-FR" dirty="0" err="1"/>
              <a:t>precipitation</a:t>
            </a:r>
            <a:r>
              <a:rPr lang="fr-FR" dirty="0"/>
              <a:t> &amp; cloud cover</a:t>
            </a:r>
          </a:p>
          <a:p>
            <a:pPr lvl="2"/>
            <a:r>
              <a:rPr lang="fr-FR" dirty="0"/>
              <a:t>2m </a:t>
            </a:r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anomaly</a:t>
            </a:r>
            <a:r>
              <a:rPr lang="fr-FR" dirty="0"/>
              <a:t>  &gt; 4deg </a:t>
            </a:r>
            <a:r>
              <a:rPr lang="fr-FR" dirty="0" err="1"/>
              <a:t>wrt</a:t>
            </a:r>
            <a:r>
              <a:rPr lang="fr-FR" dirty="0"/>
              <a:t> </a:t>
            </a:r>
            <a:r>
              <a:rPr lang="fr-FR" dirty="0" err="1"/>
              <a:t>climatology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Large </a:t>
            </a:r>
            <a:r>
              <a:rPr lang="fr-FR" dirty="0" err="1"/>
              <a:t>scale</a:t>
            </a:r>
            <a:r>
              <a:rPr lang="fr-FR" dirty="0"/>
              <a:t>: over 2-3 large countries (ex: PT/ES/FR, BE/NL/DE, IT/CH/Balkan etc..)</a:t>
            </a:r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FB6A23C-79CD-4F3D-B22D-A9B5F29295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6A4D008-7FDD-4095-B689-305F012259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Mon 02 May 2022 12 UTC">
            <a:extLst>
              <a:ext uri="{FF2B5EF4-FFF2-40B4-BE49-F238E27FC236}">
                <a16:creationId xmlns:a16="http://schemas.microsoft.com/office/drawing/2014/main" id="{2E2E71B5-2CEB-4839-8AD9-D4A861A73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04" y="180000"/>
            <a:ext cx="3296471" cy="464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20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EFDC5-3C7A-478B-91E0-9ED7D98F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7 days ahead extreme indices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6ABC2D-3911-4398-A94A-8C1C65CB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B69274-C6B5-4A13-88DD-047756F8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l’environnement industriel et des risques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380904-AFC7-4F19-8A4C-FEA41B7E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E59BC8-7EBA-46A4-A9E2-ED987FE7219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38ABCAF-5F30-4456-9247-C108C1E86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1260EAD-939A-4248-89D6-80E8FAC2C0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8A14EBA-5295-4DF3-9E3E-F7D378576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77" b="6978"/>
          <a:stretch/>
        </p:blipFill>
        <p:spPr>
          <a:xfrm>
            <a:off x="914399" y="1314920"/>
            <a:ext cx="7667740" cy="31705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30CBB69-A452-4BF2-8901-9633B2452882}"/>
              </a:ext>
            </a:extLst>
          </p:cNvPr>
          <p:cNvSpPr/>
          <p:nvPr/>
        </p:nvSpPr>
        <p:spPr>
          <a:xfrm>
            <a:off x="176269" y="439011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50" dirty="0"/>
              <a:t>https://apps.ecmwf.int/webapps/opencharts/products/efi2web_2tmax?area=Europe&amp;base_time=202204290000&amp;day=7&amp;quantile=90</a:t>
            </a:r>
          </a:p>
        </p:txBody>
      </p:sp>
    </p:spTree>
    <p:extLst>
      <p:ext uri="{BB962C8B-B14F-4D97-AF65-F5344CB8AC3E}">
        <p14:creationId xmlns:p14="http://schemas.microsoft.com/office/powerpoint/2010/main" val="358779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97CBD-7544-48E4-8F63-EBD09F92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45 </a:t>
            </a:r>
            <a:r>
              <a:rPr lang="fr-FR" dirty="0" err="1"/>
              <a:t>days</a:t>
            </a:r>
            <a:r>
              <a:rPr lang="fr-FR" dirty="0"/>
              <a:t> </a:t>
            </a:r>
            <a:r>
              <a:rPr lang="fr-FR" dirty="0" err="1"/>
              <a:t>ahead</a:t>
            </a:r>
            <a:r>
              <a:rPr lang="fr-FR" dirty="0"/>
              <a:t> anomalies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897BAA0-1842-4211-8514-5B085DFE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D3015F-1056-4844-9CBB-96437079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l’environnement industriel et des risques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97FDA9-85D9-43DD-83AB-C8823641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D2CD76-705B-48DD-9121-F1187D69DBA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72A4B73-523E-4CC6-9116-FD0BE3FF82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B1E409D-EEFA-4F9C-A403-220B7902FB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D8BA85-6666-4DAD-A0BD-6D29570FCE2D}"/>
              </a:ext>
            </a:extLst>
          </p:cNvPr>
          <p:cNvSpPr/>
          <p:nvPr/>
        </p:nvSpPr>
        <p:spPr>
          <a:xfrm>
            <a:off x="217273" y="4368001"/>
            <a:ext cx="8708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https://apps.ecmwf.int/webapps/opencharts/products/extended-anomaly-2t?base_time=202205020000&amp;projection=opencharts_europe&amp;valid_time=202206130000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CB1D20-7BE5-4C46-B4B2-C4BA143DC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80" b="6978"/>
          <a:stretch/>
        </p:blipFill>
        <p:spPr>
          <a:xfrm>
            <a:off x="1988645" y="1332039"/>
            <a:ext cx="6541965" cy="30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48B962-E4A4-4215-8E7E-5203AAF5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Short 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err="1"/>
              <a:t>forecasting</a:t>
            </a:r>
            <a:r>
              <a:rPr lang="fr-FR" dirty="0"/>
              <a:t> (&lt; 5 </a:t>
            </a:r>
            <a:r>
              <a:rPr lang="fr-FR" dirty="0" err="1"/>
              <a:t>days</a:t>
            </a:r>
            <a:r>
              <a:rPr lang="fr-FR" dirty="0"/>
              <a:t>)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C29838-9FA7-4DAD-A290-94EC9885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1E9A47-BBE1-48FE-8A80-DFC0ABEB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l’environnement industriel et des risques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CF36C7-06D5-4343-8293-EA1DD225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054201-DA99-40B4-B168-5FB976BAE44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CAMS Official Production</a:t>
            </a:r>
          </a:p>
          <a:p>
            <a:pPr lvl="1"/>
            <a:r>
              <a:rPr lang="fr-FR" dirty="0"/>
              <a:t>Regional/Global : </a:t>
            </a:r>
            <a:r>
              <a:rPr lang="fr-FR" dirty="0">
                <a:hlinkClick r:id="rId2"/>
              </a:rPr>
              <a:t>https://regional.atmosphere.copernicus.eu/</a:t>
            </a:r>
            <a:endParaRPr lang="fr-FR" dirty="0"/>
          </a:p>
          <a:p>
            <a:pPr lvl="1"/>
            <a:r>
              <a:rPr lang="fr-FR" dirty="0"/>
              <a:t>Policy Products : </a:t>
            </a:r>
            <a:r>
              <a:rPr lang="fr-FR" dirty="0">
                <a:hlinkClick r:id="rId3"/>
              </a:rPr>
              <a:t>https://policy.atmosphere.copernicus.eu/</a:t>
            </a:r>
            <a:endParaRPr lang="fr-FR" dirty="0"/>
          </a:p>
          <a:p>
            <a:endParaRPr lang="fr-FR" dirty="0"/>
          </a:p>
          <a:p>
            <a:r>
              <a:rPr lang="fr-FR" dirty="0"/>
              <a:t>Pre-</a:t>
            </a:r>
            <a:r>
              <a:rPr lang="fr-FR" dirty="0" err="1"/>
              <a:t>Operational</a:t>
            </a:r>
            <a:r>
              <a:rPr lang="fr-FR" dirty="0"/>
              <a:t> </a:t>
            </a:r>
            <a:r>
              <a:rPr lang="fr-FR" dirty="0" err="1"/>
              <a:t>products</a:t>
            </a:r>
            <a:endParaRPr lang="fr-FR" dirty="0"/>
          </a:p>
          <a:p>
            <a:pPr lvl="1"/>
            <a:r>
              <a:rPr lang="fr-FR" dirty="0"/>
              <a:t>Model output </a:t>
            </a:r>
            <a:r>
              <a:rPr lang="fr-FR" dirty="0" err="1"/>
              <a:t>statistics</a:t>
            </a:r>
            <a:r>
              <a:rPr lang="fr-FR" dirty="0"/>
              <a:t> (machine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coupled</a:t>
            </a:r>
            <a:r>
              <a:rPr lang="fr-FR" dirty="0"/>
              <a:t> to CAMS)</a:t>
            </a:r>
          </a:p>
          <a:p>
            <a:pPr lvl="1"/>
            <a:endParaRPr lang="fr-FR" dirty="0"/>
          </a:p>
          <a:p>
            <a:r>
              <a:rPr lang="fr-FR" dirty="0"/>
              <a:t>National </a:t>
            </a:r>
            <a:r>
              <a:rPr lang="fr-FR" dirty="0" err="1"/>
              <a:t>portals</a:t>
            </a:r>
            <a:endParaRPr lang="fr-FR" dirty="0"/>
          </a:p>
          <a:p>
            <a:pPr lvl="1"/>
            <a:r>
              <a:rPr lang="fr-FR" dirty="0"/>
              <a:t>www2.prevair.org</a:t>
            </a:r>
          </a:p>
          <a:p>
            <a:pPr lvl="1"/>
            <a:r>
              <a:rPr lang="fr-FR" dirty="0"/>
              <a:t>ACROSS </a:t>
            </a:r>
            <a:r>
              <a:rPr lang="fr-FR" dirty="0" err="1"/>
              <a:t>products</a:t>
            </a:r>
            <a:endParaRPr lang="fr-FR" dirty="0"/>
          </a:p>
          <a:p>
            <a:pPr lvl="1"/>
            <a:r>
              <a:rPr lang="fr-FR" dirty="0" err="1"/>
              <a:t>Tbc</a:t>
            </a:r>
            <a:r>
              <a:rPr lang="fr-FR" dirty="0"/>
              <a:t>…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C15500B-C9A4-4E5B-BE6D-736B77123C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C97DB6F-C839-491B-BF7A-A98A77AE04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3AEFE1-8D9E-420E-9814-C74AE275D0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479" r="19639" b="3477"/>
          <a:stretch/>
        </p:blipFill>
        <p:spPr>
          <a:xfrm>
            <a:off x="4785202" y="1836000"/>
            <a:ext cx="4307596" cy="259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16983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résentation powerpoint Charte Etat - Marianne (ID 2723046)  -  Lecture seule" id="{62E89283-8F21-4257-938A-A1ADC4A67BB3}" vid="{B404DD28-2009-48FA-9C0B-699A8E81A7B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7F5E45DA35FA4489441139E16A48FF" ma:contentTypeVersion="2" ma:contentTypeDescription="Crée un document." ma:contentTypeScope="" ma:versionID="d36db11e90b3669e6e29a35e422c95b2">
  <xsd:schema xmlns:xsd="http://www.w3.org/2001/XMLSchema" xmlns:xs="http://www.w3.org/2001/XMLSchema" xmlns:p="http://schemas.microsoft.com/office/2006/metadata/properties" xmlns:ns2="02aea05e-dea8-4de9-8123-f40823d2b871" targetNamespace="http://schemas.microsoft.com/office/2006/metadata/properties" ma:root="true" ma:fieldsID="0b3cec4bd31a02cbc28b17d96471124e" ns2:_="">
    <xsd:import namespace="02aea05e-dea8-4de9-8123-f40823d2b8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ea05e-dea8-4de9-8123-f40823d2b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8C3B4F-0A5F-4199-9F18-590B5D7EA82D}">
  <ds:schemaRefs>
    <ds:schemaRef ds:uri="02aea05e-dea8-4de9-8123-f40823d2b8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A22DAF-D79E-4E1D-9473-AF561D9B2B49}">
  <ds:schemaRefs>
    <ds:schemaRef ds:uri="02aea05e-dea8-4de9-8123-f40823d2b8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7E0A56-78B9-4393-9873-BB2B80658C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présentation powerpoint Charte Etat - Marianne (ID 2723046)</Template>
  <TotalTime>671</TotalTime>
  <Words>589</Words>
  <Application>Microsoft Office PowerPoint</Application>
  <PresentationFormat>Affichage à l'écran (16:9)</PresentationFormat>
  <Paragraphs>83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Marianne</vt:lpstr>
      <vt:lpstr>MINISTÈRIEL</vt:lpstr>
      <vt:lpstr>Présentation PowerPoint</vt:lpstr>
      <vt:lpstr>EMEP IMP 2022 Forecasting Challenge</vt:lpstr>
      <vt:lpstr>EMEP IMP 2022 Forecasting Challenge</vt:lpstr>
      <vt:lpstr>Long term forecasting (&gt; 5days)</vt:lpstr>
      <vt:lpstr>7 days ahead extreme indices</vt:lpstr>
      <vt:lpstr>45 days ahead anomalies</vt:lpstr>
      <vt:lpstr>Short term forecasting (&lt; 5 days)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ROUIL Laurence</dc:creator>
  <cp:lastModifiedBy>COLETTE Augustin</cp:lastModifiedBy>
  <cp:revision>36</cp:revision>
  <dcterms:created xsi:type="dcterms:W3CDTF">2022-02-20T16:59:37Z</dcterms:created>
  <dcterms:modified xsi:type="dcterms:W3CDTF">2022-05-04T13:02:00Z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0x010100577F5E45DA35FA4489441139E16A48FF</vt:lpwstr>
  </property>
</Properties>
</file>