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61" r:id="rId1"/>
  </p:sldMasterIdLst>
  <p:notesMasterIdLst>
    <p:notesMasterId r:id="rId24"/>
  </p:notesMasterIdLst>
  <p:sldIdLst>
    <p:sldId id="315" r:id="rId2"/>
    <p:sldId id="323" r:id="rId3"/>
    <p:sldId id="324" r:id="rId4"/>
    <p:sldId id="350" r:id="rId5"/>
    <p:sldId id="333" r:id="rId6"/>
    <p:sldId id="351" r:id="rId7"/>
    <p:sldId id="342" r:id="rId8"/>
    <p:sldId id="357" r:id="rId9"/>
    <p:sldId id="354" r:id="rId10"/>
    <p:sldId id="355" r:id="rId11"/>
    <p:sldId id="356" r:id="rId12"/>
    <p:sldId id="343" r:id="rId13"/>
    <p:sldId id="364" r:id="rId14"/>
    <p:sldId id="365" r:id="rId15"/>
    <p:sldId id="349" r:id="rId16"/>
    <p:sldId id="352" r:id="rId17"/>
    <p:sldId id="353" r:id="rId18"/>
    <p:sldId id="358" r:id="rId19"/>
    <p:sldId id="363" r:id="rId20"/>
    <p:sldId id="359" r:id="rId21"/>
    <p:sldId id="360" r:id="rId22"/>
    <p:sldId id="36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ksana Tarasova" initials="OT" lastIdx="1" clrIdx="0">
    <p:extLst>
      <p:ext uri="{19B8F6BF-5375-455C-9EA6-DF929625EA0E}">
        <p15:presenceInfo xmlns:p15="http://schemas.microsoft.com/office/powerpoint/2012/main" userId="e159ea76e4b99e63" providerId="Windows Live"/>
      </p:ext>
    </p:extLst>
  </p:cmAuthor>
  <p:cmAuthor id="2" name="Oksana Tarasova" initials="OT [2]" lastIdx="3" clrIdx="1">
    <p:extLst>
      <p:ext uri="{19B8F6BF-5375-455C-9EA6-DF929625EA0E}">
        <p15:presenceInfo xmlns:p15="http://schemas.microsoft.com/office/powerpoint/2012/main" userId="S::OTarasova@wmo.int::978b8115-b46a-49f7-acd4-51c8622f1d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4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1882" autoAdjust="0"/>
  </p:normalViewPr>
  <p:slideViewPr>
    <p:cSldViewPr snapToGrid="0">
      <p:cViewPr varScale="1">
        <p:scale>
          <a:sx n="99" d="100"/>
          <a:sy n="99" d="100"/>
        </p:scale>
        <p:origin x="1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8DD31-0F16-42CB-A6CA-3FAC4415DAD7}" type="datetimeFigureOut">
              <a:rPr lang="fr-FR" smtClean="0"/>
              <a:t>04/05/2022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631B7-094E-4D9A-BF52-AE00E08E890F}" type="slidenum">
              <a:rPr lang="fr-FR" smtClean="0"/>
              <a:t>‹N°›</a:t>
            </a:fld>
            <a:endParaRPr lang="fr-FR"/>
          </a:p>
        </p:txBody>
      </p:sp>
    </p:spTree>
    <p:extLst>
      <p:ext uri="{BB962C8B-B14F-4D97-AF65-F5344CB8AC3E}">
        <p14:creationId xmlns:p14="http://schemas.microsoft.com/office/powerpoint/2010/main" val="383982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5631B7-094E-4D9A-BF52-AE00E08E890F}" type="slidenum">
              <a:rPr lang="fr-FR" smtClean="0"/>
              <a:t>15</a:t>
            </a:fld>
            <a:endParaRPr lang="fr-FR"/>
          </a:p>
        </p:txBody>
      </p:sp>
    </p:spTree>
    <p:extLst>
      <p:ext uri="{BB962C8B-B14F-4D97-AF65-F5344CB8AC3E}">
        <p14:creationId xmlns:p14="http://schemas.microsoft.com/office/powerpoint/2010/main" val="174830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475631B7-094E-4D9A-BF52-AE00E08E890F}" type="slidenum">
              <a:rPr lang="fr-FR" smtClean="0"/>
              <a:t>16</a:t>
            </a:fld>
            <a:endParaRPr lang="fr-FR"/>
          </a:p>
        </p:txBody>
      </p:sp>
    </p:spTree>
    <p:extLst>
      <p:ext uri="{BB962C8B-B14F-4D97-AF65-F5344CB8AC3E}">
        <p14:creationId xmlns:p14="http://schemas.microsoft.com/office/powerpoint/2010/main" val="25428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7" name="Date Placeholder 6"/>
          <p:cNvSpPr>
            <a:spLocks noGrp="1"/>
          </p:cNvSpPr>
          <p:nvPr>
            <p:ph type="dt" sz="half" idx="10"/>
          </p:nvPr>
        </p:nvSpPr>
        <p:spPr/>
        <p:txBody>
          <a:bodyPr/>
          <a:lstStyle/>
          <a:p>
            <a:fld id="{9E016143-E03C-4CFD-AFDC-14E5BDEA754C}" type="datetimeFigureOut">
              <a:rPr lang="en-US" smtClean="0"/>
              <a:t>5/4/2022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219623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7067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7243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2231135" y="1737292"/>
            <a:ext cx="7868207" cy="4063007"/>
          </a:xfrm>
        </p:spPr>
        <p:txBody>
          <a:bodyPr>
            <a:normAutofit/>
          </a:bodyPr>
          <a:lstStyle>
            <a:lvl1pPr>
              <a:defRPr sz="2800"/>
            </a:lvl1pPr>
            <a:lvl2pPr>
              <a:defRPr sz="2400"/>
            </a:lvl2pPr>
            <a:lvl3pPr>
              <a:defRPr sz="2400"/>
            </a:lvl3pPr>
            <a:lvl4pPr>
              <a:defRPr sz="2400"/>
            </a:lvl4pPr>
            <a:lvl5pPr>
              <a:defRPr sz="2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78C94063-DF36-4330-A365-08DA1FA5B7D6}" type="datetimeFigureOut">
              <a:rPr lang="en-US" smtClean="0"/>
              <a:t>5/4/2022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19940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2178885" y="259298"/>
            <a:ext cx="7729728" cy="1188720"/>
          </a:xfrm>
        </p:spPr>
        <p:txBody>
          <a:bodyPr/>
          <a:lstStyle/>
          <a:p>
            <a:r>
              <a:rPr lang="fr-FR"/>
              <a:t>Modifiez le style du titre</a:t>
            </a:r>
            <a:endParaRPr lang="en-US" dirty="0"/>
          </a:p>
        </p:txBody>
      </p:sp>
      <p:sp>
        <p:nvSpPr>
          <p:cNvPr id="3" name="Content Placeholder 2"/>
          <p:cNvSpPr>
            <a:spLocks noGrp="1"/>
          </p:cNvSpPr>
          <p:nvPr>
            <p:ph sz="half" idx="1"/>
          </p:nvPr>
        </p:nvSpPr>
        <p:spPr>
          <a:xfrm>
            <a:off x="776694" y="1655405"/>
            <a:ext cx="4271771"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13696" y="1655405"/>
            <a:ext cx="4270247"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DFCFA4AC-08CC-42CE-BD01-C191750A04EC}" type="datetimeFigureOut">
              <a:rPr lang="en-US" smtClean="0"/>
              <a:t>5/4/2022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97638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7" name="Date Placeholder 6"/>
          <p:cNvSpPr>
            <a:spLocks noGrp="1"/>
          </p:cNvSpPr>
          <p:nvPr>
            <p:ph type="dt" sz="half" idx="10"/>
          </p:nvPr>
        </p:nvSpPr>
        <p:spPr/>
        <p:txBody>
          <a:bodyPr/>
          <a:lstStyle/>
          <a:p>
            <a:fld id="{908A7C6C-0F39-4D70-8E8D-FE5B9C95FA73}" type="datetimeFigureOut">
              <a:rPr lang="en-US" smtClean="0"/>
              <a:t>5/4/2022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83162471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Date Placeholder 6"/>
          <p:cNvSpPr>
            <a:spLocks noGrp="1"/>
          </p:cNvSpPr>
          <p:nvPr>
            <p:ph type="dt" sz="half" idx="10"/>
          </p:nvPr>
        </p:nvSpPr>
        <p:spPr/>
        <p:txBody>
          <a:bodyPr/>
          <a:lstStyle/>
          <a:p>
            <a:fld id="{1BA7A723-92A7-435B-B681-F25B092FEFEB}" type="datetimeFigureOut">
              <a:rPr lang="en-US" smtClean="0"/>
              <a:t>5/4/2022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
        <p:nvSpPr>
          <p:cNvPr id="10" name="Title 9"/>
          <p:cNvSpPr>
            <a:spLocks noGrp="1"/>
          </p:cNvSpPr>
          <p:nvPr>
            <p:ph type="title"/>
          </p:nvPr>
        </p:nvSpPr>
        <p:spPr>
          <a:xfrm>
            <a:off x="2178884" y="331250"/>
            <a:ext cx="7729728" cy="1188720"/>
          </a:xfrm>
        </p:spPr>
        <p:txBody>
          <a:bodyPr/>
          <a:lstStyle/>
          <a:p>
            <a:r>
              <a:rPr lang="fr-FR"/>
              <a:t>Modifiez le style du titre</a:t>
            </a:r>
            <a:endParaRPr lang="en-US" dirty="0"/>
          </a:p>
        </p:txBody>
      </p:sp>
    </p:spTree>
    <p:extLst>
      <p:ext uri="{BB962C8B-B14F-4D97-AF65-F5344CB8AC3E}">
        <p14:creationId xmlns:p14="http://schemas.microsoft.com/office/powerpoint/2010/main" val="18966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5/4/2022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735733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5/4/2022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30111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9" name="Date Placeholder 8"/>
          <p:cNvSpPr>
            <a:spLocks noGrp="1"/>
          </p:cNvSpPr>
          <p:nvPr>
            <p:ph type="dt" sz="half" idx="10"/>
          </p:nvPr>
        </p:nvSpPr>
        <p:spPr/>
        <p:txBody>
          <a:bodyPr/>
          <a:lstStyle/>
          <a:p>
            <a:fld id="{6F53789A-C914-4DB1-8815-80B5EC7335C5}" type="datetimeFigureOut">
              <a:rPr lang="en-US" smtClean="0"/>
              <a:t>5/4/2022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92431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E6440AA-91A0-436F-8FDB-C0F939DCAE21}" type="datetimeFigureOut">
              <a:rPr lang="en-US" smtClean="0"/>
              <a:t>5/4/2022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18343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220109"/>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E59FD0C-5451-4CA0-86AF-E70AE3279989}" type="datetimeFigureOut">
              <a:rPr lang="en-US" smtClean="0"/>
              <a:t>5/4/2022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33758462"/>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5" r:id="rId3"/>
    <p:sldLayoutId id="2147484064" r:id="rId4"/>
    <p:sldLayoutId id="2147484066" r:id="rId5"/>
    <p:sldLayoutId id="2147484067" r:id="rId6"/>
    <p:sldLayoutId id="2147484068" r:id="rId7"/>
    <p:sldLayoutId id="2147484069" r:id="rId8"/>
    <p:sldLayoutId id="2147484070" r:id="rId9"/>
    <p:sldLayoutId id="2147484071" r:id="rId10"/>
    <p:sldLayoutId id="2147484072"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iki.met.no/emep/emep-experts/tfmmeurodeltacarb_ba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nece.org/info/Environmental-Policy/Air-Pollution/events/36093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unece.org/DAM/env/documents/2013/air/emep/Informal_document_no_20_Revised_Strategy_for_EMEP_for_2010-2019_clean_text.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rojects.nilu.no/ccc/tfm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00200" y="1364974"/>
            <a:ext cx="8991600" cy="2667690"/>
          </a:xfrm>
        </p:spPr>
        <p:txBody>
          <a:bodyPr>
            <a:normAutofit/>
          </a:bodyPr>
          <a:lstStyle/>
          <a:p>
            <a:r>
              <a:rPr lang="en-GB" dirty="0"/>
              <a:t>Welcome &amp; introduction</a:t>
            </a:r>
            <a:br>
              <a:rPr lang="en-GB" dirty="0"/>
            </a:br>
            <a:br>
              <a:rPr lang="en-GB" dirty="0"/>
            </a:br>
            <a:r>
              <a:rPr lang="en-GB" sz="2800" dirty="0"/>
              <a:t>TFMM co-chairs</a:t>
            </a:r>
            <a:br>
              <a:rPr lang="en-GB" sz="2800" dirty="0"/>
            </a:br>
            <a:br>
              <a:rPr lang="en-GB" sz="2800" dirty="0"/>
            </a:br>
            <a:r>
              <a:rPr lang="en-GB" sz="2400" dirty="0"/>
              <a:t>Augustin Colette &amp; Oksana Tarasova</a:t>
            </a:r>
            <a:endParaRPr lang="fr-FR" sz="2800" dirty="0"/>
          </a:p>
        </p:txBody>
      </p:sp>
      <p:sp>
        <p:nvSpPr>
          <p:cNvPr id="3" name="Sous-titre 2"/>
          <p:cNvSpPr>
            <a:spLocks noGrp="1"/>
          </p:cNvSpPr>
          <p:nvPr>
            <p:ph type="subTitle" idx="1"/>
          </p:nvPr>
        </p:nvSpPr>
        <p:spPr>
          <a:xfrm>
            <a:off x="2149641" y="4352544"/>
            <a:ext cx="8325853" cy="1239894"/>
          </a:xfrm>
        </p:spPr>
        <p:txBody>
          <a:bodyPr>
            <a:normAutofit/>
          </a:bodyPr>
          <a:lstStyle/>
          <a:p>
            <a:r>
              <a:rPr lang="en-GB" sz="2800" dirty="0">
                <a:solidFill>
                  <a:schemeClr val="bg1">
                    <a:lumMod val="85000"/>
                    <a:lumOff val="15000"/>
                  </a:schemeClr>
                </a:solidFill>
              </a:rPr>
              <a:t>23rd  TFMM annual meeting, 3-5 May 2022</a:t>
            </a:r>
          </a:p>
          <a:p>
            <a:r>
              <a:rPr lang="en-GB" sz="2400" dirty="0">
                <a:solidFill>
                  <a:schemeClr val="bg1">
                    <a:lumMod val="85000"/>
                    <a:lumOff val="15000"/>
                  </a:schemeClr>
                </a:solidFill>
              </a:rPr>
              <a:t>Remote Meeting</a:t>
            </a:r>
          </a:p>
        </p:txBody>
      </p:sp>
      <p:pic>
        <p:nvPicPr>
          <p:cNvPr id="4" name="Picture 8" descr="lrtap_25th_cmyk_logo-web2"/>
          <p:cNvPicPr>
            <a:picLocks noChangeAspect="1" noChangeArrowheads="1"/>
          </p:cNvPicPr>
          <p:nvPr/>
        </p:nvPicPr>
        <p:blipFill>
          <a:blip r:embed="rId2" cstate="print">
            <a:extLst>
              <a:ext uri="{28A0092B-C50C-407E-A947-70E740481C1C}">
                <a14:useLocalDpi xmlns:a14="http://schemas.microsoft.com/office/drawing/2010/main" val="0"/>
              </a:ext>
            </a:extLst>
          </a:blip>
          <a:srcRect r="15816"/>
          <a:stretch>
            <a:fillRect/>
          </a:stretch>
        </p:blipFill>
        <p:spPr bwMode="auto">
          <a:xfrm>
            <a:off x="9868936" y="6040254"/>
            <a:ext cx="19415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6068829"/>
            <a:ext cx="32956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64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75257-4DFE-46A6-83CD-D0B4512DFA79}"/>
              </a:ext>
            </a:extLst>
          </p:cNvPr>
          <p:cNvSpPr>
            <a:spLocks noGrp="1"/>
          </p:cNvSpPr>
          <p:nvPr>
            <p:ph type="title"/>
          </p:nvPr>
        </p:nvSpPr>
        <p:spPr/>
        <p:txBody>
          <a:bodyPr/>
          <a:lstStyle/>
          <a:p>
            <a:r>
              <a:rPr lang="fr-FR" dirty="0"/>
              <a:t>Heavy </a:t>
            </a:r>
            <a:r>
              <a:rPr lang="fr-FR" dirty="0" err="1"/>
              <a:t>Metals</a:t>
            </a:r>
            <a:r>
              <a:rPr lang="fr-FR" dirty="0"/>
              <a:t> &amp; </a:t>
            </a:r>
            <a:r>
              <a:rPr lang="fr-FR" dirty="0" err="1"/>
              <a:t>POPs</a:t>
            </a:r>
            <a:endParaRPr lang="fr-FR" dirty="0"/>
          </a:p>
        </p:txBody>
      </p:sp>
      <p:sp>
        <p:nvSpPr>
          <p:cNvPr id="3" name="Espace réservé du contenu 2">
            <a:extLst>
              <a:ext uri="{FF2B5EF4-FFF2-40B4-BE49-F238E27FC236}">
                <a16:creationId xmlns:a16="http://schemas.microsoft.com/office/drawing/2014/main" id="{BCAF1347-47FE-4D1C-A152-BDA6F86E73AA}"/>
              </a:ext>
            </a:extLst>
          </p:cNvPr>
          <p:cNvSpPr>
            <a:spLocks noGrp="1"/>
          </p:cNvSpPr>
          <p:nvPr>
            <p:ph idx="1"/>
          </p:nvPr>
        </p:nvSpPr>
        <p:spPr>
          <a:xfrm>
            <a:off x="475861" y="1737292"/>
            <a:ext cx="5747657" cy="4900599"/>
          </a:xfrm>
        </p:spPr>
        <p:txBody>
          <a:bodyPr>
            <a:noAutofit/>
          </a:bodyPr>
          <a:lstStyle/>
          <a:p>
            <a:pPr marL="0" indent="0">
              <a:spcBef>
                <a:spcPts val="0"/>
              </a:spcBef>
              <a:buNone/>
            </a:pPr>
            <a:r>
              <a:rPr lang="fr-FR" sz="1800" dirty="0"/>
              <a:t>Eurodelta-</a:t>
            </a:r>
            <a:r>
              <a:rPr lang="fr-FR" sz="1800" dirty="0" err="1"/>
              <a:t>BaP</a:t>
            </a:r>
            <a:r>
              <a:rPr lang="fr-FR" sz="1800" dirty="0"/>
              <a:t> </a:t>
            </a:r>
            <a:r>
              <a:rPr lang="fr-FR" sz="1800" b="1" dirty="0">
                <a:solidFill>
                  <a:srgbClr val="FF0000"/>
                </a:solidFill>
              </a:rPr>
              <a:t>[1.1.1.5]</a:t>
            </a:r>
          </a:p>
          <a:p>
            <a:pPr>
              <a:spcBef>
                <a:spcPts val="0"/>
              </a:spcBef>
            </a:pPr>
            <a:endParaRPr lang="fr-FR" sz="1800" dirty="0"/>
          </a:p>
          <a:p>
            <a:pPr>
              <a:spcBef>
                <a:spcPts val="0"/>
              </a:spcBef>
            </a:pPr>
            <a:r>
              <a:rPr lang="fr-FR" sz="1800" dirty="0" err="1"/>
              <a:t>Modelling</a:t>
            </a:r>
            <a:r>
              <a:rPr lang="fr-FR" sz="1800" dirty="0"/>
              <a:t> </a:t>
            </a:r>
            <a:r>
              <a:rPr lang="fr-FR" sz="1800" dirty="0" err="1"/>
              <a:t>Experiment</a:t>
            </a:r>
            <a:r>
              <a:rPr lang="fr-FR" sz="1800" dirty="0"/>
              <a:t> design</a:t>
            </a:r>
          </a:p>
          <a:p>
            <a:pPr lvl="1">
              <a:spcBef>
                <a:spcPts val="0"/>
              </a:spcBef>
            </a:pPr>
            <a:r>
              <a:rPr lang="fr-FR" sz="1100" dirty="0">
                <a:hlinkClick r:id="rId2"/>
              </a:rPr>
              <a:t>https://wiki.met.no/emep/emep-experts/tfmmeurodeltacarb_bap</a:t>
            </a:r>
            <a:endParaRPr lang="fr-FR" sz="1100" dirty="0"/>
          </a:p>
          <a:p>
            <a:pPr>
              <a:spcBef>
                <a:spcPts val="0"/>
              </a:spcBef>
            </a:pPr>
            <a:endParaRPr lang="fr-FR" sz="1800" dirty="0"/>
          </a:p>
          <a:p>
            <a:pPr>
              <a:spcBef>
                <a:spcPts val="0"/>
              </a:spcBef>
            </a:pPr>
            <a:r>
              <a:rPr lang="fr-FR" sz="1800" dirty="0"/>
              <a:t>Coordination &amp; </a:t>
            </a:r>
            <a:r>
              <a:rPr lang="fr-FR" sz="1800" dirty="0" err="1"/>
              <a:t>Analysis</a:t>
            </a:r>
            <a:endParaRPr lang="fr-FR" sz="1800" dirty="0"/>
          </a:p>
          <a:p>
            <a:pPr lvl="1">
              <a:spcBef>
                <a:spcPts val="0"/>
              </a:spcBef>
            </a:pPr>
            <a:r>
              <a:rPr lang="fr-FR" sz="1100" dirty="0"/>
              <a:t>MSC-East/EMEP : Alexey Gusev</a:t>
            </a:r>
          </a:p>
          <a:p>
            <a:pPr lvl="1">
              <a:spcBef>
                <a:spcPts val="0"/>
              </a:spcBef>
            </a:pPr>
            <a:r>
              <a:rPr lang="fr-FR" sz="1100" dirty="0"/>
              <a:t>CIEMAT: Marta Garcia Vivanco</a:t>
            </a:r>
          </a:p>
          <a:p>
            <a:pPr>
              <a:spcBef>
                <a:spcPts val="0"/>
              </a:spcBef>
            </a:pPr>
            <a:endParaRPr lang="fr-FR" sz="1800" dirty="0"/>
          </a:p>
          <a:p>
            <a:pPr>
              <a:spcBef>
                <a:spcPts val="0"/>
              </a:spcBef>
            </a:pPr>
            <a:r>
              <a:rPr lang="fr-FR" sz="1800" dirty="0" err="1"/>
              <a:t>Modellers</a:t>
            </a:r>
            <a:r>
              <a:rPr lang="fr-FR" sz="1800" dirty="0"/>
              <a:t>:</a:t>
            </a:r>
          </a:p>
          <a:p>
            <a:pPr lvl="1">
              <a:spcBef>
                <a:spcPts val="0"/>
              </a:spcBef>
            </a:pPr>
            <a:r>
              <a:rPr lang="fr-FR" sz="1100" dirty="0"/>
              <a:t>MSC-E/EMEP : Alexey Gusev</a:t>
            </a:r>
          </a:p>
          <a:p>
            <a:pPr lvl="1">
              <a:spcBef>
                <a:spcPts val="0"/>
              </a:spcBef>
            </a:pPr>
            <a:r>
              <a:rPr lang="fr-FR" sz="1100" dirty="0"/>
              <a:t>France: INERIS/Chimere : Florian </a:t>
            </a:r>
            <a:r>
              <a:rPr lang="fr-FR" sz="1100" dirty="0" err="1"/>
              <a:t>Couvidat</a:t>
            </a:r>
            <a:endParaRPr lang="fr-FR" sz="1100" dirty="0"/>
          </a:p>
          <a:p>
            <a:pPr lvl="1">
              <a:spcBef>
                <a:spcPts val="0"/>
              </a:spcBef>
            </a:pPr>
            <a:r>
              <a:rPr lang="fr-FR" sz="1100" dirty="0"/>
              <a:t>Spain: CIEMAT/CHIMERE: Marta Garcia Vivanco</a:t>
            </a:r>
          </a:p>
          <a:p>
            <a:pPr lvl="1">
              <a:spcBef>
                <a:spcPts val="0"/>
              </a:spcBef>
            </a:pPr>
            <a:r>
              <a:rPr lang="fr-FR" sz="1100" dirty="0"/>
              <a:t>Spain: BSC/MONARCH: Oriol Jorba</a:t>
            </a:r>
          </a:p>
          <a:p>
            <a:pPr lvl="1">
              <a:spcBef>
                <a:spcPts val="0"/>
              </a:spcBef>
            </a:pPr>
            <a:r>
              <a:rPr lang="fr-FR" sz="1100" dirty="0" err="1"/>
              <a:t>Finland</a:t>
            </a:r>
            <a:r>
              <a:rPr lang="fr-FR" sz="1100" dirty="0"/>
              <a:t>: FMI/SILAM: Rostislav Kouznetsov, Evgeny Kadantsev</a:t>
            </a:r>
          </a:p>
          <a:p>
            <a:pPr lvl="1">
              <a:spcBef>
                <a:spcPts val="0"/>
              </a:spcBef>
            </a:pPr>
            <a:r>
              <a:rPr lang="fr-FR" sz="1100" dirty="0"/>
              <a:t>Italy: ENEA/MINNI: Mihaela Mircea, Ilaria Delia, Mario Adani</a:t>
            </a:r>
          </a:p>
          <a:p>
            <a:pPr lvl="1">
              <a:spcBef>
                <a:spcPts val="0"/>
              </a:spcBef>
            </a:pPr>
            <a:r>
              <a:rPr lang="fr-FR" sz="1100" dirty="0" err="1"/>
              <a:t>Slovakia</a:t>
            </a:r>
            <a:r>
              <a:rPr lang="fr-FR" sz="1100" dirty="0"/>
              <a:t>: SHMU: Veronika Mináriková</a:t>
            </a:r>
          </a:p>
          <a:p>
            <a:pPr lvl="1">
              <a:spcBef>
                <a:spcPts val="0"/>
              </a:spcBef>
            </a:pPr>
            <a:r>
              <a:rPr lang="fr-FR" sz="1100" dirty="0" err="1"/>
              <a:t>Poland</a:t>
            </a:r>
            <a:r>
              <a:rPr lang="fr-FR" sz="1100" dirty="0"/>
              <a:t>: IEP/GEM-AQ: Joanna Strużewska</a:t>
            </a:r>
          </a:p>
          <a:p>
            <a:pPr lvl="1">
              <a:spcBef>
                <a:spcPts val="0"/>
              </a:spcBef>
            </a:pPr>
            <a:endParaRPr lang="fr-FR" sz="1800" dirty="0"/>
          </a:p>
          <a:p>
            <a:pPr>
              <a:spcBef>
                <a:spcPts val="0"/>
              </a:spcBef>
            </a:pPr>
            <a:r>
              <a:rPr lang="fr-FR" sz="1800" dirty="0"/>
              <a:t>Observations</a:t>
            </a:r>
          </a:p>
          <a:p>
            <a:pPr lvl="1">
              <a:spcBef>
                <a:spcPts val="0"/>
              </a:spcBef>
            </a:pPr>
            <a:r>
              <a:rPr lang="fr-FR" sz="1100" dirty="0"/>
              <a:t>CCC/NILU: EMEP observations</a:t>
            </a:r>
          </a:p>
          <a:p>
            <a:pPr lvl="1">
              <a:spcBef>
                <a:spcPts val="0"/>
              </a:spcBef>
            </a:pPr>
            <a:r>
              <a:rPr lang="fr-FR" sz="1100" dirty="0"/>
              <a:t>EEA/ETC: AQ </a:t>
            </a:r>
            <a:r>
              <a:rPr lang="fr-FR" sz="1100" dirty="0" err="1"/>
              <a:t>e-reporting</a:t>
            </a:r>
            <a:r>
              <a:rPr lang="fr-FR" sz="1100" dirty="0"/>
              <a:t> data</a:t>
            </a:r>
          </a:p>
        </p:txBody>
      </p:sp>
      <p:sp>
        <p:nvSpPr>
          <p:cNvPr id="4" name="Espace réservé du contenu 2">
            <a:extLst>
              <a:ext uri="{FF2B5EF4-FFF2-40B4-BE49-F238E27FC236}">
                <a16:creationId xmlns:a16="http://schemas.microsoft.com/office/drawing/2014/main" id="{45FCB0F1-980D-4C4E-9E01-ABA24ACB0BD3}"/>
              </a:ext>
            </a:extLst>
          </p:cNvPr>
          <p:cNvSpPr txBox="1">
            <a:spLocks/>
          </p:cNvSpPr>
          <p:nvPr/>
        </p:nvSpPr>
        <p:spPr>
          <a:xfrm>
            <a:off x="5937379" y="5738327"/>
            <a:ext cx="5679233" cy="899564"/>
          </a:xfrm>
          <a:prstGeom prst="rect">
            <a:avLst/>
          </a:prstGeom>
          <a:ln>
            <a:solidFill>
              <a:schemeClr val="tx1"/>
            </a:solidFill>
            <a:prstDash val="dash"/>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fr-FR" sz="1100" dirty="0"/>
              <a:t>Country case </a:t>
            </a:r>
            <a:r>
              <a:rPr lang="fr-FR" sz="1100" dirty="0" err="1"/>
              <a:t>study</a:t>
            </a:r>
            <a:r>
              <a:rPr lang="fr-FR" sz="1100" dirty="0"/>
              <a:t> (Hg/</a:t>
            </a:r>
            <a:r>
              <a:rPr lang="fr-FR" sz="1100" dirty="0" err="1"/>
              <a:t>Norway</a:t>
            </a:r>
            <a:r>
              <a:rPr lang="fr-FR" sz="1100" dirty="0"/>
              <a:t>)</a:t>
            </a:r>
            <a:r>
              <a:rPr lang="fr-FR" sz="1100" b="1" dirty="0">
                <a:solidFill>
                  <a:srgbClr val="FF0000"/>
                </a:solidFill>
              </a:rPr>
              <a:t> [1.2.1]</a:t>
            </a:r>
          </a:p>
          <a:p>
            <a:r>
              <a:rPr lang="fr-FR" sz="1100" dirty="0"/>
              <a:t>Global Source-</a:t>
            </a:r>
            <a:r>
              <a:rPr lang="fr-FR" sz="1100" dirty="0" err="1"/>
              <a:t>Receptor</a:t>
            </a:r>
            <a:r>
              <a:rPr lang="fr-FR" sz="1100" dirty="0"/>
              <a:t> </a:t>
            </a:r>
            <a:r>
              <a:rPr lang="fr-FR" sz="1100" dirty="0" err="1"/>
              <a:t>relationship</a:t>
            </a:r>
            <a:r>
              <a:rPr lang="fr-FR" sz="1100" dirty="0"/>
              <a:t> for combustion </a:t>
            </a:r>
            <a:r>
              <a:rPr lang="fr-FR" sz="1100" dirty="0" err="1"/>
              <a:t>related</a:t>
            </a:r>
            <a:r>
              <a:rPr lang="fr-FR" sz="1100" dirty="0"/>
              <a:t> POP&amp;PM (w/ HTAP) </a:t>
            </a:r>
            <a:r>
              <a:rPr lang="fr-FR" sz="1100" b="1" dirty="0">
                <a:solidFill>
                  <a:srgbClr val="FF0000"/>
                </a:solidFill>
              </a:rPr>
              <a:t>[1.1.4.6]</a:t>
            </a:r>
          </a:p>
          <a:p>
            <a:r>
              <a:rPr lang="fr-FR" sz="1100" dirty="0"/>
              <a:t>Workshop on monitoring Chemical of </a:t>
            </a:r>
            <a:r>
              <a:rPr lang="fr-FR" sz="1100" dirty="0" err="1"/>
              <a:t>Emerging</a:t>
            </a:r>
            <a:r>
              <a:rPr lang="fr-FR" sz="1100" dirty="0"/>
              <a:t> </a:t>
            </a:r>
            <a:r>
              <a:rPr lang="fr-FR" sz="1100" dirty="0" err="1"/>
              <a:t>Concern</a:t>
            </a:r>
            <a:r>
              <a:rPr lang="fr-FR" sz="1100" dirty="0"/>
              <a:t>: 2023 </a:t>
            </a:r>
            <a:r>
              <a:rPr lang="fr-FR" sz="1100" b="1" dirty="0">
                <a:solidFill>
                  <a:srgbClr val="FF0000"/>
                </a:solidFill>
              </a:rPr>
              <a:t>[1.1.1.6]</a:t>
            </a:r>
          </a:p>
        </p:txBody>
      </p:sp>
      <p:pic>
        <p:nvPicPr>
          <p:cNvPr id="5" name="Image 4">
            <a:extLst>
              <a:ext uri="{FF2B5EF4-FFF2-40B4-BE49-F238E27FC236}">
                <a16:creationId xmlns:a16="http://schemas.microsoft.com/office/drawing/2014/main" id="{0C6F01B2-33AC-4B79-A90D-A566BD2FA5FA}"/>
              </a:ext>
            </a:extLst>
          </p:cNvPr>
          <p:cNvPicPr>
            <a:picLocks noChangeAspect="1"/>
          </p:cNvPicPr>
          <p:nvPr/>
        </p:nvPicPr>
        <p:blipFill rotWithShape="1">
          <a:blip r:embed="rId3"/>
          <a:srcRect l="1348" t="9747" r="63090" b="2758"/>
          <a:stretch/>
        </p:blipFill>
        <p:spPr>
          <a:xfrm>
            <a:off x="5552179" y="1737292"/>
            <a:ext cx="3993037" cy="3386575"/>
          </a:xfrm>
          <a:prstGeom prst="rect">
            <a:avLst/>
          </a:prstGeom>
        </p:spPr>
      </p:pic>
    </p:spTree>
    <p:extLst>
      <p:ext uri="{BB962C8B-B14F-4D97-AF65-F5344CB8AC3E}">
        <p14:creationId xmlns:p14="http://schemas.microsoft.com/office/powerpoint/2010/main" val="256851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8EB3-DBDE-4974-8815-EC05F628886D}"/>
              </a:ext>
            </a:extLst>
          </p:cNvPr>
          <p:cNvSpPr>
            <a:spLocks noGrp="1"/>
          </p:cNvSpPr>
          <p:nvPr>
            <p:ph type="title"/>
          </p:nvPr>
        </p:nvSpPr>
        <p:spPr/>
        <p:txBody>
          <a:bodyPr/>
          <a:lstStyle/>
          <a:p>
            <a:r>
              <a:rPr lang="fr-FR" dirty="0"/>
              <a:t>condensable</a:t>
            </a:r>
          </a:p>
        </p:txBody>
      </p:sp>
      <p:sp>
        <p:nvSpPr>
          <p:cNvPr id="3" name="Espace réservé du contenu 2">
            <a:extLst>
              <a:ext uri="{FF2B5EF4-FFF2-40B4-BE49-F238E27FC236}">
                <a16:creationId xmlns:a16="http://schemas.microsoft.com/office/drawing/2014/main" id="{02B07F50-DF4A-4529-BA92-B806C2623C03}"/>
              </a:ext>
            </a:extLst>
          </p:cNvPr>
          <p:cNvSpPr>
            <a:spLocks noGrp="1"/>
          </p:cNvSpPr>
          <p:nvPr>
            <p:ph idx="1"/>
          </p:nvPr>
        </p:nvSpPr>
        <p:spPr>
          <a:xfrm>
            <a:off x="682254" y="1903444"/>
            <a:ext cx="7127469" cy="4450703"/>
          </a:xfrm>
        </p:spPr>
        <p:txBody>
          <a:bodyPr>
            <a:normAutofit fontScale="55000" lnSpcReduction="20000"/>
          </a:bodyPr>
          <a:lstStyle/>
          <a:p>
            <a:r>
              <a:rPr lang="fr-FR" dirty="0"/>
              <a:t>Participation to </a:t>
            </a:r>
            <a:r>
              <a:rPr lang="fr-FR" dirty="0" err="1"/>
              <a:t>Ad-Hoc</a:t>
            </a:r>
            <a:r>
              <a:rPr lang="fr-FR" dirty="0"/>
              <a:t> Group on Condensable </a:t>
            </a:r>
            <a:r>
              <a:rPr lang="fr-FR" b="1" dirty="0">
                <a:solidFill>
                  <a:srgbClr val="FF0000"/>
                </a:solidFill>
              </a:rPr>
              <a:t>[1.1.2.5]</a:t>
            </a:r>
          </a:p>
          <a:p>
            <a:pPr lvl="1"/>
            <a:r>
              <a:rPr lang="fr-FR" dirty="0"/>
              <a:t>Follow </a:t>
            </a:r>
            <a:r>
              <a:rPr lang="fr-FR" dirty="0" err="1"/>
              <a:t>closely</a:t>
            </a:r>
            <a:r>
              <a:rPr lang="fr-FR" dirty="0"/>
              <a:t> the </a:t>
            </a:r>
            <a:r>
              <a:rPr lang="fr-FR" dirty="0" err="1"/>
              <a:t>developments</a:t>
            </a:r>
            <a:r>
              <a:rPr lang="fr-FR" dirty="0"/>
              <a:t> </a:t>
            </a:r>
            <a:r>
              <a:rPr lang="fr-FR" dirty="0" err="1"/>
              <a:t>towards</a:t>
            </a:r>
            <a:r>
              <a:rPr lang="fr-FR" dirty="0"/>
              <a:t> </a:t>
            </a:r>
            <a:r>
              <a:rPr lang="fr-FR" dirty="0" err="1"/>
              <a:t>including</a:t>
            </a:r>
            <a:r>
              <a:rPr lang="fr-FR" dirty="0"/>
              <a:t> condensables </a:t>
            </a:r>
            <a:r>
              <a:rPr lang="fr-FR" dirty="0" err="1"/>
              <a:t>either</a:t>
            </a:r>
            <a:r>
              <a:rPr lang="fr-FR" dirty="0"/>
              <a:t> in national </a:t>
            </a:r>
            <a:r>
              <a:rPr lang="fr-FR" dirty="0" err="1"/>
              <a:t>reporting</a:t>
            </a:r>
            <a:r>
              <a:rPr lang="fr-FR" dirty="0"/>
              <a:t> or in gap-</a:t>
            </a:r>
            <a:r>
              <a:rPr lang="fr-FR" dirty="0" err="1"/>
              <a:t>filling</a:t>
            </a:r>
            <a:r>
              <a:rPr lang="fr-FR" dirty="0"/>
              <a:t> </a:t>
            </a:r>
            <a:r>
              <a:rPr lang="fr-FR" dirty="0" err="1"/>
              <a:t>with</a:t>
            </a:r>
            <a:r>
              <a:rPr lang="fr-FR" dirty="0"/>
              <a:t> « science–</a:t>
            </a:r>
            <a:r>
              <a:rPr lang="fr-FR" dirty="0" err="1"/>
              <a:t>based</a:t>
            </a:r>
            <a:r>
              <a:rPr lang="fr-FR" dirty="0"/>
              <a:t> » </a:t>
            </a:r>
            <a:r>
              <a:rPr lang="fr-FR" dirty="0" err="1"/>
              <a:t>estimates</a:t>
            </a:r>
            <a:r>
              <a:rPr lang="fr-FR" dirty="0"/>
              <a:t> (REF2)</a:t>
            </a:r>
          </a:p>
          <a:p>
            <a:pPr lvl="2"/>
            <a:r>
              <a:rPr lang="fr-FR" dirty="0" err="1"/>
              <a:t>Keep</a:t>
            </a:r>
            <a:r>
              <a:rPr lang="fr-FR" dirty="0"/>
              <a:t> </a:t>
            </a:r>
            <a:r>
              <a:rPr lang="fr-FR" dirty="0" err="1"/>
              <a:t>track</a:t>
            </a:r>
            <a:r>
              <a:rPr lang="fr-FR" dirty="0"/>
              <a:t> of </a:t>
            </a:r>
            <a:r>
              <a:rPr lang="fr-FR" dirty="0" err="1"/>
              <a:t>methodological</a:t>
            </a:r>
            <a:r>
              <a:rPr lang="fr-FR" dirty="0"/>
              <a:t> </a:t>
            </a:r>
            <a:r>
              <a:rPr lang="fr-FR" dirty="0" err="1"/>
              <a:t>developments</a:t>
            </a:r>
            <a:r>
              <a:rPr lang="fr-FR" dirty="0"/>
              <a:t>. </a:t>
            </a:r>
          </a:p>
          <a:p>
            <a:pPr lvl="2"/>
            <a:r>
              <a:rPr lang="fr-FR" dirty="0" err="1"/>
              <a:t>Transparency</a:t>
            </a:r>
            <a:r>
              <a:rPr lang="fr-FR" dirty="0"/>
              <a:t>/documentation </a:t>
            </a:r>
            <a:r>
              <a:rPr lang="fr-FR" dirty="0" err="1"/>
              <a:t>is</a:t>
            </a:r>
            <a:r>
              <a:rPr lang="fr-FR" dirty="0"/>
              <a:t> essential, </a:t>
            </a:r>
            <a:r>
              <a:rPr lang="fr-FR" dirty="0" err="1"/>
              <a:t>it</a:t>
            </a:r>
            <a:r>
              <a:rPr lang="fr-FR" dirty="0"/>
              <a:t> can </a:t>
            </a:r>
            <a:r>
              <a:rPr lang="fr-FR" dirty="0" err="1"/>
              <a:t>become</a:t>
            </a:r>
            <a:r>
              <a:rPr lang="fr-FR" dirty="0"/>
              <a:t> </a:t>
            </a:r>
            <a:r>
              <a:rPr lang="fr-FR" dirty="0" err="1"/>
              <a:t>difficult</a:t>
            </a:r>
            <a:r>
              <a:rPr lang="fr-FR" dirty="0"/>
              <a:t> to follow </a:t>
            </a:r>
            <a:r>
              <a:rPr lang="fr-FR" dirty="0" err="1"/>
              <a:t>subsequent</a:t>
            </a:r>
            <a:r>
              <a:rPr lang="fr-FR" dirty="0"/>
              <a:t> </a:t>
            </a:r>
            <a:r>
              <a:rPr lang="fr-FR" dirty="0" err="1"/>
              <a:t>improvements</a:t>
            </a:r>
            <a:r>
              <a:rPr lang="fr-FR" dirty="0"/>
              <a:t>. No </a:t>
            </a:r>
            <a:r>
              <a:rPr lang="fr-FR" dirty="0" err="1"/>
              <a:t>reason</a:t>
            </a:r>
            <a:r>
              <a:rPr lang="fr-FR" dirty="0"/>
              <a:t> for </a:t>
            </a:r>
            <a:r>
              <a:rPr lang="fr-FR" dirty="0" err="1"/>
              <a:t>concern</a:t>
            </a:r>
            <a:r>
              <a:rPr lang="fr-FR" dirty="0"/>
              <a:t> </a:t>
            </a:r>
            <a:r>
              <a:rPr lang="fr-FR" dirty="0" err="1"/>
              <a:t>yet</a:t>
            </a:r>
            <a:r>
              <a:rPr lang="fr-FR" dirty="0"/>
              <a:t>, but a </a:t>
            </a:r>
            <a:r>
              <a:rPr lang="fr-FR" dirty="0" err="1"/>
              <a:t>need</a:t>
            </a:r>
            <a:r>
              <a:rPr lang="fr-FR" dirty="0"/>
              <a:t> to </a:t>
            </a:r>
            <a:r>
              <a:rPr lang="fr-FR" dirty="0" err="1"/>
              <a:t>keep</a:t>
            </a:r>
            <a:r>
              <a:rPr lang="fr-FR" dirty="0"/>
              <a:t> the item high in the </a:t>
            </a:r>
            <a:r>
              <a:rPr lang="fr-FR" dirty="0" err="1"/>
              <a:t>priorities</a:t>
            </a:r>
            <a:endParaRPr lang="fr-FR" dirty="0"/>
          </a:p>
          <a:p>
            <a:pPr lvl="1"/>
            <a:r>
              <a:rPr lang="fr-FR" dirty="0" err="1"/>
              <a:t>Potential</a:t>
            </a:r>
            <a:r>
              <a:rPr lang="fr-FR" dirty="0"/>
              <a:t> impact for </a:t>
            </a:r>
            <a:r>
              <a:rPr lang="fr-FR" dirty="0" err="1"/>
              <a:t>modellers</a:t>
            </a:r>
            <a:r>
              <a:rPr lang="fr-FR" dirty="0"/>
              <a:t>:</a:t>
            </a:r>
          </a:p>
          <a:p>
            <a:pPr lvl="3"/>
            <a:r>
              <a:rPr lang="fr-FR" dirty="0"/>
              <a:t>Performances of </a:t>
            </a:r>
            <a:r>
              <a:rPr lang="fr-FR" dirty="0" err="1"/>
              <a:t>including</a:t>
            </a:r>
            <a:r>
              <a:rPr lang="fr-FR" dirty="0"/>
              <a:t>/</a:t>
            </a:r>
            <a:r>
              <a:rPr lang="fr-FR" dirty="0" err="1"/>
              <a:t>excluding</a:t>
            </a:r>
            <a:r>
              <a:rPr lang="fr-FR" dirty="0"/>
              <a:t> condensable</a:t>
            </a:r>
          </a:p>
          <a:p>
            <a:pPr lvl="3"/>
            <a:r>
              <a:rPr lang="fr-FR" dirty="0" err="1"/>
              <a:t>Methodology</a:t>
            </a:r>
            <a:r>
              <a:rPr lang="fr-FR" dirty="0"/>
              <a:t> on </a:t>
            </a:r>
            <a:r>
              <a:rPr lang="fr-FR" u="sng" dirty="0"/>
              <a:t>how</a:t>
            </a:r>
            <a:r>
              <a:rPr lang="fr-FR" dirty="0"/>
              <a:t> to </a:t>
            </a:r>
            <a:r>
              <a:rPr lang="fr-FR" dirty="0" err="1"/>
              <a:t>include</a:t>
            </a:r>
            <a:r>
              <a:rPr lang="fr-FR" dirty="0"/>
              <a:t> condensables (handling semi/</a:t>
            </a:r>
            <a:r>
              <a:rPr lang="fr-FR" dirty="0" err="1"/>
              <a:t>Intermediate</a:t>
            </a:r>
            <a:r>
              <a:rPr lang="fr-FR" dirty="0"/>
              <a:t> </a:t>
            </a:r>
            <a:r>
              <a:rPr lang="fr-FR" dirty="0" err="1"/>
              <a:t>VOCs</a:t>
            </a:r>
            <a:r>
              <a:rPr lang="fr-FR" dirty="0"/>
              <a:t>)</a:t>
            </a:r>
          </a:p>
          <a:p>
            <a:endParaRPr lang="fr-FR" dirty="0"/>
          </a:p>
          <a:p>
            <a:r>
              <a:rPr lang="fr-FR" dirty="0"/>
              <a:t>Follow-up Eurodelta – « condensables »</a:t>
            </a:r>
          </a:p>
          <a:p>
            <a:pPr lvl="1"/>
            <a:r>
              <a:rPr lang="fr-FR" dirty="0"/>
              <a:t>First phase </a:t>
            </a:r>
            <a:r>
              <a:rPr lang="fr-FR" dirty="0" err="1"/>
              <a:t>completed</a:t>
            </a:r>
            <a:r>
              <a:rPr lang="fr-FR" dirty="0"/>
              <a:t>, publication </a:t>
            </a:r>
            <a:r>
              <a:rPr lang="fr-FR" dirty="0" err="1"/>
              <a:t>under</a:t>
            </a:r>
            <a:r>
              <a:rPr lang="fr-FR" dirty="0"/>
              <a:t> </a:t>
            </a:r>
            <a:r>
              <a:rPr lang="fr-FR" dirty="0" err="1"/>
              <a:t>progress</a:t>
            </a:r>
            <a:endParaRPr lang="fr-FR" dirty="0"/>
          </a:p>
          <a:p>
            <a:pPr lvl="1"/>
            <a:r>
              <a:rPr lang="fr-FR" dirty="0" err="1"/>
              <a:t>Synergy</a:t>
            </a:r>
            <a:r>
              <a:rPr lang="fr-FR" dirty="0"/>
              <a:t> </a:t>
            </a:r>
            <a:r>
              <a:rPr lang="fr-FR" dirty="0" err="1"/>
              <a:t>between</a:t>
            </a:r>
            <a:r>
              <a:rPr lang="fr-FR" dirty="0"/>
              <a:t> model &amp; </a:t>
            </a:r>
            <a:r>
              <a:rPr lang="fr-FR" dirty="0" err="1"/>
              <a:t>measurements</a:t>
            </a:r>
            <a:endParaRPr lang="fr-FR" dirty="0"/>
          </a:p>
          <a:p>
            <a:pPr lvl="2"/>
            <a:r>
              <a:rPr lang="fr-FR" dirty="0" err="1"/>
              <a:t>Demonstrator</a:t>
            </a:r>
            <a:r>
              <a:rPr lang="fr-FR" dirty="0"/>
              <a:t>/</a:t>
            </a:r>
            <a:r>
              <a:rPr lang="fr-FR" dirty="0" err="1"/>
              <a:t>Feasability</a:t>
            </a:r>
            <a:r>
              <a:rPr lang="fr-FR" dirty="0"/>
              <a:t> of the </a:t>
            </a:r>
            <a:r>
              <a:rPr lang="fr-FR" dirty="0" err="1"/>
              <a:t>matching</a:t>
            </a:r>
            <a:r>
              <a:rPr lang="fr-FR" dirty="0"/>
              <a:t> model </a:t>
            </a:r>
            <a:r>
              <a:rPr lang="fr-FR" dirty="0" err="1"/>
              <a:t>tagged</a:t>
            </a:r>
            <a:r>
              <a:rPr lang="fr-FR" dirty="0"/>
              <a:t> </a:t>
            </a:r>
            <a:r>
              <a:rPr lang="fr-FR" dirty="0" err="1"/>
              <a:t>species</a:t>
            </a:r>
            <a:r>
              <a:rPr lang="fr-FR" dirty="0"/>
              <a:t> &amp; in situ source </a:t>
            </a:r>
            <a:r>
              <a:rPr lang="fr-FR" dirty="0" err="1"/>
              <a:t>apportionment</a:t>
            </a:r>
            <a:r>
              <a:rPr lang="fr-FR" dirty="0"/>
              <a:t> </a:t>
            </a:r>
            <a:r>
              <a:rPr lang="fr-FR" dirty="0" err="1"/>
              <a:t>based</a:t>
            </a:r>
            <a:r>
              <a:rPr lang="fr-FR" dirty="0"/>
              <a:t> on EMEP IMP 2017-2018 (coll. </a:t>
            </a:r>
            <a:r>
              <a:rPr lang="fr-FR" dirty="0" err="1"/>
              <a:t>Actris</a:t>
            </a:r>
            <a:r>
              <a:rPr lang="fr-FR" dirty="0"/>
              <a:t>/</a:t>
            </a:r>
            <a:r>
              <a:rPr lang="fr-FR" dirty="0" err="1"/>
              <a:t>Collossal</a:t>
            </a:r>
            <a:r>
              <a:rPr lang="fr-FR" dirty="0"/>
              <a:t>/EMEP) </a:t>
            </a:r>
          </a:p>
          <a:p>
            <a:pPr lvl="2"/>
            <a:r>
              <a:rPr lang="fr-FR" dirty="0"/>
              <a:t>Future </a:t>
            </a:r>
            <a:r>
              <a:rPr lang="fr-FR" dirty="0" err="1"/>
              <a:t>developement</a:t>
            </a:r>
            <a:r>
              <a:rPr lang="fr-FR" dirty="0"/>
              <a:t>/</a:t>
            </a:r>
            <a:r>
              <a:rPr lang="fr-FR" dirty="0" err="1"/>
              <a:t>improvement</a:t>
            </a:r>
            <a:r>
              <a:rPr lang="fr-FR" dirty="0"/>
              <a:t> in collaboration </a:t>
            </a:r>
            <a:r>
              <a:rPr lang="fr-FR" dirty="0" err="1"/>
              <a:t>with</a:t>
            </a:r>
            <a:r>
              <a:rPr lang="fr-FR" dirty="0"/>
              <a:t> RI-</a:t>
            </a:r>
            <a:r>
              <a:rPr lang="fr-FR" dirty="0" err="1"/>
              <a:t>Urbans</a:t>
            </a:r>
            <a:r>
              <a:rPr lang="fr-FR" dirty="0"/>
              <a:t> H2020 </a:t>
            </a:r>
            <a:r>
              <a:rPr lang="fr-FR" dirty="0" err="1"/>
              <a:t>project</a:t>
            </a:r>
            <a:r>
              <a:rPr lang="fr-FR" dirty="0"/>
              <a:t> (ACTRIS/CAMS)</a:t>
            </a:r>
          </a:p>
        </p:txBody>
      </p:sp>
      <p:pic>
        <p:nvPicPr>
          <p:cNvPr id="4" name="Image 3">
            <a:extLst>
              <a:ext uri="{FF2B5EF4-FFF2-40B4-BE49-F238E27FC236}">
                <a16:creationId xmlns:a16="http://schemas.microsoft.com/office/drawing/2014/main" id="{1AA10930-C49D-4E0C-AD9C-1FC9433140A2}"/>
              </a:ext>
            </a:extLst>
          </p:cNvPr>
          <p:cNvPicPr>
            <a:picLocks noChangeAspect="1"/>
          </p:cNvPicPr>
          <p:nvPr/>
        </p:nvPicPr>
        <p:blipFill>
          <a:blip r:embed="rId2"/>
          <a:stretch>
            <a:fillRect/>
          </a:stretch>
        </p:blipFill>
        <p:spPr>
          <a:xfrm>
            <a:off x="8714792" y="1785238"/>
            <a:ext cx="2985183" cy="4209709"/>
          </a:xfrm>
          <a:prstGeom prst="rect">
            <a:avLst/>
          </a:prstGeom>
        </p:spPr>
      </p:pic>
    </p:spTree>
    <p:extLst>
      <p:ext uri="{BB962C8B-B14F-4D97-AF65-F5344CB8AC3E}">
        <p14:creationId xmlns:p14="http://schemas.microsoft.com/office/powerpoint/2010/main" val="2995000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A0C7E-FC91-47E3-91C5-D0B7698614B3}"/>
              </a:ext>
            </a:extLst>
          </p:cNvPr>
          <p:cNvSpPr>
            <a:spLocks noGrp="1"/>
          </p:cNvSpPr>
          <p:nvPr>
            <p:ph type="title"/>
          </p:nvPr>
        </p:nvSpPr>
        <p:spPr/>
        <p:txBody>
          <a:bodyPr/>
          <a:lstStyle/>
          <a:p>
            <a:r>
              <a:rPr lang="fr-FR" dirty="0" err="1"/>
              <a:t>GothenBURG</a:t>
            </a:r>
            <a:r>
              <a:rPr lang="fr-FR" dirty="0"/>
              <a:t> </a:t>
            </a:r>
            <a:r>
              <a:rPr lang="fr-FR" dirty="0" err="1"/>
              <a:t>protocol</a:t>
            </a:r>
            <a:r>
              <a:rPr lang="fr-FR" dirty="0"/>
              <a:t> </a:t>
            </a:r>
            <a:r>
              <a:rPr lang="fr-FR" dirty="0" err="1"/>
              <a:t>Review</a:t>
            </a:r>
            <a:endParaRPr lang="fr-FR" dirty="0"/>
          </a:p>
        </p:txBody>
      </p:sp>
      <p:sp>
        <p:nvSpPr>
          <p:cNvPr id="3" name="Espace réservé du contenu 2">
            <a:extLst>
              <a:ext uri="{FF2B5EF4-FFF2-40B4-BE49-F238E27FC236}">
                <a16:creationId xmlns:a16="http://schemas.microsoft.com/office/drawing/2014/main" id="{A771DF11-62EE-4593-82F3-A40E685762F7}"/>
              </a:ext>
            </a:extLst>
          </p:cNvPr>
          <p:cNvSpPr>
            <a:spLocks noGrp="1"/>
          </p:cNvSpPr>
          <p:nvPr>
            <p:ph idx="1"/>
          </p:nvPr>
        </p:nvSpPr>
        <p:spPr>
          <a:xfrm>
            <a:off x="783771" y="1737292"/>
            <a:ext cx="5019870" cy="4990079"/>
          </a:xfrm>
        </p:spPr>
        <p:txBody>
          <a:bodyPr>
            <a:normAutofit fontScale="55000" lnSpcReduction="20000"/>
          </a:bodyPr>
          <a:lstStyle/>
          <a:p>
            <a:r>
              <a:rPr lang="fr-FR" dirty="0"/>
              <a:t>T</a:t>
            </a:r>
            <a:r>
              <a:rPr lang="en-US" dirty="0" err="1"/>
              <a:t>aking</a:t>
            </a:r>
            <a:r>
              <a:rPr lang="en-US" dirty="0"/>
              <a:t> stock of long-term trend analysis and key messages for policy effectiveness </a:t>
            </a:r>
            <a:r>
              <a:rPr lang="en-US" b="1" dirty="0">
                <a:solidFill>
                  <a:srgbClr val="FF0000"/>
                </a:solidFill>
              </a:rPr>
              <a:t>[1.1.1.1, 1.1.3.3]</a:t>
            </a:r>
          </a:p>
          <a:p>
            <a:pPr lvl="1"/>
            <a:r>
              <a:rPr lang="fr-FR" dirty="0" err="1"/>
              <a:t>Observed</a:t>
            </a:r>
            <a:r>
              <a:rPr lang="fr-FR" dirty="0"/>
              <a:t> and </a:t>
            </a:r>
            <a:r>
              <a:rPr lang="fr-FR" dirty="0" err="1"/>
              <a:t>modelled</a:t>
            </a:r>
            <a:r>
              <a:rPr lang="fr-FR" dirty="0"/>
              <a:t> trends, </a:t>
            </a:r>
            <a:r>
              <a:rPr lang="fr-FR" dirty="0" err="1"/>
              <a:t>link</a:t>
            </a:r>
            <a:r>
              <a:rPr lang="fr-FR" dirty="0"/>
              <a:t> </a:t>
            </a:r>
            <a:r>
              <a:rPr lang="fr-FR" dirty="0" err="1"/>
              <a:t>with</a:t>
            </a:r>
            <a:r>
              <a:rPr lang="fr-FR" dirty="0"/>
              <a:t> </a:t>
            </a:r>
            <a:r>
              <a:rPr lang="fr-FR" dirty="0" err="1"/>
              <a:t>reported</a:t>
            </a:r>
            <a:r>
              <a:rPr lang="fr-FR" dirty="0"/>
              <a:t> </a:t>
            </a:r>
            <a:r>
              <a:rPr lang="fr-FR" dirty="0" err="1"/>
              <a:t>emission</a:t>
            </a:r>
            <a:r>
              <a:rPr lang="fr-FR" dirty="0"/>
              <a:t> changes (Figure: </a:t>
            </a:r>
            <a:r>
              <a:rPr lang="fr-FR" dirty="0" err="1"/>
              <a:t>example</a:t>
            </a:r>
            <a:r>
              <a:rPr lang="fr-FR" dirty="0"/>
              <a:t> for NO</a:t>
            </a:r>
            <a:r>
              <a:rPr lang="fr-FR" baseline="-25000" dirty="0"/>
              <a:t>2</a:t>
            </a:r>
            <a:r>
              <a:rPr lang="fr-FR" dirty="0"/>
              <a:t>)</a:t>
            </a:r>
          </a:p>
          <a:p>
            <a:endParaRPr lang="fr-FR" dirty="0"/>
          </a:p>
          <a:p>
            <a:r>
              <a:rPr lang="fr-FR" dirty="0"/>
              <a:t>Linkages of spatial </a:t>
            </a:r>
            <a:r>
              <a:rPr lang="fr-FR" dirty="0" err="1"/>
              <a:t>scales</a:t>
            </a:r>
            <a:r>
              <a:rPr lang="fr-FR" dirty="0"/>
              <a:t> </a:t>
            </a:r>
            <a:r>
              <a:rPr lang="fr-FR" b="1" dirty="0">
                <a:solidFill>
                  <a:srgbClr val="FF0000"/>
                </a:solidFill>
              </a:rPr>
              <a:t>[1.1.3.3] </a:t>
            </a:r>
            <a:r>
              <a:rPr lang="fr-FR" dirty="0"/>
              <a:t>: </a:t>
            </a:r>
          </a:p>
          <a:p>
            <a:pPr lvl="1"/>
            <a:r>
              <a:rPr lang="fr-FR" dirty="0"/>
              <a:t>Coll. </a:t>
            </a:r>
            <a:r>
              <a:rPr lang="fr-FR" dirty="0" err="1"/>
              <a:t>with</a:t>
            </a:r>
            <a:r>
              <a:rPr lang="fr-FR" dirty="0"/>
              <a:t> CAMS/HTAP: </a:t>
            </a:r>
            <a:r>
              <a:rPr lang="fr-FR" dirty="0" err="1"/>
              <a:t>downscaling</a:t>
            </a:r>
            <a:r>
              <a:rPr lang="fr-FR" dirty="0"/>
              <a:t> of global </a:t>
            </a:r>
            <a:r>
              <a:rPr lang="fr-FR" dirty="0" err="1"/>
              <a:t>modelling</a:t>
            </a:r>
            <a:r>
              <a:rPr lang="fr-FR" dirty="0"/>
              <a:t> (IFS) </a:t>
            </a:r>
            <a:r>
              <a:rPr lang="fr-FR" dirty="0" err="1"/>
              <a:t>with</a:t>
            </a:r>
            <a:r>
              <a:rPr lang="fr-FR" dirty="0"/>
              <a:t> </a:t>
            </a:r>
            <a:r>
              <a:rPr lang="fr-FR" dirty="0" err="1"/>
              <a:t>regional</a:t>
            </a:r>
            <a:r>
              <a:rPr lang="fr-FR" dirty="0"/>
              <a:t> </a:t>
            </a:r>
            <a:r>
              <a:rPr lang="fr-FR" dirty="0" err="1"/>
              <a:t>models</a:t>
            </a:r>
            <a:r>
              <a:rPr lang="fr-FR" dirty="0"/>
              <a:t> (EMEP/LOTOS/CHIMERE) </a:t>
            </a:r>
            <a:r>
              <a:rPr lang="fr-FR" b="1" dirty="0">
                <a:solidFill>
                  <a:srgbClr val="FF0000"/>
                </a:solidFill>
              </a:rPr>
              <a:t>[1.1.3.5]</a:t>
            </a:r>
          </a:p>
          <a:p>
            <a:pPr lvl="1"/>
            <a:r>
              <a:rPr lang="fr-FR" dirty="0"/>
              <a:t>Evaluation of scenarios: Eclipse-v6 (IIASA) + Global </a:t>
            </a:r>
            <a:r>
              <a:rPr lang="fr-FR" dirty="0" err="1"/>
              <a:t>Methane</a:t>
            </a:r>
            <a:r>
              <a:rPr lang="fr-FR" dirty="0"/>
              <a:t> Assessment </a:t>
            </a:r>
            <a:r>
              <a:rPr lang="fr-FR" b="1" dirty="0">
                <a:solidFill>
                  <a:srgbClr val="FF0000"/>
                </a:solidFill>
              </a:rPr>
              <a:t>[1.1.3.7]</a:t>
            </a:r>
          </a:p>
          <a:p>
            <a:pPr lvl="1"/>
            <a:r>
              <a:rPr lang="fr-FR" dirty="0" err="1"/>
              <a:t>Include</a:t>
            </a:r>
            <a:r>
              <a:rPr lang="fr-FR" dirty="0"/>
              <a:t> impact </a:t>
            </a:r>
            <a:r>
              <a:rPr lang="fr-FR" dirty="0" err="1"/>
              <a:t>assessment</a:t>
            </a:r>
            <a:r>
              <a:rPr lang="fr-FR" dirty="0"/>
              <a:t> : PM</a:t>
            </a:r>
            <a:r>
              <a:rPr lang="fr-FR" baseline="-25000" dirty="0"/>
              <a:t>2.5</a:t>
            </a:r>
            <a:r>
              <a:rPr lang="fr-FR" dirty="0"/>
              <a:t> </a:t>
            </a:r>
            <a:r>
              <a:rPr lang="fr-FR" dirty="0" err="1"/>
              <a:t>exposure</a:t>
            </a:r>
            <a:r>
              <a:rPr lang="fr-FR" dirty="0"/>
              <a:t>, O</a:t>
            </a:r>
            <a:r>
              <a:rPr lang="fr-FR" baseline="-25000" dirty="0"/>
              <a:t>3</a:t>
            </a:r>
            <a:r>
              <a:rPr lang="fr-FR" dirty="0"/>
              <a:t> </a:t>
            </a:r>
            <a:r>
              <a:rPr lang="fr-FR" dirty="0" err="1"/>
              <a:t>crop</a:t>
            </a:r>
            <a:r>
              <a:rPr lang="fr-FR" dirty="0"/>
              <a:t> </a:t>
            </a:r>
            <a:r>
              <a:rPr lang="fr-FR" dirty="0" err="1"/>
              <a:t>PODy</a:t>
            </a:r>
            <a:r>
              <a:rPr lang="fr-FR" dirty="0"/>
              <a:t> </a:t>
            </a:r>
            <a:r>
              <a:rPr lang="fr-FR" b="1" dirty="0">
                <a:solidFill>
                  <a:srgbClr val="FF0000"/>
                </a:solidFill>
              </a:rPr>
              <a:t>[1.1.1.14]</a:t>
            </a:r>
          </a:p>
          <a:p>
            <a:endParaRPr lang="fr-FR" dirty="0"/>
          </a:p>
          <a:p>
            <a:r>
              <a:rPr lang="fr-FR" dirty="0"/>
              <a:t>Fitness for </a:t>
            </a:r>
            <a:r>
              <a:rPr lang="fr-FR" dirty="0" err="1"/>
              <a:t>purpose</a:t>
            </a:r>
            <a:r>
              <a:rPr lang="fr-FR" dirty="0"/>
              <a:t> of monitoring &amp; </a:t>
            </a:r>
            <a:r>
              <a:rPr lang="fr-FR" dirty="0" err="1"/>
              <a:t>tools</a:t>
            </a:r>
            <a:r>
              <a:rPr lang="fr-FR" dirty="0"/>
              <a:t> </a:t>
            </a:r>
            <a:r>
              <a:rPr lang="fr-FR" b="1" dirty="0">
                <a:solidFill>
                  <a:srgbClr val="FF0000"/>
                </a:solidFill>
              </a:rPr>
              <a:t>[1.1.1.1]</a:t>
            </a:r>
          </a:p>
          <a:p>
            <a:pPr lvl="1"/>
            <a:r>
              <a:rPr lang="fr-FR" dirty="0"/>
              <a:t>Condensable (</a:t>
            </a:r>
            <a:r>
              <a:rPr lang="fr-FR" dirty="0" err="1"/>
              <a:t>emission</a:t>
            </a:r>
            <a:r>
              <a:rPr lang="fr-FR" dirty="0"/>
              <a:t>, </a:t>
            </a:r>
            <a:r>
              <a:rPr lang="fr-FR" dirty="0" err="1"/>
              <a:t>models</a:t>
            </a:r>
            <a:r>
              <a:rPr lang="fr-FR" dirty="0"/>
              <a:t>, </a:t>
            </a:r>
            <a:r>
              <a:rPr lang="fr-FR" dirty="0" err="1"/>
              <a:t>measurement</a:t>
            </a:r>
            <a:r>
              <a:rPr lang="fr-FR" dirty="0"/>
              <a:t>)</a:t>
            </a:r>
          </a:p>
          <a:p>
            <a:pPr lvl="1"/>
            <a:r>
              <a:rPr lang="fr-FR" dirty="0"/>
              <a:t>O3/VOC: EMEP Intensive 2022 (</a:t>
            </a:r>
            <a:r>
              <a:rPr lang="fr-FR" dirty="0" err="1"/>
              <a:t>emissions</a:t>
            </a:r>
            <a:r>
              <a:rPr lang="fr-FR" dirty="0"/>
              <a:t>/</a:t>
            </a:r>
            <a:r>
              <a:rPr lang="fr-FR" dirty="0" err="1"/>
              <a:t>models</a:t>
            </a:r>
            <a:r>
              <a:rPr lang="fr-FR" dirty="0"/>
              <a:t>)</a:t>
            </a:r>
          </a:p>
          <a:p>
            <a:pPr lvl="1"/>
            <a:r>
              <a:rPr lang="fr-FR" dirty="0" err="1"/>
              <a:t>Exposure</a:t>
            </a:r>
            <a:r>
              <a:rPr lang="fr-FR" dirty="0"/>
              <a:t> / </a:t>
            </a:r>
            <a:r>
              <a:rPr lang="fr-FR" dirty="0" err="1"/>
              <a:t>downscaling</a:t>
            </a:r>
            <a:r>
              <a:rPr lang="fr-FR" dirty="0"/>
              <a:t> (</a:t>
            </a:r>
            <a:r>
              <a:rPr lang="fr-FR" dirty="0" err="1"/>
              <a:t>uEMEP</a:t>
            </a:r>
            <a:r>
              <a:rPr lang="fr-FR" dirty="0"/>
              <a:t>)</a:t>
            </a:r>
          </a:p>
          <a:p>
            <a:endParaRPr lang="fr-FR" dirty="0"/>
          </a:p>
        </p:txBody>
      </p:sp>
      <p:pic>
        <p:nvPicPr>
          <p:cNvPr id="4" name="Image 3">
            <a:extLst>
              <a:ext uri="{FF2B5EF4-FFF2-40B4-BE49-F238E27FC236}">
                <a16:creationId xmlns:a16="http://schemas.microsoft.com/office/drawing/2014/main" id="{8D784E0F-289F-4B34-A486-156B908FC72C}"/>
              </a:ext>
            </a:extLst>
          </p:cNvPr>
          <p:cNvPicPr/>
          <p:nvPr/>
        </p:nvPicPr>
        <p:blipFill rotWithShape="1">
          <a:blip r:embed="rId2">
            <a:extLst>
              <a:ext uri="{28A0092B-C50C-407E-A947-70E740481C1C}">
                <a14:useLocalDpi xmlns:a14="http://schemas.microsoft.com/office/drawing/2010/main" val="0"/>
              </a:ext>
            </a:extLst>
          </a:blip>
          <a:srcRect t="11801" b="9076"/>
          <a:stretch/>
        </p:blipFill>
        <p:spPr bwMode="auto">
          <a:xfrm>
            <a:off x="6784575" y="1420684"/>
            <a:ext cx="4222681" cy="2084694"/>
          </a:xfrm>
          <a:prstGeom prst="rect">
            <a:avLst/>
          </a:prstGeom>
          <a:noFill/>
          <a:ln>
            <a:noFill/>
          </a:ln>
          <a:extLst>
            <a:ext uri="{53640926-AAD7-44D8-BBD7-CCE9431645EC}">
              <a14:shadowObscured xmlns:a14="http://schemas.microsoft.com/office/drawing/2010/main"/>
            </a:ext>
          </a:extLst>
        </p:spPr>
      </p:pic>
      <p:sp>
        <p:nvSpPr>
          <p:cNvPr id="5" name="ZoneTexte 4">
            <a:extLst>
              <a:ext uri="{FF2B5EF4-FFF2-40B4-BE49-F238E27FC236}">
                <a16:creationId xmlns:a16="http://schemas.microsoft.com/office/drawing/2014/main" id="{634937F8-E68E-4AA8-A716-5007FCB2B77A}"/>
              </a:ext>
            </a:extLst>
          </p:cNvPr>
          <p:cNvSpPr txBox="1"/>
          <p:nvPr/>
        </p:nvSpPr>
        <p:spPr>
          <a:xfrm>
            <a:off x="6628276" y="3517233"/>
            <a:ext cx="4712316" cy="461665"/>
          </a:xfrm>
          <a:prstGeom prst="rect">
            <a:avLst/>
          </a:prstGeom>
          <a:noFill/>
        </p:spPr>
        <p:txBody>
          <a:bodyPr wrap="none" rtlCol="0">
            <a:spAutoFit/>
          </a:bodyPr>
          <a:lstStyle/>
          <a:p>
            <a:r>
              <a:rPr lang="fr-FR" sz="1200" dirty="0" err="1"/>
              <a:t>Observed</a:t>
            </a:r>
            <a:r>
              <a:rPr lang="fr-FR" sz="1200" dirty="0"/>
              <a:t> NO</a:t>
            </a:r>
            <a:r>
              <a:rPr lang="fr-FR" sz="1200" baseline="-25000" dirty="0"/>
              <a:t>2</a:t>
            </a:r>
            <a:r>
              <a:rPr lang="fr-FR" sz="1200" dirty="0"/>
              <a:t> at AQ </a:t>
            </a:r>
            <a:r>
              <a:rPr lang="fr-FR" sz="1200" dirty="0" err="1"/>
              <a:t>e-reporting</a:t>
            </a:r>
            <a:r>
              <a:rPr lang="fr-FR" sz="1200" dirty="0"/>
              <a:t> stations and </a:t>
            </a:r>
            <a:r>
              <a:rPr lang="fr-FR" sz="1200" dirty="0" err="1"/>
              <a:t>reported</a:t>
            </a:r>
            <a:r>
              <a:rPr lang="fr-FR" sz="1200" dirty="0"/>
              <a:t> NOx </a:t>
            </a:r>
            <a:r>
              <a:rPr lang="fr-FR" sz="1200" dirty="0" err="1"/>
              <a:t>emissions</a:t>
            </a:r>
            <a:endParaRPr lang="fr-FR" sz="1200" dirty="0"/>
          </a:p>
          <a:p>
            <a:r>
              <a:rPr lang="nb-NO" sz="1200" dirty="0"/>
              <a:t>Also available by country, Eionet Report - ETC/ATNI 2021/9</a:t>
            </a:r>
            <a:endParaRPr lang="fr-FR" sz="1200" dirty="0"/>
          </a:p>
        </p:txBody>
      </p:sp>
      <p:pic>
        <p:nvPicPr>
          <p:cNvPr id="6" name="Image 5">
            <a:extLst>
              <a:ext uri="{FF2B5EF4-FFF2-40B4-BE49-F238E27FC236}">
                <a16:creationId xmlns:a16="http://schemas.microsoft.com/office/drawing/2014/main" id="{9BD1B49C-CE9D-4289-B75B-5404A8183F9C}"/>
              </a:ext>
            </a:extLst>
          </p:cNvPr>
          <p:cNvPicPr>
            <a:picLocks noChangeAspect="1"/>
          </p:cNvPicPr>
          <p:nvPr/>
        </p:nvPicPr>
        <p:blipFill>
          <a:blip r:embed="rId3"/>
          <a:stretch>
            <a:fillRect/>
          </a:stretch>
        </p:blipFill>
        <p:spPr>
          <a:xfrm>
            <a:off x="7109717" y="4427182"/>
            <a:ext cx="3417205" cy="1920556"/>
          </a:xfrm>
          <a:prstGeom prst="rect">
            <a:avLst/>
          </a:prstGeom>
        </p:spPr>
      </p:pic>
      <p:sp>
        <p:nvSpPr>
          <p:cNvPr id="7" name="ZoneTexte 6">
            <a:extLst>
              <a:ext uri="{FF2B5EF4-FFF2-40B4-BE49-F238E27FC236}">
                <a16:creationId xmlns:a16="http://schemas.microsoft.com/office/drawing/2014/main" id="{4A397D6E-B633-44B0-B7AB-BA2DA641C4DA}"/>
              </a:ext>
            </a:extLst>
          </p:cNvPr>
          <p:cNvSpPr txBox="1"/>
          <p:nvPr/>
        </p:nvSpPr>
        <p:spPr>
          <a:xfrm>
            <a:off x="6539758" y="6359593"/>
            <a:ext cx="4889352" cy="461665"/>
          </a:xfrm>
          <a:prstGeom prst="rect">
            <a:avLst/>
          </a:prstGeom>
          <a:noFill/>
        </p:spPr>
        <p:txBody>
          <a:bodyPr wrap="none" rtlCol="0">
            <a:spAutoFit/>
          </a:bodyPr>
          <a:lstStyle/>
          <a:p>
            <a:r>
              <a:rPr lang="fr-FR" sz="1200" dirty="0" err="1"/>
              <a:t>Observed</a:t>
            </a:r>
            <a:r>
              <a:rPr lang="fr-FR" sz="1200" dirty="0"/>
              <a:t> &amp; </a:t>
            </a:r>
            <a:r>
              <a:rPr lang="fr-FR" sz="1200" dirty="0" err="1"/>
              <a:t>modelled</a:t>
            </a:r>
            <a:r>
              <a:rPr lang="fr-FR" sz="1200" dirty="0"/>
              <a:t> NO</a:t>
            </a:r>
            <a:r>
              <a:rPr lang="fr-FR" sz="1200" baseline="-25000" dirty="0"/>
              <a:t>2</a:t>
            </a:r>
            <a:r>
              <a:rPr lang="fr-FR" sz="1200" dirty="0"/>
              <a:t> at EMEP stations and </a:t>
            </a:r>
            <a:r>
              <a:rPr lang="fr-FR" sz="1200" dirty="0" err="1"/>
              <a:t>reported</a:t>
            </a:r>
            <a:r>
              <a:rPr lang="fr-FR" sz="1200" dirty="0"/>
              <a:t> NOx </a:t>
            </a:r>
            <a:r>
              <a:rPr lang="fr-FR" sz="1200" dirty="0" err="1"/>
              <a:t>emissions</a:t>
            </a:r>
            <a:endParaRPr lang="fr-FR" sz="1200" dirty="0"/>
          </a:p>
          <a:p>
            <a:r>
              <a:rPr lang="nb-NO" sz="1200" dirty="0"/>
              <a:t>EMEP Status Report, 2021, (Fig 4.3)</a:t>
            </a:r>
            <a:endParaRPr lang="fr-FR" sz="1200" dirty="0"/>
          </a:p>
        </p:txBody>
      </p:sp>
    </p:spTree>
    <p:extLst>
      <p:ext uri="{BB962C8B-B14F-4D97-AF65-F5344CB8AC3E}">
        <p14:creationId xmlns:p14="http://schemas.microsoft.com/office/powerpoint/2010/main" val="418861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6EB4-385F-47CF-B028-A5C554952627}"/>
              </a:ext>
            </a:extLst>
          </p:cNvPr>
          <p:cNvSpPr>
            <a:spLocks noGrp="1"/>
          </p:cNvSpPr>
          <p:nvPr>
            <p:ph type="title"/>
          </p:nvPr>
        </p:nvSpPr>
        <p:spPr/>
        <p:txBody>
          <a:bodyPr/>
          <a:lstStyle/>
          <a:p>
            <a:r>
              <a:rPr lang="en-US" dirty="0"/>
              <a:t>Key elements of the 2022-2023 workplan</a:t>
            </a:r>
            <a:endParaRPr lang="en-CH" dirty="0"/>
          </a:p>
        </p:txBody>
      </p:sp>
      <p:sp>
        <p:nvSpPr>
          <p:cNvPr id="4" name="Rectangle 3">
            <a:extLst>
              <a:ext uri="{FF2B5EF4-FFF2-40B4-BE49-F238E27FC236}">
                <a16:creationId xmlns:a16="http://schemas.microsoft.com/office/drawing/2014/main" id="{083FC4C2-0092-4E6E-9245-0FAAF17114AB}"/>
              </a:ext>
            </a:extLst>
          </p:cNvPr>
          <p:cNvSpPr/>
          <p:nvPr/>
        </p:nvSpPr>
        <p:spPr>
          <a:xfrm>
            <a:off x="355386" y="1487732"/>
            <a:ext cx="11364900" cy="5909310"/>
          </a:xfrm>
          <a:prstGeom prst="rect">
            <a:avLst/>
          </a:prstGeom>
        </p:spPr>
        <p:txBody>
          <a:bodyPr wrap="square">
            <a:spAutoFit/>
          </a:bodyPr>
          <a:lstStyle/>
          <a:p>
            <a:r>
              <a:rPr lang="en-US" dirty="0">
                <a:solidFill>
                  <a:srgbClr val="000000"/>
                </a:solidFill>
                <a:latin typeface="Calibri" panose="020F0502020204030204" pitchFamily="34" charset="0"/>
                <a:cs typeface="Calibri" panose="020F0502020204030204" pitchFamily="34" charset="0"/>
              </a:rPr>
              <a:t>1.1.1.1 	Contribute to the </a:t>
            </a:r>
            <a:r>
              <a:rPr lang="en-US" b="1" dirty="0">
                <a:solidFill>
                  <a:srgbClr val="000000"/>
                </a:solidFill>
                <a:latin typeface="Calibri" panose="020F0502020204030204" pitchFamily="34" charset="0"/>
                <a:cs typeface="Calibri" panose="020F0502020204030204" pitchFamily="34" charset="0"/>
              </a:rPr>
              <a:t>Gothenburg Protocol review</a:t>
            </a:r>
            <a:r>
              <a:rPr lang="en-US" dirty="0">
                <a:solidFill>
                  <a:srgbClr val="000000"/>
                </a:solidFill>
                <a:latin typeface="Calibri" panose="020F0502020204030204" pitchFamily="34" charset="0"/>
                <a:cs typeface="Calibri" panose="020F0502020204030204" pitchFamily="34" charset="0"/>
              </a:rPr>
              <a:t> by: </a:t>
            </a:r>
          </a:p>
          <a:p>
            <a:r>
              <a:rPr lang="en-US" dirty="0">
                <a:solidFill>
                  <a:srgbClr val="000000"/>
                </a:solidFill>
                <a:latin typeface="Calibri" panose="020F0502020204030204" pitchFamily="34" charset="0"/>
                <a:cs typeface="Calibri" panose="020F0502020204030204" pitchFamily="34" charset="0"/>
              </a:rPr>
              <a:t>(a) Taking stock of long-term trend analysis and key messages for policy effectiveness; </a:t>
            </a:r>
          </a:p>
          <a:p>
            <a:r>
              <a:rPr lang="en-US" dirty="0">
                <a:solidFill>
                  <a:srgbClr val="000000"/>
                </a:solidFill>
                <a:latin typeface="Calibri" panose="020F0502020204030204" pitchFamily="34" charset="0"/>
                <a:cs typeface="Calibri" panose="020F0502020204030204" pitchFamily="34" charset="0"/>
              </a:rPr>
              <a:t>(b) Assessing the fitness for purpose of the monitoring and measurement tools to support policy (including recent developments on </a:t>
            </a:r>
            <a:r>
              <a:rPr lang="en-US" dirty="0" err="1">
                <a:solidFill>
                  <a:srgbClr val="000000"/>
                </a:solidFill>
                <a:latin typeface="Calibri" panose="020F0502020204030204" pitchFamily="34" charset="0"/>
                <a:cs typeface="Calibri" panose="020F0502020204030204" pitchFamily="34" charset="0"/>
              </a:rPr>
              <a:t>condensables</a:t>
            </a:r>
            <a:r>
              <a:rPr lang="en-US" dirty="0">
                <a:solidFill>
                  <a:srgbClr val="000000"/>
                </a:solidFill>
                <a:latin typeface="Calibri" panose="020F0502020204030204" pitchFamily="34" charset="0"/>
                <a:cs typeface="Calibri" panose="020F0502020204030204" pitchFamily="34" charset="0"/>
              </a:rPr>
              <a:t>, for instance). </a:t>
            </a:r>
          </a:p>
          <a:p>
            <a:endParaRPr lang="en-US" dirty="0">
              <a:solidFill>
                <a:srgbClr val="000000"/>
              </a:solidFill>
              <a:latin typeface="Calibri" panose="020F0502020204030204" pitchFamily="34" charset="0"/>
              <a:cs typeface="Calibri" panose="020F0502020204030204" pitchFamily="34" charset="0"/>
            </a:endParaRPr>
          </a:p>
          <a:p>
            <a:r>
              <a:rPr lang="en-US" dirty="0">
                <a:solidFill>
                  <a:srgbClr val="000000"/>
                </a:solidFill>
                <a:latin typeface="Calibri" panose="020F0502020204030204" pitchFamily="34" charset="0"/>
                <a:cs typeface="Calibri" panose="020F0502020204030204" pitchFamily="34" charset="0"/>
              </a:rPr>
              <a:t>and </a:t>
            </a:r>
            <a:r>
              <a:rPr lang="en-US" dirty="0">
                <a:latin typeface="Calibri" panose="020F0502020204030204" pitchFamily="34" charset="0"/>
                <a:cs typeface="Calibri" panose="020F0502020204030204" pitchFamily="34" charset="0"/>
              </a:rPr>
              <a:t>1.1.3.3 	Assessing observed trends in air pollution at the various scales, Linkages between global and regional air pollution 	</a:t>
            </a:r>
          </a:p>
          <a:p>
            <a:endParaRPr lang="en-US" dirty="0">
              <a:solidFill>
                <a:srgbClr val="000000"/>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1.1.1.3 	Prepare and conduct an </a:t>
            </a:r>
            <a:r>
              <a:rPr lang="en-US" b="1" dirty="0">
                <a:latin typeface="Calibri" panose="020F0502020204030204" pitchFamily="34" charset="0"/>
                <a:cs typeface="Calibri" panose="020F0502020204030204" pitchFamily="34" charset="0"/>
              </a:rPr>
              <a:t>intensive measurement period </a:t>
            </a:r>
            <a:r>
              <a:rPr lang="en-US" dirty="0">
                <a:latin typeface="Calibri" panose="020F0502020204030204" pitchFamily="34" charset="0"/>
                <a:cs typeface="Calibri" panose="020F0502020204030204" pitchFamily="34" charset="0"/>
              </a:rPr>
              <a:t>focused on improved understanding of high ozone pollution episodes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1.1.1.4 	Review of the </a:t>
            </a:r>
            <a:r>
              <a:rPr lang="en-US" b="1" dirty="0">
                <a:latin typeface="Calibri" panose="020F0502020204030204" pitchFamily="34" charset="0"/>
                <a:cs typeface="Calibri" panose="020F0502020204030204" pitchFamily="34" charset="0"/>
              </a:rPr>
              <a:t>use of in-situ VOC measurements </a:t>
            </a:r>
            <a:r>
              <a:rPr lang="en-US" dirty="0">
                <a:latin typeface="Calibri" panose="020F0502020204030204" pitchFamily="34" charset="0"/>
                <a:cs typeface="Calibri" panose="020F0502020204030204" pitchFamily="34" charset="0"/>
              </a:rPr>
              <a:t>(including high quality and potential complementary sensors or passive methods) </a:t>
            </a:r>
            <a:r>
              <a:rPr lang="en-US" b="1" dirty="0">
                <a:latin typeface="Calibri" panose="020F0502020204030204" pitchFamily="34" charset="0"/>
                <a:cs typeface="Calibri" panose="020F0502020204030204" pitchFamily="34" charset="0"/>
              </a:rPr>
              <a:t>for the revision and improvement of chemistry-transport models </a:t>
            </a:r>
            <a:r>
              <a:rPr lang="en-US" dirty="0">
                <a:latin typeface="Calibri" panose="020F0502020204030204" pitchFamily="34" charset="0"/>
                <a:cs typeface="Calibri" panose="020F0502020204030204" pitchFamily="34" charset="0"/>
              </a:rPr>
              <a:t>across a range of spatial scales: from local (industrial and urban) to regional background sites </a:t>
            </a:r>
          </a:p>
          <a:p>
            <a:endParaRPr lang="en-US"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1.1.1.5 	Perform a </a:t>
            </a:r>
            <a:r>
              <a:rPr lang="en-GB" dirty="0" err="1">
                <a:latin typeface="Calibri" panose="020F0502020204030204" pitchFamily="34" charset="0"/>
                <a:cs typeface="Calibri" panose="020F0502020204030204" pitchFamily="34" charset="0"/>
              </a:rPr>
              <a:t>Eurodelta</a:t>
            </a:r>
            <a:r>
              <a:rPr lang="en-GB" dirty="0">
                <a:latin typeface="Calibri" panose="020F0502020204030204" pitchFamily="34" charset="0"/>
                <a:cs typeface="Calibri" panose="020F0502020204030204" pitchFamily="34" charset="0"/>
              </a:rPr>
              <a:t> multi-model </a:t>
            </a:r>
            <a:r>
              <a:rPr lang="en-GB" dirty="0" err="1">
                <a:latin typeface="Calibri" panose="020F0502020204030204" pitchFamily="34" charset="0"/>
                <a:cs typeface="Calibri" panose="020F0502020204030204" pitchFamily="34" charset="0"/>
              </a:rPr>
              <a:t>intercomparison</a:t>
            </a:r>
            <a:r>
              <a:rPr lang="en-GB" dirty="0">
                <a:latin typeface="Calibri" panose="020F0502020204030204" pitchFamily="34" charset="0"/>
                <a:cs typeface="Calibri" panose="020F0502020204030204" pitchFamily="34" charset="0"/>
              </a:rPr>
              <a:t> exercise focusing on </a:t>
            </a:r>
            <a:r>
              <a:rPr lang="en-GB" dirty="0" err="1">
                <a:latin typeface="Calibri" panose="020F0502020204030204" pitchFamily="34" charset="0"/>
                <a:cs typeface="Calibri" panose="020F0502020204030204" pitchFamily="34" charset="0"/>
              </a:rPr>
              <a:t>BaP</a:t>
            </a:r>
            <a:r>
              <a:rPr lang="en-GB" dirty="0">
                <a:latin typeface="Calibri" panose="020F0502020204030204" pitchFamily="34" charset="0"/>
                <a:cs typeface="Calibri" panose="020F0502020204030204" pitchFamily="34" charset="0"/>
              </a:rPr>
              <a:t> 	</a:t>
            </a:r>
          </a:p>
          <a:p>
            <a:endParaRPr lang="en-GB"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1.1.1.6 	Investigating monitoring of chemicals of emerging concern (Workshop on measurement and modelling of new contaminants (2023)) </a:t>
            </a:r>
          </a:p>
          <a:p>
            <a:endParaRPr lang="en-US" dirty="0">
              <a:latin typeface="Calibri" panose="020F0502020204030204" pitchFamily="34" charset="0"/>
              <a:cs typeface="Calibri" panose="020F0502020204030204" pitchFamily="34" charset="0"/>
            </a:endParaRPr>
          </a:p>
          <a:p>
            <a:endParaRPr lang="en-GB"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5077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6EB4-385F-47CF-B028-A5C554952627}"/>
              </a:ext>
            </a:extLst>
          </p:cNvPr>
          <p:cNvSpPr>
            <a:spLocks noGrp="1"/>
          </p:cNvSpPr>
          <p:nvPr>
            <p:ph type="title"/>
          </p:nvPr>
        </p:nvSpPr>
        <p:spPr/>
        <p:txBody>
          <a:bodyPr/>
          <a:lstStyle/>
          <a:p>
            <a:r>
              <a:rPr lang="en-US" dirty="0"/>
              <a:t>Key elements of the 2022-2023 workplan</a:t>
            </a:r>
            <a:endParaRPr lang="en-CH" dirty="0"/>
          </a:p>
        </p:txBody>
      </p:sp>
      <p:sp>
        <p:nvSpPr>
          <p:cNvPr id="4" name="Rectangle 3">
            <a:extLst>
              <a:ext uri="{FF2B5EF4-FFF2-40B4-BE49-F238E27FC236}">
                <a16:creationId xmlns:a16="http://schemas.microsoft.com/office/drawing/2014/main" id="{083FC4C2-0092-4E6E-9245-0FAAF17114AB}"/>
              </a:ext>
            </a:extLst>
          </p:cNvPr>
          <p:cNvSpPr/>
          <p:nvPr/>
        </p:nvSpPr>
        <p:spPr>
          <a:xfrm>
            <a:off x="398929" y="1836074"/>
            <a:ext cx="11256042" cy="4524315"/>
          </a:xfrm>
          <a:prstGeom prst="rect">
            <a:avLst/>
          </a:prstGeom>
        </p:spPr>
        <p:txBody>
          <a:bodyPr wrap="square">
            <a:spAutoFit/>
          </a:bodyPr>
          <a:lstStyle/>
          <a:p>
            <a:r>
              <a:rPr lang="en-GB" b="1" dirty="0">
                <a:latin typeface="Calibri" panose="020F0502020204030204" pitchFamily="34" charset="0"/>
                <a:cs typeface="Calibri" panose="020F0502020204030204" pitchFamily="34" charset="0"/>
              </a:rPr>
              <a:t>Contribute to </a:t>
            </a:r>
            <a:r>
              <a:rPr lang="en-GB" dirty="0">
                <a:latin typeface="Calibri" panose="020F0502020204030204" pitchFamily="34" charset="0"/>
                <a:cs typeface="Calibri" panose="020F0502020204030204" pitchFamily="34" charset="0"/>
              </a:rPr>
              <a:t>1.1.1.14 </a:t>
            </a:r>
            <a:r>
              <a:rPr lang="en-US" dirty="0">
                <a:latin typeface="Calibri" panose="020F0502020204030204" pitchFamily="34" charset="0"/>
                <a:cs typeface="Calibri" panose="020F0502020204030204" pitchFamily="34" charset="0"/>
              </a:rPr>
              <a:t>Ozone flux-based risk assessment for vegetation for air pollution scenarios (lead by ICP Vegetation)</a:t>
            </a:r>
          </a:p>
          <a:p>
            <a:endParaRPr lang="en-GB"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Contribute to </a:t>
            </a:r>
            <a:r>
              <a:rPr lang="en-US" dirty="0">
                <a:latin typeface="Calibri" panose="020F0502020204030204" pitchFamily="34" charset="0"/>
                <a:cs typeface="Calibri" panose="020F0502020204030204" pitchFamily="34" charset="0"/>
              </a:rPr>
              <a:t>1.1.2.5 Detailed analysis of the status of inclusion of the condensable component in PM emissions reported pa Parties (lead by CEIP and TFEIP) </a:t>
            </a:r>
          </a:p>
          <a:p>
            <a:endParaRPr lang="en-US" dirty="0">
              <a:latin typeface="Calibri" panose="020F0502020204030204" pitchFamily="34" charset="0"/>
              <a:cs typeface="Calibri" panose="020F0502020204030204" pitchFamily="34" charset="0"/>
            </a:endParaRPr>
          </a:p>
          <a:p>
            <a:r>
              <a:rPr lang="en-US" dirty="0">
                <a:solidFill>
                  <a:srgbClr val="000000"/>
                </a:solidFill>
                <a:latin typeface="Calibri" panose="020F0502020204030204" pitchFamily="34" charset="0"/>
                <a:cs typeface="Calibri" panose="020F0502020204030204" pitchFamily="34" charset="0"/>
              </a:rPr>
              <a:t>1.1.3.5 Perform an evaluation of the impact of potential methane mitigation measures on regional ozone (workshop organized in 2023) </a:t>
            </a:r>
          </a:p>
          <a:p>
            <a:endParaRPr lang="en-US" dirty="0">
              <a:solidFill>
                <a:srgbClr val="000000"/>
              </a:solidFill>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Contribute to</a:t>
            </a:r>
            <a:r>
              <a:rPr lang="en-US" dirty="0">
                <a:latin typeface="Calibri" panose="020F0502020204030204" pitchFamily="34" charset="0"/>
                <a:cs typeface="Calibri" panose="020F0502020204030204" pitchFamily="34" charset="0"/>
              </a:rPr>
              <a:t> 1.1.4.6 Elaborating global source/receptor relationships of combustion-related POPs and PM (lead TFHTAP)</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Contribute to  </a:t>
            </a:r>
            <a:r>
              <a:rPr lang="en-US" dirty="0">
                <a:latin typeface="Calibri" panose="020F0502020204030204" pitchFamily="34" charset="0"/>
                <a:cs typeface="Calibri" panose="020F0502020204030204" pitchFamily="34" charset="0"/>
              </a:rPr>
              <a:t>1.2.1 Country-scale assessment of heavy metal and POP pollution (lead by MSC-E)</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Contribute to  </a:t>
            </a:r>
            <a:r>
              <a:rPr lang="en-US" dirty="0">
                <a:latin typeface="Calibri" panose="020F0502020204030204" pitchFamily="34" charset="0"/>
                <a:cs typeface="Calibri" panose="020F0502020204030204" pitchFamily="34" charset="0"/>
              </a:rPr>
              <a:t>1.3.2 Cooperation with Climate and Clean Air Coalition (lead by Steering Body to EMEP and WGE)</a:t>
            </a:r>
          </a:p>
          <a:p>
            <a:endParaRPr lang="en-GB"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11779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B3BBBD-638D-418F-BDEB-D8F9E13200AB}"/>
              </a:ext>
            </a:extLst>
          </p:cNvPr>
          <p:cNvSpPr>
            <a:spLocks noGrp="1"/>
          </p:cNvSpPr>
          <p:nvPr>
            <p:ph type="title"/>
          </p:nvPr>
        </p:nvSpPr>
        <p:spPr/>
        <p:txBody>
          <a:bodyPr/>
          <a:lstStyle/>
          <a:p>
            <a:r>
              <a:rPr lang="fr-FR" dirty="0" err="1"/>
              <a:t>Gothenburg</a:t>
            </a:r>
            <a:r>
              <a:rPr lang="fr-FR" dirty="0"/>
              <a:t> </a:t>
            </a:r>
            <a:r>
              <a:rPr lang="fr-FR" dirty="0" err="1"/>
              <a:t>protocol</a:t>
            </a:r>
            <a:r>
              <a:rPr lang="fr-FR" dirty="0"/>
              <a:t> </a:t>
            </a:r>
            <a:r>
              <a:rPr lang="fr-FR" dirty="0" err="1"/>
              <a:t>Review</a:t>
            </a:r>
            <a:endParaRPr lang="fr-FR" dirty="0"/>
          </a:p>
        </p:txBody>
      </p:sp>
      <p:sp>
        <p:nvSpPr>
          <p:cNvPr id="6" name="Espace réservé du contenu 5">
            <a:extLst>
              <a:ext uri="{FF2B5EF4-FFF2-40B4-BE49-F238E27FC236}">
                <a16:creationId xmlns:a16="http://schemas.microsoft.com/office/drawing/2014/main" id="{A5EB569B-8BC0-4F35-A999-0B2D2A8A9186}"/>
              </a:ext>
            </a:extLst>
          </p:cNvPr>
          <p:cNvSpPr>
            <a:spLocks noGrp="1"/>
          </p:cNvSpPr>
          <p:nvPr>
            <p:ph idx="1"/>
          </p:nvPr>
        </p:nvSpPr>
        <p:spPr>
          <a:xfrm>
            <a:off x="147502" y="1872204"/>
            <a:ext cx="5758623" cy="4063007"/>
          </a:xfrm>
        </p:spPr>
        <p:txBody>
          <a:bodyPr>
            <a:normAutofit fontScale="77500" lnSpcReduction="20000"/>
          </a:bodyPr>
          <a:lstStyle/>
          <a:p>
            <a:r>
              <a:rPr lang="fr-FR" dirty="0"/>
              <a:t>UNECE =&gt; Meetings, 60th </a:t>
            </a:r>
            <a:r>
              <a:rPr lang="fr-FR" dirty="0" err="1"/>
              <a:t>Working</a:t>
            </a:r>
            <a:r>
              <a:rPr lang="fr-FR" dirty="0"/>
              <a:t> Group on </a:t>
            </a:r>
            <a:r>
              <a:rPr lang="fr-FR" dirty="0" err="1"/>
              <a:t>Strategies</a:t>
            </a:r>
            <a:r>
              <a:rPr lang="fr-FR" dirty="0"/>
              <a:t> and </a:t>
            </a:r>
            <a:r>
              <a:rPr lang="fr-FR" dirty="0" err="1"/>
              <a:t>Reviews</a:t>
            </a:r>
            <a:r>
              <a:rPr lang="fr-FR" dirty="0"/>
              <a:t>: </a:t>
            </a:r>
          </a:p>
          <a:p>
            <a:r>
              <a:rPr lang="fr-FR" dirty="0">
                <a:hlinkClick r:id="rId3"/>
              </a:rPr>
              <a:t>https://unece.org/info/Environmental-Policy/Air-Pollution/events/360937</a:t>
            </a:r>
            <a:endParaRPr lang="fr-FR" dirty="0"/>
          </a:p>
          <a:p>
            <a:endParaRPr lang="fr-FR" dirty="0"/>
          </a:p>
          <a:p>
            <a:pPr lvl="1"/>
            <a:r>
              <a:rPr lang="en-US" dirty="0"/>
              <a:t>IV. Measured and modelled atmospheric concentrations, emissions and deposition levels </a:t>
            </a:r>
          </a:p>
          <a:p>
            <a:pPr lvl="1"/>
            <a:r>
              <a:rPr lang="en-US" dirty="0"/>
              <a:t>VI.E. Inclusion of condensables in reporting particulate matter emissions for residential heating </a:t>
            </a:r>
          </a:p>
          <a:p>
            <a:endParaRPr lang="en-US" dirty="0"/>
          </a:p>
          <a:p>
            <a:r>
              <a:rPr lang="en-US" dirty="0"/>
              <a:t>Send comments by email to the TFMM Chairs by 27/5</a:t>
            </a:r>
            <a:endParaRPr lang="fr-FR" dirty="0"/>
          </a:p>
        </p:txBody>
      </p:sp>
      <p:pic>
        <p:nvPicPr>
          <p:cNvPr id="3" name="Image 2">
            <a:extLst>
              <a:ext uri="{FF2B5EF4-FFF2-40B4-BE49-F238E27FC236}">
                <a16:creationId xmlns:a16="http://schemas.microsoft.com/office/drawing/2014/main" id="{91779765-901D-4B2D-AACE-FADABE2FCB34}"/>
              </a:ext>
            </a:extLst>
          </p:cNvPr>
          <p:cNvPicPr>
            <a:picLocks noChangeAspect="1"/>
          </p:cNvPicPr>
          <p:nvPr/>
        </p:nvPicPr>
        <p:blipFill rotWithShape="1">
          <a:blip r:embed="rId4"/>
          <a:srcRect l="24590" t="10910" r="25369" b="5115"/>
          <a:stretch/>
        </p:blipFill>
        <p:spPr>
          <a:xfrm>
            <a:off x="6829163" y="2079305"/>
            <a:ext cx="4533384" cy="4277197"/>
          </a:xfrm>
          <a:prstGeom prst="rect">
            <a:avLst/>
          </a:prstGeom>
        </p:spPr>
      </p:pic>
      <p:sp>
        <p:nvSpPr>
          <p:cNvPr id="4" name="Rectangle : coins arrondis 3">
            <a:extLst>
              <a:ext uri="{FF2B5EF4-FFF2-40B4-BE49-F238E27FC236}">
                <a16:creationId xmlns:a16="http://schemas.microsoft.com/office/drawing/2014/main" id="{5C5D7043-2D19-4DEC-B369-32AD9BEDB10B}"/>
              </a:ext>
            </a:extLst>
          </p:cNvPr>
          <p:cNvSpPr/>
          <p:nvPr/>
        </p:nvSpPr>
        <p:spPr>
          <a:xfrm>
            <a:off x="7989757" y="5681272"/>
            <a:ext cx="3252866" cy="3597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24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FA0BC-470C-4396-8682-6185DFA02B10}"/>
              </a:ext>
            </a:extLst>
          </p:cNvPr>
          <p:cNvSpPr>
            <a:spLocks noGrp="1"/>
          </p:cNvSpPr>
          <p:nvPr>
            <p:ph type="title"/>
          </p:nvPr>
        </p:nvSpPr>
        <p:spPr/>
        <p:txBody>
          <a:bodyPr>
            <a:normAutofit/>
          </a:bodyPr>
          <a:lstStyle/>
          <a:p>
            <a:r>
              <a:rPr lang="fr-FR" dirty="0" err="1"/>
              <a:t>Revision</a:t>
            </a:r>
            <a:r>
              <a:rPr lang="fr-FR" dirty="0"/>
              <a:t> of CLRTAP Science  </a:t>
            </a:r>
            <a:r>
              <a:rPr lang="fr-FR" dirty="0" err="1"/>
              <a:t>strategy</a:t>
            </a:r>
            <a:r>
              <a:rPr lang="fr-FR" dirty="0"/>
              <a:t> 2020-2029</a:t>
            </a:r>
          </a:p>
        </p:txBody>
      </p:sp>
      <p:sp>
        <p:nvSpPr>
          <p:cNvPr id="3" name="Espace réservé du contenu 2">
            <a:extLst>
              <a:ext uri="{FF2B5EF4-FFF2-40B4-BE49-F238E27FC236}">
                <a16:creationId xmlns:a16="http://schemas.microsoft.com/office/drawing/2014/main" id="{F60B34BD-2FB1-4E39-9FB1-34B9F4C0485B}"/>
              </a:ext>
            </a:extLst>
          </p:cNvPr>
          <p:cNvSpPr>
            <a:spLocks noGrp="1"/>
          </p:cNvSpPr>
          <p:nvPr>
            <p:ph idx="1"/>
          </p:nvPr>
        </p:nvSpPr>
        <p:spPr>
          <a:xfrm>
            <a:off x="342374" y="1752282"/>
            <a:ext cx="6183553" cy="4591368"/>
          </a:xfrm>
        </p:spPr>
        <p:txBody>
          <a:bodyPr>
            <a:normAutofit/>
          </a:bodyPr>
          <a:lstStyle/>
          <a:p>
            <a:r>
              <a:rPr lang="fr-FR" sz="1800" dirty="0"/>
              <a:t>Joint Convention (EMEP &amp; WGE) </a:t>
            </a:r>
            <a:r>
              <a:rPr lang="fr-FR" sz="1800" dirty="0" err="1"/>
              <a:t>Strategy</a:t>
            </a:r>
            <a:endParaRPr lang="fr-FR" sz="1800" dirty="0"/>
          </a:p>
          <a:p>
            <a:r>
              <a:rPr lang="fr-FR" sz="1800" dirty="0"/>
              <a:t>UNECE &gt; Convention Bodies &gt; EMEP &gt; </a:t>
            </a:r>
            <a:r>
              <a:rPr lang="fr-FR" sz="1800" dirty="0" err="1"/>
              <a:t>Strategies</a:t>
            </a:r>
            <a:endParaRPr lang="fr-FR" sz="1800" dirty="0"/>
          </a:p>
          <a:p>
            <a:pPr lvl="1"/>
            <a:r>
              <a:rPr lang="fr-FR" sz="1600" dirty="0">
                <a:hlinkClick r:id="rId3"/>
              </a:rPr>
              <a:t>https://unece.org/DAM/env/documents/2013/air/emep/Informal_document_no_20_Revised_Strategy_for_EMEP_for_2010-2019_clean_text.pdf</a:t>
            </a:r>
            <a:endParaRPr lang="fr-FR" sz="1600" dirty="0"/>
          </a:p>
          <a:p>
            <a:r>
              <a:rPr lang="fr-FR" sz="1800" dirty="0"/>
              <a:t>To </a:t>
            </a:r>
            <a:r>
              <a:rPr lang="fr-FR" sz="1800" dirty="0" err="1"/>
              <a:t>be</a:t>
            </a:r>
            <a:r>
              <a:rPr lang="fr-FR" sz="1800" dirty="0"/>
              <a:t> </a:t>
            </a:r>
            <a:r>
              <a:rPr lang="fr-FR" sz="1800" dirty="0" err="1"/>
              <a:t>elaborated</a:t>
            </a:r>
            <a:r>
              <a:rPr lang="fr-FR" sz="1800" dirty="0"/>
              <a:t> by TF, ICP, Center Chairs &amp; Leads </a:t>
            </a:r>
            <a:r>
              <a:rPr lang="fr-FR" sz="1800" dirty="0" err="1"/>
              <a:t>before</a:t>
            </a:r>
            <a:r>
              <a:rPr lang="fr-FR" sz="1800" dirty="0"/>
              <a:t> the </a:t>
            </a:r>
            <a:r>
              <a:rPr lang="fr-FR" sz="1800" dirty="0" err="1"/>
              <a:t>summer</a:t>
            </a:r>
            <a:endParaRPr lang="fr-FR" sz="1800" dirty="0"/>
          </a:p>
          <a:p>
            <a:r>
              <a:rPr lang="fr-FR" sz="1800" dirty="0"/>
              <a:t>=&gt; </a:t>
            </a:r>
            <a:r>
              <a:rPr lang="fr-FR" sz="1800" dirty="0" err="1"/>
              <a:t>Provide</a:t>
            </a:r>
            <a:r>
              <a:rPr lang="fr-FR" sz="1800" dirty="0"/>
              <a:t> </a:t>
            </a:r>
            <a:r>
              <a:rPr lang="fr-FR" sz="1800" dirty="0" err="1"/>
              <a:t>comments</a:t>
            </a:r>
            <a:r>
              <a:rPr lang="fr-FR" sz="1800" dirty="0"/>
              <a:t> </a:t>
            </a:r>
            <a:r>
              <a:rPr lang="fr-FR" sz="1800" dirty="0" err="1"/>
              <a:t>through</a:t>
            </a:r>
            <a:r>
              <a:rPr lang="fr-FR" sz="1800" dirty="0"/>
              <a:t> SB </a:t>
            </a:r>
            <a:r>
              <a:rPr lang="fr-FR" sz="1800" dirty="0" err="1"/>
              <a:t>representive</a:t>
            </a:r>
            <a:r>
              <a:rPr lang="fr-FR" sz="1800" dirty="0"/>
              <a:t> in </a:t>
            </a:r>
            <a:r>
              <a:rPr lang="fr-FR" sz="1800" dirty="0" err="1"/>
              <a:t>September</a:t>
            </a:r>
            <a:endParaRPr lang="fr-FR" sz="1800" dirty="0"/>
          </a:p>
        </p:txBody>
      </p:sp>
      <p:pic>
        <p:nvPicPr>
          <p:cNvPr id="4" name="Image 3">
            <a:extLst>
              <a:ext uri="{FF2B5EF4-FFF2-40B4-BE49-F238E27FC236}">
                <a16:creationId xmlns:a16="http://schemas.microsoft.com/office/drawing/2014/main" id="{AB1808C2-B63F-4938-BE83-0C2C9DBA333F}"/>
              </a:ext>
            </a:extLst>
          </p:cNvPr>
          <p:cNvPicPr>
            <a:picLocks noChangeAspect="1"/>
          </p:cNvPicPr>
          <p:nvPr/>
        </p:nvPicPr>
        <p:blipFill rotWithShape="1">
          <a:blip r:embed="rId4"/>
          <a:srcRect l="37746" t="25539" r="12213" b="5771"/>
          <a:stretch/>
        </p:blipFill>
        <p:spPr>
          <a:xfrm>
            <a:off x="7013184" y="1752282"/>
            <a:ext cx="4836441" cy="3732551"/>
          </a:xfrm>
          <a:prstGeom prst="rect">
            <a:avLst/>
          </a:prstGeom>
        </p:spPr>
      </p:pic>
    </p:spTree>
    <p:extLst>
      <p:ext uri="{BB962C8B-B14F-4D97-AF65-F5344CB8AC3E}">
        <p14:creationId xmlns:p14="http://schemas.microsoft.com/office/powerpoint/2010/main" val="27983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38C845-2F8C-48EF-8BE0-20D5C8A1F0D6}"/>
              </a:ext>
            </a:extLst>
          </p:cNvPr>
          <p:cNvSpPr>
            <a:spLocks noGrp="1"/>
          </p:cNvSpPr>
          <p:nvPr>
            <p:ph type="title"/>
          </p:nvPr>
        </p:nvSpPr>
        <p:spPr/>
        <p:txBody>
          <a:bodyPr/>
          <a:lstStyle/>
          <a:p>
            <a:r>
              <a:rPr lang="fr-FR" dirty="0" err="1"/>
              <a:t>Revision</a:t>
            </a:r>
            <a:r>
              <a:rPr lang="fr-FR" dirty="0"/>
              <a:t> of EMEP </a:t>
            </a:r>
            <a:r>
              <a:rPr lang="fr-FR" dirty="0" err="1"/>
              <a:t>strategy</a:t>
            </a:r>
            <a:r>
              <a:rPr lang="fr-FR" dirty="0"/>
              <a:t> 2020-2029</a:t>
            </a:r>
          </a:p>
        </p:txBody>
      </p:sp>
      <p:sp>
        <p:nvSpPr>
          <p:cNvPr id="3" name="Espace réservé du contenu 2">
            <a:extLst>
              <a:ext uri="{FF2B5EF4-FFF2-40B4-BE49-F238E27FC236}">
                <a16:creationId xmlns:a16="http://schemas.microsoft.com/office/drawing/2014/main" id="{C4631757-92DE-4EB2-8C9C-27FA19B74385}"/>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FC06F19C-96F8-41C6-8780-C58DDD45F333}"/>
              </a:ext>
            </a:extLst>
          </p:cNvPr>
          <p:cNvPicPr>
            <a:picLocks noChangeAspect="1"/>
          </p:cNvPicPr>
          <p:nvPr/>
        </p:nvPicPr>
        <p:blipFill rotWithShape="1">
          <a:blip r:embed="rId2"/>
          <a:srcRect l="13771" t="9161" r="5943" b="3186"/>
          <a:stretch/>
        </p:blipFill>
        <p:spPr>
          <a:xfrm>
            <a:off x="2092658" y="1737292"/>
            <a:ext cx="7868207" cy="4829566"/>
          </a:xfrm>
          <a:prstGeom prst="rect">
            <a:avLst/>
          </a:prstGeom>
        </p:spPr>
      </p:pic>
    </p:spTree>
    <p:extLst>
      <p:ext uri="{BB962C8B-B14F-4D97-AF65-F5344CB8AC3E}">
        <p14:creationId xmlns:p14="http://schemas.microsoft.com/office/powerpoint/2010/main" val="166916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A271F-9F03-4669-9E32-2515CACF7702}"/>
              </a:ext>
            </a:extLst>
          </p:cNvPr>
          <p:cNvSpPr>
            <a:spLocks noGrp="1"/>
          </p:cNvSpPr>
          <p:nvPr>
            <p:ph type="title"/>
          </p:nvPr>
        </p:nvSpPr>
        <p:spPr/>
        <p:txBody>
          <a:bodyPr/>
          <a:lstStyle/>
          <a:p>
            <a:r>
              <a:rPr lang="en-GB" b="1" dirty="0"/>
              <a:t>Strengths and successes (EMEP views)</a:t>
            </a:r>
          </a:p>
        </p:txBody>
      </p:sp>
      <p:sp>
        <p:nvSpPr>
          <p:cNvPr id="3" name="Espace réservé du contenu 2">
            <a:extLst>
              <a:ext uri="{FF2B5EF4-FFF2-40B4-BE49-F238E27FC236}">
                <a16:creationId xmlns:a16="http://schemas.microsoft.com/office/drawing/2014/main" id="{90E2C154-6037-4D06-ABD4-9D42CAB0901A}"/>
              </a:ext>
            </a:extLst>
          </p:cNvPr>
          <p:cNvSpPr>
            <a:spLocks noGrp="1"/>
          </p:cNvSpPr>
          <p:nvPr>
            <p:ph idx="1"/>
          </p:nvPr>
        </p:nvSpPr>
        <p:spPr>
          <a:xfrm>
            <a:off x="1069085" y="1565842"/>
            <a:ext cx="10399015" cy="5072049"/>
          </a:xfrm>
        </p:spPr>
        <p:txBody>
          <a:bodyPr>
            <a:normAutofit fontScale="70000" lnSpcReduction="20000"/>
          </a:bodyPr>
          <a:lstStyle/>
          <a:p>
            <a:r>
              <a:rPr lang="en-GB" b="1" dirty="0"/>
              <a:t>Monitoring</a:t>
            </a:r>
            <a:endParaRPr lang="en-GB" dirty="0">
              <a:solidFill>
                <a:srgbClr val="0070C0"/>
              </a:solidFill>
            </a:endParaRPr>
          </a:p>
          <a:p>
            <a:pPr lvl="1">
              <a:buFont typeface="Wingdings" panose="05000000000000000000" pitchFamily="2" charset="2"/>
              <a:buChar char="§"/>
            </a:pPr>
            <a:r>
              <a:rPr lang="en-GB" dirty="0"/>
              <a:t>New monitoring strategy</a:t>
            </a:r>
          </a:p>
          <a:p>
            <a:pPr lvl="1">
              <a:buFont typeface="Wingdings" panose="05000000000000000000" pitchFamily="2" charset="2"/>
              <a:buChar char="§"/>
            </a:pPr>
            <a:r>
              <a:rPr lang="en-GB" dirty="0"/>
              <a:t>Good cooperation with other networks/ infrastructure : GAW, ACTRIS, AAQD network</a:t>
            </a:r>
          </a:p>
          <a:p>
            <a:pPr lvl="1">
              <a:buFont typeface="Wingdings" panose="05000000000000000000" pitchFamily="2" charset="2"/>
              <a:buChar char="§"/>
            </a:pPr>
            <a:r>
              <a:rPr lang="en-GB" dirty="0"/>
              <a:t>Field campaigns</a:t>
            </a:r>
          </a:p>
          <a:p>
            <a:pPr lvl="1">
              <a:buFont typeface="Wingdings" panose="05000000000000000000" pitchFamily="2" charset="2"/>
              <a:buChar char="§"/>
            </a:pPr>
            <a:r>
              <a:rPr lang="en-GB" dirty="0"/>
              <a:t>Continues update on SOPs, guidelines and quality assessment</a:t>
            </a:r>
          </a:p>
          <a:p>
            <a:pPr lvl="1">
              <a:buFont typeface="Wingdings" panose="05000000000000000000" pitchFamily="2" charset="2"/>
              <a:buChar char="§"/>
            </a:pPr>
            <a:r>
              <a:rPr lang="en-GB" dirty="0"/>
              <a:t>Focus on improving coverage and participation from EECCA</a:t>
            </a:r>
          </a:p>
          <a:p>
            <a:pPr lvl="1">
              <a:buFont typeface="Wingdings" panose="05000000000000000000" pitchFamily="2" charset="2"/>
              <a:buChar char="§"/>
            </a:pPr>
            <a:r>
              <a:rPr lang="en-GB" dirty="0"/>
              <a:t>Data flow and dissemination improved considerably including protocols etc (I.e. ENVRI-FAIR)- AC</a:t>
            </a:r>
          </a:p>
          <a:p>
            <a:pPr lvl="1">
              <a:buFont typeface="Wingdings" panose="05000000000000000000" pitchFamily="2" charset="2"/>
              <a:buChar char="§"/>
            </a:pPr>
            <a:r>
              <a:rPr lang="en-GB" dirty="0"/>
              <a:t>Data used in further contexts(e.g. : IPCC, Arctic, LRTAP-urban links), Copernicus</a:t>
            </a:r>
          </a:p>
          <a:p>
            <a:r>
              <a:rPr lang="en-GB" b="1" dirty="0"/>
              <a:t>Pollutant modelling </a:t>
            </a:r>
          </a:p>
          <a:p>
            <a:pPr lvl="1"/>
            <a:r>
              <a:rPr lang="en-GB" dirty="0"/>
              <a:t>Model codes in open access</a:t>
            </a:r>
          </a:p>
          <a:p>
            <a:pPr lvl="1"/>
            <a:r>
              <a:rPr lang="en-GB" dirty="0"/>
              <a:t>Eurodelta experiments to confirm EMEP model quality held in the 2010-2019 period. </a:t>
            </a:r>
          </a:p>
          <a:p>
            <a:pPr lvl="1"/>
            <a:r>
              <a:rPr lang="en-GB" dirty="0"/>
              <a:t>Country pilot studies  : focused on heavy metals and </a:t>
            </a:r>
            <a:r>
              <a:rPr lang="en-GB" dirty="0" err="1"/>
              <a:t>BaP</a:t>
            </a:r>
            <a:endParaRPr lang="en-GB" dirty="0"/>
          </a:p>
          <a:p>
            <a:pPr lvl="1"/>
            <a:r>
              <a:rPr lang="en-GB" dirty="0"/>
              <a:t>Interaction with WGE community regarding ozone fluxes and the </a:t>
            </a:r>
            <a:r>
              <a:rPr lang="en-GB" dirty="0" err="1"/>
              <a:t>PoD</a:t>
            </a:r>
            <a:r>
              <a:rPr lang="en-GB" dirty="0"/>
              <a:t> metrics or the provision of deposition maps</a:t>
            </a:r>
          </a:p>
          <a:p>
            <a:pPr lvl="1"/>
            <a:r>
              <a:rPr lang="en-GB" dirty="0" err="1"/>
              <a:t>uEMEP</a:t>
            </a:r>
            <a:r>
              <a:rPr lang="en-GB" dirty="0"/>
              <a:t> development – multiscale approach</a:t>
            </a:r>
          </a:p>
          <a:p>
            <a:endParaRPr lang="fr-FR" dirty="0"/>
          </a:p>
        </p:txBody>
      </p:sp>
    </p:spTree>
    <p:extLst>
      <p:ext uri="{BB962C8B-B14F-4D97-AF65-F5344CB8AC3E}">
        <p14:creationId xmlns:p14="http://schemas.microsoft.com/office/powerpoint/2010/main" val="3132992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1D62ED-93FD-49F9-BD94-E7DE2B3B7699}"/>
              </a:ext>
            </a:extLst>
          </p:cNvPr>
          <p:cNvSpPr>
            <a:spLocks noGrp="1"/>
          </p:cNvSpPr>
          <p:nvPr>
            <p:ph type="title"/>
          </p:nvPr>
        </p:nvSpPr>
        <p:spPr/>
        <p:txBody>
          <a:bodyPr/>
          <a:lstStyle/>
          <a:p>
            <a:r>
              <a:rPr lang="fr-FR" b="1" dirty="0" err="1"/>
              <a:t>Remaining</a:t>
            </a:r>
            <a:r>
              <a:rPr lang="fr-FR" b="1" dirty="0"/>
              <a:t> </a:t>
            </a:r>
            <a:r>
              <a:rPr lang="fr-FR" b="1" dirty="0" err="1"/>
              <a:t>challengeS</a:t>
            </a:r>
            <a:endParaRPr lang="fr-FR" dirty="0"/>
          </a:p>
        </p:txBody>
      </p:sp>
      <p:sp>
        <p:nvSpPr>
          <p:cNvPr id="3" name="Espace réservé du contenu 2">
            <a:extLst>
              <a:ext uri="{FF2B5EF4-FFF2-40B4-BE49-F238E27FC236}">
                <a16:creationId xmlns:a16="http://schemas.microsoft.com/office/drawing/2014/main" id="{B1847944-21B2-4F0E-889A-BD10B45DA01C}"/>
              </a:ext>
            </a:extLst>
          </p:cNvPr>
          <p:cNvSpPr>
            <a:spLocks noGrp="1"/>
          </p:cNvSpPr>
          <p:nvPr>
            <p:ph idx="1"/>
          </p:nvPr>
        </p:nvSpPr>
        <p:spPr>
          <a:xfrm>
            <a:off x="302302" y="1408829"/>
            <a:ext cx="11587396" cy="4900599"/>
          </a:xfrm>
        </p:spPr>
        <p:txBody>
          <a:bodyPr>
            <a:noAutofit/>
          </a:bodyPr>
          <a:lstStyle/>
          <a:p>
            <a:pPr>
              <a:spcBef>
                <a:spcPts val="0"/>
              </a:spcBef>
              <a:buFont typeface="Wingdings" panose="05000000000000000000" pitchFamily="2" charset="2"/>
              <a:buChar char="Ø"/>
            </a:pPr>
            <a:r>
              <a:rPr lang="en-BZ" sz="1600" b="1" dirty="0">
                <a:latin typeface="Calibri" panose="020F0502020204030204" pitchFamily="34" charset="0"/>
                <a:cs typeface="Calibri" panose="020F0502020204030204" pitchFamily="34" charset="0"/>
              </a:rPr>
              <a:t>Improving scientific understanding for improving effectiveness of control strategy: key topics</a:t>
            </a:r>
          </a:p>
          <a:p>
            <a:pPr lvl="1">
              <a:spcBef>
                <a:spcPts val="0"/>
              </a:spcBef>
              <a:buFont typeface="Wingdings" panose="05000000000000000000" pitchFamily="2" charset="2"/>
              <a:buChar char="Ø"/>
            </a:pPr>
            <a:r>
              <a:rPr lang="en-GB" sz="1600" b="1" dirty="0">
                <a:latin typeface="Calibri" panose="020F0502020204030204" pitchFamily="34" charset="0"/>
                <a:cs typeface="Calibri" panose="020F0502020204030204" pitchFamily="34" charset="0"/>
              </a:rPr>
              <a:t>For all pollutants : </a:t>
            </a:r>
            <a:r>
              <a:rPr lang="en-GB" sz="1600" dirty="0">
                <a:solidFill>
                  <a:schemeClr val="tx1"/>
                </a:solidFill>
                <a:latin typeface="Calibri" panose="020F0502020204030204" pitchFamily="34" charset="0"/>
                <a:cs typeface="Calibri" panose="020F0502020204030204" pitchFamily="34" charset="0"/>
              </a:rPr>
              <a:t>understanding the trends over the 20 past years </a:t>
            </a:r>
            <a:r>
              <a:rPr lang="en-US" sz="1600" dirty="0">
                <a:solidFill>
                  <a:schemeClr val="tx1"/>
                </a:solidFill>
                <a:latin typeface="Calibri" panose="020F0502020204030204" pitchFamily="34" charset="0"/>
                <a:cs typeface="Calibri" panose="020F0502020204030204" pitchFamily="34" charset="0"/>
              </a:rPr>
              <a:t>with special focus on changes produced since 2010 on view of assessing abatement policies (e.g. ozone)</a:t>
            </a:r>
          </a:p>
          <a:p>
            <a:pPr lvl="1">
              <a:spcBef>
                <a:spcPts val="0"/>
              </a:spcBef>
              <a:buFont typeface="Wingdings" panose="05000000000000000000" pitchFamily="2" charset="2"/>
              <a:buChar char="v"/>
            </a:pPr>
            <a:r>
              <a:rPr lang="en-US" sz="1600" b="1" dirty="0">
                <a:solidFill>
                  <a:schemeClr val="tx1"/>
                </a:solidFill>
                <a:latin typeface="Calibri" panose="020F0502020204030204" pitchFamily="34" charset="0"/>
                <a:cs typeface="Calibri" panose="020F0502020204030204" pitchFamily="34" charset="0"/>
              </a:rPr>
              <a:t>Ozone : </a:t>
            </a:r>
            <a:r>
              <a:rPr lang="en-GB" sz="1600" dirty="0">
                <a:solidFill>
                  <a:schemeClr val="tx1"/>
                </a:solidFill>
                <a:latin typeface="Calibri" panose="020F0502020204030204" pitchFamily="34" charset="0"/>
                <a:cs typeface="Calibri" panose="020F0502020204030204" pitchFamily="34" charset="0"/>
              </a:rPr>
              <a:t>Chemical regimes (urban versus regional issues, changes in the last decades and impact on abatement policies), Incomplete description of VOCs (chemical profiles for anthropogenic and biogenic, assessment of biogenic precursors), role of Methane </a:t>
            </a:r>
          </a:p>
          <a:p>
            <a:pPr lvl="1">
              <a:spcBef>
                <a:spcPts val="0"/>
              </a:spcBef>
              <a:buFont typeface="Wingdings" panose="05000000000000000000" pitchFamily="2" charset="2"/>
              <a:buChar char="v"/>
            </a:pPr>
            <a:r>
              <a:rPr lang="en-GB" sz="1600" b="1" dirty="0">
                <a:latin typeface="Calibri" panose="020F0502020204030204" pitchFamily="34" charset="0"/>
                <a:cs typeface="Calibri" panose="020F0502020204030204" pitchFamily="34" charset="0"/>
              </a:rPr>
              <a:t>Nitrogen cycle </a:t>
            </a:r>
            <a:r>
              <a:rPr lang="en-GB" sz="1600" dirty="0">
                <a:latin typeface="Calibri" panose="020F0502020204030204" pitchFamily="34" charset="0"/>
                <a:cs typeface="Calibri" panose="020F0502020204030204" pitchFamily="34" charset="0"/>
              </a:rPr>
              <a:t>and ammonia issue which is far to be solved</a:t>
            </a:r>
          </a:p>
          <a:p>
            <a:pPr lvl="1">
              <a:spcBef>
                <a:spcPts val="0"/>
              </a:spcBef>
              <a:buFont typeface="Wingdings" panose="05000000000000000000" pitchFamily="2" charset="2"/>
              <a:buChar char="v"/>
            </a:pPr>
            <a:r>
              <a:rPr lang="en-US" sz="1600" dirty="0">
                <a:latin typeface="Calibri" panose="020F0502020204030204" pitchFamily="34" charset="0"/>
                <a:cs typeface="Calibri" panose="020F0502020204030204" pitchFamily="34" charset="0"/>
              </a:rPr>
              <a:t>Acidification and recovery from acidification </a:t>
            </a:r>
            <a:endParaRPr lang="en-GB" sz="1600" dirty="0">
              <a:latin typeface="Calibri" panose="020F0502020204030204" pitchFamily="34" charset="0"/>
              <a:cs typeface="Calibri" panose="020F0502020204030204" pitchFamily="34" charset="0"/>
            </a:endParaRPr>
          </a:p>
          <a:p>
            <a:pPr lvl="1">
              <a:spcBef>
                <a:spcPts val="0"/>
              </a:spcBef>
              <a:buFont typeface="Wingdings" panose="05000000000000000000" pitchFamily="2" charset="2"/>
              <a:buChar char="v"/>
            </a:pPr>
            <a:r>
              <a:rPr lang="en-GB" sz="1600" b="1" dirty="0">
                <a:solidFill>
                  <a:schemeClr val="tx1"/>
                </a:solidFill>
                <a:latin typeface="Calibri" panose="020F0502020204030204" pitchFamily="34" charset="0"/>
                <a:cs typeface="Calibri" panose="020F0502020204030204" pitchFamily="34" charset="0"/>
              </a:rPr>
              <a:t>Aerosol </a:t>
            </a:r>
            <a:r>
              <a:rPr lang="en-GB" sz="1600" dirty="0">
                <a:solidFill>
                  <a:schemeClr val="tx1"/>
                </a:solidFill>
                <a:latin typeface="Calibri" panose="020F0502020204030204" pitchFamily="34" charset="0"/>
                <a:cs typeface="Calibri" panose="020F0502020204030204" pitchFamily="34" charset="0"/>
              </a:rPr>
              <a:t>(speciation, natural contribution,  secondary formation, origin of secondary organic aerosols and its associated health effects) *</a:t>
            </a:r>
          </a:p>
          <a:p>
            <a:pPr lvl="1">
              <a:spcBef>
                <a:spcPts val="0"/>
              </a:spcBef>
              <a:buFont typeface="Wingdings" panose="05000000000000000000" pitchFamily="2" charset="2"/>
              <a:buChar char="v"/>
            </a:pPr>
            <a:r>
              <a:rPr lang="en-GB" sz="1600" dirty="0">
                <a:solidFill>
                  <a:schemeClr val="tx1"/>
                </a:solidFill>
                <a:latin typeface="Calibri" panose="020F0502020204030204" pitchFamily="34" charset="0"/>
                <a:cs typeface="Calibri" panose="020F0502020204030204" pitchFamily="34" charset="0"/>
              </a:rPr>
              <a:t>How to reduce secondary PM including Condensable </a:t>
            </a:r>
          </a:p>
          <a:p>
            <a:pPr lvl="1">
              <a:spcBef>
                <a:spcPts val="0"/>
              </a:spcBef>
              <a:buFont typeface="Wingdings" panose="05000000000000000000" pitchFamily="2" charset="2"/>
              <a:buChar char="v"/>
            </a:pPr>
            <a:r>
              <a:rPr lang="en-GB" sz="1600" dirty="0">
                <a:solidFill>
                  <a:schemeClr val="tx1"/>
                </a:solidFill>
                <a:latin typeface="Calibri" panose="020F0502020204030204" pitchFamily="34" charset="0"/>
                <a:cs typeface="Calibri" panose="020F0502020204030204" pitchFamily="34" charset="0"/>
              </a:rPr>
              <a:t>PM deposition</a:t>
            </a:r>
          </a:p>
          <a:p>
            <a:pPr lvl="1">
              <a:spcBef>
                <a:spcPts val="0"/>
              </a:spcBef>
              <a:buFont typeface="Wingdings" panose="05000000000000000000" pitchFamily="2" charset="2"/>
              <a:buChar char="v"/>
            </a:pPr>
            <a:r>
              <a:rPr lang="en-GB" sz="1600" dirty="0">
                <a:solidFill>
                  <a:schemeClr val="tx1"/>
                </a:solidFill>
                <a:latin typeface="Calibri" panose="020F0502020204030204" pitchFamily="34" charset="0"/>
                <a:cs typeface="Calibri" panose="020F0502020204030204" pitchFamily="34" charset="0"/>
              </a:rPr>
              <a:t>Heavy metals (Hg) and POPs (</a:t>
            </a:r>
            <a:r>
              <a:rPr lang="en-GB" sz="1600" dirty="0" err="1">
                <a:solidFill>
                  <a:schemeClr val="tx1"/>
                </a:solidFill>
                <a:latin typeface="Calibri" panose="020F0502020204030204" pitchFamily="34" charset="0"/>
                <a:cs typeface="Calibri" panose="020F0502020204030204" pitchFamily="34" charset="0"/>
              </a:rPr>
              <a:t>BaP</a:t>
            </a:r>
            <a:r>
              <a:rPr lang="en-GB" sz="1600" dirty="0">
                <a:solidFill>
                  <a:schemeClr val="tx1"/>
                </a:solidFill>
                <a:latin typeface="Calibri" panose="020F0502020204030204" pitchFamily="34" charset="0"/>
                <a:cs typeface="Calibri" panose="020F0502020204030204" pitchFamily="34" charset="0"/>
              </a:rPr>
              <a:t>, PAH) – contribution of secondary sources</a:t>
            </a:r>
          </a:p>
          <a:p>
            <a:pPr lvl="1">
              <a:spcBef>
                <a:spcPts val="0"/>
              </a:spcBef>
              <a:buFont typeface="Wingdings" panose="05000000000000000000" pitchFamily="2" charset="2"/>
              <a:buChar char="v"/>
            </a:pPr>
            <a:r>
              <a:rPr lang="en-GB" sz="1600" dirty="0">
                <a:solidFill>
                  <a:schemeClr val="tx1"/>
                </a:solidFill>
                <a:latin typeface="Calibri" panose="020F0502020204030204" pitchFamily="34" charset="0"/>
                <a:cs typeface="Calibri" panose="020F0502020204030204" pitchFamily="34" charset="0"/>
              </a:rPr>
              <a:t>Impact on materials</a:t>
            </a:r>
          </a:p>
          <a:p>
            <a:pPr lvl="1">
              <a:spcBef>
                <a:spcPts val="0"/>
              </a:spcBef>
              <a:buFont typeface="Wingdings" panose="05000000000000000000" pitchFamily="2" charset="2"/>
              <a:buChar char="v"/>
            </a:pPr>
            <a:r>
              <a:rPr lang="en-GB" sz="1600" dirty="0">
                <a:solidFill>
                  <a:schemeClr val="tx1"/>
                </a:solidFill>
                <a:latin typeface="Calibri" panose="020F0502020204030204" pitchFamily="34" charset="0"/>
                <a:cs typeface="Calibri" panose="020F0502020204030204" pitchFamily="34" charset="0"/>
              </a:rPr>
              <a:t>Health: new metrics, exposure to low levels, new WHO guidelines</a:t>
            </a:r>
          </a:p>
          <a:p>
            <a:pPr lvl="1">
              <a:spcBef>
                <a:spcPts val="0"/>
              </a:spcBef>
              <a:buFont typeface="Wingdings" panose="05000000000000000000" pitchFamily="2" charset="2"/>
              <a:buChar char="v"/>
            </a:pPr>
            <a:r>
              <a:rPr lang="en-GB" sz="1600" b="1" dirty="0">
                <a:solidFill>
                  <a:schemeClr val="tx1"/>
                </a:solidFill>
                <a:latin typeface="Calibri" panose="020F0502020204030204" pitchFamily="34" charset="0"/>
                <a:cs typeface="Calibri" panose="020F0502020204030204" pitchFamily="34" charset="0"/>
              </a:rPr>
              <a:t>N-O3-biodiversity interactions </a:t>
            </a:r>
            <a:endParaRPr lang="en-GB" sz="1600" dirty="0">
              <a:solidFill>
                <a:schemeClr val="tx1"/>
              </a:solidFill>
              <a:latin typeface="Calibri" panose="020F0502020204030204" pitchFamily="34" charset="0"/>
              <a:cs typeface="Calibri" panose="020F0502020204030204" pitchFamily="34" charset="0"/>
            </a:endParaRPr>
          </a:p>
          <a:p>
            <a:pPr lvl="1">
              <a:spcBef>
                <a:spcPts val="0"/>
              </a:spcBef>
              <a:buFont typeface="Wingdings" panose="05000000000000000000" pitchFamily="2" charset="2"/>
              <a:buChar char="v"/>
            </a:pPr>
            <a:r>
              <a:rPr lang="en-GB" sz="1600" dirty="0">
                <a:solidFill>
                  <a:schemeClr val="tx1"/>
                </a:solidFill>
                <a:latin typeface="Calibri" panose="020F0502020204030204" pitchFamily="34" charset="0"/>
                <a:cs typeface="Calibri" panose="020F0502020204030204" pitchFamily="34" charset="0"/>
              </a:rPr>
              <a:t>Interactions between climate change and air quality/ecosystems (but we are not main group on climate …) – cross-cutting issue , all dimensions should be considered !</a:t>
            </a:r>
          </a:p>
          <a:p>
            <a:pPr lvl="1">
              <a:spcBef>
                <a:spcPts val="0"/>
              </a:spcBef>
              <a:buFont typeface="Wingdings" panose="05000000000000000000" pitchFamily="2" charset="2"/>
              <a:buChar char="v"/>
            </a:pPr>
            <a:r>
              <a:rPr lang="en-GB" sz="1600" dirty="0">
                <a:solidFill>
                  <a:schemeClr val="tx1"/>
                </a:solidFill>
                <a:latin typeface="Calibri" panose="020F0502020204030204" pitchFamily="34" charset="0"/>
                <a:cs typeface="Calibri" panose="020F0502020204030204" pitchFamily="34" charset="0"/>
              </a:rPr>
              <a:t>Biodiversity and ecosystem services</a:t>
            </a:r>
          </a:p>
          <a:p>
            <a:pPr lvl="1">
              <a:spcBef>
                <a:spcPts val="0"/>
              </a:spcBef>
              <a:buFont typeface="Wingdings" panose="05000000000000000000" pitchFamily="2" charset="2"/>
              <a:buChar char="v"/>
            </a:pPr>
            <a:r>
              <a:rPr lang="en-GB" sz="1600" dirty="0">
                <a:solidFill>
                  <a:schemeClr val="tx1"/>
                </a:solidFill>
                <a:latin typeface="Calibri" panose="020F0502020204030204" pitchFamily="34" charset="0"/>
                <a:cs typeface="Calibri" panose="020F0502020204030204" pitchFamily="34" charset="0"/>
              </a:rPr>
              <a:t>Update of empirical critical loads accounting for linkages between climate change and nitrogen impact</a:t>
            </a:r>
          </a:p>
          <a:p>
            <a:pPr lvl="1">
              <a:spcBef>
                <a:spcPts val="0"/>
              </a:spcBef>
              <a:buFont typeface="Wingdings" panose="05000000000000000000" pitchFamily="2" charset="2"/>
              <a:buChar char="v"/>
            </a:pPr>
            <a:r>
              <a:rPr lang="en-GB" sz="1600" b="1" dirty="0">
                <a:solidFill>
                  <a:schemeClr val="tx1"/>
                </a:solidFill>
                <a:latin typeface="Calibri" panose="020F0502020204030204" pitchFamily="34" charset="0"/>
                <a:cs typeface="Calibri" panose="020F0502020204030204" pitchFamily="34" charset="0"/>
              </a:rPr>
              <a:t>Phosphorus</a:t>
            </a:r>
            <a:r>
              <a:rPr lang="en-GB" sz="1600" dirty="0">
                <a:solidFill>
                  <a:schemeClr val="tx1"/>
                </a:solidFill>
                <a:latin typeface="Calibri" panose="020F0502020204030204" pitchFamily="34" charset="0"/>
                <a:cs typeface="Calibri" panose="020F0502020204030204" pitchFamily="34" charset="0"/>
              </a:rPr>
              <a:t> data needed</a:t>
            </a:r>
          </a:p>
          <a:p>
            <a:pPr lvl="1">
              <a:spcBef>
                <a:spcPts val="0"/>
              </a:spcBef>
              <a:buFont typeface="Wingdings" panose="05000000000000000000" pitchFamily="2" charset="2"/>
              <a:buChar char="v"/>
            </a:pPr>
            <a:r>
              <a:rPr lang="en-GB" sz="1600" b="1" dirty="0">
                <a:solidFill>
                  <a:schemeClr val="tx1"/>
                </a:solidFill>
                <a:latin typeface="Calibri" panose="020F0502020204030204" pitchFamily="34" charset="0"/>
                <a:cs typeface="Calibri" panose="020F0502020204030204" pitchFamily="34" charset="0"/>
              </a:rPr>
              <a:t>Pollutants of emerging concern </a:t>
            </a:r>
            <a:r>
              <a:rPr lang="en-GB" sz="1600" dirty="0">
                <a:solidFill>
                  <a:schemeClr val="tx1"/>
                </a:solidFill>
                <a:latin typeface="Calibri" panose="020F0502020204030204" pitchFamily="34" charset="0"/>
                <a:cs typeface="Calibri" panose="020F0502020204030204" pitchFamily="34" charset="0"/>
              </a:rPr>
              <a:t>(Microplastics..) </a:t>
            </a:r>
          </a:p>
          <a:p>
            <a:pPr lvl="1">
              <a:spcBef>
                <a:spcPts val="0"/>
              </a:spcBef>
              <a:buFont typeface="Wingdings" panose="05000000000000000000" pitchFamily="2" charset="2"/>
              <a:buChar char="v"/>
            </a:pPr>
            <a:r>
              <a:rPr lang="en-GB" sz="1600" dirty="0">
                <a:solidFill>
                  <a:schemeClr val="tx1"/>
                </a:solidFill>
                <a:latin typeface="Calibri" panose="020F0502020204030204" pitchFamily="34" charset="0"/>
                <a:cs typeface="Calibri" panose="020F0502020204030204" pitchFamily="34" charset="0"/>
              </a:rPr>
              <a:t>(multi-) Scale issues</a:t>
            </a:r>
            <a:endParaRPr lang="fr-FR" sz="1600" dirty="0"/>
          </a:p>
        </p:txBody>
      </p:sp>
    </p:spTree>
    <p:extLst>
      <p:ext uri="{BB962C8B-B14F-4D97-AF65-F5344CB8AC3E}">
        <p14:creationId xmlns:p14="http://schemas.microsoft.com/office/powerpoint/2010/main" val="30830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A2508F-FCE2-47EA-BB01-BE0907B09E0C}"/>
              </a:ext>
            </a:extLst>
          </p:cNvPr>
          <p:cNvSpPr>
            <a:spLocks noGrp="1"/>
          </p:cNvSpPr>
          <p:nvPr>
            <p:ph type="title"/>
          </p:nvPr>
        </p:nvSpPr>
        <p:spPr/>
        <p:txBody>
          <a:bodyPr/>
          <a:lstStyle/>
          <a:p>
            <a:r>
              <a:rPr lang="fr-FR" dirty="0" err="1"/>
              <a:t>Welcome</a:t>
            </a:r>
            <a:endParaRPr lang="fr-FR" dirty="0"/>
          </a:p>
        </p:txBody>
      </p:sp>
      <p:sp>
        <p:nvSpPr>
          <p:cNvPr id="3" name="Espace réservé du contenu 2">
            <a:extLst>
              <a:ext uri="{FF2B5EF4-FFF2-40B4-BE49-F238E27FC236}">
                <a16:creationId xmlns:a16="http://schemas.microsoft.com/office/drawing/2014/main" id="{48FBD2FC-497F-46CF-90A4-0818D50A4C4E}"/>
              </a:ext>
            </a:extLst>
          </p:cNvPr>
          <p:cNvSpPr>
            <a:spLocks noGrp="1"/>
          </p:cNvSpPr>
          <p:nvPr>
            <p:ph idx="1"/>
          </p:nvPr>
        </p:nvSpPr>
        <p:spPr>
          <a:xfrm>
            <a:off x="725715" y="1737292"/>
            <a:ext cx="10914742" cy="4063007"/>
          </a:xfrm>
        </p:spPr>
        <p:txBody>
          <a:bodyPr>
            <a:normAutofit/>
          </a:bodyPr>
          <a:lstStyle/>
          <a:p>
            <a:r>
              <a:rPr lang="fr-FR" dirty="0"/>
              <a:t>Agenda of the meeting </a:t>
            </a:r>
          </a:p>
          <a:p>
            <a:r>
              <a:rPr lang="fr-FR" dirty="0"/>
              <a:t>Progress in 2022-2023 </a:t>
            </a:r>
            <a:r>
              <a:rPr lang="fr-FR" dirty="0" err="1"/>
              <a:t>workplan</a:t>
            </a:r>
            <a:endParaRPr lang="fr-FR" dirty="0"/>
          </a:p>
          <a:p>
            <a:r>
              <a:rPr lang="fr-FR" dirty="0" err="1"/>
              <a:t>Review</a:t>
            </a:r>
            <a:r>
              <a:rPr lang="fr-FR" dirty="0"/>
              <a:t> of </a:t>
            </a:r>
            <a:r>
              <a:rPr lang="fr-FR" dirty="0" err="1"/>
              <a:t>Gothenburg</a:t>
            </a:r>
            <a:r>
              <a:rPr lang="fr-FR" dirty="0"/>
              <a:t> </a:t>
            </a:r>
            <a:r>
              <a:rPr lang="fr-FR" dirty="0" err="1"/>
              <a:t>protocol</a:t>
            </a:r>
            <a:endParaRPr lang="fr-FR" dirty="0"/>
          </a:p>
          <a:p>
            <a:r>
              <a:rPr lang="en-GB" dirty="0"/>
              <a:t>Review of the CLRTAP science strategy 2020-2029</a:t>
            </a:r>
            <a:endParaRPr lang="fr-FR" dirty="0"/>
          </a:p>
          <a:p>
            <a:pPr lvl="1"/>
            <a:endParaRPr lang="fr-FR" dirty="0">
              <a:solidFill>
                <a:srgbClr val="FF0000"/>
              </a:solidFill>
            </a:endParaRPr>
          </a:p>
          <a:p>
            <a:pPr lvl="1"/>
            <a:endParaRPr lang="fr-FR" dirty="0"/>
          </a:p>
          <a:p>
            <a:pPr lvl="1"/>
            <a:endParaRPr lang="fr-FR" dirty="0"/>
          </a:p>
          <a:p>
            <a:pPr lvl="1"/>
            <a:endParaRPr lang="fr-FR" dirty="0"/>
          </a:p>
        </p:txBody>
      </p:sp>
    </p:spTree>
    <p:extLst>
      <p:ext uri="{BB962C8B-B14F-4D97-AF65-F5344CB8AC3E}">
        <p14:creationId xmlns:p14="http://schemas.microsoft.com/office/powerpoint/2010/main" val="406228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A271F-9F03-4669-9E32-2515CACF7702}"/>
              </a:ext>
            </a:extLst>
          </p:cNvPr>
          <p:cNvSpPr>
            <a:spLocks noGrp="1"/>
          </p:cNvSpPr>
          <p:nvPr>
            <p:ph type="title"/>
          </p:nvPr>
        </p:nvSpPr>
        <p:spPr/>
        <p:txBody>
          <a:bodyPr/>
          <a:lstStyle/>
          <a:p>
            <a:r>
              <a:rPr lang="fr-FR" b="1" dirty="0" err="1"/>
              <a:t>Remaining</a:t>
            </a:r>
            <a:r>
              <a:rPr lang="fr-FR" b="1" dirty="0"/>
              <a:t> </a:t>
            </a:r>
            <a:r>
              <a:rPr lang="fr-FR" b="1" dirty="0" err="1"/>
              <a:t>challengeS</a:t>
            </a:r>
            <a:endParaRPr lang="fr-FR" dirty="0"/>
          </a:p>
        </p:txBody>
      </p:sp>
      <p:sp>
        <p:nvSpPr>
          <p:cNvPr id="3" name="Espace réservé du contenu 2">
            <a:extLst>
              <a:ext uri="{FF2B5EF4-FFF2-40B4-BE49-F238E27FC236}">
                <a16:creationId xmlns:a16="http://schemas.microsoft.com/office/drawing/2014/main" id="{90E2C154-6037-4D06-ABD4-9D42CAB0901A}"/>
              </a:ext>
            </a:extLst>
          </p:cNvPr>
          <p:cNvSpPr>
            <a:spLocks noGrp="1"/>
          </p:cNvSpPr>
          <p:nvPr>
            <p:ph idx="1"/>
          </p:nvPr>
        </p:nvSpPr>
        <p:spPr>
          <a:xfrm>
            <a:off x="361950" y="1737292"/>
            <a:ext cx="11620499" cy="5120708"/>
          </a:xfrm>
        </p:spPr>
        <p:txBody>
          <a:bodyPr>
            <a:normAutofit fontScale="25000" lnSpcReduction="20000"/>
          </a:bodyPr>
          <a:lstStyle/>
          <a:p>
            <a:pPr>
              <a:lnSpc>
                <a:spcPct val="120000"/>
              </a:lnSpc>
              <a:spcBef>
                <a:spcPts val="0"/>
              </a:spcBef>
              <a:buFont typeface="Wingdings" panose="05000000000000000000" pitchFamily="2" charset="2"/>
              <a:buChar char="Ø"/>
            </a:pPr>
            <a:r>
              <a:rPr lang="en-ZA" sz="7200" b="1" dirty="0">
                <a:latin typeface="Calibri" panose="020F0502020204030204" pitchFamily="34" charset="0"/>
                <a:cs typeface="Calibri" panose="020F0502020204030204" pitchFamily="34" charset="0"/>
              </a:rPr>
              <a:t>Improving emissions data </a:t>
            </a:r>
            <a:endParaRPr lang="en-ZA" sz="7200" b="1" dirty="0">
              <a:solidFill>
                <a:srgbClr val="0070C0"/>
              </a:solidFill>
              <a:latin typeface="Calibri" panose="020F0502020204030204" pitchFamily="34" charset="0"/>
              <a:cs typeface="Calibri" panose="020F0502020204030204" pitchFamily="34" charset="0"/>
            </a:endParaRPr>
          </a:p>
          <a:p>
            <a:pPr lvl="1">
              <a:lnSpc>
                <a:spcPct val="120000"/>
              </a:lnSpc>
              <a:spcBef>
                <a:spcPts val="0"/>
              </a:spcBef>
              <a:buFont typeface="Wingdings" panose="05000000000000000000" pitchFamily="2" charset="2"/>
              <a:buChar char="Ø"/>
            </a:pPr>
            <a:r>
              <a:rPr lang="en-GB" sz="5200" dirty="0">
                <a:solidFill>
                  <a:schemeClr val="tx1"/>
                </a:solidFill>
              </a:rPr>
              <a:t>PM speciation (condensable, carbonaceous aerosols, nitrates (?)) and  methane </a:t>
            </a:r>
            <a:r>
              <a:rPr lang="en-GB" sz="5200" dirty="0">
                <a:solidFill>
                  <a:schemeClr val="tx1"/>
                </a:solidFill>
                <a:sym typeface="Wingdings" pitchFamily="2" charset="2"/>
              </a:rPr>
              <a:t> </a:t>
            </a:r>
            <a:r>
              <a:rPr lang="en-GB" sz="5200" dirty="0">
                <a:solidFill>
                  <a:schemeClr val="tx1"/>
                </a:solidFill>
              </a:rPr>
              <a:t>new issues related to the GP review) and SOA precursors</a:t>
            </a:r>
            <a:endParaRPr lang="en-GB" sz="5200" dirty="0"/>
          </a:p>
          <a:p>
            <a:pPr lvl="1">
              <a:lnSpc>
                <a:spcPct val="120000"/>
              </a:lnSpc>
              <a:spcBef>
                <a:spcPts val="0"/>
              </a:spcBef>
              <a:buFont typeface="Wingdings" panose="05000000000000000000" pitchFamily="2" charset="2"/>
              <a:buChar char="v"/>
            </a:pPr>
            <a:r>
              <a:rPr lang="en-GB" sz="5600" dirty="0">
                <a:solidFill>
                  <a:schemeClr val="tx1"/>
                </a:solidFill>
              </a:rPr>
              <a:t>VOCS</a:t>
            </a:r>
            <a:r>
              <a:rPr lang="en-GB" sz="5600" dirty="0"/>
              <a:t> speciation (update of sectoral emission profiles – country dependent)</a:t>
            </a:r>
          </a:p>
          <a:p>
            <a:pPr lvl="1">
              <a:lnSpc>
                <a:spcPct val="120000"/>
              </a:lnSpc>
              <a:spcBef>
                <a:spcPts val="0"/>
              </a:spcBef>
              <a:buFont typeface="Wingdings" panose="05000000000000000000" pitchFamily="2" charset="2"/>
              <a:buChar char="v"/>
            </a:pPr>
            <a:r>
              <a:rPr lang="en-GB" sz="5600" dirty="0"/>
              <a:t>POPs and HM as parts of PM (need for consistent methodologies between various compounds; Speciation of Hg and congener composition of POPs : emissions not reported but critical for modelling</a:t>
            </a:r>
          </a:p>
          <a:p>
            <a:pPr lvl="1">
              <a:lnSpc>
                <a:spcPct val="120000"/>
              </a:lnSpc>
              <a:spcBef>
                <a:spcPts val="0"/>
              </a:spcBef>
              <a:buFont typeface="Wingdings" panose="05000000000000000000" pitchFamily="2" charset="2"/>
              <a:buChar char="v"/>
            </a:pPr>
            <a:r>
              <a:rPr lang="en-GB" sz="5600" dirty="0">
                <a:solidFill>
                  <a:schemeClr val="tx1"/>
                </a:solidFill>
              </a:rPr>
              <a:t>Biogenic/natural emissions [NO, VOC (including speciation), dust - bare ground resuspension] – review of methods and temporal variability, uncertainty of current estimations (Europe and NH)</a:t>
            </a:r>
          </a:p>
          <a:p>
            <a:pPr lvl="1">
              <a:lnSpc>
                <a:spcPct val="120000"/>
              </a:lnSpc>
              <a:spcBef>
                <a:spcPts val="0"/>
              </a:spcBef>
              <a:buFont typeface="Wingdings" panose="05000000000000000000" pitchFamily="2" charset="2"/>
              <a:buChar char="v"/>
            </a:pPr>
            <a:r>
              <a:rPr lang="en-GB" sz="5600" dirty="0"/>
              <a:t>Temporal variability – review of approaches </a:t>
            </a:r>
            <a:endParaRPr lang="en-GB" sz="5600" dirty="0">
              <a:solidFill>
                <a:schemeClr val="tx1"/>
              </a:solidFill>
            </a:endParaRPr>
          </a:p>
          <a:p>
            <a:pPr lvl="1">
              <a:lnSpc>
                <a:spcPct val="120000"/>
              </a:lnSpc>
              <a:spcBef>
                <a:spcPts val="0"/>
              </a:spcBef>
              <a:buFont typeface="Wingdings" panose="05000000000000000000" pitchFamily="2" charset="2"/>
              <a:buChar char="v"/>
            </a:pPr>
            <a:r>
              <a:rPr lang="en-GB" sz="5600" dirty="0"/>
              <a:t>Emission verification (inverse modelling, satellite observations, modelling)</a:t>
            </a:r>
            <a:endParaRPr lang="en-GB" sz="5600" dirty="0">
              <a:sym typeface="Wingdings" pitchFamily="2" charset="2"/>
            </a:endParaRPr>
          </a:p>
          <a:p>
            <a:pPr lvl="1">
              <a:lnSpc>
                <a:spcPct val="120000"/>
              </a:lnSpc>
              <a:spcBef>
                <a:spcPts val="0"/>
              </a:spcBef>
              <a:buFont typeface="Wingdings" panose="05000000000000000000" pitchFamily="2" charset="2"/>
              <a:buChar char="v"/>
            </a:pPr>
            <a:r>
              <a:rPr lang="en-GB" sz="5600" dirty="0">
                <a:solidFill>
                  <a:schemeClr val="tx1"/>
                </a:solidFill>
              </a:rPr>
              <a:t>Linking the scales: multi-scale emissions system; consistency between the scales; a</a:t>
            </a:r>
            <a:r>
              <a:rPr lang="en-GB" sz="5600" dirty="0"/>
              <a:t>ctivities through TFHTAP to consolidate global emissions datasets at the global and regional scales </a:t>
            </a:r>
          </a:p>
          <a:p>
            <a:pPr lvl="1">
              <a:lnSpc>
                <a:spcPct val="120000"/>
              </a:lnSpc>
              <a:spcBef>
                <a:spcPts val="0"/>
              </a:spcBef>
              <a:buFont typeface="Wingdings" panose="05000000000000000000" pitchFamily="2" charset="2"/>
              <a:buChar char="v"/>
            </a:pPr>
            <a:r>
              <a:rPr lang="en-GB" sz="5600" dirty="0"/>
              <a:t>How to deal with shipping emissions</a:t>
            </a:r>
          </a:p>
          <a:p>
            <a:pPr lvl="1">
              <a:lnSpc>
                <a:spcPct val="120000"/>
              </a:lnSpc>
              <a:spcBef>
                <a:spcPts val="0"/>
              </a:spcBef>
              <a:buFont typeface="Wingdings" panose="05000000000000000000" pitchFamily="2" charset="2"/>
              <a:buChar char="v"/>
            </a:pPr>
            <a:r>
              <a:rPr lang="en-GB" sz="5600" dirty="0">
                <a:solidFill>
                  <a:schemeClr val="tx1"/>
                </a:solidFill>
              </a:rPr>
              <a:t>Cooperation with source/emission measurement communities</a:t>
            </a:r>
          </a:p>
          <a:p>
            <a:pPr lvl="1">
              <a:lnSpc>
                <a:spcPct val="120000"/>
              </a:lnSpc>
              <a:spcBef>
                <a:spcPts val="0"/>
              </a:spcBef>
              <a:buFont typeface="Wingdings" panose="05000000000000000000" pitchFamily="2" charset="2"/>
              <a:buChar char="v"/>
            </a:pPr>
            <a:r>
              <a:rPr lang="en-GB" sz="5600" dirty="0">
                <a:solidFill>
                  <a:schemeClr val="tx1"/>
                </a:solidFill>
              </a:rPr>
              <a:t>Issues related to residential sector </a:t>
            </a:r>
          </a:p>
          <a:p>
            <a:pPr lvl="1">
              <a:lnSpc>
                <a:spcPct val="120000"/>
              </a:lnSpc>
              <a:spcBef>
                <a:spcPts val="0"/>
              </a:spcBef>
              <a:buFont typeface="Wingdings" panose="05000000000000000000" pitchFamily="2" charset="2"/>
              <a:buChar char="v"/>
            </a:pPr>
            <a:r>
              <a:rPr lang="en-GB" sz="5600" dirty="0">
                <a:solidFill>
                  <a:schemeClr val="tx1"/>
                </a:solidFill>
                <a:latin typeface="Calibri" panose="020F0502020204030204" pitchFamily="34" charset="0"/>
                <a:cs typeface="Calibri" panose="020F0502020204030204" pitchFamily="34" charset="0"/>
              </a:rPr>
              <a:t>Achieving sustainable funding for the EMEP/EEA guidebook</a:t>
            </a:r>
          </a:p>
          <a:p>
            <a:pPr lvl="1">
              <a:lnSpc>
                <a:spcPct val="120000"/>
              </a:lnSpc>
              <a:spcBef>
                <a:spcPts val="0"/>
              </a:spcBef>
              <a:buFont typeface="Wingdings" panose="05000000000000000000" pitchFamily="2" charset="2"/>
              <a:buChar char="v"/>
            </a:pPr>
            <a:r>
              <a:rPr lang="en-GB" sz="5600" dirty="0">
                <a:solidFill>
                  <a:schemeClr val="tx1"/>
                </a:solidFill>
                <a:latin typeface="Calibri" panose="020F0502020204030204" pitchFamily="34" charset="0"/>
                <a:cs typeface="Calibri" panose="020F0502020204030204" pitchFamily="34" charset="0"/>
              </a:rPr>
              <a:t>Reporting: </a:t>
            </a:r>
          </a:p>
          <a:p>
            <a:pPr marL="1657350" lvl="3" indent="-342900">
              <a:lnSpc>
                <a:spcPct val="120000"/>
              </a:lnSpc>
              <a:spcBef>
                <a:spcPts val="0"/>
              </a:spcBef>
              <a:buFont typeface="Courier New" panose="02070309020205020404" pitchFamily="49" charset="0"/>
              <a:buChar char="o"/>
            </a:pPr>
            <a:r>
              <a:rPr lang="en-GB" sz="4900" dirty="0"/>
              <a:t>Revitalising the review processes to be more operational and focused on the most sensitive cases; consistency with the EU NECD processes</a:t>
            </a:r>
          </a:p>
          <a:p>
            <a:pPr marL="1657350" lvl="3" indent="-342900">
              <a:lnSpc>
                <a:spcPct val="120000"/>
              </a:lnSpc>
              <a:spcBef>
                <a:spcPts val="0"/>
              </a:spcBef>
              <a:buFont typeface="Courier New" panose="02070309020205020404" pitchFamily="49" charset="0"/>
              <a:buChar char="o"/>
            </a:pPr>
            <a:r>
              <a:rPr lang="en-GB" sz="4900" dirty="0"/>
              <a:t>Improving  quality and consistency of reported emissions , including gridded emissions </a:t>
            </a:r>
            <a:r>
              <a:rPr lang="en-GB" sz="4900" dirty="0">
                <a:solidFill>
                  <a:schemeClr val="tx1"/>
                </a:solidFill>
              </a:rPr>
              <a:t>(</a:t>
            </a:r>
            <a:r>
              <a:rPr lang="en-GB" sz="4900" dirty="0" err="1">
                <a:solidFill>
                  <a:schemeClr val="tx1"/>
                </a:solidFill>
              </a:rPr>
              <a:t>eg.</a:t>
            </a:r>
            <a:r>
              <a:rPr lang="en-GB" sz="4900" dirty="0">
                <a:solidFill>
                  <a:schemeClr val="tx1"/>
                </a:solidFill>
              </a:rPr>
              <a:t> proxies used for spatial distribution)</a:t>
            </a:r>
          </a:p>
          <a:p>
            <a:pPr marL="1657350" lvl="3" indent="-342900">
              <a:lnSpc>
                <a:spcPct val="120000"/>
              </a:lnSpc>
              <a:spcBef>
                <a:spcPts val="0"/>
              </a:spcBef>
              <a:buFont typeface="Courier New" panose="02070309020205020404" pitchFamily="49" charset="0"/>
              <a:buChar char="o"/>
            </a:pPr>
            <a:r>
              <a:rPr lang="en-GB" sz="4900" dirty="0">
                <a:solidFill>
                  <a:schemeClr val="tx1"/>
                </a:solidFill>
              </a:rPr>
              <a:t>Linkages with UNFCCC processes</a:t>
            </a:r>
          </a:p>
          <a:p>
            <a:pPr marL="1657350" lvl="3" indent="-342900">
              <a:lnSpc>
                <a:spcPct val="120000"/>
              </a:lnSpc>
              <a:spcBef>
                <a:spcPts val="0"/>
              </a:spcBef>
              <a:buFont typeface="Courier New" panose="02070309020205020404" pitchFamily="49" charset="0"/>
              <a:buChar char="o"/>
            </a:pPr>
            <a:r>
              <a:rPr lang="en-GB" sz="4900" dirty="0">
                <a:solidFill>
                  <a:schemeClr val="tx1"/>
                </a:solidFill>
              </a:rPr>
              <a:t>Need to assess in depth institutional management of reporting processes in the Parties  and link to the EU legislation processes </a:t>
            </a:r>
          </a:p>
          <a:p>
            <a:pPr marL="1657350" lvl="3" indent="-342900">
              <a:lnSpc>
                <a:spcPct val="120000"/>
              </a:lnSpc>
              <a:spcBef>
                <a:spcPts val="0"/>
              </a:spcBef>
              <a:buFont typeface="Courier New" panose="02070309020205020404" pitchFamily="49" charset="0"/>
              <a:buChar char="o"/>
            </a:pPr>
            <a:r>
              <a:rPr lang="en-GB" sz="4900" dirty="0">
                <a:solidFill>
                  <a:schemeClr val="tx1"/>
                </a:solidFill>
              </a:rPr>
              <a:t>Complementary information and emission reporting tools</a:t>
            </a:r>
          </a:p>
          <a:p>
            <a:pPr marL="1657350" lvl="3" indent="-342900">
              <a:lnSpc>
                <a:spcPct val="120000"/>
              </a:lnSpc>
              <a:spcBef>
                <a:spcPts val="0"/>
              </a:spcBef>
              <a:buFont typeface="Courier New" panose="02070309020205020404" pitchFamily="49" charset="0"/>
              <a:buChar char="o"/>
            </a:pPr>
            <a:endParaRPr lang="en-GB" sz="4900" dirty="0">
              <a:solidFill>
                <a:schemeClr val="tx1"/>
              </a:solidFill>
            </a:endParaRPr>
          </a:p>
          <a:p>
            <a:pPr marL="1657350" lvl="3" indent="-342900">
              <a:lnSpc>
                <a:spcPct val="120000"/>
              </a:lnSpc>
              <a:spcBef>
                <a:spcPts val="0"/>
              </a:spcBef>
              <a:buFont typeface="Courier New" panose="02070309020205020404" pitchFamily="49" charset="0"/>
              <a:buChar char="o"/>
            </a:pPr>
            <a:endParaRPr lang="en-GB" sz="5200" dirty="0">
              <a:solidFill>
                <a:schemeClr val="tx1"/>
              </a:solidFill>
              <a:latin typeface="Calibri" panose="020F0502020204030204" pitchFamily="34" charset="0"/>
              <a:cs typeface="Calibri" panose="020F0502020204030204" pitchFamily="34" charset="0"/>
            </a:endParaRPr>
          </a:p>
          <a:p>
            <a:pPr lvl="1">
              <a:lnSpc>
                <a:spcPct val="120000"/>
              </a:lnSpc>
              <a:spcBef>
                <a:spcPts val="0"/>
              </a:spcBef>
              <a:buFont typeface="Wingdings" panose="05000000000000000000" pitchFamily="2" charset="2"/>
              <a:buChar char="v"/>
            </a:pPr>
            <a:endParaRPr lang="en-GB" sz="5400" dirty="0">
              <a:solidFill>
                <a:schemeClr val="tx1"/>
              </a:solidFill>
              <a:latin typeface="Calibri" panose="020F0502020204030204" pitchFamily="34" charset="0"/>
              <a:cs typeface="Calibri" panose="020F0502020204030204" pitchFamily="34" charset="0"/>
            </a:endParaRPr>
          </a:p>
          <a:p>
            <a:pPr lvl="1">
              <a:lnSpc>
                <a:spcPct val="120000"/>
              </a:lnSpc>
              <a:spcBef>
                <a:spcPts val="0"/>
              </a:spcBef>
              <a:buFont typeface="Wingdings" panose="05000000000000000000" pitchFamily="2" charset="2"/>
              <a:buChar char="v"/>
            </a:pPr>
            <a:endParaRPr lang="en-GB" sz="4900" dirty="0">
              <a:solidFill>
                <a:schemeClr val="tx1"/>
              </a:solidFill>
            </a:endParaRPr>
          </a:p>
          <a:p>
            <a:pPr lvl="1">
              <a:lnSpc>
                <a:spcPct val="120000"/>
              </a:lnSpc>
              <a:spcBef>
                <a:spcPts val="0"/>
              </a:spcBef>
              <a:buFont typeface="Wingdings" panose="05000000000000000000" pitchFamily="2" charset="2"/>
              <a:buChar char="v"/>
            </a:pPr>
            <a:endParaRPr lang="en-GB" sz="4900" dirty="0"/>
          </a:p>
          <a:p>
            <a:pPr>
              <a:lnSpc>
                <a:spcPct val="120000"/>
              </a:lnSpc>
              <a:spcBef>
                <a:spcPts val="0"/>
              </a:spcBef>
              <a:buFont typeface="Wingdings" panose="05000000000000000000" pitchFamily="2" charset="2"/>
              <a:buChar char="Ø"/>
            </a:pPr>
            <a:endParaRPr lang="en-ZA" b="1" dirty="0">
              <a:latin typeface="Calibri" panose="020F0502020204030204" pitchFamily="34" charset="0"/>
              <a:cs typeface="Calibri" panose="020F0502020204030204" pitchFamily="34" charset="0"/>
            </a:endParaRPr>
          </a:p>
          <a:p>
            <a:pPr>
              <a:lnSpc>
                <a:spcPct val="120000"/>
              </a:lnSpc>
              <a:spcBef>
                <a:spcPts val="0"/>
              </a:spcBef>
            </a:pPr>
            <a:endParaRPr lang="en-ZA" b="1" dirty="0">
              <a:latin typeface="Calibri" panose="020F0502020204030204" pitchFamily="34" charset="0"/>
              <a:cs typeface="Calibri" panose="020F0502020204030204" pitchFamily="34" charset="0"/>
            </a:endParaRPr>
          </a:p>
          <a:p>
            <a:pPr>
              <a:lnSpc>
                <a:spcPct val="120000"/>
              </a:lnSpc>
              <a:spcBef>
                <a:spcPts val="0"/>
              </a:spcBef>
            </a:pPr>
            <a:endParaRPr lang="fr-FR" dirty="0"/>
          </a:p>
        </p:txBody>
      </p:sp>
    </p:spTree>
    <p:extLst>
      <p:ext uri="{BB962C8B-B14F-4D97-AF65-F5344CB8AC3E}">
        <p14:creationId xmlns:p14="http://schemas.microsoft.com/office/powerpoint/2010/main" val="4101073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A271F-9F03-4669-9E32-2515CACF7702}"/>
              </a:ext>
            </a:extLst>
          </p:cNvPr>
          <p:cNvSpPr>
            <a:spLocks noGrp="1"/>
          </p:cNvSpPr>
          <p:nvPr>
            <p:ph type="title"/>
          </p:nvPr>
        </p:nvSpPr>
        <p:spPr/>
        <p:txBody>
          <a:bodyPr/>
          <a:lstStyle/>
          <a:p>
            <a:r>
              <a:rPr lang="fr-FR" b="1" dirty="0" err="1"/>
              <a:t>Remaining</a:t>
            </a:r>
            <a:r>
              <a:rPr lang="fr-FR" b="1" dirty="0"/>
              <a:t> </a:t>
            </a:r>
            <a:r>
              <a:rPr lang="fr-FR" b="1" dirty="0" err="1"/>
              <a:t>challengeS</a:t>
            </a:r>
            <a:endParaRPr lang="fr-FR" dirty="0"/>
          </a:p>
        </p:txBody>
      </p:sp>
      <p:sp>
        <p:nvSpPr>
          <p:cNvPr id="3" name="Espace réservé du contenu 2">
            <a:extLst>
              <a:ext uri="{FF2B5EF4-FFF2-40B4-BE49-F238E27FC236}">
                <a16:creationId xmlns:a16="http://schemas.microsoft.com/office/drawing/2014/main" id="{90E2C154-6037-4D06-ABD4-9D42CAB0901A}"/>
              </a:ext>
            </a:extLst>
          </p:cNvPr>
          <p:cNvSpPr>
            <a:spLocks noGrp="1"/>
          </p:cNvSpPr>
          <p:nvPr>
            <p:ph idx="1"/>
          </p:nvPr>
        </p:nvSpPr>
        <p:spPr>
          <a:xfrm>
            <a:off x="571501" y="1737292"/>
            <a:ext cx="11620499" cy="4900599"/>
          </a:xfrm>
        </p:spPr>
        <p:txBody>
          <a:bodyPr>
            <a:noAutofit/>
          </a:bodyPr>
          <a:lstStyle/>
          <a:p>
            <a:pPr>
              <a:lnSpc>
                <a:spcPct val="120000"/>
              </a:lnSpc>
              <a:spcBef>
                <a:spcPts val="0"/>
              </a:spcBef>
              <a:buFont typeface="Wingdings" panose="05000000000000000000" pitchFamily="2" charset="2"/>
              <a:buChar char="Ø"/>
            </a:pPr>
            <a:r>
              <a:rPr lang="en-GB" sz="1100" b="1" dirty="0">
                <a:solidFill>
                  <a:schemeClr val="tx1"/>
                </a:solidFill>
                <a:latin typeface="+mj-lt"/>
              </a:rPr>
              <a:t>Monitoring </a:t>
            </a:r>
          </a:p>
          <a:p>
            <a:pPr lvl="1">
              <a:lnSpc>
                <a:spcPct val="120000"/>
              </a:lnSpc>
              <a:spcBef>
                <a:spcPts val="0"/>
              </a:spcBef>
              <a:buFont typeface="Wingdings" panose="05000000000000000000" pitchFamily="2" charset="2"/>
              <a:buChar char="Ø"/>
            </a:pPr>
            <a:r>
              <a:rPr lang="en-GB" sz="1100" dirty="0">
                <a:solidFill>
                  <a:schemeClr val="tx1"/>
                </a:solidFill>
                <a:latin typeface="+mj-lt"/>
              </a:rPr>
              <a:t>Interaction between air pollutant concentration/deposition and effects and assessment of the efficiency of mitigation strategies  (should be in line with the new monitoring strategy)</a:t>
            </a:r>
          </a:p>
          <a:p>
            <a:pPr lvl="1">
              <a:lnSpc>
                <a:spcPct val="120000"/>
              </a:lnSpc>
              <a:spcBef>
                <a:spcPts val="0"/>
              </a:spcBef>
              <a:buFont typeface="Wingdings" panose="05000000000000000000" pitchFamily="2" charset="2"/>
              <a:buChar char="v"/>
            </a:pPr>
            <a:r>
              <a:rPr lang="en-GB" sz="1100" dirty="0">
                <a:solidFill>
                  <a:schemeClr val="tx1"/>
                </a:solidFill>
                <a:latin typeface="+mj-lt"/>
              </a:rPr>
              <a:t>Keep and update monitoring networks and further harmonise methods (also between EMEP and WGE)</a:t>
            </a:r>
          </a:p>
          <a:p>
            <a:pPr lvl="1">
              <a:lnSpc>
                <a:spcPct val="120000"/>
              </a:lnSpc>
              <a:spcBef>
                <a:spcPts val="0"/>
              </a:spcBef>
              <a:buFont typeface="Wingdings" panose="05000000000000000000" pitchFamily="2" charset="2"/>
              <a:buChar char="v"/>
            </a:pPr>
            <a:r>
              <a:rPr lang="en-GB" sz="1100" dirty="0">
                <a:solidFill>
                  <a:schemeClr val="tx1"/>
                </a:solidFill>
                <a:latin typeface="+mj-lt"/>
              </a:rPr>
              <a:t>Expand the monitoring activities in the UNECE region </a:t>
            </a:r>
          </a:p>
          <a:p>
            <a:pPr lvl="1">
              <a:lnSpc>
                <a:spcPct val="120000"/>
              </a:lnSpc>
              <a:spcBef>
                <a:spcPts val="0"/>
              </a:spcBef>
              <a:buFont typeface="Wingdings" panose="05000000000000000000" pitchFamily="2" charset="2"/>
              <a:buChar char="v"/>
            </a:pPr>
            <a:r>
              <a:rPr lang="en-GB" sz="1100" dirty="0">
                <a:solidFill>
                  <a:schemeClr val="tx1"/>
                </a:solidFill>
                <a:latin typeface="+mj-lt"/>
              </a:rPr>
              <a:t>Ensure data quality, timeliness and open data access to serve multiple clients (even outside the UNECE region) and other problems such as climate, biodiversity, land-use</a:t>
            </a:r>
          </a:p>
          <a:p>
            <a:pPr lvl="1">
              <a:lnSpc>
                <a:spcPct val="120000"/>
              </a:lnSpc>
              <a:spcBef>
                <a:spcPts val="0"/>
              </a:spcBef>
              <a:buFont typeface="Wingdings" panose="05000000000000000000" pitchFamily="2" charset="2"/>
              <a:buChar char="v"/>
            </a:pPr>
            <a:r>
              <a:rPr lang="en-GB" sz="1100" dirty="0">
                <a:solidFill>
                  <a:schemeClr val="tx1"/>
                </a:solidFill>
                <a:latin typeface="+mj-lt"/>
              </a:rPr>
              <a:t>specific needs ; VOCS  speciation in rural, industrial and urban areas should be expanded, NH3 (urban and in natural areas in cooperation with other networks and also in the perspective AAQD) </a:t>
            </a:r>
          </a:p>
          <a:p>
            <a:pPr lvl="1">
              <a:lnSpc>
                <a:spcPct val="120000"/>
              </a:lnSpc>
              <a:spcBef>
                <a:spcPts val="0"/>
              </a:spcBef>
              <a:buFont typeface="Wingdings" panose="05000000000000000000" pitchFamily="2" charset="2"/>
              <a:buChar char="v"/>
            </a:pPr>
            <a:r>
              <a:rPr lang="en-GB" sz="1100" dirty="0">
                <a:solidFill>
                  <a:schemeClr val="tx1"/>
                </a:solidFill>
                <a:latin typeface="+mj-lt"/>
              </a:rPr>
              <a:t>Expand biological monitoring</a:t>
            </a:r>
          </a:p>
          <a:p>
            <a:pPr lvl="1">
              <a:lnSpc>
                <a:spcPct val="120000"/>
              </a:lnSpc>
              <a:spcBef>
                <a:spcPts val="0"/>
              </a:spcBef>
              <a:buFont typeface="Wingdings" panose="05000000000000000000" pitchFamily="2" charset="2"/>
              <a:buChar char="v"/>
            </a:pPr>
            <a:r>
              <a:rPr lang="en-GB" sz="1100" dirty="0">
                <a:solidFill>
                  <a:schemeClr val="tx1"/>
                </a:solidFill>
                <a:latin typeface="+mj-lt"/>
              </a:rPr>
              <a:t>More sites measuring PM speciation needed, precursors should be added at the urban scale</a:t>
            </a:r>
          </a:p>
          <a:p>
            <a:pPr lvl="1">
              <a:lnSpc>
                <a:spcPct val="120000"/>
              </a:lnSpc>
              <a:spcBef>
                <a:spcPts val="0"/>
              </a:spcBef>
              <a:buFont typeface="Wingdings" panose="05000000000000000000" pitchFamily="2" charset="2"/>
              <a:buChar char="v"/>
            </a:pPr>
            <a:r>
              <a:rPr lang="en-GB" sz="1100" dirty="0">
                <a:solidFill>
                  <a:schemeClr val="tx1"/>
                </a:solidFill>
                <a:latin typeface="+mj-lt"/>
              </a:rPr>
              <a:t>New monitoring means : satellite information, ceilometers, supersites </a:t>
            </a:r>
            <a:r>
              <a:rPr lang="en-GB" sz="1100" dirty="0">
                <a:solidFill>
                  <a:schemeClr val="tx1"/>
                </a:solidFill>
                <a:latin typeface="+mj-lt"/>
                <a:sym typeface="Wingdings" pitchFamily="2" charset="2"/>
              </a:rPr>
              <a:t> how to integrate  / intercalibrate with in-situ</a:t>
            </a:r>
          </a:p>
          <a:p>
            <a:pPr lvl="1">
              <a:lnSpc>
                <a:spcPct val="120000"/>
              </a:lnSpc>
              <a:spcBef>
                <a:spcPts val="0"/>
              </a:spcBef>
              <a:buFont typeface="Wingdings" panose="05000000000000000000" pitchFamily="2" charset="2"/>
              <a:buChar char="v"/>
            </a:pPr>
            <a:r>
              <a:rPr lang="en-GB" sz="1100" dirty="0">
                <a:solidFill>
                  <a:schemeClr val="tx1"/>
                </a:solidFill>
                <a:latin typeface="+mj-lt"/>
                <a:sym typeface="Wingdings" pitchFamily="2" charset="2"/>
              </a:rPr>
              <a:t>Carry-out biomonitoring to develop changes in biota and deposition on mosses</a:t>
            </a:r>
          </a:p>
          <a:p>
            <a:pPr lvl="1">
              <a:lnSpc>
                <a:spcPct val="120000"/>
              </a:lnSpc>
              <a:spcBef>
                <a:spcPts val="0"/>
              </a:spcBef>
              <a:buFont typeface="Wingdings" panose="05000000000000000000" pitchFamily="2" charset="2"/>
              <a:buChar char="v"/>
            </a:pPr>
            <a:r>
              <a:rPr lang="en-GB" sz="1100" dirty="0">
                <a:solidFill>
                  <a:schemeClr val="tx1"/>
                </a:solidFill>
                <a:latin typeface="+mj-lt"/>
                <a:sym typeface="Wingdings" pitchFamily="2" charset="2"/>
              </a:rPr>
              <a:t>Extend ecosystem monitoring networks to new types of ecosystems and new regions - </a:t>
            </a:r>
            <a:r>
              <a:rPr lang="en-GB" sz="1100" dirty="0">
                <a:solidFill>
                  <a:schemeClr val="tx1"/>
                </a:solidFill>
                <a:latin typeface="+mj-lt"/>
              </a:rPr>
              <a:t>Linkages with the NEC directive</a:t>
            </a:r>
            <a:endParaRPr lang="en-GB" sz="1100" dirty="0">
              <a:solidFill>
                <a:schemeClr val="tx1"/>
              </a:solidFill>
              <a:latin typeface="+mj-lt"/>
              <a:sym typeface="Wingdings" pitchFamily="2" charset="2"/>
            </a:endParaRPr>
          </a:p>
          <a:p>
            <a:pPr lvl="1">
              <a:lnSpc>
                <a:spcPct val="120000"/>
              </a:lnSpc>
              <a:spcBef>
                <a:spcPts val="0"/>
              </a:spcBef>
              <a:buFont typeface="Wingdings" panose="05000000000000000000" pitchFamily="2" charset="2"/>
              <a:buChar char="v"/>
            </a:pPr>
            <a:r>
              <a:rPr lang="en-GB" sz="1100" dirty="0">
                <a:solidFill>
                  <a:schemeClr val="tx1"/>
                </a:solidFill>
                <a:latin typeface="+mj-lt"/>
                <a:sym typeface="Wingdings" pitchFamily="2" charset="2"/>
              </a:rPr>
              <a:t>Pollutants of emerging concern </a:t>
            </a:r>
          </a:p>
          <a:p>
            <a:pPr>
              <a:lnSpc>
                <a:spcPct val="120000"/>
              </a:lnSpc>
              <a:spcBef>
                <a:spcPts val="0"/>
              </a:spcBef>
              <a:buFont typeface="Wingdings" panose="05000000000000000000" pitchFamily="2" charset="2"/>
              <a:buChar char="Ø"/>
            </a:pPr>
            <a:r>
              <a:rPr lang="en-GB" sz="1100" b="1" dirty="0">
                <a:solidFill>
                  <a:schemeClr val="tx1"/>
                </a:solidFill>
                <a:latin typeface="+mj-lt"/>
              </a:rPr>
              <a:t>Modelling strategies </a:t>
            </a:r>
            <a:r>
              <a:rPr lang="en-GB" sz="1100" dirty="0">
                <a:solidFill>
                  <a:schemeClr val="tx1"/>
                </a:solidFill>
                <a:latin typeface="+mj-lt"/>
              </a:rPr>
              <a:t>	</a:t>
            </a:r>
          </a:p>
          <a:p>
            <a:pPr lvl="1">
              <a:lnSpc>
                <a:spcPct val="120000"/>
              </a:lnSpc>
              <a:spcBef>
                <a:spcPts val="0"/>
              </a:spcBef>
              <a:buFont typeface="Wingdings" pitchFamily="2" charset="2"/>
              <a:buChar char="Ø"/>
            </a:pPr>
            <a:r>
              <a:rPr lang="en-GB" sz="1100" dirty="0">
                <a:solidFill>
                  <a:schemeClr val="tx1"/>
                </a:solidFill>
                <a:latin typeface="+mj-lt"/>
              </a:rPr>
              <a:t>Linking the scales : global / continental/ national / local </a:t>
            </a:r>
            <a:r>
              <a:rPr lang="en-GB" sz="1100" dirty="0">
                <a:solidFill>
                  <a:schemeClr val="tx1"/>
                </a:solidFill>
                <a:latin typeface="+mj-lt"/>
                <a:sym typeface="Wingdings" pitchFamily="2" charset="2"/>
              </a:rPr>
              <a:t> two-way interactions + hotspots - n</a:t>
            </a:r>
            <a:r>
              <a:rPr lang="en-GB" sz="1100" dirty="0">
                <a:solidFill>
                  <a:schemeClr val="tx1"/>
                </a:solidFill>
                <a:latin typeface="+mj-lt"/>
              </a:rPr>
              <a:t>eed to address the downscaling aspects but also, in a wider perspective, how urban role interaction to the regional air pollution background – in collaboration with national modelling experts (EPCAC)</a:t>
            </a:r>
          </a:p>
          <a:p>
            <a:pPr lvl="1">
              <a:lnSpc>
                <a:spcPct val="120000"/>
              </a:lnSpc>
              <a:spcBef>
                <a:spcPts val="0"/>
              </a:spcBef>
              <a:buFont typeface="Wingdings" pitchFamily="2" charset="2"/>
              <a:buChar char="Ø"/>
            </a:pPr>
            <a:r>
              <a:rPr lang="en-GB" sz="1100" dirty="0">
                <a:solidFill>
                  <a:schemeClr val="tx1"/>
                </a:solidFill>
                <a:latin typeface="+mj-lt"/>
              </a:rPr>
              <a:t>interactions between EMEP and WGE databases and assessments and better couple AQ models and WGE tools ; moving towards higher resolution (impacts on material)</a:t>
            </a:r>
          </a:p>
          <a:p>
            <a:pPr lvl="1">
              <a:lnSpc>
                <a:spcPct val="120000"/>
              </a:lnSpc>
              <a:spcBef>
                <a:spcPts val="0"/>
              </a:spcBef>
              <a:buFont typeface="Wingdings" pitchFamily="2" charset="2"/>
              <a:buChar char="Ø"/>
            </a:pPr>
            <a:r>
              <a:rPr lang="en-GB" sz="1100" dirty="0">
                <a:solidFill>
                  <a:schemeClr val="tx1"/>
                </a:solidFill>
                <a:latin typeface="+mj-lt"/>
              </a:rPr>
              <a:t>Transport pathways and consequences of changing climate</a:t>
            </a:r>
          </a:p>
          <a:p>
            <a:pPr lvl="1">
              <a:lnSpc>
                <a:spcPct val="120000"/>
              </a:lnSpc>
              <a:spcBef>
                <a:spcPts val="0"/>
              </a:spcBef>
              <a:buFont typeface="Wingdings" pitchFamily="2" charset="2"/>
              <a:buChar char="Ø"/>
            </a:pPr>
            <a:r>
              <a:rPr lang="en-GB" sz="1100" dirty="0">
                <a:solidFill>
                  <a:schemeClr val="tx1"/>
                </a:solidFill>
                <a:latin typeface="+mj-lt"/>
              </a:rPr>
              <a:t>Resuspension of heavy metals due to air pollution and climate change and mobilisation for ecosystems</a:t>
            </a:r>
          </a:p>
          <a:p>
            <a:pPr lvl="1">
              <a:lnSpc>
                <a:spcPct val="120000"/>
              </a:lnSpc>
              <a:spcBef>
                <a:spcPts val="0"/>
              </a:spcBef>
              <a:buFont typeface="Wingdings" pitchFamily="2" charset="2"/>
              <a:buChar char="Ø"/>
            </a:pPr>
            <a:r>
              <a:rPr lang="en-GB" sz="1100" dirty="0">
                <a:solidFill>
                  <a:schemeClr val="tx1"/>
                </a:solidFill>
                <a:latin typeface="+mj-lt"/>
              </a:rPr>
              <a:t>Dealing with biodiversity and ecosystem services (linked with critical loads and levels)</a:t>
            </a:r>
          </a:p>
          <a:p>
            <a:pPr lvl="1">
              <a:lnSpc>
                <a:spcPct val="120000"/>
              </a:lnSpc>
              <a:spcBef>
                <a:spcPts val="0"/>
              </a:spcBef>
              <a:buFont typeface="Wingdings" pitchFamily="2" charset="2"/>
              <a:buChar char="Ø"/>
            </a:pPr>
            <a:r>
              <a:rPr lang="en-GB" sz="1100" dirty="0">
                <a:solidFill>
                  <a:schemeClr val="tx1"/>
                </a:solidFill>
                <a:latin typeface="+mj-lt"/>
              </a:rPr>
              <a:t>New generation of global models that could simulate methane parametrisations for O3</a:t>
            </a:r>
          </a:p>
          <a:p>
            <a:pPr lvl="1">
              <a:lnSpc>
                <a:spcPct val="120000"/>
              </a:lnSpc>
              <a:spcBef>
                <a:spcPts val="0"/>
              </a:spcBef>
              <a:buFont typeface="Wingdings" pitchFamily="2" charset="2"/>
              <a:buChar char="Ø"/>
            </a:pPr>
            <a:r>
              <a:rPr lang="en-GB" sz="1100" dirty="0">
                <a:solidFill>
                  <a:schemeClr val="tx1"/>
                </a:solidFill>
                <a:latin typeface="+mj-lt"/>
              </a:rPr>
              <a:t>HM/POPs: </a:t>
            </a:r>
            <a:r>
              <a:rPr lang="en-GB" sz="1100" dirty="0" err="1">
                <a:solidFill>
                  <a:schemeClr val="tx1"/>
                </a:solidFill>
                <a:latin typeface="+mj-lt"/>
              </a:rPr>
              <a:t>gaz</a:t>
            </a:r>
            <a:r>
              <a:rPr lang="en-GB" sz="1100" dirty="0">
                <a:solidFill>
                  <a:schemeClr val="tx1"/>
                </a:solidFill>
                <a:latin typeface="+mj-lt"/>
              </a:rPr>
              <a:t>/particle partitioning – Hg chemistry and air surface changes </a:t>
            </a:r>
          </a:p>
          <a:p>
            <a:pPr lvl="1">
              <a:lnSpc>
                <a:spcPct val="120000"/>
              </a:lnSpc>
              <a:spcBef>
                <a:spcPts val="0"/>
              </a:spcBef>
              <a:buFont typeface="Wingdings" pitchFamily="2" charset="2"/>
              <a:buChar char="Ø"/>
            </a:pPr>
            <a:r>
              <a:rPr lang="en-GB" sz="1100" dirty="0">
                <a:solidFill>
                  <a:schemeClr val="tx1"/>
                </a:solidFill>
                <a:latin typeface="+mj-lt"/>
              </a:rPr>
              <a:t>Deposition parametrisations  (incl. dry deposition of N species)</a:t>
            </a:r>
          </a:p>
          <a:p>
            <a:pPr lvl="1">
              <a:lnSpc>
                <a:spcPct val="120000"/>
              </a:lnSpc>
              <a:spcBef>
                <a:spcPts val="0"/>
              </a:spcBef>
              <a:buFont typeface="Wingdings" pitchFamily="2" charset="2"/>
              <a:buChar char="Ø"/>
            </a:pPr>
            <a:r>
              <a:rPr lang="en-GB" sz="1100" dirty="0">
                <a:solidFill>
                  <a:schemeClr val="tx1"/>
                </a:solidFill>
                <a:latin typeface="+mj-lt"/>
              </a:rPr>
              <a:t>Marine issues</a:t>
            </a:r>
          </a:p>
          <a:p>
            <a:pPr lvl="1">
              <a:lnSpc>
                <a:spcPct val="120000"/>
              </a:lnSpc>
              <a:spcBef>
                <a:spcPts val="0"/>
              </a:spcBef>
              <a:buFont typeface="Wingdings" pitchFamily="2" charset="2"/>
              <a:buChar char="Ø"/>
            </a:pPr>
            <a:r>
              <a:rPr lang="en-AU" sz="1100" dirty="0">
                <a:solidFill>
                  <a:schemeClr val="tx1"/>
                </a:solidFill>
                <a:latin typeface="+mj-lt"/>
                <a:cs typeface="Calibri" panose="020F0502020204030204" pitchFamily="34" charset="0"/>
              </a:rPr>
              <a:t>Better use of data assimilation/data fusion methods to assess exposure studies (also for ecosystems). Problem of the availability of data to be used for such methods</a:t>
            </a:r>
          </a:p>
          <a:p>
            <a:pPr lvl="1">
              <a:lnSpc>
                <a:spcPct val="120000"/>
              </a:lnSpc>
              <a:spcBef>
                <a:spcPts val="0"/>
              </a:spcBef>
              <a:buFont typeface="Wingdings" pitchFamily="2" charset="2"/>
              <a:buChar char="Ø"/>
            </a:pPr>
            <a:endParaRPr lang="en-GB" sz="1100" dirty="0">
              <a:solidFill>
                <a:schemeClr val="tx1"/>
              </a:solidFill>
              <a:latin typeface="+mj-lt"/>
            </a:endParaRPr>
          </a:p>
          <a:p>
            <a:pPr>
              <a:lnSpc>
                <a:spcPct val="120000"/>
              </a:lnSpc>
              <a:spcBef>
                <a:spcPts val="0"/>
              </a:spcBef>
            </a:pPr>
            <a:endParaRPr lang="fr-FR" sz="1100" dirty="0">
              <a:solidFill>
                <a:schemeClr val="tx1"/>
              </a:solidFill>
              <a:latin typeface="+mj-lt"/>
            </a:endParaRPr>
          </a:p>
          <a:p>
            <a:pPr>
              <a:lnSpc>
                <a:spcPct val="120000"/>
              </a:lnSpc>
              <a:spcBef>
                <a:spcPts val="0"/>
              </a:spcBef>
            </a:pPr>
            <a:endParaRPr lang="fr-FR" sz="1100" dirty="0">
              <a:solidFill>
                <a:schemeClr val="tx1"/>
              </a:solidFill>
              <a:latin typeface="+mj-lt"/>
            </a:endParaRPr>
          </a:p>
        </p:txBody>
      </p:sp>
    </p:spTree>
    <p:extLst>
      <p:ext uri="{BB962C8B-B14F-4D97-AF65-F5344CB8AC3E}">
        <p14:creationId xmlns:p14="http://schemas.microsoft.com/office/powerpoint/2010/main" val="507953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A271F-9F03-4669-9E32-2515CACF7702}"/>
              </a:ext>
            </a:extLst>
          </p:cNvPr>
          <p:cNvSpPr>
            <a:spLocks noGrp="1"/>
          </p:cNvSpPr>
          <p:nvPr>
            <p:ph type="title"/>
          </p:nvPr>
        </p:nvSpPr>
        <p:spPr/>
        <p:txBody>
          <a:bodyPr/>
          <a:lstStyle/>
          <a:p>
            <a:r>
              <a:rPr lang="fr-FR" dirty="0"/>
              <a:t>Joint TFEIP/TFMM </a:t>
            </a:r>
            <a:r>
              <a:rPr lang="fr-FR" dirty="0" err="1"/>
              <a:t>working</a:t>
            </a:r>
            <a:r>
              <a:rPr lang="fr-FR" dirty="0"/>
              <a:t> group</a:t>
            </a:r>
          </a:p>
        </p:txBody>
      </p:sp>
      <p:sp>
        <p:nvSpPr>
          <p:cNvPr id="3" name="Espace réservé du contenu 2">
            <a:extLst>
              <a:ext uri="{FF2B5EF4-FFF2-40B4-BE49-F238E27FC236}">
                <a16:creationId xmlns:a16="http://schemas.microsoft.com/office/drawing/2014/main" id="{90E2C154-6037-4D06-ABD4-9D42CAB0901A}"/>
              </a:ext>
            </a:extLst>
          </p:cNvPr>
          <p:cNvSpPr>
            <a:spLocks noGrp="1"/>
          </p:cNvSpPr>
          <p:nvPr>
            <p:ph idx="1"/>
          </p:nvPr>
        </p:nvSpPr>
        <p:spPr>
          <a:xfrm>
            <a:off x="209550" y="1737292"/>
            <a:ext cx="11791949" cy="4900599"/>
          </a:xfrm>
        </p:spPr>
        <p:txBody>
          <a:bodyPr>
            <a:normAutofit fontScale="70000" lnSpcReduction="20000"/>
          </a:bodyPr>
          <a:lstStyle/>
          <a:p>
            <a:r>
              <a:rPr lang="fr-FR" dirty="0"/>
              <a:t>TFEIP </a:t>
            </a:r>
            <a:r>
              <a:rPr lang="fr-FR" dirty="0" err="1"/>
              <a:t>willing</a:t>
            </a:r>
            <a:r>
              <a:rPr lang="fr-FR" dirty="0"/>
              <a:t> to </a:t>
            </a:r>
            <a:r>
              <a:rPr lang="fr-FR" dirty="0" err="1"/>
              <a:t>better</a:t>
            </a:r>
            <a:r>
              <a:rPr lang="fr-FR" dirty="0"/>
              <a:t> </a:t>
            </a:r>
            <a:r>
              <a:rPr lang="en-US" dirty="0"/>
              <a:t>connect to the users of emission data =&gt; </a:t>
            </a:r>
            <a:r>
              <a:rPr lang="en-US" dirty="0" err="1"/>
              <a:t>modellers</a:t>
            </a:r>
            <a:r>
              <a:rPr lang="en-US" dirty="0"/>
              <a:t> </a:t>
            </a:r>
          </a:p>
          <a:p>
            <a:pPr lvl="1"/>
            <a:r>
              <a:rPr lang="en-US" dirty="0"/>
              <a:t>Take stock of the lessons learned from reviewing the MS spatially distributed emissions (the EMEP gridded emissions) in 2020 &amp; 2021 as part of the NECD inventory review process (update the guidance for spatial distribution of emissions);</a:t>
            </a:r>
            <a:endParaRPr lang="fr-FR" dirty="0"/>
          </a:p>
          <a:p>
            <a:pPr lvl="1"/>
            <a:r>
              <a:rPr lang="en-US" dirty="0"/>
              <a:t>Make available in some form additional information necessary for users of emission data (AQ </a:t>
            </a:r>
            <a:r>
              <a:rPr lang="en-US" dirty="0" err="1"/>
              <a:t>modellers</a:t>
            </a:r>
            <a:r>
              <a:rPr lang="en-US" dirty="0"/>
              <a:t>) to use emission grids. This could include PM and VOC splits, emission timing, emission height profiles, condensables…</a:t>
            </a:r>
          </a:p>
          <a:p>
            <a:endParaRPr lang="fr-FR" dirty="0"/>
          </a:p>
          <a:p>
            <a:r>
              <a:rPr lang="fr-FR" dirty="0"/>
              <a:t>A </a:t>
            </a:r>
            <a:r>
              <a:rPr lang="fr-FR" dirty="0" err="1"/>
              <a:t>similar</a:t>
            </a:r>
            <a:r>
              <a:rPr lang="fr-FR" dirty="0"/>
              <a:t> « </a:t>
            </a:r>
            <a:r>
              <a:rPr lang="fr-FR" dirty="0" err="1"/>
              <a:t>Wishlist</a:t>
            </a:r>
            <a:r>
              <a:rPr lang="fr-FR" dirty="0"/>
              <a:t> » </a:t>
            </a:r>
            <a:r>
              <a:rPr lang="fr-FR" dirty="0" err="1"/>
              <a:t>was</a:t>
            </a:r>
            <a:r>
              <a:rPr lang="fr-FR" dirty="0"/>
              <a:t> </a:t>
            </a:r>
            <a:r>
              <a:rPr lang="fr-FR" dirty="0" err="1"/>
              <a:t>elaborated</a:t>
            </a:r>
            <a:r>
              <a:rPr lang="fr-FR" dirty="0"/>
              <a:t> at the 2013 Zagreb meeting (</a:t>
            </a:r>
            <a:r>
              <a:rPr lang="fr-FR" dirty="0" err="1"/>
              <a:t>see</a:t>
            </a:r>
            <a:r>
              <a:rPr lang="fr-FR" dirty="0"/>
              <a:t> TFMM </a:t>
            </a:r>
            <a:r>
              <a:rPr lang="fr-FR" dirty="0" err="1"/>
              <a:t>website</a:t>
            </a:r>
            <a:r>
              <a:rPr lang="fr-FR" dirty="0"/>
              <a:t>), </a:t>
            </a:r>
            <a:r>
              <a:rPr lang="fr-FR" dirty="0" err="1"/>
              <a:t>now</a:t>
            </a:r>
            <a:r>
              <a:rPr lang="fr-FR" dirty="0"/>
              <a:t> the scope </a:t>
            </a:r>
            <a:r>
              <a:rPr lang="fr-FR" dirty="0" err="1"/>
              <a:t>is</a:t>
            </a:r>
            <a:r>
              <a:rPr lang="fr-FR" dirty="0"/>
              <a:t>: </a:t>
            </a:r>
          </a:p>
          <a:p>
            <a:pPr lvl="1"/>
            <a:r>
              <a:rPr lang="en-US" dirty="0"/>
              <a:t>Review the completeness of the list of topics</a:t>
            </a:r>
          </a:p>
          <a:p>
            <a:pPr lvl="1"/>
            <a:r>
              <a:rPr lang="en-US" dirty="0"/>
              <a:t>Information sharing on developments in other Research &amp; Service contracts (e.g. CAMS, FAIRMODE)</a:t>
            </a:r>
          </a:p>
          <a:p>
            <a:pPr lvl="1"/>
            <a:r>
              <a:rPr lang="fr-FR" dirty="0" err="1"/>
              <a:t>Identify</a:t>
            </a:r>
            <a:r>
              <a:rPr lang="fr-FR" dirty="0"/>
              <a:t> </a:t>
            </a:r>
            <a:r>
              <a:rPr lang="fr-FR" dirty="0" err="1"/>
              <a:t>specific</a:t>
            </a:r>
            <a:r>
              <a:rPr lang="fr-FR" dirty="0"/>
              <a:t> joint investigations in the bi-</a:t>
            </a:r>
            <a:r>
              <a:rPr lang="fr-FR" dirty="0" err="1"/>
              <a:t>annual</a:t>
            </a:r>
            <a:r>
              <a:rPr lang="fr-FR" dirty="0"/>
              <a:t> </a:t>
            </a:r>
            <a:r>
              <a:rPr lang="fr-FR" dirty="0" err="1"/>
              <a:t>workplan</a:t>
            </a:r>
            <a:endParaRPr lang="fr-FR" dirty="0"/>
          </a:p>
          <a:p>
            <a:endParaRPr lang="fr-FR" dirty="0"/>
          </a:p>
          <a:p>
            <a:r>
              <a:rPr lang="fr-FR" dirty="0"/>
              <a:t>Jeroen Kuenen (TNO) </a:t>
            </a:r>
            <a:r>
              <a:rPr lang="fr-FR" dirty="0" err="1"/>
              <a:t>will</a:t>
            </a:r>
            <a:r>
              <a:rPr lang="fr-FR" dirty="0"/>
              <a:t> </a:t>
            </a:r>
            <a:r>
              <a:rPr lang="fr-FR" dirty="0" err="1"/>
              <a:t>convey</a:t>
            </a:r>
            <a:r>
              <a:rPr lang="fr-FR" dirty="0"/>
              <a:t> a web meeting in the </a:t>
            </a:r>
            <a:r>
              <a:rPr lang="fr-FR" dirty="0" err="1"/>
              <a:t>coming</a:t>
            </a:r>
            <a:r>
              <a:rPr lang="fr-FR" dirty="0"/>
              <a:t> </a:t>
            </a:r>
            <a:r>
              <a:rPr lang="fr-FR" dirty="0" err="1"/>
              <a:t>months</a:t>
            </a:r>
            <a:r>
              <a:rPr lang="fr-FR" dirty="0"/>
              <a:t>. If </a:t>
            </a:r>
            <a:r>
              <a:rPr lang="fr-FR" dirty="0" err="1"/>
              <a:t>interested</a:t>
            </a:r>
            <a:r>
              <a:rPr lang="fr-FR" dirty="0"/>
              <a:t>, TFMM participants </a:t>
            </a:r>
            <a:r>
              <a:rPr lang="fr-FR" dirty="0" err="1"/>
              <a:t>should</a:t>
            </a:r>
            <a:r>
              <a:rPr lang="fr-FR" dirty="0"/>
              <a:t> </a:t>
            </a:r>
            <a:r>
              <a:rPr lang="fr-FR" dirty="0" err="1"/>
              <a:t>register</a:t>
            </a:r>
            <a:r>
              <a:rPr lang="fr-FR" dirty="0"/>
              <a:t> </a:t>
            </a:r>
            <a:r>
              <a:rPr lang="fr-FR" dirty="0" err="1"/>
              <a:t>they</a:t>
            </a:r>
            <a:r>
              <a:rPr lang="fr-FR" dirty="0"/>
              <a:t> </a:t>
            </a:r>
            <a:r>
              <a:rPr lang="fr-FR" dirty="0" err="1"/>
              <a:t>willingness</a:t>
            </a:r>
            <a:r>
              <a:rPr lang="fr-FR" dirty="0"/>
              <a:t> to </a:t>
            </a:r>
            <a:r>
              <a:rPr lang="fr-FR" dirty="0" err="1"/>
              <a:t>contribute</a:t>
            </a:r>
            <a:r>
              <a:rPr lang="fr-FR" dirty="0"/>
              <a:t> to A. Colette.</a:t>
            </a:r>
          </a:p>
          <a:p>
            <a:endParaRPr lang="fr-FR" dirty="0"/>
          </a:p>
        </p:txBody>
      </p:sp>
    </p:spTree>
    <p:extLst>
      <p:ext uri="{BB962C8B-B14F-4D97-AF65-F5344CB8AC3E}">
        <p14:creationId xmlns:p14="http://schemas.microsoft.com/office/powerpoint/2010/main" val="39237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BBEB66-A707-43FA-8A88-DD07831198F3}"/>
              </a:ext>
            </a:extLst>
          </p:cNvPr>
          <p:cNvSpPr>
            <a:spLocks noGrp="1"/>
          </p:cNvSpPr>
          <p:nvPr>
            <p:ph type="title"/>
          </p:nvPr>
        </p:nvSpPr>
        <p:spPr/>
        <p:txBody>
          <a:bodyPr/>
          <a:lstStyle/>
          <a:p>
            <a:r>
              <a:rPr lang="fr-FR" dirty="0"/>
              <a:t>Tuesday 3/5 pm</a:t>
            </a:r>
          </a:p>
        </p:txBody>
      </p:sp>
      <p:sp>
        <p:nvSpPr>
          <p:cNvPr id="3" name="Espace réservé du contenu 2">
            <a:extLst>
              <a:ext uri="{FF2B5EF4-FFF2-40B4-BE49-F238E27FC236}">
                <a16:creationId xmlns:a16="http://schemas.microsoft.com/office/drawing/2014/main" id="{AF5FAEB8-A299-4384-8941-80CD5403A17B}"/>
              </a:ext>
            </a:extLst>
          </p:cNvPr>
          <p:cNvSpPr>
            <a:spLocks noGrp="1"/>
          </p:cNvSpPr>
          <p:nvPr>
            <p:ph idx="1"/>
          </p:nvPr>
        </p:nvSpPr>
        <p:spPr>
          <a:xfrm>
            <a:off x="8061960" y="2768419"/>
            <a:ext cx="3716835" cy="1488788"/>
          </a:xfrm>
          <a:ln w="38100">
            <a:solidFill>
              <a:schemeClr val="tx1"/>
            </a:solidFill>
          </a:ln>
        </p:spPr>
        <p:txBody>
          <a:bodyPr>
            <a:normAutofit/>
          </a:bodyPr>
          <a:lstStyle/>
          <a:p>
            <a:r>
              <a:rPr lang="fr-FR" sz="1800" dirty="0" err="1"/>
              <a:t>Welcome</a:t>
            </a:r>
            <a:r>
              <a:rPr lang="fr-FR" sz="1800" dirty="0"/>
              <a:t> </a:t>
            </a:r>
          </a:p>
          <a:p>
            <a:r>
              <a:rPr lang="fr-FR" sz="1800" dirty="0"/>
              <a:t>Meeting objective</a:t>
            </a:r>
          </a:p>
          <a:p>
            <a:r>
              <a:rPr lang="fr-FR" sz="1800" dirty="0"/>
              <a:t>Information </a:t>
            </a:r>
            <a:r>
              <a:rPr lang="fr-FR" sz="1800" dirty="0" err="1"/>
              <a:t>from</a:t>
            </a:r>
            <a:r>
              <a:rPr lang="fr-FR" sz="1800" dirty="0"/>
              <a:t> Convention and Centers</a:t>
            </a:r>
          </a:p>
        </p:txBody>
      </p:sp>
      <p:pic>
        <p:nvPicPr>
          <p:cNvPr id="5" name="Image 4">
            <a:extLst>
              <a:ext uri="{FF2B5EF4-FFF2-40B4-BE49-F238E27FC236}">
                <a16:creationId xmlns:a16="http://schemas.microsoft.com/office/drawing/2014/main" id="{64A4B713-B062-40EB-B4AD-E796CF650851}"/>
              </a:ext>
            </a:extLst>
          </p:cNvPr>
          <p:cNvPicPr>
            <a:picLocks noChangeAspect="1"/>
          </p:cNvPicPr>
          <p:nvPr/>
        </p:nvPicPr>
        <p:blipFill rotWithShape="1">
          <a:blip r:embed="rId2"/>
          <a:srcRect l="8250" t="26433" r="29875" b="19763"/>
          <a:stretch/>
        </p:blipFill>
        <p:spPr>
          <a:xfrm>
            <a:off x="164243" y="1905000"/>
            <a:ext cx="7543800" cy="3688080"/>
          </a:xfrm>
          <a:prstGeom prst="rect">
            <a:avLst/>
          </a:prstGeom>
        </p:spPr>
      </p:pic>
    </p:spTree>
    <p:extLst>
      <p:ext uri="{BB962C8B-B14F-4D97-AF65-F5344CB8AC3E}">
        <p14:creationId xmlns:p14="http://schemas.microsoft.com/office/powerpoint/2010/main" val="34978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2DCFE3-B222-4260-BF44-C033AAE6F713}"/>
              </a:ext>
            </a:extLst>
          </p:cNvPr>
          <p:cNvSpPr>
            <a:spLocks noGrp="1"/>
          </p:cNvSpPr>
          <p:nvPr>
            <p:ph type="title"/>
          </p:nvPr>
        </p:nvSpPr>
        <p:spPr/>
        <p:txBody>
          <a:bodyPr/>
          <a:lstStyle/>
          <a:p>
            <a:r>
              <a:rPr lang="fr-FR" dirty="0"/>
              <a:t>Tuesday 3/5 pm</a:t>
            </a:r>
          </a:p>
        </p:txBody>
      </p:sp>
      <p:pic>
        <p:nvPicPr>
          <p:cNvPr id="4" name="Image 3">
            <a:extLst>
              <a:ext uri="{FF2B5EF4-FFF2-40B4-BE49-F238E27FC236}">
                <a16:creationId xmlns:a16="http://schemas.microsoft.com/office/drawing/2014/main" id="{2B292658-AE29-4864-8C56-46C043BFB6FE}"/>
              </a:ext>
            </a:extLst>
          </p:cNvPr>
          <p:cNvPicPr>
            <a:picLocks noChangeAspect="1"/>
          </p:cNvPicPr>
          <p:nvPr/>
        </p:nvPicPr>
        <p:blipFill rotWithShape="1">
          <a:blip r:embed="rId2"/>
          <a:srcRect l="7625" t="43108" r="28975" b="23542"/>
          <a:stretch/>
        </p:blipFill>
        <p:spPr>
          <a:xfrm>
            <a:off x="304800" y="2026920"/>
            <a:ext cx="7729728" cy="2286000"/>
          </a:xfrm>
          <a:prstGeom prst="rect">
            <a:avLst/>
          </a:prstGeom>
        </p:spPr>
      </p:pic>
      <p:pic>
        <p:nvPicPr>
          <p:cNvPr id="5" name="Image 4">
            <a:extLst>
              <a:ext uri="{FF2B5EF4-FFF2-40B4-BE49-F238E27FC236}">
                <a16:creationId xmlns:a16="http://schemas.microsoft.com/office/drawing/2014/main" id="{CE18E06B-47D8-461A-AB32-5F7FEF105250}"/>
              </a:ext>
            </a:extLst>
          </p:cNvPr>
          <p:cNvPicPr>
            <a:picLocks noChangeAspect="1"/>
          </p:cNvPicPr>
          <p:nvPr/>
        </p:nvPicPr>
        <p:blipFill rotWithShape="1">
          <a:blip r:embed="rId3"/>
          <a:srcRect l="7625" t="40726" r="28975" b="41932"/>
          <a:stretch/>
        </p:blipFill>
        <p:spPr>
          <a:xfrm>
            <a:off x="304801" y="4276299"/>
            <a:ext cx="7729728" cy="1188720"/>
          </a:xfrm>
          <a:prstGeom prst="rect">
            <a:avLst/>
          </a:prstGeom>
        </p:spPr>
      </p:pic>
      <p:sp>
        <p:nvSpPr>
          <p:cNvPr id="6" name="Espace réservé du contenu 2">
            <a:extLst>
              <a:ext uri="{FF2B5EF4-FFF2-40B4-BE49-F238E27FC236}">
                <a16:creationId xmlns:a16="http://schemas.microsoft.com/office/drawing/2014/main" id="{76BA7449-8EA1-46DE-8294-6C9BE7F8F714}"/>
              </a:ext>
            </a:extLst>
          </p:cNvPr>
          <p:cNvSpPr>
            <a:spLocks noGrp="1"/>
          </p:cNvSpPr>
          <p:nvPr>
            <p:ph idx="1"/>
          </p:nvPr>
        </p:nvSpPr>
        <p:spPr>
          <a:xfrm>
            <a:off x="8475165" y="2981779"/>
            <a:ext cx="3716835" cy="1488788"/>
          </a:xfrm>
          <a:ln w="38100">
            <a:solidFill>
              <a:schemeClr val="tx1"/>
            </a:solidFill>
          </a:ln>
        </p:spPr>
        <p:txBody>
          <a:bodyPr>
            <a:normAutofit/>
          </a:bodyPr>
          <a:lstStyle/>
          <a:p>
            <a:r>
              <a:rPr lang="fr-FR" sz="1800" dirty="0"/>
              <a:t>Country &amp; International organisation updates</a:t>
            </a:r>
          </a:p>
          <a:p>
            <a:r>
              <a:rPr lang="fr-FR" sz="1800" dirty="0"/>
              <a:t>Focus on O3</a:t>
            </a:r>
          </a:p>
        </p:txBody>
      </p:sp>
    </p:spTree>
    <p:extLst>
      <p:ext uri="{BB962C8B-B14F-4D97-AF65-F5344CB8AC3E}">
        <p14:creationId xmlns:p14="http://schemas.microsoft.com/office/powerpoint/2010/main" val="61741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BBEB66-A707-43FA-8A88-DD07831198F3}"/>
              </a:ext>
            </a:extLst>
          </p:cNvPr>
          <p:cNvSpPr>
            <a:spLocks noGrp="1"/>
          </p:cNvSpPr>
          <p:nvPr>
            <p:ph type="title"/>
          </p:nvPr>
        </p:nvSpPr>
        <p:spPr/>
        <p:txBody>
          <a:bodyPr/>
          <a:lstStyle/>
          <a:p>
            <a:r>
              <a:rPr lang="fr-FR" dirty="0" err="1"/>
              <a:t>Wednesday</a:t>
            </a:r>
            <a:r>
              <a:rPr lang="fr-FR" dirty="0"/>
              <a:t> 4/5 </a:t>
            </a:r>
            <a:r>
              <a:rPr lang="fr-FR" dirty="0" err="1"/>
              <a:t>am</a:t>
            </a:r>
            <a:endParaRPr lang="fr-FR" dirty="0"/>
          </a:p>
        </p:txBody>
      </p:sp>
      <p:sp>
        <p:nvSpPr>
          <p:cNvPr id="3" name="Espace réservé du contenu 2">
            <a:extLst>
              <a:ext uri="{FF2B5EF4-FFF2-40B4-BE49-F238E27FC236}">
                <a16:creationId xmlns:a16="http://schemas.microsoft.com/office/drawing/2014/main" id="{AF5FAEB8-A299-4384-8941-80CD5403A17B}"/>
              </a:ext>
            </a:extLst>
          </p:cNvPr>
          <p:cNvSpPr>
            <a:spLocks noGrp="1"/>
          </p:cNvSpPr>
          <p:nvPr>
            <p:ph idx="1"/>
          </p:nvPr>
        </p:nvSpPr>
        <p:spPr>
          <a:xfrm>
            <a:off x="7869837" y="2768419"/>
            <a:ext cx="3908958" cy="1321159"/>
          </a:xfrm>
          <a:ln w="38100">
            <a:solidFill>
              <a:schemeClr val="tx1"/>
            </a:solidFill>
          </a:ln>
        </p:spPr>
        <p:txBody>
          <a:bodyPr>
            <a:normAutofit fontScale="77500" lnSpcReduction="20000"/>
          </a:bodyPr>
          <a:lstStyle/>
          <a:p>
            <a:r>
              <a:rPr lang="fr-FR" sz="1800" dirty="0" err="1"/>
              <a:t>Modelling</a:t>
            </a:r>
            <a:r>
              <a:rPr lang="fr-FR" sz="1800" dirty="0"/>
              <a:t>: CAMS, SVOC-IVOC</a:t>
            </a:r>
          </a:p>
          <a:p>
            <a:r>
              <a:rPr lang="fr-FR" sz="1800" dirty="0"/>
              <a:t>Monitoring: RI-</a:t>
            </a:r>
            <a:r>
              <a:rPr lang="fr-FR" sz="1800" dirty="0" err="1"/>
              <a:t>Urbans</a:t>
            </a:r>
            <a:endParaRPr lang="fr-FR" sz="1800" dirty="0"/>
          </a:p>
          <a:p>
            <a:r>
              <a:rPr lang="fr-FR" sz="1800" dirty="0"/>
              <a:t>Prospective scenarios/</a:t>
            </a:r>
            <a:r>
              <a:rPr lang="fr-FR" sz="1800" dirty="0" err="1"/>
              <a:t>regional</a:t>
            </a:r>
            <a:r>
              <a:rPr lang="fr-FR" sz="1800" dirty="0"/>
              <a:t>/global </a:t>
            </a:r>
            <a:r>
              <a:rPr lang="fr-FR" sz="1800" dirty="0" err="1"/>
              <a:t>modelling</a:t>
            </a:r>
            <a:endParaRPr lang="fr-FR" sz="1800" dirty="0"/>
          </a:p>
          <a:p>
            <a:r>
              <a:rPr lang="fr-FR" sz="1800" dirty="0" err="1"/>
              <a:t>BaP</a:t>
            </a:r>
            <a:r>
              <a:rPr lang="fr-FR" sz="1800" dirty="0"/>
              <a:t>/Eurodelta</a:t>
            </a:r>
          </a:p>
        </p:txBody>
      </p:sp>
      <p:pic>
        <p:nvPicPr>
          <p:cNvPr id="4" name="Image 3">
            <a:extLst>
              <a:ext uri="{FF2B5EF4-FFF2-40B4-BE49-F238E27FC236}">
                <a16:creationId xmlns:a16="http://schemas.microsoft.com/office/drawing/2014/main" id="{DC3757AA-8241-4189-9850-1E72B19DE44D}"/>
              </a:ext>
            </a:extLst>
          </p:cNvPr>
          <p:cNvPicPr>
            <a:picLocks noChangeAspect="1"/>
          </p:cNvPicPr>
          <p:nvPr/>
        </p:nvPicPr>
        <p:blipFill rotWithShape="1">
          <a:blip r:embed="rId2"/>
          <a:srcRect l="8250" t="16873" r="28350" b="8424"/>
          <a:stretch/>
        </p:blipFill>
        <p:spPr>
          <a:xfrm>
            <a:off x="824686" y="1591709"/>
            <a:ext cx="4281758" cy="2836496"/>
          </a:xfrm>
          <a:prstGeom prst="rect">
            <a:avLst/>
          </a:prstGeom>
        </p:spPr>
      </p:pic>
      <p:pic>
        <p:nvPicPr>
          <p:cNvPr id="7" name="Image 6">
            <a:extLst>
              <a:ext uri="{FF2B5EF4-FFF2-40B4-BE49-F238E27FC236}">
                <a16:creationId xmlns:a16="http://schemas.microsoft.com/office/drawing/2014/main" id="{7A66AD9A-F532-48A4-9C2E-6AB46187924C}"/>
              </a:ext>
            </a:extLst>
          </p:cNvPr>
          <p:cNvPicPr>
            <a:picLocks noChangeAspect="1"/>
          </p:cNvPicPr>
          <p:nvPr/>
        </p:nvPicPr>
        <p:blipFill rotWithShape="1">
          <a:blip r:embed="rId3"/>
          <a:srcRect l="7375" t="22209" r="29225" b="5089"/>
          <a:stretch/>
        </p:blipFill>
        <p:spPr>
          <a:xfrm>
            <a:off x="824686" y="3678440"/>
            <a:ext cx="4281759" cy="2760519"/>
          </a:xfrm>
          <a:prstGeom prst="rect">
            <a:avLst/>
          </a:prstGeom>
        </p:spPr>
      </p:pic>
    </p:spTree>
    <p:extLst>
      <p:ext uri="{BB962C8B-B14F-4D97-AF65-F5344CB8AC3E}">
        <p14:creationId xmlns:p14="http://schemas.microsoft.com/office/powerpoint/2010/main" val="364808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BBEB66-A707-43FA-8A88-DD07831198F3}"/>
              </a:ext>
            </a:extLst>
          </p:cNvPr>
          <p:cNvSpPr>
            <a:spLocks noGrp="1"/>
          </p:cNvSpPr>
          <p:nvPr>
            <p:ph type="title"/>
          </p:nvPr>
        </p:nvSpPr>
        <p:spPr/>
        <p:txBody>
          <a:bodyPr/>
          <a:lstStyle/>
          <a:p>
            <a:r>
              <a:rPr lang="fr-FR" dirty="0" err="1"/>
              <a:t>Wednesday</a:t>
            </a:r>
            <a:r>
              <a:rPr lang="fr-FR" dirty="0"/>
              <a:t> 4/5 pm</a:t>
            </a:r>
          </a:p>
        </p:txBody>
      </p:sp>
      <p:sp>
        <p:nvSpPr>
          <p:cNvPr id="3" name="Espace réservé du contenu 2">
            <a:extLst>
              <a:ext uri="{FF2B5EF4-FFF2-40B4-BE49-F238E27FC236}">
                <a16:creationId xmlns:a16="http://schemas.microsoft.com/office/drawing/2014/main" id="{AF5FAEB8-A299-4384-8941-80CD5403A17B}"/>
              </a:ext>
            </a:extLst>
          </p:cNvPr>
          <p:cNvSpPr>
            <a:spLocks noGrp="1"/>
          </p:cNvSpPr>
          <p:nvPr>
            <p:ph idx="1"/>
          </p:nvPr>
        </p:nvSpPr>
        <p:spPr>
          <a:xfrm>
            <a:off x="7869837" y="3164659"/>
            <a:ext cx="3908958" cy="1321159"/>
          </a:xfrm>
          <a:ln w="38100">
            <a:solidFill>
              <a:schemeClr val="tx1"/>
            </a:solidFill>
          </a:ln>
        </p:spPr>
        <p:txBody>
          <a:bodyPr>
            <a:normAutofit fontScale="85000" lnSpcReduction="10000"/>
          </a:bodyPr>
          <a:lstStyle/>
          <a:p>
            <a:r>
              <a:rPr lang="fr-FR" sz="1800" dirty="0"/>
              <a:t>O3/VOC Intensive </a:t>
            </a:r>
            <a:r>
              <a:rPr lang="fr-FR" sz="1800" dirty="0" err="1"/>
              <a:t>Measurement</a:t>
            </a:r>
            <a:r>
              <a:rPr lang="fr-FR" sz="1800" dirty="0"/>
              <a:t> </a:t>
            </a:r>
            <a:r>
              <a:rPr lang="fr-FR" sz="1800" dirty="0" err="1"/>
              <a:t>Period</a:t>
            </a:r>
            <a:endParaRPr lang="fr-FR" sz="1800" dirty="0"/>
          </a:p>
          <a:p>
            <a:r>
              <a:rPr lang="fr-FR" sz="1800" dirty="0"/>
              <a:t>Sampling</a:t>
            </a:r>
          </a:p>
          <a:p>
            <a:r>
              <a:rPr lang="fr-FR" sz="1800" dirty="0" err="1"/>
              <a:t>Modelling</a:t>
            </a:r>
            <a:r>
              <a:rPr lang="fr-FR" sz="1800" dirty="0"/>
              <a:t> (</a:t>
            </a:r>
            <a:r>
              <a:rPr lang="fr-FR" sz="1800" dirty="0" err="1"/>
              <a:t>forecasting</a:t>
            </a:r>
            <a:r>
              <a:rPr lang="fr-FR" sz="1800" dirty="0"/>
              <a:t>)</a:t>
            </a:r>
          </a:p>
          <a:p>
            <a:r>
              <a:rPr lang="fr-FR" sz="1800" dirty="0"/>
              <a:t>Expectations</a:t>
            </a:r>
          </a:p>
        </p:txBody>
      </p:sp>
      <p:pic>
        <p:nvPicPr>
          <p:cNvPr id="5" name="Image 4">
            <a:extLst>
              <a:ext uri="{FF2B5EF4-FFF2-40B4-BE49-F238E27FC236}">
                <a16:creationId xmlns:a16="http://schemas.microsoft.com/office/drawing/2014/main" id="{1A4F3199-EE64-4A77-803F-E29E106135F8}"/>
              </a:ext>
            </a:extLst>
          </p:cNvPr>
          <p:cNvPicPr>
            <a:picLocks noChangeAspect="1"/>
          </p:cNvPicPr>
          <p:nvPr/>
        </p:nvPicPr>
        <p:blipFill rotWithShape="1">
          <a:blip r:embed="rId2"/>
          <a:srcRect l="8375" t="17095" r="28225" b="15539"/>
          <a:stretch/>
        </p:blipFill>
        <p:spPr>
          <a:xfrm>
            <a:off x="413205" y="1560522"/>
            <a:ext cx="6250110" cy="3733800"/>
          </a:xfrm>
          <a:prstGeom prst="rect">
            <a:avLst/>
          </a:prstGeom>
        </p:spPr>
      </p:pic>
      <p:pic>
        <p:nvPicPr>
          <p:cNvPr id="6" name="Image 5">
            <a:extLst>
              <a:ext uri="{FF2B5EF4-FFF2-40B4-BE49-F238E27FC236}">
                <a16:creationId xmlns:a16="http://schemas.microsoft.com/office/drawing/2014/main" id="{CBE098CD-3262-45E7-871F-ECE55C78331C}"/>
              </a:ext>
            </a:extLst>
          </p:cNvPr>
          <p:cNvPicPr>
            <a:picLocks noChangeAspect="1"/>
          </p:cNvPicPr>
          <p:nvPr/>
        </p:nvPicPr>
        <p:blipFill rotWithShape="1">
          <a:blip r:embed="rId3"/>
          <a:srcRect l="8375" t="32634" r="28225" b="42441"/>
          <a:stretch/>
        </p:blipFill>
        <p:spPr>
          <a:xfrm>
            <a:off x="412818" y="5095496"/>
            <a:ext cx="6250110" cy="1381504"/>
          </a:xfrm>
          <a:prstGeom prst="rect">
            <a:avLst/>
          </a:prstGeom>
        </p:spPr>
      </p:pic>
    </p:spTree>
    <p:extLst>
      <p:ext uri="{BB962C8B-B14F-4D97-AF65-F5344CB8AC3E}">
        <p14:creationId xmlns:p14="http://schemas.microsoft.com/office/powerpoint/2010/main" val="74832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BBEB66-A707-43FA-8A88-DD07831198F3}"/>
              </a:ext>
            </a:extLst>
          </p:cNvPr>
          <p:cNvSpPr>
            <a:spLocks noGrp="1"/>
          </p:cNvSpPr>
          <p:nvPr>
            <p:ph type="title"/>
          </p:nvPr>
        </p:nvSpPr>
        <p:spPr/>
        <p:txBody>
          <a:bodyPr/>
          <a:lstStyle/>
          <a:p>
            <a:r>
              <a:rPr lang="fr-FR" dirty="0"/>
              <a:t>Thursday 5/5 </a:t>
            </a:r>
            <a:r>
              <a:rPr lang="fr-FR" dirty="0" err="1"/>
              <a:t>aM</a:t>
            </a:r>
            <a:endParaRPr lang="fr-FR" dirty="0"/>
          </a:p>
        </p:txBody>
      </p:sp>
      <p:sp>
        <p:nvSpPr>
          <p:cNvPr id="9" name="Espace réservé du contenu 2">
            <a:extLst>
              <a:ext uri="{FF2B5EF4-FFF2-40B4-BE49-F238E27FC236}">
                <a16:creationId xmlns:a16="http://schemas.microsoft.com/office/drawing/2014/main" id="{59EE783B-F7FB-47E8-8605-6FAE28D2657A}"/>
              </a:ext>
            </a:extLst>
          </p:cNvPr>
          <p:cNvSpPr txBox="1">
            <a:spLocks/>
          </p:cNvSpPr>
          <p:nvPr/>
        </p:nvSpPr>
        <p:spPr>
          <a:xfrm>
            <a:off x="7869837" y="2768419"/>
            <a:ext cx="3908958" cy="934901"/>
          </a:xfrm>
          <a:prstGeom prst="rect">
            <a:avLst/>
          </a:prstGeom>
          <a:ln w="38100">
            <a:solidFill>
              <a:schemeClr val="tx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fr-FR" sz="1800" dirty="0"/>
              <a:t>2020 </a:t>
            </a:r>
            <a:r>
              <a:rPr lang="fr-FR" sz="1800" dirty="0" err="1"/>
              <a:t>Lockdown</a:t>
            </a:r>
            <a:r>
              <a:rPr lang="fr-FR" sz="1800" dirty="0"/>
              <a:t> &amp; AQ</a:t>
            </a:r>
          </a:p>
          <a:p>
            <a:r>
              <a:rPr lang="fr-FR" sz="1800" dirty="0"/>
              <a:t>Trends &amp; </a:t>
            </a:r>
            <a:r>
              <a:rPr lang="fr-FR" sz="1800" dirty="0" err="1"/>
              <a:t>scales</a:t>
            </a:r>
            <a:endParaRPr lang="fr-FR" sz="1800" dirty="0"/>
          </a:p>
        </p:txBody>
      </p:sp>
      <p:pic>
        <p:nvPicPr>
          <p:cNvPr id="3" name="Image 2">
            <a:extLst>
              <a:ext uri="{FF2B5EF4-FFF2-40B4-BE49-F238E27FC236}">
                <a16:creationId xmlns:a16="http://schemas.microsoft.com/office/drawing/2014/main" id="{9688E130-630C-46AA-9584-5D741806BEDC}"/>
              </a:ext>
            </a:extLst>
          </p:cNvPr>
          <p:cNvPicPr>
            <a:picLocks noChangeAspect="1"/>
          </p:cNvPicPr>
          <p:nvPr/>
        </p:nvPicPr>
        <p:blipFill rotWithShape="1">
          <a:blip r:embed="rId2"/>
          <a:srcRect l="7125" t="29101" r="28250" b="6868"/>
          <a:stretch/>
        </p:blipFill>
        <p:spPr>
          <a:xfrm>
            <a:off x="413203" y="1627387"/>
            <a:ext cx="6139996" cy="3420346"/>
          </a:xfrm>
          <a:prstGeom prst="rect">
            <a:avLst/>
          </a:prstGeom>
        </p:spPr>
      </p:pic>
      <p:pic>
        <p:nvPicPr>
          <p:cNvPr id="5" name="Image 4">
            <a:extLst>
              <a:ext uri="{FF2B5EF4-FFF2-40B4-BE49-F238E27FC236}">
                <a16:creationId xmlns:a16="http://schemas.microsoft.com/office/drawing/2014/main" id="{A5213419-8B36-4F4E-B36F-D15826A7D341}"/>
              </a:ext>
            </a:extLst>
          </p:cNvPr>
          <p:cNvPicPr>
            <a:picLocks noChangeAspect="1"/>
          </p:cNvPicPr>
          <p:nvPr/>
        </p:nvPicPr>
        <p:blipFill rotWithShape="1">
          <a:blip r:embed="rId3"/>
          <a:srcRect l="8125" t="40364" r="27250" b="25765"/>
          <a:stretch/>
        </p:blipFill>
        <p:spPr>
          <a:xfrm>
            <a:off x="413202" y="4957277"/>
            <a:ext cx="6139997" cy="1809283"/>
          </a:xfrm>
          <a:prstGeom prst="rect">
            <a:avLst/>
          </a:prstGeom>
        </p:spPr>
      </p:pic>
    </p:spTree>
    <p:extLst>
      <p:ext uri="{BB962C8B-B14F-4D97-AF65-F5344CB8AC3E}">
        <p14:creationId xmlns:p14="http://schemas.microsoft.com/office/powerpoint/2010/main" val="289560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24C891-C634-4242-974E-B00A5502A7C9}"/>
              </a:ext>
            </a:extLst>
          </p:cNvPr>
          <p:cNvSpPr>
            <a:spLocks noGrp="1"/>
          </p:cNvSpPr>
          <p:nvPr>
            <p:ph type="title"/>
          </p:nvPr>
        </p:nvSpPr>
        <p:spPr/>
        <p:txBody>
          <a:bodyPr/>
          <a:lstStyle/>
          <a:p>
            <a:r>
              <a:rPr lang="fr-FR" dirty="0"/>
              <a:t>Progress in 2022-2023 </a:t>
            </a:r>
            <a:r>
              <a:rPr lang="fr-FR" dirty="0" err="1"/>
              <a:t>workplan</a:t>
            </a:r>
            <a:endParaRPr lang="fr-FR" dirty="0"/>
          </a:p>
        </p:txBody>
      </p:sp>
      <p:sp>
        <p:nvSpPr>
          <p:cNvPr id="3" name="Espace réservé du contenu 2">
            <a:extLst>
              <a:ext uri="{FF2B5EF4-FFF2-40B4-BE49-F238E27FC236}">
                <a16:creationId xmlns:a16="http://schemas.microsoft.com/office/drawing/2014/main" id="{A8C5CAB8-A281-48A6-97AA-0546B24A0ABE}"/>
              </a:ext>
            </a:extLst>
          </p:cNvPr>
          <p:cNvSpPr>
            <a:spLocks noGrp="1"/>
          </p:cNvSpPr>
          <p:nvPr>
            <p:ph idx="1"/>
          </p:nvPr>
        </p:nvSpPr>
        <p:spPr>
          <a:xfrm>
            <a:off x="267423" y="1827233"/>
            <a:ext cx="4664341" cy="4108872"/>
          </a:xfrm>
        </p:spPr>
        <p:txBody>
          <a:bodyPr>
            <a:normAutofit/>
          </a:bodyPr>
          <a:lstStyle/>
          <a:p>
            <a:r>
              <a:rPr lang="fr-FR" sz="1800" dirty="0"/>
              <a:t>UNECE &gt; Meetings &gt; 41st </a:t>
            </a:r>
            <a:r>
              <a:rPr lang="fr-FR" sz="1800" dirty="0" err="1"/>
              <a:t>Exec</a:t>
            </a:r>
            <a:r>
              <a:rPr lang="fr-FR" sz="1800" dirty="0"/>
              <a:t> Body</a:t>
            </a:r>
          </a:p>
          <a:p>
            <a:r>
              <a:rPr lang="en-US" sz="1800" dirty="0"/>
              <a:t>ECE/EB.AIR/2021/2 - Draft 2022–2023 workplan for the implementation of the Convention</a:t>
            </a:r>
            <a:endParaRPr lang="fr-FR" sz="1800" dirty="0"/>
          </a:p>
          <a:p>
            <a:r>
              <a:rPr lang="fr-FR" sz="1800" dirty="0"/>
              <a:t>https://unece.org/sites/default/files/2021-10/ECE_EB.AIR_2021_2-2113539E.pdf</a:t>
            </a:r>
          </a:p>
        </p:txBody>
      </p:sp>
      <p:pic>
        <p:nvPicPr>
          <p:cNvPr id="5" name="Image 4">
            <a:extLst>
              <a:ext uri="{FF2B5EF4-FFF2-40B4-BE49-F238E27FC236}">
                <a16:creationId xmlns:a16="http://schemas.microsoft.com/office/drawing/2014/main" id="{36FE039F-043C-41F6-A9AC-CE30BB981D11}"/>
              </a:ext>
            </a:extLst>
          </p:cNvPr>
          <p:cNvPicPr>
            <a:picLocks noChangeAspect="1"/>
          </p:cNvPicPr>
          <p:nvPr/>
        </p:nvPicPr>
        <p:blipFill rotWithShape="1">
          <a:blip r:embed="rId2"/>
          <a:srcRect l="33442" t="20529" r="12829" b="7739"/>
          <a:stretch/>
        </p:blipFill>
        <p:spPr>
          <a:xfrm>
            <a:off x="5373875" y="1720871"/>
            <a:ext cx="6550702" cy="4917020"/>
          </a:xfrm>
          <a:prstGeom prst="rect">
            <a:avLst/>
          </a:prstGeom>
        </p:spPr>
      </p:pic>
    </p:spTree>
    <p:extLst>
      <p:ext uri="{BB962C8B-B14F-4D97-AF65-F5344CB8AC3E}">
        <p14:creationId xmlns:p14="http://schemas.microsoft.com/office/powerpoint/2010/main" val="259387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40064-6F6B-481A-BB6B-A26213F44097}"/>
              </a:ext>
            </a:extLst>
          </p:cNvPr>
          <p:cNvSpPr>
            <a:spLocks noGrp="1"/>
          </p:cNvSpPr>
          <p:nvPr>
            <p:ph type="title"/>
          </p:nvPr>
        </p:nvSpPr>
        <p:spPr>
          <a:xfrm>
            <a:off x="1614196" y="220109"/>
            <a:ext cx="8985380" cy="1188720"/>
          </a:xfrm>
        </p:spPr>
        <p:txBody>
          <a:bodyPr/>
          <a:lstStyle/>
          <a:p>
            <a:r>
              <a:rPr lang="fr-FR" dirty="0"/>
              <a:t>O3/VOC Intensive </a:t>
            </a:r>
            <a:r>
              <a:rPr lang="fr-FR" dirty="0" err="1"/>
              <a:t>measurement</a:t>
            </a:r>
            <a:r>
              <a:rPr lang="fr-FR" dirty="0"/>
              <a:t> </a:t>
            </a:r>
            <a:r>
              <a:rPr lang="fr-FR" dirty="0" err="1"/>
              <a:t>period</a:t>
            </a:r>
            <a:endParaRPr lang="fr-FR" dirty="0"/>
          </a:p>
        </p:txBody>
      </p:sp>
      <p:sp>
        <p:nvSpPr>
          <p:cNvPr id="3" name="Espace réservé du contenu 2">
            <a:extLst>
              <a:ext uri="{FF2B5EF4-FFF2-40B4-BE49-F238E27FC236}">
                <a16:creationId xmlns:a16="http://schemas.microsoft.com/office/drawing/2014/main" id="{C97921E5-02E5-4EC4-B4AE-26626D5E98F4}"/>
              </a:ext>
            </a:extLst>
          </p:cNvPr>
          <p:cNvSpPr>
            <a:spLocks noGrp="1"/>
          </p:cNvSpPr>
          <p:nvPr>
            <p:ph idx="1"/>
          </p:nvPr>
        </p:nvSpPr>
        <p:spPr>
          <a:xfrm>
            <a:off x="519488" y="1597332"/>
            <a:ext cx="7855257" cy="4794138"/>
          </a:xfrm>
        </p:spPr>
        <p:txBody>
          <a:bodyPr>
            <a:normAutofit fontScale="55000" lnSpcReduction="20000"/>
          </a:bodyPr>
          <a:lstStyle/>
          <a:p>
            <a:r>
              <a:rPr lang="fr-FR" dirty="0"/>
              <a:t>The </a:t>
            </a:r>
            <a:r>
              <a:rPr lang="fr-FR" dirty="0" err="1"/>
              <a:t>rationale</a:t>
            </a:r>
            <a:r>
              <a:rPr lang="fr-FR" dirty="0"/>
              <a:t> of EMEP Intensives</a:t>
            </a:r>
          </a:p>
          <a:p>
            <a:pPr lvl="1"/>
            <a:r>
              <a:rPr lang="fr-FR" dirty="0"/>
              <a:t>Not a full-</a:t>
            </a:r>
            <a:r>
              <a:rPr lang="fr-FR" dirty="0" err="1"/>
              <a:t>scale</a:t>
            </a:r>
            <a:r>
              <a:rPr lang="fr-FR" dirty="0"/>
              <a:t> in-situ </a:t>
            </a:r>
            <a:r>
              <a:rPr lang="fr-FR" dirty="0" err="1"/>
              <a:t>campaign</a:t>
            </a:r>
            <a:endParaRPr lang="fr-FR" dirty="0"/>
          </a:p>
          <a:p>
            <a:pPr lvl="1"/>
            <a:r>
              <a:rPr lang="fr-FR" dirty="0" err="1"/>
              <a:t>Rely</a:t>
            </a:r>
            <a:r>
              <a:rPr lang="fr-FR" dirty="0"/>
              <a:t> on the </a:t>
            </a:r>
            <a:r>
              <a:rPr lang="fr-FR" dirty="0" err="1"/>
              <a:t>strength</a:t>
            </a:r>
            <a:r>
              <a:rPr lang="fr-FR" dirty="0"/>
              <a:t> of the </a:t>
            </a:r>
            <a:r>
              <a:rPr lang="fr-FR" dirty="0" err="1"/>
              <a:t>existing</a:t>
            </a:r>
            <a:r>
              <a:rPr lang="fr-FR" dirty="0"/>
              <a:t> EMEP network</a:t>
            </a:r>
          </a:p>
          <a:p>
            <a:pPr lvl="1"/>
            <a:r>
              <a:rPr lang="fr-FR" dirty="0"/>
              <a:t>Encourage an </a:t>
            </a:r>
            <a:r>
              <a:rPr lang="fr-FR" dirty="0" err="1"/>
              <a:t>incremental</a:t>
            </a:r>
            <a:r>
              <a:rPr lang="fr-FR" dirty="0"/>
              <a:t> effort for a </a:t>
            </a:r>
            <a:r>
              <a:rPr lang="fr-FR" dirty="0" err="1"/>
              <a:t>limited</a:t>
            </a:r>
            <a:r>
              <a:rPr lang="fr-FR" dirty="0"/>
              <a:t> </a:t>
            </a:r>
            <a:r>
              <a:rPr lang="fr-FR" dirty="0" err="1"/>
              <a:t>period</a:t>
            </a:r>
            <a:r>
              <a:rPr lang="fr-FR" dirty="0"/>
              <a:t> of time, </a:t>
            </a:r>
            <a:r>
              <a:rPr lang="fr-FR" dirty="0" err="1"/>
              <a:t>which</a:t>
            </a:r>
            <a:r>
              <a:rPr lang="fr-FR" dirty="0"/>
              <a:t> can </a:t>
            </a:r>
            <a:r>
              <a:rPr lang="fr-FR" dirty="0" err="1"/>
              <a:t>be</a:t>
            </a:r>
            <a:r>
              <a:rPr lang="fr-FR" dirty="0"/>
              <a:t> </a:t>
            </a:r>
            <a:r>
              <a:rPr lang="fr-FR" dirty="0" err="1"/>
              <a:t>supported</a:t>
            </a:r>
            <a:r>
              <a:rPr lang="fr-FR" dirty="0"/>
              <a:t> </a:t>
            </a:r>
            <a:r>
              <a:rPr lang="fr-FR" dirty="0" err="1"/>
              <a:t>mainly</a:t>
            </a:r>
            <a:r>
              <a:rPr lang="fr-FR" dirty="0"/>
              <a:t> by national </a:t>
            </a:r>
            <a:r>
              <a:rPr lang="fr-FR" dirty="0" err="1"/>
              <a:t>resources</a:t>
            </a:r>
            <a:endParaRPr lang="fr-FR" dirty="0"/>
          </a:p>
          <a:p>
            <a:endParaRPr lang="fr-FR" dirty="0"/>
          </a:p>
          <a:p>
            <a:r>
              <a:rPr lang="fr-FR" dirty="0"/>
              <a:t>2022/2023 O3/VOC EIMP</a:t>
            </a:r>
          </a:p>
          <a:p>
            <a:pPr lvl="1"/>
            <a:r>
              <a:rPr lang="fr-FR" dirty="0"/>
              <a:t>Original </a:t>
            </a:r>
            <a:r>
              <a:rPr lang="fr-FR" dirty="0" err="1"/>
              <a:t>proposal</a:t>
            </a:r>
            <a:r>
              <a:rPr lang="fr-FR" dirty="0"/>
              <a:t> </a:t>
            </a:r>
            <a:r>
              <a:rPr lang="fr-FR" dirty="0" err="1"/>
              <a:t>issued</a:t>
            </a:r>
            <a:r>
              <a:rPr lang="fr-FR" dirty="0"/>
              <a:t> </a:t>
            </a:r>
            <a:r>
              <a:rPr lang="fr-FR" dirty="0" err="1"/>
              <a:t>from</a:t>
            </a:r>
            <a:r>
              <a:rPr lang="fr-FR" dirty="0"/>
              <a:t> TFMM </a:t>
            </a:r>
            <a:r>
              <a:rPr lang="fr-FR" dirty="0" err="1"/>
              <a:t>brainstorm</a:t>
            </a:r>
            <a:r>
              <a:rPr lang="fr-FR" dirty="0"/>
              <a:t> in 2021</a:t>
            </a:r>
          </a:p>
          <a:p>
            <a:pPr lvl="1"/>
            <a:r>
              <a:rPr lang="fr-FR" dirty="0" err="1"/>
              <a:t>Now</a:t>
            </a:r>
            <a:r>
              <a:rPr lang="fr-FR" dirty="0"/>
              <a:t> in </a:t>
            </a:r>
            <a:r>
              <a:rPr lang="fr-FR" dirty="0" err="1"/>
              <a:t>formal</a:t>
            </a:r>
            <a:r>
              <a:rPr lang="fr-FR" dirty="0"/>
              <a:t> 2022-2023 EMEP </a:t>
            </a:r>
            <a:r>
              <a:rPr lang="fr-FR" dirty="0" err="1"/>
              <a:t>Workplan</a:t>
            </a:r>
            <a:r>
              <a:rPr lang="fr-FR" dirty="0"/>
              <a:t>, </a:t>
            </a:r>
            <a:r>
              <a:rPr lang="fr-FR" dirty="0" err="1"/>
              <a:t>with</a:t>
            </a:r>
            <a:r>
              <a:rPr lang="fr-FR" dirty="0"/>
              <a:t> a </a:t>
            </a:r>
            <a:r>
              <a:rPr lang="fr-FR" dirty="0" err="1"/>
              <a:t>twin</a:t>
            </a:r>
            <a:r>
              <a:rPr lang="fr-FR" dirty="0"/>
              <a:t> objective: </a:t>
            </a:r>
          </a:p>
          <a:p>
            <a:pPr lvl="2"/>
            <a:r>
              <a:rPr lang="fr-FR" dirty="0" err="1"/>
              <a:t>Knowledge</a:t>
            </a:r>
            <a:r>
              <a:rPr lang="fr-FR" dirty="0"/>
              <a:t> of </a:t>
            </a:r>
            <a:r>
              <a:rPr lang="fr-FR" dirty="0" err="1"/>
              <a:t>processes</a:t>
            </a:r>
            <a:r>
              <a:rPr lang="fr-FR" dirty="0"/>
              <a:t> </a:t>
            </a:r>
            <a:r>
              <a:rPr lang="fr-FR" dirty="0" err="1"/>
              <a:t>driving</a:t>
            </a:r>
            <a:r>
              <a:rPr lang="fr-FR" dirty="0"/>
              <a:t> high O3 </a:t>
            </a:r>
            <a:r>
              <a:rPr lang="fr-FR" dirty="0" err="1"/>
              <a:t>episodes</a:t>
            </a:r>
            <a:r>
              <a:rPr lang="fr-FR" dirty="0"/>
              <a:t> in Europe (e.g. bio/</a:t>
            </a:r>
            <a:r>
              <a:rPr lang="fr-FR" dirty="0" err="1"/>
              <a:t>anth</a:t>
            </a:r>
            <a:r>
              <a:rPr lang="fr-FR" dirty="0"/>
              <a:t> VOC) </a:t>
            </a:r>
            <a:r>
              <a:rPr lang="fr-FR" b="1" dirty="0">
                <a:solidFill>
                  <a:srgbClr val="FF0000"/>
                </a:solidFill>
              </a:rPr>
              <a:t>[1.1.1.3]</a:t>
            </a:r>
          </a:p>
          <a:p>
            <a:pPr lvl="2"/>
            <a:r>
              <a:rPr lang="fr-FR" dirty="0" err="1"/>
              <a:t>Strenghten</a:t>
            </a:r>
            <a:r>
              <a:rPr lang="fr-FR" dirty="0"/>
              <a:t> the use of in-situ observations for </a:t>
            </a:r>
            <a:r>
              <a:rPr lang="fr-FR" dirty="0" err="1"/>
              <a:t>models</a:t>
            </a:r>
            <a:r>
              <a:rPr lang="fr-FR" dirty="0"/>
              <a:t> </a:t>
            </a:r>
            <a:r>
              <a:rPr lang="fr-FR" dirty="0" err="1"/>
              <a:t>development</a:t>
            </a:r>
            <a:r>
              <a:rPr lang="fr-FR" dirty="0"/>
              <a:t> and </a:t>
            </a:r>
            <a:r>
              <a:rPr lang="fr-FR" dirty="0" err="1"/>
              <a:t>emission</a:t>
            </a:r>
            <a:r>
              <a:rPr lang="fr-FR" dirty="0"/>
              <a:t> </a:t>
            </a:r>
            <a:r>
              <a:rPr lang="fr-FR" dirty="0" err="1"/>
              <a:t>verification</a:t>
            </a:r>
            <a:r>
              <a:rPr lang="fr-FR" dirty="0"/>
              <a:t> </a:t>
            </a:r>
            <a:r>
              <a:rPr lang="fr-FR" b="1" dirty="0">
                <a:solidFill>
                  <a:srgbClr val="FF0000"/>
                </a:solidFill>
              </a:rPr>
              <a:t>[1.1.1.4]</a:t>
            </a:r>
          </a:p>
          <a:p>
            <a:endParaRPr lang="fr-FR" dirty="0"/>
          </a:p>
          <a:p>
            <a:r>
              <a:rPr lang="fr-FR" dirty="0" err="1"/>
              <a:t>Current</a:t>
            </a:r>
            <a:r>
              <a:rPr lang="fr-FR" dirty="0"/>
              <a:t> </a:t>
            </a:r>
            <a:r>
              <a:rPr lang="fr-FR" dirty="0" err="1"/>
              <a:t>status</a:t>
            </a:r>
            <a:endParaRPr lang="fr-FR" dirty="0"/>
          </a:p>
          <a:p>
            <a:pPr lvl="1"/>
            <a:r>
              <a:rPr lang="fr-FR" dirty="0"/>
              <a:t>Sampling </a:t>
            </a:r>
            <a:r>
              <a:rPr lang="fr-FR" dirty="0" err="1"/>
              <a:t>strategy</a:t>
            </a:r>
            <a:r>
              <a:rPr lang="fr-FR" dirty="0"/>
              <a:t> </a:t>
            </a:r>
            <a:r>
              <a:rPr lang="fr-FR" dirty="0" err="1"/>
              <a:t>designed</a:t>
            </a:r>
            <a:r>
              <a:rPr lang="fr-FR" dirty="0"/>
              <a:t> </a:t>
            </a:r>
            <a:r>
              <a:rPr lang="fr-FR" dirty="0" err="1"/>
              <a:t>with</a:t>
            </a:r>
            <a:r>
              <a:rPr lang="fr-FR" dirty="0"/>
              <a:t> CCC/TFMM/ACTRIS (</a:t>
            </a:r>
            <a:r>
              <a:rPr lang="fr-FR" dirty="0" err="1"/>
              <a:t>see</a:t>
            </a:r>
            <a:r>
              <a:rPr lang="fr-FR" dirty="0"/>
              <a:t> CCC update and Concept Note): </a:t>
            </a:r>
          </a:p>
          <a:p>
            <a:pPr lvl="1"/>
            <a:r>
              <a:rPr lang="fr-FR" dirty="0"/>
              <a:t>About 30 sites planning to </a:t>
            </a:r>
            <a:r>
              <a:rPr lang="fr-FR" dirty="0" err="1"/>
              <a:t>participate</a:t>
            </a:r>
            <a:r>
              <a:rPr lang="fr-FR" dirty="0"/>
              <a:t> in 2022, </a:t>
            </a:r>
            <a:r>
              <a:rPr lang="fr-FR" dirty="0" err="1"/>
              <a:t>potentially</a:t>
            </a:r>
            <a:r>
              <a:rPr lang="fr-FR" dirty="0"/>
              <a:t> more in 2023: TFMM to </a:t>
            </a:r>
            <a:r>
              <a:rPr lang="fr-FR" dirty="0" err="1"/>
              <a:t>seek</a:t>
            </a:r>
            <a:r>
              <a:rPr lang="fr-FR" dirty="0"/>
              <a:t> </a:t>
            </a:r>
            <a:r>
              <a:rPr lang="fr-FR" dirty="0" err="1"/>
              <a:t>expanding</a:t>
            </a:r>
            <a:r>
              <a:rPr lang="fr-FR" dirty="0"/>
              <a:t> the </a:t>
            </a:r>
            <a:r>
              <a:rPr lang="fr-FR" dirty="0" err="1"/>
              <a:t>geographic</a:t>
            </a:r>
            <a:r>
              <a:rPr lang="fr-FR" dirty="0"/>
              <a:t> </a:t>
            </a:r>
            <a:r>
              <a:rPr lang="fr-FR" dirty="0" err="1"/>
              <a:t>coverage</a:t>
            </a:r>
            <a:r>
              <a:rPr lang="fr-FR" dirty="0"/>
              <a:t>, </a:t>
            </a:r>
            <a:r>
              <a:rPr lang="fr-FR" dirty="0" err="1"/>
              <a:t>included</a:t>
            </a:r>
            <a:r>
              <a:rPr lang="fr-FR" dirty="0"/>
              <a:t> by </a:t>
            </a:r>
            <a:r>
              <a:rPr lang="fr-FR" dirty="0" err="1"/>
              <a:t>looking</a:t>
            </a:r>
            <a:r>
              <a:rPr lang="fr-FR" dirty="0"/>
              <a:t> for </a:t>
            </a:r>
            <a:r>
              <a:rPr lang="fr-FR" dirty="0" err="1"/>
              <a:t>additional</a:t>
            </a:r>
            <a:r>
              <a:rPr lang="fr-FR" dirty="0"/>
              <a:t> </a:t>
            </a:r>
            <a:r>
              <a:rPr lang="fr-FR" dirty="0" err="1"/>
              <a:t>financial</a:t>
            </a:r>
            <a:r>
              <a:rPr lang="fr-FR" dirty="0"/>
              <a:t> support (e.g. ESIG)</a:t>
            </a:r>
          </a:p>
          <a:p>
            <a:pPr lvl="1"/>
            <a:r>
              <a:rPr lang="fr-FR" dirty="0"/>
              <a:t>Campaign </a:t>
            </a:r>
            <a:r>
              <a:rPr lang="fr-FR" dirty="0" err="1"/>
              <a:t>forecasting</a:t>
            </a:r>
            <a:r>
              <a:rPr lang="fr-FR" dirty="0"/>
              <a:t> to </a:t>
            </a:r>
            <a:r>
              <a:rPr lang="fr-FR" dirty="0" err="1"/>
              <a:t>be</a:t>
            </a:r>
            <a:r>
              <a:rPr lang="fr-FR" dirty="0"/>
              <a:t> </a:t>
            </a:r>
            <a:r>
              <a:rPr lang="fr-FR" dirty="0" err="1"/>
              <a:t>discussed</a:t>
            </a:r>
            <a:r>
              <a:rPr lang="fr-FR" dirty="0"/>
              <a:t> </a:t>
            </a:r>
            <a:r>
              <a:rPr lang="fr-FR" dirty="0" err="1"/>
              <a:t>with</a:t>
            </a:r>
            <a:r>
              <a:rPr lang="fr-FR" dirty="0"/>
              <a:t> CAMS/WMO/ECMWF</a:t>
            </a:r>
          </a:p>
          <a:p>
            <a:pPr lvl="1"/>
            <a:endParaRPr lang="fr-FR" dirty="0"/>
          </a:p>
          <a:p>
            <a:pPr lvl="2"/>
            <a:endParaRPr lang="fr-FR" dirty="0"/>
          </a:p>
        </p:txBody>
      </p:sp>
      <p:pic>
        <p:nvPicPr>
          <p:cNvPr id="5" name="Image 4" descr="Une image contenant carte&#10;&#10;Description générée automatiquement">
            <a:extLst>
              <a:ext uri="{FF2B5EF4-FFF2-40B4-BE49-F238E27FC236}">
                <a16:creationId xmlns:a16="http://schemas.microsoft.com/office/drawing/2014/main" id="{BB628070-240D-477B-AE12-BAED784E9177}"/>
              </a:ext>
            </a:extLst>
          </p:cNvPr>
          <p:cNvPicPr>
            <a:picLocks noChangeAspect="1"/>
          </p:cNvPicPr>
          <p:nvPr/>
        </p:nvPicPr>
        <p:blipFill>
          <a:blip r:embed="rId2"/>
          <a:stretch>
            <a:fillRect/>
          </a:stretch>
        </p:blipFill>
        <p:spPr>
          <a:xfrm>
            <a:off x="8184222" y="1597332"/>
            <a:ext cx="3713252" cy="3713252"/>
          </a:xfrm>
          <a:prstGeom prst="rect">
            <a:avLst/>
          </a:prstGeom>
        </p:spPr>
      </p:pic>
      <p:sp>
        <p:nvSpPr>
          <p:cNvPr id="6" name="Rectangle 5">
            <a:extLst>
              <a:ext uri="{FF2B5EF4-FFF2-40B4-BE49-F238E27FC236}">
                <a16:creationId xmlns:a16="http://schemas.microsoft.com/office/drawing/2014/main" id="{6D6F5E8E-F37C-4CAF-A01A-464531EE09B1}"/>
              </a:ext>
            </a:extLst>
          </p:cNvPr>
          <p:cNvSpPr/>
          <p:nvPr/>
        </p:nvSpPr>
        <p:spPr>
          <a:xfrm>
            <a:off x="7954186" y="5381044"/>
            <a:ext cx="3718326" cy="369332"/>
          </a:xfrm>
          <a:prstGeom prst="rect">
            <a:avLst/>
          </a:prstGeom>
        </p:spPr>
        <p:txBody>
          <a:bodyPr wrap="none">
            <a:spAutoFit/>
          </a:bodyPr>
          <a:lstStyle/>
          <a:p>
            <a:pPr lvl="1"/>
            <a:r>
              <a:rPr lang="fr-FR" dirty="0">
                <a:hlinkClick r:id="rId3"/>
              </a:rPr>
              <a:t>https://projects.nilu.no/ccc/tfmm/</a:t>
            </a:r>
            <a:endParaRPr lang="fr-FR" dirty="0"/>
          </a:p>
        </p:txBody>
      </p:sp>
    </p:spTree>
    <p:extLst>
      <p:ext uri="{BB962C8B-B14F-4D97-AF65-F5344CB8AC3E}">
        <p14:creationId xmlns:p14="http://schemas.microsoft.com/office/powerpoint/2010/main" val="2486532558"/>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TM10001115[[fn=Colis]]</Template>
  <TotalTime>4684</TotalTime>
  <Words>2499</Words>
  <Application>Microsoft Office PowerPoint</Application>
  <PresentationFormat>Grand écran</PresentationFormat>
  <Paragraphs>246</Paragraphs>
  <Slides>22</Slides>
  <Notes>2</Notes>
  <HiddenSlides>4</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Courier New</vt:lpstr>
      <vt:lpstr>Gill Sans MT</vt:lpstr>
      <vt:lpstr>Times New Roman</vt:lpstr>
      <vt:lpstr>Wingdings</vt:lpstr>
      <vt:lpstr>Colis</vt:lpstr>
      <vt:lpstr>Welcome &amp; introduction  TFMM co-chairs  Augustin Colette &amp; Oksana Tarasova</vt:lpstr>
      <vt:lpstr>Welcome</vt:lpstr>
      <vt:lpstr>Tuesday 3/5 pm</vt:lpstr>
      <vt:lpstr>Tuesday 3/5 pm</vt:lpstr>
      <vt:lpstr>Wednesday 4/5 am</vt:lpstr>
      <vt:lpstr>Wednesday 4/5 pm</vt:lpstr>
      <vt:lpstr>Thursday 5/5 aM</vt:lpstr>
      <vt:lpstr>Progress in 2022-2023 workplan</vt:lpstr>
      <vt:lpstr>O3/VOC Intensive measurement period</vt:lpstr>
      <vt:lpstr>Heavy Metals &amp; POPs</vt:lpstr>
      <vt:lpstr>condensable</vt:lpstr>
      <vt:lpstr>GothenBURG protocol Review</vt:lpstr>
      <vt:lpstr>Key elements of the 2022-2023 workplan</vt:lpstr>
      <vt:lpstr>Key elements of the 2022-2023 workplan</vt:lpstr>
      <vt:lpstr>Gothenburg protocol Review</vt:lpstr>
      <vt:lpstr>Revision of CLRTAP Science  strategy 2020-2029</vt:lpstr>
      <vt:lpstr>Revision of EMEP strategy 2020-2029</vt:lpstr>
      <vt:lpstr>Strengths and successes (EMEP views)</vt:lpstr>
      <vt:lpstr>Remaining challengeS</vt:lpstr>
      <vt:lpstr>Remaining challengeS</vt:lpstr>
      <vt:lpstr>Remaining challengeS</vt:lpstr>
      <vt:lpstr>Joint TFEIP/TFMM working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&amp; introduction  TFMM co-chairs Augustin Colette &amp; Oksana Tarasova</dc:title>
  <dc:creator>COLETTE Augustin</dc:creator>
  <cp:lastModifiedBy>COLETTE Augustin</cp:lastModifiedBy>
  <cp:revision>228</cp:revision>
  <dcterms:created xsi:type="dcterms:W3CDTF">2017-04-30T09:18:31Z</dcterms:created>
  <dcterms:modified xsi:type="dcterms:W3CDTF">2022-05-04T15:51:08Z</dcterms:modified>
</cp:coreProperties>
</file>