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43" r:id="rId3"/>
    <p:sldId id="344" r:id="rId4"/>
    <p:sldId id="345" r:id="rId5"/>
    <p:sldId id="339" r:id="rId6"/>
    <p:sldId id="256" r:id="rId7"/>
    <p:sldId id="340" r:id="rId8"/>
    <p:sldId id="341" r:id="rId9"/>
    <p:sldId id="338" r:id="rId10"/>
    <p:sldId id="34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90F28-3561-4D36-A41B-D147FF8EDBAD}" v="81" dt="2022-05-04T09:26:53.593"/>
    <p1510:client id="{A784C135-98A6-4F9A-9A2B-6D97E73E12DB}" v="1" dt="2022-05-04T05:49:27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2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rre Solberg" userId="S::sso@nilu.no::2c78d783-7079-4292-9119-f294ffefaffd" providerId="AD" clId="Web-{A784C135-98A6-4F9A-9A2B-6D97E73E12DB}"/>
    <pc:docChg chg="addSld">
      <pc:chgData name="Sverre Solberg" userId="S::sso@nilu.no::2c78d783-7079-4292-9119-f294ffefaffd" providerId="AD" clId="Web-{A784C135-98A6-4F9A-9A2B-6D97E73E12DB}" dt="2022-05-04T05:49:27.350" v="0"/>
      <pc:docMkLst>
        <pc:docMk/>
      </pc:docMkLst>
      <pc:sldChg chg="new">
        <pc:chgData name="Sverre Solberg" userId="S::sso@nilu.no::2c78d783-7079-4292-9119-f294ffefaffd" providerId="AD" clId="Web-{A784C135-98A6-4F9A-9A2B-6D97E73E12DB}" dt="2022-05-04T05:49:27.350" v="0"/>
        <pc:sldMkLst>
          <pc:docMk/>
          <pc:sldMk cId="1864592380" sldId="346"/>
        </pc:sldMkLst>
      </pc:sldChg>
    </pc:docChg>
  </pc:docChgLst>
  <pc:docChgLst>
    <pc:chgData name="Wenche Aas" userId="f7b5b0a6-7a3d-434f-8241-1b4e31b444fa" providerId="ADAL" clId="{6BE90F28-3561-4D36-A41B-D147FF8EDBAD}"/>
    <pc:docChg chg="undo redo custSel addSld delSld modSld sldOrd">
      <pc:chgData name="Wenche Aas" userId="f7b5b0a6-7a3d-434f-8241-1b4e31b444fa" providerId="ADAL" clId="{6BE90F28-3561-4D36-A41B-D147FF8EDBAD}" dt="2022-05-04T09:39:05.232" v="3003" actId="20577"/>
      <pc:docMkLst>
        <pc:docMk/>
      </pc:docMkLst>
      <pc:sldChg chg="addSp delSp modSp mod modClrScheme chgLayout">
        <pc:chgData name="Wenche Aas" userId="f7b5b0a6-7a3d-434f-8241-1b4e31b444fa" providerId="ADAL" clId="{6BE90F28-3561-4D36-A41B-D147FF8EDBAD}" dt="2022-05-04T09:11:24.177" v="2893" actId="20577"/>
        <pc:sldMkLst>
          <pc:docMk/>
          <pc:sldMk cId="2288053517" sldId="256"/>
        </pc:sldMkLst>
        <pc:spChg chg="add del mod">
          <ac:chgData name="Wenche Aas" userId="f7b5b0a6-7a3d-434f-8241-1b4e31b444fa" providerId="ADAL" clId="{6BE90F28-3561-4D36-A41B-D147FF8EDBAD}" dt="2022-05-04T08:38:50.956" v="2232" actId="478"/>
          <ac:spMkLst>
            <pc:docMk/>
            <pc:sldMk cId="2288053517" sldId="256"/>
            <ac:spMk id="2" creationId="{ADAE1667-2F35-418D-9BB6-9355038391F9}"/>
          </ac:spMkLst>
        </pc:spChg>
        <pc:spChg chg="add del">
          <ac:chgData name="Wenche Aas" userId="f7b5b0a6-7a3d-434f-8241-1b4e31b444fa" providerId="ADAL" clId="{6BE90F28-3561-4D36-A41B-D147FF8EDBAD}" dt="2022-05-03T15:51:40.870" v="929"/>
          <ac:spMkLst>
            <pc:docMk/>
            <pc:sldMk cId="2288053517" sldId="256"/>
            <ac:spMk id="3" creationId="{BF483A54-FD5F-449C-AABF-38AD15204059}"/>
          </ac:spMkLst>
        </pc:spChg>
        <pc:spChg chg="add del">
          <ac:chgData name="Wenche Aas" userId="f7b5b0a6-7a3d-434f-8241-1b4e31b444fa" providerId="ADAL" clId="{6BE90F28-3561-4D36-A41B-D147FF8EDBAD}" dt="2022-05-03T15:51:40.870" v="929"/>
          <ac:spMkLst>
            <pc:docMk/>
            <pc:sldMk cId="2288053517" sldId="256"/>
            <ac:spMk id="4" creationId="{3F248BE4-6EE1-429C-B1C5-4C4AF0381D03}"/>
          </ac:spMkLst>
        </pc:spChg>
        <pc:spChg chg="mod">
          <ac:chgData name="Wenche Aas" userId="f7b5b0a6-7a3d-434f-8241-1b4e31b444fa" providerId="ADAL" clId="{6BE90F28-3561-4D36-A41B-D147FF8EDBAD}" dt="2022-05-04T09:11:24.177" v="2893" actId="20577"/>
          <ac:spMkLst>
            <pc:docMk/>
            <pc:sldMk cId="2288053517" sldId="256"/>
            <ac:spMk id="6" creationId="{3442E84E-B12C-478C-8434-B332A91CB64D}"/>
          </ac:spMkLst>
        </pc:spChg>
        <pc:spChg chg="add del mod">
          <ac:chgData name="Wenche Aas" userId="f7b5b0a6-7a3d-434f-8241-1b4e31b444fa" providerId="ADAL" clId="{6BE90F28-3561-4D36-A41B-D147FF8EDBAD}" dt="2022-05-04T08:53:50.932" v="2251"/>
          <ac:spMkLst>
            <pc:docMk/>
            <pc:sldMk cId="2288053517" sldId="256"/>
            <ac:spMk id="7" creationId="{2A400DA7-D9C3-42C3-88C2-C318A0F10CB7}"/>
          </ac:spMkLst>
        </pc:spChg>
        <pc:spChg chg="add mod ord">
          <ac:chgData name="Wenche Aas" userId="f7b5b0a6-7a3d-434f-8241-1b4e31b444fa" providerId="ADAL" clId="{6BE90F28-3561-4D36-A41B-D147FF8EDBAD}" dt="2022-05-03T16:08:04.664" v="1332" actId="14100"/>
          <ac:spMkLst>
            <pc:docMk/>
            <pc:sldMk cId="2288053517" sldId="256"/>
            <ac:spMk id="8" creationId="{D4940F06-F4BF-48BB-AA8E-C53584DE38A3}"/>
          </ac:spMkLst>
        </pc:spChg>
        <pc:spChg chg="add del mod ord">
          <ac:chgData name="Wenche Aas" userId="f7b5b0a6-7a3d-434f-8241-1b4e31b444fa" providerId="ADAL" clId="{6BE90F28-3561-4D36-A41B-D147FF8EDBAD}" dt="2022-05-03T16:07:22.345" v="1318" actId="478"/>
          <ac:spMkLst>
            <pc:docMk/>
            <pc:sldMk cId="2288053517" sldId="256"/>
            <ac:spMk id="9" creationId="{3C1969C2-A0EB-4EB6-ABD9-4AC8C520A7DD}"/>
          </ac:spMkLst>
        </pc:spChg>
        <pc:picChg chg="mod">
          <ac:chgData name="Wenche Aas" userId="f7b5b0a6-7a3d-434f-8241-1b4e31b444fa" providerId="ADAL" clId="{6BE90F28-3561-4D36-A41B-D147FF8EDBAD}" dt="2022-05-04T08:54:04.235" v="2252" actId="1076"/>
          <ac:picMkLst>
            <pc:docMk/>
            <pc:sldMk cId="2288053517" sldId="256"/>
            <ac:picMk id="5" creationId="{5751ADD7-564F-4CEB-BACE-A89DA8DEB39F}"/>
          </ac:picMkLst>
        </pc:picChg>
        <pc:picChg chg="add del">
          <ac:chgData name="Wenche Aas" userId="f7b5b0a6-7a3d-434f-8241-1b4e31b444fa" providerId="ADAL" clId="{6BE90F28-3561-4D36-A41B-D147FF8EDBAD}" dt="2022-05-03T15:51:40.870" v="929"/>
          <ac:picMkLst>
            <pc:docMk/>
            <pc:sldMk cId="2288053517" sldId="256"/>
            <ac:picMk id="1025" creationId="{7A0A0612-5165-4F56-A61C-169C5352F5E3}"/>
          </ac:picMkLst>
        </pc:picChg>
      </pc:sldChg>
      <pc:sldChg chg="modSp mod">
        <pc:chgData name="Wenche Aas" userId="f7b5b0a6-7a3d-434f-8241-1b4e31b444fa" providerId="ADAL" clId="{6BE90F28-3561-4D36-A41B-D147FF8EDBAD}" dt="2022-05-04T07:45:01.928" v="1714" actId="20577"/>
        <pc:sldMkLst>
          <pc:docMk/>
          <pc:sldMk cId="105856905" sldId="260"/>
        </pc:sldMkLst>
        <pc:spChg chg="mod">
          <ac:chgData name="Wenche Aas" userId="f7b5b0a6-7a3d-434f-8241-1b4e31b444fa" providerId="ADAL" clId="{6BE90F28-3561-4D36-A41B-D147FF8EDBAD}" dt="2022-05-04T07:45:01.928" v="1714" actId="20577"/>
          <ac:spMkLst>
            <pc:docMk/>
            <pc:sldMk cId="105856905" sldId="260"/>
            <ac:spMk id="2" creationId="{00000000-0000-0000-0000-000000000000}"/>
          </ac:spMkLst>
        </pc:spChg>
        <pc:spChg chg="mod">
          <ac:chgData name="Wenche Aas" userId="f7b5b0a6-7a3d-434f-8241-1b4e31b444fa" providerId="ADAL" clId="{6BE90F28-3561-4D36-A41B-D147FF8EDBAD}" dt="2022-05-03T16:02:25.094" v="1294" actId="20577"/>
          <ac:spMkLst>
            <pc:docMk/>
            <pc:sldMk cId="105856905" sldId="260"/>
            <ac:spMk id="3" creationId="{00000000-0000-0000-0000-000000000000}"/>
          </ac:spMkLst>
        </pc:spChg>
      </pc:sldChg>
      <pc:sldChg chg="del">
        <pc:chgData name="Wenche Aas" userId="f7b5b0a6-7a3d-434f-8241-1b4e31b444fa" providerId="ADAL" clId="{6BE90F28-3561-4D36-A41B-D147FF8EDBAD}" dt="2022-05-03T16:03:49.392" v="1296" actId="47"/>
        <pc:sldMkLst>
          <pc:docMk/>
          <pc:sldMk cId="439772826" sldId="331"/>
        </pc:sldMkLst>
      </pc:sldChg>
      <pc:sldChg chg="del">
        <pc:chgData name="Wenche Aas" userId="f7b5b0a6-7a3d-434f-8241-1b4e31b444fa" providerId="ADAL" clId="{6BE90F28-3561-4D36-A41B-D147FF8EDBAD}" dt="2022-05-03T16:03:52.669" v="1297" actId="47"/>
        <pc:sldMkLst>
          <pc:docMk/>
          <pc:sldMk cId="2977452737" sldId="332"/>
        </pc:sldMkLst>
      </pc:sldChg>
      <pc:sldChg chg="del">
        <pc:chgData name="Wenche Aas" userId="f7b5b0a6-7a3d-434f-8241-1b4e31b444fa" providerId="ADAL" clId="{6BE90F28-3561-4D36-A41B-D147FF8EDBAD}" dt="2022-05-03T16:04:00.411" v="1298" actId="47"/>
        <pc:sldMkLst>
          <pc:docMk/>
          <pc:sldMk cId="2484704149" sldId="333"/>
        </pc:sldMkLst>
      </pc:sldChg>
      <pc:sldChg chg="modSp del">
        <pc:chgData name="Wenche Aas" userId="f7b5b0a6-7a3d-434f-8241-1b4e31b444fa" providerId="ADAL" clId="{6BE90F28-3561-4D36-A41B-D147FF8EDBAD}" dt="2022-05-03T16:04:55.899" v="1302" actId="47"/>
        <pc:sldMkLst>
          <pc:docMk/>
          <pc:sldMk cId="2831158464" sldId="334"/>
        </pc:sldMkLst>
        <pc:spChg chg="mod">
          <ac:chgData name="Wenche Aas" userId="f7b5b0a6-7a3d-434f-8241-1b4e31b444fa" providerId="ADAL" clId="{6BE90F28-3561-4D36-A41B-D147FF8EDBAD}" dt="2022-05-03T15:58:09.200" v="1134" actId="20577"/>
          <ac:spMkLst>
            <pc:docMk/>
            <pc:sldMk cId="2831158464" sldId="334"/>
            <ac:spMk id="3" creationId="{0C1575CF-B7BA-4BA0-B54C-EF2EEDF30F8A}"/>
          </ac:spMkLst>
        </pc:spChg>
      </pc:sldChg>
      <pc:sldChg chg="del">
        <pc:chgData name="Wenche Aas" userId="f7b5b0a6-7a3d-434f-8241-1b4e31b444fa" providerId="ADAL" clId="{6BE90F28-3561-4D36-A41B-D147FF8EDBAD}" dt="2022-05-03T16:04:03.823" v="1299" actId="47"/>
        <pc:sldMkLst>
          <pc:docMk/>
          <pc:sldMk cId="3262270274" sldId="337"/>
        </pc:sldMkLst>
      </pc:sldChg>
      <pc:sldChg chg="addSp modSp mod modAnim">
        <pc:chgData name="Wenche Aas" userId="f7b5b0a6-7a3d-434f-8241-1b4e31b444fa" providerId="ADAL" clId="{6BE90F28-3561-4D36-A41B-D147FF8EDBAD}" dt="2022-05-04T09:37:34.335" v="2921" actId="27636"/>
        <pc:sldMkLst>
          <pc:docMk/>
          <pc:sldMk cId="3678796067" sldId="338"/>
        </pc:sldMkLst>
        <pc:spChg chg="mod">
          <ac:chgData name="Wenche Aas" userId="f7b5b0a6-7a3d-434f-8241-1b4e31b444fa" providerId="ADAL" clId="{6BE90F28-3561-4D36-A41B-D147FF8EDBAD}" dt="2022-05-04T09:04:08.487" v="2652" actId="1076"/>
          <ac:spMkLst>
            <pc:docMk/>
            <pc:sldMk cId="3678796067" sldId="338"/>
            <ac:spMk id="2" creationId="{3BDBAD79-4012-479A-ACB7-577E12EA7756}"/>
          </ac:spMkLst>
        </pc:spChg>
        <pc:spChg chg="mod">
          <ac:chgData name="Wenche Aas" userId="f7b5b0a6-7a3d-434f-8241-1b4e31b444fa" providerId="ADAL" clId="{6BE90F28-3561-4D36-A41B-D147FF8EDBAD}" dt="2022-05-04T09:37:34.335" v="2921" actId="27636"/>
          <ac:spMkLst>
            <pc:docMk/>
            <pc:sldMk cId="3678796067" sldId="338"/>
            <ac:spMk id="3" creationId="{DC9F3EAD-9534-47EE-B353-335EC499BE45}"/>
          </ac:spMkLst>
        </pc:spChg>
        <pc:spChg chg="add mod">
          <ac:chgData name="Wenche Aas" userId="f7b5b0a6-7a3d-434f-8241-1b4e31b444fa" providerId="ADAL" clId="{6BE90F28-3561-4D36-A41B-D147FF8EDBAD}" dt="2022-05-04T09:36:58.613" v="2905" actId="1076"/>
          <ac:spMkLst>
            <pc:docMk/>
            <pc:sldMk cId="3678796067" sldId="338"/>
            <ac:spMk id="5" creationId="{47A3F272-B1E0-443C-986A-3C1EDD2DB2D1}"/>
          </ac:spMkLst>
        </pc:spChg>
      </pc:sldChg>
      <pc:sldChg chg="addSp modSp mod">
        <pc:chgData name="Wenche Aas" userId="f7b5b0a6-7a3d-434f-8241-1b4e31b444fa" providerId="ADAL" clId="{6BE90F28-3561-4D36-A41B-D147FF8EDBAD}" dt="2022-05-03T15:57:04.353" v="1098" actId="1076"/>
        <pc:sldMkLst>
          <pc:docMk/>
          <pc:sldMk cId="3094466693" sldId="339"/>
        </pc:sldMkLst>
        <pc:spChg chg="add mod">
          <ac:chgData name="Wenche Aas" userId="f7b5b0a6-7a3d-434f-8241-1b4e31b444fa" providerId="ADAL" clId="{6BE90F28-3561-4D36-A41B-D147FF8EDBAD}" dt="2022-05-03T15:56:00.530" v="1065" actId="20577"/>
          <ac:spMkLst>
            <pc:docMk/>
            <pc:sldMk cId="3094466693" sldId="339"/>
            <ac:spMk id="4" creationId="{0C49465E-A7B1-4247-A0FC-579D1CA4F4B3}"/>
          </ac:spMkLst>
        </pc:spChg>
        <pc:spChg chg="mod">
          <ac:chgData name="Wenche Aas" userId="f7b5b0a6-7a3d-434f-8241-1b4e31b444fa" providerId="ADAL" clId="{6BE90F28-3561-4D36-A41B-D147FF8EDBAD}" dt="2022-05-03T15:57:04.353" v="1098" actId="1076"/>
          <ac:spMkLst>
            <pc:docMk/>
            <pc:sldMk cId="3094466693" sldId="339"/>
            <ac:spMk id="6" creationId="{48C54C95-7DB0-47AD-A1BF-A12D73F78CE3}"/>
          </ac:spMkLst>
        </pc:spChg>
        <pc:spChg chg="add mod">
          <ac:chgData name="Wenche Aas" userId="f7b5b0a6-7a3d-434f-8241-1b4e31b444fa" providerId="ADAL" clId="{6BE90F28-3561-4D36-A41B-D147FF8EDBAD}" dt="2022-05-03T15:56:24.935" v="1083" actId="20577"/>
          <ac:spMkLst>
            <pc:docMk/>
            <pc:sldMk cId="3094466693" sldId="339"/>
            <ac:spMk id="7" creationId="{7605CF2D-E7FD-44C3-8E59-FCCE15487BD5}"/>
          </ac:spMkLst>
        </pc:spChg>
        <pc:spChg chg="add mod">
          <ac:chgData name="Wenche Aas" userId="f7b5b0a6-7a3d-434f-8241-1b4e31b444fa" providerId="ADAL" clId="{6BE90F28-3561-4D36-A41B-D147FF8EDBAD}" dt="2022-05-03T15:56:38.713" v="1097" actId="20577"/>
          <ac:spMkLst>
            <pc:docMk/>
            <pc:sldMk cId="3094466693" sldId="339"/>
            <ac:spMk id="8" creationId="{5BC65D2E-16E6-4FC7-98E8-013E1116EA82}"/>
          </ac:spMkLst>
        </pc:spChg>
        <pc:picChg chg="mod">
          <ac:chgData name="Wenche Aas" userId="f7b5b0a6-7a3d-434f-8241-1b4e31b444fa" providerId="ADAL" clId="{6BE90F28-3561-4D36-A41B-D147FF8EDBAD}" dt="2022-05-03T15:36:34.948" v="379" actId="14100"/>
          <ac:picMkLst>
            <pc:docMk/>
            <pc:sldMk cId="3094466693" sldId="339"/>
            <ac:picMk id="5" creationId="{734D6994-0FDC-4807-B55D-816F50605130}"/>
          </ac:picMkLst>
        </pc:picChg>
      </pc:sldChg>
      <pc:sldChg chg="addSp modSp mod ord">
        <pc:chgData name="Wenche Aas" userId="f7b5b0a6-7a3d-434f-8241-1b4e31b444fa" providerId="ADAL" clId="{6BE90F28-3561-4D36-A41B-D147FF8EDBAD}" dt="2022-05-04T09:30:32.954" v="2902" actId="20577"/>
        <pc:sldMkLst>
          <pc:docMk/>
          <pc:sldMk cId="1031036243" sldId="340"/>
        </pc:sldMkLst>
        <pc:spChg chg="add mod">
          <ac:chgData name="Wenche Aas" userId="f7b5b0a6-7a3d-434f-8241-1b4e31b444fa" providerId="ADAL" clId="{6BE90F28-3561-4D36-A41B-D147FF8EDBAD}" dt="2022-05-04T08:56:51.248" v="2347" actId="1076"/>
          <ac:spMkLst>
            <pc:docMk/>
            <pc:sldMk cId="1031036243" sldId="340"/>
            <ac:spMk id="3" creationId="{6FB45E93-CAAB-4DC9-9BCC-DEAE3FD959EF}"/>
          </ac:spMkLst>
        </pc:spChg>
        <pc:spChg chg="add mod">
          <ac:chgData name="Wenche Aas" userId="f7b5b0a6-7a3d-434f-8241-1b4e31b444fa" providerId="ADAL" clId="{6BE90F28-3561-4D36-A41B-D147FF8EDBAD}" dt="2022-05-04T08:56:51.248" v="2347" actId="1076"/>
          <ac:spMkLst>
            <pc:docMk/>
            <pc:sldMk cId="1031036243" sldId="340"/>
            <ac:spMk id="4" creationId="{56C326A0-28E3-41EC-8562-85E28C3501BA}"/>
          </ac:spMkLst>
        </pc:spChg>
        <pc:spChg chg="mod">
          <ac:chgData name="Wenche Aas" userId="f7b5b0a6-7a3d-434f-8241-1b4e31b444fa" providerId="ADAL" clId="{6BE90F28-3561-4D36-A41B-D147FF8EDBAD}" dt="2022-05-04T09:30:32.954" v="2902" actId="20577"/>
          <ac:spMkLst>
            <pc:docMk/>
            <pc:sldMk cId="1031036243" sldId="340"/>
            <ac:spMk id="6" creationId="{1503D953-7159-48E9-BD5B-0D7A97AEB7F4}"/>
          </ac:spMkLst>
        </pc:spChg>
        <pc:picChg chg="add mod">
          <ac:chgData name="Wenche Aas" userId="f7b5b0a6-7a3d-434f-8241-1b4e31b444fa" providerId="ADAL" clId="{6BE90F28-3561-4D36-A41B-D147FF8EDBAD}" dt="2022-05-04T08:57:20.238" v="2375" actId="1036"/>
          <ac:picMkLst>
            <pc:docMk/>
            <pc:sldMk cId="1031036243" sldId="340"/>
            <ac:picMk id="1025" creationId="{C413E5BF-2A27-445A-9B80-10A8D66B62B1}"/>
          </ac:picMkLst>
        </pc:picChg>
        <pc:picChg chg="add mod">
          <ac:chgData name="Wenche Aas" userId="f7b5b0a6-7a3d-434f-8241-1b4e31b444fa" providerId="ADAL" clId="{6BE90F28-3561-4D36-A41B-D147FF8EDBAD}" dt="2022-05-04T08:57:20.238" v="2375" actId="1036"/>
          <ac:picMkLst>
            <pc:docMk/>
            <pc:sldMk cId="1031036243" sldId="340"/>
            <ac:picMk id="1026" creationId="{5DB1AE3F-D3EC-4291-B2A9-E08EE47A339B}"/>
          </ac:picMkLst>
        </pc:picChg>
      </pc:sldChg>
      <pc:sldChg chg="modSp mod">
        <pc:chgData name="Wenche Aas" userId="f7b5b0a6-7a3d-434f-8241-1b4e31b444fa" providerId="ADAL" clId="{6BE90F28-3561-4D36-A41B-D147FF8EDBAD}" dt="2022-05-03T14:35:50.728" v="284" actId="1076"/>
        <pc:sldMkLst>
          <pc:docMk/>
          <pc:sldMk cId="1196129284" sldId="341"/>
        </pc:sldMkLst>
        <pc:picChg chg="mod">
          <ac:chgData name="Wenche Aas" userId="f7b5b0a6-7a3d-434f-8241-1b4e31b444fa" providerId="ADAL" clId="{6BE90F28-3561-4D36-A41B-D147FF8EDBAD}" dt="2022-05-03T14:35:50.728" v="284" actId="1076"/>
          <ac:picMkLst>
            <pc:docMk/>
            <pc:sldMk cId="1196129284" sldId="341"/>
            <ac:picMk id="5" creationId="{2EABC5AA-AA46-4389-BDFC-B5371A67F3C3}"/>
          </ac:picMkLst>
        </pc:picChg>
      </pc:sldChg>
      <pc:sldChg chg="modSp new mod">
        <pc:chgData name="Wenche Aas" userId="f7b5b0a6-7a3d-434f-8241-1b4e31b444fa" providerId="ADAL" clId="{6BE90F28-3561-4D36-A41B-D147FF8EDBAD}" dt="2022-05-04T09:39:05.232" v="3003" actId="20577"/>
        <pc:sldMkLst>
          <pc:docMk/>
          <pc:sldMk cId="685766446" sldId="342"/>
        </pc:sldMkLst>
        <pc:spChg chg="mod">
          <ac:chgData name="Wenche Aas" userId="f7b5b0a6-7a3d-434f-8241-1b4e31b444fa" providerId="ADAL" clId="{6BE90F28-3561-4D36-A41B-D147FF8EDBAD}" dt="2022-05-03T16:14:24.114" v="1533" actId="207"/>
          <ac:spMkLst>
            <pc:docMk/>
            <pc:sldMk cId="685766446" sldId="342"/>
            <ac:spMk id="2" creationId="{447D25C2-002F-47AA-B0E0-FDF5B42F321A}"/>
          </ac:spMkLst>
        </pc:spChg>
        <pc:spChg chg="mod">
          <ac:chgData name="Wenche Aas" userId="f7b5b0a6-7a3d-434f-8241-1b4e31b444fa" providerId="ADAL" clId="{6BE90F28-3561-4D36-A41B-D147FF8EDBAD}" dt="2022-05-04T09:39:05.232" v="3003" actId="20577"/>
          <ac:spMkLst>
            <pc:docMk/>
            <pc:sldMk cId="685766446" sldId="342"/>
            <ac:spMk id="3" creationId="{98F59CEC-11C9-4761-B0BB-EDF77550E3EC}"/>
          </ac:spMkLst>
        </pc:spChg>
      </pc:sldChg>
      <pc:sldChg chg="modSp add mod">
        <pc:chgData name="Wenche Aas" userId="f7b5b0a6-7a3d-434f-8241-1b4e31b444fa" providerId="ADAL" clId="{6BE90F28-3561-4D36-A41B-D147FF8EDBAD}" dt="2022-05-04T07:45:32.238" v="1731" actId="20577"/>
        <pc:sldMkLst>
          <pc:docMk/>
          <pc:sldMk cId="646725125" sldId="343"/>
        </pc:sldMkLst>
        <pc:spChg chg="mod">
          <ac:chgData name="Wenche Aas" userId="f7b5b0a6-7a3d-434f-8241-1b4e31b444fa" providerId="ADAL" clId="{6BE90F28-3561-4D36-A41B-D147FF8EDBAD}" dt="2022-05-04T07:45:32.238" v="1731" actId="20577"/>
          <ac:spMkLst>
            <pc:docMk/>
            <pc:sldMk cId="646725125" sldId="343"/>
            <ac:spMk id="10" creationId="{EAA7C753-FCCB-437B-88EE-57BA630FD91F}"/>
          </ac:spMkLst>
        </pc:spChg>
      </pc:sldChg>
      <pc:sldChg chg="modSp add mod">
        <pc:chgData name="Wenche Aas" userId="f7b5b0a6-7a3d-434f-8241-1b4e31b444fa" providerId="ADAL" clId="{6BE90F28-3561-4D36-A41B-D147FF8EDBAD}" dt="2022-05-04T07:49:07.294" v="1834" actId="20577"/>
        <pc:sldMkLst>
          <pc:docMk/>
          <pc:sldMk cId="3504441073" sldId="344"/>
        </pc:sldMkLst>
        <pc:spChg chg="mod">
          <ac:chgData name="Wenche Aas" userId="f7b5b0a6-7a3d-434f-8241-1b4e31b444fa" providerId="ADAL" clId="{6BE90F28-3561-4D36-A41B-D147FF8EDBAD}" dt="2022-05-04T07:47:34.307" v="1822" actId="20577"/>
          <ac:spMkLst>
            <pc:docMk/>
            <pc:sldMk cId="3504441073" sldId="344"/>
            <ac:spMk id="3" creationId="{F2D4A022-E66D-4F98-AE7E-01121592B5D4}"/>
          </ac:spMkLst>
        </pc:spChg>
        <pc:spChg chg="mod">
          <ac:chgData name="Wenche Aas" userId="f7b5b0a6-7a3d-434f-8241-1b4e31b444fa" providerId="ADAL" clId="{6BE90F28-3561-4D36-A41B-D147FF8EDBAD}" dt="2022-05-04T07:49:07.294" v="1834" actId="20577"/>
          <ac:spMkLst>
            <pc:docMk/>
            <pc:sldMk cId="3504441073" sldId="344"/>
            <ac:spMk id="9" creationId="{DE04C140-AFA5-4E63-8C37-95D2F7C39A8B}"/>
          </ac:spMkLst>
        </pc:spChg>
      </pc:sldChg>
      <pc:sldChg chg="delSp modSp add mod modAnim">
        <pc:chgData name="Wenche Aas" userId="f7b5b0a6-7a3d-434f-8241-1b4e31b444fa" providerId="ADAL" clId="{6BE90F28-3561-4D36-A41B-D147FF8EDBAD}" dt="2022-05-04T09:30:17.978" v="2899" actId="1076"/>
        <pc:sldMkLst>
          <pc:docMk/>
          <pc:sldMk cId="2338436227" sldId="345"/>
        </pc:sldMkLst>
        <pc:spChg chg="mod">
          <ac:chgData name="Wenche Aas" userId="f7b5b0a6-7a3d-434f-8241-1b4e31b444fa" providerId="ADAL" clId="{6BE90F28-3561-4D36-A41B-D147FF8EDBAD}" dt="2022-05-04T08:31:02.795" v="2192" actId="790"/>
          <ac:spMkLst>
            <pc:docMk/>
            <pc:sldMk cId="2338436227" sldId="345"/>
            <ac:spMk id="2" creationId="{B3F150C9-8F27-4421-B362-2A8AD274CE02}"/>
          </ac:spMkLst>
        </pc:spChg>
        <pc:spChg chg="mod">
          <ac:chgData name="Wenche Aas" userId="f7b5b0a6-7a3d-434f-8241-1b4e31b444fa" providerId="ADAL" clId="{6BE90F28-3561-4D36-A41B-D147FF8EDBAD}" dt="2022-05-04T08:32:34.517" v="2204" actId="6549"/>
          <ac:spMkLst>
            <pc:docMk/>
            <pc:sldMk cId="2338436227" sldId="345"/>
            <ac:spMk id="3" creationId="{0C1575CF-B7BA-4BA0-B54C-EF2EEDF30F8A}"/>
          </ac:spMkLst>
        </pc:spChg>
        <pc:spChg chg="del">
          <ac:chgData name="Wenche Aas" userId="f7b5b0a6-7a3d-434f-8241-1b4e31b444fa" providerId="ADAL" clId="{6BE90F28-3561-4D36-A41B-D147FF8EDBAD}" dt="2022-05-03T16:05:00.112" v="1303" actId="478"/>
          <ac:spMkLst>
            <pc:docMk/>
            <pc:sldMk cId="2338436227" sldId="345"/>
            <ac:spMk id="6" creationId="{D6D5C086-1C1B-4EA1-8824-6A0FD4F2AF5E}"/>
          </ac:spMkLst>
        </pc:spChg>
        <pc:spChg chg="del">
          <ac:chgData name="Wenche Aas" userId="f7b5b0a6-7a3d-434f-8241-1b4e31b444fa" providerId="ADAL" clId="{6BE90F28-3561-4D36-A41B-D147FF8EDBAD}" dt="2022-05-03T16:05:03.750" v="1305" actId="478"/>
          <ac:spMkLst>
            <pc:docMk/>
            <pc:sldMk cId="2338436227" sldId="345"/>
            <ac:spMk id="8" creationId="{774FFD56-2226-43B9-8395-C70B64A626F8}"/>
          </ac:spMkLst>
        </pc:spChg>
        <pc:spChg chg="mod">
          <ac:chgData name="Wenche Aas" userId="f7b5b0a6-7a3d-434f-8241-1b4e31b444fa" providerId="ADAL" clId="{6BE90F28-3561-4D36-A41B-D147FF8EDBAD}" dt="2022-05-04T09:30:17.978" v="2899" actId="1076"/>
          <ac:spMkLst>
            <pc:docMk/>
            <pc:sldMk cId="2338436227" sldId="345"/>
            <ac:spMk id="10" creationId="{373BEC35-6000-4205-AD1C-29B12662A751}"/>
          </ac:spMkLst>
        </pc:spChg>
        <pc:picChg chg="del">
          <ac:chgData name="Wenche Aas" userId="f7b5b0a6-7a3d-434f-8241-1b4e31b444fa" providerId="ADAL" clId="{6BE90F28-3561-4D36-A41B-D147FF8EDBAD}" dt="2022-05-03T16:05:01.534" v="1304" actId="478"/>
          <ac:picMkLst>
            <pc:docMk/>
            <pc:sldMk cId="2338436227" sldId="345"/>
            <ac:picMk id="5" creationId="{D9DC04E7-6EA6-41BC-B2B6-8ACDAAED0BA0}"/>
          </ac:picMkLst>
        </pc:picChg>
      </pc:sldChg>
      <pc:sldChg chg="del">
        <pc:chgData name="Wenche Aas" userId="f7b5b0a6-7a3d-434f-8241-1b4e31b444fa" providerId="ADAL" clId="{6BE90F28-3561-4D36-A41B-D147FF8EDBAD}" dt="2022-05-04T09:08:40.131" v="2771" actId="47"/>
        <pc:sldMkLst>
          <pc:docMk/>
          <pc:sldMk cId="1864592380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FE918-2129-45B8-B6B0-58498E1CFC0F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0CDE0-F7FE-4310-A211-ABD1367608C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848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765E-D37F-4E0C-B651-66ECC9ABF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B4103-AFB8-46C7-8FAB-FB1D94F7F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AFDCC-FC41-4E1C-92EF-5E1512CA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82A5A-5B1A-4B9D-ABB1-64150772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2F4C-E1E4-4373-BC83-4A244A4C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09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3B74-43FD-4CC3-89B2-990A67F69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89F8F-557A-4BD5-ACED-A68C3ED6E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03554-E96D-4484-B6D6-BADE31E5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3C65-A606-4C47-97B4-2336F40D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10577-2887-494B-9D39-FB98D438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420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9734E4-9C7B-4493-8999-0DA2E2B8DA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B8C13-153B-46FD-B313-59F01FF8A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77B4A-98A3-446D-98AC-84ED7173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7251-1045-431B-9AAD-BDF51DBD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5576F-33C1-47B4-9695-89865558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225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bla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51461" y="1846065"/>
            <a:ext cx="9430257" cy="75713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51462" y="2895011"/>
            <a:ext cx="9430256" cy="29297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r>
              <a:rPr lang="en-US" dirty="0"/>
              <a:t>Tap to add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59" y="5484086"/>
            <a:ext cx="3675888" cy="11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3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b="0" baseline="0">
                <a:latin typeface="+mj-lt"/>
              </a:defRPr>
            </a:lvl1pPr>
          </a:lstStyle>
          <a:p>
            <a:r>
              <a:rPr lang="en-US" dirty="0"/>
              <a:t>Tap to add title</a:t>
            </a:r>
            <a:endParaRPr lang="nb-NO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96314"/>
            <a:ext cx="10515600" cy="47806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1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E7E-7F93-472B-8F11-9E56A0C9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03E91-3022-4023-BA32-04A03A98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5FE15-83F6-4F68-80EB-F069EC20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0C5AD-0ADD-4488-959F-0B18A7F5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7440A-6483-42E5-B60F-CBC5C9E8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60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309CF-B712-47BE-BDB3-24418125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F66A7-9B63-427B-AAB3-B8DA58EC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64832-DA58-4231-9D65-A06A4588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3029E-D0C8-4F98-B030-89061C43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8D392-1049-4E95-B3AD-E98D8D46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85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38F5F-CF0C-4001-AB30-F3510733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B86B-E11C-4AA5-9CC4-2621B94C3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69D51-5856-45C2-96D6-78CADCF1E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416AA-9B93-4904-A8E7-5CE968207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91459-FA71-4397-8EA6-5EE007866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A1258-101D-4688-B68C-01C7F139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9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F7F9-A587-45BE-A303-EFE066CC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15DD9-1C17-4F14-91A9-7CED4F665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0219FA-3FD2-4E14-AE0E-70ABACE21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244E7-E756-499E-B3BA-35730FE74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26D34-F551-4CBE-A9DC-CC116A5BD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8B861-D831-478B-AD8D-4F49869C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FFE25-2C4E-4383-9072-A90EA3282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E5B26-7ED0-44CF-ABC8-AF4169CA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85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9C9BF-1833-46E8-A827-7190977B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2006E-FBCC-490B-8E5F-1E82214B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3D85D-21E1-4FFF-B0C7-CD6FFE722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04E92-AAFF-4170-B6F2-B921F204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12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963D3-0343-4BB8-B82A-F1246778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BD0C-277E-4A7B-984E-70F8039AA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629F6-91DC-4734-9111-A8B3B470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84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9A852-00F3-42E3-A8C1-0F1223C89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D80DC-89BF-4791-BA63-677A8913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1E744-E8D7-409B-AC9D-5D2301CF6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CDFA5-8D7D-4844-830B-150B6D3F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D6BC9-8358-4E21-AC00-C593FDEC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83482-F216-4C9D-9E45-002F8936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68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A6BF-EEF5-43C1-B22D-0D588842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DF3673-E92A-4680-9F38-858595098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50D56-B2C2-46D0-AF31-3D3F95B7B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E74F1-0B74-45F3-B623-E54B90994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7006C-2BF9-462E-8E25-ADD4F27B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202A4-C27E-40E1-AD2D-ABDEBFA8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316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59A33-CB2F-42BA-A21F-CC7D0430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4FAEB-7D1F-4612-8480-54A07EED7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6864D-FB66-4E84-B956-7B836F2E9A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24800-269B-4104-BC9F-00B23296E4CC}" type="datetimeFigureOut">
              <a:rPr lang="nb-NO" smtClean="0"/>
              <a:t>04.05.2022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AF5D8-0EE9-4626-BF4E-C30CC3586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E8C31-0E7F-47FD-BD56-D5CA8E9E2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CF317-E42A-4192-9AF4-13E7D17839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05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s.nilu.no/ccc/tfmm/Concept_note_EIMP_o3_summer2022-2023_vers_march2022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3.png@01D808A3.FD2BD7B0" TargetMode="External"/><Relationship Id="rId5" Type="http://schemas.openxmlformats.org/officeDocument/2006/relationships/image" Target="../media/image13.png"/><Relationship Id="rId4" Type="http://schemas.openxmlformats.org/officeDocument/2006/relationships/image" Target="cid:image002.jpg@01D808A3.FD2BD7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across.cnrs.f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EMEP intensive measurement period  Summer 2022 and summer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462" y="3034860"/>
            <a:ext cx="9430256" cy="2929717"/>
          </a:xfrm>
        </p:spPr>
        <p:txBody>
          <a:bodyPr>
            <a:normAutofit/>
          </a:bodyPr>
          <a:lstStyle/>
          <a:p>
            <a:r>
              <a:rPr lang="nb-NO" sz="2400" dirty="0"/>
              <a:t>NILU: Wenche Aas, Sverre Solberg, Norbert Schmidbauer, Karl Espen Yttri</a:t>
            </a:r>
          </a:p>
          <a:p>
            <a:r>
              <a:rPr lang="en-GB" sz="2400" dirty="0"/>
              <a:t>Contribution from several ozone and VOC experts</a:t>
            </a:r>
          </a:p>
        </p:txBody>
      </p:sp>
    </p:spTree>
    <p:extLst>
      <p:ext uri="{BB962C8B-B14F-4D97-AF65-F5344CB8AC3E}">
        <p14:creationId xmlns:p14="http://schemas.microsoft.com/office/powerpoint/2010/main" val="10585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25C2-002F-47AA-B0E0-FDF5B42F3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913" y="10026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Remaining logistics and coordination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59CEC-11C9-4761-B0BB-EDF77550E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62" y="1341618"/>
            <a:ext cx="11327587" cy="5112970"/>
          </a:xfrm>
        </p:spPr>
        <p:txBody>
          <a:bodyPr>
            <a:normAutofit/>
          </a:bodyPr>
          <a:lstStyle/>
          <a:p>
            <a:r>
              <a:rPr lang="en-GB" sz="2400" dirty="0"/>
              <a:t>Ensure that all the sites have available pumps and mass flow controller. Find equipment to share and distribute to those not having this already (CCC coordinate this)</a:t>
            </a:r>
          </a:p>
          <a:p>
            <a:r>
              <a:rPr lang="en-US" sz="2400" dirty="0"/>
              <a:t>Provide information about OC/EC filters, i.e. sampler cut-off size; filter size and fraction available for SOA tracer analysis.</a:t>
            </a:r>
          </a:p>
          <a:p>
            <a:r>
              <a:rPr lang="en-US" sz="2400" dirty="0"/>
              <a:t>Check commitments and decide if we can/should invite 1-2 new sites</a:t>
            </a:r>
            <a:endParaRPr lang="en-GB" sz="2400" dirty="0"/>
          </a:p>
          <a:p>
            <a:r>
              <a:rPr lang="en-GB" sz="2400" dirty="0"/>
              <a:t>Gather information of shipping addresses and plan for deliveries. Define 1-2 persons per sites to ensure good communication.</a:t>
            </a:r>
          </a:p>
          <a:p>
            <a:r>
              <a:rPr lang="en-GB" sz="2400" dirty="0"/>
              <a:t>Develop detailed sampling protocols for the sites (prepared by the central laboratories)</a:t>
            </a:r>
          </a:p>
          <a:p>
            <a:r>
              <a:rPr lang="en-GB" sz="2400" dirty="0"/>
              <a:t>Consider parallel sampling with continuous observations at some sites?</a:t>
            </a:r>
          </a:p>
          <a:p>
            <a:r>
              <a:rPr lang="en-GB" sz="2400" dirty="0"/>
              <a:t>Quality assurance by the central labs, harmonised with ACTRIS QA/QC</a:t>
            </a:r>
          </a:p>
          <a:p>
            <a:r>
              <a:rPr lang="en-GB" sz="2400" dirty="0"/>
              <a:t>Make plans for publications and identify </a:t>
            </a:r>
            <a:r>
              <a:rPr lang="en-GB" sz="2400" dirty="0" err="1"/>
              <a:t>Pis</a:t>
            </a:r>
            <a:r>
              <a:rPr lang="en-GB" sz="2400" dirty="0"/>
              <a:t>. </a:t>
            </a:r>
          </a:p>
          <a:p>
            <a:r>
              <a:rPr lang="en-GB" sz="2400" dirty="0"/>
              <a:t>Data submission to EBAS.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766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8F7678-B97F-4E53-9AF2-0D2AECA3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845"/>
            <a:ext cx="10515600" cy="796410"/>
          </a:xfrm>
        </p:spPr>
        <p:txBody>
          <a:bodyPr>
            <a:normAutofit/>
          </a:bodyPr>
          <a:lstStyle/>
          <a:p>
            <a:r>
              <a:rPr lang="nb-NO" dirty="0"/>
              <a:t>EMEP </a:t>
            </a:r>
            <a:r>
              <a:rPr lang="en-GB" dirty="0"/>
              <a:t>intensive measurement periods (IMP)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CA4151-2070-4F90-991C-5A34D4F8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9" y="1154219"/>
            <a:ext cx="2452069" cy="4184679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dirty="0"/>
              <a:t> </a:t>
            </a:r>
            <a:r>
              <a:rPr lang="en-GB" sz="1600" dirty="0"/>
              <a:t>Every 3-4 years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600" dirty="0"/>
              <a:t>A focus on specific areas with identified gaps: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1600" dirty="0"/>
              <a:t>Lack of observations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1600" dirty="0"/>
              <a:t>Improve model development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1600" dirty="0"/>
              <a:t>In emissions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1600" dirty="0"/>
              <a:t>Involve Parties </a:t>
            </a:r>
            <a:br>
              <a:rPr lang="en-GB" sz="1600" dirty="0"/>
            </a:br>
            <a:r>
              <a:rPr lang="en-GB" sz="1600" dirty="0"/>
              <a:t>(via TFMM)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1600" dirty="0"/>
              <a:t>Close cooperation with research programs and EU infrastructures</a:t>
            </a:r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30054E11-5E25-49D4-A940-8A3A88B6CF09}"/>
              </a:ext>
            </a:extLst>
          </p:cNvPr>
          <p:cNvSpPr txBox="1">
            <a:spLocks/>
          </p:cNvSpPr>
          <p:nvPr/>
        </p:nvSpPr>
        <p:spPr>
          <a:xfrm>
            <a:off x="2742717" y="1140595"/>
            <a:ext cx="3749238" cy="4184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/>
              <a:t>Conducted  IMPs:</a:t>
            </a:r>
          </a:p>
          <a:p>
            <a:pPr marL="457200" indent="-457200"/>
            <a:r>
              <a:rPr lang="en-GB" sz="2100" dirty="0"/>
              <a:t>June 2006 and January 2007.  </a:t>
            </a:r>
            <a:br>
              <a:rPr lang="en-GB" sz="2100" dirty="0"/>
            </a:br>
            <a:r>
              <a:rPr lang="en-GB" sz="2100" dirty="0"/>
              <a:t>Chemical composition of PM</a:t>
            </a:r>
          </a:p>
          <a:p>
            <a:pPr marL="457200" indent="-457200"/>
            <a:r>
              <a:rPr lang="en-GB" sz="2100" dirty="0"/>
              <a:t>Oct. 2008 and March 2009. </a:t>
            </a:r>
            <a:br>
              <a:rPr lang="en-GB" sz="2100" dirty="0"/>
            </a:br>
            <a:r>
              <a:rPr lang="en-GB" sz="2100" dirty="0"/>
              <a:t>Carbonaceous aerosols </a:t>
            </a:r>
          </a:p>
          <a:p>
            <a:pPr marL="457200" indent="-457200"/>
            <a:r>
              <a:rPr lang="en-GB" sz="2100" dirty="0"/>
              <a:t>2012. </a:t>
            </a:r>
            <a:br>
              <a:rPr lang="en-GB" sz="2100" dirty="0"/>
            </a:br>
            <a:r>
              <a:rPr lang="en-GB" sz="2100" dirty="0"/>
              <a:t>One year ACSM measurements</a:t>
            </a:r>
          </a:p>
          <a:p>
            <a:pPr marL="457200" indent="-457200"/>
            <a:r>
              <a:rPr lang="en-GB" sz="2100" dirty="0"/>
              <a:t>July 2012 and January 2013 </a:t>
            </a:r>
            <a:br>
              <a:rPr lang="en-GB" sz="2100" dirty="0"/>
            </a:br>
            <a:r>
              <a:rPr lang="en-GB" sz="2100" dirty="0"/>
              <a:t>Geochemistry of PM</a:t>
            </a:r>
            <a:r>
              <a:rPr lang="en-GB" sz="2100" baseline="-25000" dirty="0"/>
              <a:t>10</a:t>
            </a:r>
          </a:p>
          <a:p>
            <a:pPr marL="457200" indent="-457200"/>
            <a:r>
              <a:rPr lang="en-GB" sz="2100" dirty="0"/>
              <a:t>2016 (and 2006) </a:t>
            </a:r>
            <a:br>
              <a:rPr lang="en-GB" sz="2100" dirty="0"/>
            </a:br>
            <a:r>
              <a:rPr lang="en-GB" sz="2100" dirty="0"/>
              <a:t>POP passive campaign</a:t>
            </a:r>
          </a:p>
          <a:p>
            <a:pPr marL="457200" indent="-457200"/>
            <a:r>
              <a:rPr lang="en-GB" sz="2100" dirty="0"/>
              <a:t>December 2017 - March 2018. </a:t>
            </a:r>
            <a:br>
              <a:rPr lang="en-GB" sz="2100" dirty="0"/>
            </a:br>
            <a:r>
              <a:rPr lang="en-GB" sz="2100" dirty="0"/>
              <a:t>Apportionment of </a:t>
            </a:r>
            <a:r>
              <a:rPr lang="en-GB" sz="2100" dirty="0" err="1"/>
              <a:t>eBC</a:t>
            </a:r>
            <a:r>
              <a:rPr lang="en-GB" sz="2100" dirty="0"/>
              <a:t> </a:t>
            </a:r>
            <a:endParaRPr lang="en-GB" dirty="0"/>
          </a:p>
          <a:p>
            <a:endParaRPr lang="en-GB" dirty="0"/>
          </a:p>
        </p:txBody>
      </p:sp>
      <p:pic>
        <p:nvPicPr>
          <p:cNvPr id="5" name="Bilde 6">
            <a:extLst>
              <a:ext uri="{FF2B5EF4-FFF2-40B4-BE49-F238E27FC236}">
                <a16:creationId xmlns:a16="http://schemas.microsoft.com/office/drawing/2014/main" id="{E1A64910-1A5B-40F3-BCCB-F7ED5B4BD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051" y="1075177"/>
            <a:ext cx="2804545" cy="1972852"/>
          </a:xfrm>
          <a:prstGeom prst="rect">
            <a:avLst/>
          </a:prstGeom>
        </p:spPr>
      </p:pic>
      <p:pic>
        <p:nvPicPr>
          <p:cNvPr id="6" name="Bilde 10">
            <a:extLst>
              <a:ext uri="{FF2B5EF4-FFF2-40B4-BE49-F238E27FC236}">
                <a16:creationId xmlns:a16="http://schemas.microsoft.com/office/drawing/2014/main" id="{2CD4925B-C5EA-45A5-9145-4760DEB2B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8692" y="1336917"/>
            <a:ext cx="2362449" cy="1449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de 12">
            <a:extLst>
              <a:ext uri="{FF2B5EF4-FFF2-40B4-BE49-F238E27FC236}">
                <a16:creationId xmlns:a16="http://schemas.microsoft.com/office/drawing/2014/main" id="{75B1D611-BE56-450B-B89A-D5A712273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831" y="3246558"/>
            <a:ext cx="2392452" cy="197285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1CC4225-735C-4A7B-BE58-FFE7D849C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54" y="3048029"/>
            <a:ext cx="2103124" cy="21021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437059B4-0668-4DDC-A6DF-3D57728995F6}"/>
              </a:ext>
            </a:extLst>
          </p:cNvPr>
          <p:cNvSpPr/>
          <p:nvPr/>
        </p:nvSpPr>
        <p:spPr>
          <a:xfrm>
            <a:off x="567559" y="6041346"/>
            <a:ext cx="978408" cy="48463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7C753-FCCB-437B-88EE-57BA630FD91F}"/>
              </a:ext>
            </a:extLst>
          </p:cNvPr>
          <p:cNvSpPr txBox="1"/>
          <p:nvPr/>
        </p:nvSpPr>
        <p:spPr>
          <a:xfrm>
            <a:off x="1752527" y="5868163"/>
            <a:ext cx="9167389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Historically a large interest in aerosol related topics</a:t>
            </a:r>
            <a:br>
              <a:rPr lang="en-US" sz="2400" dirty="0"/>
            </a:br>
            <a:r>
              <a:rPr lang="en-US" sz="2400" dirty="0"/>
              <a:t>A strong wish to focus on ozone formation during summer</a:t>
            </a:r>
            <a:r>
              <a:rPr lang="nb-NO" sz="2400" dirty="0"/>
              <a:t> heat </a:t>
            </a:r>
            <a:r>
              <a:rPr lang="en-US" sz="2400" dirty="0"/>
              <a:t>waves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2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17D34D-1A90-4412-90C7-B5F66422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06" y="42976"/>
            <a:ext cx="11159836" cy="796410"/>
          </a:xfrm>
        </p:spPr>
        <p:txBody>
          <a:bodyPr>
            <a:normAutofit/>
          </a:bodyPr>
          <a:lstStyle/>
          <a:p>
            <a:r>
              <a:rPr lang="en-GB" dirty="0"/>
              <a:t>Objectives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D4A022-E66D-4F98-AE7E-01121592B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3" y="1005188"/>
            <a:ext cx="5708281" cy="311145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Tropospheric ozone is an adverse environmental and health problem in Europe, with need for a better understanding: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Why are ozone episode levels typically underpredicted by atmospheric transport models?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>
                <a:cs typeface="Arial" panose="020B0604020202020204" pitchFamily="34" charset="0"/>
              </a:rPr>
              <a:t>How the reductions in </a:t>
            </a:r>
            <a:r>
              <a:rPr lang="en-GB" sz="1800" dirty="0"/>
              <a:t>NMVOC and NOx emissions impact on the summer episodes.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Better utilisation of EMEP VOC monitoring data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What is the effect of a warmer climate?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What is the level of secondary organic aerosol (SOA), especially from biogenic VOCs, during high O</a:t>
            </a:r>
            <a:r>
              <a:rPr lang="en-GB" sz="1300" dirty="0"/>
              <a:t>3</a:t>
            </a:r>
            <a:r>
              <a:rPr lang="en-GB" sz="1800" dirty="0"/>
              <a:t> events?</a:t>
            </a:r>
            <a:endParaRPr lang="nb-NO" sz="1200" baseline="-25000" dirty="0"/>
          </a:p>
          <a:p>
            <a:endParaRPr lang="nb-NO" sz="2400" dirty="0"/>
          </a:p>
          <a:p>
            <a:endParaRPr lang="nb-NO" dirty="0"/>
          </a:p>
        </p:txBody>
      </p:sp>
      <p:pic>
        <p:nvPicPr>
          <p:cNvPr id="6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9C6298B6-F412-4B39-AE75-46226CCEA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9" y="4225159"/>
            <a:ext cx="3734490" cy="2394635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8C6089C-38CF-46B1-899C-F09ED598C760}"/>
              </a:ext>
            </a:extLst>
          </p:cNvPr>
          <p:cNvSpPr txBox="1"/>
          <p:nvPr/>
        </p:nvSpPr>
        <p:spPr>
          <a:xfrm>
            <a:off x="4172179" y="4994515"/>
            <a:ext cx="14750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Modelled and measured daily max ozone [ppb] 4 July 2018. Data from EMEP and Airbase </a:t>
            </a:r>
            <a:endParaRPr lang="nb-NO" sz="1400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DE82711B-F649-4E24-8202-1062AB1A043E}"/>
              </a:ext>
            </a:extLst>
          </p:cNvPr>
          <p:cNvSpPr txBox="1">
            <a:spLocks/>
          </p:cNvSpPr>
          <p:nvPr/>
        </p:nvSpPr>
        <p:spPr>
          <a:xfrm>
            <a:off x="6716109" y="390723"/>
            <a:ext cx="5410476" cy="667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04C140-AFA5-4E63-8C37-95D2F7C39A8B}"/>
              </a:ext>
            </a:extLst>
          </p:cNvPr>
          <p:cNvSpPr txBox="1">
            <a:spLocks/>
          </p:cNvSpPr>
          <p:nvPr/>
        </p:nvSpPr>
        <p:spPr>
          <a:xfrm>
            <a:off x="6544789" y="880115"/>
            <a:ext cx="5270088" cy="5739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Monitoring of VOCs in EMEP</a:t>
            </a:r>
            <a:endParaRPr lang="nb-NO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700" dirty="0"/>
              <a:t>The EMEP network is not targeted particularly for major ozone episodes:</a:t>
            </a:r>
          </a:p>
          <a:p>
            <a:pPr marL="342900" indent="-342900"/>
            <a:r>
              <a:rPr lang="en-GB" sz="1700" dirty="0"/>
              <a:t>Several sites with 1-2 samples per week. </a:t>
            </a:r>
          </a:p>
          <a:p>
            <a:pPr marL="342900" indent="-342900"/>
            <a:r>
              <a:rPr lang="en-GB" sz="1700" dirty="0"/>
              <a:t>Very few sites measuring oxygenated VOCs (</a:t>
            </a:r>
            <a:r>
              <a:rPr lang="en-GB" sz="1700" b="1" dirty="0">
                <a:solidFill>
                  <a:srgbClr val="FF0000"/>
                </a:solidFill>
              </a:rPr>
              <a:t>O-VOC</a:t>
            </a:r>
            <a:r>
              <a:rPr lang="en-GB" sz="1700" dirty="0"/>
              <a:t>)</a:t>
            </a:r>
          </a:p>
          <a:p>
            <a:pPr marL="342900" indent="-342900"/>
            <a:r>
              <a:rPr lang="en-GB" sz="1700" dirty="0"/>
              <a:t>Hydrocarbons (</a:t>
            </a:r>
            <a:r>
              <a:rPr lang="en-GB" sz="1700" b="1" dirty="0">
                <a:solidFill>
                  <a:srgbClr val="FF0000"/>
                </a:solidFill>
              </a:rPr>
              <a:t>NMHCs</a:t>
            </a:r>
            <a:r>
              <a:rPr lang="en-GB" sz="1700" dirty="0"/>
              <a:t>). Differences in the range of compounds and methods</a:t>
            </a:r>
          </a:p>
          <a:p>
            <a:pPr marL="342900" indent="-342900"/>
            <a:r>
              <a:rPr lang="en-GB" sz="1700" dirty="0">
                <a:solidFill>
                  <a:srgbClr val="FF0000"/>
                </a:solidFill>
              </a:rPr>
              <a:t>M</a:t>
            </a:r>
            <a:r>
              <a:rPr lang="en-GB" sz="1700" b="1" dirty="0">
                <a:solidFill>
                  <a:srgbClr val="FF0000"/>
                </a:solidFill>
              </a:rPr>
              <a:t>onoterpenes</a:t>
            </a:r>
            <a:r>
              <a:rPr lang="en-GB" sz="1700" dirty="0"/>
              <a:t> is hardly reported to EMEP</a:t>
            </a:r>
            <a:endParaRPr lang="nb-NO" dirty="0"/>
          </a:p>
        </p:txBody>
      </p:sp>
      <p:pic>
        <p:nvPicPr>
          <p:cNvPr id="11" name="Bilde 4">
            <a:extLst>
              <a:ext uri="{FF2B5EF4-FFF2-40B4-BE49-F238E27FC236}">
                <a16:creationId xmlns:a16="http://schemas.microsoft.com/office/drawing/2014/main" id="{9FF2A17C-F1E1-4DDD-8C76-43040C4C5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01" y="3742123"/>
            <a:ext cx="2867091" cy="28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4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F150C9-8F27-4421-B362-2A8AD274C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10515600" cy="796410"/>
          </a:xfrm>
        </p:spPr>
        <p:txBody>
          <a:bodyPr>
            <a:normAutofit fontScale="90000"/>
          </a:bodyPr>
          <a:lstStyle/>
          <a:p>
            <a:r>
              <a:rPr lang="en-GB" dirty="0"/>
              <a:t>Plan for setup for one week intensive sampling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575CF-B7BA-4BA0-B54C-EF2EEDF3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61" y="796409"/>
            <a:ext cx="11955039" cy="5888169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Sites have ozone, NOx/NO</a:t>
            </a:r>
            <a:r>
              <a:rPr lang="en-GB" sz="2400" baseline="-25000" dirty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a typeface="Calibri" panose="020F0502020204030204" pitchFamily="34" charset="0"/>
                <a:cs typeface="Arial" panose="020B0604020202020204" pitchFamily="34" charset="0"/>
              </a:rPr>
              <a:t>obs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, several also EC/OC</a:t>
            </a:r>
          </a:p>
          <a:p>
            <a:r>
              <a:rPr lang="en-US" sz="2400" dirty="0"/>
              <a:t>Forecast the best week for high ozone levels to decide </a:t>
            </a:r>
            <a:r>
              <a:rPr lang="en-GB" sz="2400" dirty="0">
                <a:solidFill>
                  <a:srgbClr val="000000"/>
                </a:solidFill>
                <a:latin typeface="-apple-system"/>
              </a:rPr>
              <a:t>when to start the campaign </a:t>
            </a:r>
            <a:endParaRPr lang="en-GB" sz="2400" dirty="0">
              <a:latin typeface="-apple-system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Extend regular EMEP observations</a:t>
            </a: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ea typeface="Calibri" panose="020F0502020204030204" pitchFamily="34" charset="0"/>
                <a:cs typeface="Arial" panose="020B0604020202020204" pitchFamily="34" charset="0"/>
              </a:rPr>
              <a:t>Parties encouraged to: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include missing 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VOC component groups (NMHC, OVOC, Monoterpenes)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b="1" dirty="0">
                <a:ea typeface="Calibri" panose="020F0502020204030204" pitchFamily="34" charset="0"/>
                <a:cs typeface="Arial" panose="020B0604020202020204" pitchFamily="34" charset="0"/>
              </a:rPr>
              <a:t>increase sampling frequency</a:t>
            </a: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daily sampling all the sites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>
                <a:ea typeface="Calibri" panose="020F0502020204030204" pitchFamily="34" charset="0"/>
                <a:cs typeface="Arial" panose="020B0604020202020204" pitchFamily="34" charset="0"/>
              </a:rPr>
              <a:t>Equip sites with continuous sampling 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if available (i.e. PTR-(</a:t>
            </a:r>
            <a:r>
              <a:rPr lang="en-GB" sz="20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ToF</a:t>
            </a:r>
            <a:r>
              <a:rPr lang="en-GB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)-MS, </a:t>
            </a:r>
            <a:r>
              <a:rPr lang="nb-NO" sz="1600" dirty="0">
                <a:solidFill>
                  <a:srgbClr val="000000"/>
                </a:solidFill>
                <a:latin typeface="Roboto" panose="020000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GC/FID)</a:t>
            </a:r>
            <a:endParaRPr lang="en-GB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b-NO" dirty="0"/>
          </a:p>
          <a:p>
            <a:pPr marL="457200" indent="-457200">
              <a:buFont typeface="+mj-lt"/>
              <a:buAutoNum type="arabicParenR"/>
            </a:pPr>
            <a:r>
              <a:rPr lang="en-GB" sz="2400" b="1" dirty="0">
                <a:solidFill>
                  <a:srgbClr val="FF0000"/>
                </a:solidFill>
              </a:rPr>
              <a:t>Additional manual sampling. 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dirty="0"/>
              <a:t>Distribute devices and centralised analysis: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/>
              <a:t>NMHC: 		Canister air sampling (FZ </a:t>
            </a:r>
            <a:r>
              <a:rPr lang="en-GB" sz="2000" dirty="0" err="1"/>
              <a:t>Jülich</a:t>
            </a:r>
            <a:r>
              <a:rPr lang="en-GB" sz="2000" dirty="0"/>
              <a:t>, Germany)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/>
              <a:t>O-VOCs: 		DNPH cartridge (IMT, France)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2000" dirty="0"/>
              <a:t>Monoterpenes:	</a:t>
            </a:r>
            <a:r>
              <a:rPr lang="en-GB" sz="2000" dirty="0" err="1"/>
              <a:t>Tenax</a:t>
            </a:r>
            <a:r>
              <a:rPr lang="en-GB" sz="2000" dirty="0"/>
              <a:t> tubes  (FMI, Finland)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SOA tracers:	Use part of EC OC filters from regular monitoring (IGE, France)</a:t>
            </a:r>
            <a:endParaRPr lang="nb-NO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BEC35-6000-4205-AD1C-29B12662A751}"/>
              </a:ext>
            </a:extLst>
          </p:cNvPr>
          <p:cNvSpPr txBox="1"/>
          <p:nvPr/>
        </p:nvSpPr>
        <p:spPr>
          <a:xfrm>
            <a:off x="185637" y="6429284"/>
            <a:ext cx="751804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nb-NO" sz="1400" dirty="0">
                <a:hlinkClick r:id="rId2"/>
              </a:rPr>
              <a:t>https://projects.nilu.no/ccc/tfmm/Concept_note_EIMP_o3_summer2022-2023_vers_march2022.pdf</a:t>
            </a:r>
            <a:r>
              <a:rPr lang="nb-NO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4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4D6994-0FDC-4807-B55D-816F5060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9" y="1334059"/>
            <a:ext cx="11530081" cy="47703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8C54C95-7DB0-47AD-A1BF-A12D73F7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39" y="116218"/>
            <a:ext cx="10515600" cy="1325563"/>
          </a:xfrm>
        </p:spPr>
        <p:txBody>
          <a:bodyPr/>
          <a:lstStyle/>
          <a:p>
            <a:r>
              <a:rPr lang="nb-NO" dirty="0"/>
              <a:t>VOCs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measured</a:t>
            </a:r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49465E-A7B1-4247-A0FC-579D1CA4F4B3}"/>
              </a:ext>
            </a:extLst>
          </p:cNvPr>
          <p:cNvSpPr txBox="1"/>
          <p:nvPr/>
        </p:nvSpPr>
        <p:spPr>
          <a:xfrm>
            <a:off x="3544724" y="2474956"/>
            <a:ext cx="2664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Talk by Robert Wegener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05CF2D-E7FD-44C3-8E59-FCCE15487BD5}"/>
              </a:ext>
            </a:extLst>
          </p:cNvPr>
          <p:cNvSpPr txBox="1"/>
          <p:nvPr/>
        </p:nvSpPr>
        <p:spPr>
          <a:xfrm>
            <a:off x="4256683" y="4289682"/>
            <a:ext cx="2735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Talk by Therese </a:t>
            </a:r>
            <a:r>
              <a:rPr lang="nb-NO" sz="2000" dirty="0" err="1">
                <a:solidFill>
                  <a:srgbClr val="FF0000"/>
                </a:solidFill>
              </a:rPr>
              <a:t>Salameh</a:t>
            </a:r>
            <a:endParaRPr lang="nb-NO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C65D2E-16E6-4FC7-98E8-013E1116EA82}"/>
              </a:ext>
            </a:extLst>
          </p:cNvPr>
          <p:cNvSpPr txBox="1"/>
          <p:nvPr/>
        </p:nvSpPr>
        <p:spPr>
          <a:xfrm>
            <a:off x="7616307" y="5704298"/>
            <a:ext cx="2223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Talk by Heidi Hellen</a:t>
            </a:r>
          </a:p>
        </p:txBody>
      </p:sp>
    </p:spTree>
    <p:extLst>
      <p:ext uri="{BB962C8B-B14F-4D97-AF65-F5344CB8AC3E}">
        <p14:creationId xmlns:p14="http://schemas.microsoft.com/office/powerpoint/2010/main" val="30944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51ADD7-564F-4CEB-BACE-A89DA8DE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535" y="271526"/>
            <a:ext cx="3850525" cy="4805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2E84E-B12C-478C-8434-B332A91CB64D}"/>
              </a:ext>
            </a:extLst>
          </p:cNvPr>
          <p:cNvSpPr txBox="1"/>
          <p:nvPr/>
        </p:nvSpPr>
        <p:spPr>
          <a:xfrm>
            <a:off x="245416" y="1023487"/>
            <a:ext cx="754311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Oxidation products of VOCs partitioning to the particulate phase by nucleation and/or condensation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Important part of secondary air pollution along with O</a:t>
            </a:r>
            <a:r>
              <a:rPr lang="nb-NO" baseline="-25000" dirty="0"/>
              <a:t>3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Biogenic VOCs (BVOC), such as isoprene and monoterpenes, are important O</a:t>
            </a:r>
            <a:r>
              <a:rPr lang="nb-NO" baseline="-25000" dirty="0"/>
              <a:t>3</a:t>
            </a:r>
            <a:r>
              <a:rPr lang="nb-NO" dirty="0"/>
              <a:t> precursors and precursors of BSOA (Fig. 3)</a:t>
            </a:r>
          </a:p>
          <a:p>
            <a:endParaRPr lang="nb-NO" dirty="0"/>
          </a:p>
          <a:p>
            <a:endParaRPr lang="nb-NO" dirty="0"/>
          </a:p>
          <a:p>
            <a:r>
              <a:rPr lang="nb-NO" sz="2000" b="1" dirty="0" err="1">
                <a:solidFill>
                  <a:srgbClr val="FF0000"/>
                </a:solidFill>
              </a:rPr>
              <a:t>BSOAs</a:t>
            </a:r>
            <a:r>
              <a:rPr lang="nb-NO" sz="2000" b="1" dirty="0">
                <a:solidFill>
                  <a:srgbClr val="FF0000"/>
                </a:solidFill>
              </a:rPr>
              <a:t> to be </a:t>
            </a:r>
            <a:r>
              <a:rPr lang="nb-NO" sz="2000" b="1" dirty="0" err="1">
                <a:solidFill>
                  <a:srgbClr val="FF0000"/>
                </a:solidFill>
              </a:rPr>
              <a:t>measured</a:t>
            </a:r>
            <a:r>
              <a:rPr lang="nb-NO" sz="2000" b="1" dirty="0">
                <a:solidFill>
                  <a:srgbClr val="FF0000"/>
                </a:solidFill>
              </a:rPr>
              <a:t> (Talk by Jean-Luc Jaffrezo):</a:t>
            </a:r>
          </a:p>
          <a:p>
            <a:endParaRPr lang="nb-NO" baseline="-25000" dirty="0"/>
          </a:p>
          <a:p>
            <a:r>
              <a:rPr lang="nb-NO" b="1" u="sng" dirty="0"/>
              <a:t>Oxidation product of monoterpenes (</a:t>
            </a:r>
            <a:r>
              <a:rPr lang="nb-NO" b="1" u="sng" dirty="0">
                <a:sym typeface="Symbol" panose="05050102010706020507" pitchFamily="18" charset="2"/>
              </a:rPr>
              <a:t>-pinene)</a:t>
            </a:r>
            <a:endParaRPr lang="nb-NO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3-MTCA (3-methyl-1,2,3-butanetricarboxylic acid)</a:t>
            </a:r>
          </a:p>
          <a:p>
            <a:endParaRPr lang="nb-NO" b="1" u="sng" dirty="0"/>
          </a:p>
          <a:p>
            <a:r>
              <a:rPr lang="en-GB" b="1" u="sng" dirty="0"/>
              <a:t>Oxidation products </a:t>
            </a:r>
            <a:r>
              <a:rPr lang="en-US" b="1" u="sng" dirty="0"/>
              <a:t>of isoprene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2-MTs (2-methyerythritol and 2-methylthreitol)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4940F06-F4BF-48BB-AA8E-C53584DE3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17" y="5849"/>
            <a:ext cx="10065231" cy="1167106"/>
          </a:xfrm>
        </p:spPr>
        <p:txBody>
          <a:bodyPr>
            <a:normAutofit/>
          </a:bodyPr>
          <a:lstStyle/>
          <a:p>
            <a:r>
              <a:rPr lang="nb-NO" sz="4000" dirty="0" err="1"/>
              <a:t>Secondary</a:t>
            </a:r>
            <a:r>
              <a:rPr lang="nb-NO" sz="4000" dirty="0"/>
              <a:t> </a:t>
            </a:r>
            <a:r>
              <a:rPr lang="nb-NO" sz="4000" dirty="0" err="1"/>
              <a:t>organic</a:t>
            </a:r>
            <a:r>
              <a:rPr lang="nb-NO" sz="4000" dirty="0"/>
              <a:t> aerosol (SOA) </a:t>
            </a:r>
          </a:p>
        </p:txBody>
      </p:sp>
    </p:spTree>
    <p:extLst>
      <p:ext uri="{BB962C8B-B14F-4D97-AF65-F5344CB8AC3E}">
        <p14:creationId xmlns:p14="http://schemas.microsoft.com/office/powerpoint/2010/main" val="228805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BE256-85B4-42AA-8C72-6CF7B3AE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870" y="365126"/>
            <a:ext cx="4271930" cy="946566"/>
          </a:xfrm>
        </p:spPr>
        <p:txBody>
          <a:bodyPr/>
          <a:lstStyle/>
          <a:p>
            <a:r>
              <a:rPr lang="nb-NO" dirty="0"/>
              <a:t>Sites </a:t>
            </a:r>
            <a:r>
              <a:rPr lang="en-GB" dirty="0"/>
              <a:t>participating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5C628FB-4B6F-4D24-8BB0-5624F3E6D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1" y="257076"/>
            <a:ext cx="6067646" cy="6064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3D953-7159-48E9-BD5B-0D7A97AEB7F4}"/>
              </a:ext>
            </a:extLst>
          </p:cNvPr>
          <p:cNvSpPr txBox="1"/>
          <p:nvPr/>
        </p:nvSpPr>
        <p:spPr>
          <a:xfrm>
            <a:off x="6992094" y="1484440"/>
            <a:ext cx="445148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30 sites with complete program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6 urban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7-17 with centralised lab</a:t>
            </a:r>
          </a:p>
          <a:p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Additional 7 with regular NMHC (“Other EMEP/ACTRIS”)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Possible to add 1-2 more site (may be sponsored)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/>
          </a:p>
          <a:p>
            <a:r>
              <a:rPr lang="en-GB" sz="2400" dirty="0"/>
              <a:t>Some sites/analysis will be sponsored by the solvent community</a:t>
            </a:r>
          </a:p>
          <a:p>
            <a:endParaRPr lang="nb-NO" dirty="0"/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5DB1AE3F-D3EC-4291-B2A9-E08EE47A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253" y="5699071"/>
            <a:ext cx="1381591" cy="104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C413E5BF-2A27-445A-9B80-10A8D66B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372" y="6557866"/>
            <a:ext cx="1762128" cy="32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6FB45E93-CAAB-4DC9-9BCC-DEAE3FD95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889" y="555949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C326A0-28E3-41EC-8562-85E28C350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889" y="6626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03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BC5AA-AA46-4389-BDFC-B5371A67F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573" y="46829"/>
            <a:ext cx="10147120" cy="66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29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DBAD79-4012-479A-ACB7-577E12EA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86" y="26022"/>
            <a:ext cx="10515600" cy="1325563"/>
          </a:xfrm>
        </p:spPr>
        <p:txBody>
          <a:bodyPr/>
          <a:lstStyle/>
          <a:p>
            <a:r>
              <a:rPr lang="nb-NO" dirty="0"/>
              <a:t>Timing </a:t>
            </a:r>
            <a:r>
              <a:rPr lang="nb-NO" dirty="0" err="1"/>
              <a:t>of</a:t>
            </a:r>
            <a:r>
              <a:rPr lang="nb-NO" dirty="0"/>
              <a:t> EIMP 2022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9F3EAD-9534-47EE-B353-335EC499B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12" y="1282387"/>
            <a:ext cx="10515600" cy="5152912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2400" dirty="0"/>
              <a:t>One </a:t>
            </a:r>
            <a:r>
              <a:rPr lang="nb-NO" sz="2400" dirty="0" err="1"/>
              <a:t>week</a:t>
            </a:r>
            <a:r>
              <a:rPr lang="nb-NO" sz="2400" dirty="0"/>
              <a:t>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period</a:t>
            </a:r>
            <a:r>
              <a:rPr lang="nb-NO" sz="2400" dirty="0"/>
              <a:t> </a:t>
            </a:r>
            <a:r>
              <a:rPr lang="en-GB" sz="2400" b="1" i="0" dirty="0">
                <a:solidFill>
                  <a:srgbClr val="000000"/>
                </a:solidFill>
                <a:effectLst/>
                <a:latin typeface="-apple-system"/>
              </a:rPr>
              <a:t>13 June – 25 July 2022</a:t>
            </a:r>
            <a:r>
              <a:rPr lang="en-GB" sz="2400" b="1" i="0" dirty="0">
                <a:effectLst/>
                <a:latin typeface="-apple-system"/>
              </a:rPr>
              <a:t> </a:t>
            </a:r>
          </a:p>
          <a:p>
            <a:pPr marL="0" indent="0">
              <a:buNone/>
            </a:pP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</a:rPr>
              <a:t>The ACROSS (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-apple-system"/>
              </a:rPr>
              <a:t>A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</a:rPr>
              <a:t>tmospheric 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-apple-system"/>
              </a:rPr>
              <a:t>C</a:t>
            </a:r>
            <a:r>
              <a:rPr lang="en-GB" sz="2000" b="0" i="1" dirty="0" err="1">
                <a:solidFill>
                  <a:srgbClr val="000000"/>
                </a:solidFill>
                <a:effectLst/>
                <a:latin typeface="-apple-system"/>
              </a:rPr>
              <a:t>hemist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-apple-system"/>
              </a:rPr>
              <a:t>R</a:t>
            </a:r>
            <a:r>
              <a:rPr lang="en-GB" sz="2000" b="0" i="1" dirty="0" err="1">
                <a:solidFill>
                  <a:srgbClr val="000000"/>
                </a:solidFill>
                <a:effectLst/>
                <a:latin typeface="-apple-system"/>
              </a:rPr>
              <a:t>y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-apple-system"/>
              </a:rPr>
              <a:t>O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</a:rPr>
              <a:t>f the 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-apple-system"/>
              </a:rPr>
              <a:t>S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</a:rPr>
              <a:t>uburban </a:t>
            </a:r>
            <a:r>
              <a:rPr lang="en-GB" sz="2000" b="0" i="1" dirty="0" err="1">
                <a:solidFill>
                  <a:srgbClr val="000000"/>
                </a:solidFill>
                <a:effectLst/>
                <a:latin typeface="-apple-system"/>
              </a:rPr>
              <a:t>fore</a:t>
            </a:r>
            <a:r>
              <a:rPr lang="en-GB" sz="2000" b="1" i="1" dirty="0" err="1">
                <a:solidFill>
                  <a:srgbClr val="000000"/>
                </a:solidFill>
                <a:effectLst/>
                <a:latin typeface="-apple-system"/>
              </a:rPr>
              <a:t>S</a:t>
            </a:r>
            <a:r>
              <a:rPr lang="en-GB" sz="2000" b="0" i="1" dirty="0" err="1">
                <a:solidFill>
                  <a:srgbClr val="000000"/>
                </a:solidFill>
                <a:effectLst/>
                <a:latin typeface="-apple-system"/>
              </a:rPr>
              <a:t>t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</a:rPr>
              <a:t>) project focuses on scientific research to understand the detailed chemistry and physics of urban air mixed with biogenic emissions (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  <a:hlinkClick r:id="rId2"/>
              </a:rPr>
              <a:t>https://across.cnrs.fr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-apple-system"/>
              </a:rPr>
              <a:t>) </a:t>
            </a:r>
          </a:p>
          <a:p>
            <a:pPr marL="0" indent="0">
              <a:buNone/>
            </a:pPr>
            <a:endParaRPr lang="en-GB" sz="2000" dirty="0">
              <a:solidFill>
                <a:srgbClr val="000000"/>
              </a:solidFill>
              <a:latin typeface="-apple-system"/>
            </a:endParaRPr>
          </a:p>
          <a:p>
            <a:r>
              <a:rPr lang="en-GB" sz="2400" dirty="0">
                <a:solidFill>
                  <a:srgbClr val="000000"/>
                </a:solidFill>
                <a:latin typeface="-apple-system"/>
              </a:rPr>
              <a:t>Samplers for VOCs will be sent out in the beginning of June /end of May</a:t>
            </a:r>
          </a:p>
          <a:p>
            <a:r>
              <a:rPr lang="en-GB" sz="2400" dirty="0">
                <a:solidFill>
                  <a:srgbClr val="000000"/>
                </a:solidFill>
                <a:latin typeface="-apple-system"/>
              </a:rPr>
              <a:t>A modelling team to forecast and decide when to start the campaign. </a:t>
            </a:r>
          </a:p>
          <a:p>
            <a:r>
              <a:rPr lang="en-GB" sz="2400" dirty="0">
                <a:solidFill>
                  <a:srgbClr val="000000"/>
                </a:solidFill>
                <a:latin typeface="-apple-system"/>
              </a:rPr>
              <a:t>Parties will be noticed 1 week prior the start date.</a:t>
            </a:r>
          </a:p>
          <a:p>
            <a:r>
              <a:rPr lang="en-GB" sz="2400" dirty="0">
                <a:solidFill>
                  <a:srgbClr val="000000"/>
                </a:solidFill>
                <a:latin typeface="-apple-system"/>
              </a:rPr>
              <a:t>If no large scale episode are foreseen, we will conduct the campaign 18-25 July</a:t>
            </a:r>
          </a:p>
          <a:p>
            <a:r>
              <a:rPr lang="en-GB" sz="2400" dirty="0">
                <a:solidFill>
                  <a:srgbClr val="000000"/>
                </a:solidFill>
                <a:latin typeface="-apple-system"/>
              </a:rPr>
              <a:t>Sampling daily: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-apple-system"/>
              </a:rPr>
              <a:t>4 hours exposure /12.00- 1600) for </a:t>
            </a:r>
            <a:r>
              <a:rPr lang="en-GB" sz="2000" dirty="0" err="1">
                <a:solidFill>
                  <a:srgbClr val="000000"/>
                </a:solidFill>
                <a:latin typeface="-apple-system"/>
              </a:rPr>
              <a:t>DNPH</a:t>
            </a:r>
            <a:r>
              <a:rPr lang="en-GB" sz="2000" dirty="0">
                <a:solidFill>
                  <a:srgbClr val="000000"/>
                </a:solidFill>
                <a:latin typeface="-apple-system"/>
              </a:rPr>
              <a:t> 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-apple-system"/>
              </a:rPr>
              <a:t>and for grab sampling (at 14.00) for canister.  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-apple-system"/>
              </a:rPr>
              <a:t>2 or 4 hours sampling for </a:t>
            </a:r>
            <a:r>
              <a:rPr lang="en-GB" sz="2000" dirty="0" err="1">
                <a:solidFill>
                  <a:srgbClr val="000000"/>
                </a:solidFill>
                <a:latin typeface="-apple-system"/>
              </a:rPr>
              <a:t>Tenax</a:t>
            </a:r>
            <a:r>
              <a:rPr lang="en-GB" sz="2000" dirty="0">
                <a:solidFill>
                  <a:srgbClr val="000000"/>
                </a:solidFill>
                <a:latin typeface="-apple-system"/>
              </a:rPr>
              <a:t> tubes</a:t>
            </a:r>
          </a:p>
          <a:p>
            <a:pPr lvl="1"/>
            <a:r>
              <a:rPr lang="en-GB" sz="2000" dirty="0">
                <a:solidFill>
                  <a:srgbClr val="000000"/>
                </a:solidFill>
                <a:latin typeface="-apple-system"/>
              </a:rPr>
              <a:t>24 hours EC/OC (or the sampling frequency as in regular monitoring)</a:t>
            </a:r>
            <a:endParaRPr lang="nb-NO" dirty="0"/>
          </a:p>
          <a:p>
            <a:endParaRPr lang="nb-NO" dirty="0"/>
          </a:p>
        </p:txBody>
      </p:sp>
      <p:pic>
        <p:nvPicPr>
          <p:cNvPr id="1026" name="Picture 2" descr="ACROSS">
            <a:extLst>
              <a:ext uri="{FF2B5EF4-FFF2-40B4-BE49-F238E27FC236}">
                <a16:creationId xmlns:a16="http://schemas.microsoft.com/office/drawing/2014/main" id="{FD20507C-8B70-42D8-B2DA-2236526D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24" y="26022"/>
            <a:ext cx="2689076" cy="1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A3F272-B1E0-443C-986A-3C1EDD2DB2D1}"/>
              </a:ext>
            </a:extLst>
          </p:cNvPr>
          <p:cNvSpPr txBox="1"/>
          <p:nvPr/>
        </p:nvSpPr>
        <p:spPr>
          <a:xfrm>
            <a:off x="8567803" y="3228945"/>
            <a:ext cx="2803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Talk by Augustin/Michael</a:t>
            </a:r>
          </a:p>
        </p:txBody>
      </p:sp>
    </p:spTree>
    <p:extLst>
      <p:ext uri="{BB962C8B-B14F-4D97-AF65-F5344CB8AC3E}">
        <p14:creationId xmlns:p14="http://schemas.microsoft.com/office/powerpoint/2010/main" val="3678796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938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Courier New</vt:lpstr>
      <vt:lpstr>Roboto</vt:lpstr>
      <vt:lpstr>Wingdings</vt:lpstr>
      <vt:lpstr>Office Theme</vt:lpstr>
      <vt:lpstr>EMEP intensive measurement period  Summer 2022 and summer 2023</vt:lpstr>
      <vt:lpstr>EMEP intensive measurement periods (IMP)</vt:lpstr>
      <vt:lpstr>Objectives</vt:lpstr>
      <vt:lpstr>Plan for setup for one week intensive sampling</vt:lpstr>
      <vt:lpstr>VOCs that will be measured</vt:lpstr>
      <vt:lpstr>Secondary organic aerosol (SOA) </vt:lpstr>
      <vt:lpstr>Sites participating</vt:lpstr>
      <vt:lpstr>PowerPoint Presentation</vt:lpstr>
      <vt:lpstr>Timing of EIMP 2022</vt:lpstr>
      <vt:lpstr>Remaining logistics and coordination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Yttri</dc:creator>
  <cp:lastModifiedBy>Wenche Aas</cp:lastModifiedBy>
  <cp:revision>4</cp:revision>
  <dcterms:created xsi:type="dcterms:W3CDTF">2022-02-13T13:19:46Z</dcterms:created>
  <dcterms:modified xsi:type="dcterms:W3CDTF">2022-05-04T09:39:14Z</dcterms:modified>
</cp:coreProperties>
</file>