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sldIdLst>
    <p:sldId id="256" r:id="rId2"/>
    <p:sldId id="275" r:id="rId3"/>
    <p:sldId id="276" r:id="rId4"/>
    <p:sldId id="350" r:id="rId5"/>
    <p:sldId id="353" r:id="rId6"/>
    <p:sldId id="592" r:id="rId7"/>
    <p:sldId id="600" r:id="rId8"/>
    <p:sldId id="601" r:id="rId9"/>
    <p:sldId id="605" r:id="rId10"/>
    <p:sldId id="621" r:id="rId11"/>
    <p:sldId id="619" r:id="rId12"/>
    <p:sldId id="622" r:id="rId13"/>
    <p:sldId id="609" r:id="rId14"/>
    <p:sldId id="623" r:id="rId15"/>
    <p:sldId id="612" r:id="rId16"/>
    <p:sldId id="625" r:id="rId17"/>
    <p:sldId id="626" r:id="rId18"/>
    <p:sldId id="627" r:id="rId19"/>
    <p:sldId id="624" r:id="rId20"/>
    <p:sldId id="620" r:id="rId21"/>
    <p:sldId id="264" r:id="rId22"/>
    <p:sldId id="617" r:id="rId23"/>
    <p:sldId id="602" r:id="rId24"/>
    <p:sldId id="603" r:id="rId25"/>
    <p:sldId id="60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1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6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87238" y="-61483"/>
            <a:ext cx="3064644" cy="6919482"/>
            <a:chOff x="-140429" y="-46112"/>
            <a:chExt cx="2298483" cy="5189612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189612"/>
              <a:chOff x="-140429" y="-46112"/>
              <a:chExt cx="2298483" cy="5189612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1425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‹N°›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556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87238" y="-61483"/>
            <a:ext cx="3064644" cy="6919482"/>
            <a:chOff x="-140429" y="-46112"/>
            <a:chExt cx="2298483" cy="5189612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189612"/>
              <a:chOff x="-140429" y="-46112"/>
              <a:chExt cx="2298483" cy="5189612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1425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‹N°›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782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1704" y="0"/>
            <a:ext cx="2464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469846" y="3429335"/>
            <a:ext cx="6237717" cy="74751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733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346984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371" y="1988841"/>
            <a:ext cx="2784309" cy="326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3" y="624080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2" y="6200011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72951" y="4677139"/>
            <a:ext cx="3148968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bg1"/>
                </a:solidFill>
              </a:rPr>
              <a:t>Atmosphere</a:t>
            </a:r>
            <a:r>
              <a:rPr lang="es-ES" sz="1467" b="0" baseline="0" dirty="0">
                <a:solidFill>
                  <a:schemeClr val="bg1"/>
                </a:solidFill>
              </a:rPr>
              <a:t> </a:t>
            </a:r>
            <a:r>
              <a:rPr lang="es-ES" sz="1467" b="0" dirty="0" err="1">
                <a:solidFill>
                  <a:schemeClr val="bg1"/>
                </a:solidFill>
              </a:rPr>
              <a:t>Monitoring</a:t>
            </a:r>
            <a:endParaRPr lang="en-US" sz="1467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68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87238" y="-61483"/>
            <a:ext cx="3064644" cy="6919482"/>
            <a:chOff x="-140429" y="-46112"/>
            <a:chExt cx="2298483" cy="5189612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189612"/>
              <a:chOff x="-140429" y="-46112"/>
              <a:chExt cx="2298483" cy="5189612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1425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363893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768075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‹N°›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93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87238" y="-61483"/>
            <a:ext cx="3064644" cy="6919482"/>
            <a:chOff x="-140429" y="-46112"/>
            <a:chExt cx="2298483" cy="5189612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189612"/>
              <a:chOff x="-140429" y="-46112"/>
              <a:chExt cx="2298483" cy="5189612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1425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‹N°›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57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87238" y="-61483"/>
            <a:ext cx="3064644" cy="6919482"/>
            <a:chOff x="-140429" y="-46112"/>
            <a:chExt cx="2298483" cy="5189612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189612"/>
              <a:chOff x="-140429" y="-46112"/>
              <a:chExt cx="2298483" cy="5189612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1425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‹N°›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659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87238" y="-61483"/>
            <a:ext cx="3064644" cy="6919482"/>
            <a:chOff x="-140429" y="-46112"/>
            <a:chExt cx="2298483" cy="5189612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189612"/>
              <a:chOff x="-140429" y="-46112"/>
              <a:chExt cx="2298483" cy="5189612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1425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6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967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‹N°›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989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775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5775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29" y="6147018"/>
            <a:ext cx="2717195" cy="5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46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Laurence.rouil@ineris.fr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3"/>
          </p:nvPr>
        </p:nvSpPr>
        <p:spPr>
          <a:xfrm>
            <a:off x="3252672" y="1484027"/>
            <a:ext cx="6240693" cy="2977832"/>
          </a:xfrm>
        </p:spPr>
        <p:txBody>
          <a:bodyPr>
            <a:normAutofit fontScale="70000" lnSpcReduction="20000"/>
          </a:bodyPr>
          <a:lstStyle/>
          <a:p>
            <a:r>
              <a:rPr lang="en-GB" sz="3400" dirty="0"/>
              <a:t>CAMS Policy  Service: </a:t>
            </a:r>
          </a:p>
          <a:p>
            <a:r>
              <a:rPr lang="en-GB" sz="3400" dirty="0"/>
              <a:t>Global/Regional Modelling of Prospective Air Quality Scenarios </a:t>
            </a:r>
          </a:p>
          <a:p>
            <a:endParaRPr lang="en-GB" dirty="0"/>
          </a:p>
          <a:p>
            <a:r>
              <a:rPr lang="en-GB" sz="2000" dirty="0"/>
              <a:t>Augustin Colette, Palmira Messina, Adrien Chantreux, Florian </a:t>
            </a:r>
            <a:r>
              <a:rPr lang="en-GB" sz="2000" dirty="0" err="1"/>
              <a:t>Couvidat</a:t>
            </a:r>
            <a:r>
              <a:rPr lang="en-GB" sz="2000" dirty="0"/>
              <a:t> (INERIS, FR) </a:t>
            </a:r>
          </a:p>
          <a:p>
            <a:r>
              <a:rPr lang="fr-FR" sz="2000" dirty="0"/>
              <a:t>Renske Timmermans, Jeroen Kuenen, Richard Kranenburg (TNO, NL)</a:t>
            </a:r>
          </a:p>
          <a:p>
            <a:r>
              <a:rPr lang="fr-FR" sz="2000" dirty="0"/>
              <a:t>David Simpson, Anna Maria Katarina Benedictow (MET, NO)</a:t>
            </a:r>
          </a:p>
          <a:p>
            <a:r>
              <a:rPr lang="fr-FR" sz="2000" dirty="0"/>
              <a:t>Johannes Flemming (ECMWF, DE)</a:t>
            </a:r>
            <a:br>
              <a:rPr lang="fr-FR" dirty="0"/>
            </a:br>
            <a:endParaRPr lang="fr-FR" dirty="0"/>
          </a:p>
          <a:p>
            <a:r>
              <a:rPr lang="fr-FR" dirty="0"/>
              <a:t>TFMM Online Meeting 4 May, 2022</a:t>
            </a:r>
            <a:endParaRPr lang="en-GB" dirty="0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A3F21F48-4201-4737-B97B-6A24191EE5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5508625"/>
            <a:ext cx="16605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C3F35C84-04A4-4A2C-BADC-0726425B71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5486400"/>
            <a:ext cx="158908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78C2B4A2-056E-4486-9937-2B915A147F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463" y="5334000"/>
            <a:ext cx="652462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7">
            <a:extLst>
              <a:ext uri="{FF2B5EF4-FFF2-40B4-BE49-F238E27FC236}">
                <a16:creationId xmlns:a16="http://schemas.microsoft.com/office/drawing/2014/main" id="{3C2841D9-177B-4E2D-B836-843AF4C87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5497513"/>
            <a:ext cx="19700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744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22C1796-600D-4EC0-9A7E-A4100188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NO2 </a:t>
            </a:r>
            <a:r>
              <a:rPr lang="fr-FR" dirty="0" err="1"/>
              <a:t>annual</a:t>
            </a:r>
            <a:r>
              <a:rPr lang="fr-FR" dirty="0"/>
              <a:t> </a:t>
            </a:r>
            <a:r>
              <a:rPr lang="fr-FR" dirty="0" err="1"/>
              <a:t>mean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6C3B894-BEB5-4D05-ABBE-19B87D80B047}"/>
              </a:ext>
            </a:extLst>
          </p:cNvPr>
          <p:cNvSpPr txBox="1"/>
          <p:nvPr/>
        </p:nvSpPr>
        <p:spPr>
          <a:xfrm>
            <a:off x="1951244" y="69726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CHIMERE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A2560CD-5143-429D-8D36-A9B58CC9D17B}"/>
              </a:ext>
            </a:extLst>
          </p:cNvPr>
          <p:cNvSpPr txBox="1"/>
          <p:nvPr/>
        </p:nvSpPr>
        <p:spPr>
          <a:xfrm>
            <a:off x="4146058" y="697268"/>
            <a:ext cx="149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LOTOS-EUROS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4CF3682-89B9-41C7-AD68-783DB35840E5}"/>
              </a:ext>
            </a:extLst>
          </p:cNvPr>
          <p:cNvSpPr txBox="1"/>
          <p:nvPr/>
        </p:nvSpPr>
        <p:spPr>
          <a:xfrm>
            <a:off x="9819902" y="697268"/>
            <a:ext cx="45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IFS</a:t>
            </a:r>
          </a:p>
        </p:txBody>
      </p:sp>
      <p:pic>
        <p:nvPicPr>
          <p:cNvPr id="10" name="Image 9" descr="Une image contenant carte&#10;&#10;Description générée automatiquement">
            <a:extLst>
              <a:ext uri="{FF2B5EF4-FFF2-40B4-BE49-F238E27FC236}">
                <a16:creationId xmlns:a16="http://schemas.microsoft.com/office/drawing/2014/main" id="{18846571-757C-4B21-8CC5-DF6869997C0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1" r="13788" b="-2"/>
          <a:stretch/>
        </p:blipFill>
        <p:spPr>
          <a:xfrm>
            <a:off x="8875252" y="1109480"/>
            <a:ext cx="2340000" cy="1620000"/>
          </a:xfrm>
          <a:prstGeom prst="rect">
            <a:avLst/>
          </a:prstGeom>
        </p:spPr>
      </p:pic>
      <p:pic>
        <p:nvPicPr>
          <p:cNvPr id="11" name="Image 10" descr="Une image contenant carte&#10;&#10;Description générée automatiquement">
            <a:extLst>
              <a:ext uri="{FF2B5EF4-FFF2-40B4-BE49-F238E27FC236}">
                <a16:creationId xmlns:a16="http://schemas.microsoft.com/office/drawing/2014/main" id="{551E1531-2078-49A8-A8B0-DEEC75D58BE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9" r="17761" b="2"/>
          <a:stretch/>
        </p:blipFill>
        <p:spPr>
          <a:xfrm>
            <a:off x="8875252" y="2670923"/>
            <a:ext cx="2340000" cy="1620000"/>
          </a:xfrm>
          <a:prstGeom prst="rect">
            <a:avLst/>
          </a:prstGeom>
        </p:spPr>
      </p:pic>
      <p:pic>
        <p:nvPicPr>
          <p:cNvPr id="12" name="Image 11" descr="Une image contenant carte&#10;&#10;Description générée automatiquement">
            <a:extLst>
              <a:ext uri="{FF2B5EF4-FFF2-40B4-BE49-F238E27FC236}">
                <a16:creationId xmlns:a16="http://schemas.microsoft.com/office/drawing/2014/main" id="{59E3D63D-22FE-47CB-A09C-11F93214FFE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8" r="18455" b="-1"/>
          <a:stretch/>
        </p:blipFill>
        <p:spPr>
          <a:xfrm>
            <a:off x="8875252" y="4354408"/>
            <a:ext cx="2340000" cy="1620000"/>
          </a:xfrm>
          <a:prstGeom prst="rect">
            <a:avLst/>
          </a:prstGeom>
        </p:spPr>
      </p:pic>
      <p:pic>
        <p:nvPicPr>
          <p:cNvPr id="13" name="Image 12" descr="Une image contenant carte&#10;&#10;Description générée automatiquement">
            <a:extLst>
              <a:ext uri="{FF2B5EF4-FFF2-40B4-BE49-F238E27FC236}">
                <a16:creationId xmlns:a16="http://schemas.microsoft.com/office/drawing/2014/main" id="{3196F2DA-92F3-4465-9DC0-C41CABACA16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0" t="1" r="18343" b="-2"/>
          <a:stretch/>
        </p:blipFill>
        <p:spPr>
          <a:xfrm>
            <a:off x="1309594" y="1109480"/>
            <a:ext cx="2340000" cy="1620000"/>
          </a:xfrm>
          <a:prstGeom prst="rect">
            <a:avLst/>
          </a:prstGeom>
        </p:spPr>
      </p:pic>
      <p:pic>
        <p:nvPicPr>
          <p:cNvPr id="14" name="Image 13" descr="Une image contenant carte&#10;&#10;Description générée automatiquement">
            <a:extLst>
              <a:ext uri="{FF2B5EF4-FFF2-40B4-BE49-F238E27FC236}">
                <a16:creationId xmlns:a16="http://schemas.microsoft.com/office/drawing/2014/main" id="{E60B77D1-7E39-40DF-9648-B310D45FC71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15054" b="2"/>
          <a:stretch/>
        </p:blipFill>
        <p:spPr>
          <a:xfrm>
            <a:off x="1309594" y="2670923"/>
            <a:ext cx="2340000" cy="1620000"/>
          </a:xfrm>
          <a:prstGeom prst="rect">
            <a:avLst/>
          </a:prstGeom>
        </p:spPr>
      </p:pic>
      <p:pic>
        <p:nvPicPr>
          <p:cNvPr id="15" name="Image 14" descr="Une image contenant carte&#10;&#10;Description générée automatiquement">
            <a:extLst>
              <a:ext uri="{FF2B5EF4-FFF2-40B4-BE49-F238E27FC236}">
                <a16:creationId xmlns:a16="http://schemas.microsoft.com/office/drawing/2014/main" id="{5ED33D9A-8223-4AA6-842C-DB1DFE54F62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6" r="18827" b="-1"/>
          <a:stretch/>
        </p:blipFill>
        <p:spPr>
          <a:xfrm>
            <a:off x="1309594" y="4354408"/>
            <a:ext cx="2340000" cy="1620000"/>
          </a:xfrm>
          <a:prstGeom prst="rect">
            <a:avLst/>
          </a:prstGeom>
        </p:spPr>
      </p:pic>
      <p:pic>
        <p:nvPicPr>
          <p:cNvPr id="16" name="Picture 33">
            <a:extLst>
              <a:ext uri="{FF2B5EF4-FFF2-40B4-BE49-F238E27FC236}">
                <a16:creationId xmlns:a16="http://schemas.microsoft.com/office/drawing/2014/main" id="{13D16EFB-2ED1-4586-8ADE-C257D431A243}"/>
              </a:ext>
            </a:extLst>
          </p:cNvPr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205" y="1109480"/>
            <a:ext cx="2340000" cy="1620000"/>
          </a:xfrm>
          <a:prstGeom prst="rect">
            <a:avLst/>
          </a:prstGeom>
          <a:noFill/>
        </p:spPr>
      </p:pic>
      <p:pic>
        <p:nvPicPr>
          <p:cNvPr id="17" name="Picture 34">
            <a:extLst>
              <a:ext uri="{FF2B5EF4-FFF2-40B4-BE49-F238E27FC236}">
                <a16:creationId xmlns:a16="http://schemas.microsoft.com/office/drawing/2014/main" id="{5E363E75-1724-4E5C-9F57-23EEB6F9141B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205" y="2670923"/>
            <a:ext cx="2340000" cy="1620000"/>
          </a:xfrm>
          <a:prstGeom prst="rect">
            <a:avLst/>
          </a:prstGeom>
          <a:noFill/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023C86C-ADBD-418F-88BA-A1CC65657A19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205" y="4354408"/>
            <a:ext cx="2340000" cy="1620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086677D-3B00-4028-B53B-F218536B2E1E}"/>
              </a:ext>
            </a:extLst>
          </p:cNvPr>
          <p:cNvSpPr txBox="1"/>
          <p:nvPr/>
        </p:nvSpPr>
        <p:spPr>
          <a:xfrm>
            <a:off x="0" y="1734814"/>
            <a:ext cx="658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C880F40-BA18-4992-BA72-79E2E1F13718}"/>
              </a:ext>
            </a:extLst>
          </p:cNvPr>
          <p:cNvSpPr txBox="1"/>
          <p:nvPr/>
        </p:nvSpPr>
        <p:spPr>
          <a:xfrm>
            <a:off x="-102484" y="3296257"/>
            <a:ext cx="10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CLE-BASE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ED3C9A2-66AA-4BC3-AFB2-C70A06246173}"/>
              </a:ext>
            </a:extLst>
          </p:cNvPr>
          <p:cNvSpPr txBox="1"/>
          <p:nvPr/>
        </p:nvSpPr>
        <p:spPr>
          <a:xfrm>
            <a:off x="-8552" y="4979742"/>
            <a:ext cx="115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MFR-BASE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C49F5C-E009-4FD0-9E1B-B6BF55C9B6D9}"/>
              </a:ext>
            </a:extLst>
          </p:cNvPr>
          <p:cNvSpPr/>
          <p:nvPr/>
        </p:nvSpPr>
        <p:spPr>
          <a:xfrm>
            <a:off x="1309593" y="6066471"/>
            <a:ext cx="7347877" cy="5467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 indent="-84138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Consistent qualitative </a:t>
            </a:r>
            <a:r>
              <a:rPr lang="fr-FR" sz="1400" dirty="0" err="1">
                <a:solidFill>
                  <a:schemeClr val="tx1"/>
                </a:solidFill>
              </a:rPr>
              <a:t>response</a:t>
            </a:r>
            <a:r>
              <a:rPr lang="fr-FR" sz="1400" dirty="0">
                <a:solidFill>
                  <a:schemeClr val="tx1"/>
                </a:solidFill>
              </a:rPr>
              <a:t> in </a:t>
            </a:r>
            <a:r>
              <a:rPr lang="fr-FR" sz="1400" dirty="0" err="1">
                <a:solidFill>
                  <a:schemeClr val="tx1"/>
                </a:solidFill>
              </a:rPr>
              <a:t>regional</a:t>
            </a:r>
            <a:r>
              <a:rPr lang="fr-FR" sz="1400" dirty="0">
                <a:solidFill>
                  <a:schemeClr val="tx1"/>
                </a:solidFill>
              </a:rPr>
              <a:t>/global </a:t>
            </a:r>
            <a:r>
              <a:rPr lang="fr-FR" sz="1400" dirty="0" err="1">
                <a:solidFill>
                  <a:schemeClr val="tx1"/>
                </a:solidFill>
              </a:rPr>
              <a:t>models</a:t>
            </a:r>
            <a:r>
              <a:rPr lang="fr-FR" sz="1400" dirty="0">
                <a:solidFill>
                  <a:schemeClr val="tx1"/>
                </a:solidFill>
              </a:rPr>
              <a:t> (exc. </a:t>
            </a:r>
            <a:r>
              <a:rPr lang="fr-FR" sz="1400" dirty="0" err="1">
                <a:solidFill>
                  <a:schemeClr val="tx1"/>
                </a:solidFill>
              </a:rPr>
              <a:t>resolution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effect</a:t>
            </a:r>
            <a:r>
              <a:rPr lang="fr-FR" sz="1400" dirty="0">
                <a:solidFill>
                  <a:schemeClr val="tx1"/>
                </a:solidFill>
              </a:rPr>
              <a:t> in IFS)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8A95509-1A20-4AD1-9EB0-EBD1562DC73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t="10388" r="9123" b="8453"/>
          <a:stretch/>
        </p:blipFill>
        <p:spPr bwMode="auto">
          <a:xfrm>
            <a:off x="6317471" y="2670923"/>
            <a:ext cx="234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BA5B335-55F7-4C14-B3B1-B9F766DA068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4" t="10388" r="9123" b="9416"/>
          <a:stretch/>
        </p:blipFill>
        <p:spPr bwMode="auto">
          <a:xfrm>
            <a:off x="6317471" y="4354408"/>
            <a:ext cx="234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2FF8938-F07D-4FD9-839C-5E2713313B00}"/>
              </a:ext>
            </a:extLst>
          </p:cNvPr>
          <p:cNvSpPr txBox="1"/>
          <p:nvPr/>
        </p:nvSpPr>
        <p:spPr>
          <a:xfrm>
            <a:off x="7125032" y="697268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EMEP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BFC915-E778-4753-9D7C-6C43B8E2252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8944" r="6219" b="4789"/>
          <a:stretch/>
        </p:blipFill>
        <p:spPr bwMode="auto">
          <a:xfrm>
            <a:off x="6317471" y="1109480"/>
            <a:ext cx="234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841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C49AF63-DBF9-420B-8F7A-6DE82317A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Added value of AGRI/HEALTH/</a:t>
            </a:r>
            <a:r>
              <a:rPr lang="fr-FR" dirty="0" err="1"/>
              <a:t>Fossil</a:t>
            </a:r>
            <a:r>
              <a:rPr lang="fr-FR" dirty="0"/>
              <a:t> scenarios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DE89E10-E830-43B9-9344-6D0116740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PM2.5 (CHIM)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D33F3D-0EB7-4D9C-BD0D-7ABF2D7575B6}"/>
              </a:ext>
            </a:extLst>
          </p:cNvPr>
          <p:cNvSpPr txBox="1"/>
          <p:nvPr/>
        </p:nvSpPr>
        <p:spPr>
          <a:xfrm>
            <a:off x="4807730" y="1907766"/>
            <a:ext cx="2576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Agriculture scenario - CLE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270D599-858D-4EE7-BACB-E8FB7C95CC51}"/>
              </a:ext>
            </a:extLst>
          </p:cNvPr>
          <p:cNvSpPr txBox="1"/>
          <p:nvPr/>
        </p:nvSpPr>
        <p:spPr>
          <a:xfrm>
            <a:off x="846377" y="1907766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Health</a:t>
            </a:r>
            <a:r>
              <a:rPr lang="fr-FR" dirty="0"/>
              <a:t> scenario - CLE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0D5B84D-962E-454C-A716-786D6A91047B}"/>
              </a:ext>
            </a:extLst>
          </p:cNvPr>
          <p:cNvSpPr txBox="1"/>
          <p:nvPr/>
        </p:nvSpPr>
        <p:spPr>
          <a:xfrm>
            <a:off x="9497609" y="1907766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FFPO- MFR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5457C8A-9741-48F0-9EDA-9AB08ABD9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1"/>
          <a:stretch/>
        </p:blipFill>
        <p:spPr>
          <a:xfrm>
            <a:off x="92124" y="2290713"/>
            <a:ext cx="3677308" cy="28153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1047389-B1AC-4430-AB14-0A354F48F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972" y="2387131"/>
            <a:ext cx="3856682" cy="27189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67C4920-0DAB-4AF1-A790-5E3CBD634F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99"/>
          <a:stretch/>
        </p:blipFill>
        <p:spPr>
          <a:xfrm>
            <a:off x="8177206" y="2338921"/>
            <a:ext cx="3856682" cy="27189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141EBA0-04C7-4734-9164-1F0CAFDCA211}"/>
              </a:ext>
            </a:extLst>
          </p:cNvPr>
          <p:cNvSpPr/>
          <p:nvPr/>
        </p:nvSpPr>
        <p:spPr>
          <a:xfrm>
            <a:off x="934463" y="5576341"/>
            <a:ext cx="7400067" cy="9841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 indent="-84138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« Health »: </a:t>
            </a:r>
            <a:r>
              <a:rPr lang="fr-FR" sz="1600" dirty="0" err="1">
                <a:solidFill>
                  <a:schemeClr val="tx1"/>
                </a:solidFill>
              </a:rPr>
              <a:t>limited</a:t>
            </a:r>
            <a:r>
              <a:rPr lang="fr-FR" sz="1600" dirty="0">
                <a:solidFill>
                  <a:schemeClr val="tx1"/>
                </a:solidFill>
              </a:rPr>
              <a:t> gain in NOx over land surface in MFR </a:t>
            </a:r>
            <a:r>
              <a:rPr lang="fr-FR" sz="1600" dirty="0" err="1">
                <a:solidFill>
                  <a:schemeClr val="tx1"/>
                </a:solidFill>
              </a:rPr>
              <a:t>compared</a:t>
            </a:r>
            <a:r>
              <a:rPr lang="fr-FR" sz="1600" dirty="0">
                <a:solidFill>
                  <a:schemeClr val="tx1"/>
                </a:solidFill>
              </a:rPr>
              <a:t> to CLE</a:t>
            </a: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Large </a:t>
            </a:r>
            <a:r>
              <a:rPr lang="fr-FR" sz="1600" dirty="0" err="1">
                <a:solidFill>
                  <a:schemeClr val="tx1"/>
                </a:solidFill>
              </a:rPr>
              <a:t>benefit</a:t>
            </a:r>
            <a:r>
              <a:rPr lang="fr-FR" sz="1600" dirty="0">
                <a:solidFill>
                  <a:schemeClr val="tx1"/>
                </a:solidFill>
              </a:rPr>
              <a:t> of </a:t>
            </a:r>
            <a:r>
              <a:rPr lang="fr-FR" sz="1600" dirty="0" err="1">
                <a:solidFill>
                  <a:schemeClr val="tx1"/>
                </a:solidFill>
              </a:rPr>
              <a:t>Fossil</a:t>
            </a:r>
            <a:r>
              <a:rPr lang="fr-FR" sz="1600" dirty="0">
                <a:solidFill>
                  <a:schemeClr val="tx1"/>
                </a:solidFill>
              </a:rPr>
              <a:t> Fuel Phase Out (FFPO) in addition to MFR</a:t>
            </a:r>
          </a:p>
        </p:txBody>
      </p:sp>
    </p:spTree>
    <p:extLst>
      <p:ext uri="{BB962C8B-B14F-4D97-AF65-F5344CB8AC3E}">
        <p14:creationId xmlns:p14="http://schemas.microsoft.com/office/powerpoint/2010/main" val="1842112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22C1796-600D-4EC0-9A7E-A4100188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PM2.5 </a:t>
            </a:r>
            <a:r>
              <a:rPr lang="fr-FR" dirty="0" err="1"/>
              <a:t>annual</a:t>
            </a:r>
            <a:r>
              <a:rPr lang="fr-FR" dirty="0"/>
              <a:t> </a:t>
            </a:r>
            <a:r>
              <a:rPr lang="fr-FR" dirty="0" err="1"/>
              <a:t>mean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6C3B894-BEB5-4D05-ABBE-19B87D80B047}"/>
              </a:ext>
            </a:extLst>
          </p:cNvPr>
          <p:cNvSpPr txBox="1"/>
          <p:nvPr/>
        </p:nvSpPr>
        <p:spPr>
          <a:xfrm>
            <a:off x="2294211" y="68227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CHIMERE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A2560CD-5143-429D-8D36-A9B58CC9D17B}"/>
              </a:ext>
            </a:extLst>
          </p:cNvPr>
          <p:cNvSpPr txBox="1"/>
          <p:nvPr/>
        </p:nvSpPr>
        <p:spPr>
          <a:xfrm>
            <a:off x="4472554" y="682278"/>
            <a:ext cx="149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LOTOS-EUROS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4CF3682-89B9-41C7-AD68-783DB35840E5}"/>
              </a:ext>
            </a:extLst>
          </p:cNvPr>
          <p:cNvSpPr txBox="1"/>
          <p:nvPr/>
        </p:nvSpPr>
        <p:spPr>
          <a:xfrm>
            <a:off x="9628077" y="682278"/>
            <a:ext cx="45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IFS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86677D-3B00-4028-B53B-F218536B2E1E}"/>
              </a:ext>
            </a:extLst>
          </p:cNvPr>
          <p:cNvSpPr txBox="1"/>
          <p:nvPr/>
        </p:nvSpPr>
        <p:spPr>
          <a:xfrm>
            <a:off x="658442" y="1717504"/>
            <a:ext cx="658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C880F40-BA18-4992-BA72-79E2E1F13718}"/>
              </a:ext>
            </a:extLst>
          </p:cNvPr>
          <p:cNvSpPr txBox="1"/>
          <p:nvPr/>
        </p:nvSpPr>
        <p:spPr>
          <a:xfrm>
            <a:off x="456464" y="3371532"/>
            <a:ext cx="10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CLE-BASE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ED3C9A2-66AA-4BC3-AFB2-C70A06246173}"/>
              </a:ext>
            </a:extLst>
          </p:cNvPr>
          <p:cNvSpPr txBox="1"/>
          <p:nvPr/>
        </p:nvSpPr>
        <p:spPr>
          <a:xfrm>
            <a:off x="409175" y="5065886"/>
            <a:ext cx="115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MFR-BASE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2FF8938-F07D-4FD9-839C-5E2713313B00}"/>
              </a:ext>
            </a:extLst>
          </p:cNvPr>
          <p:cNvSpPr txBox="1"/>
          <p:nvPr/>
        </p:nvSpPr>
        <p:spPr>
          <a:xfrm>
            <a:off x="7092304" y="682278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EMEP</a:t>
            </a:r>
          </a:p>
        </p:txBody>
      </p:sp>
      <p:pic>
        <p:nvPicPr>
          <p:cNvPr id="34" name="Picture 31">
            <a:extLst>
              <a:ext uri="{FF2B5EF4-FFF2-40B4-BE49-F238E27FC236}">
                <a16:creationId xmlns:a16="http://schemas.microsoft.com/office/drawing/2014/main" id="{0C33820A-0B2F-4C00-A593-06CE61041DCE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01" y="1092170"/>
            <a:ext cx="2160000" cy="1620000"/>
          </a:xfrm>
          <a:prstGeom prst="rect">
            <a:avLst/>
          </a:prstGeom>
          <a:noFill/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D9CBA74-33BC-47EA-9BE4-17EE0DBBF3F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8" t="1" r="18484" b="-2"/>
          <a:stretch/>
        </p:blipFill>
        <p:spPr>
          <a:xfrm>
            <a:off x="1742561" y="1092170"/>
            <a:ext cx="2160000" cy="1620000"/>
          </a:xfrm>
          <a:prstGeom prst="rect">
            <a:avLst/>
          </a:prstGeom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CD2ABFC8-5EAA-4BC3-922D-73E9ED7195D6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1701" y="2746198"/>
            <a:ext cx="2160000" cy="16200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CFE70A7-C7BC-40F0-9B36-1528B7D231E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6" t="1" r="17797" b="-2"/>
          <a:stretch/>
        </p:blipFill>
        <p:spPr>
          <a:xfrm>
            <a:off x="1742561" y="2746198"/>
            <a:ext cx="2160000" cy="1620000"/>
          </a:xfrm>
          <a:prstGeom prst="rect">
            <a:avLst/>
          </a:prstGeom>
        </p:spPr>
      </p:pic>
      <p:pic>
        <p:nvPicPr>
          <p:cNvPr id="40" name="Image 39" descr="Une image contenant carte&#10;&#10;Description générée automatiquement">
            <a:extLst>
              <a:ext uri="{FF2B5EF4-FFF2-40B4-BE49-F238E27FC236}">
                <a16:creationId xmlns:a16="http://schemas.microsoft.com/office/drawing/2014/main" id="{DAB65AE9-ECF8-445C-A3A9-3188D095AF6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1" r="15184" b="-2"/>
          <a:stretch/>
        </p:blipFill>
        <p:spPr>
          <a:xfrm>
            <a:off x="8773427" y="2746198"/>
            <a:ext cx="2160000" cy="1620000"/>
          </a:xfrm>
          <a:prstGeom prst="rect">
            <a:avLst/>
          </a:prstGeom>
        </p:spPr>
      </p:pic>
      <p:pic>
        <p:nvPicPr>
          <p:cNvPr id="41" name="Picture 59">
            <a:extLst>
              <a:ext uri="{FF2B5EF4-FFF2-40B4-BE49-F238E27FC236}">
                <a16:creationId xmlns:a16="http://schemas.microsoft.com/office/drawing/2014/main" id="{D96C42F0-0149-4D9E-BD4C-3641BF732FDC}"/>
              </a:ext>
            </a:extLst>
          </p:cNvPr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01" y="4440552"/>
            <a:ext cx="2160000" cy="1620000"/>
          </a:xfrm>
          <a:prstGeom prst="rect">
            <a:avLst/>
          </a:prstGeom>
          <a:noFill/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7D2B56AB-7C7A-4E4A-A4E6-C74376A4FD6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5" t="7251" r="18764" b="2"/>
          <a:stretch/>
        </p:blipFill>
        <p:spPr>
          <a:xfrm>
            <a:off x="1742561" y="4440552"/>
            <a:ext cx="2160000" cy="1620000"/>
          </a:xfrm>
          <a:prstGeom prst="rect">
            <a:avLst/>
          </a:prstGeom>
        </p:spPr>
      </p:pic>
      <p:pic>
        <p:nvPicPr>
          <p:cNvPr id="43" name="Image 42" descr="Une image contenant carte&#10;&#10;Description générée automatiquement">
            <a:extLst>
              <a:ext uri="{FF2B5EF4-FFF2-40B4-BE49-F238E27FC236}">
                <a16:creationId xmlns:a16="http://schemas.microsoft.com/office/drawing/2014/main" id="{E584A980-95C7-479B-9561-92D063B3403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5" r="19332" b="-2"/>
          <a:stretch/>
        </p:blipFill>
        <p:spPr>
          <a:xfrm>
            <a:off x="8773427" y="4440552"/>
            <a:ext cx="2160000" cy="1620000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84A15C3-6DE5-4B4A-8CC1-D7C3639EA90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10388" r="8114" b="4788"/>
          <a:stretch/>
        </p:blipFill>
        <p:spPr bwMode="auto">
          <a:xfrm>
            <a:off x="6374743" y="2746198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E4DA1A0D-71E2-4782-AE4F-14F1EFBABCD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10388" r="7285" b="8714"/>
          <a:stretch/>
        </p:blipFill>
        <p:spPr bwMode="auto">
          <a:xfrm>
            <a:off x="6284743" y="4350552"/>
            <a:ext cx="234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9FF2139-C614-40A3-8E4B-FEC66D3F7ECA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8714" r="6275" b="8714"/>
          <a:stretch/>
        </p:blipFill>
        <p:spPr bwMode="auto">
          <a:xfrm>
            <a:off x="6374743" y="1092170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1D042BF-329B-4B32-8627-01A36D624B0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5" t="4742" r="19199" b="4854"/>
          <a:stretch/>
        </p:blipFill>
        <p:spPr>
          <a:xfrm>
            <a:off x="8773427" y="1092170"/>
            <a:ext cx="2160000" cy="1620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47188F9-1F11-42A8-B524-8D0B4849040F}"/>
              </a:ext>
            </a:extLst>
          </p:cNvPr>
          <p:cNvSpPr/>
          <p:nvPr/>
        </p:nvSpPr>
        <p:spPr>
          <a:xfrm>
            <a:off x="1309593" y="6066471"/>
            <a:ext cx="7347877" cy="5467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 indent="-84138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Consistent qualitative </a:t>
            </a:r>
            <a:r>
              <a:rPr lang="fr-FR" sz="1400" dirty="0" err="1">
                <a:solidFill>
                  <a:schemeClr val="tx1"/>
                </a:solidFill>
              </a:rPr>
              <a:t>response</a:t>
            </a:r>
            <a:r>
              <a:rPr lang="fr-FR" sz="1400" dirty="0">
                <a:solidFill>
                  <a:schemeClr val="tx1"/>
                </a:solidFill>
              </a:rPr>
              <a:t> in </a:t>
            </a:r>
            <a:r>
              <a:rPr lang="fr-FR" sz="1400" dirty="0" err="1">
                <a:solidFill>
                  <a:schemeClr val="tx1"/>
                </a:solidFill>
              </a:rPr>
              <a:t>regional</a:t>
            </a:r>
            <a:r>
              <a:rPr lang="fr-FR" sz="1400" dirty="0">
                <a:solidFill>
                  <a:schemeClr val="tx1"/>
                </a:solidFill>
              </a:rPr>
              <a:t>/global </a:t>
            </a:r>
            <a:r>
              <a:rPr lang="fr-FR" sz="1400" dirty="0" err="1">
                <a:solidFill>
                  <a:schemeClr val="tx1"/>
                </a:solidFill>
              </a:rPr>
              <a:t>models</a:t>
            </a:r>
            <a:r>
              <a:rPr lang="fr-FR" sz="1400" dirty="0">
                <a:solidFill>
                  <a:schemeClr val="tx1"/>
                </a:solidFill>
              </a:rPr>
              <a:t> (exc. </a:t>
            </a:r>
            <a:r>
              <a:rPr lang="fr-FR" sz="1400" dirty="0" err="1">
                <a:solidFill>
                  <a:schemeClr val="tx1"/>
                </a:solidFill>
              </a:rPr>
              <a:t>resolution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effect</a:t>
            </a:r>
            <a:r>
              <a:rPr lang="fr-FR" sz="1400" dirty="0">
                <a:solidFill>
                  <a:schemeClr val="tx1"/>
                </a:solidFill>
              </a:rPr>
              <a:t> in IFS)</a:t>
            </a:r>
          </a:p>
        </p:txBody>
      </p:sp>
    </p:spTree>
    <p:extLst>
      <p:ext uri="{BB962C8B-B14F-4D97-AF65-F5344CB8AC3E}">
        <p14:creationId xmlns:p14="http://schemas.microsoft.com/office/powerpoint/2010/main" val="3626396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C49AF63-DBF9-420B-8F7A-6DE82317A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Added value of AGRI/HEALTH/</a:t>
            </a:r>
            <a:r>
              <a:rPr lang="fr-FR" dirty="0" err="1"/>
              <a:t>Fossil</a:t>
            </a:r>
            <a:r>
              <a:rPr lang="fr-FR" dirty="0"/>
              <a:t> scenarios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DE89E10-E830-43B9-9344-6D0116740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PM2.5 (CHIM)</a:t>
            </a:r>
          </a:p>
        </p:txBody>
      </p:sp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B6F6A997-CBC8-45A0-A86E-4BDF2E2E06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8" r="18631"/>
          <a:stretch/>
        </p:blipFill>
        <p:spPr>
          <a:xfrm>
            <a:off x="8185679" y="1989055"/>
            <a:ext cx="3689165" cy="3024824"/>
          </a:xfrm>
          <a:prstGeom prst="rect">
            <a:avLst/>
          </a:prstGeom>
        </p:spPr>
      </p:pic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F6659C9F-8B16-488A-9C80-EB147A14E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6" r="17045"/>
          <a:stretch/>
        </p:blipFill>
        <p:spPr>
          <a:xfrm>
            <a:off x="131975" y="1989055"/>
            <a:ext cx="3978111" cy="3024824"/>
          </a:xfrm>
          <a:prstGeom prst="rect">
            <a:avLst/>
          </a:prstGeom>
        </p:spPr>
      </p:pic>
      <p:pic>
        <p:nvPicPr>
          <p:cNvPr id="6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37FD532B-F7EE-4789-AD1B-E59A64165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5" r="18233"/>
          <a:stretch/>
        </p:blipFill>
        <p:spPr>
          <a:xfrm>
            <a:off x="4251417" y="1989055"/>
            <a:ext cx="3689165" cy="30248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CD33F3D-0EB7-4D9C-BD0D-7ABF2D7575B6}"/>
              </a:ext>
            </a:extLst>
          </p:cNvPr>
          <p:cNvSpPr txBox="1"/>
          <p:nvPr/>
        </p:nvSpPr>
        <p:spPr>
          <a:xfrm>
            <a:off x="4807730" y="1907766"/>
            <a:ext cx="2576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Agriculture scenario - CLE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270D599-858D-4EE7-BACB-E8FB7C95CC51}"/>
              </a:ext>
            </a:extLst>
          </p:cNvPr>
          <p:cNvSpPr txBox="1"/>
          <p:nvPr/>
        </p:nvSpPr>
        <p:spPr>
          <a:xfrm>
            <a:off x="1041247" y="1907766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Health</a:t>
            </a:r>
            <a:r>
              <a:rPr lang="fr-FR" dirty="0"/>
              <a:t> scenario - CLE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6FBE832-394A-4821-9AD5-46A76BC46AB0}"/>
              </a:ext>
            </a:extLst>
          </p:cNvPr>
          <p:cNvSpPr txBox="1"/>
          <p:nvPr/>
        </p:nvSpPr>
        <p:spPr>
          <a:xfrm>
            <a:off x="9420959" y="1867461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FFPO- MFR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4B3B11-813A-4F9E-B33C-9371BB0DA92F}"/>
              </a:ext>
            </a:extLst>
          </p:cNvPr>
          <p:cNvSpPr/>
          <p:nvPr/>
        </p:nvSpPr>
        <p:spPr>
          <a:xfrm>
            <a:off x="785612" y="5538075"/>
            <a:ext cx="7400067" cy="9841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 indent="-84138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« Health »: </a:t>
            </a:r>
            <a:r>
              <a:rPr lang="fr-FR" sz="1600" dirty="0" err="1">
                <a:solidFill>
                  <a:schemeClr val="tx1"/>
                </a:solidFill>
              </a:rPr>
              <a:t>larger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benefit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than</a:t>
            </a:r>
            <a:r>
              <a:rPr lang="fr-FR" sz="1600" dirty="0">
                <a:solidFill>
                  <a:schemeClr val="tx1"/>
                </a:solidFill>
              </a:rPr>
              <a:t> « agri » for PM2.5</a:t>
            </a: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Large </a:t>
            </a:r>
            <a:r>
              <a:rPr lang="fr-FR" sz="1600" dirty="0" err="1">
                <a:solidFill>
                  <a:schemeClr val="tx1"/>
                </a:solidFill>
              </a:rPr>
              <a:t>benefit</a:t>
            </a:r>
            <a:r>
              <a:rPr lang="fr-FR" sz="1600" dirty="0">
                <a:solidFill>
                  <a:schemeClr val="tx1"/>
                </a:solidFill>
              </a:rPr>
              <a:t> of </a:t>
            </a:r>
            <a:r>
              <a:rPr lang="fr-FR" sz="1600" dirty="0" err="1">
                <a:solidFill>
                  <a:schemeClr val="tx1"/>
                </a:solidFill>
              </a:rPr>
              <a:t>Fossil</a:t>
            </a:r>
            <a:r>
              <a:rPr lang="fr-FR" sz="1600" dirty="0">
                <a:solidFill>
                  <a:schemeClr val="tx1"/>
                </a:solidFill>
              </a:rPr>
              <a:t> Fuel Phase Out (FFPO) in addition to MFR</a:t>
            </a:r>
          </a:p>
        </p:txBody>
      </p:sp>
    </p:spTree>
    <p:extLst>
      <p:ext uri="{BB962C8B-B14F-4D97-AF65-F5344CB8AC3E}">
        <p14:creationId xmlns:p14="http://schemas.microsoft.com/office/powerpoint/2010/main" val="2102550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22C1796-600D-4EC0-9A7E-A4100188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O3 </a:t>
            </a:r>
            <a:r>
              <a:rPr lang="fr-FR" dirty="0" err="1"/>
              <a:t>annual</a:t>
            </a:r>
            <a:r>
              <a:rPr lang="fr-FR" dirty="0"/>
              <a:t> </a:t>
            </a:r>
            <a:r>
              <a:rPr lang="fr-FR" dirty="0" err="1"/>
              <a:t>average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6C3B894-BEB5-4D05-ABBE-19B87D80B047}"/>
              </a:ext>
            </a:extLst>
          </p:cNvPr>
          <p:cNvSpPr txBox="1"/>
          <p:nvPr/>
        </p:nvSpPr>
        <p:spPr>
          <a:xfrm>
            <a:off x="2537974" y="65229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CHIMERE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A2560CD-5143-429D-8D36-A9B58CC9D17B}"/>
              </a:ext>
            </a:extLst>
          </p:cNvPr>
          <p:cNvSpPr txBox="1"/>
          <p:nvPr/>
        </p:nvSpPr>
        <p:spPr>
          <a:xfrm>
            <a:off x="4520709" y="652298"/>
            <a:ext cx="149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LOTOS-EUROS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4CF3682-89B9-41C7-AD68-783DB35840E5}"/>
              </a:ext>
            </a:extLst>
          </p:cNvPr>
          <p:cNvSpPr txBox="1"/>
          <p:nvPr/>
        </p:nvSpPr>
        <p:spPr>
          <a:xfrm>
            <a:off x="9757284" y="652298"/>
            <a:ext cx="45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IFS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86677D-3B00-4028-B53B-F218536B2E1E}"/>
              </a:ext>
            </a:extLst>
          </p:cNvPr>
          <p:cNvSpPr txBox="1"/>
          <p:nvPr/>
        </p:nvSpPr>
        <p:spPr>
          <a:xfrm>
            <a:off x="808347" y="1681146"/>
            <a:ext cx="658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C880F40-BA18-4992-BA72-79E2E1F13718}"/>
              </a:ext>
            </a:extLst>
          </p:cNvPr>
          <p:cNvSpPr txBox="1"/>
          <p:nvPr/>
        </p:nvSpPr>
        <p:spPr>
          <a:xfrm>
            <a:off x="606369" y="3385303"/>
            <a:ext cx="10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CLE-BASE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ED3C9A2-66AA-4BC3-AFB2-C70A06246173}"/>
              </a:ext>
            </a:extLst>
          </p:cNvPr>
          <p:cNvSpPr txBox="1"/>
          <p:nvPr/>
        </p:nvSpPr>
        <p:spPr>
          <a:xfrm>
            <a:off x="559080" y="5076604"/>
            <a:ext cx="115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MFR-BASE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2FF8938-F07D-4FD9-839C-5E2713313B00}"/>
              </a:ext>
            </a:extLst>
          </p:cNvPr>
          <p:cNvSpPr txBox="1"/>
          <p:nvPr/>
        </p:nvSpPr>
        <p:spPr>
          <a:xfrm>
            <a:off x="7267390" y="652298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EMEP</a:t>
            </a:r>
          </a:p>
        </p:txBody>
      </p:sp>
      <p:pic>
        <p:nvPicPr>
          <p:cNvPr id="24" name="Image 23" descr="Une image contenant carte&#10;&#10;Description générée automatiquement">
            <a:extLst>
              <a:ext uri="{FF2B5EF4-FFF2-40B4-BE49-F238E27FC236}">
                <a16:creationId xmlns:a16="http://schemas.microsoft.com/office/drawing/2014/main" id="{358A69A4-68A3-4C7B-83D1-1F619678163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7" r="19620" b="-2"/>
          <a:stretch/>
        </p:blipFill>
        <p:spPr>
          <a:xfrm>
            <a:off x="1986324" y="1055812"/>
            <a:ext cx="2160000" cy="1620000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598E4C50-909F-4103-85D4-1ADFC8E2DADB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189856" y="1055812"/>
            <a:ext cx="2160000" cy="1620000"/>
          </a:xfrm>
          <a:prstGeom prst="rect">
            <a:avLst/>
          </a:prstGeom>
        </p:spPr>
      </p:pic>
      <p:pic>
        <p:nvPicPr>
          <p:cNvPr id="26" name="Image 25" descr="Une image contenant carte&#10;&#10;Description générée automatiquement">
            <a:extLst>
              <a:ext uri="{FF2B5EF4-FFF2-40B4-BE49-F238E27FC236}">
                <a16:creationId xmlns:a16="http://schemas.microsoft.com/office/drawing/2014/main" id="{8A766C50-05BA-4592-9577-B169DF053B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2" r="19278" b="2"/>
          <a:stretch/>
        </p:blipFill>
        <p:spPr>
          <a:xfrm>
            <a:off x="8858518" y="924841"/>
            <a:ext cx="2248232" cy="1881942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241EC3E6-4E65-4FA7-890D-9F33418A483F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9856" y="2759969"/>
            <a:ext cx="2160000" cy="1620000"/>
          </a:xfrm>
          <a:prstGeom prst="rect">
            <a:avLst/>
          </a:prstGeom>
        </p:spPr>
      </p:pic>
      <p:pic>
        <p:nvPicPr>
          <p:cNvPr id="28" name="Image 27" descr="Une image contenant carte&#10;&#10;Description générée automatiquement">
            <a:extLst>
              <a:ext uri="{FF2B5EF4-FFF2-40B4-BE49-F238E27FC236}">
                <a16:creationId xmlns:a16="http://schemas.microsoft.com/office/drawing/2014/main" id="{85BA2AB0-8A44-498C-B270-D7797DF83EB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6" t="2" r="18890" b="4184"/>
          <a:stretch/>
        </p:blipFill>
        <p:spPr>
          <a:xfrm>
            <a:off x="1986324" y="2759969"/>
            <a:ext cx="2160000" cy="1620000"/>
          </a:xfrm>
          <a:prstGeom prst="rect">
            <a:avLst/>
          </a:prstGeom>
        </p:spPr>
      </p:pic>
      <p:pic>
        <p:nvPicPr>
          <p:cNvPr id="29" name="Image 28" descr="Une image contenant carte&#10;&#10;Description générée automatiquement">
            <a:extLst>
              <a:ext uri="{FF2B5EF4-FFF2-40B4-BE49-F238E27FC236}">
                <a16:creationId xmlns:a16="http://schemas.microsoft.com/office/drawing/2014/main" id="{AFB0AA72-EFEE-4CE2-8382-37E2B3EC5DF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8" r="18509" b="2"/>
          <a:stretch/>
        </p:blipFill>
        <p:spPr>
          <a:xfrm>
            <a:off x="8902634" y="2759969"/>
            <a:ext cx="2160000" cy="1620000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ED7D900C-3FF5-45C1-A7FE-F05571E6DEEE}"/>
              </a:ext>
            </a:extLst>
          </p:cNvPr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9856" y="4451270"/>
            <a:ext cx="2160000" cy="1620000"/>
          </a:xfrm>
          <a:prstGeom prst="rect">
            <a:avLst/>
          </a:prstGeom>
        </p:spPr>
      </p:pic>
      <p:pic>
        <p:nvPicPr>
          <p:cNvPr id="31" name="Image 30" descr="Une image contenant carte&#10;&#10;Description générée automatiquement">
            <a:extLst>
              <a:ext uri="{FF2B5EF4-FFF2-40B4-BE49-F238E27FC236}">
                <a16:creationId xmlns:a16="http://schemas.microsoft.com/office/drawing/2014/main" id="{D8EFFE50-4157-4632-9A56-43E4E21604E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8" r="19111" b="4027"/>
          <a:stretch/>
        </p:blipFill>
        <p:spPr>
          <a:xfrm>
            <a:off x="1986324" y="4451270"/>
            <a:ext cx="2160000" cy="1620000"/>
          </a:xfrm>
          <a:prstGeom prst="rect">
            <a:avLst/>
          </a:prstGeom>
        </p:spPr>
      </p:pic>
      <p:pic>
        <p:nvPicPr>
          <p:cNvPr id="32" name="Image 31" descr="Une image contenant carte&#10;&#10;Description générée automatiquement">
            <a:extLst>
              <a:ext uri="{FF2B5EF4-FFF2-40B4-BE49-F238E27FC236}">
                <a16:creationId xmlns:a16="http://schemas.microsoft.com/office/drawing/2014/main" id="{954AF927-05CD-4EE7-9414-811101B5181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0" r="18613" b="-1"/>
          <a:stretch/>
        </p:blipFill>
        <p:spPr>
          <a:xfrm>
            <a:off x="8902634" y="4451270"/>
            <a:ext cx="2160000" cy="1620000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9F09F25E-83B4-4C98-A216-9B29957D7FE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2" t="10538" r="8306" b="8714"/>
          <a:stretch/>
        </p:blipFill>
        <p:spPr bwMode="auto">
          <a:xfrm>
            <a:off x="6549829" y="1055812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EC31A8E9-AC4F-4ED4-AA3C-A7A010F89F65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5" t="9889" r="8306" b="8714"/>
          <a:stretch/>
        </p:blipFill>
        <p:spPr bwMode="auto">
          <a:xfrm>
            <a:off x="6549829" y="2759969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75B4A1DA-D150-497B-BB72-9EC0D3F98C98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9889" r="8398" b="7491"/>
          <a:stretch/>
        </p:blipFill>
        <p:spPr bwMode="auto">
          <a:xfrm>
            <a:off x="6549829" y="4451270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E257D86-DB57-408F-8951-F8049A444DF1}"/>
              </a:ext>
            </a:extLst>
          </p:cNvPr>
          <p:cNvSpPr/>
          <p:nvPr/>
        </p:nvSpPr>
        <p:spPr>
          <a:xfrm>
            <a:off x="1361952" y="6221151"/>
            <a:ext cx="7347877" cy="5467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 indent="-84138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Consistent qualitative </a:t>
            </a:r>
            <a:r>
              <a:rPr lang="fr-FR" sz="1400" dirty="0" err="1">
                <a:solidFill>
                  <a:schemeClr val="tx1"/>
                </a:solidFill>
              </a:rPr>
              <a:t>response</a:t>
            </a:r>
            <a:r>
              <a:rPr lang="fr-FR" sz="1400" dirty="0">
                <a:solidFill>
                  <a:schemeClr val="tx1"/>
                </a:solidFill>
              </a:rPr>
              <a:t> in </a:t>
            </a:r>
            <a:r>
              <a:rPr lang="fr-FR" sz="1400" dirty="0" err="1">
                <a:solidFill>
                  <a:schemeClr val="tx1"/>
                </a:solidFill>
              </a:rPr>
              <a:t>regional</a:t>
            </a:r>
            <a:r>
              <a:rPr lang="fr-FR" sz="1400" dirty="0">
                <a:solidFill>
                  <a:schemeClr val="tx1"/>
                </a:solidFill>
              </a:rPr>
              <a:t>/global </a:t>
            </a:r>
            <a:r>
              <a:rPr lang="fr-FR" sz="1400" dirty="0" err="1">
                <a:solidFill>
                  <a:schemeClr val="tx1"/>
                </a:solidFill>
              </a:rPr>
              <a:t>models</a:t>
            </a:r>
            <a:r>
              <a:rPr lang="fr-FR" sz="1400" dirty="0">
                <a:solidFill>
                  <a:schemeClr val="tx1"/>
                </a:solidFill>
              </a:rPr>
              <a:t> (exc. </a:t>
            </a:r>
            <a:r>
              <a:rPr lang="fr-FR" sz="1400" dirty="0" err="1">
                <a:solidFill>
                  <a:schemeClr val="tx1"/>
                </a:solidFill>
              </a:rPr>
              <a:t>resolution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effect</a:t>
            </a:r>
            <a:r>
              <a:rPr lang="fr-FR" sz="1400" dirty="0">
                <a:solidFill>
                  <a:schemeClr val="tx1"/>
                </a:solidFill>
              </a:rPr>
              <a:t> in IFS)</a:t>
            </a: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IFS </a:t>
            </a:r>
            <a:r>
              <a:rPr lang="fr-FR" sz="1400" dirty="0" err="1">
                <a:solidFill>
                  <a:schemeClr val="tx1"/>
                </a:solidFill>
              </a:rPr>
              <a:t>is</a:t>
            </a:r>
            <a:r>
              <a:rPr lang="fr-FR" sz="1400" dirty="0">
                <a:solidFill>
                  <a:schemeClr val="tx1"/>
                </a:solidFill>
              </a:rPr>
              <a:t> not the model </a:t>
            </a:r>
            <a:r>
              <a:rPr lang="fr-FR" sz="1400" dirty="0" err="1">
                <a:solidFill>
                  <a:schemeClr val="tx1"/>
                </a:solidFill>
              </a:rPr>
              <a:t>will</a:t>
            </a:r>
            <a:r>
              <a:rPr lang="fr-FR" sz="1400" dirty="0">
                <a:solidFill>
                  <a:schemeClr val="tx1"/>
                </a:solidFill>
              </a:rPr>
              <a:t> the </a:t>
            </a:r>
            <a:r>
              <a:rPr lang="fr-FR" sz="1400" dirty="0" err="1">
                <a:solidFill>
                  <a:schemeClr val="tx1"/>
                </a:solidFill>
              </a:rPr>
              <a:t>lowest</a:t>
            </a:r>
            <a:r>
              <a:rPr lang="fr-FR" sz="1400" dirty="0">
                <a:solidFill>
                  <a:schemeClr val="tx1"/>
                </a:solidFill>
              </a:rPr>
              <a:t> titration high NOX areas for BASE (2015)</a:t>
            </a:r>
          </a:p>
        </p:txBody>
      </p:sp>
    </p:spTree>
    <p:extLst>
      <p:ext uri="{BB962C8B-B14F-4D97-AF65-F5344CB8AC3E}">
        <p14:creationId xmlns:p14="http://schemas.microsoft.com/office/powerpoint/2010/main" val="3403856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5A274DF-3858-4053-A2F8-36174C80B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CH4 Scenarios: O3 </a:t>
            </a:r>
            <a:r>
              <a:rPr lang="fr-FR" dirty="0" err="1"/>
              <a:t>avg</a:t>
            </a:r>
            <a:r>
              <a:rPr lang="fr-FR" dirty="0"/>
              <a:t> </a:t>
            </a:r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C513CA29-2881-46BB-BC93-B6ECE0AAD6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2" r="19035"/>
          <a:stretch/>
        </p:blipFill>
        <p:spPr>
          <a:xfrm>
            <a:off x="4850681" y="1100759"/>
            <a:ext cx="3238053" cy="2695107"/>
          </a:xfrm>
          <a:prstGeom prst="rect">
            <a:avLst/>
          </a:prstGeom>
        </p:spPr>
      </p:pic>
      <p:pic>
        <p:nvPicPr>
          <p:cNvPr id="6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BFB1D907-E391-4F44-9AA6-4AFBC119BA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7" r="16365"/>
          <a:stretch/>
        </p:blipFill>
        <p:spPr>
          <a:xfrm>
            <a:off x="1373711" y="1100760"/>
            <a:ext cx="3425380" cy="26951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5814712-2C17-4E2B-83DF-4BC0198549D1}"/>
              </a:ext>
            </a:extLst>
          </p:cNvPr>
          <p:cNvSpPr txBox="1"/>
          <p:nvPr/>
        </p:nvSpPr>
        <p:spPr>
          <a:xfrm>
            <a:off x="2736827" y="663284"/>
            <a:ext cx="69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BASE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575C3B4-DE82-470E-ABE7-7E352C315015}"/>
              </a:ext>
            </a:extLst>
          </p:cNvPr>
          <p:cNvSpPr txBox="1"/>
          <p:nvPr/>
        </p:nvSpPr>
        <p:spPr>
          <a:xfrm>
            <a:off x="5769871" y="663284"/>
            <a:ext cx="113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LOW_CH4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297D6E-2FD3-4C80-9578-34DD83C228DF}"/>
              </a:ext>
            </a:extLst>
          </p:cNvPr>
          <p:cNvSpPr txBox="1"/>
          <p:nvPr/>
        </p:nvSpPr>
        <p:spPr>
          <a:xfrm>
            <a:off x="8933317" y="663284"/>
            <a:ext cx="1933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Relative </a:t>
            </a:r>
            <a:r>
              <a:rPr lang="fr-FR" dirty="0" err="1"/>
              <a:t>difference</a:t>
            </a:r>
            <a:endParaRPr lang="fr-FR" dirty="0"/>
          </a:p>
          <a:p>
            <a:r>
              <a:rPr lang="fr-FR" dirty="0"/>
              <a:t>LOW_CH4 - BASE</a:t>
            </a:r>
          </a:p>
        </p:txBody>
      </p:sp>
      <p:pic>
        <p:nvPicPr>
          <p:cNvPr id="10" name="Image 9" descr="Une image contenant carte&#10;&#10;Description générée automatiquement">
            <a:extLst>
              <a:ext uri="{FF2B5EF4-FFF2-40B4-BE49-F238E27FC236}">
                <a16:creationId xmlns:a16="http://schemas.microsoft.com/office/drawing/2014/main" id="{9395F41A-7A1A-40CE-AF9D-2C380EAB2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7" t="8361" r="19022" b="4140"/>
          <a:stretch/>
        </p:blipFill>
        <p:spPr>
          <a:xfrm>
            <a:off x="1373711" y="3882393"/>
            <a:ext cx="3218060" cy="2335125"/>
          </a:xfrm>
          <a:prstGeom prst="rect">
            <a:avLst/>
          </a:prstGeom>
        </p:spPr>
      </p:pic>
      <p:pic>
        <p:nvPicPr>
          <p:cNvPr id="12" name="Image 11" descr="Une image contenant carte&#10;&#10;Description générée automatiquement">
            <a:extLst>
              <a:ext uri="{FF2B5EF4-FFF2-40B4-BE49-F238E27FC236}">
                <a16:creationId xmlns:a16="http://schemas.microsoft.com/office/drawing/2014/main" id="{B2FA9F43-F55A-4874-A2E4-701CA86217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9" t="6503" r="18936" b="4716"/>
          <a:stretch/>
        </p:blipFill>
        <p:spPr>
          <a:xfrm>
            <a:off x="4762979" y="3795866"/>
            <a:ext cx="3325755" cy="240029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5EB8CEC-34BD-4057-B106-B4FD6C1EDECE}"/>
              </a:ext>
            </a:extLst>
          </p:cNvPr>
          <p:cNvSpPr txBox="1"/>
          <p:nvPr/>
        </p:nvSpPr>
        <p:spPr>
          <a:xfrm>
            <a:off x="665622" y="1996446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494313-E7FD-4C0A-AB6A-BE60A769450B}"/>
              </a:ext>
            </a:extLst>
          </p:cNvPr>
          <p:cNvSpPr txBox="1"/>
          <p:nvPr/>
        </p:nvSpPr>
        <p:spPr>
          <a:xfrm>
            <a:off x="724997" y="4792544"/>
            <a:ext cx="45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IFS</a:t>
            </a:r>
          </a:p>
        </p:txBody>
      </p:sp>
      <p:pic>
        <p:nvPicPr>
          <p:cNvPr id="16" name="Image 15" descr="Une image contenant carte&#10;&#10;Description générée automatiquement">
            <a:extLst>
              <a:ext uri="{FF2B5EF4-FFF2-40B4-BE49-F238E27FC236}">
                <a16:creationId xmlns:a16="http://schemas.microsoft.com/office/drawing/2014/main" id="{17F81240-7D72-450C-BAD8-77D3EE5E52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6672" r="15538" b="5721"/>
          <a:stretch/>
        </p:blipFill>
        <p:spPr>
          <a:xfrm>
            <a:off x="8140324" y="1261814"/>
            <a:ext cx="3382296" cy="22892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76F5F80-0362-43DE-8AB9-129C54514B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73" t="4363" r="8147"/>
          <a:stretch/>
        </p:blipFill>
        <p:spPr>
          <a:xfrm>
            <a:off x="8105060" y="3849809"/>
            <a:ext cx="3372942" cy="24002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C4DA95A-D084-423A-8B72-474699C307A7}"/>
              </a:ext>
            </a:extLst>
          </p:cNvPr>
          <p:cNvSpPr/>
          <p:nvPr/>
        </p:nvSpPr>
        <p:spPr>
          <a:xfrm>
            <a:off x="847485" y="6356838"/>
            <a:ext cx="7903211" cy="3840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 indent="-84138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Consistent qualitative </a:t>
            </a:r>
            <a:r>
              <a:rPr lang="fr-FR" dirty="0" err="1">
                <a:solidFill>
                  <a:schemeClr val="tx1"/>
                </a:solidFill>
              </a:rPr>
              <a:t>response</a:t>
            </a:r>
            <a:r>
              <a:rPr lang="fr-FR" dirty="0">
                <a:solidFill>
                  <a:schemeClr val="tx1"/>
                </a:solidFill>
              </a:rPr>
              <a:t> to </a:t>
            </a:r>
            <a:r>
              <a:rPr lang="fr-FR" dirty="0" err="1">
                <a:solidFill>
                  <a:schemeClr val="tx1"/>
                </a:solidFill>
              </a:rPr>
              <a:t>low</a:t>
            </a:r>
            <a:r>
              <a:rPr lang="fr-FR" dirty="0">
                <a:solidFill>
                  <a:schemeClr val="tx1"/>
                </a:solidFill>
              </a:rPr>
              <a:t> CH4 scenario </a:t>
            </a:r>
            <a:r>
              <a:rPr lang="fr-FR" dirty="0" err="1">
                <a:solidFill>
                  <a:schemeClr val="tx1"/>
                </a:solidFill>
              </a:rPr>
              <a:t>between</a:t>
            </a:r>
            <a:r>
              <a:rPr lang="fr-FR" dirty="0">
                <a:solidFill>
                  <a:schemeClr val="tx1"/>
                </a:solidFill>
              </a:rPr>
              <a:t> CHIM and IFS</a:t>
            </a:r>
          </a:p>
        </p:txBody>
      </p:sp>
    </p:spTree>
    <p:extLst>
      <p:ext uri="{BB962C8B-B14F-4D97-AF65-F5344CB8AC3E}">
        <p14:creationId xmlns:p14="http://schemas.microsoft.com/office/powerpoint/2010/main" val="156448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5A274DF-3858-4053-A2F8-36174C80B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CH4 Scenarios: SOMO35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5814712-2C17-4E2B-83DF-4BC0198549D1}"/>
              </a:ext>
            </a:extLst>
          </p:cNvPr>
          <p:cNvSpPr txBox="1"/>
          <p:nvPr/>
        </p:nvSpPr>
        <p:spPr>
          <a:xfrm>
            <a:off x="2736827" y="663284"/>
            <a:ext cx="69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BASE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575C3B4-DE82-470E-ABE7-7E352C315015}"/>
              </a:ext>
            </a:extLst>
          </p:cNvPr>
          <p:cNvSpPr txBox="1"/>
          <p:nvPr/>
        </p:nvSpPr>
        <p:spPr>
          <a:xfrm>
            <a:off x="5769871" y="663284"/>
            <a:ext cx="113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LOW_CH4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5EB8CEC-34BD-4057-B106-B4FD6C1EDECE}"/>
              </a:ext>
            </a:extLst>
          </p:cNvPr>
          <p:cNvSpPr txBox="1"/>
          <p:nvPr/>
        </p:nvSpPr>
        <p:spPr>
          <a:xfrm>
            <a:off x="665622" y="1996446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494313-E7FD-4C0A-AB6A-BE60A769450B}"/>
              </a:ext>
            </a:extLst>
          </p:cNvPr>
          <p:cNvSpPr txBox="1"/>
          <p:nvPr/>
        </p:nvSpPr>
        <p:spPr>
          <a:xfrm>
            <a:off x="724997" y="4612664"/>
            <a:ext cx="45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IFS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CAD890B-48FD-4FD8-8757-97C9A485270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6213" r="5434"/>
          <a:stretch/>
        </p:blipFill>
        <p:spPr>
          <a:xfrm>
            <a:off x="1175698" y="1145038"/>
            <a:ext cx="3420000" cy="270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68FC490-266B-42A8-B345-663D5B53319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5696" r="3950"/>
          <a:stretch/>
        </p:blipFill>
        <p:spPr>
          <a:xfrm>
            <a:off x="8106378" y="1121180"/>
            <a:ext cx="3420000" cy="270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491D140-7F1B-4A86-8E1D-1B93C3E0F01B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604098" y="1088990"/>
            <a:ext cx="3420000" cy="270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F891FC7-AA5B-4FE2-9770-DCC87FC119F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6" t="9271" r="19019" b="4301"/>
          <a:stretch/>
        </p:blipFill>
        <p:spPr>
          <a:xfrm>
            <a:off x="8004996" y="3835866"/>
            <a:ext cx="3420000" cy="270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FCE61F0-4D57-4F7B-8097-B004C6D0E81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t="9271" r="18291" b="4301"/>
          <a:stretch/>
        </p:blipFill>
        <p:spPr>
          <a:xfrm>
            <a:off x="4594547" y="3790420"/>
            <a:ext cx="3420000" cy="270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BA3C6E3-D567-4CD3-B1F6-4B1AC8E83F5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0" t="7895" r="18159" b="5677"/>
          <a:stretch/>
        </p:blipFill>
        <p:spPr>
          <a:xfrm>
            <a:off x="1184098" y="3699527"/>
            <a:ext cx="3420000" cy="270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A297D6E-2FD3-4C80-9578-34DD83C228DF}"/>
              </a:ext>
            </a:extLst>
          </p:cNvPr>
          <p:cNvSpPr txBox="1"/>
          <p:nvPr/>
        </p:nvSpPr>
        <p:spPr>
          <a:xfrm>
            <a:off x="8933317" y="663284"/>
            <a:ext cx="1933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Relative </a:t>
            </a:r>
            <a:r>
              <a:rPr lang="fr-FR" dirty="0" err="1"/>
              <a:t>difference</a:t>
            </a:r>
            <a:endParaRPr lang="fr-FR" dirty="0"/>
          </a:p>
          <a:p>
            <a:r>
              <a:rPr lang="fr-FR" dirty="0"/>
              <a:t>LOW_CH4 - BASE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024CB1-F122-4D0B-B943-2B9C9AD56A0F}"/>
              </a:ext>
            </a:extLst>
          </p:cNvPr>
          <p:cNvSpPr/>
          <p:nvPr/>
        </p:nvSpPr>
        <p:spPr>
          <a:xfrm>
            <a:off x="847485" y="6356838"/>
            <a:ext cx="7903211" cy="3840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 indent="-84138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Consistent qualitative </a:t>
            </a:r>
            <a:r>
              <a:rPr lang="fr-FR" dirty="0" err="1">
                <a:solidFill>
                  <a:schemeClr val="tx1"/>
                </a:solidFill>
              </a:rPr>
              <a:t>response</a:t>
            </a:r>
            <a:r>
              <a:rPr lang="fr-FR" dirty="0">
                <a:solidFill>
                  <a:schemeClr val="tx1"/>
                </a:solidFill>
              </a:rPr>
              <a:t> to </a:t>
            </a:r>
            <a:r>
              <a:rPr lang="fr-FR" dirty="0" err="1">
                <a:solidFill>
                  <a:schemeClr val="tx1"/>
                </a:solidFill>
              </a:rPr>
              <a:t>low</a:t>
            </a:r>
            <a:r>
              <a:rPr lang="fr-FR" dirty="0">
                <a:solidFill>
                  <a:schemeClr val="tx1"/>
                </a:solidFill>
              </a:rPr>
              <a:t> CH4 scenario </a:t>
            </a:r>
            <a:r>
              <a:rPr lang="fr-FR" dirty="0" err="1">
                <a:solidFill>
                  <a:schemeClr val="tx1"/>
                </a:solidFill>
              </a:rPr>
              <a:t>between</a:t>
            </a:r>
            <a:r>
              <a:rPr lang="fr-FR" dirty="0">
                <a:solidFill>
                  <a:schemeClr val="tx1"/>
                </a:solidFill>
              </a:rPr>
              <a:t> CHIM and IFS</a:t>
            </a:r>
          </a:p>
        </p:txBody>
      </p:sp>
    </p:spTree>
    <p:extLst>
      <p:ext uri="{BB962C8B-B14F-4D97-AF65-F5344CB8AC3E}">
        <p14:creationId xmlns:p14="http://schemas.microsoft.com/office/powerpoint/2010/main" val="1082690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5A274DF-3858-4053-A2F8-36174C80B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CH4 Scenarios: AOT40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5814712-2C17-4E2B-83DF-4BC0198549D1}"/>
              </a:ext>
            </a:extLst>
          </p:cNvPr>
          <p:cNvSpPr txBox="1"/>
          <p:nvPr/>
        </p:nvSpPr>
        <p:spPr>
          <a:xfrm>
            <a:off x="2736827" y="663284"/>
            <a:ext cx="69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BASE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575C3B4-DE82-470E-ABE7-7E352C315015}"/>
              </a:ext>
            </a:extLst>
          </p:cNvPr>
          <p:cNvSpPr txBox="1"/>
          <p:nvPr/>
        </p:nvSpPr>
        <p:spPr>
          <a:xfrm>
            <a:off x="5769871" y="663284"/>
            <a:ext cx="113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LOW_CH4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5EB8CEC-34BD-4057-B106-B4FD6C1EDECE}"/>
              </a:ext>
            </a:extLst>
          </p:cNvPr>
          <p:cNvSpPr txBox="1"/>
          <p:nvPr/>
        </p:nvSpPr>
        <p:spPr>
          <a:xfrm>
            <a:off x="665622" y="1936486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494313-E7FD-4C0A-AB6A-BE60A769450B}"/>
              </a:ext>
            </a:extLst>
          </p:cNvPr>
          <p:cNvSpPr txBox="1"/>
          <p:nvPr/>
        </p:nvSpPr>
        <p:spPr>
          <a:xfrm>
            <a:off x="724997" y="4417794"/>
            <a:ext cx="45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IFS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E1015DB-B45B-4702-A6F3-5FBA957EB10E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891193" y="1172622"/>
            <a:ext cx="3420000" cy="270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B2198AC-DF35-4639-A7FD-2D95E370054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5097" r="6114"/>
          <a:stretch/>
        </p:blipFill>
        <p:spPr>
          <a:xfrm>
            <a:off x="8431467" y="987367"/>
            <a:ext cx="3420000" cy="270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C390045-3A7E-45C3-932E-F8BA3C509A6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439"/>
          <a:stretch/>
        </p:blipFill>
        <p:spPr>
          <a:xfrm>
            <a:off x="1325333" y="1207199"/>
            <a:ext cx="3420000" cy="2700000"/>
          </a:xfrm>
          <a:prstGeom prst="rect">
            <a:avLst/>
          </a:prstGeom>
        </p:spPr>
      </p:pic>
      <p:pic>
        <p:nvPicPr>
          <p:cNvPr id="24" name="Image 23" descr="Une image contenant carte&#10;&#10;Description générée automatiquement">
            <a:extLst>
              <a:ext uri="{FF2B5EF4-FFF2-40B4-BE49-F238E27FC236}">
                <a16:creationId xmlns:a16="http://schemas.microsoft.com/office/drawing/2014/main" id="{57D1C833-9A63-4D21-8063-E12200F7467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6" t="9170" r="18976" b="4050"/>
          <a:stretch/>
        </p:blipFill>
        <p:spPr>
          <a:xfrm>
            <a:off x="8521871" y="3921228"/>
            <a:ext cx="3420000" cy="2700000"/>
          </a:xfrm>
          <a:prstGeom prst="rect">
            <a:avLst/>
          </a:prstGeom>
        </p:spPr>
      </p:pic>
      <p:pic>
        <p:nvPicPr>
          <p:cNvPr id="25" name="Image 24" descr="Une image contenant carte&#10;&#10;Description générée automatiquement">
            <a:extLst>
              <a:ext uri="{FF2B5EF4-FFF2-40B4-BE49-F238E27FC236}">
                <a16:creationId xmlns:a16="http://schemas.microsoft.com/office/drawing/2014/main" id="{E00C58ED-6530-4283-B02F-68894AD3AF5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8" t="9170" r="18257" b="4050"/>
          <a:stretch/>
        </p:blipFill>
        <p:spPr>
          <a:xfrm>
            <a:off x="4894968" y="3906517"/>
            <a:ext cx="3420000" cy="2700000"/>
          </a:xfrm>
          <a:prstGeom prst="rect">
            <a:avLst/>
          </a:prstGeom>
        </p:spPr>
      </p:pic>
      <p:pic>
        <p:nvPicPr>
          <p:cNvPr id="26" name="Image 25" descr="Une image contenant carte&#10;&#10;Description générée automatiquement">
            <a:extLst>
              <a:ext uri="{FF2B5EF4-FFF2-40B4-BE49-F238E27FC236}">
                <a16:creationId xmlns:a16="http://schemas.microsoft.com/office/drawing/2014/main" id="{C2AF0460-C3D6-4ADD-90A4-2371A05E736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8" t="5712" r="17757" b="3043"/>
          <a:stretch/>
        </p:blipFill>
        <p:spPr>
          <a:xfrm>
            <a:off x="1373967" y="3809736"/>
            <a:ext cx="3420000" cy="270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A297D6E-2FD3-4C80-9578-34DD83C228DF}"/>
              </a:ext>
            </a:extLst>
          </p:cNvPr>
          <p:cNvSpPr txBox="1"/>
          <p:nvPr/>
        </p:nvSpPr>
        <p:spPr>
          <a:xfrm>
            <a:off x="8933317" y="663284"/>
            <a:ext cx="1933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Relative </a:t>
            </a:r>
            <a:r>
              <a:rPr lang="fr-FR" dirty="0" err="1"/>
              <a:t>difference</a:t>
            </a:r>
            <a:endParaRPr lang="fr-FR" dirty="0"/>
          </a:p>
          <a:p>
            <a:r>
              <a:rPr lang="fr-FR" dirty="0"/>
              <a:t>LOW_CH4 - BASE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D04AEC-5E6A-46F8-9714-28BBF045849F}"/>
              </a:ext>
            </a:extLst>
          </p:cNvPr>
          <p:cNvSpPr/>
          <p:nvPr/>
        </p:nvSpPr>
        <p:spPr>
          <a:xfrm>
            <a:off x="847485" y="6356838"/>
            <a:ext cx="7903211" cy="3840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 indent="-84138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Consistent qualitative </a:t>
            </a:r>
            <a:r>
              <a:rPr lang="fr-FR" dirty="0" err="1">
                <a:solidFill>
                  <a:schemeClr val="tx1"/>
                </a:solidFill>
              </a:rPr>
              <a:t>response</a:t>
            </a:r>
            <a:r>
              <a:rPr lang="fr-FR" dirty="0">
                <a:solidFill>
                  <a:schemeClr val="tx1"/>
                </a:solidFill>
              </a:rPr>
              <a:t> to </a:t>
            </a:r>
            <a:r>
              <a:rPr lang="fr-FR" dirty="0" err="1">
                <a:solidFill>
                  <a:schemeClr val="tx1"/>
                </a:solidFill>
              </a:rPr>
              <a:t>low</a:t>
            </a:r>
            <a:r>
              <a:rPr lang="fr-FR" dirty="0">
                <a:solidFill>
                  <a:schemeClr val="tx1"/>
                </a:solidFill>
              </a:rPr>
              <a:t> CH4 scenario </a:t>
            </a:r>
            <a:r>
              <a:rPr lang="fr-FR" dirty="0" err="1">
                <a:solidFill>
                  <a:schemeClr val="tx1"/>
                </a:solidFill>
              </a:rPr>
              <a:t>between</a:t>
            </a:r>
            <a:r>
              <a:rPr lang="fr-FR" dirty="0">
                <a:solidFill>
                  <a:schemeClr val="tx1"/>
                </a:solidFill>
              </a:rPr>
              <a:t> CHIM and IFS</a:t>
            </a:r>
          </a:p>
        </p:txBody>
      </p:sp>
    </p:spTree>
    <p:extLst>
      <p:ext uri="{BB962C8B-B14F-4D97-AF65-F5344CB8AC3E}">
        <p14:creationId xmlns:p14="http://schemas.microsoft.com/office/powerpoint/2010/main" val="2564721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5A274DF-3858-4053-A2F8-36174C80B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CH4 Scenarios: 4MDA8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5814712-2C17-4E2B-83DF-4BC0198549D1}"/>
              </a:ext>
            </a:extLst>
          </p:cNvPr>
          <p:cNvSpPr txBox="1"/>
          <p:nvPr/>
        </p:nvSpPr>
        <p:spPr>
          <a:xfrm>
            <a:off x="2736827" y="663284"/>
            <a:ext cx="69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BASE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575C3B4-DE82-470E-ABE7-7E352C315015}"/>
              </a:ext>
            </a:extLst>
          </p:cNvPr>
          <p:cNvSpPr txBox="1"/>
          <p:nvPr/>
        </p:nvSpPr>
        <p:spPr>
          <a:xfrm>
            <a:off x="5769871" y="663284"/>
            <a:ext cx="113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LOW_CH4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5EB8CEC-34BD-4057-B106-B4FD6C1EDECE}"/>
              </a:ext>
            </a:extLst>
          </p:cNvPr>
          <p:cNvSpPr txBox="1"/>
          <p:nvPr/>
        </p:nvSpPr>
        <p:spPr>
          <a:xfrm>
            <a:off x="665622" y="1936486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494313-E7FD-4C0A-AB6A-BE60A769450B}"/>
              </a:ext>
            </a:extLst>
          </p:cNvPr>
          <p:cNvSpPr txBox="1"/>
          <p:nvPr/>
        </p:nvSpPr>
        <p:spPr>
          <a:xfrm>
            <a:off x="724997" y="4103004"/>
            <a:ext cx="45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IFS</a:t>
            </a:r>
          </a:p>
        </p:txBody>
      </p:sp>
      <p:pic>
        <p:nvPicPr>
          <p:cNvPr id="15" name="Image 14" descr="Une image contenant carte&#10;&#10;Description générée automatiquement">
            <a:extLst>
              <a:ext uri="{FF2B5EF4-FFF2-40B4-BE49-F238E27FC236}">
                <a16:creationId xmlns:a16="http://schemas.microsoft.com/office/drawing/2014/main" id="{C16F0D77-B5E8-484A-81C3-4C1A236B97B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9" t="7335" r="18939" b="3906"/>
          <a:stretch/>
        </p:blipFill>
        <p:spPr>
          <a:xfrm>
            <a:off x="8201313" y="1103654"/>
            <a:ext cx="3420000" cy="270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A297D6E-2FD3-4C80-9578-34DD83C228DF}"/>
              </a:ext>
            </a:extLst>
          </p:cNvPr>
          <p:cNvSpPr txBox="1"/>
          <p:nvPr/>
        </p:nvSpPr>
        <p:spPr>
          <a:xfrm>
            <a:off x="8933317" y="663284"/>
            <a:ext cx="1933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Relative </a:t>
            </a:r>
            <a:r>
              <a:rPr lang="fr-FR" dirty="0" err="1"/>
              <a:t>difference</a:t>
            </a:r>
            <a:endParaRPr lang="fr-FR" dirty="0"/>
          </a:p>
          <a:p>
            <a:r>
              <a:rPr lang="fr-FR" dirty="0"/>
              <a:t>LOW_CH4 - BASE</a:t>
            </a:r>
          </a:p>
        </p:txBody>
      </p:sp>
      <p:pic>
        <p:nvPicPr>
          <p:cNvPr id="18" name="Image 17" descr="Une image contenant carte&#10;&#10;Description générée automatiquement">
            <a:extLst>
              <a:ext uri="{FF2B5EF4-FFF2-40B4-BE49-F238E27FC236}">
                <a16:creationId xmlns:a16="http://schemas.microsoft.com/office/drawing/2014/main" id="{3B939BCA-20B2-4375-A4B0-1D5EEC7E876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6" t="7298" r="17799"/>
          <a:stretch/>
        </p:blipFill>
        <p:spPr>
          <a:xfrm>
            <a:off x="8162400" y="3654891"/>
            <a:ext cx="3420000" cy="2700000"/>
          </a:xfrm>
          <a:prstGeom prst="rect">
            <a:avLst/>
          </a:prstGeom>
        </p:spPr>
      </p:pic>
      <p:pic>
        <p:nvPicPr>
          <p:cNvPr id="19" name="Image 18" descr="Une image contenant carte&#10;&#10;Description générée automatiquement">
            <a:extLst>
              <a:ext uri="{FF2B5EF4-FFF2-40B4-BE49-F238E27FC236}">
                <a16:creationId xmlns:a16="http://schemas.microsoft.com/office/drawing/2014/main" id="{97A889E8-762E-42CC-B52C-6053B5F0E9D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9" t="8915" r="18720" b="5406"/>
          <a:stretch/>
        </p:blipFill>
        <p:spPr>
          <a:xfrm>
            <a:off x="1325333" y="1103654"/>
            <a:ext cx="3420000" cy="2700000"/>
          </a:xfrm>
          <a:prstGeom prst="rect">
            <a:avLst/>
          </a:prstGeom>
        </p:spPr>
      </p:pic>
      <p:pic>
        <p:nvPicPr>
          <p:cNvPr id="20" name="Image 19" descr="Une image contenant carte&#10;&#10;Description générée automatiquement">
            <a:extLst>
              <a:ext uri="{FF2B5EF4-FFF2-40B4-BE49-F238E27FC236}">
                <a16:creationId xmlns:a16="http://schemas.microsoft.com/office/drawing/2014/main" id="{E710380D-1AE5-4DEB-BD19-7B6532F64B8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2" t="7936" r="16967" b="4966"/>
          <a:stretch/>
        </p:blipFill>
        <p:spPr>
          <a:xfrm>
            <a:off x="4871690" y="1103654"/>
            <a:ext cx="3420000" cy="2700000"/>
          </a:xfrm>
          <a:prstGeom prst="rect">
            <a:avLst/>
          </a:prstGeom>
        </p:spPr>
      </p:pic>
      <p:pic>
        <p:nvPicPr>
          <p:cNvPr id="21" name="Image 20" descr="Une image contenant carte&#10;&#10;Description générée automatiquement">
            <a:extLst>
              <a:ext uri="{FF2B5EF4-FFF2-40B4-BE49-F238E27FC236}">
                <a16:creationId xmlns:a16="http://schemas.microsoft.com/office/drawing/2014/main" id="{30D20539-D3FC-4093-A30D-FE623B31AEA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t="7302" r="17743" b="5599"/>
          <a:stretch/>
        </p:blipFill>
        <p:spPr>
          <a:xfrm>
            <a:off x="1325333" y="3768174"/>
            <a:ext cx="3420000" cy="2700000"/>
          </a:xfrm>
          <a:prstGeom prst="rect">
            <a:avLst/>
          </a:prstGeom>
        </p:spPr>
      </p:pic>
      <p:pic>
        <p:nvPicPr>
          <p:cNvPr id="22" name="Image 21" descr="Une image contenant carte&#10;&#10;Description générée automatiquement">
            <a:extLst>
              <a:ext uri="{FF2B5EF4-FFF2-40B4-BE49-F238E27FC236}">
                <a16:creationId xmlns:a16="http://schemas.microsoft.com/office/drawing/2014/main" id="{1171D2A9-45F7-47C9-BA96-163C18B0EF7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t="7933" r="14511" b="4968"/>
          <a:stretch/>
        </p:blipFill>
        <p:spPr>
          <a:xfrm>
            <a:off x="4797584" y="3788500"/>
            <a:ext cx="3420000" cy="2700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7032076-BBFC-41D9-BE44-D4B1F3930037}"/>
              </a:ext>
            </a:extLst>
          </p:cNvPr>
          <p:cNvSpPr/>
          <p:nvPr/>
        </p:nvSpPr>
        <p:spPr>
          <a:xfrm>
            <a:off x="847485" y="6356838"/>
            <a:ext cx="7903211" cy="3840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 indent="-84138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Consistent qualitative </a:t>
            </a:r>
            <a:r>
              <a:rPr lang="fr-FR" dirty="0" err="1">
                <a:solidFill>
                  <a:schemeClr val="tx1"/>
                </a:solidFill>
              </a:rPr>
              <a:t>response</a:t>
            </a:r>
            <a:r>
              <a:rPr lang="fr-FR" dirty="0">
                <a:solidFill>
                  <a:schemeClr val="tx1"/>
                </a:solidFill>
              </a:rPr>
              <a:t> to </a:t>
            </a:r>
            <a:r>
              <a:rPr lang="fr-FR" dirty="0" err="1">
                <a:solidFill>
                  <a:schemeClr val="tx1"/>
                </a:solidFill>
              </a:rPr>
              <a:t>low</a:t>
            </a:r>
            <a:r>
              <a:rPr lang="fr-FR" dirty="0">
                <a:solidFill>
                  <a:schemeClr val="tx1"/>
                </a:solidFill>
              </a:rPr>
              <a:t> CH4 scenario </a:t>
            </a:r>
            <a:r>
              <a:rPr lang="fr-FR" dirty="0" err="1">
                <a:solidFill>
                  <a:schemeClr val="tx1"/>
                </a:solidFill>
              </a:rPr>
              <a:t>between</a:t>
            </a:r>
            <a:r>
              <a:rPr lang="fr-FR" dirty="0">
                <a:solidFill>
                  <a:schemeClr val="tx1"/>
                </a:solidFill>
              </a:rPr>
              <a:t> CHIM and IFS</a:t>
            </a:r>
          </a:p>
        </p:txBody>
      </p:sp>
    </p:spTree>
    <p:extLst>
      <p:ext uri="{BB962C8B-B14F-4D97-AF65-F5344CB8AC3E}">
        <p14:creationId xmlns:p14="http://schemas.microsoft.com/office/powerpoint/2010/main" val="2330263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7E787A9-74A1-46AD-A174-70596BD3D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O3: </a:t>
            </a:r>
            <a:r>
              <a:rPr lang="fr-FR" dirty="0" err="1"/>
              <a:t>difference</a:t>
            </a:r>
            <a:r>
              <a:rPr lang="fr-FR" dirty="0"/>
              <a:t> Scenarios - BASE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654E52-E1E8-4510-9568-14C749E04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65" y="3383142"/>
            <a:ext cx="2456719" cy="18425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52C251-1D89-4DEB-B904-77FCC40F7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09" y="1219941"/>
            <a:ext cx="2334431" cy="17508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B61F093-6187-4913-863C-D5C246AB6D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7"/>
          <a:stretch/>
        </p:blipFill>
        <p:spPr>
          <a:xfrm>
            <a:off x="3916681" y="3383142"/>
            <a:ext cx="2516091" cy="18425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CC52AA2-0012-4ED8-AE70-B5A747542F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11" y="1219941"/>
            <a:ext cx="2334431" cy="17508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D0D716-DC11-489A-BD40-BF08874994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90" y="3383142"/>
            <a:ext cx="2456719" cy="18425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C9976D-A918-4CB8-BADB-39FF2EDC52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34" y="1219941"/>
            <a:ext cx="2334431" cy="17508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0132A2-8E78-48BF-8A26-BF84A303A3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513" y="1174083"/>
            <a:ext cx="2456719" cy="18425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95474BA-32E1-4244-B28B-7FF2CCFDD5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657" y="3429000"/>
            <a:ext cx="2334431" cy="175082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0D71FD2-0BBC-4B13-8B80-0E5418F8AE45}"/>
              </a:ext>
            </a:extLst>
          </p:cNvPr>
          <p:cNvSpPr txBox="1"/>
          <p:nvPr/>
        </p:nvSpPr>
        <p:spPr>
          <a:xfrm rot="16200000">
            <a:off x="557164" y="1903331"/>
            <a:ext cx="1167491" cy="384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CHIMERE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D863C08-5A6A-4C57-AAA7-73CE4391F6BA}"/>
              </a:ext>
            </a:extLst>
          </p:cNvPr>
          <p:cNvSpPr txBox="1"/>
          <p:nvPr/>
        </p:nvSpPr>
        <p:spPr>
          <a:xfrm rot="16200000">
            <a:off x="386226" y="4112390"/>
            <a:ext cx="1509368" cy="384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IFS (global)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A44CCB5-14E9-404D-9CD5-052C63D2AF2E}"/>
              </a:ext>
            </a:extLst>
          </p:cNvPr>
          <p:cNvSpPr txBox="1"/>
          <p:nvPr/>
        </p:nvSpPr>
        <p:spPr>
          <a:xfrm>
            <a:off x="2060692" y="875001"/>
            <a:ext cx="1167491" cy="384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O3avg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B1D0C0D-6AD0-4137-A921-0E01BFAFDC47}"/>
              </a:ext>
            </a:extLst>
          </p:cNvPr>
          <p:cNvSpPr txBox="1"/>
          <p:nvPr/>
        </p:nvSpPr>
        <p:spPr>
          <a:xfrm>
            <a:off x="4614263" y="875001"/>
            <a:ext cx="1167491" cy="384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AOT40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C65CD81-CD5A-463D-B8B6-B02749AA5332}"/>
              </a:ext>
            </a:extLst>
          </p:cNvPr>
          <p:cNvSpPr txBox="1"/>
          <p:nvPr/>
        </p:nvSpPr>
        <p:spPr>
          <a:xfrm>
            <a:off x="9631782" y="875001"/>
            <a:ext cx="1167491" cy="384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4MDA8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58188DF-C978-4CB7-8A50-11D5AB3583D2}"/>
              </a:ext>
            </a:extLst>
          </p:cNvPr>
          <p:cNvSpPr txBox="1"/>
          <p:nvPr/>
        </p:nvSpPr>
        <p:spPr>
          <a:xfrm>
            <a:off x="7320234" y="875001"/>
            <a:ext cx="1167491" cy="384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SOMO35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821F74-1067-4F02-93B7-E2816032BB26}"/>
              </a:ext>
            </a:extLst>
          </p:cNvPr>
          <p:cNvSpPr/>
          <p:nvPr/>
        </p:nvSpPr>
        <p:spPr>
          <a:xfrm>
            <a:off x="818866" y="5321530"/>
            <a:ext cx="11068334" cy="970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 indent="-84138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Very consistent qualitative </a:t>
            </a:r>
            <a:r>
              <a:rPr lang="fr-FR" sz="1400" dirty="0" err="1">
                <a:solidFill>
                  <a:schemeClr val="tx1"/>
                </a:solidFill>
              </a:rPr>
              <a:t>response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between</a:t>
            </a:r>
            <a:r>
              <a:rPr lang="fr-FR" sz="1400" dirty="0">
                <a:solidFill>
                  <a:schemeClr val="tx1"/>
                </a:solidFill>
              </a:rPr>
              <a:t> CHIMERE &amp;IFS for all scenarios and </a:t>
            </a:r>
            <a:r>
              <a:rPr lang="fr-FR" sz="1400" dirty="0" err="1">
                <a:solidFill>
                  <a:schemeClr val="tx1"/>
                </a:solidFill>
              </a:rPr>
              <a:t>metrics</a:t>
            </a:r>
            <a:r>
              <a:rPr lang="fr-FR" sz="1400" dirty="0">
                <a:solidFill>
                  <a:schemeClr val="tx1"/>
                </a:solidFill>
              </a:rPr>
              <a:t>: </a:t>
            </a:r>
            <a:r>
              <a:rPr lang="fr-FR" sz="1400" dirty="0" err="1">
                <a:solidFill>
                  <a:schemeClr val="tx1"/>
                </a:solidFill>
              </a:rPr>
              <a:t>except</a:t>
            </a:r>
            <a:r>
              <a:rPr lang="fr-FR" sz="1400" dirty="0">
                <a:solidFill>
                  <a:schemeClr val="tx1"/>
                </a:solidFill>
              </a:rPr>
              <a:t> for 4MDA8 (</a:t>
            </a:r>
            <a:r>
              <a:rPr lang="fr-FR" sz="1400" dirty="0" err="1">
                <a:solidFill>
                  <a:schemeClr val="tx1"/>
                </a:solidFill>
              </a:rPr>
              <a:t>maybe</a:t>
            </a:r>
            <a:r>
              <a:rPr lang="fr-FR" sz="1400" dirty="0">
                <a:solidFill>
                  <a:schemeClr val="tx1"/>
                </a:solidFill>
              </a:rPr>
              <a:t> not a good </a:t>
            </a:r>
            <a:r>
              <a:rPr lang="fr-FR" sz="1400" dirty="0" err="1">
                <a:solidFill>
                  <a:schemeClr val="tx1"/>
                </a:solidFill>
              </a:rPr>
              <a:t>metric</a:t>
            </a:r>
            <a:r>
              <a:rPr lang="fr-FR" sz="1400" dirty="0">
                <a:solidFill>
                  <a:schemeClr val="tx1"/>
                </a:solidFill>
              </a:rPr>
              <a:t> for </a:t>
            </a:r>
            <a:r>
              <a:rPr lang="fr-FR" sz="1400" dirty="0" err="1">
                <a:solidFill>
                  <a:schemeClr val="tx1"/>
                </a:solidFill>
              </a:rPr>
              <a:t>models</a:t>
            </a:r>
            <a:r>
              <a:rPr lang="fr-FR" sz="1400" dirty="0">
                <a:solidFill>
                  <a:schemeClr val="tx1"/>
                </a:solidFill>
              </a:rPr>
              <a:t>..)</a:t>
            </a: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/>
                </a:solidFill>
              </a:rPr>
              <a:t>Susbtantial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difference</a:t>
            </a:r>
            <a:r>
              <a:rPr lang="fr-FR" sz="1400" dirty="0">
                <a:solidFill>
                  <a:schemeClr val="tx1"/>
                </a:solidFill>
              </a:rPr>
              <a:t> in the </a:t>
            </a:r>
            <a:r>
              <a:rPr lang="fr-FR" sz="1400" dirty="0" err="1">
                <a:solidFill>
                  <a:schemeClr val="tx1"/>
                </a:solidFill>
              </a:rPr>
              <a:t>absolute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differences</a:t>
            </a:r>
            <a:r>
              <a:rPr lang="fr-FR" sz="1400" dirty="0">
                <a:solidFill>
                  <a:schemeClr val="tx1"/>
                </a:solidFill>
              </a:rPr>
              <a:t>, </a:t>
            </a:r>
            <a:r>
              <a:rPr lang="fr-FR" sz="1400" dirty="0" err="1">
                <a:solidFill>
                  <a:schemeClr val="tx1"/>
                </a:solidFill>
              </a:rPr>
              <a:t>especially</a:t>
            </a:r>
            <a:r>
              <a:rPr lang="fr-FR" sz="1400" dirty="0">
                <a:solidFill>
                  <a:schemeClr val="tx1"/>
                </a:solidFill>
              </a:rPr>
              <a:t> for </a:t>
            </a:r>
            <a:r>
              <a:rPr lang="fr-FR" sz="1400" dirty="0" err="1">
                <a:solidFill>
                  <a:schemeClr val="tx1"/>
                </a:solidFill>
              </a:rPr>
              <a:t>peaks</a:t>
            </a:r>
            <a:endParaRPr lang="fr-FR" sz="1400" dirty="0">
              <a:solidFill>
                <a:schemeClr val="tx1"/>
              </a:solidFill>
            </a:endParaRP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CLE leads to </a:t>
            </a:r>
            <a:r>
              <a:rPr lang="fr-FR" sz="1400" dirty="0" err="1">
                <a:solidFill>
                  <a:schemeClr val="tx1"/>
                </a:solidFill>
              </a:rPr>
              <a:t>some</a:t>
            </a:r>
            <a:r>
              <a:rPr lang="fr-FR" sz="1400" dirty="0">
                <a:solidFill>
                  <a:schemeClr val="tx1"/>
                </a:solidFill>
              </a:rPr>
              <a:t> O3 </a:t>
            </a:r>
            <a:r>
              <a:rPr lang="fr-FR" sz="1400" dirty="0" err="1">
                <a:solidFill>
                  <a:schemeClr val="tx1"/>
                </a:solidFill>
              </a:rPr>
              <a:t>increases</a:t>
            </a:r>
            <a:r>
              <a:rPr lang="fr-FR" sz="1400" dirty="0">
                <a:solidFill>
                  <a:schemeClr val="tx1"/>
                </a:solidFill>
              </a:rPr>
              <a:t> (titration)</a:t>
            </a: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lowCH4 </a:t>
            </a:r>
            <a:r>
              <a:rPr lang="fr-FR" sz="1400" dirty="0" err="1">
                <a:solidFill>
                  <a:schemeClr val="tx1"/>
                </a:solidFill>
              </a:rPr>
              <a:t>less</a:t>
            </a:r>
            <a:r>
              <a:rPr lang="fr-FR" sz="1400" dirty="0">
                <a:solidFill>
                  <a:schemeClr val="tx1"/>
                </a:solidFill>
              </a:rPr>
              <a:t> efficient </a:t>
            </a:r>
            <a:r>
              <a:rPr lang="fr-FR" sz="1400" dirty="0" err="1">
                <a:solidFill>
                  <a:schemeClr val="tx1"/>
                </a:solidFill>
              </a:rPr>
              <a:t>than</a:t>
            </a:r>
            <a:r>
              <a:rPr lang="fr-FR" sz="1400" dirty="0">
                <a:solidFill>
                  <a:schemeClr val="tx1"/>
                </a:solidFill>
              </a:rPr>
              <a:t> MFR, more efficient for high </a:t>
            </a:r>
            <a:r>
              <a:rPr lang="fr-FR" sz="1400" dirty="0" err="1">
                <a:solidFill>
                  <a:schemeClr val="tx1"/>
                </a:solidFill>
              </a:rPr>
              <a:t>exposure</a:t>
            </a:r>
            <a:r>
              <a:rPr lang="fr-FR" sz="1400" dirty="0">
                <a:solidFill>
                  <a:schemeClr val="tx1"/>
                </a:solidFill>
              </a:rPr>
              <a:t> areas (AOT40/SOMO35) </a:t>
            </a:r>
            <a:r>
              <a:rPr lang="fr-FR" sz="1400" dirty="0" err="1">
                <a:solidFill>
                  <a:schemeClr val="tx1"/>
                </a:solidFill>
              </a:rPr>
              <a:t>than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elsewhere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76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CAMS provides to support EU policy?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659EE8-9B46-4A96-A6DE-D06506DA50F0}"/>
              </a:ext>
            </a:extLst>
          </p:cNvPr>
          <p:cNvSpPr txBox="1">
            <a:spLocks/>
          </p:cNvSpPr>
          <p:nvPr/>
        </p:nvSpPr>
        <p:spPr>
          <a:xfrm>
            <a:off x="1295467" y="836714"/>
            <a:ext cx="9217024" cy="307234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fr-FR" sz="2133" b="1" dirty="0">
                <a:latin typeface="Arial Narrow" panose="020B0604020202020204" pitchFamily="34" charset="0"/>
                <a:ea typeface="Geneva" pitchFamily="124" charset="-128"/>
                <a:cs typeface="Arial Narrow" panose="020B0604020202020204" pitchFamily="34" charset="0"/>
              </a:rPr>
              <a:t>EU Member States </a:t>
            </a:r>
            <a:r>
              <a:rPr lang="en-US" altLang="fr-FR" sz="2133" dirty="0">
                <a:latin typeface="Arial Narrow" panose="020B0604020202020204" pitchFamily="34" charset="0"/>
                <a:ea typeface="Geneva" pitchFamily="124" charset="-128"/>
                <a:cs typeface="Arial Narrow" panose="020B0604020202020204" pitchFamily="34" charset="0"/>
              </a:rPr>
              <a:t>are responsible for the implementation of the Air Quality Directives: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fr-FR" sz="2133" dirty="0">
                <a:latin typeface="Arial Narrow" panose="020B0604020202020204" pitchFamily="34" charset="0"/>
                <a:ea typeface="Geneva" pitchFamily="124" charset="-128"/>
                <a:cs typeface="Arial Narrow" panose="020B0604020202020204" pitchFamily="34" charset="0"/>
              </a:rPr>
              <a:t>air quality monitoring strategy (measurement and modelling);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fr-FR" sz="2133" dirty="0">
                <a:latin typeface="Arial Narrow" panose="020B0604020202020204" pitchFamily="34" charset="0"/>
                <a:ea typeface="Geneva" pitchFamily="124" charset="-128"/>
                <a:cs typeface="Arial Narrow" panose="020B0604020202020204" pitchFamily="34" charset="0"/>
              </a:rPr>
              <a:t>air quality objectives (limit and target values);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fr-FR" sz="2133" dirty="0">
                <a:latin typeface="Arial Narrow" panose="020B0604020202020204" pitchFamily="34" charset="0"/>
                <a:ea typeface="Geneva" pitchFamily="124" charset="-128"/>
                <a:cs typeface="Arial Narrow" panose="020B0604020202020204" pitchFamily="34" charset="0"/>
              </a:rPr>
              <a:t>analysis of main drivers of air pollution episodes, including transboundary and natural contributions;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fr-FR" sz="2133" dirty="0">
                <a:latin typeface="Arial Narrow" panose="020B0604020202020204" pitchFamily="34" charset="0"/>
                <a:ea typeface="Geneva" pitchFamily="124" charset="-128"/>
                <a:cs typeface="Arial Narrow" panose="020B0604020202020204" pitchFamily="34" charset="0"/>
              </a:rPr>
              <a:t>information to the general public;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fr-FR" sz="2133" dirty="0">
                <a:latin typeface="Arial Narrow" panose="020B0604020202020204" pitchFamily="34" charset="0"/>
                <a:ea typeface="Geneva" pitchFamily="124" charset="-128"/>
                <a:cs typeface="Arial Narrow" panose="020B0604020202020204" pitchFamily="34" charset="0"/>
              </a:rPr>
              <a:t>design and implementation of short-term and long-term action plans to comply with AQ objectives.</a:t>
            </a:r>
          </a:p>
        </p:txBody>
      </p:sp>
      <p:pic>
        <p:nvPicPr>
          <p:cNvPr id="4" name="Image 17">
            <a:extLst>
              <a:ext uri="{FF2B5EF4-FFF2-40B4-BE49-F238E27FC236}">
                <a16:creationId xmlns:a16="http://schemas.microsoft.com/office/drawing/2014/main" id="{7529A91B-33BA-4232-942D-7F1B2897E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599" y="3717032"/>
            <a:ext cx="2946180" cy="2051893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415177F-276D-4288-B4A3-742ADC7B91F7}"/>
              </a:ext>
            </a:extLst>
          </p:cNvPr>
          <p:cNvSpPr txBox="1">
            <a:spLocks/>
          </p:cNvSpPr>
          <p:nvPr/>
        </p:nvSpPr>
        <p:spPr>
          <a:xfrm>
            <a:off x="768951" y="3998054"/>
            <a:ext cx="8129284" cy="23268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fr-FR" sz="2133" b="1" dirty="0">
                <a:latin typeface="Arial Narrow" panose="020B0604020202020204" pitchFamily="34" charset="0"/>
                <a:ea typeface="Geneva" pitchFamily="124" charset="-128"/>
                <a:cs typeface="Arial Narrow" panose="020B0604020202020204" pitchFamily="34" charset="0"/>
              </a:rPr>
              <a:t>CAMS</a:t>
            </a:r>
            <a:r>
              <a:rPr lang="en-US" altLang="fr-FR" sz="2133" dirty="0">
                <a:latin typeface="Arial Narrow" panose="020B0604020202020204" pitchFamily="34" charset="0"/>
                <a:ea typeface="Geneva" pitchFamily="124" charset="-128"/>
                <a:cs typeface="Arial Narrow" panose="020B0604020202020204" pitchFamily="34" charset="0"/>
              </a:rPr>
              <a:t> provides relevant Europe-wide information products: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fr-FR" sz="2133" dirty="0">
                <a:latin typeface="Arial Narrow" panose="020B0604020202020204" pitchFamily="34" charset="0"/>
                <a:ea typeface="Geneva" pitchFamily="124" charset="-128"/>
                <a:cs typeface="Arial Narrow" panose="020B0604020202020204" pitchFamily="34" charset="0"/>
              </a:rPr>
              <a:t>air quality forecasts and (re)analyses;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fr-FR" sz="2133" dirty="0">
                <a:latin typeface="Arial Narrow" panose="020B0604020202020204" pitchFamily="34" charset="0"/>
                <a:ea typeface="Geneva" pitchFamily="124" charset="-128"/>
                <a:cs typeface="Arial Narrow" panose="020B0604020202020204" pitchFamily="34" charset="0"/>
              </a:rPr>
              <a:t>natural contributions: dust, sea salts, forest fires;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fr-FR" sz="2133" dirty="0">
                <a:latin typeface="Arial Narrow" panose="020B0604020202020204" pitchFamily="34" charset="0"/>
                <a:ea typeface="Geneva" pitchFamily="124" charset="-128"/>
                <a:cs typeface="Arial Narrow" panose="020B0604020202020204" pitchFamily="34" charset="0"/>
              </a:rPr>
              <a:t>European-scale emission inventories;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fr-FR" sz="2133" dirty="0">
                <a:latin typeface="Arial Narrow" panose="020B0604020202020204" pitchFamily="34" charset="0"/>
                <a:ea typeface="Geneva" pitchFamily="124" charset="-128"/>
                <a:cs typeface="Arial Narrow" panose="020B0604020202020204" pitchFamily="34" charset="0"/>
              </a:rPr>
              <a:t>policy tools co-designed with MS to meet their needs. </a:t>
            </a:r>
          </a:p>
          <a:p>
            <a:pPr lvl="1"/>
            <a:endParaRPr lang="en-US" altLang="fr-FR" sz="1400" dirty="0">
              <a:latin typeface="Calibri Light" panose="020F0302020204030204" pitchFamily="34" charset="0"/>
              <a:ea typeface="Geneva" pitchFamily="124" charset="-128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91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28F9D14-6C02-4212-B56E-F446CF18E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505931"/>
            <a:ext cx="10325101" cy="5273204"/>
          </a:xfrm>
        </p:spPr>
        <p:txBody>
          <a:bodyPr>
            <a:normAutofit fontScale="77500" lnSpcReduction="20000"/>
          </a:bodyPr>
          <a:lstStyle/>
          <a:p>
            <a:r>
              <a:rPr lang="fr-FR" dirty="0" err="1"/>
              <a:t>Multi-Model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 to explore </a:t>
            </a:r>
            <a:r>
              <a:rPr lang="fr-FR" dirty="0" err="1"/>
              <a:t>emission</a:t>
            </a:r>
            <a:r>
              <a:rPr lang="fr-FR" dirty="0"/>
              <a:t> </a:t>
            </a:r>
            <a:r>
              <a:rPr lang="fr-FR" dirty="0" err="1"/>
              <a:t>reduction</a:t>
            </a:r>
            <a:r>
              <a:rPr lang="fr-FR" dirty="0"/>
              <a:t> scenarios</a:t>
            </a:r>
          </a:p>
          <a:p>
            <a:pPr lvl="1"/>
            <a:r>
              <a:rPr lang="fr-FR" dirty="0"/>
              <a:t>Eclipse v6 for BASE/CLE/MFR</a:t>
            </a:r>
          </a:p>
          <a:p>
            <a:pPr lvl="1"/>
            <a:r>
              <a:rPr lang="fr-FR" dirty="0" err="1"/>
              <a:t>Sensitivity</a:t>
            </a:r>
            <a:r>
              <a:rPr lang="fr-FR" dirty="0"/>
              <a:t> for Agriculture / Health / </a:t>
            </a:r>
            <a:r>
              <a:rPr lang="fr-FR" dirty="0" err="1"/>
              <a:t>Fossil</a:t>
            </a:r>
            <a:r>
              <a:rPr lang="fr-FR" dirty="0"/>
              <a:t> Phase Out / </a:t>
            </a:r>
            <a:r>
              <a:rPr lang="fr-FR" dirty="0" err="1"/>
              <a:t>Methane</a:t>
            </a:r>
            <a:endParaRPr lang="fr-FR" dirty="0"/>
          </a:p>
          <a:p>
            <a:endParaRPr lang="fr-FR" dirty="0"/>
          </a:p>
          <a:p>
            <a:r>
              <a:rPr lang="fr-FR" dirty="0"/>
              <a:t>Model simulations </a:t>
            </a:r>
            <a:r>
              <a:rPr lang="fr-FR" dirty="0" err="1"/>
              <a:t>completed</a:t>
            </a:r>
            <a:r>
              <a:rPr lang="fr-FR" dirty="0"/>
              <a:t> in May 2022, </a:t>
            </a:r>
            <a:r>
              <a:rPr lang="fr-FR" dirty="0" err="1"/>
              <a:t>ongoing</a:t>
            </a:r>
            <a:r>
              <a:rPr lang="fr-FR" dirty="0"/>
              <a:t> </a:t>
            </a:r>
            <a:r>
              <a:rPr lang="fr-FR" dirty="0" err="1"/>
              <a:t>analysis</a:t>
            </a:r>
            <a:endParaRPr lang="fr-FR" dirty="0"/>
          </a:p>
          <a:p>
            <a:pPr lvl="1"/>
            <a:r>
              <a:rPr lang="fr-FR" dirty="0"/>
              <a:t>Consistent qualitative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regional</a:t>
            </a:r>
            <a:r>
              <a:rPr lang="fr-FR" dirty="0"/>
              <a:t> (CHIMERE/LOTOS/EMEP) and global (IFS) </a:t>
            </a:r>
            <a:r>
              <a:rPr lang="fr-FR" dirty="0" err="1"/>
              <a:t>models</a:t>
            </a:r>
            <a:endParaRPr lang="fr-FR" dirty="0"/>
          </a:p>
          <a:p>
            <a:pPr lvl="1"/>
            <a:r>
              <a:rPr lang="fr-FR" dirty="0" err="1"/>
              <a:t>Subtantial</a:t>
            </a:r>
            <a:r>
              <a:rPr lang="fr-FR" dirty="0"/>
              <a:t> </a:t>
            </a:r>
            <a:r>
              <a:rPr lang="fr-FR" dirty="0" err="1"/>
              <a:t>differences</a:t>
            </a:r>
            <a:r>
              <a:rPr lang="fr-FR" dirty="0"/>
              <a:t> in </a:t>
            </a:r>
            <a:r>
              <a:rPr lang="fr-FR" dirty="0" err="1"/>
              <a:t>absolute</a:t>
            </a:r>
            <a:r>
              <a:rPr lang="fr-FR" dirty="0"/>
              <a:t> </a:t>
            </a:r>
            <a:r>
              <a:rPr lang="fr-FR" dirty="0" err="1"/>
              <a:t>reduction</a:t>
            </a:r>
            <a:r>
              <a:rPr lang="fr-FR" dirty="0"/>
              <a:t> magnitude</a:t>
            </a:r>
          </a:p>
          <a:p>
            <a:pPr lvl="1"/>
            <a:endParaRPr lang="fr-FR" dirty="0"/>
          </a:p>
          <a:p>
            <a:pPr lvl="1"/>
            <a:r>
              <a:rPr lang="fr-FR" dirty="0" err="1"/>
              <a:t>Forthcoming</a:t>
            </a:r>
            <a:r>
              <a:rPr lang="fr-FR" dirty="0"/>
              <a:t>: </a:t>
            </a:r>
          </a:p>
          <a:p>
            <a:pPr lvl="2"/>
            <a:r>
              <a:rPr lang="fr-FR" dirty="0" err="1"/>
              <a:t>Generalise</a:t>
            </a:r>
            <a:r>
              <a:rPr lang="fr-FR" dirty="0"/>
              <a:t> the </a:t>
            </a:r>
            <a:r>
              <a:rPr lang="fr-FR" dirty="0" err="1"/>
              <a:t>multi-model</a:t>
            </a:r>
            <a:r>
              <a:rPr lang="fr-FR" dirty="0"/>
              <a:t> </a:t>
            </a:r>
            <a:r>
              <a:rPr lang="fr-FR" dirty="0" err="1"/>
              <a:t>evaluation</a:t>
            </a:r>
            <a:endParaRPr lang="fr-FR" dirty="0"/>
          </a:p>
          <a:p>
            <a:pPr lvl="2"/>
            <a:r>
              <a:rPr lang="fr-FR" dirty="0"/>
              <a:t>Quantitative </a:t>
            </a:r>
            <a:r>
              <a:rPr lang="fr-FR" dirty="0" err="1"/>
              <a:t>evaluation</a:t>
            </a:r>
            <a:endParaRPr lang="fr-FR" dirty="0"/>
          </a:p>
          <a:p>
            <a:pPr lvl="2"/>
            <a:r>
              <a:rPr lang="fr-FR" dirty="0" err="1"/>
              <a:t>Exposure</a:t>
            </a:r>
            <a:r>
              <a:rPr lang="fr-FR" dirty="0"/>
              <a:t> </a:t>
            </a:r>
            <a:r>
              <a:rPr lang="fr-FR" dirty="0" err="1"/>
              <a:t>averaged</a:t>
            </a:r>
            <a:r>
              <a:rPr lang="fr-FR" dirty="0"/>
              <a:t> by country (</a:t>
            </a:r>
            <a:r>
              <a:rPr lang="fr-FR" dirty="0" err="1"/>
              <a:t>health</a:t>
            </a:r>
            <a:r>
              <a:rPr lang="fr-FR" dirty="0"/>
              <a:t> &amp; </a:t>
            </a:r>
            <a:r>
              <a:rPr lang="fr-FR" dirty="0" err="1"/>
              <a:t>crops</a:t>
            </a:r>
            <a:r>
              <a:rPr lang="fr-FR" dirty="0"/>
              <a:t>: POD)</a:t>
            </a:r>
          </a:p>
          <a:p>
            <a:pPr lvl="1"/>
            <a:endParaRPr lang="fr-FR" dirty="0"/>
          </a:p>
          <a:p>
            <a:pPr lvl="1"/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completed</a:t>
            </a:r>
            <a:r>
              <a:rPr lang="fr-FR" dirty="0"/>
              <a:t> by the </a:t>
            </a:r>
            <a:r>
              <a:rPr lang="fr-FR" dirty="0" err="1"/>
              <a:t>summer</a:t>
            </a:r>
            <a:r>
              <a:rPr lang="fr-FR" dirty="0"/>
              <a:t>, </a:t>
            </a:r>
            <a:r>
              <a:rPr lang="fr-FR" dirty="0" err="1"/>
              <a:t>please</a:t>
            </a:r>
            <a:r>
              <a:rPr lang="fr-FR" dirty="0"/>
              <a:t> contact us if </a:t>
            </a:r>
            <a:r>
              <a:rPr lang="fr-FR" dirty="0" err="1"/>
              <a:t>interested</a:t>
            </a:r>
            <a:r>
              <a:rPr lang="fr-FR" dirty="0"/>
              <a:t> to use </a:t>
            </a:r>
            <a:r>
              <a:rPr lang="fr-FR" dirty="0" err="1"/>
              <a:t>these</a:t>
            </a:r>
            <a:r>
              <a:rPr lang="fr-FR" dirty="0"/>
              <a:t> model outputs for national analyses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	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2AD2A9E-C433-4D11-A8AA-1EED64723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227166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A4F743D-E24F-4468-A522-E09E98EEB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293" y="2715065"/>
            <a:ext cx="10425461" cy="1856935"/>
          </a:xfrm>
        </p:spPr>
        <p:txBody>
          <a:bodyPr/>
          <a:lstStyle/>
          <a:p>
            <a:pPr algn="ctr"/>
            <a:r>
              <a:rPr lang="fr-FR" dirty="0"/>
              <a:t>THANK YOU FOR YOUR ATTENTION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dirty="0">
                <a:hlinkClick r:id="rId2"/>
              </a:rPr>
              <a:t>augustin.colette@ineris.fr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767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6B7A992-B2CD-4FCB-9FA0-FF518FA30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AEAF55C-0356-497E-AE23-733412B51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Additional</a:t>
            </a:r>
            <a:r>
              <a:rPr lang="fr-FR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3689527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E78A704-3CBC-4945-A99F-96FF3A249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BA68089-2BF1-447B-A9FC-E979F1A5D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72">
            <a:extLst>
              <a:ext uri="{FF2B5EF4-FFF2-40B4-BE49-F238E27FC236}">
                <a16:creationId xmlns:a16="http://schemas.microsoft.com/office/drawing/2014/main" id="{C955B3A6-CF21-44E5-846A-D3CC3CB6EF9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177" y="1660525"/>
            <a:ext cx="6303645" cy="353695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DFB749-0934-49D4-BA99-6002D3087803}"/>
              </a:ext>
            </a:extLst>
          </p:cNvPr>
          <p:cNvSpPr/>
          <p:nvPr/>
        </p:nvSpPr>
        <p:spPr>
          <a:xfrm>
            <a:off x="3047999" y="52789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</a:t>
            </a:r>
            <a:r>
              <a:rPr lang="en-US" baseline="-2500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x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emissions (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kton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yr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 in different scenarios, per country group (left panel) and per GNFR category (right panel)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2331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C545B3F-E019-4403-BE45-CD32276D0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0B0DC77-9886-48B2-B749-ADC912EE3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188435B-7666-4291-90DB-C2EB280E5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4091" y="106522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49" name="Picture 73">
            <a:extLst>
              <a:ext uri="{FF2B5EF4-FFF2-40B4-BE49-F238E27FC236}">
                <a16:creationId xmlns:a16="http://schemas.microsoft.com/office/drawing/2014/main" id="{E2F9A0EF-FD01-428A-921F-EBC96E644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91" y="1522428"/>
            <a:ext cx="6219825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B9017C83-EFF6-46F7-94FB-BC6E63F84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4091" y="500857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</a:t>
            </a:r>
            <a:r>
              <a:rPr kumimoji="0" lang="en-US" altLang="fr-FR" sz="1100" b="0" i="0" u="none" strike="noStrike" cap="none" normalizeH="0" baseline="0" bmk="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igure </a:t>
            </a:r>
            <a:r>
              <a:rPr kumimoji="0" lang="en-US" altLang="fr-FR" sz="1100" b="0" i="0" u="none" strike="noStrike" cap="none" normalizeH="0" baseline="0" bmk="_Ref4450600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4</a:t>
            </a:r>
            <a:r>
              <a:rPr kumimoji="0" lang="en-US" altLang="fr-FR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PM</a:t>
            </a:r>
            <a:r>
              <a:rPr kumimoji="0" lang="en-US" altLang="fr-FR" sz="11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2.5</a:t>
            </a:r>
            <a:r>
              <a:rPr kumimoji="0" lang="en-US" altLang="fr-FR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emissions (kton/yr) in different scenarios, per country group (left panel) and per GNFR category (right panel)</a:t>
            </a:r>
            <a:endParaRPr kumimoji="0" lang="en-US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13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AA05A9E-44E5-443B-A872-EA6D5A0C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C816327-579B-4DD4-AE56-E9CD7AD0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B80C50F-50C6-4C14-B03C-3E91570A5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8615" y="112179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097" name="Picture 74">
            <a:extLst>
              <a:ext uri="{FF2B5EF4-FFF2-40B4-BE49-F238E27FC236}">
                <a16:creationId xmlns:a16="http://schemas.microsoft.com/office/drawing/2014/main" id="{FAEA4D46-A265-43FD-B636-FAF7DF082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615" y="1578990"/>
            <a:ext cx="620077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AD1C7FB-95F4-47F1-8EE5-DDD594D62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8615" y="50556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</a:t>
            </a:r>
            <a:r>
              <a:rPr kumimoji="0" lang="en-US" altLang="fr-FR" sz="1100" b="0" i="0" u="none" strike="noStrike" cap="none" normalizeH="0" baseline="0" bmk="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igure </a:t>
            </a:r>
            <a:r>
              <a:rPr kumimoji="0" lang="en-US" altLang="fr-FR" sz="1100" b="0" i="0" u="none" strike="noStrike" cap="none" normalizeH="0" baseline="0" bmk="_Ref4450613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5</a:t>
            </a:r>
            <a:r>
              <a:rPr kumimoji="0" lang="en-US" altLang="fr-FR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NH</a:t>
            </a:r>
            <a:r>
              <a:rPr kumimoji="0" lang="en-US" altLang="fr-FR" sz="1100" b="0" i="0" u="none" strike="noStrike" cap="none" normalizeH="0" baseline="-3000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kumimoji="0" lang="en-US" altLang="fr-FR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emissions (kton/yr) in different scenarios, per country group (left panel) and per GNFR category (right panel)</a:t>
            </a:r>
            <a:endParaRPr kumimoji="0" lang="en-US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29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E73E5EA-B7BB-422B-9512-1C49174D3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u="sng" dirty="0">
                <a:solidFill>
                  <a:schemeClr val="tx2"/>
                </a:solidFill>
              </a:rPr>
              <a:t>policy.atmosphere.copernicus.eu</a:t>
            </a:r>
          </a:p>
          <a:p>
            <a:r>
              <a:rPr lang="en-GB" dirty="0">
                <a:solidFill>
                  <a:schemeClr val="tx2"/>
                </a:solidFill>
              </a:rPr>
              <a:t>Led by INERIS, contribution from </a:t>
            </a:r>
            <a:r>
              <a:rPr lang="en-GB" dirty="0" err="1">
                <a:solidFill>
                  <a:schemeClr val="tx2"/>
                </a:solidFill>
              </a:rPr>
              <a:t>MetNo</a:t>
            </a:r>
            <a:r>
              <a:rPr lang="en-GB" dirty="0">
                <a:solidFill>
                  <a:schemeClr val="tx2"/>
                </a:solidFill>
              </a:rPr>
              <a:t>, NILU, TNO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A833F45-7505-41F4-B0B3-0D0C84131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Focus on the </a:t>
            </a:r>
            <a:r>
              <a:rPr lang="fr-FR" dirty="0" err="1"/>
              <a:t>policy</a:t>
            </a:r>
            <a:r>
              <a:rPr lang="fr-FR" dirty="0"/>
              <a:t> </a:t>
            </a:r>
            <a:r>
              <a:rPr lang="fr-FR" dirty="0" err="1"/>
              <a:t>products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89C7E1-3D94-410F-9D14-0835EE543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068" y="2422197"/>
            <a:ext cx="4898557" cy="2351307"/>
          </a:xfrm>
          <a:prstGeom prst="rect">
            <a:avLst/>
          </a:prstGeom>
          <a:noFill/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C163BC7-C3D6-472D-8A3E-6B7F2701AC9F}"/>
              </a:ext>
            </a:extLst>
          </p:cNvPr>
          <p:cNvSpPr txBox="1">
            <a:spLocks/>
          </p:cNvSpPr>
          <p:nvPr/>
        </p:nvSpPr>
        <p:spPr>
          <a:xfrm>
            <a:off x="1257300" y="2082800"/>
            <a:ext cx="4011084" cy="470517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>
              <a:buFont typeface="Wingdings" panose="05000000000000000000" pitchFamily="2" charset="2"/>
              <a:buChar char="q"/>
            </a:pPr>
            <a:r>
              <a:rPr lang="en-US" sz="2667" dirty="0">
                <a:solidFill>
                  <a:srgbClr val="002060"/>
                </a:solidFill>
              </a:rPr>
              <a:t>Assessment reports </a:t>
            </a:r>
          </a:p>
          <a:p>
            <a:pPr marL="952462" lvl="1" indent="-342891">
              <a:buFont typeface="Arial" panose="020B0604020202020204" pitchFamily="34" charset="0"/>
              <a:buChar char="•"/>
            </a:pPr>
            <a:r>
              <a:rPr lang="en-US" sz="2400" dirty="0"/>
              <a:t>Air pollution maps: regulatory and health indicators </a:t>
            </a:r>
          </a:p>
          <a:p>
            <a:pPr marL="952462" lvl="1" indent="-342891">
              <a:buFont typeface="Arial" panose="020B0604020202020204" pitchFamily="34" charset="0"/>
              <a:buChar char="•"/>
            </a:pPr>
            <a:r>
              <a:rPr lang="en-US" sz="2400" dirty="0"/>
              <a:t>Trends </a:t>
            </a:r>
          </a:p>
          <a:p>
            <a:pPr marL="952462" lvl="1" indent="-342891">
              <a:buFont typeface="Arial" panose="020B0604020202020204" pitchFamily="34" charset="0"/>
              <a:buChar char="•"/>
            </a:pPr>
            <a:r>
              <a:rPr lang="en-US" sz="2400" dirty="0"/>
              <a:t>Understanding episodes </a:t>
            </a:r>
          </a:p>
          <a:p>
            <a:pPr marL="952462" lvl="1" indent="-342891">
              <a:buFont typeface="Arial" panose="020B0604020202020204" pitchFamily="34" charset="0"/>
              <a:buChar char="•"/>
            </a:pPr>
            <a:r>
              <a:rPr lang="en-US" sz="2400" dirty="0"/>
              <a:t>Interim (June Y+1)  / Validated (Oct Y+2)</a:t>
            </a:r>
          </a:p>
          <a:p>
            <a:pPr marL="342891" indent="-342891">
              <a:buFont typeface="Wingdings" panose="05000000000000000000" pitchFamily="2" charset="2"/>
              <a:buChar char="q"/>
            </a:pPr>
            <a:endParaRPr lang="en-US" sz="2667" dirty="0">
              <a:solidFill>
                <a:srgbClr val="002060"/>
              </a:solidFill>
            </a:endParaRPr>
          </a:p>
          <a:p>
            <a:pPr marL="342891" indent="-342891">
              <a:buFont typeface="Wingdings" panose="05000000000000000000" pitchFamily="2" charset="2"/>
              <a:buChar char="q"/>
            </a:pPr>
            <a:r>
              <a:rPr lang="en-US" sz="2667" dirty="0">
                <a:solidFill>
                  <a:srgbClr val="002060"/>
                </a:solidFill>
              </a:rPr>
              <a:t>Air Control Toolbox (ACT)</a:t>
            </a:r>
          </a:p>
          <a:p>
            <a:pPr marL="952462" lvl="1" indent="-342891">
              <a:buFont typeface="Arial" panose="020B0604020202020204" pitchFamily="34" charset="0"/>
              <a:buChar char="•"/>
            </a:pPr>
            <a:r>
              <a:rPr lang="en-US" sz="2400" dirty="0"/>
              <a:t>Influence of the activity sectors</a:t>
            </a:r>
          </a:p>
          <a:p>
            <a:pPr marL="952462" lvl="1" indent="-342891">
              <a:buFont typeface="Arial" panose="020B0604020202020204" pitchFamily="34" charset="0"/>
              <a:buChar char="•"/>
            </a:pPr>
            <a:r>
              <a:rPr lang="en-US" sz="2400" dirty="0"/>
              <a:t>Interactive tool to build scenarios</a:t>
            </a:r>
          </a:p>
          <a:p>
            <a:pPr marL="952462" lvl="1" indent="-342891">
              <a:buFont typeface="Arial" panose="020B0604020202020204" pitchFamily="34" charset="0"/>
              <a:buChar char="•"/>
            </a:pPr>
            <a:r>
              <a:rPr lang="en-US" sz="2400" dirty="0"/>
              <a:t>Source apportionment &amp; chemical regime</a:t>
            </a:r>
          </a:p>
          <a:p>
            <a:pPr marL="342891" indent="-342891">
              <a:buFont typeface="Wingdings" panose="05000000000000000000" pitchFamily="2" charset="2"/>
              <a:buChar char="q"/>
            </a:pPr>
            <a:endParaRPr lang="en-US" sz="2667" dirty="0">
              <a:solidFill>
                <a:srgbClr val="002060"/>
              </a:solidFill>
            </a:endParaRPr>
          </a:p>
          <a:p>
            <a:pPr marL="342891" indent="-342891">
              <a:buFont typeface="Wingdings" panose="05000000000000000000" pitchFamily="2" charset="2"/>
              <a:buChar char="q"/>
            </a:pPr>
            <a:r>
              <a:rPr lang="en-US" sz="2667" dirty="0">
                <a:solidFill>
                  <a:srgbClr val="002060"/>
                </a:solidFill>
              </a:rPr>
              <a:t>Source-receptor analysis in EU countries </a:t>
            </a:r>
          </a:p>
          <a:p>
            <a:pPr marL="952462" lvl="1" indent="-342891">
              <a:buFont typeface="Arial" panose="020B0604020202020204" pitchFamily="34" charset="0"/>
              <a:buChar char="•"/>
            </a:pPr>
            <a:r>
              <a:rPr lang="en-US" sz="2400" dirty="0"/>
              <a:t>Weight of AP long range transport in the largest cities </a:t>
            </a:r>
          </a:p>
          <a:p>
            <a:pPr marL="952462" lvl="1" indent="-342891">
              <a:buFont typeface="Arial" panose="020B0604020202020204" pitchFamily="34" charset="0"/>
              <a:buChar char="•"/>
            </a:pPr>
            <a:r>
              <a:rPr lang="en-US" sz="2400" dirty="0"/>
              <a:t>Influence of neighboring countries </a:t>
            </a:r>
          </a:p>
          <a:p>
            <a:pPr marL="952462" lvl="1" indent="-342891">
              <a:buFont typeface="Arial" panose="020B0604020202020204" pitchFamily="34" charset="0"/>
              <a:buChar char="•"/>
            </a:pPr>
            <a:r>
              <a:rPr lang="en-US" sz="2400" dirty="0"/>
              <a:t>Chemical speciation </a:t>
            </a:r>
          </a:p>
          <a:p>
            <a:pPr marL="952462" lvl="1" indent="-342891">
              <a:buFont typeface="Arial" panose="020B0604020202020204" pitchFamily="34" charset="0"/>
              <a:buChar char="•"/>
            </a:pPr>
            <a:r>
              <a:rPr lang="en-US" sz="2400" dirty="0"/>
              <a:t>Episode Report Analysis</a:t>
            </a:r>
          </a:p>
          <a:p>
            <a:pPr marL="358775" indent="-358775">
              <a:buFont typeface="Wingdings" panose="05000000000000000000" pitchFamily="2" charset="2"/>
              <a:buChar char="q"/>
            </a:pPr>
            <a:endParaRPr lang="en-US" sz="2700" dirty="0">
              <a:solidFill>
                <a:srgbClr val="002060"/>
              </a:solidFill>
            </a:endParaRP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en-US" sz="2700" dirty="0">
                <a:solidFill>
                  <a:srgbClr val="002060"/>
                </a:solidFill>
              </a:rPr>
              <a:t>Interaction with Policy Users</a:t>
            </a:r>
          </a:p>
          <a:p>
            <a:pPr marL="952462" lvl="1" indent="-342891">
              <a:buFont typeface="Arial" panose="020B0604020202020204" pitchFamily="34" charset="0"/>
              <a:buChar char="•"/>
            </a:pPr>
            <a:r>
              <a:rPr lang="en-US" sz="2400" dirty="0"/>
              <a:t>Policy User Workshop</a:t>
            </a:r>
          </a:p>
          <a:p>
            <a:pPr marL="952462" lvl="1" indent="-342891">
              <a:buFont typeface="Arial" panose="020B0604020202020204" pitchFamily="34" charset="0"/>
              <a:buChar char="•"/>
            </a:pPr>
            <a:r>
              <a:rPr lang="en-US" sz="2400" dirty="0"/>
              <a:t>Collaborative studies JRC/DG-ENV/EEA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B37656-1F26-4E74-BF00-6FAC7F865C33}"/>
              </a:ext>
            </a:extLst>
          </p:cNvPr>
          <p:cNvSpPr/>
          <p:nvPr/>
        </p:nvSpPr>
        <p:spPr>
          <a:xfrm>
            <a:off x="7484882" y="5069411"/>
            <a:ext cx="46059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</a:rPr>
              <a:t>No compliance checking, no planning tools</a:t>
            </a:r>
          </a:p>
          <a:p>
            <a:pPr lvl="1"/>
            <a:r>
              <a:rPr lang="en-GB" sz="1200" dirty="0"/>
              <a:t>Improving our understanding of air pollution patterns and episodes in Europe : long range transport, natural sources, activity sectors, trends…</a:t>
            </a:r>
          </a:p>
        </p:txBody>
      </p:sp>
      <p:sp>
        <p:nvSpPr>
          <p:cNvPr id="7" name="Flèche : angle droit 6">
            <a:extLst>
              <a:ext uri="{FF2B5EF4-FFF2-40B4-BE49-F238E27FC236}">
                <a16:creationId xmlns:a16="http://schemas.microsoft.com/office/drawing/2014/main" id="{94973121-6385-4932-8D19-7D143DEF36F9}"/>
              </a:ext>
            </a:extLst>
          </p:cNvPr>
          <p:cNvSpPr/>
          <p:nvPr/>
        </p:nvSpPr>
        <p:spPr>
          <a:xfrm rot="5400000">
            <a:off x="6758537" y="5176275"/>
            <a:ext cx="662609" cy="52145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65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4188685-C3F0-426E-A8A7-015DDD93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air control </a:t>
            </a:r>
            <a:r>
              <a:rPr lang="fr-FR" dirty="0" err="1"/>
              <a:t>toolbox</a:t>
            </a:r>
            <a:r>
              <a:rPr lang="fr-FR" dirty="0"/>
              <a:t> (ACT: CHIMERE)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DFF8903-C354-4C4C-8B7E-ADC84604B2BB}"/>
              </a:ext>
            </a:extLst>
          </p:cNvPr>
          <p:cNvCxnSpPr>
            <a:cxnSpLocks/>
          </p:cNvCxnSpPr>
          <p:nvPr/>
        </p:nvCxnSpPr>
        <p:spPr>
          <a:xfrm flipH="1" flipV="1">
            <a:off x="4503853" y="2675000"/>
            <a:ext cx="1496137" cy="1354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67F6E83-58A9-40F4-AAB0-6E93DE6F0683}"/>
              </a:ext>
            </a:extLst>
          </p:cNvPr>
          <p:cNvCxnSpPr>
            <a:cxnSpLocks/>
          </p:cNvCxnSpPr>
          <p:nvPr/>
        </p:nvCxnSpPr>
        <p:spPr>
          <a:xfrm flipH="1">
            <a:off x="4655840" y="4029152"/>
            <a:ext cx="1344149" cy="1320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A9C3848-0D7F-4FE8-8A37-BB77677D868D}"/>
              </a:ext>
            </a:extLst>
          </p:cNvPr>
          <p:cNvSpPr txBox="1"/>
          <p:nvPr/>
        </p:nvSpPr>
        <p:spPr>
          <a:xfrm>
            <a:off x="4943873" y="2852936"/>
            <a:ext cx="97494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dirty="0"/>
              <a:t>-50% TR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B9FA19C-52B1-4E5D-BDED-0CD7CA1F6B4A}"/>
              </a:ext>
            </a:extLst>
          </p:cNvPr>
          <p:cNvSpPr txBox="1"/>
          <p:nvPr/>
        </p:nvSpPr>
        <p:spPr>
          <a:xfrm>
            <a:off x="4981569" y="4776188"/>
            <a:ext cx="10903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dirty="0"/>
              <a:t>-50% IND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706245B-A47D-4919-8E6D-2FA039519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40" y="865184"/>
            <a:ext cx="7152117" cy="8725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217F721-5632-4601-8B03-2C23D60A8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51" y="1028733"/>
            <a:ext cx="4043684" cy="281939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FFDDA3C-B922-49C9-9477-7899BE9BB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81" y="3888796"/>
            <a:ext cx="4043684" cy="282416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2A5AF28-9ADB-49A8-BC55-A8BC16D46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349" y="1989612"/>
            <a:ext cx="6055257" cy="37170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2F18B8-B25A-441A-8CB9-114AFE510EB7}"/>
              </a:ext>
            </a:extLst>
          </p:cNvPr>
          <p:cNvSpPr/>
          <p:nvPr/>
        </p:nvSpPr>
        <p:spPr>
          <a:xfrm>
            <a:off x="6042998" y="5773862"/>
            <a:ext cx="5539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https://policy.atmosphere.copernicus.eu/CAMS_ACT.php</a:t>
            </a:r>
          </a:p>
        </p:txBody>
      </p:sp>
    </p:spTree>
    <p:extLst>
      <p:ext uri="{BB962C8B-B14F-4D97-AF65-F5344CB8AC3E}">
        <p14:creationId xmlns:p14="http://schemas.microsoft.com/office/powerpoint/2010/main" val="357787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C7186CE-B93B-4E6B-8EF3-31985F35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939" y="328381"/>
            <a:ext cx="10987733" cy="384043"/>
          </a:xfrm>
        </p:spPr>
        <p:txBody>
          <a:bodyPr/>
          <a:lstStyle/>
          <a:p>
            <a:r>
              <a:rPr lang="fr-FR" sz="2000" dirty="0"/>
              <a:t>Source </a:t>
            </a:r>
            <a:r>
              <a:rPr lang="fr-FR" sz="2000" dirty="0" err="1"/>
              <a:t>receptor</a:t>
            </a:r>
            <a:r>
              <a:rPr lang="fr-FR" sz="2000" dirty="0"/>
              <a:t> allocation service (EMEP&amp;LOTOS)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902FE2-D9C5-4C9A-AFA1-A14AB5CAA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9" t="33249" r="47049" b="3733"/>
          <a:stretch/>
        </p:blipFill>
        <p:spPr>
          <a:xfrm>
            <a:off x="1421130" y="1268162"/>
            <a:ext cx="5116830" cy="43216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C99CC80-DD28-4B68-9095-4F0FD82F48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4" t="21666" r="48055" b="11750"/>
          <a:stretch/>
        </p:blipFill>
        <p:spPr>
          <a:xfrm>
            <a:off x="6804660" y="1145858"/>
            <a:ext cx="5002530" cy="45662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0E3C25-CBCC-491F-80C3-8B1BCE907CBD}"/>
              </a:ext>
            </a:extLst>
          </p:cNvPr>
          <p:cNvSpPr/>
          <p:nvPr/>
        </p:nvSpPr>
        <p:spPr>
          <a:xfrm>
            <a:off x="1421130" y="616795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https://policy.atmosphere.copernicus.eu/YearlyStatistics.php</a:t>
            </a:r>
          </a:p>
        </p:txBody>
      </p:sp>
    </p:spTree>
    <p:extLst>
      <p:ext uri="{BB962C8B-B14F-4D97-AF65-F5344CB8AC3E}">
        <p14:creationId xmlns:p14="http://schemas.microsoft.com/office/powerpoint/2010/main" val="2234988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99E8D4E-9620-411C-82ED-7F2C4C551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932724"/>
            <a:ext cx="10325101" cy="4747640"/>
          </a:xfrm>
        </p:spPr>
        <p:txBody>
          <a:bodyPr>
            <a:normAutofit/>
          </a:bodyPr>
          <a:lstStyle/>
          <a:p>
            <a:r>
              <a:rPr lang="fr-FR" sz="1800" dirty="0"/>
              <a:t>Model prospective scenarios </a:t>
            </a:r>
          </a:p>
          <a:p>
            <a:pPr lvl="1"/>
            <a:r>
              <a:rPr lang="fr-FR" sz="1800" dirty="0"/>
              <a:t>ENSEMBLE of Regional Chemistry Transport </a:t>
            </a:r>
            <a:r>
              <a:rPr lang="fr-FR" sz="1800" dirty="0" err="1"/>
              <a:t>Models</a:t>
            </a:r>
            <a:r>
              <a:rPr lang="fr-FR" sz="1800" dirty="0"/>
              <a:t> (CHIMERE, LOTOS-EUROS, EMEP) </a:t>
            </a:r>
          </a:p>
          <a:p>
            <a:pPr lvl="1"/>
            <a:r>
              <a:rPr lang="fr-FR" sz="1800" dirty="0" err="1"/>
              <a:t>Nested</a:t>
            </a:r>
            <a:r>
              <a:rPr lang="fr-FR" sz="1800" dirty="0"/>
              <a:t> in a global model </a:t>
            </a:r>
            <a:r>
              <a:rPr lang="fr-FR" sz="1800" dirty="0" err="1"/>
              <a:t>using</a:t>
            </a:r>
            <a:r>
              <a:rPr lang="fr-FR" sz="1800" dirty="0"/>
              <a:t> </a:t>
            </a:r>
            <a:r>
              <a:rPr lang="fr-FR" sz="1800" dirty="0" err="1"/>
              <a:t>identical</a:t>
            </a:r>
            <a:r>
              <a:rPr lang="fr-FR" sz="1800" dirty="0"/>
              <a:t> </a:t>
            </a:r>
            <a:r>
              <a:rPr lang="fr-FR" sz="1800" dirty="0" err="1"/>
              <a:t>emission</a:t>
            </a:r>
            <a:r>
              <a:rPr lang="fr-FR" sz="1800" dirty="0"/>
              <a:t> projections (IFS)</a:t>
            </a:r>
          </a:p>
          <a:p>
            <a:pPr lvl="0"/>
            <a:r>
              <a:rPr lang="en-GB" sz="1800" dirty="0"/>
              <a:t>Baseline reference for 2015:</a:t>
            </a:r>
          </a:p>
          <a:p>
            <a:pPr lvl="1"/>
            <a:r>
              <a:rPr lang="en-US" sz="1800" dirty="0"/>
              <a:t>CAMS-GLOB-ANT-v4.2 for the global scale, and CAMS-REG-v4.2 for the regional scale</a:t>
            </a:r>
          </a:p>
          <a:p>
            <a:r>
              <a:rPr lang="en-US" sz="1800" dirty="0"/>
              <a:t>Projection for 2050</a:t>
            </a:r>
          </a:p>
          <a:p>
            <a:pPr lvl="1"/>
            <a:r>
              <a:rPr lang="en-US" sz="1800" dirty="0"/>
              <a:t>IIASA CLE/MFR ECLIPSE v6 scenarios</a:t>
            </a:r>
            <a:endParaRPr lang="en-GB" sz="1800" dirty="0"/>
          </a:p>
          <a:p>
            <a:pPr lvl="1"/>
            <a:endParaRPr lang="fr-FR" sz="1800" dirty="0"/>
          </a:p>
          <a:p>
            <a:pPr lvl="1"/>
            <a:endParaRPr lang="fr-FR" sz="18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BF9D11-24AC-46BE-92FF-9B65D28B6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Prospective scenario </a:t>
            </a:r>
            <a:r>
              <a:rPr lang="fr-FR" dirty="0" err="1"/>
              <a:t>analysis</a:t>
            </a:r>
            <a:endParaRPr lang="fr-FR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CCBA8-3DFA-4969-A302-A9D42CA43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088" y="34432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F5F5161-BF87-47B0-8CA0-5F828A740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773754"/>
              </p:ext>
            </p:extLst>
          </p:nvPr>
        </p:nvGraphicFramePr>
        <p:xfrm>
          <a:off x="2528341" y="3630463"/>
          <a:ext cx="5963887" cy="28991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5848">
                  <a:extLst>
                    <a:ext uri="{9D8B030D-6E8A-4147-A177-3AD203B41FA5}">
                      <a16:colId xmlns:a16="http://schemas.microsoft.com/office/drawing/2014/main" val="510423093"/>
                    </a:ext>
                  </a:extLst>
                </a:gridCol>
                <a:gridCol w="1391423">
                  <a:extLst>
                    <a:ext uri="{9D8B030D-6E8A-4147-A177-3AD203B41FA5}">
                      <a16:colId xmlns:a16="http://schemas.microsoft.com/office/drawing/2014/main" val="4211539824"/>
                    </a:ext>
                  </a:extLst>
                </a:gridCol>
                <a:gridCol w="1024446">
                  <a:extLst>
                    <a:ext uri="{9D8B030D-6E8A-4147-A177-3AD203B41FA5}">
                      <a16:colId xmlns:a16="http://schemas.microsoft.com/office/drawing/2014/main" val="1807461047"/>
                    </a:ext>
                  </a:extLst>
                </a:gridCol>
                <a:gridCol w="3152170">
                  <a:extLst>
                    <a:ext uri="{9D8B030D-6E8A-4147-A177-3AD203B41FA5}">
                      <a16:colId xmlns:a16="http://schemas.microsoft.com/office/drawing/2014/main" val="3542710568"/>
                    </a:ext>
                  </a:extLst>
                </a:gridCol>
              </a:tblGrid>
              <a:tr h="2197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No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Scenario 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Scenario year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Short description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3613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BASE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2547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CLE (current legislation)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2050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Current Legislation: baseline scenario for 2050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68668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Agriculture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2050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CLE with additional reductions (MFR) in agriculture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7193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Health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2050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CLE with additional reductions (MFR) in all sectors except agriculture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4587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MFR (maximum feasible reduction)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2050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Maximum Feasible Reduction for all sectors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5021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MFR+FFPO (fossil fuel phase out)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2050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A complete fossil fuel phase-out applied on top of the MFR scenario, leading to significant additional emission reductions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44065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CH4-red (50% CH4 reduction)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2050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Current emissions (as in 2015), with only a change in CH4 emissions (reduced by 50%)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1195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520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4B70244-0F41-46DD-9DB0-CE82D79D7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299" y="880284"/>
            <a:ext cx="3869337" cy="5097431"/>
          </a:xfrm>
        </p:spPr>
        <p:txBody>
          <a:bodyPr>
            <a:normAutofit lnSpcReduction="10000"/>
          </a:bodyPr>
          <a:lstStyle/>
          <a:p>
            <a:pPr lvl="0"/>
            <a:r>
              <a:rPr lang="en-GB" sz="1800" dirty="0"/>
              <a:t>The main CH4 effect for European O3 will be through the Global (IFS) Boundary conditions</a:t>
            </a:r>
          </a:p>
          <a:p>
            <a:endParaRPr lang="en-GB" sz="1800" dirty="0"/>
          </a:p>
          <a:p>
            <a:r>
              <a:rPr lang="en-GB" sz="1800" dirty="0"/>
              <a:t>Methane concentrations are prescribed in the Global and Regional Models</a:t>
            </a:r>
          </a:p>
          <a:p>
            <a:endParaRPr lang="en-GB" sz="1800" dirty="0"/>
          </a:p>
          <a:p>
            <a:r>
              <a:rPr lang="en-GB" sz="1800" dirty="0"/>
              <a:t>Box Model CH4 concentrations for ECLIPSE CLE/MFR Scenarios</a:t>
            </a:r>
          </a:p>
          <a:p>
            <a:endParaRPr lang="en-GB" sz="1800" dirty="0"/>
          </a:p>
          <a:p>
            <a:r>
              <a:rPr lang="en-GB" sz="1800" dirty="0"/>
              <a:t>Additional sensitivity: </a:t>
            </a:r>
          </a:p>
          <a:p>
            <a:pPr lvl="1"/>
            <a:r>
              <a:rPr lang="en-GB" sz="1533" dirty="0"/>
              <a:t>50% </a:t>
            </a:r>
            <a:r>
              <a:rPr lang="en-GB" sz="1533" dirty="0" err="1"/>
              <a:t>anthrop</a:t>
            </a:r>
            <a:r>
              <a:rPr lang="en-GB" sz="1533" dirty="0"/>
              <a:t> CH4 emission reduction =&gt; 30% reduction in concentrations (1298ppb instead of 1875 for 2015)</a:t>
            </a:r>
          </a:p>
          <a:p>
            <a:pPr lvl="1"/>
            <a:r>
              <a:rPr lang="en-GB" sz="1533" dirty="0"/>
              <a:t>To be compared to Scenarios #1&amp;2 of the UNEP Global Methane Assessment</a:t>
            </a:r>
          </a:p>
          <a:p>
            <a:pPr lvl="0"/>
            <a:endParaRPr lang="en-GB" sz="1800" dirty="0"/>
          </a:p>
          <a:p>
            <a:pPr lvl="0"/>
            <a:endParaRPr lang="en-GB" sz="18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E51219C-5CED-4900-8131-ABE27077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Methane</a:t>
            </a:r>
            <a:r>
              <a:rPr lang="fr-FR" dirty="0"/>
              <a:t> scenarios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3BF099-C957-4CC9-A0AC-8968FDF234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51" r="28118" b="12182"/>
          <a:stretch/>
        </p:blipFill>
        <p:spPr>
          <a:xfrm>
            <a:off x="5605806" y="955699"/>
            <a:ext cx="5976594" cy="1462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AB1503-3D8B-4170-B064-1D4E84C5C222}"/>
              </a:ext>
            </a:extLst>
          </p:cNvPr>
          <p:cNvSpPr/>
          <p:nvPr/>
        </p:nvSpPr>
        <p:spPr>
          <a:xfrm>
            <a:off x="5605806" y="241808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err="1"/>
              <a:t>Prescribed</a:t>
            </a:r>
            <a:r>
              <a:rPr lang="fr-FR" sz="1400" dirty="0"/>
              <a:t> </a:t>
            </a:r>
            <a:r>
              <a:rPr lang="fr-FR" sz="1400" dirty="0" err="1"/>
              <a:t>methane</a:t>
            </a:r>
            <a:r>
              <a:rPr lang="fr-FR" sz="1400" dirty="0"/>
              <a:t> concentration </a:t>
            </a:r>
            <a:r>
              <a:rPr lang="en-US" sz="1400" dirty="0"/>
              <a:t>calculated for the ECLIPSE V6b scenarios</a:t>
            </a:r>
            <a:r>
              <a:rPr lang="fr-FR" sz="1400" dirty="0"/>
              <a:t> </a:t>
            </a:r>
            <a:r>
              <a:rPr lang="fr-FR" sz="1400" dirty="0" err="1"/>
              <a:t>using</a:t>
            </a:r>
            <a:r>
              <a:rPr lang="fr-FR" sz="1400" dirty="0"/>
              <a:t> a box model by Dirk </a:t>
            </a:r>
            <a:r>
              <a:rPr lang="fr-FR" sz="1400" dirty="0" err="1"/>
              <a:t>Olivie</a:t>
            </a:r>
            <a:r>
              <a:rPr lang="fr-FR" sz="1400" dirty="0"/>
              <a:t> (</a:t>
            </a:r>
            <a:r>
              <a:rPr lang="fr-FR" sz="1400" dirty="0" err="1"/>
              <a:t>MetNo</a:t>
            </a:r>
            <a:r>
              <a:rPr lang="fr-FR" sz="1400" dirty="0"/>
              <a:t>) in AMAP</a:t>
            </a:r>
          </a:p>
        </p:txBody>
      </p:sp>
      <p:pic>
        <p:nvPicPr>
          <p:cNvPr id="7" name="Image 6" descr="Une image contenant table&#10;&#10;Description générée automatiquement">
            <a:extLst>
              <a:ext uri="{FF2B5EF4-FFF2-40B4-BE49-F238E27FC236}">
                <a16:creationId xmlns:a16="http://schemas.microsoft.com/office/drawing/2014/main" id="{DAF8A88B-9A57-4B3D-B264-2167CF8B1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902" y="3184213"/>
            <a:ext cx="5659225" cy="3111544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C45BCA2-D997-4565-B0D0-C3B56FE38404}"/>
              </a:ext>
            </a:extLst>
          </p:cNvPr>
          <p:cNvSpPr/>
          <p:nvPr/>
        </p:nvSpPr>
        <p:spPr>
          <a:xfrm>
            <a:off x="5929460" y="3864990"/>
            <a:ext cx="1395167" cy="3393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AED816-7646-45A4-9963-1DB19A315827}"/>
              </a:ext>
            </a:extLst>
          </p:cNvPr>
          <p:cNvSpPr txBox="1"/>
          <p:nvPr/>
        </p:nvSpPr>
        <p:spPr>
          <a:xfrm>
            <a:off x="9571978" y="5900654"/>
            <a:ext cx="2010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UNEP GMA 2021</a:t>
            </a:r>
          </a:p>
        </p:txBody>
      </p:sp>
    </p:spTree>
    <p:extLst>
      <p:ext uri="{BB962C8B-B14F-4D97-AF65-F5344CB8AC3E}">
        <p14:creationId xmlns:p14="http://schemas.microsoft.com/office/powerpoint/2010/main" val="4179554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0BB5784-68DD-498D-8824-523528FDF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1EFBF1D-D0F5-49F9-B805-F2A8EA1E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Emission scenarios</a:t>
            </a:r>
          </a:p>
        </p:txBody>
      </p:sp>
      <p:pic>
        <p:nvPicPr>
          <p:cNvPr id="7" name="Picture 58">
            <a:extLst>
              <a:ext uri="{FF2B5EF4-FFF2-40B4-BE49-F238E27FC236}">
                <a16:creationId xmlns:a16="http://schemas.microsoft.com/office/drawing/2014/main" id="{CF3CE194-D408-4E09-8D0B-6EC2169AAF3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506855"/>
            <a:ext cx="6191250" cy="3844290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AA1308-7F25-441E-90AF-AD85B40F5976}"/>
              </a:ext>
            </a:extLst>
          </p:cNvPr>
          <p:cNvSpPr/>
          <p:nvPr/>
        </p:nvSpPr>
        <p:spPr>
          <a:xfrm>
            <a:off x="2899410" y="54001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Total emissions in the different scenarios, expressed as a ratio with the baseline emissions for 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3791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AAF35EE-221F-458C-B43A-FEEB7FE12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E5248AD-2F59-45AC-A8DE-D3BA91FAF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Model </a:t>
            </a:r>
            <a:r>
              <a:rPr lang="fr-FR" dirty="0" err="1"/>
              <a:t>results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8417074"/>
      </p:ext>
    </p:extLst>
  </p:cSld>
  <p:clrMapOvr>
    <a:masterClrMapping/>
  </p:clrMapOvr>
</p:sld>
</file>

<file path=ppt/theme/theme1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1564</TotalTime>
  <Words>1269</Words>
  <Application>Microsoft Office PowerPoint</Application>
  <PresentationFormat>Grand écran</PresentationFormat>
  <Paragraphs>212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Arial</vt:lpstr>
      <vt:lpstr>Arial Narrow</vt:lpstr>
      <vt:lpstr>Calibri</vt:lpstr>
      <vt:lpstr>Calibri Light</vt:lpstr>
      <vt:lpstr>Wingdings</vt:lpstr>
      <vt:lpstr>Atmosphere</vt:lpstr>
      <vt:lpstr>Présentation PowerPoint</vt:lpstr>
      <vt:lpstr>What CAMS provides to support EU policy?</vt:lpstr>
      <vt:lpstr>Focus on the policy products</vt:lpstr>
      <vt:lpstr>The air control toolbox (ACT: CHIMERE)</vt:lpstr>
      <vt:lpstr>Source receptor allocation service (EMEP&amp;LOTOS)</vt:lpstr>
      <vt:lpstr>Prospective scenario analysis</vt:lpstr>
      <vt:lpstr>Methane scenarios</vt:lpstr>
      <vt:lpstr>Emission scenarios</vt:lpstr>
      <vt:lpstr>Model results</vt:lpstr>
      <vt:lpstr>NO2 annual mean</vt:lpstr>
      <vt:lpstr>PM2.5 (CHIM)</vt:lpstr>
      <vt:lpstr>PM2.5 annual mean</vt:lpstr>
      <vt:lpstr>PM2.5 (CHIM)</vt:lpstr>
      <vt:lpstr>O3 annual average</vt:lpstr>
      <vt:lpstr>CH4 Scenarios: O3 avg </vt:lpstr>
      <vt:lpstr>CH4 Scenarios: SOMO35</vt:lpstr>
      <vt:lpstr>CH4 Scenarios: AOT40</vt:lpstr>
      <vt:lpstr>CH4 Scenarios: 4MDA8</vt:lpstr>
      <vt:lpstr>O3: difference Scenarios - BASE</vt:lpstr>
      <vt:lpstr>Conclusion</vt:lpstr>
      <vt:lpstr>THANK YOU FOR YOUR ATTENTION   augustin.colette@ineris.fr </vt:lpstr>
      <vt:lpstr>Additional slides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ROUIL Laurence</dc:creator>
  <cp:lastModifiedBy>COLETTE Augustin</cp:lastModifiedBy>
  <cp:revision>69</cp:revision>
  <dcterms:created xsi:type="dcterms:W3CDTF">2020-12-07T21:09:18Z</dcterms:created>
  <dcterms:modified xsi:type="dcterms:W3CDTF">2022-05-04T07:09:57Z</dcterms:modified>
</cp:coreProperties>
</file>