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67" r:id="rId4"/>
  </p:sldMasterIdLst>
  <p:notesMasterIdLst>
    <p:notesMasterId r:id="rId18"/>
  </p:notesMasterIdLst>
  <p:sldIdLst>
    <p:sldId id="332" r:id="rId5"/>
    <p:sldId id="356" r:id="rId6"/>
    <p:sldId id="359" r:id="rId7"/>
    <p:sldId id="511" r:id="rId8"/>
    <p:sldId id="497" r:id="rId9"/>
    <p:sldId id="501" r:id="rId10"/>
    <p:sldId id="499" r:id="rId11"/>
    <p:sldId id="507" r:id="rId12"/>
    <p:sldId id="510" r:id="rId13"/>
    <p:sldId id="520" r:id="rId14"/>
    <p:sldId id="521" r:id="rId15"/>
    <p:sldId id="522" r:id="rId16"/>
    <p:sldId id="523" r:id="rId1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UDET Hugues" initials="BH" lastIdx="12" clrIdx="0">
    <p:extLst>
      <p:ext uri="{19B8F6BF-5375-455C-9EA6-DF929625EA0E}">
        <p15:presenceInfo xmlns:p15="http://schemas.microsoft.com/office/powerpoint/2012/main" userId="S::Hugues.BIAUDET@ineris.fr::adf2c84b-e829-448c-a174-8e5175b6f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p:scale>
          <a:sx n="140" d="100"/>
          <a:sy n="140" d="100"/>
        </p:scale>
        <p:origin x="198" y="20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02/05/2022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Institut national de l’environnement industriel et des risques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pic>
        <p:nvPicPr>
          <p:cNvPr id="7" name="Image 6">
            <a:extLst>
              <a:ext uri="{FF2B5EF4-FFF2-40B4-BE49-F238E27FC236}">
                <a16:creationId xmlns:a16="http://schemas.microsoft.com/office/drawing/2014/main" id="{529A767A-332E-43AF-9F3B-A2F5E565CD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4000" y="151200"/>
            <a:ext cx="3221250" cy="2918510"/>
          </a:xfrm>
          <a:prstGeom prst="rect">
            <a:avLst/>
          </a:prstGeom>
        </p:spPr>
      </p:pic>
      <p:pic>
        <p:nvPicPr>
          <p:cNvPr id="8" name="Image 7">
            <a:extLst>
              <a:ext uri="{FF2B5EF4-FFF2-40B4-BE49-F238E27FC236}">
                <a16:creationId xmlns:a16="http://schemas.microsoft.com/office/drawing/2014/main" id="{8BEC7B4C-0D93-4490-9248-D84074ADA6A3}"/>
              </a:ext>
            </a:extLst>
          </p:cNvPr>
          <p:cNvPicPr>
            <a:picLocks noChangeAspect="1"/>
          </p:cNvPicPr>
          <p:nvPr userDrawn="1"/>
        </p:nvPicPr>
        <p:blipFill>
          <a:blip r:embed="rId3"/>
          <a:stretch>
            <a:fillRect/>
          </a:stretch>
        </p:blipFill>
        <p:spPr>
          <a:xfrm>
            <a:off x="5999863" y="542591"/>
            <a:ext cx="2442925" cy="1258664"/>
          </a:xfrm>
          <a:prstGeom prst="rect">
            <a:avLst/>
          </a:prstGeom>
        </p:spPr>
      </p:pic>
    </p:spTree>
    <p:extLst>
      <p:ext uri="{BB962C8B-B14F-4D97-AF65-F5344CB8AC3E}">
        <p14:creationId xmlns:p14="http://schemas.microsoft.com/office/powerpoint/2010/main" val="34326109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Institut national de l’environnement industriel et des risques</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252DF93D-A507-46E1-AB2A-335E968558F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000" y="151200"/>
            <a:ext cx="1798144" cy="1629150"/>
          </a:xfrm>
          <a:prstGeom prst="rect">
            <a:avLst/>
          </a:prstGeom>
        </p:spPr>
      </p:pic>
      <p:pic>
        <p:nvPicPr>
          <p:cNvPr id="10" name="Image 9">
            <a:extLst>
              <a:ext uri="{FF2B5EF4-FFF2-40B4-BE49-F238E27FC236}">
                <a16:creationId xmlns:a16="http://schemas.microsoft.com/office/drawing/2014/main" id="{920B7016-7ABA-4F76-8365-F056DA845526}"/>
              </a:ext>
            </a:extLst>
          </p:cNvPr>
          <p:cNvPicPr>
            <a:picLocks noChangeAspect="1"/>
          </p:cNvPicPr>
          <p:nvPr userDrawn="1"/>
        </p:nvPicPr>
        <p:blipFill>
          <a:blip r:embed="rId3"/>
          <a:stretch>
            <a:fillRect/>
          </a:stretch>
        </p:blipFill>
        <p:spPr>
          <a:xfrm>
            <a:off x="6446126" y="359099"/>
            <a:ext cx="2337874" cy="1204539"/>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Institut national de l’environnement industriel et des risques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7BA0D-730C-47CD-AF4B-BBB9F8267F0F}"/>
              </a:ext>
            </a:extLst>
          </p:cNvPr>
          <p:cNvSpPr/>
          <p:nvPr userDrawn="1"/>
        </p:nvSpPr>
        <p:spPr>
          <a:xfrm>
            <a:off x="-1" y="738000"/>
            <a:ext cx="9144000" cy="4405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Institut national de l’environnement industriel et des risques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Institut national de l’environnement industriel et des risques</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54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a:t>Institut national de l’environnement industriel et des risques</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7">
            <a:extLst>
              <a:ext uri="{FF2B5EF4-FFF2-40B4-BE49-F238E27FC236}">
                <a16:creationId xmlns:a16="http://schemas.microsoft.com/office/drawing/2014/main" id="{0B2F4F43-0CB8-44A7-86A1-2A4A154D3CDB}"/>
              </a:ext>
            </a:extLst>
          </p:cNvPr>
          <p:cNvSpPr>
            <a:spLocks noGrp="1"/>
          </p:cNvSpPr>
          <p:nvPr>
            <p:ph type="body" sz="quarter" idx="15" hasCustomPrompt="1"/>
          </p:nvPr>
        </p:nvSpPr>
        <p:spPr bwMode="gray">
          <a:xfrm>
            <a:off x="359384" y="1440000"/>
            <a:ext cx="8424614" cy="242951"/>
          </a:xfrm>
          <a:ln>
            <a:noFill/>
          </a:ln>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Institut national de l’environnement industriel et des risques</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E328BC2-B6CA-4F7E-B6D7-8FFA4EA74D78}"/>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306000" y="108000"/>
            <a:ext cx="576064" cy="521924"/>
          </a:xfrm>
          <a:prstGeom prst="rect">
            <a:avLst/>
          </a:prstGeom>
        </p:spPr>
      </p:pic>
      <p:pic>
        <p:nvPicPr>
          <p:cNvPr id="12" name="Image 11">
            <a:extLst>
              <a:ext uri="{FF2B5EF4-FFF2-40B4-BE49-F238E27FC236}">
                <a16:creationId xmlns:a16="http://schemas.microsoft.com/office/drawing/2014/main" id="{08FB48E5-FA05-4458-83BA-298D09F5251B}"/>
              </a:ext>
            </a:extLst>
          </p:cNvPr>
          <p:cNvPicPr>
            <a:picLocks noChangeAspect="1"/>
          </p:cNvPicPr>
          <p:nvPr userDrawn="1"/>
        </p:nvPicPr>
        <p:blipFill>
          <a:blip r:embed="rId9"/>
          <a:stretch>
            <a:fillRect/>
          </a:stretch>
        </p:blipFill>
        <p:spPr>
          <a:xfrm>
            <a:off x="954000" y="176399"/>
            <a:ext cx="754617" cy="3888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5A8BAFB-DFA4-4FA5-9610-120ADCE28EC8}"/>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D92D5138-2ABB-4B2C-80A5-C30D5D966CCE}"/>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034DF719-2B19-4D33-ABAE-F03930064BED}"/>
              </a:ext>
            </a:extLst>
          </p:cNvPr>
          <p:cNvSpPr>
            <a:spLocks noGrp="1"/>
          </p:cNvSpPr>
          <p:nvPr>
            <p:ph type="ftr" sz="quarter" idx="11"/>
          </p:nvPr>
        </p:nvSpPr>
        <p:spPr/>
        <p:txBody>
          <a:bodyPr/>
          <a:lstStyle/>
          <a:p>
            <a:r>
              <a:rPr lang="fr-FR" dirty="0"/>
              <a:t>Institut national de l’environnement industriel et des risques</a:t>
            </a:r>
          </a:p>
        </p:txBody>
      </p:sp>
      <p:sp>
        <p:nvSpPr>
          <p:cNvPr id="5" name="Espace réservé du numéro de diapositive 4">
            <a:extLst>
              <a:ext uri="{FF2B5EF4-FFF2-40B4-BE49-F238E27FC236}">
                <a16:creationId xmlns:a16="http://schemas.microsoft.com/office/drawing/2014/main" id="{04B0B77B-7219-4D73-ABE2-988401B93107}"/>
              </a:ext>
            </a:extLst>
          </p:cNvPr>
          <p:cNvSpPr>
            <a:spLocks noGrp="1"/>
          </p:cNvSpPr>
          <p:nvPr>
            <p:ph type="sldNum" sz="quarter" idx="12"/>
          </p:nvPr>
        </p:nvSpPr>
        <p:spPr>
          <a:xfrm>
            <a:off x="6264000" y="4804038"/>
            <a:ext cx="1350000" cy="360000"/>
          </a:xfrm>
        </p:spPr>
        <p:txBody>
          <a:bodyPr/>
          <a:lstStyle/>
          <a:p>
            <a:fld id="{733122C9-A0B9-462F-8757-0847AD287B63}" type="slidenum">
              <a:rPr lang="fr-FR" smtClean="0"/>
              <a:pPr/>
              <a:t>1</a:t>
            </a:fld>
            <a:endParaRPr lang="fr-FR" dirty="0"/>
          </a:p>
        </p:txBody>
      </p:sp>
      <p:sp>
        <p:nvSpPr>
          <p:cNvPr id="9" name="Espace réservé du texte 5">
            <a:extLst>
              <a:ext uri="{FF2B5EF4-FFF2-40B4-BE49-F238E27FC236}">
                <a16:creationId xmlns:a16="http://schemas.microsoft.com/office/drawing/2014/main" id="{897460C6-F1F2-4CEE-ACB8-26B28272D4E0}"/>
              </a:ext>
            </a:extLst>
          </p:cNvPr>
          <p:cNvSpPr>
            <a:spLocks noGrp="1"/>
          </p:cNvSpPr>
          <p:nvPr>
            <p:ph type="body" sz="quarter" idx="13"/>
          </p:nvPr>
        </p:nvSpPr>
        <p:spPr>
          <a:xfrm>
            <a:off x="324992" y="1801162"/>
            <a:ext cx="8424000" cy="2077200"/>
          </a:xfrm>
        </p:spPr>
        <p:txBody>
          <a:bodyPr/>
          <a:lstStyle/>
          <a:p>
            <a:r>
              <a:rPr lang="en-US" b="0" dirty="0"/>
              <a:t>Determination of IVOC emissions and their impact on air quality</a:t>
            </a:r>
            <a:endParaRPr lang="fr-FR" dirty="0"/>
          </a:p>
          <a:p>
            <a:pPr lvl="1"/>
            <a:r>
              <a:rPr lang="fr-FR" dirty="0"/>
              <a:t>Florian </a:t>
            </a:r>
            <a:r>
              <a:rPr lang="fr-FR" dirty="0" err="1"/>
              <a:t>Couvidat</a:t>
            </a:r>
            <a:endParaRPr lang="fr-FR" dirty="0"/>
          </a:p>
          <a:p>
            <a:pPr lvl="1"/>
            <a:r>
              <a:rPr lang="fr-FR" dirty="0"/>
              <a:t>Alexandre Albinet (INERIS), Grazia Lanzafame (INERIS), Isaline </a:t>
            </a:r>
            <a:r>
              <a:rPr lang="fr-FR" dirty="0" err="1"/>
              <a:t>Fraboulet</a:t>
            </a:r>
            <a:r>
              <a:rPr lang="fr-FR" dirty="0"/>
              <a:t> (INERIS), Yao Liu (Gustave-Eiffel </a:t>
            </a:r>
            <a:r>
              <a:rPr lang="fr-FR" dirty="0" err="1"/>
              <a:t>University</a:t>
            </a:r>
            <a:r>
              <a:rPr lang="fr-FR" dirty="0"/>
              <a:t>)</a:t>
            </a:r>
          </a:p>
          <a:p>
            <a:pPr lvl="1"/>
            <a:r>
              <a:rPr lang="fr-FR" dirty="0"/>
              <a:t>Jean-Marc André (</a:t>
            </a:r>
            <a:r>
              <a:rPr lang="fr-FR" dirty="0" err="1"/>
              <a:t>Citepa</a:t>
            </a:r>
            <a:r>
              <a:rPr lang="fr-FR" dirty="0"/>
              <a:t>)</a:t>
            </a:r>
          </a:p>
          <a:p>
            <a:pPr lvl="1"/>
            <a:endParaRPr lang="fr-FR" dirty="0"/>
          </a:p>
        </p:txBody>
      </p:sp>
      <p:pic>
        <p:nvPicPr>
          <p:cNvPr id="1026" name="Picture 2" descr="Logo Ademe 2020 - AKAJOULE">
            <a:extLst>
              <a:ext uri="{FF2B5EF4-FFF2-40B4-BE49-F238E27FC236}">
                <a16:creationId xmlns:a16="http://schemas.microsoft.com/office/drawing/2014/main" id="{4698CE6E-8BF3-4506-88EE-ED1E27F69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164" y="3929496"/>
            <a:ext cx="747253" cy="85400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D7AC4C3B-5309-4267-BC4B-A2524E344F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7417" y="4114126"/>
            <a:ext cx="5128347" cy="618240"/>
          </a:xfrm>
          <a:prstGeom prst="rect">
            <a:avLst/>
          </a:prstGeom>
          <a:noFill/>
        </p:spPr>
      </p:pic>
    </p:spTree>
    <p:extLst>
      <p:ext uri="{BB962C8B-B14F-4D97-AF65-F5344CB8AC3E}">
        <p14:creationId xmlns:p14="http://schemas.microsoft.com/office/powerpoint/2010/main" val="119855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81522-0684-4F78-A864-5BD386B76565}"/>
              </a:ext>
            </a:extLst>
          </p:cNvPr>
          <p:cNvSpPr>
            <a:spLocks noGrp="1"/>
          </p:cNvSpPr>
          <p:nvPr>
            <p:ph type="title"/>
          </p:nvPr>
        </p:nvSpPr>
        <p:spPr>
          <a:xfrm>
            <a:off x="359999" y="951630"/>
            <a:ext cx="8424000" cy="540000"/>
          </a:xfrm>
        </p:spPr>
        <p:txBody>
          <a:bodyPr/>
          <a:lstStyle/>
          <a:p>
            <a:r>
              <a:rPr lang="en-US" dirty="0"/>
              <a:t>Estimation of IVOC emissions</a:t>
            </a:r>
            <a:endParaRPr lang="fr-FR" dirty="0"/>
          </a:p>
        </p:txBody>
      </p:sp>
      <p:sp>
        <p:nvSpPr>
          <p:cNvPr id="3" name="Espace réservé de la date 2">
            <a:extLst>
              <a:ext uri="{FF2B5EF4-FFF2-40B4-BE49-F238E27FC236}">
                <a16:creationId xmlns:a16="http://schemas.microsoft.com/office/drawing/2014/main" id="{61F6E0A1-29B1-419E-AC4F-DEACB5FF156D}"/>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7B3FD4B4-A039-4921-B789-0D6796320E0B}"/>
              </a:ext>
            </a:extLst>
          </p:cNvPr>
          <p:cNvSpPr>
            <a:spLocks noGrp="1"/>
          </p:cNvSpPr>
          <p:nvPr>
            <p:ph type="ftr" sz="quarter" idx="11"/>
          </p:nvPr>
        </p:nvSpPr>
        <p:spPr/>
        <p:txBody>
          <a:bodyPr/>
          <a:lstStyle/>
          <a:p>
            <a:r>
              <a:rPr lang="fr-FR" dirty="0"/>
              <a:t>Institut national de l’environnement industriel et des risques</a:t>
            </a:r>
          </a:p>
        </p:txBody>
      </p:sp>
      <p:sp>
        <p:nvSpPr>
          <p:cNvPr id="5" name="Espace réservé du numéro de diapositive 4">
            <a:extLst>
              <a:ext uri="{FF2B5EF4-FFF2-40B4-BE49-F238E27FC236}">
                <a16:creationId xmlns:a16="http://schemas.microsoft.com/office/drawing/2014/main" id="{55914DA4-4504-42D9-903D-7A5BB9D86762}"/>
              </a:ext>
            </a:extLst>
          </p:cNvPr>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u contenu 5">
            <a:extLst>
              <a:ext uri="{FF2B5EF4-FFF2-40B4-BE49-F238E27FC236}">
                <a16:creationId xmlns:a16="http://schemas.microsoft.com/office/drawing/2014/main" id="{89BD6725-5175-416B-89FA-314C7AB77A12}"/>
              </a:ext>
            </a:extLst>
          </p:cNvPr>
          <p:cNvSpPr>
            <a:spLocks noGrp="1"/>
          </p:cNvSpPr>
          <p:nvPr>
            <p:ph sz="quarter" idx="14"/>
          </p:nvPr>
        </p:nvSpPr>
        <p:spPr>
          <a:xfrm>
            <a:off x="351230" y="1803565"/>
            <a:ext cx="3644706" cy="2574000"/>
          </a:xfrm>
        </p:spPr>
        <p:txBody>
          <a:bodyPr/>
          <a:lstStyle/>
          <a:p>
            <a:pPr marL="0" lvl="1" indent="0">
              <a:spcBef>
                <a:spcPts val="0"/>
              </a:spcBef>
              <a:spcAft>
                <a:spcPts val="500"/>
              </a:spcAft>
              <a:buClr>
                <a:srgbClr val="00AB8E"/>
              </a:buClr>
              <a:buNone/>
              <a:tabLst>
                <a:tab pos="489888" algn="l"/>
              </a:tabLst>
            </a:pPr>
            <a:r>
              <a:rPr lang="fr-FR" sz="1050" dirty="0"/>
              <a:t>Robinson et al. (2007) </a:t>
            </a:r>
            <a:r>
              <a:rPr lang="fr-FR" sz="1050" dirty="0" err="1"/>
              <a:t>methodology</a:t>
            </a:r>
            <a:r>
              <a:rPr lang="fr-FR" sz="1050" dirty="0"/>
              <a:t>: Use of </a:t>
            </a:r>
            <a:r>
              <a:rPr lang="fr-FR" sz="1050" dirty="0" err="1"/>
              <a:t>speciation</a:t>
            </a:r>
            <a:r>
              <a:rPr lang="fr-FR" sz="1050" dirty="0"/>
              <a:t> data (source CITEPA) to </a:t>
            </a:r>
            <a:r>
              <a:rPr lang="fr-FR" sz="1050" dirty="0" err="1"/>
              <a:t>evaluate</a:t>
            </a:r>
            <a:r>
              <a:rPr lang="fr-FR" sz="1050" dirty="0"/>
              <a:t> IVOC </a:t>
            </a:r>
            <a:r>
              <a:rPr lang="fr-FR" sz="1050" dirty="0" err="1"/>
              <a:t>based</a:t>
            </a:r>
            <a:r>
              <a:rPr lang="fr-FR" sz="1050" dirty="0"/>
              <a:t> on the UCM </a:t>
            </a:r>
          </a:p>
          <a:p>
            <a:pPr marL="0" lvl="1" indent="0">
              <a:spcBef>
                <a:spcPts val="0"/>
              </a:spcBef>
              <a:spcAft>
                <a:spcPts val="500"/>
              </a:spcAft>
              <a:buClr>
                <a:srgbClr val="00AB8E"/>
              </a:buClr>
              <a:buNone/>
              <a:tabLst>
                <a:tab pos="489888" algn="l"/>
              </a:tabLst>
            </a:pPr>
            <a:r>
              <a:rPr lang="fr-FR" sz="1050" dirty="0" err="1"/>
              <a:t>Between</a:t>
            </a:r>
            <a:r>
              <a:rPr lang="fr-FR" sz="1050" dirty="0"/>
              <a:t> 17 and 38% of </a:t>
            </a:r>
            <a:r>
              <a:rPr lang="fr-FR" sz="1050" dirty="0" err="1"/>
              <a:t>emissions</a:t>
            </a:r>
            <a:r>
              <a:rPr lang="fr-FR" sz="1050" dirty="0"/>
              <a:t> </a:t>
            </a:r>
            <a:r>
              <a:rPr lang="fr-FR" sz="1050" dirty="0" err="1"/>
              <a:t>form</a:t>
            </a:r>
            <a:r>
              <a:rPr lang="fr-FR" sz="1050" dirty="0"/>
              <a:t> the solvent </a:t>
            </a:r>
            <a:r>
              <a:rPr lang="fr-FR" sz="1050" dirty="0" err="1"/>
              <a:t>sector</a:t>
            </a:r>
            <a:r>
              <a:rPr lang="fr-FR" sz="1050" dirty="0"/>
              <a:t> </a:t>
            </a:r>
            <a:r>
              <a:rPr lang="fr-FR" sz="1050" dirty="0" err="1"/>
              <a:t>could</a:t>
            </a:r>
            <a:r>
              <a:rPr lang="fr-FR" sz="1050" dirty="0"/>
              <a:t> </a:t>
            </a:r>
            <a:r>
              <a:rPr lang="fr-FR" sz="1050" dirty="0" err="1"/>
              <a:t>be</a:t>
            </a:r>
            <a:r>
              <a:rPr lang="fr-FR" sz="1050" dirty="0"/>
              <a:t> </a:t>
            </a:r>
            <a:r>
              <a:rPr lang="fr-FR" sz="1050" dirty="0" err="1"/>
              <a:t>considered</a:t>
            </a:r>
            <a:r>
              <a:rPr lang="fr-FR" sz="1050" dirty="0"/>
              <a:t> as IVOC</a:t>
            </a:r>
          </a:p>
          <a:p>
            <a:pPr marL="0" lvl="1" indent="0">
              <a:spcBef>
                <a:spcPts val="0"/>
              </a:spcBef>
              <a:spcAft>
                <a:spcPts val="500"/>
              </a:spcAft>
              <a:buClr>
                <a:srgbClr val="00AB8E"/>
              </a:buClr>
              <a:buNone/>
              <a:tabLst>
                <a:tab pos="489888" algn="l"/>
              </a:tabLst>
            </a:pPr>
            <a:r>
              <a:rPr lang="fr-FR" sz="1050" dirty="0"/>
              <a:t>MacDonald et al. (2018), compounds </a:t>
            </a:r>
            <a:r>
              <a:rPr lang="fr-FR" sz="1050" dirty="0" err="1"/>
              <a:t>above</a:t>
            </a:r>
            <a:r>
              <a:rPr lang="fr-FR" sz="1050" dirty="0"/>
              <a:t> 11 </a:t>
            </a:r>
            <a:r>
              <a:rPr lang="fr-FR" sz="1050" dirty="0" err="1"/>
              <a:t>carbons</a:t>
            </a:r>
            <a:r>
              <a:rPr lang="fr-FR" sz="1050" dirty="0"/>
              <a:t> </a:t>
            </a:r>
            <a:r>
              <a:rPr lang="fr-FR" sz="1050" dirty="0" err="1"/>
              <a:t>represent</a:t>
            </a:r>
            <a:r>
              <a:rPr lang="fr-FR" sz="1050" dirty="0"/>
              <a:t> </a:t>
            </a:r>
            <a:r>
              <a:rPr lang="fr-FR" sz="1050" dirty="0" err="1"/>
              <a:t>aroud</a:t>
            </a:r>
            <a:r>
              <a:rPr lang="fr-FR" sz="1050" dirty="0"/>
              <a:t> 40% of VCP (volatile </a:t>
            </a:r>
            <a:r>
              <a:rPr lang="fr-FR" sz="1050" dirty="0" err="1"/>
              <a:t>chemical</a:t>
            </a:r>
            <a:r>
              <a:rPr lang="fr-FR" sz="1050" dirty="0"/>
              <a:t> </a:t>
            </a:r>
            <a:r>
              <a:rPr lang="fr-FR" sz="1050" dirty="0" err="1"/>
              <a:t>products</a:t>
            </a:r>
            <a:r>
              <a:rPr lang="fr-FR" sz="1050" dirty="0"/>
              <a:t>) </a:t>
            </a:r>
            <a:r>
              <a:rPr lang="fr-FR" sz="1050" dirty="0" err="1"/>
              <a:t>emissions</a:t>
            </a:r>
            <a:endParaRPr lang="fr-FR" sz="1050" dirty="0"/>
          </a:p>
          <a:p>
            <a:pPr marL="0" lvl="1" indent="0">
              <a:spcBef>
                <a:spcPts val="0"/>
              </a:spcBef>
              <a:spcAft>
                <a:spcPts val="500"/>
              </a:spcAft>
              <a:buClr>
                <a:srgbClr val="00AB8E"/>
              </a:buClr>
              <a:buNone/>
              <a:tabLst>
                <a:tab pos="489888" algn="l"/>
              </a:tabLst>
            </a:pPr>
            <a:endParaRPr lang="fr-FR" sz="1050" dirty="0"/>
          </a:p>
          <a:p>
            <a:pPr marL="0" lvl="1" indent="0">
              <a:spcBef>
                <a:spcPts val="0"/>
              </a:spcBef>
              <a:spcAft>
                <a:spcPts val="500"/>
              </a:spcAft>
              <a:buClr>
                <a:srgbClr val="00AB8E"/>
              </a:buClr>
              <a:buNone/>
              <a:tabLst>
                <a:tab pos="489888" algn="l"/>
              </a:tabLst>
            </a:pPr>
            <a:r>
              <a:rPr lang="fr-FR" sz="1050" dirty="0"/>
              <a:t>In 2018 for France, 176 kT of IVOC </a:t>
            </a:r>
            <a:r>
              <a:rPr lang="fr-FR" sz="1050" dirty="0" err="1"/>
              <a:t>emitted</a:t>
            </a:r>
            <a:r>
              <a:rPr lang="fr-FR" sz="1050" dirty="0"/>
              <a:t> :</a:t>
            </a:r>
          </a:p>
          <a:p>
            <a:pPr marL="351450" lvl="2" indent="-171450">
              <a:spcBef>
                <a:spcPts val="0"/>
              </a:spcBef>
              <a:spcAft>
                <a:spcPts val="500"/>
              </a:spcAft>
              <a:buClr>
                <a:srgbClr val="00AB8E"/>
              </a:buClr>
              <a:tabLst>
                <a:tab pos="489888" algn="l"/>
              </a:tabLst>
            </a:pPr>
            <a:r>
              <a:rPr lang="fr-FR" sz="950" dirty="0" err="1"/>
              <a:t>Solvents</a:t>
            </a:r>
            <a:r>
              <a:rPr lang="fr-FR" sz="950" dirty="0"/>
              <a:t> 74% of IVOC </a:t>
            </a:r>
            <a:r>
              <a:rPr lang="fr-FR" sz="950" dirty="0" err="1"/>
              <a:t>emissions</a:t>
            </a:r>
            <a:endParaRPr lang="fr-FR" sz="950" dirty="0"/>
          </a:p>
          <a:p>
            <a:pPr marL="351450" lvl="2" indent="-171450">
              <a:spcBef>
                <a:spcPts val="0"/>
              </a:spcBef>
              <a:spcAft>
                <a:spcPts val="500"/>
              </a:spcAft>
              <a:buClr>
                <a:srgbClr val="00AB8E"/>
              </a:buClr>
              <a:tabLst>
                <a:tab pos="489888" algn="l"/>
              </a:tabLst>
            </a:pPr>
            <a:r>
              <a:rPr lang="fr-FR" sz="950" dirty="0"/>
              <a:t>Road </a:t>
            </a:r>
            <a:r>
              <a:rPr lang="fr-FR" sz="950" dirty="0" err="1"/>
              <a:t>traffic</a:t>
            </a:r>
            <a:r>
              <a:rPr lang="fr-FR" sz="950" dirty="0"/>
              <a:t> 8%</a:t>
            </a:r>
          </a:p>
          <a:p>
            <a:pPr marL="351450" lvl="2" indent="-171450">
              <a:spcBef>
                <a:spcPts val="0"/>
              </a:spcBef>
              <a:spcAft>
                <a:spcPts val="500"/>
              </a:spcAft>
              <a:buClr>
                <a:srgbClr val="00AB8E"/>
              </a:buClr>
              <a:tabLst>
                <a:tab pos="489888" algn="l"/>
              </a:tabLst>
            </a:pPr>
            <a:r>
              <a:rPr lang="fr-FR" sz="950" dirty="0"/>
              <a:t>Wood </a:t>
            </a:r>
            <a:r>
              <a:rPr lang="fr-FR" sz="950" dirty="0" err="1"/>
              <a:t>burning</a:t>
            </a:r>
            <a:r>
              <a:rPr lang="fr-FR" sz="950" dirty="0"/>
              <a:t> 7%</a:t>
            </a:r>
          </a:p>
        </p:txBody>
      </p:sp>
      <p:sp>
        <p:nvSpPr>
          <p:cNvPr id="8" name="Espace réservé du texte 7">
            <a:extLst>
              <a:ext uri="{FF2B5EF4-FFF2-40B4-BE49-F238E27FC236}">
                <a16:creationId xmlns:a16="http://schemas.microsoft.com/office/drawing/2014/main" id="{AC8D4958-322D-4A2C-B4CD-B152D4F507A4}"/>
              </a:ext>
            </a:extLst>
          </p:cNvPr>
          <p:cNvSpPr>
            <a:spLocks noGrp="1"/>
          </p:cNvSpPr>
          <p:nvPr>
            <p:ph type="body" sz="quarter" idx="15"/>
          </p:nvPr>
        </p:nvSpPr>
        <p:spPr/>
        <p:txBody>
          <a:bodyPr/>
          <a:lstStyle/>
          <a:p>
            <a:r>
              <a:rPr lang="fr-FR" dirty="0" err="1"/>
              <a:t>Other</a:t>
            </a:r>
            <a:r>
              <a:rPr lang="fr-FR" dirty="0"/>
              <a:t> </a:t>
            </a:r>
            <a:r>
              <a:rPr lang="fr-FR" dirty="0" err="1"/>
              <a:t>sectors</a:t>
            </a:r>
            <a:endParaRPr lang="fr-FR" dirty="0"/>
          </a:p>
        </p:txBody>
      </p:sp>
      <p:pic>
        <p:nvPicPr>
          <p:cNvPr id="9" name="Image 8">
            <a:extLst>
              <a:ext uri="{FF2B5EF4-FFF2-40B4-BE49-F238E27FC236}">
                <a16:creationId xmlns:a16="http://schemas.microsoft.com/office/drawing/2014/main" id="{91E60A6D-A068-4DDD-8EA9-B4DE4BE0BB9C}"/>
              </a:ext>
            </a:extLst>
          </p:cNvPr>
          <p:cNvPicPr>
            <a:picLocks noChangeAspect="1"/>
          </p:cNvPicPr>
          <p:nvPr/>
        </p:nvPicPr>
        <p:blipFill>
          <a:blip r:embed="rId2"/>
          <a:stretch>
            <a:fillRect/>
          </a:stretch>
        </p:blipFill>
        <p:spPr>
          <a:xfrm>
            <a:off x="4311240" y="1712880"/>
            <a:ext cx="4411960" cy="2460516"/>
          </a:xfrm>
          <a:prstGeom prst="rect">
            <a:avLst/>
          </a:prstGeom>
        </p:spPr>
      </p:pic>
      <p:cxnSp>
        <p:nvCxnSpPr>
          <p:cNvPr id="11" name="Connecteur droit avec flèche 10">
            <a:extLst>
              <a:ext uri="{FF2B5EF4-FFF2-40B4-BE49-F238E27FC236}">
                <a16:creationId xmlns:a16="http://schemas.microsoft.com/office/drawing/2014/main" id="{BA311D64-A5F4-4C56-ACE6-3D9D9287F270}"/>
              </a:ext>
            </a:extLst>
          </p:cNvPr>
          <p:cNvCxnSpPr>
            <a:cxnSpLocks/>
          </p:cNvCxnSpPr>
          <p:nvPr/>
        </p:nvCxnSpPr>
        <p:spPr>
          <a:xfrm flipH="1" flipV="1">
            <a:off x="4860032" y="4019460"/>
            <a:ext cx="144016" cy="325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5611F002-616E-486A-9145-CF54C3FF2DB9}"/>
              </a:ext>
            </a:extLst>
          </p:cNvPr>
          <p:cNvCxnSpPr>
            <a:cxnSpLocks/>
          </p:cNvCxnSpPr>
          <p:nvPr/>
        </p:nvCxnSpPr>
        <p:spPr>
          <a:xfrm flipV="1">
            <a:off x="7092280" y="4019460"/>
            <a:ext cx="135632" cy="390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92EE7EF2-FDA6-4FA5-A1C7-F84BDC35E5B3}"/>
              </a:ext>
            </a:extLst>
          </p:cNvPr>
          <p:cNvSpPr txBox="1"/>
          <p:nvPr/>
        </p:nvSpPr>
        <p:spPr>
          <a:xfrm>
            <a:off x="4311240" y="4313018"/>
            <a:ext cx="4077184" cy="276999"/>
          </a:xfrm>
          <a:prstGeom prst="rect">
            <a:avLst/>
          </a:prstGeom>
          <a:noFill/>
        </p:spPr>
        <p:txBody>
          <a:bodyPr wrap="square" rtlCol="0">
            <a:spAutoFit/>
          </a:bodyPr>
          <a:lstStyle/>
          <a:p>
            <a:r>
              <a:rPr lang="fr-FR" sz="1200" dirty="0" err="1"/>
              <a:t>Based</a:t>
            </a:r>
            <a:r>
              <a:rPr lang="fr-FR" sz="1200" dirty="0"/>
              <a:t> on the </a:t>
            </a:r>
            <a:r>
              <a:rPr lang="fr-FR" sz="1200" dirty="0" err="1"/>
              <a:t>speciation</a:t>
            </a:r>
            <a:r>
              <a:rPr lang="fr-FR" sz="1200" dirty="0"/>
              <a:t> </a:t>
            </a:r>
            <a:r>
              <a:rPr lang="fr-FR" sz="1200" dirty="0" err="1"/>
              <a:t>database</a:t>
            </a:r>
            <a:r>
              <a:rPr lang="fr-FR" sz="1200" dirty="0"/>
              <a:t> </a:t>
            </a:r>
            <a:r>
              <a:rPr lang="fr-FR" sz="1200" dirty="0" err="1"/>
              <a:t>used</a:t>
            </a:r>
            <a:r>
              <a:rPr lang="fr-FR" sz="1200" dirty="0"/>
              <a:t> in CHIMERE</a:t>
            </a:r>
          </a:p>
        </p:txBody>
      </p:sp>
      <p:cxnSp>
        <p:nvCxnSpPr>
          <p:cNvPr id="20" name="Connecteur droit avec flèche 19">
            <a:extLst>
              <a:ext uri="{FF2B5EF4-FFF2-40B4-BE49-F238E27FC236}">
                <a16:creationId xmlns:a16="http://schemas.microsoft.com/office/drawing/2014/main" id="{0F283C67-EF50-4B12-AD13-15B83CFAA514}"/>
              </a:ext>
            </a:extLst>
          </p:cNvPr>
          <p:cNvCxnSpPr>
            <a:cxnSpLocks/>
          </p:cNvCxnSpPr>
          <p:nvPr/>
        </p:nvCxnSpPr>
        <p:spPr>
          <a:xfrm flipV="1">
            <a:off x="6264000" y="1709778"/>
            <a:ext cx="288032" cy="452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AF1D2FA1-8B6A-436C-B154-80258DA1D4E2}"/>
              </a:ext>
            </a:extLst>
          </p:cNvPr>
          <p:cNvSpPr txBox="1"/>
          <p:nvPr/>
        </p:nvSpPr>
        <p:spPr>
          <a:xfrm>
            <a:off x="6066685" y="1466827"/>
            <a:ext cx="3051302" cy="307777"/>
          </a:xfrm>
          <a:prstGeom prst="rect">
            <a:avLst/>
          </a:prstGeom>
          <a:noFill/>
        </p:spPr>
        <p:txBody>
          <a:bodyPr wrap="square" rtlCol="0">
            <a:spAutoFit/>
          </a:bodyPr>
          <a:lstStyle/>
          <a:p>
            <a:r>
              <a:rPr lang="fr-FR" sz="1400" dirty="0"/>
              <a:t>New estimation</a:t>
            </a:r>
          </a:p>
        </p:txBody>
      </p:sp>
      <p:sp>
        <p:nvSpPr>
          <p:cNvPr id="17" name="Rectangle 16">
            <a:extLst>
              <a:ext uri="{FF2B5EF4-FFF2-40B4-BE49-F238E27FC236}">
                <a16:creationId xmlns:a16="http://schemas.microsoft.com/office/drawing/2014/main" id="{2D3718AF-E3EA-4D3E-9DFD-2C65EC2143CB}"/>
              </a:ext>
            </a:extLst>
          </p:cNvPr>
          <p:cNvSpPr/>
          <p:nvPr/>
        </p:nvSpPr>
        <p:spPr>
          <a:xfrm>
            <a:off x="4432932" y="2619102"/>
            <a:ext cx="10816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14F1521-CD2E-4771-8684-D86B9DFE9471}"/>
              </a:ext>
            </a:extLst>
          </p:cNvPr>
          <p:cNvSpPr txBox="1"/>
          <p:nvPr/>
        </p:nvSpPr>
        <p:spPr>
          <a:xfrm rot="16200000">
            <a:off x="3639006" y="2861118"/>
            <a:ext cx="1587852" cy="246221"/>
          </a:xfrm>
          <a:prstGeom prst="rect">
            <a:avLst/>
          </a:prstGeom>
          <a:noFill/>
        </p:spPr>
        <p:txBody>
          <a:bodyPr wrap="square" rtlCol="0">
            <a:spAutoFit/>
          </a:bodyPr>
          <a:lstStyle/>
          <a:p>
            <a:r>
              <a:rPr lang="fr-FR" sz="1000" dirty="0"/>
              <a:t>SOA </a:t>
            </a:r>
            <a:r>
              <a:rPr lang="fr-FR" sz="1000" dirty="0" err="1"/>
              <a:t>potential</a:t>
            </a:r>
            <a:r>
              <a:rPr lang="fr-FR" sz="1000" dirty="0"/>
              <a:t> (in kT)</a:t>
            </a:r>
            <a:endParaRPr lang="fr-FR" sz="1200" dirty="0"/>
          </a:p>
        </p:txBody>
      </p:sp>
    </p:spTree>
    <p:extLst>
      <p:ext uri="{BB962C8B-B14F-4D97-AF65-F5344CB8AC3E}">
        <p14:creationId xmlns:p14="http://schemas.microsoft.com/office/powerpoint/2010/main" val="287376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81522-0684-4F78-A864-5BD386B76565}"/>
              </a:ext>
            </a:extLst>
          </p:cNvPr>
          <p:cNvSpPr>
            <a:spLocks noGrp="1"/>
          </p:cNvSpPr>
          <p:nvPr>
            <p:ph type="title"/>
          </p:nvPr>
        </p:nvSpPr>
        <p:spPr/>
        <p:txBody>
          <a:bodyPr/>
          <a:lstStyle/>
          <a:p>
            <a:r>
              <a:rPr lang="en-US" dirty="0"/>
              <a:t>Impact of IVOC emissions on SOA modeling</a:t>
            </a:r>
            <a:endParaRPr lang="fr-FR" dirty="0"/>
          </a:p>
        </p:txBody>
      </p:sp>
      <p:sp>
        <p:nvSpPr>
          <p:cNvPr id="3" name="Espace réservé de la date 2">
            <a:extLst>
              <a:ext uri="{FF2B5EF4-FFF2-40B4-BE49-F238E27FC236}">
                <a16:creationId xmlns:a16="http://schemas.microsoft.com/office/drawing/2014/main" id="{61F6E0A1-29B1-419E-AC4F-DEACB5FF156D}"/>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7B3FD4B4-A039-4921-B789-0D6796320E0B}"/>
              </a:ext>
            </a:extLst>
          </p:cNvPr>
          <p:cNvSpPr>
            <a:spLocks noGrp="1"/>
          </p:cNvSpPr>
          <p:nvPr>
            <p:ph type="ftr" sz="quarter" idx="11"/>
          </p:nvPr>
        </p:nvSpPr>
        <p:spPr/>
        <p:txBody>
          <a:bodyPr/>
          <a:lstStyle/>
          <a:p>
            <a:r>
              <a:rPr lang="fr-FR" dirty="0"/>
              <a:t>Institut national de l’environnement industriel et des risques</a:t>
            </a:r>
          </a:p>
        </p:txBody>
      </p:sp>
      <p:sp>
        <p:nvSpPr>
          <p:cNvPr id="5" name="Espace réservé du numéro de diapositive 4">
            <a:extLst>
              <a:ext uri="{FF2B5EF4-FFF2-40B4-BE49-F238E27FC236}">
                <a16:creationId xmlns:a16="http://schemas.microsoft.com/office/drawing/2014/main" id="{55914DA4-4504-42D9-903D-7A5BB9D86762}"/>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Espace réservé du contenu 11">
            <a:extLst>
              <a:ext uri="{FF2B5EF4-FFF2-40B4-BE49-F238E27FC236}">
                <a16:creationId xmlns:a16="http://schemas.microsoft.com/office/drawing/2014/main" id="{8DC9A507-591E-4C73-BBC7-9E9C594A06B8}"/>
              </a:ext>
            </a:extLst>
          </p:cNvPr>
          <p:cNvSpPr>
            <a:spLocks noGrp="1"/>
          </p:cNvSpPr>
          <p:nvPr>
            <p:ph sz="quarter" idx="14"/>
          </p:nvPr>
        </p:nvSpPr>
        <p:spPr/>
        <p:txBody>
          <a:bodyPr/>
          <a:lstStyle/>
          <a:p>
            <a:r>
              <a:rPr lang="fr-FR" dirty="0"/>
              <a:t>CHIMERE simulation </a:t>
            </a:r>
            <a:r>
              <a:rPr lang="fr-FR" dirty="0" err="1"/>
              <a:t>with</a:t>
            </a:r>
            <a:r>
              <a:rPr lang="fr-FR" dirty="0"/>
              <a:t> </a:t>
            </a:r>
            <a:r>
              <a:rPr lang="fr-FR" dirty="0" err="1"/>
              <a:t>two</a:t>
            </a:r>
            <a:r>
              <a:rPr lang="fr-FR" dirty="0"/>
              <a:t> SOA formation :</a:t>
            </a:r>
          </a:p>
          <a:p>
            <a:pPr lvl="1"/>
            <a:r>
              <a:rPr lang="fr-FR" dirty="0" err="1"/>
              <a:t>Simplified</a:t>
            </a:r>
            <a:r>
              <a:rPr lang="fr-FR" dirty="0"/>
              <a:t> VBS </a:t>
            </a:r>
            <a:r>
              <a:rPr lang="fr-FR" dirty="0" err="1"/>
              <a:t>approach</a:t>
            </a:r>
            <a:r>
              <a:rPr lang="fr-FR" dirty="0"/>
              <a:t> of the H²0 (</a:t>
            </a:r>
            <a:r>
              <a:rPr lang="fr-FR" dirty="0" err="1"/>
              <a:t>Couvidat</a:t>
            </a:r>
            <a:r>
              <a:rPr lang="fr-FR" dirty="0"/>
              <a:t> et al., 2012)</a:t>
            </a:r>
            <a:endParaRPr lang="fr-FR" sz="1633" dirty="0"/>
          </a:p>
          <a:p>
            <a:pPr lvl="1"/>
            <a:r>
              <a:rPr lang="fr-FR" dirty="0"/>
              <a:t>VBS-Gecko (Lannuque et al., 2020). VBS </a:t>
            </a:r>
            <a:r>
              <a:rPr lang="fr-FR" dirty="0" err="1"/>
              <a:t>approach</a:t>
            </a:r>
            <a:r>
              <a:rPr lang="fr-FR" dirty="0"/>
              <a:t> </a:t>
            </a:r>
            <a:r>
              <a:rPr lang="fr-FR" dirty="0" err="1"/>
              <a:t>based</a:t>
            </a:r>
            <a:r>
              <a:rPr lang="fr-FR" dirty="0"/>
              <a:t> on Gecko.</a:t>
            </a:r>
          </a:p>
          <a:p>
            <a:r>
              <a:rPr lang="fr-FR" dirty="0" err="1"/>
              <a:t>Volatility</a:t>
            </a:r>
            <a:r>
              <a:rPr lang="fr-FR" dirty="0"/>
              <a:t> distribution</a:t>
            </a:r>
          </a:p>
          <a:p>
            <a:pPr marL="423450" lvl="1" indent="-171450"/>
            <a:r>
              <a:rPr lang="fr-FR" dirty="0" err="1"/>
              <a:t>Based</a:t>
            </a:r>
            <a:r>
              <a:rPr lang="fr-FR" dirty="0"/>
              <a:t> on MacDonald et al. (2018) for all </a:t>
            </a:r>
            <a:r>
              <a:rPr lang="fr-FR" dirty="0" err="1"/>
              <a:t>sectors</a:t>
            </a:r>
            <a:r>
              <a:rPr lang="fr-FR" dirty="0"/>
              <a:t> </a:t>
            </a:r>
            <a:r>
              <a:rPr lang="fr-FR" dirty="0" err="1"/>
              <a:t>except</a:t>
            </a:r>
            <a:r>
              <a:rPr lang="fr-FR" dirty="0"/>
              <a:t> for road trafic (data </a:t>
            </a:r>
            <a:r>
              <a:rPr lang="fr-FR" dirty="0" err="1"/>
              <a:t>from</a:t>
            </a:r>
            <a:r>
              <a:rPr lang="fr-FR" dirty="0"/>
              <a:t> the EVORA </a:t>
            </a:r>
            <a:r>
              <a:rPr lang="fr-FR" dirty="0" err="1"/>
              <a:t>project</a:t>
            </a:r>
            <a:r>
              <a:rPr lang="fr-FR" dirty="0"/>
              <a:t>)</a:t>
            </a:r>
          </a:p>
        </p:txBody>
      </p:sp>
      <p:sp>
        <p:nvSpPr>
          <p:cNvPr id="17" name="ZoneTexte 16">
            <a:extLst>
              <a:ext uri="{FF2B5EF4-FFF2-40B4-BE49-F238E27FC236}">
                <a16:creationId xmlns:a16="http://schemas.microsoft.com/office/drawing/2014/main" id="{D37B526D-09A6-45E8-A7A6-8DAFDC3BDAC9}"/>
              </a:ext>
            </a:extLst>
          </p:cNvPr>
          <p:cNvSpPr txBox="1"/>
          <p:nvPr/>
        </p:nvSpPr>
        <p:spPr>
          <a:xfrm>
            <a:off x="3851921" y="3579862"/>
            <a:ext cx="5184576" cy="461665"/>
          </a:xfrm>
          <a:prstGeom prst="rect">
            <a:avLst/>
          </a:prstGeom>
          <a:noFill/>
        </p:spPr>
        <p:txBody>
          <a:bodyPr wrap="square" rtlCol="0">
            <a:spAutoFit/>
          </a:bodyPr>
          <a:lstStyle/>
          <a:p>
            <a:r>
              <a:rPr lang="fr-FR" sz="1200" dirty="0"/>
              <a:t>No </a:t>
            </a:r>
            <a:r>
              <a:rPr lang="fr-FR" sz="1200" dirty="0" err="1"/>
              <a:t>significant</a:t>
            </a:r>
            <a:r>
              <a:rPr lang="fr-FR" sz="1200" dirty="0"/>
              <a:t> </a:t>
            </a:r>
            <a:r>
              <a:rPr lang="fr-FR" sz="1200" dirty="0" err="1"/>
              <a:t>variability</a:t>
            </a:r>
            <a:r>
              <a:rPr lang="fr-FR" sz="1200" dirty="0"/>
              <a:t> </a:t>
            </a:r>
            <a:r>
              <a:rPr lang="fr-FR" sz="1200" dirty="0" err="1"/>
              <a:t>between</a:t>
            </a:r>
            <a:r>
              <a:rPr lang="fr-FR" sz="1200" dirty="0"/>
              <a:t> the type of </a:t>
            </a:r>
            <a:r>
              <a:rPr lang="fr-FR" sz="1200" dirty="0" err="1"/>
              <a:t>vehicles</a:t>
            </a:r>
            <a:r>
              <a:rPr lang="fr-FR" sz="1200" dirty="0"/>
              <a:t> and the cycles</a:t>
            </a:r>
          </a:p>
        </p:txBody>
      </p:sp>
      <p:sp>
        <p:nvSpPr>
          <p:cNvPr id="7" name="Espace réservé du texte 6">
            <a:extLst>
              <a:ext uri="{FF2B5EF4-FFF2-40B4-BE49-F238E27FC236}">
                <a16:creationId xmlns:a16="http://schemas.microsoft.com/office/drawing/2014/main" id="{3905083C-C2FB-462D-BCC8-7C3A6AEFD5EB}"/>
              </a:ext>
            </a:extLst>
          </p:cNvPr>
          <p:cNvSpPr>
            <a:spLocks noGrp="1"/>
          </p:cNvSpPr>
          <p:nvPr>
            <p:ph type="body" sz="quarter" idx="15"/>
          </p:nvPr>
        </p:nvSpPr>
        <p:spPr/>
        <p:txBody>
          <a:bodyPr/>
          <a:lstStyle/>
          <a:p>
            <a:endParaRPr lang="fr-FR"/>
          </a:p>
        </p:txBody>
      </p:sp>
      <p:pic>
        <p:nvPicPr>
          <p:cNvPr id="9" name="Image 8">
            <a:extLst>
              <a:ext uri="{FF2B5EF4-FFF2-40B4-BE49-F238E27FC236}">
                <a16:creationId xmlns:a16="http://schemas.microsoft.com/office/drawing/2014/main" id="{45C0E799-A211-407F-9FED-02F7E06566C9}"/>
              </a:ext>
            </a:extLst>
          </p:cNvPr>
          <p:cNvPicPr>
            <a:picLocks noChangeAspect="1"/>
          </p:cNvPicPr>
          <p:nvPr/>
        </p:nvPicPr>
        <p:blipFill>
          <a:blip r:embed="rId2"/>
          <a:stretch>
            <a:fillRect/>
          </a:stretch>
        </p:blipFill>
        <p:spPr>
          <a:xfrm>
            <a:off x="1057345" y="3110839"/>
            <a:ext cx="2650560" cy="1600206"/>
          </a:xfrm>
          <a:prstGeom prst="rect">
            <a:avLst/>
          </a:prstGeom>
        </p:spPr>
      </p:pic>
    </p:spTree>
    <p:extLst>
      <p:ext uri="{BB962C8B-B14F-4D97-AF65-F5344CB8AC3E}">
        <p14:creationId xmlns:p14="http://schemas.microsoft.com/office/powerpoint/2010/main" val="456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DBB38-1899-4796-9F0C-887CCA589DDE}"/>
              </a:ext>
            </a:extLst>
          </p:cNvPr>
          <p:cNvSpPr>
            <a:spLocks noGrp="1"/>
          </p:cNvSpPr>
          <p:nvPr>
            <p:ph type="title"/>
          </p:nvPr>
        </p:nvSpPr>
        <p:spPr/>
        <p:txBody>
          <a:bodyPr/>
          <a:lstStyle/>
          <a:p>
            <a:r>
              <a:rPr lang="en-US" dirty="0"/>
              <a:t>Impact of IVOC emissions on SOA modeling</a:t>
            </a:r>
            <a:endParaRPr lang="fr-FR" dirty="0"/>
          </a:p>
        </p:txBody>
      </p:sp>
      <p:sp>
        <p:nvSpPr>
          <p:cNvPr id="3" name="Espace réservé de la date 2">
            <a:extLst>
              <a:ext uri="{FF2B5EF4-FFF2-40B4-BE49-F238E27FC236}">
                <a16:creationId xmlns:a16="http://schemas.microsoft.com/office/drawing/2014/main" id="{93A58FD9-B1F6-4889-9A5D-6366BFF3012E}"/>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A1D70C01-B891-4938-BA4E-BA825ABBCF84}"/>
              </a:ext>
            </a:extLst>
          </p:cNvPr>
          <p:cNvSpPr>
            <a:spLocks noGrp="1"/>
          </p:cNvSpPr>
          <p:nvPr>
            <p:ph type="ftr" sz="quarter" idx="11"/>
          </p:nvPr>
        </p:nvSpPr>
        <p:spPr/>
        <p:txBody>
          <a:bodyPr/>
          <a:lstStyle/>
          <a:p>
            <a:r>
              <a:rPr lang="fr-FR" dirty="0"/>
              <a:t>Institut national de l’environnement industriel et des risques</a:t>
            </a:r>
          </a:p>
        </p:txBody>
      </p:sp>
      <p:sp>
        <p:nvSpPr>
          <p:cNvPr id="5" name="Espace réservé du numéro de diapositive 4">
            <a:extLst>
              <a:ext uri="{FF2B5EF4-FFF2-40B4-BE49-F238E27FC236}">
                <a16:creationId xmlns:a16="http://schemas.microsoft.com/office/drawing/2014/main" id="{AFE96E41-B60D-4DF9-BEF0-CE2D30B4041C}"/>
              </a:ext>
            </a:extLst>
          </p:cNvPr>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Espace réservé du contenu 5">
            <a:extLst>
              <a:ext uri="{FF2B5EF4-FFF2-40B4-BE49-F238E27FC236}">
                <a16:creationId xmlns:a16="http://schemas.microsoft.com/office/drawing/2014/main" id="{3FE5EF7C-B781-4608-9182-8FAB29857B1F}"/>
              </a:ext>
            </a:extLst>
          </p:cNvPr>
          <p:cNvSpPr>
            <a:spLocks noGrp="1"/>
          </p:cNvSpPr>
          <p:nvPr>
            <p:ph sz="quarter" idx="14"/>
          </p:nvPr>
        </p:nvSpPr>
        <p:spPr/>
        <p:txBody>
          <a:bodyPr/>
          <a:lstStyle/>
          <a:p>
            <a:r>
              <a:rPr lang="fr-FR" dirty="0"/>
              <a:t>Simulation over Europe 2016 </a:t>
            </a:r>
          </a:p>
        </p:txBody>
      </p:sp>
      <p:sp>
        <p:nvSpPr>
          <p:cNvPr id="8" name="Espace réservé du texte 7">
            <a:extLst>
              <a:ext uri="{FF2B5EF4-FFF2-40B4-BE49-F238E27FC236}">
                <a16:creationId xmlns:a16="http://schemas.microsoft.com/office/drawing/2014/main" id="{08B184DA-2C0E-44AB-B52D-3C6D32AA0BB7}"/>
              </a:ext>
            </a:extLst>
          </p:cNvPr>
          <p:cNvSpPr>
            <a:spLocks noGrp="1"/>
          </p:cNvSpPr>
          <p:nvPr>
            <p:ph type="body" sz="quarter" idx="15"/>
          </p:nvPr>
        </p:nvSpPr>
        <p:spPr/>
        <p:txBody>
          <a:bodyPr/>
          <a:lstStyle/>
          <a:p>
            <a:endParaRPr lang="fr-FR"/>
          </a:p>
        </p:txBody>
      </p:sp>
      <p:pic>
        <p:nvPicPr>
          <p:cNvPr id="10" name="Image 9">
            <a:extLst>
              <a:ext uri="{FF2B5EF4-FFF2-40B4-BE49-F238E27FC236}">
                <a16:creationId xmlns:a16="http://schemas.microsoft.com/office/drawing/2014/main" id="{143706E7-2399-4714-8006-DFB41B215A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7774"/>
            <a:ext cx="3168352" cy="1995726"/>
          </a:xfrm>
          <a:prstGeom prst="rect">
            <a:avLst/>
          </a:prstGeom>
          <a:noFill/>
          <a:ln>
            <a:noFill/>
          </a:ln>
        </p:spPr>
      </p:pic>
      <p:sp>
        <p:nvSpPr>
          <p:cNvPr id="11" name="ZoneTexte 10">
            <a:extLst>
              <a:ext uri="{FF2B5EF4-FFF2-40B4-BE49-F238E27FC236}">
                <a16:creationId xmlns:a16="http://schemas.microsoft.com/office/drawing/2014/main" id="{DC379CAB-81D4-44D9-8E8D-2D49CE4A2599}"/>
              </a:ext>
            </a:extLst>
          </p:cNvPr>
          <p:cNvSpPr txBox="1"/>
          <p:nvPr/>
        </p:nvSpPr>
        <p:spPr>
          <a:xfrm>
            <a:off x="150168" y="2391774"/>
            <a:ext cx="3947120" cy="461665"/>
          </a:xfrm>
          <a:prstGeom prst="rect">
            <a:avLst/>
          </a:prstGeom>
          <a:noFill/>
        </p:spPr>
        <p:txBody>
          <a:bodyPr wrap="square" rtlCol="0">
            <a:spAutoFit/>
          </a:bodyPr>
          <a:lstStyle/>
          <a:p>
            <a:pPr algn="ctr"/>
            <a:r>
              <a:rPr lang="fr-FR" sz="1200" dirty="0"/>
              <a:t>Evolution of </a:t>
            </a:r>
            <a:r>
              <a:rPr lang="fr-FR" sz="1200" dirty="0" err="1"/>
              <a:t>daily</a:t>
            </a:r>
            <a:r>
              <a:rPr lang="fr-FR" sz="1200" dirty="0"/>
              <a:t> </a:t>
            </a:r>
            <a:r>
              <a:rPr lang="fr-FR" sz="1200" dirty="0" err="1"/>
              <a:t>averaged</a:t>
            </a:r>
            <a:r>
              <a:rPr lang="fr-FR" sz="1200" dirty="0"/>
              <a:t> concentrations over Europe of AOS </a:t>
            </a:r>
            <a:r>
              <a:rPr lang="fr-FR" sz="1200" dirty="0" err="1"/>
              <a:t>from</a:t>
            </a:r>
            <a:r>
              <a:rPr lang="fr-FR" sz="1200" dirty="0"/>
              <a:t> </a:t>
            </a:r>
            <a:r>
              <a:rPr lang="fr-FR" sz="1200" dirty="0" err="1"/>
              <a:t>IVOCs</a:t>
            </a:r>
            <a:r>
              <a:rPr lang="fr-FR" sz="1200" dirty="0"/>
              <a:t> ( µg/m</a:t>
            </a:r>
            <a:r>
              <a:rPr lang="fr-FR" sz="1200" baseline="30000" dirty="0"/>
              <a:t>3</a:t>
            </a:r>
            <a:r>
              <a:rPr lang="fr-FR" sz="1200" dirty="0"/>
              <a:t>)</a:t>
            </a:r>
          </a:p>
        </p:txBody>
      </p:sp>
      <p:pic>
        <p:nvPicPr>
          <p:cNvPr id="12" name="Image 11">
            <a:extLst>
              <a:ext uri="{FF2B5EF4-FFF2-40B4-BE49-F238E27FC236}">
                <a16:creationId xmlns:a16="http://schemas.microsoft.com/office/drawing/2014/main" id="{E9B30884-65EB-46FB-B45B-D6CC82405E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14701" y="1980000"/>
            <a:ext cx="3813683" cy="2263500"/>
          </a:xfrm>
          <a:prstGeom prst="rect">
            <a:avLst/>
          </a:prstGeom>
          <a:noFill/>
          <a:ln>
            <a:noFill/>
          </a:ln>
        </p:spPr>
      </p:pic>
      <p:sp>
        <p:nvSpPr>
          <p:cNvPr id="13" name="ZoneTexte 12">
            <a:extLst>
              <a:ext uri="{FF2B5EF4-FFF2-40B4-BE49-F238E27FC236}">
                <a16:creationId xmlns:a16="http://schemas.microsoft.com/office/drawing/2014/main" id="{AA7CF3AB-26D5-442D-A3BB-72CC2C49D86E}"/>
              </a:ext>
            </a:extLst>
          </p:cNvPr>
          <p:cNvSpPr txBox="1"/>
          <p:nvPr/>
        </p:nvSpPr>
        <p:spPr>
          <a:xfrm>
            <a:off x="4290440" y="1627857"/>
            <a:ext cx="3947120" cy="461665"/>
          </a:xfrm>
          <a:prstGeom prst="rect">
            <a:avLst/>
          </a:prstGeom>
          <a:noFill/>
        </p:spPr>
        <p:txBody>
          <a:bodyPr wrap="square" rtlCol="0">
            <a:spAutoFit/>
          </a:bodyPr>
          <a:lstStyle/>
          <a:p>
            <a:pPr algn="ctr"/>
            <a:r>
              <a:rPr lang="fr-FR" sz="1200" dirty="0"/>
              <a:t>Summer AOS concentrations </a:t>
            </a:r>
            <a:r>
              <a:rPr lang="fr-FR" sz="1200" dirty="0" err="1"/>
              <a:t>from</a:t>
            </a:r>
            <a:r>
              <a:rPr lang="fr-FR" sz="1200" dirty="0"/>
              <a:t> </a:t>
            </a:r>
            <a:r>
              <a:rPr lang="fr-FR" sz="1200" dirty="0" err="1"/>
              <a:t>IVOCs</a:t>
            </a:r>
            <a:r>
              <a:rPr lang="fr-FR" sz="1200" dirty="0"/>
              <a:t> </a:t>
            </a:r>
            <a:r>
              <a:rPr lang="fr-FR" sz="1200" dirty="0" err="1"/>
              <a:t>with</a:t>
            </a:r>
            <a:r>
              <a:rPr lang="fr-FR" sz="1200" dirty="0"/>
              <a:t> H²O (en µg/m</a:t>
            </a:r>
            <a:r>
              <a:rPr lang="fr-FR" sz="1200" baseline="30000" dirty="0"/>
              <a:t>3</a:t>
            </a:r>
            <a:r>
              <a:rPr lang="fr-FR" sz="1200" dirty="0"/>
              <a:t>)</a:t>
            </a:r>
          </a:p>
        </p:txBody>
      </p:sp>
      <p:sp>
        <p:nvSpPr>
          <p:cNvPr id="14" name="ZoneTexte 13">
            <a:extLst>
              <a:ext uri="{FF2B5EF4-FFF2-40B4-BE49-F238E27FC236}">
                <a16:creationId xmlns:a16="http://schemas.microsoft.com/office/drawing/2014/main" id="{5485C12F-9308-49E3-8401-7F56BE500FD3}"/>
              </a:ext>
            </a:extLst>
          </p:cNvPr>
          <p:cNvSpPr txBox="1"/>
          <p:nvPr/>
        </p:nvSpPr>
        <p:spPr>
          <a:xfrm>
            <a:off x="4214701" y="4243500"/>
            <a:ext cx="4461755" cy="461665"/>
          </a:xfrm>
          <a:prstGeom prst="rect">
            <a:avLst/>
          </a:prstGeom>
          <a:noFill/>
        </p:spPr>
        <p:txBody>
          <a:bodyPr wrap="square" rtlCol="0">
            <a:spAutoFit/>
          </a:bodyPr>
          <a:lstStyle/>
          <a:p>
            <a:pPr marL="285750" indent="-285750">
              <a:buFont typeface="Arial" panose="020B0604020202020204" pitchFamily="34" charset="0"/>
              <a:buChar char="•"/>
            </a:pPr>
            <a:r>
              <a:rPr lang="fr-FR" sz="1200" dirty="0" err="1"/>
              <a:t>between</a:t>
            </a:r>
            <a:r>
              <a:rPr lang="fr-FR" sz="1200" dirty="0"/>
              <a:t> 50 % and 80 % of </a:t>
            </a:r>
            <a:r>
              <a:rPr lang="fr-FR" sz="1200" dirty="0" err="1"/>
              <a:t>anthropogenic</a:t>
            </a:r>
            <a:r>
              <a:rPr lang="fr-FR" sz="1200" dirty="0"/>
              <a:t> SOA due to IVOC </a:t>
            </a:r>
            <a:r>
              <a:rPr lang="fr-FR" sz="1200" dirty="0" err="1"/>
              <a:t>emissions</a:t>
            </a:r>
            <a:r>
              <a:rPr lang="fr-FR" sz="1200" dirty="0"/>
              <a:t> </a:t>
            </a:r>
          </a:p>
        </p:txBody>
      </p:sp>
    </p:spTree>
    <p:extLst>
      <p:ext uri="{BB962C8B-B14F-4D97-AF65-F5344CB8AC3E}">
        <p14:creationId xmlns:p14="http://schemas.microsoft.com/office/powerpoint/2010/main" val="174541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93367-C285-49D0-ACDC-E0F985F576F6}"/>
              </a:ext>
            </a:extLst>
          </p:cNvPr>
          <p:cNvSpPr>
            <a:spLocks noGrp="1"/>
          </p:cNvSpPr>
          <p:nvPr>
            <p:ph type="title"/>
          </p:nvPr>
        </p:nvSpPr>
        <p:spPr/>
        <p:txBody>
          <a:bodyPr/>
          <a:lstStyle/>
          <a:p>
            <a:r>
              <a:rPr lang="fr-FR" dirty="0"/>
              <a:t>Conclusions</a:t>
            </a:r>
          </a:p>
        </p:txBody>
      </p:sp>
      <p:sp>
        <p:nvSpPr>
          <p:cNvPr id="3" name="Espace réservé de la date 2">
            <a:extLst>
              <a:ext uri="{FF2B5EF4-FFF2-40B4-BE49-F238E27FC236}">
                <a16:creationId xmlns:a16="http://schemas.microsoft.com/office/drawing/2014/main" id="{D68CAF5A-472D-40DF-8E78-31794045AA29}"/>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0FEC8D07-AC78-494E-B47E-2AC9BF0A25A3}"/>
              </a:ext>
            </a:extLst>
          </p:cNvPr>
          <p:cNvSpPr>
            <a:spLocks noGrp="1"/>
          </p:cNvSpPr>
          <p:nvPr>
            <p:ph type="ftr" sz="quarter" idx="11"/>
          </p:nvPr>
        </p:nvSpPr>
        <p:spPr/>
        <p:txBody>
          <a:bodyPr/>
          <a:lstStyle/>
          <a:p>
            <a:r>
              <a:rPr lang="fr-FR"/>
              <a:t>Institut national de l’environnement industriel et des risques</a:t>
            </a:r>
            <a:endParaRPr lang="fr-FR" dirty="0"/>
          </a:p>
        </p:txBody>
      </p:sp>
      <p:sp>
        <p:nvSpPr>
          <p:cNvPr id="5" name="Espace réservé du numéro de diapositive 4">
            <a:extLst>
              <a:ext uri="{FF2B5EF4-FFF2-40B4-BE49-F238E27FC236}">
                <a16:creationId xmlns:a16="http://schemas.microsoft.com/office/drawing/2014/main" id="{C8999D8F-9EFA-4428-BCBE-A896EE6D80C2}"/>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Espace réservé du contenu 5">
            <a:extLst>
              <a:ext uri="{FF2B5EF4-FFF2-40B4-BE49-F238E27FC236}">
                <a16:creationId xmlns:a16="http://schemas.microsoft.com/office/drawing/2014/main" id="{5A6135A8-5FB9-42F8-AFB1-E3D56432D8F9}"/>
              </a:ext>
            </a:extLst>
          </p:cNvPr>
          <p:cNvSpPr>
            <a:spLocks noGrp="1"/>
          </p:cNvSpPr>
          <p:nvPr>
            <p:ph sz="quarter" idx="14"/>
          </p:nvPr>
        </p:nvSpPr>
        <p:spPr>
          <a:xfrm>
            <a:off x="359999" y="1347614"/>
            <a:ext cx="8424000" cy="2574000"/>
          </a:xfrm>
        </p:spPr>
        <p:txBody>
          <a:bodyPr/>
          <a:lstStyle/>
          <a:p>
            <a:endParaRPr lang="en-US" dirty="0"/>
          </a:p>
          <a:p>
            <a:r>
              <a:rPr lang="en-US" dirty="0"/>
              <a:t>A large part of IVOC in the NMVOC emissions. But different protocols for the different campaigns. The deposition at the walls of IVOC and SVOC could affect the results of the first campaign.</a:t>
            </a:r>
          </a:p>
          <a:p>
            <a:r>
              <a:rPr lang="en-US" dirty="0"/>
              <a:t>Normalized IVOC emissions to C7-C10. The sampling methodology could be improved to evaluate the volatility distribution of all COV (and not only above 7 carbons) =&gt; easier to normalize emissions</a:t>
            </a:r>
          </a:p>
          <a:p>
            <a:endParaRPr lang="en-US" dirty="0"/>
          </a:p>
          <a:p>
            <a:r>
              <a:rPr lang="en-US" dirty="0"/>
              <a:t>Sector contributing to IVOC emissions:</a:t>
            </a:r>
          </a:p>
          <a:p>
            <a:pPr marL="171450" indent="-171450">
              <a:buFont typeface="Arial" panose="020B0604020202020204" pitchFamily="34" charset="0"/>
              <a:buChar char="•"/>
            </a:pPr>
            <a:r>
              <a:rPr lang="en-US" dirty="0"/>
              <a:t>Solvent sector 74% of emissions</a:t>
            </a:r>
          </a:p>
          <a:p>
            <a:pPr marL="171450" indent="-171450">
              <a:buFont typeface="Arial" panose="020B0604020202020204" pitchFamily="34" charset="0"/>
              <a:buChar char="•"/>
            </a:pPr>
            <a:r>
              <a:rPr lang="en-US" dirty="0"/>
              <a:t>Road traffic 8% of emissions</a:t>
            </a:r>
          </a:p>
          <a:p>
            <a:pPr marL="171450" indent="-171450">
              <a:buFont typeface="Arial" panose="020B0604020202020204" pitchFamily="34" charset="0"/>
              <a:buChar char="•"/>
            </a:pPr>
            <a:r>
              <a:rPr lang="en-US" dirty="0"/>
              <a:t>Wood burning 7% of emissions</a:t>
            </a:r>
          </a:p>
          <a:p>
            <a:pPr marL="171450" indent="-171450">
              <a:buFont typeface="Arial" panose="020B0604020202020204" pitchFamily="34" charset="0"/>
              <a:buChar char="•"/>
            </a:pPr>
            <a:endParaRPr lang="en-US" dirty="0"/>
          </a:p>
          <a:p>
            <a:r>
              <a:rPr lang="en-US" dirty="0"/>
              <a:t>The impact of IVOC emissions was estimated using the CHIMERE model:</a:t>
            </a:r>
          </a:p>
          <a:p>
            <a:pPr marL="171450" indent="-171450">
              <a:buFont typeface="Arial" panose="020B0604020202020204" pitchFamily="34" charset="0"/>
              <a:buChar char="•"/>
            </a:pPr>
            <a:r>
              <a:rPr lang="en-US" dirty="0"/>
              <a:t>In summer, 50-80% of anthropogenic SOA could be due to IVOC emissions</a:t>
            </a:r>
          </a:p>
          <a:p>
            <a:pPr marL="171450" indent="-171450">
              <a:buFont typeface="Arial" panose="020B0604020202020204" pitchFamily="34" charset="0"/>
              <a:buChar char="•"/>
            </a:pPr>
            <a:r>
              <a:rPr lang="en-US" dirty="0"/>
              <a:t>Annual SOA concentrations of IVOCs can reach 1 µg/m3 especially in Central Europe</a:t>
            </a:r>
          </a:p>
          <a:p>
            <a:endParaRPr lang="en-US" dirty="0"/>
          </a:p>
          <a:p>
            <a:endParaRPr lang="en-US" dirty="0"/>
          </a:p>
          <a:p>
            <a:endParaRPr lang="en-US" dirty="0"/>
          </a:p>
          <a:p>
            <a:endParaRPr lang="en-US" dirty="0"/>
          </a:p>
          <a:p>
            <a:endParaRPr lang="en-US" dirty="0"/>
          </a:p>
          <a:p>
            <a:endParaRPr lang="en-US" dirty="0"/>
          </a:p>
          <a:p>
            <a:endParaRPr lang="fr-FR" dirty="0"/>
          </a:p>
        </p:txBody>
      </p:sp>
    </p:spTree>
    <p:extLst>
      <p:ext uri="{BB962C8B-B14F-4D97-AF65-F5344CB8AC3E}">
        <p14:creationId xmlns:p14="http://schemas.microsoft.com/office/powerpoint/2010/main" val="269782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A5C7D61B-1F1F-4B7D-953A-780DD7586A88}"/>
              </a:ext>
            </a:extLst>
          </p:cNvPr>
          <p:cNvSpPr>
            <a:spLocks noGrp="1"/>
          </p:cNvSpPr>
          <p:nvPr>
            <p:ph type="title"/>
          </p:nvPr>
        </p:nvSpPr>
        <p:spPr/>
        <p:txBody>
          <a:bodyPr/>
          <a:lstStyle/>
          <a:p>
            <a:r>
              <a:rPr lang="fr-FR" dirty="0"/>
              <a:t>SVOC and IVOC: a modeling issue</a:t>
            </a:r>
          </a:p>
        </p:txBody>
      </p:sp>
      <p:sp>
        <p:nvSpPr>
          <p:cNvPr id="3" name="Espace réservé de la date 2">
            <a:extLst>
              <a:ext uri="{FF2B5EF4-FFF2-40B4-BE49-F238E27FC236}">
                <a16:creationId xmlns:a16="http://schemas.microsoft.com/office/drawing/2014/main" id="{9FD8FA07-9FF1-46BB-A391-BA67A62102FE}"/>
              </a:ext>
            </a:extLst>
          </p:cNvPr>
          <p:cNvSpPr>
            <a:spLocks noGrp="1"/>
          </p:cNvSpPr>
          <p:nvPr>
            <p:ph type="dt" sz="half" idx="10"/>
          </p:nvPr>
        </p:nvSpPr>
        <p:spPr/>
        <p:txBody>
          <a:bodyPr/>
          <a:lstStyle/>
          <a:p>
            <a:pPr algn="r"/>
            <a:r>
              <a:rPr lang="fr-FR" cap="all" dirty="0"/>
              <a:t>29/03/2022</a:t>
            </a:r>
          </a:p>
        </p:txBody>
      </p:sp>
      <p:sp>
        <p:nvSpPr>
          <p:cNvPr id="11" name="Espace réservé du pied de page 10">
            <a:extLst>
              <a:ext uri="{FF2B5EF4-FFF2-40B4-BE49-F238E27FC236}">
                <a16:creationId xmlns:a16="http://schemas.microsoft.com/office/drawing/2014/main" id="{8A14B293-C095-4068-A14B-003F5FBA3C3E}"/>
              </a:ext>
            </a:extLst>
          </p:cNvPr>
          <p:cNvSpPr>
            <a:spLocks noGrp="1"/>
          </p:cNvSpPr>
          <p:nvPr>
            <p:ph type="ftr" sz="quarter" idx="11"/>
          </p:nvPr>
        </p:nvSpPr>
        <p:spPr>
          <a:xfrm>
            <a:off x="360000" y="4783500"/>
            <a:ext cx="5904000" cy="360000"/>
          </a:xfrm>
        </p:spPr>
        <p:txBody>
          <a:bodyPr/>
          <a:lstStyle/>
          <a:p>
            <a:r>
              <a:rPr lang="fr-FR" dirty="0"/>
              <a:t>Institut national de l’environnement industriel et des risques</a:t>
            </a:r>
          </a:p>
        </p:txBody>
      </p:sp>
      <p:sp>
        <p:nvSpPr>
          <p:cNvPr id="5" name="Espace réservé du numéro de diapositive 4">
            <a:extLst>
              <a:ext uri="{FF2B5EF4-FFF2-40B4-BE49-F238E27FC236}">
                <a16:creationId xmlns:a16="http://schemas.microsoft.com/office/drawing/2014/main" id="{DCD51FDB-D728-4B87-B3B0-710F4747FF71}"/>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
        <p:nvSpPr>
          <p:cNvPr id="8" name="Espace réservé du contenu 10">
            <a:extLst>
              <a:ext uri="{FF2B5EF4-FFF2-40B4-BE49-F238E27FC236}">
                <a16:creationId xmlns:a16="http://schemas.microsoft.com/office/drawing/2014/main" id="{90DBB88B-33E9-473B-B273-9E1E7725872F}"/>
              </a:ext>
            </a:extLst>
          </p:cNvPr>
          <p:cNvSpPr>
            <a:spLocks noGrp="1"/>
          </p:cNvSpPr>
          <p:nvPr>
            <p:ph sz="quarter" idx="14"/>
          </p:nvPr>
        </p:nvSpPr>
        <p:spPr>
          <a:xfrm>
            <a:off x="324464" y="1779662"/>
            <a:ext cx="8424000" cy="2574000"/>
          </a:xfrm>
        </p:spPr>
        <p:txBody>
          <a:bodyPr/>
          <a:lstStyle/>
          <a:p>
            <a:r>
              <a:rPr lang="en-US" dirty="0"/>
              <a:t>Historically, models assumed that POAs (primary organic aerosol) were non-volatile:</a:t>
            </a:r>
            <a:endParaRPr lang="fr-FR" dirty="0"/>
          </a:p>
        </p:txBody>
      </p:sp>
      <p:sp>
        <p:nvSpPr>
          <p:cNvPr id="2" name="Espace réservé du texte 1">
            <a:extLst>
              <a:ext uri="{FF2B5EF4-FFF2-40B4-BE49-F238E27FC236}">
                <a16:creationId xmlns:a16="http://schemas.microsoft.com/office/drawing/2014/main" id="{277760AA-92DD-43E1-9AA0-620DC2D80C31}"/>
              </a:ext>
            </a:extLst>
          </p:cNvPr>
          <p:cNvSpPr>
            <a:spLocks noGrp="1"/>
          </p:cNvSpPr>
          <p:nvPr>
            <p:ph type="body" sz="quarter" idx="15"/>
          </p:nvPr>
        </p:nvSpPr>
        <p:spPr/>
        <p:txBody>
          <a:bodyPr/>
          <a:lstStyle/>
          <a:p>
            <a:r>
              <a:rPr lang="fr-FR" dirty="0" err="1"/>
              <a:t>Semivolatile</a:t>
            </a:r>
            <a:r>
              <a:rPr lang="fr-FR" dirty="0"/>
              <a:t> </a:t>
            </a:r>
            <a:r>
              <a:rPr lang="fr-FR" dirty="0" err="1"/>
              <a:t>organic</a:t>
            </a:r>
            <a:r>
              <a:rPr lang="fr-FR" dirty="0"/>
              <a:t> compounds (SVOC)</a:t>
            </a:r>
          </a:p>
        </p:txBody>
      </p:sp>
      <p:grpSp>
        <p:nvGrpSpPr>
          <p:cNvPr id="6" name="Groupe 5">
            <a:extLst>
              <a:ext uri="{FF2B5EF4-FFF2-40B4-BE49-F238E27FC236}">
                <a16:creationId xmlns:a16="http://schemas.microsoft.com/office/drawing/2014/main" id="{86E57E77-3B71-4E4F-8381-C2BFBAA8535E}"/>
              </a:ext>
            </a:extLst>
          </p:cNvPr>
          <p:cNvGrpSpPr/>
          <p:nvPr/>
        </p:nvGrpSpPr>
        <p:grpSpPr>
          <a:xfrm>
            <a:off x="6591375" y="1729465"/>
            <a:ext cx="2068094" cy="1659307"/>
            <a:chOff x="2843808" y="2953992"/>
            <a:chExt cx="2178314" cy="1766222"/>
          </a:xfrm>
        </p:grpSpPr>
        <p:pic>
          <p:nvPicPr>
            <p:cNvPr id="12" name="Picture 2" descr="RÃ©sultat de recherche d'images pour &quot;SVOC IVOC&quot;">
              <a:extLst>
                <a:ext uri="{FF2B5EF4-FFF2-40B4-BE49-F238E27FC236}">
                  <a16:creationId xmlns:a16="http://schemas.microsoft.com/office/drawing/2014/main" id="{8A775B5D-B3E8-4E80-BC9A-1F2EE0598E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5" r="13113"/>
            <a:stretch/>
          </p:blipFill>
          <p:spPr bwMode="auto">
            <a:xfrm>
              <a:off x="3131840" y="2964794"/>
              <a:ext cx="1683938" cy="159825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a:extLst>
                <a:ext uri="{FF2B5EF4-FFF2-40B4-BE49-F238E27FC236}">
                  <a16:creationId xmlns:a16="http://schemas.microsoft.com/office/drawing/2014/main" id="{B636674A-1AF2-4672-B7E5-CE1F98A81AF0}"/>
                </a:ext>
              </a:extLst>
            </p:cNvPr>
            <p:cNvGrpSpPr/>
            <p:nvPr/>
          </p:nvGrpSpPr>
          <p:grpSpPr>
            <a:xfrm>
              <a:off x="2843808" y="2953992"/>
              <a:ext cx="2178314" cy="1766222"/>
              <a:chOff x="2726857" y="2964794"/>
              <a:chExt cx="2178314" cy="1766222"/>
            </a:xfrm>
          </p:grpSpPr>
          <p:sp>
            <p:nvSpPr>
              <p:cNvPr id="13" name="ZoneTexte 12">
                <a:extLst>
                  <a:ext uri="{FF2B5EF4-FFF2-40B4-BE49-F238E27FC236}">
                    <a16:creationId xmlns:a16="http://schemas.microsoft.com/office/drawing/2014/main" id="{5928134C-2C99-4EA4-87DB-38478084BD75}"/>
                  </a:ext>
                </a:extLst>
              </p:cNvPr>
              <p:cNvSpPr txBox="1"/>
              <p:nvPr/>
            </p:nvSpPr>
            <p:spPr>
              <a:xfrm>
                <a:off x="3221234" y="4515478"/>
                <a:ext cx="1683937" cy="215538"/>
              </a:xfrm>
              <a:prstGeom prst="rect">
                <a:avLst/>
              </a:prstGeom>
              <a:noFill/>
            </p:spPr>
            <p:txBody>
              <a:bodyPr wrap="square" rtlCol="0">
                <a:spAutoFit/>
              </a:bodyPr>
              <a:lstStyle/>
              <a:p>
                <a:r>
                  <a:rPr lang="fr-FR" sz="716" dirty="0" err="1"/>
                  <a:t>Organic</a:t>
                </a:r>
                <a:r>
                  <a:rPr lang="fr-FR" sz="716" dirty="0"/>
                  <a:t> </a:t>
                </a:r>
                <a:r>
                  <a:rPr lang="fr-FR" sz="716" dirty="0" err="1"/>
                  <a:t>aerosol</a:t>
                </a:r>
                <a:r>
                  <a:rPr lang="fr-FR" sz="716" dirty="0"/>
                  <a:t> </a:t>
                </a:r>
                <a:r>
                  <a:rPr lang="fr-FR" sz="716" dirty="0" err="1"/>
                  <a:t>loading</a:t>
                </a:r>
                <a:endParaRPr lang="fr-FR" sz="716" dirty="0"/>
              </a:p>
            </p:txBody>
          </p:sp>
          <p:sp>
            <p:nvSpPr>
              <p:cNvPr id="14" name="ZoneTexte 13">
                <a:extLst>
                  <a:ext uri="{FF2B5EF4-FFF2-40B4-BE49-F238E27FC236}">
                    <a16:creationId xmlns:a16="http://schemas.microsoft.com/office/drawing/2014/main" id="{E66EEFE7-52D0-402E-BC21-EBF4C65A0735}"/>
                  </a:ext>
                </a:extLst>
              </p:cNvPr>
              <p:cNvSpPr txBox="1"/>
              <p:nvPr/>
            </p:nvSpPr>
            <p:spPr>
              <a:xfrm>
                <a:off x="2726857" y="2964794"/>
                <a:ext cx="426567" cy="1334193"/>
              </a:xfrm>
              <a:prstGeom prst="rect">
                <a:avLst/>
              </a:prstGeom>
              <a:noFill/>
            </p:spPr>
            <p:txBody>
              <a:bodyPr vert="vert270" wrap="square" rtlCol="0">
                <a:spAutoFit/>
              </a:bodyPr>
              <a:lstStyle/>
              <a:p>
                <a:r>
                  <a:rPr lang="fr-FR" sz="716" dirty="0"/>
                  <a:t>Fraction of COSV in the </a:t>
                </a:r>
                <a:r>
                  <a:rPr lang="fr-FR" sz="716" dirty="0" err="1"/>
                  <a:t>particle</a:t>
                </a:r>
                <a:r>
                  <a:rPr lang="fr-FR" sz="716" dirty="0"/>
                  <a:t> phase</a:t>
                </a:r>
              </a:p>
            </p:txBody>
          </p:sp>
        </p:grpSp>
      </p:grpSp>
      <p:sp>
        <p:nvSpPr>
          <p:cNvPr id="15" name="Espace réservé du contenu 10">
            <a:extLst>
              <a:ext uri="{FF2B5EF4-FFF2-40B4-BE49-F238E27FC236}">
                <a16:creationId xmlns:a16="http://schemas.microsoft.com/office/drawing/2014/main" id="{25AA3CC4-F60A-47F6-8353-51FB9930C8B5}"/>
              </a:ext>
            </a:extLst>
          </p:cNvPr>
          <p:cNvSpPr txBox="1">
            <a:spLocks/>
          </p:cNvSpPr>
          <p:nvPr/>
        </p:nvSpPr>
        <p:spPr bwMode="gray">
          <a:xfrm>
            <a:off x="379292" y="2029508"/>
            <a:ext cx="6123088" cy="181454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Robinson et al (2007) introduces the notion of semi-volatility: any compound exists in the gas phase and the organic phase (at different concentrations according to their volatility)</a:t>
            </a:r>
          </a:p>
          <a:p>
            <a:pPr lvl="1"/>
            <a:r>
              <a:rPr lang="en-US" dirty="0"/>
              <a:t>Authors choose to distribute the POA according to a volatility curve and to represent them in the air quality models via the gas/particle partitioning of the SVOC (according to the ambient conditions)</a:t>
            </a:r>
          </a:p>
          <a:p>
            <a:r>
              <a:rPr lang="en-US" dirty="0"/>
              <a:t>Volatility continuum between PM and VOC</a:t>
            </a:r>
          </a:p>
          <a:p>
            <a:pPr lvl="1"/>
            <a:r>
              <a:rPr lang="en-US" dirty="0"/>
              <a:t>No clear distinction between POA, SVOC and VOC</a:t>
            </a:r>
          </a:p>
          <a:p>
            <a:pPr lvl="1"/>
            <a:r>
              <a:rPr lang="en-US" dirty="0"/>
              <a:t>Robinson et al (2007) chose to name all organic compounds with a saturation concentration (C*) below 10</a:t>
            </a:r>
            <a:r>
              <a:rPr lang="en-US" baseline="30000" dirty="0"/>
              <a:t>4</a:t>
            </a:r>
            <a:r>
              <a:rPr lang="en-US" dirty="0"/>
              <a:t> µg/m3 as SVOCs. Many other classifications exist in the literature.</a:t>
            </a:r>
          </a:p>
          <a:p>
            <a:pPr lvl="1"/>
            <a:r>
              <a:rPr lang="en-US" dirty="0"/>
              <a:t>SVOCs can be considered as the compounds in particulate form at emission after cooling and dilution</a:t>
            </a:r>
            <a:endParaRPr lang="fr-FR" dirty="0"/>
          </a:p>
        </p:txBody>
      </p:sp>
      <p:pic>
        <p:nvPicPr>
          <p:cNvPr id="16" name="Image 15">
            <a:extLst>
              <a:ext uri="{FF2B5EF4-FFF2-40B4-BE49-F238E27FC236}">
                <a16:creationId xmlns:a16="http://schemas.microsoft.com/office/drawing/2014/main" id="{D370A9D3-2C15-4A62-95ED-6950CCFA62AF}"/>
              </a:ext>
            </a:extLst>
          </p:cNvPr>
          <p:cNvPicPr>
            <a:picLocks noChangeAspect="1"/>
          </p:cNvPicPr>
          <p:nvPr/>
        </p:nvPicPr>
        <p:blipFill>
          <a:blip r:embed="rId3"/>
          <a:stretch>
            <a:fillRect/>
          </a:stretch>
        </p:blipFill>
        <p:spPr>
          <a:xfrm>
            <a:off x="6752678" y="3691227"/>
            <a:ext cx="1891016" cy="1045759"/>
          </a:xfrm>
          <a:prstGeom prst="rect">
            <a:avLst/>
          </a:prstGeom>
        </p:spPr>
      </p:pic>
    </p:spTree>
    <p:extLst>
      <p:ext uri="{BB962C8B-B14F-4D97-AF65-F5344CB8AC3E}">
        <p14:creationId xmlns:p14="http://schemas.microsoft.com/office/powerpoint/2010/main" val="94660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A5C7D61B-1F1F-4B7D-953A-780DD7586A88}"/>
              </a:ext>
            </a:extLst>
          </p:cNvPr>
          <p:cNvSpPr>
            <a:spLocks noGrp="1"/>
          </p:cNvSpPr>
          <p:nvPr>
            <p:ph type="title"/>
          </p:nvPr>
        </p:nvSpPr>
        <p:spPr/>
        <p:txBody>
          <a:bodyPr/>
          <a:lstStyle/>
          <a:p>
            <a:r>
              <a:rPr lang="fr-FR" dirty="0"/>
              <a:t>SVOC and IVOC: a modeling issue</a:t>
            </a:r>
          </a:p>
        </p:txBody>
      </p:sp>
      <p:sp>
        <p:nvSpPr>
          <p:cNvPr id="3" name="Espace réservé de la date 2">
            <a:extLst>
              <a:ext uri="{FF2B5EF4-FFF2-40B4-BE49-F238E27FC236}">
                <a16:creationId xmlns:a16="http://schemas.microsoft.com/office/drawing/2014/main" id="{9FD8FA07-9FF1-46BB-A391-BA67A62102FE}"/>
              </a:ext>
            </a:extLst>
          </p:cNvPr>
          <p:cNvSpPr>
            <a:spLocks noGrp="1"/>
          </p:cNvSpPr>
          <p:nvPr>
            <p:ph type="dt" sz="half" idx="10"/>
          </p:nvPr>
        </p:nvSpPr>
        <p:spPr/>
        <p:txBody>
          <a:bodyPr/>
          <a:lstStyle/>
          <a:p>
            <a:pPr algn="r"/>
            <a:r>
              <a:rPr lang="fr-FR" cap="all" dirty="0"/>
              <a:t>29/03/2022</a:t>
            </a:r>
          </a:p>
        </p:txBody>
      </p:sp>
      <p:sp>
        <p:nvSpPr>
          <p:cNvPr id="11" name="Espace réservé du pied de page 10">
            <a:extLst>
              <a:ext uri="{FF2B5EF4-FFF2-40B4-BE49-F238E27FC236}">
                <a16:creationId xmlns:a16="http://schemas.microsoft.com/office/drawing/2014/main" id="{8A14B293-C095-4068-A14B-003F5FBA3C3E}"/>
              </a:ext>
            </a:extLst>
          </p:cNvPr>
          <p:cNvSpPr>
            <a:spLocks noGrp="1"/>
          </p:cNvSpPr>
          <p:nvPr>
            <p:ph type="ftr" sz="quarter" idx="11"/>
          </p:nvPr>
        </p:nvSpPr>
        <p:spPr>
          <a:xfrm>
            <a:off x="397504" y="4783500"/>
            <a:ext cx="5904000" cy="360000"/>
          </a:xfrm>
        </p:spPr>
        <p:txBody>
          <a:bodyPr/>
          <a:lstStyle/>
          <a:p>
            <a:r>
              <a:rPr lang="fr-FR" dirty="0"/>
              <a:t>Institut national de l’environnement industriel et des risques</a:t>
            </a:r>
          </a:p>
        </p:txBody>
      </p:sp>
      <p:sp>
        <p:nvSpPr>
          <p:cNvPr id="5" name="Espace réservé du numéro de diapositive 4">
            <a:extLst>
              <a:ext uri="{FF2B5EF4-FFF2-40B4-BE49-F238E27FC236}">
                <a16:creationId xmlns:a16="http://schemas.microsoft.com/office/drawing/2014/main" id="{DCD51FDB-D728-4B87-B3B0-710F4747FF71}"/>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8" name="Espace réservé du contenu 10">
            <a:extLst>
              <a:ext uri="{FF2B5EF4-FFF2-40B4-BE49-F238E27FC236}">
                <a16:creationId xmlns:a16="http://schemas.microsoft.com/office/drawing/2014/main" id="{90DBB88B-33E9-473B-B273-9E1E7725872F}"/>
              </a:ext>
            </a:extLst>
          </p:cNvPr>
          <p:cNvSpPr>
            <a:spLocks noGrp="1"/>
          </p:cNvSpPr>
          <p:nvPr>
            <p:ph sz="quarter" idx="14"/>
          </p:nvPr>
        </p:nvSpPr>
        <p:spPr>
          <a:xfrm>
            <a:off x="324464" y="1779662"/>
            <a:ext cx="8496008" cy="2574000"/>
          </a:xfrm>
        </p:spPr>
        <p:txBody>
          <a:bodyPr/>
          <a:lstStyle/>
          <a:p>
            <a:r>
              <a:rPr lang="en-US" b="1" dirty="0"/>
              <a:t>Robinson et al. (2007) realizes that there is a volatility gap between the SVOCs (C* &lt; 10</a:t>
            </a:r>
            <a:r>
              <a:rPr lang="en-US" b="1" baseline="30000" dirty="0"/>
              <a:t>4</a:t>
            </a:r>
            <a:r>
              <a:rPr lang="en-US" b="1" dirty="0"/>
              <a:t> µg/m3, lower volatility from heptadecane, C17) and the VOC emissions used in models: </a:t>
            </a:r>
            <a:endParaRPr lang="fr-FR" dirty="0"/>
          </a:p>
          <a:p>
            <a:pPr marL="423450" lvl="1" indent="-171450"/>
            <a:r>
              <a:rPr lang="en-US" dirty="0"/>
              <a:t>To use anthropogenic emission inventories, redistributing NMVOC emissions over the different species is necessary. </a:t>
            </a:r>
          </a:p>
          <a:p>
            <a:pPr marL="603450" lvl="2" indent="-171450"/>
            <a:r>
              <a:rPr lang="en-US" dirty="0"/>
              <a:t>Use of speciation studies by GC/MS</a:t>
            </a:r>
          </a:p>
          <a:p>
            <a:pPr marL="603450" lvl="2" indent="-171450"/>
            <a:r>
              <a:rPr lang="en-US" dirty="0"/>
              <a:t>Based on the identified fraction of VOC</a:t>
            </a:r>
            <a:endParaRPr lang="fr-FR" dirty="0"/>
          </a:p>
          <a:p>
            <a:pPr marL="423450" lvl="1" indent="-171450"/>
            <a:r>
              <a:rPr lang="fr-FR" dirty="0" err="1"/>
              <a:t>Generally</a:t>
            </a:r>
            <a:r>
              <a:rPr lang="fr-FR" dirty="0"/>
              <a:t>, </a:t>
            </a:r>
            <a:r>
              <a:rPr lang="en-US" dirty="0"/>
              <a:t>there is an unidentified UCM (Unresolved Complex Mixture) which corresponds to the least volatile part of the emissions</a:t>
            </a:r>
          </a:p>
          <a:p>
            <a:pPr marL="423450" lvl="1" indent="-171450"/>
            <a:r>
              <a:rPr lang="en-US" dirty="0"/>
              <a:t>Gap between SVOC emissions (C17) and the speciation tables used in the models (up to C12). These "missing" compounds are potentially very good precursors of secondary organic aerosol</a:t>
            </a:r>
            <a:endParaRPr lang="fr-FR" dirty="0"/>
          </a:p>
          <a:p>
            <a:pPr marL="171450" indent="-171450"/>
            <a:endParaRPr lang="en-US" dirty="0"/>
          </a:p>
          <a:p>
            <a:r>
              <a:rPr lang="en-US" b="1" dirty="0"/>
              <a:t>The “IVOC issue” is mainly due an emission allocation problem in models (not a matter of missing emissions as often presented in modelling studies) </a:t>
            </a:r>
            <a:endParaRPr lang="fr-FR" b="1"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2" name="Espace réservé du texte 1">
            <a:extLst>
              <a:ext uri="{FF2B5EF4-FFF2-40B4-BE49-F238E27FC236}">
                <a16:creationId xmlns:a16="http://schemas.microsoft.com/office/drawing/2014/main" id="{277760AA-92DD-43E1-9AA0-620DC2D80C31}"/>
              </a:ext>
            </a:extLst>
          </p:cNvPr>
          <p:cNvSpPr>
            <a:spLocks noGrp="1"/>
          </p:cNvSpPr>
          <p:nvPr>
            <p:ph type="body" sz="quarter" idx="15"/>
          </p:nvPr>
        </p:nvSpPr>
        <p:spPr/>
        <p:txBody>
          <a:bodyPr/>
          <a:lstStyle/>
          <a:p>
            <a:r>
              <a:rPr lang="fr-FR" dirty="0"/>
              <a:t>IVOC: </a:t>
            </a:r>
            <a:r>
              <a:rPr lang="fr-FR" dirty="0" err="1"/>
              <a:t>intermediate</a:t>
            </a:r>
            <a:r>
              <a:rPr lang="fr-FR" dirty="0"/>
              <a:t> </a:t>
            </a:r>
            <a:r>
              <a:rPr lang="fr-FR" dirty="0" err="1"/>
              <a:t>volatility</a:t>
            </a:r>
            <a:r>
              <a:rPr lang="fr-FR" dirty="0"/>
              <a:t> </a:t>
            </a:r>
            <a:r>
              <a:rPr lang="fr-FR" dirty="0" err="1"/>
              <a:t>organic</a:t>
            </a:r>
            <a:r>
              <a:rPr lang="fr-FR" dirty="0"/>
              <a:t> compounds</a:t>
            </a:r>
          </a:p>
        </p:txBody>
      </p:sp>
    </p:spTree>
    <p:extLst>
      <p:ext uri="{BB962C8B-B14F-4D97-AF65-F5344CB8AC3E}">
        <p14:creationId xmlns:p14="http://schemas.microsoft.com/office/powerpoint/2010/main" val="251753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A5C7D61B-1F1F-4B7D-953A-780DD7586A88}"/>
              </a:ext>
            </a:extLst>
          </p:cNvPr>
          <p:cNvSpPr>
            <a:spLocks noGrp="1"/>
          </p:cNvSpPr>
          <p:nvPr>
            <p:ph type="title"/>
          </p:nvPr>
        </p:nvSpPr>
        <p:spPr/>
        <p:txBody>
          <a:bodyPr/>
          <a:lstStyle/>
          <a:p>
            <a:r>
              <a:rPr lang="fr-FR" dirty="0"/>
              <a:t>The EVORA </a:t>
            </a:r>
            <a:r>
              <a:rPr lang="fr-FR" dirty="0" err="1"/>
              <a:t>project</a:t>
            </a:r>
            <a:endParaRPr lang="fr-FR" dirty="0"/>
          </a:p>
        </p:txBody>
      </p:sp>
      <p:sp>
        <p:nvSpPr>
          <p:cNvPr id="3" name="Espace réservé de la date 2">
            <a:extLst>
              <a:ext uri="{FF2B5EF4-FFF2-40B4-BE49-F238E27FC236}">
                <a16:creationId xmlns:a16="http://schemas.microsoft.com/office/drawing/2014/main" id="{9FD8FA07-9FF1-46BB-A391-BA67A62102FE}"/>
              </a:ext>
            </a:extLst>
          </p:cNvPr>
          <p:cNvSpPr>
            <a:spLocks noGrp="1"/>
          </p:cNvSpPr>
          <p:nvPr>
            <p:ph type="dt" sz="half" idx="10"/>
          </p:nvPr>
        </p:nvSpPr>
        <p:spPr/>
        <p:txBody>
          <a:bodyPr/>
          <a:lstStyle/>
          <a:p>
            <a:pPr algn="r"/>
            <a:r>
              <a:rPr lang="fr-FR" cap="all" dirty="0"/>
              <a:t>29/03/2022</a:t>
            </a:r>
          </a:p>
        </p:txBody>
      </p:sp>
      <p:sp>
        <p:nvSpPr>
          <p:cNvPr id="11" name="Espace réservé du pied de page 10">
            <a:extLst>
              <a:ext uri="{FF2B5EF4-FFF2-40B4-BE49-F238E27FC236}">
                <a16:creationId xmlns:a16="http://schemas.microsoft.com/office/drawing/2014/main" id="{8A14B293-C095-4068-A14B-003F5FBA3C3E}"/>
              </a:ext>
            </a:extLst>
          </p:cNvPr>
          <p:cNvSpPr>
            <a:spLocks noGrp="1"/>
          </p:cNvSpPr>
          <p:nvPr>
            <p:ph type="ftr" sz="quarter" idx="11"/>
          </p:nvPr>
        </p:nvSpPr>
        <p:spPr/>
        <p:txBody>
          <a:bodyPr/>
          <a:lstStyle/>
          <a:p>
            <a:r>
              <a:rPr lang="fr-FR"/>
              <a:t>Institut national de l’environnement industriel et des risques</a:t>
            </a:r>
            <a:endParaRPr lang="fr-FR" dirty="0"/>
          </a:p>
        </p:txBody>
      </p:sp>
      <p:sp>
        <p:nvSpPr>
          <p:cNvPr id="5" name="Espace réservé du numéro de diapositive 4">
            <a:extLst>
              <a:ext uri="{FF2B5EF4-FFF2-40B4-BE49-F238E27FC236}">
                <a16:creationId xmlns:a16="http://schemas.microsoft.com/office/drawing/2014/main" id="{DCD51FDB-D728-4B87-B3B0-710F4747FF71}"/>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8" name="Espace réservé du contenu 10">
            <a:extLst>
              <a:ext uri="{FF2B5EF4-FFF2-40B4-BE49-F238E27FC236}">
                <a16:creationId xmlns:a16="http://schemas.microsoft.com/office/drawing/2014/main" id="{90DBB88B-33E9-473B-B273-9E1E7725872F}"/>
              </a:ext>
            </a:extLst>
          </p:cNvPr>
          <p:cNvSpPr>
            <a:spLocks noGrp="1"/>
          </p:cNvSpPr>
          <p:nvPr>
            <p:ph sz="quarter" idx="14"/>
          </p:nvPr>
        </p:nvSpPr>
        <p:spPr>
          <a:xfrm>
            <a:off x="359998" y="1440000"/>
            <a:ext cx="8316458" cy="2970000"/>
          </a:xfrm>
        </p:spPr>
        <p:txBody>
          <a:bodyPr/>
          <a:lstStyle/>
          <a:p>
            <a:r>
              <a:rPr lang="fr-FR" dirty="0"/>
              <a:t>Aim of the </a:t>
            </a:r>
            <a:r>
              <a:rPr lang="fr-FR" dirty="0" err="1"/>
              <a:t>project</a:t>
            </a:r>
            <a:r>
              <a:rPr lang="fr-FR" dirty="0"/>
              <a:t>:</a:t>
            </a:r>
          </a:p>
          <a:p>
            <a:pPr marL="171450" indent="-171450">
              <a:buFont typeface="Arial" panose="020B0604020202020204" pitchFamily="34" charset="0"/>
              <a:buChar char="•"/>
            </a:pPr>
            <a:r>
              <a:rPr lang="fr-FR" dirty="0" err="1"/>
              <a:t>Measuring</a:t>
            </a:r>
            <a:r>
              <a:rPr lang="fr-FR" dirty="0"/>
              <a:t> the distribution by </a:t>
            </a:r>
            <a:r>
              <a:rPr lang="fr-FR" dirty="0" err="1"/>
              <a:t>volatility</a:t>
            </a:r>
            <a:r>
              <a:rPr lang="fr-FR" dirty="0"/>
              <a:t> of </a:t>
            </a:r>
            <a:r>
              <a:rPr lang="fr-FR" dirty="0" err="1"/>
              <a:t>organic</a:t>
            </a:r>
            <a:r>
              <a:rPr lang="fr-FR" dirty="0"/>
              <a:t> compounds  of </a:t>
            </a:r>
            <a:r>
              <a:rPr lang="fr-FR" dirty="0" err="1"/>
              <a:t>different</a:t>
            </a:r>
            <a:r>
              <a:rPr lang="fr-FR" dirty="0"/>
              <a:t> </a:t>
            </a:r>
            <a:r>
              <a:rPr lang="fr-FR" dirty="0" err="1"/>
              <a:t>representative</a:t>
            </a:r>
            <a:r>
              <a:rPr lang="fr-FR" dirty="0"/>
              <a:t> </a:t>
            </a:r>
            <a:r>
              <a:rPr lang="fr-FR" dirty="0" err="1"/>
              <a:t>passenger</a:t>
            </a:r>
            <a:r>
              <a:rPr lang="fr-FR" dirty="0"/>
              <a:t> cars</a:t>
            </a:r>
          </a:p>
          <a:p>
            <a:pPr marL="171450" indent="-171450">
              <a:buFont typeface="Arial" panose="020B0604020202020204" pitchFamily="34" charset="0"/>
              <a:buChar char="•"/>
            </a:pPr>
            <a:r>
              <a:rPr lang="fr-FR" dirty="0" err="1"/>
              <a:t>Estimating</a:t>
            </a:r>
            <a:r>
              <a:rPr lang="fr-FR" dirty="0"/>
              <a:t> IVOC </a:t>
            </a:r>
            <a:r>
              <a:rPr lang="fr-FR" dirty="0" err="1"/>
              <a:t>emissions</a:t>
            </a:r>
            <a:r>
              <a:rPr lang="fr-FR" dirty="0"/>
              <a:t> for </a:t>
            </a:r>
            <a:r>
              <a:rPr lang="fr-FR" dirty="0" err="1"/>
              <a:t>other</a:t>
            </a:r>
            <a:r>
              <a:rPr lang="fr-FR" dirty="0"/>
              <a:t> </a:t>
            </a:r>
            <a:r>
              <a:rPr lang="fr-FR" dirty="0" err="1"/>
              <a:t>sectors</a:t>
            </a:r>
            <a:endParaRPr lang="fr-FR" dirty="0"/>
          </a:p>
          <a:p>
            <a:pPr marL="171450" indent="-171450">
              <a:buFont typeface="Arial" panose="020B0604020202020204" pitchFamily="34" charset="0"/>
              <a:buChar char="•"/>
            </a:pPr>
            <a:r>
              <a:rPr lang="fr-FR" dirty="0" err="1"/>
              <a:t>Evaluate</a:t>
            </a:r>
            <a:r>
              <a:rPr lang="fr-FR" dirty="0"/>
              <a:t> the impact on air </a:t>
            </a:r>
            <a:r>
              <a:rPr lang="fr-FR" dirty="0" err="1"/>
              <a:t>quality</a:t>
            </a:r>
            <a:r>
              <a:rPr lang="fr-FR" dirty="0"/>
              <a:t> </a:t>
            </a:r>
            <a:r>
              <a:rPr lang="fr-FR" dirty="0" err="1"/>
              <a:t>with</a:t>
            </a:r>
            <a:r>
              <a:rPr lang="fr-FR" dirty="0"/>
              <a:t> the CHIMERE model</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r>
              <a:rPr lang="fr-FR" b="1" dirty="0"/>
              <a:t>First </a:t>
            </a:r>
            <a:r>
              <a:rPr lang="fr-FR" b="1" dirty="0" err="1"/>
              <a:t>campaign</a:t>
            </a:r>
            <a:r>
              <a:rPr lang="fr-FR" b="1" dirty="0"/>
              <a:t> (June 2018): </a:t>
            </a:r>
          </a:p>
          <a:p>
            <a:pPr marL="171450" indent="-171450">
              <a:buFont typeface="Arial" panose="020B0604020202020204" pitchFamily="34" charset="0"/>
              <a:buChar char="•"/>
            </a:pPr>
            <a:r>
              <a:rPr lang="fr-FR" dirty="0"/>
              <a:t>Euro 5 </a:t>
            </a:r>
            <a:r>
              <a:rPr lang="fr-FR" dirty="0" err="1"/>
              <a:t>gasoline</a:t>
            </a:r>
            <a:r>
              <a:rPr lang="fr-FR" dirty="0"/>
              <a:t> indirect injection (</a:t>
            </a:r>
            <a:r>
              <a:rPr lang="fr-FR" dirty="0" err="1"/>
              <a:t>Vehicle</a:t>
            </a:r>
            <a:r>
              <a:rPr lang="fr-FR" dirty="0"/>
              <a:t> 1, V1)</a:t>
            </a:r>
          </a:p>
          <a:p>
            <a:pPr marL="171450" indent="-171450">
              <a:buFont typeface="Arial" panose="020B0604020202020204" pitchFamily="34" charset="0"/>
              <a:buChar char="•"/>
            </a:pPr>
            <a:r>
              <a:rPr lang="fr-FR" dirty="0"/>
              <a:t>Euro 5 Diesel </a:t>
            </a:r>
            <a:r>
              <a:rPr lang="fr-FR" dirty="0" err="1"/>
              <a:t>with</a:t>
            </a:r>
            <a:r>
              <a:rPr lang="fr-FR" dirty="0"/>
              <a:t> a </a:t>
            </a:r>
            <a:r>
              <a:rPr lang="fr-FR" dirty="0" err="1"/>
              <a:t>catalyzed</a:t>
            </a:r>
            <a:r>
              <a:rPr lang="fr-FR" dirty="0"/>
              <a:t> </a:t>
            </a:r>
            <a:r>
              <a:rPr lang="fr-FR" dirty="0" err="1"/>
              <a:t>particle</a:t>
            </a:r>
            <a:r>
              <a:rPr lang="fr-FR" dirty="0"/>
              <a:t> </a:t>
            </a:r>
            <a:r>
              <a:rPr lang="fr-FR" dirty="0" err="1"/>
              <a:t>filter</a:t>
            </a:r>
            <a:r>
              <a:rPr lang="fr-FR" dirty="0"/>
              <a:t> (V2)</a:t>
            </a:r>
          </a:p>
          <a:p>
            <a:pPr marL="171450" indent="-171450">
              <a:buFont typeface="Arial" panose="020B0604020202020204" pitchFamily="34" charset="0"/>
              <a:buChar char="•"/>
            </a:pPr>
            <a:r>
              <a:rPr lang="fr-FR" dirty="0"/>
              <a:t>Euro 3 Diesel, no </a:t>
            </a:r>
            <a:r>
              <a:rPr lang="fr-FR" dirty="0" err="1"/>
              <a:t>particle</a:t>
            </a:r>
            <a:r>
              <a:rPr lang="fr-FR" dirty="0"/>
              <a:t> </a:t>
            </a:r>
            <a:r>
              <a:rPr lang="fr-FR" dirty="0" err="1"/>
              <a:t>filter</a:t>
            </a:r>
            <a:r>
              <a:rPr lang="fr-FR" dirty="0"/>
              <a:t> (V3)</a:t>
            </a:r>
          </a:p>
          <a:p>
            <a:pPr marL="171450" indent="-171450">
              <a:buFont typeface="Arial" panose="020B0604020202020204" pitchFamily="34" charset="0"/>
              <a:buChar char="•"/>
            </a:pPr>
            <a:r>
              <a:rPr lang="fr-FR" dirty="0"/>
              <a:t>Euro 3 </a:t>
            </a:r>
            <a:r>
              <a:rPr lang="fr-FR" dirty="0" err="1"/>
              <a:t>gasoline</a:t>
            </a:r>
            <a:r>
              <a:rPr lang="fr-FR" dirty="0"/>
              <a:t> indirect injection (V4)</a:t>
            </a:r>
          </a:p>
          <a:p>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endParaRPr lang="fr-FR" dirty="0"/>
          </a:p>
        </p:txBody>
      </p:sp>
      <p:sp>
        <p:nvSpPr>
          <p:cNvPr id="12" name="Espace réservé du contenu 10">
            <a:extLst>
              <a:ext uri="{FF2B5EF4-FFF2-40B4-BE49-F238E27FC236}">
                <a16:creationId xmlns:a16="http://schemas.microsoft.com/office/drawing/2014/main" id="{C28E0949-C7FE-45E5-A30A-11A1F3832ED4}"/>
              </a:ext>
            </a:extLst>
          </p:cNvPr>
          <p:cNvSpPr txBox="1">
            <a:spLocks/>
          </p:cNvSpPr>
          <p:nvPr/>
        </p:nvSpPr>
        <p:spPr bwMode="gray">
          <a:xfrm>
            <a:off x="4355976" y="3003798"/>
            <a:ext cx="8316458" cy="2970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a:p>
            <a:r>
              <a:rPr lang="fr-FR" b="1" dirty="0"/>
              <a:t>Second </a:t>
            </a:r>
            <a:r>
              <a:rPr lang="fr-FR" b="1" dirty="0" err="1"/>
              <a:t>campaign</a:t>
            </a:r>
            <a:r>
              <a:rPr lang="fr-FR" b="1" dirty="0"/>
              <a:t> (</a:t>
            </a:r>
            <a:r>
              <a:rPr lang="fr-FR" b="1" dirty="0" err="1"/>
              <a:t>September</a:t>
            </a:r>
            <a:r>
              <a:rPr lang="fr-FR" b="1" dirty="0"/>
              <a:t> 2019)</a:t>
            </a:r>
          </a:p>
          <a:p>
            <a:r>
              <a:rPr lang="fr-FR" dirty="0"/>
              <a:t>• Euro 4 </a:t>
            </a:r>
            <a:r>
              <a:rPr lang="fr-FR" dirty="0" err="1"/>
              <a:t>gasoline</a:t>
            </a:r>
            <a:r>
              <a:rPr lang="fr-FR" dirty="0"/>
              <a:t> indirect injection (V5)</a:t>
            </a:r>
          </a:p>
          <a:p>
            <a:r>
              <a:rPr lang="fr-FR" dirty="0"/>
              <a:t>• Euro 4 Diesel </a:t>
            </a:r>
            <a:r>
              <a:rPr lang="fr-FR" dirty="0" err="1"/>
              <a:t>without</a:t>
            </a:r>
            <a:r>
              <a:rPr lang="fr-FR" dirty="0"/>
              <a:t> </a:t>
            </a:r>
            <a:r>
              <a:rPr lang="fr-FR" dirty="0" err="1"/>
              <a:t>particle</a:t>
            </a:r>
            <a:r>
              <a:rPr lang="fr-FR" dirty="0"/>
              <a:t> </a:t>
            </a:r>
            <a:r>
              <a:rPr lang="fr-FR" dirty="0" err="1"/>
              <a:t>filter</a:t>
            </a:r>
            <a:r>
              <a:rPr lang="fr-FR" dirty="0"/>
              <a:t> (V6)</a:t>
            </a:r>
          </a:p>
          <a:p>
            <a:r>
              <a:rPr lang="fr-FR" dirty="0"/>
              <a:t>• Euro 5 </a:t>
            </a:r>
            <a:r>
              <a:rPr lang="fr-FR" dirty="0" err="1"/>
              <a:t>gasoline</a:t>
            </a:r>
            <a:r>
              <a:rPr lang="fr-FR" dirty="0"/>
              <a:t> direct injection (V7)</a:t>
            </a:r>
          </a:p>
          <a:p>
            <a:r>
              <a:rPr lang="fr-FR" dirty="0"/>
              <a:t>• Euro 5 Diesel </a:t>
            </a:r>
            <a:r>
              <a:rPr lang="fr-FR" dirty="0" err="1"/>
              <a:t>with</a:t>
            </a:r>
            <a:r>
              <a:rPr lang="fr-FR" dirty="0"/>
              <a:t> </a:t>
            </a:r>
            <a:r>
              <a:rPr lang="fr-FR" dirty="0" err="1"/>
              <a:t>additivative</a:t>
            </a:r>
            <a:r>
              <a:rPr lang="fr-FR" dirty="0"/>
              <a:t> </a:t>
            </a:r>
            <a:r>
              <a:rPr lang="fr-FR" dirty="0" err="1"/>
              <a:t>particle</a:t>
            </a:r>
            <a:r>
              <a:rPr lang="fr-FR" dirty="0"/>
              <a:t> </a:t>
            </a:r>
            <a:r>
              <a:rPr lang="fr-FR" dirty="0" err="1"/>
              <a:t>filter</a:t>
            </a:r>
            <a:r>
              <a:rPr lang="fr-FR" dirty="0"/>
              <a:t> (V8)</a:t>
            </a:r>
          </a:p>
          <a:p>
            <a:pPr marL="171450" indent="-171450">
              <a:buFont typeface="Arial" pitchFamily="34" charset="0"/>
              <a:buChar char="•"/>
            </a:pPr>
            <a:endParaRPr lang="fr-FR" dirty="0"/>
          </a:p>
          <a:p>
            <a:pPr marL="171450" indent="-171450">
              <a:buFont typeface="Arial" pitchFamily="34" charset="0"/>
              <a:buChar char="•"/>
            </a:pPr>
            <a:endParaRPr lang="fr-FR" dirty="0"/>
          </a:p>
          <a:p>
            <a:endParaRPr lang="fr-FR" dirty="0"/>
          </a:p>
          <a:p>
            <a:endParaRPr lang="fr-FR" dirty="0"/>
          </a:p>
        </p:txBody>
      </p:sp>
      <p:sp>
        <p:nvSpPr>
          <p:cNvPr id="4" name="ZoneTexte 3">
            <a:extLst>
              <a:ext uri="{FF2B5EF4-FFF2-40B4-BE49-F238E27FC236}">
                <a16:creationId xmlns:a16="http://schemas.microsoft.com/office/drawing/2014/main" id="{B43D92E3-8194-4D3A-9F98-7A68378E7F81}"/>
              </a:ext>
            </a:extLst>
          </p:cNvPr>
          <p:cNvSpPr txBox="1"/>
          <p:nvPr/>
        </p:nvSpPr>
        <p:spPr>
          <a:xfrm>
            <a:off x="359998" y="2634466"/>
            <a:ext cx="8316458" cy="369332"/>
          </a:xfrm>
          <a:prstGeom prst="rect">
            <a:avLst/>
          </a:prstGeom>
          <a:noFill/>
        </p:spPr>
        <p:txBody>
          <a:bodyPr wrap="square" rtlCol="0">
            <a:spAutoFit/>
          </a:bodyPr>
          <a:lstStyle/>
          <a:p>
            <a:r>
              <a:rPr lang="fr-FR" dirty="0" err="1"/>
              <a:t>Experiments</a:t>
            </a:r>
            <a:r>
              <a:rPr lang="fr-FR" dirty="0"/>
              <a:t> on the </a:t>
            </a:r>
            <a:r>
              <a:rPr lang="en-US" dirty="0"/>
              <a:t>chassis dynamometer of the </a:t>
            </a:r>
            <a:r>
              <a:rPr lang="fr-FR" dirty="0"/>
              <a:t>Gustave-Eiffel </a:t>
            </a:r>
            <a:r>
              <a:rPr lang="fr-FR" dirty="0" err="1"/>
              <a:t>University</a:t>
            </a:r>
            <a:endParaRPr lang="fr-FR" dirty="0"/>
          </a:p>
        </p:txBody>
      </p:sp>
    </p:spTree>
    <p:extLst>
      <p:ext uri="{BB962C8B-B14F-4D97-AF65-F5344CB8AC3E}">
        <p14:creationId xmlns:p14="http://schemas.microsoft.com/office/powerpoint/2010/main" val="360011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79D2B218-A69A-4FF0-8890-8348A45F7075}"/>
              </a:ext>
            </a:extLst>
          </p:cNvPr>
          <p:cNvSpPr>
            <a:spLocks noGrp="1"/>
          </p:cNvSpPr>
          <p:nvPr>
            <p:ph type="title"/>
          </p:nvPr>
        </p:nvSpPr>
        <p:spPr>
          <a:xfrm>
            <a:off x="359999" y="900000"/>
            <a:ext cx="8424000" cy="720000"/>
          </a:xfrm>
        </p:spPr>
        <p:txBody>
          <a:bodyPr/>
          <a:lstStyle/>
          <a:p>
            <a:r>
              <a:rPr lang="fr-FR" sz="2200" dirty="0" err="1"/>
              <a:t>Experimental</a:t>
            </a:r>
            <a:r>
              <a:rPr lang="fr-FR" sz="2200" dirty="0"/>
              <a:t> setup</a:t>
            </a:r>
          </a:p>
        </p:txBody>
      </p:sp>
      <p:sp>
        <p:nvSpPr>
          <p:cNvPr id="3" name="Espace réservé de la date 2">
            <a:extLst>
              <a:ext uri="{FF2B5EF4-FFF2-40B4-BE49-F238E27FC236}">
                <a16:creationId xmlns:a16="http://schemas.microsoft.com/office/drawing/2014/main" id="{CB62379D-2D90-4BF3-AEBC-34B84272A968}"/>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03C1AA5E-6EFB-44DC-8009-3103228396F0}"/>
              </a:ext>
            </a:extLst>
          </p:cNvPr>
          <p:cNvSpPr>
            <a:spLocks noGrp="1"/>
          </p:cNvSpPr>
          <p:nvPr>
            <p:ph type="ftr" sz="quarter" idx="11"/>
          </p:nvPr>
        </p:nvSpPr>
        <p:spPr/>
        <p:txBody>
          <a:bodyPr/>
          <a:lstStyle/>
          <a:p>
            <a:r>
              <a:rPr lang="fr-FR"/>
              <a:t>Institut national de l’environnement industriel et des risques</a:t>
            </a:r>
            <a:endParaRPr lang="fr-FR" dirty="0"/>
          </a:p>
        </p:txBody>
      </p:sp>
      <p:sp>
        <p:nvSpPr>
          <p:cNvPr id="5" name="Espace réservé du numéro de diapositive 4">
            <a:extLst>
              <a:ext uri="{FF2B5EF4-FFF2-40B4-BE49-F238E27FC236}">
                <a16:creationId xmlns:a16="http://schemas.microsoft.com/office/drawing/2014/main" id="{26235733-B1E5-406E-A58C-24BFFF23955A}"/>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10" name="Espace réservé du contenu 9">
            <a:extLst>
              <a:ext uri="{FF2B5EF4-FFF2-40B4-BE49-F238E27FC236}">
                <a16:creationId xmlns:a16="http://schemas.microsoft.com/office/drawing/2014/main" id="{C7B52AC5-67EF-4CDB-85E9-90B216516171}"/>
              </a:ext>
            </a:extLst>
          </p:cNvPr>
          <p:cNvSpPr>
            <a:spLocks noGrp="1"/>
          </p:cNvSpPr>
          <p:nvPr>
            <p:ph sz="quarter" idx="14"/>
          </p:nvPr>
        </p:nvSpPr>
        <p:spPr>
          <a:xfrm>
            <a:off x="179512" y="1770232"/>
            <a:ext cx="3672408" cy="1951569"/>
          </a:xfrm>
        </p:spPr>
        <p:txBody>
          <a:bodyPr/>
          <a:lstStyle/>
          <a:p>
            <a:pPr marL="171450" indent="-171450">
              <a:buFont typeface="Arial" panose="020B0604020202020204" pitchFamily="34" charset="0"/>
              <a:buChar char="•"/>
            </a:pPr>
            <a:r>
              <a:rPr lang="fr-FR" sz="1200" dirty="0" err="1"/>
              <a:t>Two</a:t>
            </a:r>
            <a:r>
              <a:rPr lang="fr-FR" sz="1200" dirty="0"/>
              <a:t> </a:t>
            </a:r>
            <a:r>
              <a:rPr lang="fr-FR" sz="1200" dirty="0" err="1"/>
              <a:t>different</a:t>
            </a:r>
            <a:r>
              <a:rPr lang="fr-FR" sz="1200" dirty="0"/>
              <a:t> setups :</a:t>
            </a:r>
          </a:p>
          <a:p>
            <a:pPr marL="423450" lvl="1" indent="-171450">
              <a:buFont typeface="Wingdings" panose="05000000000000000000" pitchFamily="2" charset="2"/>
              <a:buChar char="ü"/>
            </a:pPr>
            <a:r>
              <a:rPr lang="fr-FR" sz="1200" dirty="0"/>
              <a:t>Campaign 1 : use of constant volume sampler (CVS) </a:t>
            </a:r>
            <a:r>
              <a:rPr lang="fr-FR" sz="1200" dirty="0">
                <a:sym typeface="Symbol" panose="05050102010706020507" pitchFamily="18" charset="2"/>
              </a:rPr>
              <a:t> </a:t>
            </a:r>
            <a:r>
              <a:rPr lang="fr-FR" sz="1200" dirty="0"/>
              <a:t>dilution factor </a:t>
            </a:r>
            <a:r>
              <a:rPr lang="fr-FR" sz="1200" dirty="0" err="1"/>
              <a:t>between</a:t>
            </a:r>
            <a:r>
              <a:rPr lang="fr-FR" sz="1200" dirty="0"/>
              <a:t> 30 and 100</a:t>
            </a:r>
          </a:p>
          <a:p>
            <a:pPr marL="423450" lvl="1" indent="-171450">
              <a:buFont typeface="Wingdings" panose="05000000000000000000" pitchFamily="2" charset="2"/>
              <a:buChar char="ü"/>
            </a:pPr>
            <a:r>
              <a:rPr lang="fr-FR" sz="1200" dirty="0"/>
              <a:t>Campaign 2 : double stage </a:t>
            </a:r>
            <a:r>
              <a:rPr lang="en-US" sz="1200" dirty="0"/>
              <a:t>constant flow dilution </a:t>
            </a:r>
            <a:r>
              <a:rPr lang="fr-FR" sz="1200" dirty="0">
                <a:sym typeface="Symbol" panose="05050102010706020507" pitchFamily="18" charset="2"/>
              </a:rPr>
              <a:t> dilution factor </a:t>
            </a:r>
            <a:r>
              <a:rPr lang="fr-FR" sz="1200" dirty="0" err="1">
                <a:sym typeface="Symbol" panose="05050102010706020507" pitchFamily="18" charset="2"/>
              </a:rPr>
              <a:t>between</a:t>
            </a:r>
            <a:r>
              <a:rPr lang="fr-FR" sz="1200" dirty="0">
                <a:sym typeface="Symbol" panose="05050102010706020507" pitchFamily="18" charset="2"/>
              </a:rPr>
              <a:t> </a:t>
            </a:r>
            <a:r>
              <a:rPr lang="fr-FR" sz="1200" dirty="0" err="1">
                <a:sym typeface="Symbol" panose="05050102010706020507" pitchFamily="18" charset="2"/>
              </a:rPr>
              <a:t>around</a:t>
            </a:r>
            <a:r>
              <a:rPr lang="fr-FR" sz="1200" dirty="0">
                <a:sym typeface="Symbol" panose="05050102010706020507" pitchFamily="18" charset="2"/>
              </a:rPr>
              <a:t> </a:t>
            </a:r>
            <a:r>
              <a:rPr lang="fr-FR" sz="1200" dirty="0"/>
              <a:t>10-20</a:t>
            </a:r>
          </a:p>
          <a:p>
            <a:pPr marL="423450" lvl="1" indent="-171450">
              <a:buFont typeface="Wingdings" panose="05000000000000000000" pitchFamily="2" charset="2"/>
              <a:buChar char="ü"/>
            </a:pPr>
            <a:endParaRPr lang="fr-FR" sz="1200" dirty="0"/>
          </a:p>
          <a:p>
            <a:pPr marL="285750" indent="-285750">
              <a:buFont typeface="Arial" panose="020B0604020202020204" pitchFamily="34" charset="0"/>
              <a:buChar char="•"/>
            </a:pPr>
            <a:endParaRPr lang="fr-FR" sz="1300" dirty="0"/>
          </a:p>
        </p:txBody>
      </p:sp>
      <p:pic>
        <p:nvPicPr>
          <p:cNvPr id="13" name="Image 12">
            <a:extLst>
              <a:ext uri="{FF2B5EF4-FFF2-40B4-BE49-F238E27FC236}">
                <a16:creationId xmlns:a16="http://schemas.microsoft.com/office/drawing/2014/main" id="{CE008136-AEFF-4772-9C87-551960395A08}"/>
              </a:ext>
            </a:extLst>
          </p:cNvPr>
          <p:cNvPicPr>
            <a:picLocks noChangeAspect="1"/>
          </p:cNvPicPr>
          <p:nvPr/>
        </p:nvPicPr>
        <p:blipFill rotWithShape="1">
          <a:blip r:embed="rId2">
            <a:extLst>
              <a:ext uri="{28A0092B-C50C-407E-A947-70E740481C1C}">
                <a14:useLocalDpi xmlns:a14="http://schemas.microsoft.com/office/drawing/2010/main" val="0"/>
              </a:ext>
            </a:extLst>
          </a:blip>
          <a:srcRect l="28390" r="35799"/>
          <a:stretch/>
        </p:blipFill>
        <p:spPr bwMode="auto">
          <a:xfrm>
            <a:off x="6832533" y="3721801"/>
            <a:ext cx="1379652" cy="464444"/>
          </a:xfrm>
          <a:prstGeom prst="rect">
            <a:avLst/>
          </a:prstGeom>
          <a:noFill/>
        </p:spPr>
      </p:pic>
      <p:pic>
        <p:nvPicPr>
          <p:cNvPr id="14" name="Image 13">
            <a:extLst>
              <a:ext uri="{FF2B5EF4-FFF2-40B4-BE49-F238E27FC236}">
                <a16:creationId xmlns:a16="http://schemas.microsoft.com/office/drawing/2014/main" id="{620CE6DC-72B3-4289-8D8D-566BB58117BE}"/>
              </a:ext>
            </a:extLst>
          </p:cNvPr>
          <p:cNvPicPr>
            <a:picLocks noChangeAspect="1"/>
          </p:cNvPicPr>
          <p:nvPr/>
        </p:nvPicPr>
        <p:blipFill rotWithShape="1">
          <a:blip r:embed="rId2">
            <a:extLst>
              <a:ext uri="{28A0092B-C50C-407E-A947-70E740481C1C}">
                <a14:useLocalDpi xmlns:a14="http://schemas.microsoft.com/office/drawing/2010/main" val="0"/>
              </a:ext>
            </a:extLst>
          </a:blip>
          <a:srcRect r="74326" b="34652"/>
          <a:stretch/>
        </p:blipFill>
        <p:spPr bwMode="auto">
          <a:xfrm>
            <a:off x="6804248" y="4246210"/>
            <a:ext cx="1173209" cy="360000"/>
          </a:xfrm>
          <a:prstGeom prst="rect">
            <a:avLst/>
          </a:prstGeom>
          <a:noFill/>
        </p:spPr>
      </p:pic>
      <p:sp>
        <p:nvSpPr>
          <p:cNvPr id="15" name="Espace réservé du contenu 9">
            <a:extLst>
              <a:ext uri="{FF2B5EF4-FFF2-40B4-BE49-F238E27FC236}">
                <a16:creationId xmlns:a16="http://schemas.microsoft.com/office/drawing/2014/main" id="{6A2EDBC4-46A3-44BF-A80B-1DAD4C03A3B6}"/>
              </a:ext>
            </a:extLst>
          </p:cNvPr>
          <p:cNvSpPr txBox="1">
            <a:spLocks/>
          </p:cNvSpPr>
          <p:nvPr/>
        </p:nvSpPr>
        <p:spPr bwMode="gray">
          <a:xfrm>
            <a:off x="400790" y="3644597"/>
            <a:ext cx="6259441" cy="11494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dirty="0" err="1"/>
              <a:t>Three</a:t>
            </a:r>
            <a:r>
              <a:rPr lang="fr-FR" sz="1200" dirty="0"/>
              <a:t> </a:t>
            </a:r>
            <a:r>
              <a:rPr lang="fr-FR" sz="1200" dirty="0" err="1"/>
              <a:t>different</a:t>
            </a:r>
            <a:r>
              <a:rPr lang="fr-FR" sz="1200" dirty="0"/>
              <a:t> cycles:</a:t>
            </a:r>
          </a:p>
          <a:p>
            <a:r>
              <a:rPr lang="fr-FR" sz="1200" dirty="0"/>
              <a:t>• </a:t>
            </a:r>
            <a:r>
              <a:rPr lang="fr-FR" sz="1200" dirty="0" err="1"/>
              <a:t>Artemis</a:t>
            </a:r>
            <a:r>
              <a:rPr lang="fr-FR" sz="1200" dirty="0"/>
              <a:t> </a:t>
            </a:r>
            <a:r>
              <a:rPr lang="fr-FR" sz="1200" dirty="0" err="1"/>
              <a:t>Motorway</a:t>
            </a:r>
            <a:r>
              <a:rPr lang="fr-FR" sz="1200" dirty="0"/>
              <a:t>: hot start</a:t>
            </a:r>
          </a:p>
          <a:p>
            <a:r>
              <a:rPr lang="fr-FR" sz="1200" dirty="0"/>
              <a:t>• </a:t>
            </a:r>
            <a:r>
              <a:rPr lang="fr-FR" sz="1200" dirty="0" err="1"/>
              <a:t>Artemis</a:t>
            </a:r>
            <a:r>
              <a:rPr lang="fr-FR" sz="1200" dirty="0"/>
              <a:t> Urban : hot start</a:t>
            </a:r>
          </a:p>
          <a:p>
            <a:r>
              <a:rPr lang="fr-FR" sz="1200" dirty="0"/>
              <a:t>• WLTC : start at ambiant </a:t>
            </a:r>
            <a:r>
              <a:rPr lang="fr-FR" sz="1200" dirty="0" err="1"/>
              <a:t>temperature</a:t>
            </a:r>
            <a:r>
              <a:rPr lang="fr-FR" sz="1200" dirty="0"/>
              <a:t> </a:t>
            </a:r>
            <a:r>
              <a:rPr lang="fr-FR" sz="1200" dirty="0" err="1"/>
              <a:t>with</a:t>
            </a:r>
            <a:r>
              <a:rPr lang="fr-FR" sz="1200" dirty="0"/>
              <a:t> 4 phases </a:t>
            </a:r>
            <a:r>
              <a:rPr lang="fr-FR" sz="1200" dirty="0" err="1"/>
              <a:t>represntative</a:t>
            </a:r>
            <a:r>
              <a:rPr lang="fr-FR" sz="1200" dirty="0"/>
              <a:t> of </a:t>
            </a:r>
            <a:r>
              <a:rPr lang="fr-FR" sz="1200" dirty="0" err="1"/>
              <a:t>different</a:t>
            </a:r>
            <a:r>
              <a:rPr lang="fr-FR" sz="1200" dirty="0"/>
              <a:t> </a:t>
            </a:r>
            <a:r>
              <a:rPr lang="fr-FR" sz="1200" dirty="0" err="1"/>
              <a:t>driving</a:t>
            </a:r>
            <a:r>
              <a:rPr lang="fr-FR" sz="1200" dirty="0"/>
              <a:t> conditions </a:t>
            </a:r>
          </a:p>
        </p:txBody>
      </p:sp>
      <p:pic>
        <p:nvPicPr>
          <p:cNvPr id="2" name="Image 1">
            <a:extLst>
              <a:ext uri="{FF2B5EF4-FFF2-40B4-BE49-F238E27FC236}">
                <a16:creationId xmlns:a16="http://schemas.microsoft.com/office/drawing/2014/main" id="{6E720D59-2E17-42CA-A973-AAD0051C1ABB}"/>
              </a:ext>
            </a:extLst>
          </p:cNvPr>
          <p:cNvPicPr>
            <a:picLocks noChangeAspect="1"/>
          </p:cNvPicPr>
          <p:nvPr/>
        </p:nvPicPr>
        <p:blipFill>
          <a:blip r:embed="rId3"/>
          <a:stretch>
            <a:fillRect/>
          </a:stretch>
        </p:blipFill>
        <p:spPr>
          <a:xfrm>
            <a:off x="3861295" y="1571030"/>
            <a:ext cx="5282705" cy="1804705"/>
          </a:xfrm>
          <a:prstGeom prst="rect">
            <a:avLst/>
          </a:prstGeom>
        </p:spPr>
      </p:pic>
    </p:spTree>
    <p:extLst>
      <p:ext uri="{BB962C8B-B14F-4D97-AF65-F5344CB8AC3E}">
        <p14:creationId xmlns:p14="http://schemas.microsoft.com/office/powerpoint/2010/main" val="169426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79D2B218-A69A-4FF0-8890-8348A45F7075}"/>
              </a:ext>
            </a:extLst>
          </p:cNvPr>
          <p:cNvSpPr>
            <a:spLocks noGrp="1"/>
          </p:cNvSpPr>
          <p:nvPr>
            <p:ph type="title"/>
          </p:nvPr>
        </p:nvSpPr>
        <p:spPr>
          <a:xfrm>
            <a:off x="359999" y="900000"/>
            <a:ext cx="8424000" cy="720000"/>
          </a:xfrm>
        </p:spPr>
        <p:txBody>
          <a:bodyPr/>
          <a:lstStyle/>
          <a:p>
            <a:r>
              <a:rPr lang="fr-FR" sz="2200" dirty="0"/>
              <a:t>Sampling </a:t>
            </a:r>
            <a:r>
              <a:rPr lang="fr-FR" sz="2200" dirty="0" err="1"/>
              <a:t>strategy</a:t>
            </a:r>
            <a:endParaRPr lang="fr-FR" sz="2200" dirty="0"/>
          </a:p>
        </p:txBody>
      </p:sp>
      <p:sp>
        <p:nvSpPr>
          <p:cNvPr id="3" name="Espace réservé de la date 2">
            <a:extLst>
              <a:ext uri="{FF2B5EF4-FFF2-40B4-BE49-F238E27FC236}">
                <a16:creationId xmlns:a16="http://schemas.microsoft.com/office/drawing/2014/main" id="{CB62379D-2D90-4BF3-AEBC-34B84272A968}"/>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03C1AA5E-6EFB-44DC-8009-3103228396F0}"/>
              </a:ext>
            </a:extLst>
          </p:cNvPr>
          <p:cNvSpPr>
            <a:spLocks noGrp="1"/>
          </p:cNvSpPr>
          <p:nvPr>
            <p:ph type="ftr" sz="quarter" idx="11"/>
          </p:nvPr>
        </p:nvSpPr>
        <p:spPr/>
        <p:txBody>
          <a:bodyPr/>
          <a:lstStyle/>
          <a:p>
            <a:r>
              <a:rPr lang="fr-FR" dirty="0"/>
              <a:t>Institut national de l’environnement industriel et des risques</a:t>
            </a:r>
          </a:p>
        </p:txBody>
      </p:sp>
      <p:sp>
        <p:nvSpPr>
          <p:cNvPr id="5" name="Espace réservé du numéro de diapositive 4">
            <a:extLst>
              <a:ext uri="{FF2B5EF4-FFF2-40B4-BE49-F238E27FC236}">
                <a16:creationId xmlns:a16="http://schemas.microsoft.com/office/drawing/2014/main" id="{26235733-B1E5-406E-A58C-24BFFF23955A}"/>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13" name="Espace réservé du contenu 9">
            <a:extLst>
              <a:ext uri="{FF2B5EF4-FFF2-40B4-BE49-F238E27FC236}">
                <a16:creationId xmlns:a16="http://schemas.microsoft.com/office/drawing/2014/main" id="{E18F500A-260A-405D-BE55-67B8DDB2E88C}"/>
              </a:ext>
            </a:extLst>
          </p:cNvPr>
          <p:cNvSpPr>
            <a:spLocks noGrp="1"/>
          </p:cNvSpPr>
          <p:nvPr>
            <p:ph sz="quarter" idx="14"/>
          </p:nvPr>
        </p:nvSpPr>
        <p:spPr>
          <a:xfrm>
            <a:off x="1979712" y="1351349"/>
            <a:ext cx="1332288" cy="252397"/>
          </a:xfrm>
        </p:spPr>
        <p:txBody>
          <a:bodyPr/>
          <a:lstStyle/>
          <a:p>
            <a:r>
              <a:rPr lang="fr-FR" sz="1600" u="sng" dirty="0"/>
              <a:t>Campagne 1</a:t>
            </a:r>
          </a:p>
        </p:txBody>
      </p:sp>
      <p:sp>
        <p:nvSpPr>
          <p:cNvPr id="14" name="Espace réservé du contenu 9">
            <a:extLst>
              <a:ext uri="{FF2B5EF4-FFF2-40B4-BE49-F238E27FC236}">
                <a16:creationId xmlns:a16="http://schemas.microsoft.com/office/drawing/2014/main" id="{970C679E-3022-48B5-BE90-C2B7EAB8C946}"/>
              </a:ext>
            </a:extLst>
          </p:cNvPr>
          <p:cNvSpPr txBox="1">
            <a:spLocks/>
          </p:cNvSpPr>
          <p:nvPr/>
        </p:nvSpPr>
        <p:spPr bwMode="gray">
          <a:xfrm>
            <a:off x="6498144" y="1351349"/>
            <a:ext cx="1332288" cy="25239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u="sng" dirty="0"/>
              <a:t>Campagne 2</a:t>
            </a:r>
          </a:p>
        </p:txBody>
      </p:sp>
      <p:pic>
        <p:nvPicPr>
          <p:cNvPr id="7" name="Image 6">
            <a:extLst>
              <a:ext uri="{FF2B5EF4-FFF2-40B4-BE49-F238E27FC236}">
                <a16:creationId xmlns:a16="http://schemas.microsoft.com/office/drawing/2014/main" id="{2B7BAFA4-8F1A-471E-8B2F-D9470808E0C4}"/>
              </a:ext>
            </a:extLst>
          </p:cNvPr>
          <p:cNvPicPr>
            <a:picLocks noChangeAspect="1"/>
          </p:cNvPicPr>
          <p:nvPr/>
        </p:nvPicPr>
        <p:blipFill>
          <a:blip r:embed="rId2"/>
          <a:stretch>
            <a:fillRect/>
          </a:stretch>
        </p:blipFill>
        <p:spPr>
          <a:xfrm>
            <a:off x="359999" y="1859194"/>
            <a:ext cx="3761470" cy="2488731"/>
          </a:xfrm>
          <a:prstGeom prst="rect">
            <a:avLst/>
          </a:prstGeom>
        </p:spPr>
      </p:pic>
      <p:pic>
        <p:nvPicPr>
          <p:cNvPr id="9" name="Image 8">
            <a:extLst>
              <a:ext uri="{FF2B5EF4-FFF2-40B4-BE49-F238E27FC236}">
                <a16:creationId xmlns:a16="http://schemas.microsoft.com/office/drawing/2014/main" id="{6739C81A-BD3C-4FB2-9D6B-48DC1096B6B1}"/>
              </a:ext>
            </a:extLst>
          </p:cNvPr>
          <p:cNvPicPr>
            <a:picLocks noChangeAspect="1"/>
          </p:cNvPicPr>
          <p:nvPr/>
        </p:nvPicPr>
        <p:blipFill>
          <a:blip r:embed="rId3"/>
          <a:stretch>
            <a:fillRect/>
          </a:stretch>
        </p:blipFill>
        <p:spPr>
          <a:xfrm>
            <a:off x="4499992" y="1916366"/>
            <a:ext cx="4139991" cy="2521094"/>
          </a:xfrm>
          <a:prstGeom prst="rect">
            <a:avLst/>
          </a:prstGeom>
        </p:spPr>
      </p:pic>
    </p:spTree>
    <p:extLst>
      <p:ext uri="{BB962C8B-B14F-4D97-AF65-F5344CB8AC3E}">
        <p14:creationId xmlns:p14="http://schemas.microsoft.com/office/powerpoint/2010/main" val="7815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79D2B218-A69A-4FF0-8890-8348A45F7075}"/>
              </a:ext>
            </a:extLst>
          </p:cNvPr>
          <p:cNvSpPr>
            <a:spLocks noGrp="1"/>
          </p:cNvSpPr>
          <p:nvPr>
            <p:ph type="title"/>
          </p:nvPr>
        </p:nvSpPr>
        <p:spPr>
          <a:xfrm>
            <a:off x="376982" y="915566"/>
            <a:ext cx="8424000" cy="720000"/>
          </a:xfrm>
        </p:spPr>
        <p:txBody>
          <a:bodyPr/>
          <a:lstStyle/>
          <a:p>
            <a:r>
              <a:rPr lang="fr-FR" sz="2200" dirty="0" err="1"/>
              <a:t>Anatycal</a:t>
            </a:r>
            <a:r>
              <a:rPr lang="fr-FR" sz="2200" dirty="0"/>
              <a:t> </a:t>
            </a:r>
            <a:r>
              <a:rPr lang="fr-FR" sz="2200" dirty="0" err="1"/>
              <a:t>strategy</a:t>
            </a:r>
            <a:endParaRPr lang="fr-FR" sz="2200" dirty="0"/>
          </a:p>
        </p:txBody>
      </p:sp>
      <p:sp>
        <p:nvSpPr>
          <p:cNvPr id="3" name="Espace réservé de la date 2">
            <a:extLst>
              <a:ext uri="{FF2B5EF4-FFF2-40B4-BE49-F238E27FC236}">
                <a16:creationId xmlns:a16="http://schemas.microsoft.com/office/drawing/2014/main" id="{CB62379D-2D90-4BF3-AEBC-34B84272A968}"/>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03C1AA5E-6EFB-44DC-8009-3103228396F0}"/>
              </a:ext>
            </a:extLst>
          </p:cNvPr>
          <p:cNvSpPr>
            <a:spLocks noGrp="1"/>
          </p:cNvSpPr>
          <p:nvPr>
            <p:ph type="ftr" sz="quarter" idx="11"/>
          </p:nvPr>
        </p:nvSpPr>
        <p:spPr/>
        <p:txBody>
          <a:bodyPr/>
          <a:lstStyle/>
          <a:p>
            <a:r>
              <a:rPr lang="fr-FR"/>
              <a:t>Institut national de l’environnement industriel et des risques</a:t>
            </a:r>
            <a:endParaRPr lang="fr-FR" dirty="0"/>
          </a:p>
        </p:txBody>
      </p:sp>
      <p:sp>
        <p:nvSpPr>
          <p:cNvPr id="5" name="Espace réservé du numéro de diapositive 4">
            <a:extLst>
              <a:ext uri="{FF2B5EF4-FFF2-40B4-BE49-F238E27FC236}">
                <a16:creationId xmlns:a16="http://schemas.microsoft.com/office/drawing/2014/main" id="{26235733-B1E5-406E-A58C-24BFFF23955A}"/>
              </a:ext>
            </a:extLst>
          </p:cNvPr>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0" name="Image 9">
            <a:extLst>
              <a:ext uri="{FF2B5EF4-FFF2-40B4-BE49-F238E27FC236}">
                <a16:creationId xmlns:a16="http://schemas.microsoft.com/office/drawing/2014/main" id="{AF6B94DE-7C37-45BC-80CD-23FBFF7822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190" y="631947"/>
            <a:ext cx="3019589" cy="3882329"/>
          </a:xfrm>
          <a:prstGeom prst="rect">
            <a:avLst/>
          </a:prstGeom>
          <a:noFill/>
          <a:ln>
            <a:noFill/>
          </a:ln>
        </p:spPr>
      </p:pic>
      <p:sp>
        <p:nvSpPr>
          <p:cNvPr id="14" name="ZoneTexte 13">
            <a:extLst>
              <a:ext uri="{FF2B5EF4-FFF2-40B4-BE49-F238E27FC236}">
                <a16:creationId xmlns:a16="http://schemas.microsoft.com/office/drawing/2014/main" id="{CF6B9D52-C02D-4278-8539-EF27469AE82D}"/>
              </a:ext>
            </a:extLst>
          </p:cNvPr>
          <p:cNvSpPr txBox="1"/>
          <p:nvPr/>
        </p:nvSpPr>
        <p:spPr>
          <a:xfrm>
            <a:off x="467543" y="2747867"/>
            <a:ext cx="4802184" cy="461665"/>
          </a:xfrm>
          <a:prstGeom prst="rect">
            <a:avLst/>
          </a:prstGeom>
          <a:noFill/>
        </p:spPr>
        <p:txBody>
          <a:bodyPr wrap="square" rtlCol="0">
            <a:spAutoFit/>
          </a:bodyPr>
          <a:lstStyle/>
          <a:p>
            <a:pPr algn="ctr"/>
            <a:r>
              <a:rPr lang="fr-FR" sz="1200" dirty="0">
                <a:cs typeface="Tunga" panose="020B0502040204020203" pitchFamily="34" charset="0"/>
              </a:rPr>
              <a:t>Split of </a:t>
            </a:r>
            <a:r>
              <a:rPr lang="fr-FR" sz="1200" dirty="0" err="1">
                <a:cs typeface="Tunga" panose="020B0502040204020203" pitchFamily="34" charset="0"/>
              </a:rPr>
              <a:t>chromatograms</a:t>
            </a:r>
            <a:r>
              <a:rPr lang="fr-FR" sz="1200" dirty="0">
                <a:cs typeface="Tunga" panose="020B0502040204020203" pitchFamily="34" charset="0"/>
              </a:rPr>
              <a:t> per </a:t>
            </a:r>
            <a:r>
              <a:rPr lang="fr-FR" sz="1200" dirty="0" err="1">
                <a:cs typeface="Tunga" panose="020B0502040204020203" pitchFamily="34" charset="0"/>
              </a:rPr>
              <a:t>volatility</a:t>
            </a:r>
            <a:r>
              <a:rPr lang="fr-FR" sz="1200" dirty="0">
                <a:cs typeface="Tunga" panose="020B0502040204020203" pitchFamily="34" charset="0"/>
              </a:rPr>
              <a:t> (</a:t>
            </a:r>
            <a:r>
              <a:rPr lang="fr-FR" sz="1200" dirty="0" err="1">
                <a:cs typeface="Tunga" panose="020B0502040204020203" pitchFamily="34" charset="0"/>
              </a:rPr>
              <a:t>linear</a:t>
            </a:r>
            <a:r>
              <a:rPr lang="fr-FR" sz="1200" dirty="0">
                <a:cs typeface="Tunga" panose="020B0502040204020203" pitchFamily="34" charset="0"/>
              </a:rPr>
              <a:t> n-</a:t>
            </a:r>
            <a:r>
              <a:rPr lang="fr-FR" sz="1200" dirty="0" err="1">
                <a:cs typeface="Tunga" panose="020B0502040204020203" pitchFamily="34" charset="0"/>
              </a:rPr>
              <a:t>alkanes</a:t>
            </a:r>
            <a:r>
              <a:rPr lang="fr-FR" sz="1200" dirty="0">
                <a:cs typeface="Tunga" panose="020B0502040204020203" pitchFamily="34" charset="0"/>
              </a:rPr>
              <a:t> </a:t>
            </a:r>
            <a:r>
              <a:rPr lang="fr-FR" sz="1200" dirty="0" err="1">
                <a:cs typeface="Tunga" panose="020B0502040204020203" pitchFamily="34" charset="0"/>
              </a:rPr>
              <a:t>used</a:t>
            </a:r>
            <a:r>
              <a:rPr lang="fr-FR" sz="1200" dirty="0">
                <a:cs typeface="Tunga" panose="020B0502040204020203" pitchFamily="34" charset="0"/>
              </a:rPr>
              <a:t> as </a:t>
            </a:r>
            <a:r>
              <a:rPr lang="fr-FR" sz="1200" dirty="0" err="1">
                <a:cs typeface="Tunga" panose="020B0502040204020203" pitchFamily="34" charset="0"/>
              </a:rPr>
              <a:t>reference</a:t>
            </a:r>
            <a:r>
              <a:rPr lang="fr-FR" sz="1200" dirty="0">
                <a:cs typeface="Tunga" panose="020B0502040204020203" pitchFamily="34" charset="0"/>
              </a:rPr>
              <a:t> compounds) =&gt; </a:t>
            </a:r>
            <a:r>
              <a:rPr lang="fr-FR" sz="1200" dirty="0" err="1">
                <a:cs typeface="Tunga" panose="020B0502040204020203" pitchFamily="34" charset="0"/>
              </a:rPr>
              <a:t>repartition</a:t>
            </a:r>
            <a:r>
              <a:rPr lang="fr-FR" sz="1200" dirty="0">
                <a:cs typeface="Tunga" panose="020B0502040204020203" pitchFamily="34" charset="0"/>
              </a:rPr>
              <a:t> per </a:t>
            </a:r>
            <a:r>
              <a:rPr lang="fr-FR" sz="1200" dirty="0" err="1">
                <a:cs typeface="Tunga" panose="020B0502040204020203" pitchFamily="34" charset="0"/>
              </a:rPr>
              <a:t>volatility</a:t>
            </a:r>
            <a:r>
              <a:rPr lang="fr-FR" sz="1200" dirty="0">
                <a:cs typeface="Tunga" panose="020B0502040204020203" pitchFamily="34" charset="0"/>
              </a:rPr>
              <a:t> </a:t>
            </a:r>
            <a:r>
              <a:rPr lang="fr-FR" sz="1200" dirty="0" err="1">
                <a:cs typeface="Tunga" panose="020B0502040204020203" pitchFamily="34" charset="0"/>
              </a:rPr>
              <a:t>bins</a:t>
            </a:r>
            <a:endParaRPr lang="fr-FR" sz="1200" dirty="0">
              <a:cs typeface="Tunga" panose="020B0502040204020203" pitchFamily="34" charset="0"/>
            </a:endParaRPr>
          </a:p>
        </p:txBody>
      </p:sp>
      <p:sp>
        <p:nvSpPr>
          <p:cNvPr id="16" name="ZoneTexte 15">
            <a:extLst>
              <a:ext uri="{FF2B5EF4-FFF2-40B4-BE49-F238E27FC236}">
                <a16:creationId xmlns:a16="http://schemas.microsoft.com/office/drawing/2014/main" id="{BEAA8E8C-51E3-45F7-B153-3E00FDCF6342}"/>
              </a:ext>
            </a:extLst>
          </p:cNvPr>
          <p:cNvSpPr txBox="1"/>
          <p:nvPr/>
        </p:nvSpPr>
        <p:spPr>
          <a:xfrm>
            <a:off x="275661" y="1347614"/>
            <a:ext cx="5185949" cy="1569660"/>
          </a:xfrm>
          <a:prstGeom prst="rect">
            <a:avLst/>
          </a:prstGeom>
          <a:noFill/>
          <a:ln>
            <a:noFill/>
          </a:ln>
        </p:spPr>
        <p:txBody>
          <a:bodyPr wrap="square" rtlCol="0">
            <a:spAutoFit/>
          </a:bodyPr>
          <a:lstStyle/>
          <a:p>
            <a:pPr marL="284923" indent="-284923">
              <a:buFont typeface="Wingdings" panose="05000000000000000000" pitchFamily="2" charset="2"/>
              <a:buChar char="ü"/>
            </a:pPr>
            <a:r>
              <a:rPr lang="fr-FR" sz="1200" u="sng" dirty="0" err="1">
                <a:cs typeface="Tunga" panose="020B0502040204020203" pitchFamily="34" charset="0"/>
              </a:rPr>
              <a:t>Targeted</a:t>
            </a:r>
            <a:r>
              <a:rPr lang="fr-FR" sz="1200" u="sng" dirty="0">
                <a:cs typeface="Tunga" panose="020B0502040204020203" pitchFamily="34" charset="0"/>
              </a:rPr>
              <a:t> </a:t>
            </a:r>
            <a:r>
              <a:rPr lang="fr-FR" sz="1200" u="sng" dirty="0" err="1">
                <a:cs typeface="Tunga" panose="020B0502040204020203" pitchFamily="34" charset="0"/>
              </a:rPr>
              <a:t>analysis</a:t>
            </a:r>
            <a:r>
              <a:rPr lang="fr-FR" sz="1200" u="sng" dirty="0">
                <a:cs typeface="Tunga" panose="020B0502040204020203" pitchFamily="34" charset="0"/>
              </a:rPr>
              <a:t>:</a:t>
            </a:r>
          </a:p>
          <a:p>
            <a:pPr marL="284923" indent="-284923">
              <a:buFont typeface="Wingdings" panose="05000000000000000000" pitchFamily="2" charset="2"/>
              <a:buChar char="ü"/>
            </a:pPr>
            <a:endParaRPr lang="fr-FR" sz="1200" u="sng" dirty="0">
              <a:cs typeface="Tunga" panose="020B0502040204020203" pitchFamily="34" charset="0"/>
            </a:endParaRPr>
          </a:p>
          <a:p>
            <a:pPr marL="142461" indent="-142461">
              <a:buFont typeface="Arial" panose="020B0604020202020204" pitchFamily="34" charset="0"/>
              <a:buChar char="•"/>
            </a:pPr>
            <a:r>
              <a:rPr lang="fr-FR" sz="1200" dirty="0" err="1">
                <a:cs typeface="Tunga" panose="020B0502040204020203" pitchFamily="34" charset="0"/>
              </a:rPr>
              <a:t>Cylic</a:t>
            </a:r>
            <a:r>
              <a:rPr lang="fr-FR" sz="1200" dirty="0">
                <a:cs typeface="Tunga" panose="020B0502040204020203" pitchFamily="34" charset="0"/>
              </a:rPr>
              <a:t> and </a:t>
            </a:r>
            <a:r>
              <a:rPr lang="fr-FR" sz="1200" dirty="0" err="1">
                <a:cs typeface="Tunga" panose="020B0502040204020203" pitchFamily="34" charset="0"/>
              </a:rPr>
              <a:t>linear</a:t>
            </a:r>
            <a:r>
              <a:rPr lang="fr-FR" sz="1200" dirty="0">
                <a:cs typeface="Tunga" panose="020B0502040204020203" pitchFamily="34" charset="0"/>
              </a:rPr>
              <a:t> </a:t>
            </a:r>
            <a:r>
              <a:rPr lang="fr-FR" sz="1200" dirty="0" err="1">
                <a:cs typeface="Tunga" panose="020B0502040204020203" pitchFamily="34" charset="0"/>
              </a:rPr>
              <a:t>alkanes</a:t>
            </a:r>
            <a:r>
              <a:rPr lang="fr-FR" sz="1200" dirty="0">
                <a:cs typeface="Tunga" panose="020B0502040204020203" pitchFamily="34" charset="0"/>
              </a:rPr>
              <a:t> </a:t>
            </a:r>
          </a:p>
          <a:p>
            <a:pPr marL="142461" indent="-142461">
              <a:buFont typeface="Arial" panose="020B0604020202020204" pitchFamily="34" charset="0"/>
              <a:buChar char="•"/>
            </a:pPr>
            <a:r>
              <a:rPr lang="fr-FR" sz="1200" dirty="0" err="1">
                <a:cs typeface="Tunga" panose="020B0502040204020203" pitchFamily="34" charset="0"/>
              </a:rPr>
              <a:t>Aromatic</a:t>
            </a:r>
            <a:r>
              <a:rPr lang="fr-FR" sz="1200" dirty="0">
                <a:cs typeface="Tunga" panose="020B0502040204020203" pitchFamily="34" charset="0"/>
              </a:rPr>
              <a:t> (</a:t>
            </a:r>
            <a:r>
              <a:rPr lang="fr-FR" sz="1200" dirty="0" err="1">
                <a:cs typeface="Tunga" panose="020B0502040204020203" pitchFamily="34" charset="0"/>
              </a:rPr>
              <a:t>Benzene</a:t>
            </a:r>
            <a:r>
              <a:rPr lang="fr-FR" sz="1200" dirty="0">
                <a:cs typeface="Tunga" panose="020B0502040204020203" pitchFamily="34" charset="0"/>
              </a:rPr>
              <a:t>, </a:t>
            </a:r>
            <a:r>
              <a:rPr lang="fr-FR" sz="1200" dirty="0" err="1">
                <a:cs typeface="Tunga" panose="020B0502040204020203" pitchFamily="34" charset="0"/>
              </a:rPr>
              <a:t>Toluene</a:t>
            </a:r>
            <a:r>
              <a:rPr lang="fr-FR" sz="1200" dirty="0">
                <a:cs typeface="Tunga" panose="020B0502040204020203" pitchFamily="34" charset="0"/>
              </a:rPr>
              <a:t>, </a:t>
            </a:r>
            <a:r>
              <a:rPr lang="fr-FR" sz="1200" dirty="0" err="1">
                <a:cs typeface="Tunga" panose="020B0502040204020203" pitchFamily="34" charset="0"/>
              </a:rPr>
              <a:t>Ethylbenzene</a:t>
            </a:r>
            <a:r>
              <a:rPr lang="fr-FR" sz="1200" dirty="0">
                <a:cs typeface="Tunga" panose="020B0502040204020203" pitchFamily="34" charset="0"/>
              </a:rPr>
              <a:t>, </a:t>
            </a:r>
            <a:r>
              <a:rPr lang="fr-FR" sz="1200" dirty="0" err="1">
                <a:cs typeface="Tunga" panose="020B0502040204020203" pitchFamily="34" charset="0"/>
              </a:rPr>
              <a:t>Xylene</a:t>
            </a:r>
            <a:r>
              <a:rPr lang="fr-FR" sz="1200" dirty="0">
                <a:cs typeface="Tunga" panose="020B0502040204020203" pitchFamily="34" charset="0"/>
              </a:rPr>
              <a:t>)</a:t>
            </a:r>
          </a:p>
          <a:p>
            <a:pPr marL="142461" indent="-142461">
              <a:buFont typeface="Arial" panose="020B0604020202020204" pitchFamily="34" charset="0"/>
              <a:buChar char="•"/>
            </a:pPr>
            <a:r>
              <a:rPr lang="fr-FR" sz="1200" dirty="0">
                <a:cs typeface="Tunga" panose="020B0502040204020203" pitchFamily="34" charset="0"/>
              </a:rPr>
              <a:t>PAH</a:t>
            </a:r>
          </a:p>
          <a:p>
            <a:endParaRPr lang="en-US" sz="1200" dirty="0">
              <a:cs typeface="Tunga" panose="020B0502040204020203" pitchFamily="34" charset="0"/>
            </a:endParaRPr>
          </a:p>
          <a:p>
            <a:pPr marL="284923" indent="-284923">
              <a:buFont typeface="Wingdings" panose="05000000000000000000" pitchFamily="2" charset="2"/>
              <a:buChar char="ü"/>
            </a:pPr>
            <a:r>
              <a:rPr lang="en-US" sz="1200" u="sng" dirty="0">
                <a:cs typeface="Tunga" panose="020B0502040204020203" pitchFamily="34" charset="0"/>
              </a:rPr>
              <a:t>Non-targeted analysis:</a:t>
            </a:r>
            <a:endParaRPr lang="fr-FR" sz="1200" u="sng" dirty="0">
              <a:cs typeface="Tunga" panose="020B0502040204020203" pitchFamily="34" charset="0"/>
            </a:endParaRPr>
          </a:p>
          <a:p>
            <a:pPr marL="284923" indent="-284923">
              <a:buFont typeface="Wingdings" panose="05000000000000000000" pitchFamily="2" charset="2"/>
              <a:buChar char="ü"/>
            </a:pPr>
            <a:endParaRPr lang="fr-FR" sz="1200" u="sng" dirty="0">
              <a:cs typeface="Tunga" panose="020B0502040204020203" pitchFamily="34" charset="0"/>
            </a:endParaRPr>
          </a:p>
        </p:txBody>
      </p:sp>
      <p:sp>
        <p:nvSpPr>
          <p:cNvPr id="18" name="ZoneTexte 17">
            <a:extLst>
              <a:ext uri="{FF2B5EF4-FFF2-40B4-BE49-F238E27FC236}">
                <a16:creationId xmlns:a16="http://schemas.microsoft.com/office/drawing/2014/main" id="{AEEE24D5-0537-45AC-A712-2312A9AEE9EE}"/>
              </a:ext>
            </a:extLst>
          </p:cNvPr>
          <p:cNvSpPr txBox="1"/>
          <p:nvPr/>
        </p:nvSpPr>
        <p:spPr>
          <a:xfrm>
            <a:off x="7418088" y="4514276"/>
            <a:ext cx="1561824" cy="230832"/>
          </a:xfrm>
          <a:prstGeom prst="rect">
            <a:avLst/>
          </a:prstGeom>
          <a:noFill/>
        </p:spPr>
        <p:txBody>
          <a:bodyPr wrap="square" rtlCol="0">
            <a:spAutoFit/>
          </a:bodyPr>
          <a:lstStyle/>
          <a:p>
            <a:pPr algn="ctr"/>
            <a:r>
              <a:rPr lang="fr-FR" sz="900" i="1" dirty="0">
                <a:cs typeface="Tunga" panose="020B0502040204020203" pitchFamily="34" charset="0"/>
              </a:rPr>
              <a:t>Zhao et al., 2016</a:t>
            </a:r>
          </a:p>
        </p:txBody>
      </p:sp>
      <p:sp>
        <p:nvSpPr>
          <p:cNvPr id="2" name="ZoneTexte 1">
            <a:extLst>
              <a:ext uri="{FF2B5EF4-FFF2-40B4-BE49-F238E27FC236}">
                <a16:creationId xmlns:a16="http://schemas.microsoft.com/office/drawing/2014/main" id="{328EB0CE-2042-419C-BC45-C0313075C15B}"/>
              </a:ext>
            </a:extLst>
          </p:cNvPr>
          <p:cNvSpPr txBox="1"/>
          <p:nvPr/>
        </p:nvSpPr>
        <p:spPr>
          <a:xfrm>
            <a:off x="360000" y="3507854"/>
            <a:ext cx="5432190" cy="646331"/>
          </a:xfrm>
          <a:prstGeom prst="rect">
            <a:avLst/>
          </a:prstGeom>
          <a:noFill/>
        </p:spPr>
        <p:txBody>
          <a:bodyPr wrap="square" rtlCol="0">
            <a:spAutoFit/>
          </a:bodyPr>
          <a:lstStyle/>
          <a:p>
            <a:r>
              <a:rPr lang="fr-FR" sz="1200" dirty="0"/>
              <a:t>A </a:t>
            </a:r>
            <a:r>
              <a:rPr lang="fr-FR" sz="1200" dirty="0" err="1"/>
              <a:t>method</a:t>
            </a:r>
            <a:r>
              <a:rPr lang="fr-FR" sz="1200" dirty="0"/>
              <a:t> </a:t>
            </a:r>
            <a:r>
              <a:rPr lang="fr-FR" sz="1200" dirty="0" err="1"/>
              <a:t>was</a:t>
            </a:r>
            <a:r>
              <a:rPr lang="fr-FR" sz="1200" dirty="0"/>
              <a:t> </a:t>
            </a:r>
            <a:r>
              <a:rPr lang="fr-FR" sz="1200" dirty="0" err="1"/>
              <a:t>developped</a:t>
            </a:r>
            <a:r>
              <a:rPr lang="fr-FR" sz="1200" dirty="0"/>
              <a:t> and </a:t>
            </a:r>
            <a:r>
              <a:rPr lang="fr-FR" sz="1200" dirty="0" err="1"/>
              <a:t>validated</a:t>
            </a:r>
            <a:r>
              <a:rPr lang="fr-FR" sz="1200" dirty="0"/>
              <a:t> to </a:t>
            </a:r>
            <a:r>
              <a:rPr lang="fr-FR" sz="1200" dirty="0" err="1"/>
              <a:t>determine</a:t>
            </a:r>
            <a:r>
              <a:rPr lang="fr-FR" sz="1200" dirty="0"/>
              <a:t> the </a:t>
            </a:r>
            <a:r>
              <a:rPr lang="fr-FR" sz="1200" dirty="0" err="1"/>
              <a:t>volatility</a:t>
            </a:r>
            <a:r>
              <a:rPr lang="fr-FR" sz="1200" dirty="0"/>
              <a:t> split of the </a:t>
            </a:r>
            <a:r>
              <a:rPr lang="fr-FR" sz="1200" dirty="0" err="1"/>
              <a:t>gas</a:t>
            </a:r>
            <a:r>
              <a:rPr lang="fr-FR" sz="1200" dirty="0"/>
              <a:t> and </a:t>
            </a:r>
            <a:r>
              <a:rPr lang="fr-FR" sz="1200" dirty="0" err="1"/>
              <a:t>particle</a:t>
            </a:r>
            <a:r>
              <a:rPr lang="fr-FR" sz="1200" dirty="0"/>
              <a:t> phases. </a:t>
            </a:r>
            <a:r>
              <a:rPr lang="fr-FR" sz="1200" kern="0" dirty="0"/>
              <a:t>thermal </a:t>
            </a:r>
            <a:r>
              <a:rPr lang="fr-FR" sz="1200" kern="0" dirty="0" err="1"/>
              <a:t>desorption</a:t>
            </a:r>
            <a:r>
              <a:rPr lang="fr-FR" sz="1200" kern="0" dirty="0"/>
              <a:t> + GC/MS (TDU-GC/MS)</a:t>
            </a:r>
            <a:endParaRPr lang="fr-FR" sz="1200" dirty="0"/>
          </a:p>
        </p:txBody>
      </p:sp>
    </p:spTree>
    <p:extLst>
      <p:ext uri="{BB962C8B-B14F-4D97-AF65-F5344CB8AC3E}">
        <p14:creationId xmlns:p14="http://schemas.microsoft.com/office/powerpoint/2010/main" val="397941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98FB84E7-73C0-446C-BFDA-D87646D831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844" y="1592465"/>
            <a:ext cx="4726392" cy="2711292"/>
          </a:xfrm>
          <a:prstGeom prst="rect">
            <a:avLst/>
          </a:prstGeom>
          <a:noFill/>
          <a:ln>
            <a:noFill/>
          </a:ln>
        </p:spPr>
      </p:pic>
      <p:sp>
        <p:nvSpPr>
          <p:cNvPr id="8" name="Titre 7">
            <a:extLst>
              <a:ext uri="{FF2B5EF4-FFF2-40B4-BE49-F238E27FC236}">
                <a16:creationId xmlns:a16="http://schemas.microsoft.com/office/drawing/2014/main" id="{79D2B218-A69A-4FF0-8890-8348A45F7075}"/>
              </a:ext>
            </a:extLst>
          </p:cNvPr>
          <p:cNvSpPr>
            <a:spLocks noGrp="1"/>
          </p:cNvSpPr>
          <p:nvPr>
            <p:ph type="title"/>
          </p:nvPr>
        </p:nvSpPr>
        <p:spPr>
          <a:xfrm>
            <a:off x="359999" y="900000"/>
            <a:ext cx="8424000" cy="720000"/>
          </a:xfrm>
        </p:spPr>
        <p:txBody>
          <a:bodyPr/>
          <a:lstStyle/>
          <a:p>
            <a:r>
              <a:rPr lang="fr-FR" sz="2200" dirty="0" err="1"/>
              <a:t>Results</a:t>
            </a:r>
            <a:endParaRPr lang="fr-FR" sz="2200" dirty="0"/>
          </a:p>
        </p:txBody>
      </p:sp>
      <p:sp>
        <p:nvSpPr>
          <p:cNvPr id="3" name="Espace réservé de la date 2">
            <a:extLst>
              <a:ext uri="{FF2B5EF4-FFF2-40B4-BE49-F238E27FC236}">
                <a16:creationId xmlns:a16="http://schemas.microsoft.com/office/drawing/2014/main" id="{CB62379D-2D90-4BF3-AEBC-34B84272A968}"/>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03C1AA5E-6EFB-44DC-8009-3103228396F0}"/>
              </a:ext>
            </a:extLst>
          </p:cNvPr>
          <p:cNvSpPr>
            <a:spLocks noGrp="1"/>
          </p:cNvSpPr>
          <p:nvPr>
            <p:ph type="ftr" sz="quarter" idx="11"/>
          </p:nvPr>
        </p:nvSpPr>
        <p:spPr/>
        <p:txBody>
          <a:bodyPr/>
          <a:lstStyle/>
          <a:p>
            <a:r>
              <a:rPr lang="fr-FR" dirty="0"/>
              <a:t>Institut national de l’environnement industriel et des risques</a:t>
            </a:r>
          </a:p>
        </p:txBody>
      </p:sp>
      <p:sp>
        <p:nvSpPr>
          <p:cNvPr id="5" name="Espace réservé du numéro de diapositive 4">
            <a:extLst>
              <a:ext uri="{FF2B5EF4-FFF2-40B4-BE49-F238E27FC236}">
                <a16:creationId xmlns:a16="http://schemas.microsoft.com/office/drawing/2014/main" id="{26235733-B1E5-406E-A58C-24BFFF23955A}"/>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15" name="Rectangle 14">
            <a:extLst>
              <a:ext uri="{FF2B5EF4-FFF2-40B4-BE49-F238E27FC236}">
                <a16:creationId xmlns:a16="http://schemas.microsoft.com/office/drawing/2014/main" id="{5EA424DA-F2C3-4AC3-8156-B240219D00AB}"/>
              </a:ext>
            </a:extLst>
          </p:cNvPr>
          <p:cNvSpPr/>
          <p:nvPr/>
        </p:nvSpPr>
        <p:spPr>
          <a:xfrm>
            <a:off x="5269611" y="2696221"/>
            <a:ext cx="3172600" cy="461665"/>
          </a:xfrm>
          <a:prstGeom prst="rect">
            <a:avLst/>
          </a:prstGeom>
        </p:spPr>
        <p:txBody>
          <a:bodyPr wrap="square">
            <a:spAutoFit/>
          </a:bodyPr>
          <a:lstStyle/>
          <a:p>
            <a:pPr algn="ctr"/>
            <a:r>
              <a:rPr lang="fr-FR" sz="1200" dirty="0" err="1">
                <a:ea typeface="Marianne Light" panose="02000000000000000000" pitchFamily="50" charset="0"/>
                <a:cs typeface="Times New Roman" panose="02020603050405020304" pitchFamily="18" charset="0"/>
              </a:rPr>
              <a:t>Significant</a:t>
            </a:r>
            <a:r>
              <a:rPr lang="fr-FR" sz="1200" dirty="0">
                <a:ea typeface="Marianne Light" panose="02000000000000000000" pitchFamily="50" charset="0"/>
                <a:cs typeface="Times New Roman" panose="02020603050405020304" pitchFamily="18" charset="0"/>
              </a:rPr>
              <a:t> </a:t>
            </a:r>
            <a:r>
              <a:rPr lang="fr-FR" sz="1200" dirty="0" err="1">
                <a:ea typeface="Marianne Light" panose="02000000000000000000" pitchFamily="50" charset="0"/>
                <a:cs typeface="Times New Roman" panose="02020603050405020304" pitchFamily="18" charset="0"/>
              </a:rPr>
              <a:t>losses</a:t>
            </a:r>
            <a:r>
              <a:rPr lang="fr-FR" sz="1200" dirty="0">
                <a:ea typeface="Marianne Light" panose="02000000000000000000" pitchFamily="50" charset="0"/>
                <a:cs typeface="Times New Roman" panose="02020603050405020304" pitchFamily="18" charset="0"/>
              </a:rPr>
              <a:t> of IVOC and SVOC </a:t>
            </a:r>
            <a:r>
              <a:rPr lang="fr-FR" sz="1200" dirty="0" err="1">
                <a:ea typeface="Marianne Light" panose="02000000000000000000" pitchFamily="50" charset="0"/>
                <a:cs typeface="Times New Roman" panose="02020603050405020304" pitchFamily="18" charset="0"/>
              </a:rPr>
              <a:t>when</a:t>
            </a:r>
            <a:r>
              <a:rPr lang="fr-FR" sz="1200" dirty="0">
                <a:ea typeface="Marianne Light" panose="02000000000000000000" pitchFamily="50" charset="0"/>
                <a:cs typeface="Times New Roman" panose="02020603050405020304" pitchFamily="18" charset="0"/>
              </a:rPr>
              <a:t> </a:t>
            </a:r>
            <a:r>
              <a:rPr lang="fr-FR" sz="1200" dirty="0" err="1">
                <a:ea typeface="Marianne Light" panose="02000000000000000000" pitchFamily="50" charset="0"/>
                <a:cs typeface="Times New Roman" panose="02020603050405020304" pitchFamily="18" charset="0"/>
              </a:rPr>
              <a:t>using</a:t>
            </a:r>
            <a:r>
              <a:rPr lang="fr-FR" sz="1200" dirty="0">
                <a:ea typeface="Marianne Light" panose="02000000000000000000" pitchFamily="50" charset="0"/>
                <a:cs typeface="Times New Roman" panose="02020603050405020304" pitchFamily="18" charset="0"/>
              </a:rPr>
              <a:t> the CVS?</a:t>
            </a:r>
          </a:p>
        </p:txBody>
      </p:sp>
      <p:sp>
        <p:nvSpPr>
          <p:cNvPr id="18" name="Rectangle 17">
            <a:extLst>
              <a:ext uri="{FF2B5EF4-FFF2-40B4-BE49-F238E27FC236}">
                <a16:creationId xmlns:a16="http://schemas.microsoft.com/office/drawing/2014/main" id="{FAA4230E-DF2C-4541-A00B-8D0207299F7A}"/>
              </a:ext>
            </a:extLst>
          </p:cNvPr>
          <p:cNvSpPr/>
          <p:nvPr/>
        </p:nvSpPr>
        <p:spPr>
          <a:xfrm>
            <a:off x="2679179" y="1913912"/>
            <a:ext cx="2021243" cy="276999"/>
          </a:xfrm>
          <a:prstGeom prst="rect">
            <a:avLst/>
          </a:prstGeom>
        </p:spPr>
        <p:txBody>
          <a:bodyPr wrap="square">
            <a:spAutoFit/>
          </a:bodyPr>
          <a:lstStyle/>
          <a:p>
            <a:pPr algn="ctr"/>
            <a:r>
              <a:rPr lang="fr-FR" sz="1200" dirty="0">
                <a:ea typeface="Marianne Light" panose="02000000000000000000" pitchFamily="50" charset="0"/>
                <a:cs typeface="Times New Roman" panose="02020603050405020304" pitchFamily="18" charset="0"/>
              </a:rPr>
              <a:t>All cycles</a:t>
            </a:r>
            <a:endParaRPr lang="en-US" sz="1200" dirty="0"/>
          </a:p>
        </p:txBody>
      </p:sp>
      <p:sp>
        <p:nvSpPr>
          <p:cNvPr id="13" name="Rectangle 12">
            <a:extLst>
              <a:ext uri="{FF2B5EF4-FFF2-40B4-BE49-F238E27FC236}">
                <a16:creationId xmlns:a16="http://schemas.microsoft.com/office/drawing/2014/main" id="{1245E7F8-ECB7-465E-9AF0-35475DE4AA3B}"/>
              </a:ext>
            </a:extLst>
          </p:cNvPr>
          <p:cNvSpPr/>
          <p:nvPr/>
        </p:nvSpPr>
        <p:spPr>
          <a:xfrm>
            <a:off x="5571501" y="3520210"/>
            <a:ext cx="2537944" cy="553998"/>
          </a:xfrm>
          <a:prstGeom prst="rect">
            <a:avLst/>
          </a:prstGeom>
        </p:spPr>
        <p:txBody>
          <a:bodyPr wrap="square">
            <a:spAutoFit/>
          </a:bodyPr>
          <a:lstStyle/>
          <a:p>
            <a:pPr algn="just"/>
            <a:r>
              <a:rPr lang="fr-FR" sz="1200" dirty="0" err="1">
                <a:cs typeface="Tunga" panose="020B0502040204020203" pitchFamily="34" charset="0"/>
              </a:rPr>
              <a:t>Similar</a:t>
            </a:r>
            <a:r>
              <a:rPr lang="fr-FR" sz="1200" dirty="0">
                <a:cs typeface="Tunga" panose="020B0502040204020203" pitchFamily="34" charset="0"/>
              </a:rPr>
              <a:t> </a:t>
            </a:r>
            <a:r>
              <a:rPr lang="fr-FR" sz="1200" dirty="0" err="1">
                <a:cs typeface="Tunga" panose="020B0502040204020203" pitchFamily="34" charset="0"/>
              </a:rPr>
              <a:t>results</a:t>
            </a:r>
            <a:r>
              <a:rPr lang="fr-FR" sz="1200" dirty="0">
                <a:cs typeface="Tunga" panose="020B0502040204020203" pitchFamily="34" charset="0"/>
              </a:rPr>
              <a:t> </a:t>
            </a:r>
            <a:r>
              <a:rPr lang="fr-FR" sz="1200" dirty="0" err="1">
                <a:cs typeface="Tunga" panose="020B0502040204020203" pitchFamily="34" charset="0"/>
              </a:rPr>
              <a:t>observed</a:t>
            </a:r>
            <a:r>
              <a:rPr lang="fr-FR" sz="1200" dirty="0">
                <a:cs typeface="Tunga" panose="020B0502040204020203" pitchFamily="34" charset="0"/>
              </a:rPr>
              <a:t> by UGE</a:t>
            </a:r>
          </a:p>
          <a:p>
            <a:pPr algn="ctr"/>
            <a:endParaRPr lang="fr-FR" sz="600" i="1" dirty="0">
              <a:cs typeface="Tunga" panose="020B0502040204020203" pitchFamily="34" charset="0"/>
            </a:endParaRPr>
          </a:p>
          <a:p>
            <a:pPr algn="ctr"/>
            <a:r>
              <a:rPr lang="en-US" sz="1200" i="1" dirty="0">
                <a:cs typeface="Tunga" panose="020B0502040204020203" pitchFamily="34" charset="0"/>
              </a:rPr>
              <a:t> </a:t>
            </a:r>
            <a:r>
              <a:rPr lang="en-US" sz="900" i="1" dirty="0">
                <a:cs typeface="Tunga" panose="020B0502040204020203" pitchFamily="34" charset="0"/>
              </a:rPr>
              <a:t>(Louis et al., 2017)</a:t>
            </a:r>
            <a:endParaRPr lang="en-US" sz="900" dirty="0">
              <a:cs typeface="Tunga" panose="020B0502040204020203" pitchFamily="34" charset="0"/>
            </a:endParaRPr>
          </a:p>
        </p:txBody>
      </p:sp>
      <p:sp>
        <p:nvSpPr>
          <p:cNvPr id="2" name="Rectangle 1">
            <a:extLst>
              <a:ext uri="{FF2B5EF4-FFF2-40B4-BE49-F238E27FC236}">
                <a16:creationId xmlns:a16="http://schemas.microsoft.com/office/drawing/2014/main" id="{A62B7EFB-16F4-4CCF-8F24-C58561B42E95}"/>
              </a:ext>
            </a:extLst>
          </p:cNvPr>
          <p:cNvSpPr/>
          <p:nvPr/>
        </p:nvSpPr>
        <p:spPr>
          <a:xfrm>
            <a:off x="5391375" y="1589236"/>
            <a:ext cx="2323521" cy="492443"/>
          </a:xfrm>
          <a:prstGeom prst="rect">
            <a:avLst/>
          </a:prstGeom>
        </p:spPr>
        <p:txBody>
          <a:bodyPr wrap="none">
            <a:spAutoFit/>
          </a:bodyPr>
          <a:lstStyle/>
          <a:p>
            <a:r>
              <a:rPr lang="fr-FR" sz="1200" dirty="0"/>
              <a:t>1st </a:t>
            </a:r>
            <a:r>
              <a:rPr lang="fr-FR" sz="1200" dirty="0" err="1"/>
              <a:t>campaing</a:t>
            </a:r>
            <a:r>
              <a:rPr lang="fr-FR" sz="1200" dirty="0"/>
              <a:t> &lt; 2</a:t>
            </a:r>
            <a:r>
              <a:rPr lang="fr-FR" sz="1200" baseline="30000" dirty="0"/>
              <a:t>nd</a:t>
            </a:r>
            <a:r>
              <a:rPr lang="fr-FR" sz="1200" dirty="0"/>
              <a:t> </a:t>
            </a:r>
            <a:r>
              <a:rPr lang="fr-FR" sz="1200" dirty="0" err="1"/>
              <a:t>campaign</a:t>
            </a:r>
            <a:endParaRPr lang="fr-FR" sz="1200" dirty="0"/>
          </a:p>
          <a:p>
            <a:r>
              <a:rPr lang="fr-FR" sz="1200" dirty="0"/>
              <a:t>CVS (V1-V4) &lt; FPS (V5-V8</a:t>
            </a:r>
            <a:r>
              <a:rPr lang="fr-FR" sz="1400" dirty="0"/>
              <a:t>) </a:t>
            </a:r>
            <a:endParaRPr lang="en-US" sz="1400" dirty="0"/>
          </a:p>
        </p:txBody>
      </p:sp>
      <p:sp>
        <p:nvSpPr>
          <p:cNvPr id="17" name="Flèche : bas 16">
            <a:extLst>
              <a:ext uri="{FF2B5EF4-FFF2-40B4-BE49-F238E27FC236}">
                <a16:creationId xmlns:a16="http://schemas.microsoft.com/office/drawing/2014/main" id="{02C59186-1A1E-45CA-920A-34D9D68D2F12}"/>
              </a:ext>
            </a:extLst>
          </p:cNvPr>
          <p:cNvSpPr/>
          <p:nvPr/>
        </p:nvSpPr>
        <p:spPr>
          <a:xfrm>
            <a:off x="6603883" y="2024804"/>
            <a:ext cx="504056" cy="600576"/>
          </a:xfrm>
          <a:prstGeom prst="downArrow">
            <a:avLst/>
          </a:prstGeom>
          <a:solidFill>
            <a:srgbClr val="00B0F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8D1FCD-F17C-4E08-BAB1-7728DC7C4190}"/>
              </a:ext>
            </a:extLst>
          </p:cNvPr>
          <p:cNvSpPr/>
          <p:nvPr/>
        </p:nvSpPr>
        <p:spPr>
          <a:xfrm>
            <a:off x="164022" y="1851670"/>
            <a:ext cx="387907"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a:solidFill>
                  <a:schemeClr val="tx1"/>
                </a:solidFill>
              </a:rPr>
              <a:t>Emission factor (mg/kg of fuel)</a:t>
            </a:r>
          </a:p>
        </p:txBody>
      </p:sp>
      <p:sp>
        <p:nvSpPr>
          <p:cNvPr id="9" name="Rectangle 8">
            <a:extLst>
              <a:ext uri="{FF2B5EF4-FFF2-40B4-BE49-F238E27FC236}">
                <a16:creationId xmlns:a16="http://schemas.microsoft.com/office/drawing/2014/main" id="{9CA6638C-EE79-4C77-B748-D45BC4F1D660}"/>
              </a:ext>
            </a:extLst>
          </p:cNvPr>
          <p:cNvSpPr/>
          <p:nvPr/>
        </p:nvSpPr>
        <p:spPr>
          <a:xfrm>
            <a:off x="971600" y="1851670"/>
            <a:ext cx="1152128" cy="173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rPr>
              <a:t>Gas phase</a:t>
            </a:r>
          </a:p>
        </p:txBody>
      </p:sp>
      <p:sp>
        <p:nvSpPr>
          <p:cNvPr id="19" name="Rectangle 18">
            <a:extLst>
              <a:ext uri="{FF2B5EF4-FFF2-40B4-BE49-F238E27FC236}">
                <a16:creationId xmlns:a16="http://schemas.microsoft.com/office/drawing/2014/main" id="{8CF199EC-48C2-4C8B-A1D6-0AB063E602D3}"/>
              </a:ext>
            </a:extLst>
          </p:cNvPr>
          <p:cNvSpPr/>
          <p:nvPr/>
        </p:nvSpPr>
        <p:spPr>
          <a:xfrm rot="18989746">
            <a:off x="91799" y="3739356"/>
            <a:ext cx="1164075" cy="11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tx1"/>
                </a:solidFill>
              </a:rPr>
              <a:t>Euro 3, </a:t>
            </a:r>
            <a:r>
              <a:rPr lang="fr-FR" sz="900" dirty="0" err="1">
                <a:solidFill>
                  <a:schemeClr val="tx1"/>
                </a:solidFill>
              </a:rPr>
              <a:t>Gasoline</a:t>
            </a:r>
            <a:r>
              <a:rPr lang="fr-FR" sz="900" dirty="0">
                <a:solidFill>
                  <a:schemeClr val="tx1"/>
                </a:solidFill>
              </a:rPr>
              <a:t> (V4) </a:t>
            </a:r>
          </a:p>
        </p:txBody>
      </p:sp>
      <p:sp>
        <p:nvSpPr>
          <p:cNvPr id="21" name="Rectangle 20">
            <a:extLst>
              <a:ext uri="{FF2B5EF4-FFF2-40B4-BE49-F238E27FC236}">
                <a16:creationId xmlns:a16="http://schemas.microsoft.com/office/drawing/2014/main" id="{2CB17CDD-9A1D-4728-A470-E6C86AFAD71D}"/>
              </a:ext>
            </a:extLst>
          </p:cNvPr>
          <p:cNvSpPr/>
          <p:nvPr/>
        </p:nvSpPr>
        <p:spPr>
          <a:xfrm rot="18989746">
            <a:off x="553791" y="3744023"/>
            <a:ext cx="1164075" cy="11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tx1"/>
                </a:solidFill>
              </a:rPr>
              <a:t>Euro 3, Diesel (V3) </a:t>
            </a:r>
          </a:p>
        </p:txBody>
      </p:sp>
      <p:sp>
        <p:nvSpPr>
          <p:cNvPr id="22" name="Rectangle 21">
            <a:extLst>
              <a:ext uri="{FF2B5EF4-FFF2-40B4-BE49-F238E27FC236}">
                <a16:creationId xmlns:a16="http://schemas.microsoft.com/office/drawing/2014/main" id="{C2FAF66D-9083-4006-A692-431DE32DD9EC}"/>
              </a:ext>
            </a:extLst>
          </p:cNvPr>
          <p:cNvSpPr/>
          <p:nvPr/>
        </p:nvSpPr>
        <p:spPr>
          <a:xfrm rot="18989746">
            <a:off x="1015784" y="3747819"/>
            <a:ext cx="1164075" cy="11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tx1"/>
                </a:solidFill>
              </a:rPr>
              <a:t>Euro 4, </a:t>
            </a:r>
            <a:r>
              <a:rPr lang="fr-FR" sz="900" dirty="0" err="1">
                <a:solidFill>
                  <a:schemeClr val="tx1"/>
                </a:solidFill>
              </a:rPr>
              <a:t>Gasoline</a:t>
            </a:r>
            <a:r>
              <a:rPr lang="fr-FR" sz="900" dirty="0">
                <a:solidFill>
                  <a:schemeClr val="tx1"/>
                </a:solidFill>
              </a:rPr>
              <a:t> (V5) </a:t>
            </a:r>
          </a:p>
        </p:txBody>
      </p:sp>
      <p:sp>
        <p:nvSpPr>
          <p:cNvPr id="23" name="Rectangle 22">
            <a:extLst>
              <a:ext uri="{FF2B5EF4-FFF2-40B4-BE49-F238E27FC236}">
                <a16:creationId xmlns:a16="http://schemas.microsoft.com/office/drawing/2014/main" id="{C1379096-1187-4F0E-BA40-D20F1D081B6C}"/>
              </a:ext>
            </a:extLst>
          </p:cNvPr>
          <p:cNvSpPr/>
          <p:nvPr/>
        </p:nvSpPr>
        <p:spPr>
          <a:xfrm rot="18989746">
            <a:off x="1487149" y="3747817"/>
            <a:ext cx="1164075" cy="11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tx1"/>
                </a:solidFill>
              </a:rPr>
              <a:t>Euro 4, Diesel (V6) </a:t>
            </a:r>
          </a:p>
        </p:txBody>
      </p:sp>
      <p:sp>
        <p:nvSpPr>
          <p:cNvPr id="24" name="Rectangle 23">
            <a:extLst>
              <a:ext uri="{FF2B5EF4-FFF2-40B4-BE49-F238E27FC236}">
                <a16:creationId xmlns:a16="http://schemas.microsoft.com/office/drawing/2014/main" id="{4E60B777-3B43-454A-A9B3-6E7A06ACCB75}"/>
              </a:ext>
            </a:extLst>
          </p:cNvPr>
          <p:cNvSpPr/>
          <p:nvPr/>
        </p:nvSpPr>
        <p:spPr>
          <a:xfrm rot="18989746">
            <a:off x="2003682" y="3747815"/>
            <a:ext cx="1164075" cy="11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tx1"/>
                </a:solidFill>
              </a:rPr>
              <a:t>Euro 5, </a:t>
            </a:r>
            <a:r>
              <a:rPr lang="fr-FR" sz="900" dirty="0" err="1">
                <a:solidFill>
                  <a:schemeClr val="tx1"/>
                </a:solidFill>
              </a:rPr>
              <a:t>Gasoline</a:t>
            </a:r>
            <a:r>
              <a:rPr lang="fr-FR" sz="900" dirty="0">
                <a:solidFill>
                  <a:schemeClr val="tx1"/>
                </a:solidFill>
              </a:rPr>
              <a:t> (V1) </a:t>
            </a:r>
          </a:p>
        </p:txBody>
      </p:sp>
      <p:sp>
        <p:nvSpPr>
          <p:cNvPr id="25" name="Rectangle 24">
            <a:extLst>
              <a:ext uri="{FF2B5EF4-FFF2-40B4-BE49-F238E27FC236}">
                <a16:creationId xmlns:a16="http://schemas.microsoft.com/office/drawing/2014/main" id="{1466DF5A-2000-4298-85D6-D8FD0560FCEB}"/>
              </a:ext>
            </a:extLst>
          </p:cNvPr>
          <p:cNvSpPr/>
          <p:nvPr/>
        </p:nvSpPr>
        <p:spPr>
          <a:xfrm rot="18989746">
            <a:off x="2513496" y="3747816"/>
            <a:ext cx="1164075" cy="11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tx1"/>
                </a:solidFill>
              </a:rPr>
              <a:t>Euro 5, Diesel (V4) </a:t>
            </a:r>
          </a:p>
        </p:txBody>
      </p:sp>
      <p:sp>
        <p:nvSpPr>
          <p:cNvPr id="26" name="Rectangle 25">
            <a:extLst>
              <a:ext uri="{FF2B5EF4-FFF2-40B4-BE49-F238E27FC236}">
                <a16:creationId xmlns:a16="http://schemas.microsoft.com/office/drawing/2014/main" id="{87DE175D-51FE-4E9E-B864-BCA67404CCAB}"/>
              </a:ext>
            </a:extLst>
          </p:cNvPr>
          <p:cNvSpPr/>
          <p:nvPr/>
        </p:nvSpPr>
        <p:spPr>
          <a:xfrm rot="18989746">
            <a:off x="3044399" y="3717506"/>
            <a:ext cx="1164075" cy="11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tx1"/>
                </a:solidFill>
              </a:rPr>
              <a:t>Euro 5, </a:t>
            </a:r>
            <a:r>
              <a:rPr lang="fr-FR" sz="900" dirty="0" err="1">
                <a:solidFill>
                  <a:schemeClr val="tx1"/>
                </a:solidFill>
              </a:rPr>
              <a:t>Gasoline</a:t>
            </a:r>
            <a:r>
              <a:rPr lang="fr-FR" sz="900" dirty="0">
                <a:solidFill>
                  <a:schemeClr val="tx1"/>
                </a:solidFill>
              </a:rPr>
              <a:t> (V7) </a:t>
            </a:r>
          </a:p>
        </p:txBody>
      </p:sp>
      <p:sp>
        <p:nvSpPr>
          <p:cNvPr id="27" name="Rectangle 26">
            <a:extLst>
              <a:ext uri="{FF2B5EF4-FFF2-40B4-BE49-F238E27FC236}">
                <a16:creationId xmlns:a16="http://schemas.microsoft.com/office/drawing/2014/main" id="{0A7A47B1-6BD3-42BC-B789-C41DC3AD7FE9}"/>
              </a:ext>
            </a:extLst>
          </p:cNvPr>
          <p:cNvSpPr/>
          <p:nvPr/>
        </p:nvSpPr>
        <p:spPr>
          <a:xfrm rot="18989746">
            <a:off x="3528368" y="3717887"/>
            <a:ext cx="1164075" cy="11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a:solidFill>
                  <a:schemeClr val="tx1"/>
                </a:solidFill>
              </a:rPr>
              <a:t>Euro 5, Diesel (V8) </a:t>
            </a:r>
          </a:p>
        </p:txBody>
      </p:sp>
    </p:spTree>
    <p:extLst>
      <p:ext uri="{BB962C8B-B14F-4D97-AF65-F5344CB8AC3E}">
        <p14:creationId xmlns:p14="http://schemas.microsoft.com/office/powerpoint/2010/main" val="80192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E8889-063C-4C9F-BF88-F2AEFCCA072A}"/>
              </a:ext>
            </a:extLst>
          </p:cNvPr>
          <p:cNvSpPr>
            <a:spLocks noGrp="1"/>
          </p:cNvSpPr>
          <p:nvPr>
            <p:ph type="title"/>
          </p:nvPr>
        </p:nvSpPr>
        <p:spPr/>
        <p:txBody>
          <a:bodyPr/>
          <a:lstStyle/>
          <a:p>
            <a:r>
              <a:rPr lang="en-US" dirty="0"/>
              <a:t>Estimation of IVOC emissions</a:t>
            </a:r>
          </a:p>
        </p:txBody>
      </p:sp>
      <p:sp>
        <p:nvSpPr>
          <p:cNvPr id="3" name="Espace réservé de la date 2">
            <a:extLst>
              <a:ext uri="{FF2B5EF4-FFF2-40B4-BE49-F238E27FC236}">
                <a16:creationId xmlns:a16="http://schemas.microsoft.com/office/drawing/2014/main" id="{412C8DAD-B02A-40BB-B0CF-69240D9C01B1}"/>
              </a:ext>
            </a:extLst>
          </p:cNvPr>
          <p:cNvSpPr>
            <a:spLocks noGrp="1"/>
          </p:cNvSpPr>
          <p:nvPr>
            <p:ph type="dt" sz="half" idx="10"/>
          </p:nvPr>
        </p:nvSpPr>
        <p:spPr/>
        <p:txBody>
          <a:bodyPr/>
          <a:lstStyle/>
          <a:p>
            <a:pPr algn="r"/>
            <a:r>
              <a:rPr lang="fr-FR" cap="all" dirty="0"/>
              <a:t>29/03/2022</a:t>
            </a:r>
          </a:p>
        </p:txBody>
      </p:sp>
      <p:sp>
        <p:nvSpPr>
          <p:cNvPr id="4" name="Espace réservé du pied de page 3">
            <a:extLst>
              <a:ext uri="{FF2B5EF4-FFF2-40B4-BE49-F238E27FC236}">
                <a16:creationId xmlns:a16="http://schemas.microsoft.com/office/drawing/2014/main" id="{6B430C2B-598A-4DC1-98CB-D081C9703A06}"/>
              </a:ext>
            </a:extLst>
          </p:cNvPr>
          <p:cNvSpPr>
            <a:spLocks noGrp="1"/>
          </p:cNvSpPr>
          <p:nvPr>
            <p:ph type="ftr" sz="quarter" idx="11"/>
          </p:nvPr>
        </p:nvSpPr>
        <p:spPr/>
        <p:txBody>
          <a:bodyPr/>
          <a:lstStyle/>
          <a:p>
            <a:r>
              <a:rPr lang="fr-FR"/>
              <a:t>Institut national de l’environnement industriel et des risques</a:t>
            </a:r>
            <a:endParaRPr lang="fr-FR" dirty="0"/>
          </a:p>
        </p:txBody>
      </p:sp>
      <p:sp>
        <p:nvSpPr>
          <p:cNvPr id="5" name="Espace réservé du numéro de diapositive 4">
            <a:extLst>
              <a:ext uri="{FF2B5EF4-FFF2-40B4-BE49-F238E27FC236}">
                <a16:creationId xmlns:a16="http://schemas.microsoft.com/office/drawing/2014/main" id="{E0AF0A0F-F5E0-4F0E-8CBD-BA978BB8520D}"/>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u contenu 5">
            <a:extLst>
              <a:ext uri="{FF2B5EF4-FFF2-40B4-BE49-F238E27FC236}">
                <a16:creationId xmlns:a16="http://schemas.microsoft.com/office/drawing/2014/main" id="{18059250-866F-4AA0-9B04-915ECBEC4009}"/>
              </a:ext>
            </a:extLst>
          </p:cNvPr>
          <p:cNvSpPr>
            <a:spLocks noGrp="1"/>
          </p:cNvSpPr>
          <p:nvPr>
            <p:ph sz="quarter" idx="14"/>
          </p:nvPr>
        </p:nvSpPr>
        <p:spPr>
          <a:xfrm>
            <a:off x="323528" y="1836000"/>
            <a:ext cx="8424000" cy="2574000"/>
          </a:xfrm>
        </p:spPr>
        <p:txBody>
          <a:bodyPr/>
          <a:lstStyle/>
          <a:p>
            <a:pPr marL="171450" indent="-171450"/>
            <a:r>
              <a:rPr lang="fr-FR" dirty="0"/>
              <a:t>Use of </a:t>
            </a:r>
            <a:r>
              <a:rPr lang="fr-FR" dirty="0" err="1"/>
              <a:t>normalized</a:t>
            </a:r>
            <a:r>
              <a:rPr lang="fr-FR" dirty="0"/>
              <a:t> </a:t>
            </a:r>
            <a:r>
              <a:rPr lang="fr-FR" dirty="0" err="1"/>
              <a:t>emission</a:t>
            </a:r>
            <a:r>
              <a:rPr lang="fr-FR" dirty="0"/>
              <a:t> </a:t>
            </a:r>
            <a:r>
              <a:rPr lang="fr-FR" dirty="0" err="1"/>
              <a:t>factors</a:t>
            </a:r>
            <a:r>
              <a:rPr lang="fr-FR" dirty="0"/>
              <a:t> to solve the issue of </a:t>
            </a:r>
            <a:r>
              <a:rPr lang="fr-FR" dirty="0" err="1"/>
              <a:t>differences</a:t>
            </a:r>
            <a:r>
              <a:rPr lang="fr-FR" dirty="0"/>
              <a:t> </a:t>
            </a:r>
            <a:r>
              <a:rPr lang="fr-FR" dirty="0" err="1"/>
              <a:t>among</a:t>
            </a:r>
            <a:r>
              <a:rPr lang="fr-FR" dirty="0"/>
              <a:t> the </a:t>
            </a:r>
            <a:r>
              <a:rPr lang="fr-FR" dirty="0" err="1"/>
              <a:t>different</a:t>
            </a:r>
            <a:r>
              <a:rPr lang="fr-FR" dirty="0"/>
              <a:t> </a:t>
            </a:r>
            <a:r>
              <a:rPr lang="fr-FR" dirty="0" err="1"/>
              <a:t>vehicles</a:t>
            </a:r>
            <a:endParaRPr lang="fr-FR" dirty="0"/>
          </a:p>
          <a:p>
            <a:pPr marL="171450" indent="-171450"/>
            <a:r>
              <a:rPr lang="fr-FR" dirty="0"/>
              <a:t>No </a:t>
            </a:r>
            <a:r>
              <a:rPr lang="fr-FR" dirty="0" err="1"/>
              <a:t>correlation</a:t>
            </a:r>
            <a:r>
              <a:rPr lang="fr-FR" dirty="0"/>
              <a:t> </a:t>
            </a:r>
            <a:r>
              <a:rPr lang="fr-FR" dirty="0" err="1"/>
              <a:t>between</a:t>
            </a:r>
            <a:r>
              <a:rPr lang="fr-FR" dirty="0"/>
              <a:t> IVOC and </a:t>
            </a:r>
            <a:r>
              <a:rPr lang="fr-FR" dirty="0" err="1"/>
              <a:t>regulatory</a:t>
            </a:r>
            <a:r>
              <a:rPr lang="fr-FR" dirty="0"/>
              <a:t> </a:t>
            </a:r>
            <a:r>
              <a:rPr lang="fr-FR" dirty="0" err="1"/>
              <a:t>measurements</a:t>
            </a:r>
            <a:r>
              <a:rPr lang="fr-FR" dirty="0"/>
              <a:t> of VOC </a:t>
            </a:r>
            <a:r>
              <a:rPr lang="fr-FR" dirty="0" err="1"/>
              <a:t>emissions</a:t>
            </a:r>
            <a:r>
              <a:rPr lang="fr-FR" dirty="0"/>
              <a:t> and </a:t>
            </a:r>
            <a:r>
              <a:rPr lang="fr-FR" dirty="0" err="1"/>
              <a:t>with</a:t>
            </a:r>
            <a:r>
              <a:rPr lang="fr-FR" dirty="0"/>
              <a:t> </a:t>
            </a:r>
            <a:r>
              <a:rPr lang="fr-FR" dirty="0" err="1"/>
              <a:t>emissions</a:t>
            </a:r>
            <a:r>
              <a:rPr lang="fr-FR" dirty="0"/>
              <a:t> of the </a:t>
            </a:r>
            <a:r>
              <a:rPr lang="fr-FR" dirty="0" err="1"/>
              <a:t>targeted</a:t>
            </a:r>
            <a:r>
              <a:rPr lang="fr-FR" dirty="0"/>
              <a:t> VOC</a:t>
            </a:r>
          </a:p>
          <a:p>
            <a:pPr marL="171450" indent="-171450"/>
            <a:r>
              <a:rPr lang="en-US" dirty="0"/>
              <a:t>Normalization to C7-C10 emissions (compounds with volatility between heptane and </a:t>
            </a:r>
            <a:r>
              <a:rPr lang="en-US" dirty="0" err="1"/>
              <a:t>decane</a:t>
            </a:r>
            <a:r>
              <a:rPr lang="en-US" dirty="0"/>
              <a:t>)</a:t>
            </a:r>
            <a:endParaRPr lang="fr-FR" dirty="0"/>
          </a:p>
          <a:p>
            <a:pPr marL="171450" indent="-171450"/>
            <a:endParaRPr lang="fr-FR" dirty="0"/>
          </a:p>
          <a:p>
            <a:pPr marL="171450" indent="-171450"/>
            <a:endParaRPr lang="fr-FR" dirty="0"/>
          </a:p>
          <a:p>
            <a:endParaRPr lang="fr-FR" dirty="0"/>
          </a:p>
          <a:p>
            <a:endParaRPr lang="fr-FR" dirty="0"/>
          </a:p>
          <a:p>
            <a:endParaRPr lang="en-US" dirty="0"/>
          </a:p>
          <a:p>
            <a:endParaRPr lang="en-US" dirty="0"/>
          </a:p>
          <a:p>
            <a:endParaRPr lang="en-US" dirty="0"/>
          </a:p>
          <a:p>
            <a:r>
              <a:rPr lang="en-US" dirty="0"/>
              <a:t>By combining these results to emission speciation data, we estimated the emissions of C7-C10 =&gt; estimation of IVOC emissions</a:t>
            </a:r>
            <a:r>
              <a:rPr lang="fr-FR" dirty="0"/>
              <a:t>:</a:t>
            </a:r>
          </a:p>
          <a:p>
            <a:pPr lvl="1"/>
            <a:r>
              <a:rPr lang="fr-FR" sz="800" b="1" dirty="0"/>
              <a:t>25% IVOC </a:t>
            </a:r>
            <a:r>
              <a:rPr lang="fr-FR" sz="800" dirty="0"/>
              <a:t>in NMVOC </a:t>
            </a:r>
            <a:r>
              <a:rPr lang="fr-FR" sz="800" dirty="0" err="1"/>
              <a:t>exhaust</a:t>
            </a:r>
            <a:r>
              <a:rPr lang="fr-FR" sz="800" dirty="0"/>
              <a:t> </a:t>
            </a:r>
            <a:r>
              <a:rPr lang="fr-FR" sz="800" dirty="0" err="1"/>
              <a:t>emissions</a:t>
            </a:r>
            <a:r>
              <a:rPr lang="fr-FR" sz="800" dirty="0"/>
              <a:t> for </a:t>
            </a:r>
            <a:r>
              <a:rPr lang="fr-FR" sz="800" b="1" dirty="0"/>
              <a:t>diesel </a:t>
            </a:r>
            <a:r>
              <a:rPr lang="fr-FR" sz="800" b="1" dirty="0" err="1"/>
              <a:t>vehicle</a:t>
            </a:r>
            <a:r>
              <a:rPr lang="fr-FR" sz="800" dirty="0"/>
              <a:t> in France. </a:t>
            </a:r>
            <a:r>
              <a:rPr lang="fr-FR" sz="800" b="1" dirty="0" err="1"/>
              <a:t>Around</a:t>
            </a:r>
            <a:r>
              <a:rPr lang="fr-FR" sz="800" b="1" dirty="0"/>
              <a:t> 2 kT </a:t>
            </a:r>
            <a:r>
              <a:rPr lang="fr-FR" sz="800" dirty="0"/>
              <a:t>in 2018.</a:t>
            </a:r>
          </a:p>
          <a:p>
            <a:pPr lvl="1"/>
            <a:r>
              <a:rPr lang="fr-FR" sz="800" b="1" dirty="0"/>
              <a:t>33% IVOC </a:t>
            </a:r>
            <a:r>
              <a:rPr lang="fr-FR" sz="800" dirty="0"/>
              <a:t>in NMVOC </a:t>
            </a:r>
            <a:r>
              <a:rPr lang="fr-FR" sz="800" dirty="0" err="1"/>
              <a:t>exhaust</a:t>
            </a:r>
            <a:r>
              <a:rPr lang="fr-FR" sz="800" dirty="0"/>
              <a:t> </a:t>
            </a:r>
            <a:r>
              <a:rPr lang="fr-FR" sz="800" dirty="0" err="1"/>
              <a:t>emissions</a:t>
            </a:r>
            <a:r>
              <a:rPr lang="fr-FR" sz="800" dirty="0"/>
              <a:t> for </a:t>
            </a:r>
            <a:r>
              <a:rPr lang="fr-FR" sz="800" b="1" dirty="0" err="1"/>
              <a:t>gasoline</a:t>
            </a:r>
            <a:r>
              <a:rPr lang="fr-FR" sz="800" b="1" dirty="0"/>
              <a:t> </a:t>
            </a:r>
            <a:r>
              <a:rPr lang="fr-FR" sz="800" b="1" dirty="0" err="1"/>
              <a:t>vehicle</a:t>
            </a:r>
            <a:r>
              <a:rPr lang="fr-FR" sz="800" b="1" dirty="0"/>
              <a:t> </a:t>
            </a:r>
            <a:r>
              <a:rPr lang="fr-FR" sz="800" dirty="0"/>
              <a:t>in France. </a:t>
            </a:r>
            <a:r>
              <a:rPr lang="fr-FR" sz="800" b="1" dirty="0" err="1"/>
              <a:t>Around</a:t>
            </a:r>
            <a:r>
              <a:rPr lang="fr-FR" sz="800" b="1" dirty="0"/>
              <a:t> 10 kT </a:t>
            </a:r>
            <a:r>
              <a:rPr lang="fr-FR" sz="800" dirty="0"/>
              <a:t>in 2018.</a:t>
            </a:r>
          </a:p>
          <a:p>
            <a:pPr lvl="1"/>
            <a:endParaRPr lang="fr-FR" sz="800" b="1" dirty="0"/>
          </a:p>
          <a:p>
            <a:endParaRPr lang="en-US" dirty="0"/>
          </a:p>
          <a:p>
            <a:endParaRPr lang="en-US" dirty="0"/>
          </a:p>
        </p:txBody>
      </p:sp>
      <p:sp>
        <p:nvSpPr>
          <p:cNvPr id="8" name="Espace réservé du texte 7">
            <a:extLst>
              <a:ext uri="{FF2B5EF4-FFF2-40B4-BE49-F238E27FC236}">
                <a16:creationId xmlns:a16="http://schemas.microsoft.com/office/drawing/2014/main" id="{A589F037-AD08-420A-A9CE-130012C00554}"/>
              </a:ext>
            </a:extLst>
          </p:cNvPr>
          <p:cNvSpPr>
            <a:spLocks noGrp="1"/>
          </p:cNvSpPr>
          <p:nvPr>
            <p:ph type="body" sz="quarter" idx="15"/>
          </p:nvPr>
        </p:nvSpPr>
        <p:spPr/>
        <p:txBody>
          <a:bodyPr/>
          <a:lstStyle/>
          <a:p>
            <a:r>
              <a:rPr lang="en-US" dirty="0"/>
              <a:t>Normalized emissions</a:t>
            </a:r>
          </a:p>
        </p:txBody>
      </p:sp>
      <p:pic>
        <p:nvPicPr>
          <p:cNvPr id="9" name="Image 54">
            <a:extLst>
              <a:ext uri="{FF2B5EF4-FFF2-40B4-BE49-F238E27FC236}">
                <a16:creationId xmlns:a16="http://schemas.microsoft.com/office/drawing/2014/main" id="{44F01968-5B9D-46A7-A519-67B44D326A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8" t="10156" b="12512"/>
          <a:stretch/>
        </p:blipFill>
        <p:spPr bwMode="auto">
          <a:xfrm>
            <a:off x="440784" y="2567492"/>
            <a:ext cx="2686986" cy="126203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53">
            <a:extLst>
              <a:ext uri="{FF2B5EF4-FFF2-40B4-BE49-F238E27FC236}">
                <a16:creationId xmlns:a16="http://schemas.microsoft.com/office/drawing/2014/main" id="{7392DF91-7AE7-4D36-871E-DB861D89D8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0" t="11129" r="-7510" b="11839"/>
          <a:stretch/>
        </p:blipFill>
        <p:spPr bwMode="auto">
          <a:xfrm>
            <a:off x="3637776" y="2630183"/>
            <a:ext cx="2876550" cy="126203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E7A55CB-4701-409D-A7C1-EE17BAB0D506}"/>
              </a:ext>
            </a:extLst>
          </p:cNvPr>
          <p:cNvSpPr/>
          <p:nvPr/>
        </p:nvSpPr>
        <p:spPr>
          <a:xfrm>
            <a:off x="6201556" y="3171915"/>
            <a:ext cx="2942444" cy="830997"/>
          </a:xfrm>
          <a:prstGeom prst="rect">
            <a:avLst/>
          </a:prstGeom>
        </p:spPr>
        <p:txBody>
          <a:bodyPr wrap="square">
            <a:spAutoFit/>
          </a:bodyPr>
          <a:lstStyle/>
          <a:p>
            <a:r>
              <a:rPr lang="fr-FR" sz="1200" dirty="0"/>
              <a:t>IVOC = 1.3*C7-C10 </a:t>
            </a:r>
          </a:p>
          <a:p>
            <a:r>
              <a:rPr lang="fr-FR" sz="1200" dirty="0"/>
              <a:t>                for Diesel </a:t>
            </a:r>
            <a:r>
              <a:rPr lang="fr-FR" sz="1200" dirty="0" err="1"/>
              <a:t>vehicles</a:t>
            </a:r>
            <a:endParaRPr lang="fr-FR" sz="1200" dirty="0"/>
          </a:p>
          <a:p>
            <a:r>
              <a:rPr lang="fr-FR" sz="1200" dirty="0"/>
              <a:t>          = 0.55*C7-C10 </a:t>
            </a:r>
          </a:p>
          <a:p>
            <a:r>
              <a:rPr lang="fr-FR" sz="1200" dirty="0"/>
              <a:t>                for </a:t>
            </a:r>
            <a:r>
              <a:rPr lang="fr-FR" sz="1200" dirty="0" err="1"/>
              <a:t>gasoline</a:t>
            </a:r>
            <a:r>
              <a:rPr lang="fr-FR" sz="1200" dirty="0"/>
              <a:t> </a:t>
            </a:r>
            <a:r>
              <a:rPr lang="fr-FR" sz="1200" dirty="0" err="1"/>
              <a:t>vehicles</a:t>
            </a:r>
            <a:endParaRPr lang="fr-FR" sz="1200" dirty="0"/>
          </a:p>
        </p:txBody>
      </p:sp>
      <p:sp>
        <p:nvSpPr>
          <p:cNvPr id="7" name="ZoneTexte 6">
            <a:extLst>
              <a:ext uri="{FF2B5EF4-FFF2-40B4-BE49-F238E27FC236}">
                <a16:creationId xmlns:a16="http://schemas.microsoft.com/office/drawing/2014/main" id="{788F0D25-A15C-4F2B-9BC0-59A4B1D6B175}"/>
              </a:ext>
            </a:extLst>
          </p:cNvPr>
          <p:cNvSpPr txBox="1"/>
          <p:nvPr/>
        </p:nvSpPr>
        <p:spPr>
          <a:xfrm>
            <a:off x="4390095" y="2419178"/>
            <a:ext cx="1368152" cy="276999"/>
          </a:xfrm>
          <a:prstGeom prst="rect">
            <a:avLst/>
          </a:prstGeom>
          <a:noFill/>
        </p:spPr>
        <p:txBody>
          <a:bodyPr wrap="square" rtlCol="0">
            <a:spAutoFit/>
          </a:bodyPr>
          <a:lstStyle/>
          <a:p>
            <a:r>
              <a:rPr lang="fr-FR" sz="1200" dirty="0" err="1"/>
              <a:t>Gasoline</a:t>
            </a:r>
            <a:endParaRPr lang="fr-FR" sz="1200" dirty="0"/>
          </a:p>
        </p:txBody>
      </p:sp>
      <p:sp>
        <p:nvSpPr>
          <p:cNvPr id="13" name="ZoneTexte 12">
            <a:extLst>
              <a:ext uri="{FF2B5EF4-FFF2-40B4-BE49-F238E27FC236}">
                <a16:creationId xmlns:a16="http://schemas.microsoft.com/office/drawing/2014/main" id="{7772B1BE-ADF9-4339-9DD5-ECDF313989F9}"/>
              </a:ext>
            </a:extLst>
          </p:cNvPr>
          <p:cNvSpPr txBox="1"/>
          <p:nvPr/>
        </p:nvSpPr>
        <p:spPr>
          <a:xfrm>
            <a:off x="4261661" y="3793481"/>
            <a:ext cx="1800200" cy="276999"/>
          </a:xfrm>
          <a:prstGeom prst="rect">
            <a:avLst/>
          </a:prstGeom>
          <a:noFill/>
        </p:spPr>
        <p:txBody>
          <a:bodyPr wrap="square" rtlCol="0">
            <a:spAutoFit/>
          </a:bodyPr>
          <a:lstStyle/>
          <a:p>
            <a:r>
              <a:rPr lang="fr-FR" sz="1000" dirty="0"/>
              <a:t>C7-C10 (in mg/km</a:t>
            </a:r>
            <a:r>
              <a:rPr lang="fr-FR" sz="1200" dirty="0"/>
              <a:t>)</a:t>
            </a:r>
          </a:p>
        </p:txBody>
      </p:sp>
      <p:sp>
        <p:nvSpPr>
          <p:cNvPr id="14" name="ZoneTexte 13">
            <a:extLst>
              <a:ext uri="{FF2B5EF4-FFF2-40B4-BE49-F238E27FC236}">
                <a16:creationId xmlns:a16="http://schemas.microsoft.com/office/drawing/2014/main" id="{4C666BB5-FA40-483F-A8AD-E954410D454C}"/>
              </a:ext>
            </a:extLst>
          </p:cNvPr>
          <p:cNvSpPr txBox="1"/>
          <p:nvPr/>
        </p:nvSpPr>
        <p:spPr>
          <a:xfrm>
            <a:off x="1136983" y="3753713"/>
            <a:ext cx="1800200" cy="276999"/>
          </a:xfrm>
          <a:prstGeom prst="rect">
            <a:avLst/>
          </a:prstGeom>
          <a:noFill/>
        </p:spPr>
        <p:txBody>
          <a:bodyPr wrap="square" rtlCol="0">
            <a:spAutoFit/>
          </a:bodyPr>
          <a:lstStyle/>
          <a:p>
            <a:r>
              <a:rPr lang="fr-FR" sz="1000" dirty="0"/>
              <a:t>C7-C10 (in mg/km</a:t>
            </a:r>
            <a:r>
              <a:rPr lang="fr-FR" sz="1200" dirty="0"/>
              <a:t>)</a:t>
            </a:r>
          </a:p>
        </p:txBody>
      </p:sp>
      <p:sp>
        <p:nvSpPr>
          <p:cNvPr id="15" name="ZoneTexte 14">
            <a:extLst>
              <a:ext uri="{FF2B5EF4-FFF2-40B4-BE49-F238E27FC236}">
                <a16:creationId xmlns:a16="http://schemas.microsoft.com/office/drawing/2014/main" id="{CA3CCE3B-A112-4FB3-86C5-16BC727680AD}"/>
              </a:ext>
            </a:extLst>
          </p:cNvPr>
          <p:cNvSpPr txBox="1"/>
          <p:nvPr/>
        </p:nvSpPr>
        <p:spPr>
          <a:xfrm>
            <a:off x="1314811" y="2445537"/>
            <a:ext cx="1368152" cy="276999"/>
          </a:xfrm>
          <a:prstGeom prst="rect">
            <a:avLst/>
          </a:prstGeom>
          <a:noFill/>
        </p:spPr>
        <p:txBody>
          <a:bodyPr wrap="square" rtlCol="0">
            <a:spAutoFit/>
          </a:bodyPr>
          <a:lstStyle/>
          <a:p>
            <a:r>
              <a:rPr lang="fr-FR" sz="1200" dirty="0"/>
              <a:t>Diesel</a:t>
            </a:r>
          </a:p>
        </p:txBody>
      </p:sp>
      <p:sp>
        <p:nvSpPr>
          <p:cNvPr id="16" name="Rectangle 15">
            <a:extLst>
              <a:ext uri="{FF2B5EF4-FFF2-40B4-BE49-F238E27FC236}">
                <a16:creationId xmlns:a16="http://schemas.microsoft.com/office/drawing/2014/main" id="{0F70A86B-B1F0-4638-96B2-40F2F804D521}"/>
              </a:ext>
            </a:extLst>
          </p:cNvPr>
          <p:cNvSpPr/>
          <p:nvPr/>
        </p:nvSpPr>
        <p:spPr>
          <a:xfrm>
            <a:off x="369150" y="2874471"/>
            <a:ext cx="10816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EAED9EE2-D588-42E9-A52E-34C93CB88738}"/>
              </a:ext>
            </a:extLst>
          </p:cNvPr>
          <p:cNvSpPr txBox="1"/>
          <p:nvPr/>
        </p:nvSpPr>
        <p:spPr>
          <a:xfrm rot="16200000">
            <a:off x="2859074" y="3076552"/>
            <a:ext cx="1262031" cy="276999"/>
          </a:xfrm>
          <a:prstGeom prst="rect">
            <a:avLst/>
          </a:prstGeom>
          <a:noFill/>
        </p:spPr>
        <p:txBody>
          <a:bodyPr wrap="square" rtlCol="0">
            <a:spAutoFit/>
          </a:bodyPr>
          <a:lstStyle/>
          <a:p>
            <a:r>
              <a:rPr lang="fr-FR" sz="1000" dirty="0"/>
              <a:t>IVOC (in mg/km</a:t>
            </a:r>
            <a:r>
              <a:rPr lang="fr-FR" sz="1200" dirty="0"/>
              <a:t>)</a:t>
            </a:r>
          </a:p>
        </p:txBody>
      </p:sp>
    </p:spTree>
    <p:extLst>
      <p:ext uri="{BB962C8B-B14F-4D97-AF65-F5344CB8AC3E}">
        <p14:creationId xmlns:p14="http://schemas.microsoft.com/office/powerpoint/2010/main" val="880193361"/>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_présentation_ppt_Ineris_Marianne_16_9eme" id="{D86C8794-8552-4F36-B22F-2F76B642BB30}" vid="{AD250587-DB5E-4692-AA7A-FFBFC5109EA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7F5E45DA35FA4489441139E16A48FF" ma:contentTypeVersion="2" ma:contentTypeDescription="Crée un document." ma:contentTypeScope="" ma:versionID="d36db11e90b3669e6e29a35e422c95b2">
  <xsd:schema xmlns:xsd="http://www.w3.org/2001/XMLSchema" xmlns:xs="http://www.w3.org/2001/XMLSchema" xmlns:p="http://schemas.microsoft.com/office/2006/metadata/properties" xmlns:ns2="02aea05e-dea8-4de9-8123-f40823d2b871" targetNamespace="http://schemas.microsoft.com/office/2006/metadata/properties" ma:root="true" ma:fieldsID="0b3cec4bd31a02cbc28b17d96471124e" ns2:_="">
    <xsd:import namespace="02aea05e-dea8-4de9-8123-f40823d2b87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ea05e-dea8-4de9-8123-f40823d2b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C177A2-1DB4-4F3D-9449-B596F24B5A57}">
  <ds:schemaRefs>
    <ds:schemaRef ds:uri="http://schemas.microsoft.com/sharepoint/v3/contenttype/forms"/>
  </ds:schemaRefs>
</ds:datastoreItem>
</file>

<file path=customXml/itemProps2.xml><?xml version="1.0" encoding="utf-8"?>
<ds:datastoreItem xmlns:ds="http://schemas.openxmlformats.org/officeDocument/2006/customXml" ds:itemID="{6B112FEF-1213-4580-B5F2-3287E8530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ea05e-dea8-4de9-8123-f40823d2b8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FC5F9D-CC59-42EC-8617-53BF4DC5B60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2aea05e-dea8-4de9-8123-f40823d2b871"/>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EVORA_CSS_MIV_29032022_v01</Template>
  <TotalTime>8193</TotalTime>
  <Words>1429</Words>
  <Application>Microsoft Office PowerPoint</Application>
  <PresentationFormat>Affichage à l'écran (16:9)</PresentationFormat>
  <Paragraphs>198</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Marianne</vt:lpstr>
      <vt:lpstr>Wingdings</vt:lpstr>
      <vt:lpstr>MINISTÈRIEL</vt:lpstr>
      <vt:lpstr>Présentation PowerPoint</vt:lpstr>
      <vt:lpstr>SVOC and IVOC: a modeling issue</vt:lpstr>
      <vt:lpstr>SVOC and IVOC: a modeling issue</vt:lpstr>
      <vt:lpstr>The EVORA project</vt:lpstr>
      <vt:lpstr>Experimental setup</vt:lpstr>
      <vt:lpstr>Sampling strategy</vt:lpstr>
      <vt:lpstr>Anatycal strategy</vt:lpstr>
      <vt:lpstr>Results</vt:lpstr>
      <vt:lpstr>Estimation of IVOC emissions</vt:lpstr>
      <vt:lpstr>Estimation of IVOC emissions</vt:lpstr>
      <vt:lpstr>Impact of IVOC emissions on SOA modeling</vt:lpstr>
      <vt:lpstr>Impact of IVOC emissions on SOA modeling</vt:lpstr>
      <vt:lpstr>Conclusions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ALBINET Alexandre</dc:creator>
  <cp:lastModifiedBy>COUVIDAT Florian</cp:lastModifiedBy>
  <cp:revision>53</cp:revision>
  <dcterms:created xsi:type="dcterms:W3CDTF">2022-03-22T17:15:35Z</dcterms:created>
  <dcterms:modified xsi:type="dcterms:W3CDTF">2022-05-03T12:39:57Z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0x010100577F5E45DA35FA4489441139E16A48FF</vt:lpwstr>
  </property>
</Properties>
</file>