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6" r:id="rId6"/>
    <p:sldId id="268" r:id="rId7"/>
    <p:sldId id="267" r:id="rId8"/>
    <p:sldId id="265" r:id="rId9"/>
    <p:sldId id="262" r:id="rId10"/>
    <p:sldId id="271" r:id="rId11"/>
    <p:sldId id="272" r:id="rId12"/>
    <p:sldId id="260" r:id="rId13"/>
    <p:sldId id="273" r:id="rId14"/>
    <p:sldId id="274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53">
          <p15:clr>
            <a:srgbClr val="A4A3A4"/>
          </p15:clr>
        </p15:guide>
        <p15:guide id="3" orient="horz" pos="578">
          <p15:clr>
            <a:srgbClr val="A4A3A4"/>
          </p15:clr>
        </p15:guide>
        <p15:guide id="4" orient="horz" pos="3818">
          <p15:clr>
            <a:srgbClr val="A4A3A4"/>
          </p15:clr>
        </p15:guide>
        <p15:guide id="5" orient="horz" pos="3657">
          <p15:clr>
            <a:srgbClr val="A4A3A4"/>
          </p15:clr>
        </p15:guide>
        <p15:guide id="6" orient="horz" pos="4148">
          <p15:clr>
            <a:srgbClr val="A4A3A4"/>
          </p15:clr>
        </p15:guide>
        <p15:guide id="7" pos="2880">
          <p15:clr>
            <a:srgbClr val="A4A3A4"/>
          </p15:clr>
        </p15:guide>
        <p15:guide id="8" pos="389">
          <p15:clr>
            <a:srgbClr val="A4A3A4"/>
          </p15:clr>
        </p15:guide>
        <p15:guide id="9" pos="5605">
          <p15:clr>
            <a:srgbClr val="A4A3A4"/>
          </p15:clr>
        </p15:guide>
        <p15:guide id="10" pos="5380">
          <p15:clr>
            <a:srgbClr val="A4A3A4"/>
          </p15:clr>
        </p15:guide>
        <p15:guide id="11" pos="3455">
          <p15:clr>
            <a:srgbClr val="A4A3A4"/>
          </p15:clr>
        </p15:guide>
        <p15:guide id="12" pos="3689">
          <p15:clr>
            <a:srgbClr val="A4A3A4"/>
          </p15:clr>
        </p15:guide>
        <p15:guide id="13" pos="201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e BOURIN" initials="AB" lastIdx="2" clrIdx="0">
    <p:extLst>
      <p:ext uri="{19B8F6BF-5375-455C-9EA6-DF929625EA0E}">
        <p15:presenceInfo xmlns:p15="http://schemas.microsoft.com/office/powerpoint/2012/main" userId="Aude BOUR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10F"/>
    <a:srgbClr val="B4B4B2"/>
    <a:srgbClr val="A6A5A5"/>
    <a:srgbClr val="929291"/>
    <a:srgbClr val="808080"/>
    <a:srgbClr val="FF9900"/>
    <a:srgbClr val="FFFF00"/>
    <a:srgbClr val="00FF00"/>
    <a:srgbClr val="0070C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53" autoAdjust="0"/>
    <p:restoredTop sz="81307" autoAdjust="0"/>
  </p:normalViewPr>
  <p:slideViewPr>
    <p:cSldViewPr snapToGrid="0">
      <p:cViewPr varScale="1">
        <p:scale>
          <a:sx n="77" d="100"/>
          <a:sy n="77" d="100"/>
        </p:scale>
        <p:origin x="82" y="163"/>
      </p:cViewPr>
      <p:guideLst>
        <p:guide orient="horz" pos="2160"/>
        <p:guide orient="horz" pos="953"/>
        <p:guide orient="horz" pos="578"/>
        <p:guide orient="horz" pos="3818"/>
        <p:guide orient="horz" pos="3657"/>
        <p:guide orient="horz" pos="4148"/>
        <p:guide pos="2880"/>
        <p:guide pos="389"/>
        <p:guide pos="5605"/>
        <p:guide pos="5380"/>
        <p:guide pos="3455"/>
        <p:guide pos="3689"/>
        <p:guide pos="20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uvegarde\MERA\Laboratoires%20d'analyses\TERA%20Fuveau\CR%20visite%20-%20reunion\visite%20mars%202019\visite_%20labo_20200303_bilan_march&#233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uvegarde\MERA\Laboratoires%20d'analyses\TERA%20Fuveau\CR%20visite%20-%20reunion\visite%20mars%202019\visite_%20labo_20200303_bilan_march&#233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/>
              <a:t>FR0013</a:t>
            </a:r>
            <a:endParaRPr lang="en-US" sz="1400" dirty="0"/>
          </a:p>
        </c:rich>
      </c:tx>
      <c:layout>
        <c:manualLayout>
          <c:xMode val="edge"/>
          <c:yMode val="edge"/>
          <c:x val="0.18376079072152074"/>
          <c:y val="3.157153680939681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7568780558232616"/>
          <c:y val="0.17427334996876065"/>
          <c:w val="0.79972821318877385"/>
          <c:h val="0.563867519647563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'%FND'!$K$2</c:f>
              <c:strCache>
                <c:ptCount val="1"/>
                <c:pt idx="0">
                  <c:v>As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numRef>
              <c:f>'%FND'!$B$3:$B$41</c:f>
              <c:numCache>
                <c:formatCode>General</c:formatCode>
                <c:ptCount val="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  <c:pt idx="25">
                  <c:v>13</c:v>
                </c:pt>
                <c:pt idx="26">
                  <c:v>1</c:v>
                </c:pt>
                <c:pt idx="27">
                  <c:v>2</c:v>
                </c:pt>
                <c:pt idx="28">
                  <c:v>3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10</c:v>
                </c:pt>
                <c:pt idx="36">
                  <c:v>11</c:v>
                </c:pt>
                <c:pt idx="37">
                  <c:v>12</c:v>
                </c:pt>
                <c:pt idx="38">
                  <c:v>13</c:v>
                </c:pt>
              </c:numCache>
            </c:numRef>
          </c:cat>
          <c:val>
            <c:numRef>
              <c:f>'%FND'!$K$3:$K$41</c:f>
              <c:numCache>
                <c:formatCode>0%</c:formatCode>
                <c:ptCount val="39"/>
                <c:pt idx="0">
                  <c:v>0.16625853775105284</c:v>
                </c:pt>
                <c:pt idx="1">
                  <c:v>0.29460274133516973</c:v>
                </c:pt>
                <c:pt idx="2">
                  <c:v>0.21824611043340239</c:v>
                </c:pt>
                <c:pt idx="3">
                  <c:v>0.44483616135528969</c:v>
                </c:pt>
                <c:pt idx="4">
                  <c:v>0.43548312926985855</c:v>
                </c:pt>
                <c:pt idx="5">
                  <c:v>0.29882053108934015</c:v>
                </c:pt>
                <c:pt idx="6">
                  <c:v>0.16912269703307692</c:v>
                </c:pt>
                <c:pt idx="7">
                  <c:v>0.3743556526472116</c:v>
                </c:pt>
                <c:pt idx="8">
                  <c:v>0.30627433480921751</c:v>
                </c:pt>
                <c:pt idx="9">
                  <c:v>0.21031984827310124</c:v>
                </c:pt>
                <c:pt idx="10">
                  <c:v>0.36953408012375555</c:v>
                </c:pt>
                <c:pt idx="11">
                  <c:v>0.10542877137032886</c:v>
                </c:pt>
                <c:pt idx="12">
                  <c:v>0.680845850133597</c:v>
                </c:pt>
                <c:pt idx="13">
                  <c:v>0.26401269064888278</c:v>
                </c:pt>
                <c:pt idx="14">
                  <c:v>7.4102909150706928E-2</c:v>
                </c:pt>
                <c:pt idx="15">
                  <c:v>0.3865296700102861</c:v>
                </c:pt>
                <c:pt idx="16">
                  <c:v>0.50228737137119306</c:v>
                </c:pt>
                <c:pt idx="17">
                  <c:v>0.27485569212821009</c:v>
                </c:pt>
                <c:pt idx="18">
                  <c:v>0.29952045687832396</c:v>
                </c:pt>
                <c:pt idx="19">
                  <c:v>0.50275370541232878</c:v>
                </c:pt>
                <c:pt idx="20">
                  <c:v>0.37288698682938098</c:v>
                </c:pt>
                <c:pt idx="21">
                  <c:v>0.32962115742972103</c:v>
                </c:pt>
                <c:pt idx="22">
                  <c:v>0.4617715284903306</c:v>
                </c:pt>
                <c:pt idx="23">
                  <c:v>0.21405659406039398</c:v>
                </c:pt>
                <c:pt idx="24">
                  <c:v>0.28115448188989411</c:v>
                </c:pt>
                <c:pt idx="25">
                  <c:v>9.1729805758827276E-2</c:v>
                </c:pt>
                <c:pt idx="26">
                  <c:v>0.25337595518743578</c:v>
                </c:pt>
                <c:pt idx="27">
                  <c:v>0.2143401122311103</c:v>
                </c:pt>
                <c:pt idx="28">
                  <c:v>0.32938060420158671</c:v>
                </c:pt>
                <c:pt idx="30">
                  <c:v>0.48424745094892119</c:v>
                </c:pt>
                <c:pt idx="31">
                  <c:v>0.37763505499861016</c:v>
                </c:pt>
                <c:pt idx="32">
                  <c:v>0.40697104729252892</c:v>
                </c:pt>
                <c:pt idx="33">
                  <c:v>0.47888425358858744</c:v>
                </c:pt>
                <c:pt idx="34">
                  <c:v>0.14285547525672779</c:v>
                </c:pt>
                <c:pt idx="35">
                  <c:v>0.55634804670880222</c:v>
                </c:pt>
                <c:pt idx="36">
                  <c:v>0.29957936545972963</c:v>
                </c:pt>
                <c:pt idx="37">
                  <c:v>0.28693897973623889</c:v>
                </c:pt>
                <c:pt idx="38">
                  <c:v>0.32987026353147336</c:v>
                </c:pt>
              </c:numCache>
            </c:numRef>
          </c:val>
        </c:ser>
        <c:ser>
          <c:idx val="0"/>
          <c:order val="1"/>
          <c:tx>
            <c:strRef>
              <c:f>'%FND'!$L$2</c:f>
              <c:strCache>
                <c:ptCount val="1"/>
                <c:pt idx="0">
                  <c:v>Cd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'%FND'!$B$3:$B$41</c:f>
              <c:numCache>
                <c:formatCode>General</c:formatCode>
                <c:ptCount val="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  <c:pt idx="25">
                  <c:v>13</c:v>
                </c:pt>
                <c:pt idx="26">
                  <c:v>1</c:v>
                </c:pt>
                <c:pt idx="27">
                  <c:v>2</c:v>
                </c:pt>
                <c:pt idx="28">
                  <c:v>3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10</c:v>
                </c:pt>
                <c:pt idx="36">
                  <c:v>11</c:v>
                </c:pt>
                <c:pt idx="37">
                  <c:v>12</c:v>
                </c:pt>
                <c:pt idx="38">
                  <c:v>13</c:v>
                </c:pt>
              </c:numCache>
            </c:numRef>
          </c:cat>
          <c:val>
            <c:numRef>
              <c:f>'%FND'!$L$3:$L$41</c:f>
              <c:numCache>
                <c:formatCode>0%</c:formatCode>
                <c:ptCount val="39"/>
                <c:pt idx="0">
                  <c:v>0.11915572358364075</c:v>
                </c:pt>
                <c:pt idx="1">
                  <c:v>7.3252234954197734E-2</c:v>
                </c:pt>
                <c:pt idx="2">
                  <c:v>1.2140747623335287E-3</c:v>
                </c:pt>
                <c:pt idx="3">
                  <c:v>0.14950405640904954</c:v>
                </c:pt>
                <c:pt idx="4">
                  <c:v>1.1017487572089774E-3</c:v>
                </c:pt>
                <c:pt idx="5">
                  <c:v>0.22994148109550819</c:v>
                </c:pt>
                <c:pt idx="6">
                  <c:v>2.1093565770706681E-2</c:v>
                </c:pt>
                <c:pt idx="7">
                  <c:v>2.7127324811736367E-2</c:v>
                </c:pt>
                <c:pt idx="8">
                  <c:v>0.3934622603169966</c:v>
                </c:pt>
                <c:pt idx="9">
                  <c:v>1.5984227561398265E-2</c:v>
                </c:pt>
                <c:pt idx="10">
                  <c:v>0.23599100808576182</c:v>
                </c:pt>
                <c:pt idx="11">
                  <c:v>7.2746479771880761E-4</c:v>
                </c:pt>
                <c:pt idx="12">
                  <c:v>0.15747083116432287</c:v>
                </c:pt>
                <c:pt idx="13">
                  <c:v>2.1539209638684838E-2</c:v>
                </c:pt>
                <c:pt idx="14">
                  <c:v>2.4701314864126914E-2</c:v>
                </c:pt>
                <c:pt idx="15">
                  <c:v>0.87640684283445658</c:v>
                </c:pt>
                <c:pt idx="16">
                  <c:v>4.2054470241452042E-2</c:v>
                </c:pt>
                <c:pt idx="17">
                  <c:v>2.1132112657021709E-2</c:v>
                </c:pt>
                <c:pt idx="18">
                  <c:v>1.6437551943755745E-2</c:v>
                </c:pt>
                <c:pt idx="19">
                  <c:v>0.44756273175297845</c:v>
                </c:pt>
                <c:pt idx="20">
                  <c:v>1.9230762797264187E-2</c:v>
                </c:pt>
                <c:pt idx="21">
                  <c:v>2.9947501955075798E-2</c:v>
                </c:pt>
                <c:pt idx="22">
                  <c:v>4.797325683231262E-2</c:v>
                </c:pt>
                <c:pt idx="23">
                  <c:v>7.9035041178178115E-3</c:v>
                </c:pt>
                <c:pt idx="24">
                  <c:v>4.0302619628942049E-2</c:v>
                </c:pt>
                <c:pt idx="25">
                  <c:v>4.3028290810433203E-2</c:v>
                </c:pt>
                <c:pt idx="26">
                  <c:v>1.9296888172964689E-2</c:v>
                </c:pt>
                <c:pt idx="27">
                  <c:v>5.0474142351090788E-2</c:v>
                </c:pt>
                <c:pt idx="28">
                  <c:v>1.5275554869649386E-2</c:v>
                </c:pt>
                <c:pt idx="30">
                  <c:v>1.4657960328786857E-2</c:v>
                </c:pt>
                <c:pt idx="31">
                  <c:v>2.9063248870201838E-2</c:v>
                </c:pt>
                <c:pt idx="32">
                  <c:v>8.2485608818923719E-3</c:v>
                </c:pt>
                <c:pt idx="33">
                  <c:v>0.10047539332859562</c:v>
                </c:pt>
                <c:pt idx="34">
                  <c:v>7.2593425727304553E-3</c:v>
                </c:pt>
                <c:pt idx="35">
                  <c:v>8.1540444934264031E-3</c:v>
                </c:pt>
                <c:pt idx="36">
                  <c:v>1.2342047529869065E-2</c:v>
                </c:pt>
                <c:pt idx="37">
                  <c:v>2.1757648771698966E-2</c:v>
                </c:pt>
                <c:pt idx="38">
                  <c:v>0.14199307136214798</c:v>
                </c:pt>
              </c:numCache>
            </c:numRef>
          </c:val>
        </c:ser>
        <c:ser>
          <c:idx val="2"/>
          <c:order val="2"/>
          <c:tx>
            <c:strRef>
              <c:f>'%FND'!$M$2</c:f>
              <c:strCache>
                <c:ptCount val="1"/>
                <c:pt idx="0">
                  <c:v>Pb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'%FND'!$B$3:$B$41</c:f>
              <c:numCache>
                <c:formatCode>General</c:formatCode>
                <c:ptCount val="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  <c:pt idx="25">
                  <c:v>13</c:v>
                </c:pt>
                <c:pt idx="26">
                  <c:v>1</c:v>
                </c:pt>
                <c:pt idx="27">
                  <c:v>2</c:v>
                </c:pt>
                <c:pt idx="28">
                  <c:v>3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10</c:v>
                </c:pt>
                <c:pt idx="36">
                  <c:v>11</c:v>
                </c:pt>
                <c:pt idx="37">
                  <c:v>12</c:v>
                </c:pt>
                <c:pt idx="38">
                  <c:v>13</c:v>
                </c:pt>
              </c:numCache>
            </c:numRef>
          </c:cat>
          <c:val>
            <c:numRef>
              <c:f>'%FND'!$M$3:$M$41</c:f>
              <c:numCache>
                <c:formatCode>0%</c:formatCode>
                <c:ptCount val="39"/>
                <c:pt idx="0">
                  <c:v>2.183559223933863E-2</c:v>
                </c:pt>
                <c:pt idx="1">
                  <c:v>4.6628851822337412E-2</c:v>
                </c:pt>
                <c:pt idx="2">
                  <c:v>5.9864351930339302E-2</c:v>
                </c:pt>
                <c:pt idx="3">
                  <c:v>0.13243996297472951</c:v>
                </c:pt>
                <c:pt idx="4">
                  <c:v>7.3474772133970565E-2</c:v>
                </c:pt>
                <c:pt idx="5">
                  <c:v>7.4072390575878555E-2</c:v>
                </c:pt>
                <c:pt idx="6">
                  <c:v>3.355974964636492E-2</c:v>
                </c:pt>
                <c:pt idx="7">
                  <c:v>0.10544495604774971</c:v>
                </c:pt>
                <c:pt idx="8">
                  <c:v>9.9085593795826779E-2</c:v>
                </c:pt>
                <c:pt idx="9">
                  <c:v>5.8388061486175188E-2</c:v>
                </c:pt>
                <c:pt idx="10">
                  <c:v>7.1612158388949451E-2</c:v>
                </c:pt>
                <c:pt idx="11">
                  <c:v>3.4473542894081749E-2</c:v>
                </c:pt>
                <c:pt idx="12">
                  <c:v>5.7504334275966754E-2</c:v>
                </c:pt>
                <c:pt idx="13">
                  <c:v>7.6680334405590828E-2</c:v>
                </c:pt>
                <c:pt idx="14">
                  <c:v>2.6893105088631762E-2</c:v>
                </c:pt>
                <c:pt idx="15">
                  <c:v>0.6370281548168153</c:v>
                </c:pt>
                <c:pt idx="16">
                  <c:v>0.16356791760622885</c:v>
                </c:pt>
                <c:pt idx="17">
                  <c:v>4.1691642830842625E-2</c:v>
                </c:pt>
                <c:pt idx="18">
                  <c:v>8.1067271542223623E-2</c:v>
                </c:pt>
                <c:pt idx="19">
                  <c:v>0.14402644417571547</c:v>
                </c:pt>
                <c:pt idx="20">
                  <c:v>1.0617488520844471E-2</c:v>
                </c:pt>
                <c:pt idx="21">
                  <c:v>9.1568176126074388E-2</c:v>
                </c:pt>
                <c:pt idx="22">
                  <c:v>0.14559834528194721</c:v>
                </c:pt>
                <c:pt idx="23">
                  <c:v>4.9048037804047401E-2</c:v>
                </c:pt>
                <c:pt idx="24">
                  <c:v>4.0882971591231727E-2</c:v>
                </c:pt>
                <c:pt idx="25">
                  <c:v>2.3305662753961318E-2</c:v>
                </c:pt>
                <c:pt idx="26">
                  <c:v>4.9749473451688585E-2</c:v>
                </c:pt>
                <c:pt idx="27">
                  <c:v>7.9251705837365849E-2</c:v>
                </c:pt>
                <c:pt idx="28">
                  <c:v>5.8213326635754188E-2</c:v>
                </c:pt>
                <c:pt idx="30">
                  <c:v>0.11384931485620386</c:v>
                </c:pt>
                <c:pt idx="31">
                  <c:v>0.11960281399147742</c:v>
                </c:pt>
                <c:pt idx="32">
                  <c:v>0.12587896906699519</c:v>
                </c:pt>
                <c:pt idx="33">
                  <c:v>0.12715248878192306</c:v>
                </c:pt>
                <c:pt idx="34">
                  <c:v>6.4722127813352182E-2</c:v>
                </c:pt>
                <c:pt idx="35">
                  <c:v>0.1962640760401024</c:v>
                </c:pt>
                <c:pt idx="36">
                  <c:v>0.12878925169029359</c:v>
                </c:pt>
                <c:pt idx="37">
                  <c:v>1.0572219225236284E-2</c:v>
                </c:pt>
                <c:pt idx="38">
                  <c:v>3.3740915167709211E-2</c:v>
                </c:pt>
              </c:numCache>
            </c:numRef>
          </c:val>
        </c:ser>
        <c:ser>
          <c:idx val="3"/>
          <c:order val="3"/>
          <c:tx>
            <c:strRef>
              <c:f>'%FND'!$N$2</c:f>
              <c:strCache>
                <c:ptCount val="1"/>
                <c:pt idx="0">
                  <c:v>Ni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'%FND'!$B$3:$B$41</c:f>
              <c:numCache>
                <c:formatCode>General</c:formatCode>
                <c:ptCount val="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  <c:pt idx="25">
                  <c:v>13</c:v>
                </c:pt>
                <c:pt idx="26">
                  <c:v>1</c:v>
                </c:pt>
                <c:pt idx="27">
                  <c:v>2</c:v>
                </c:pt>
                <c:pt idx="28">
                  <c:v>3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10</c:v>
                </c:pt>
                <c:pt idx="36">
                  <c:v>11</c:v>
                </c:pt>
                <c:pt idx="37">
                  <c:v>12</c:v>
                </c:pt>
                <c:pt idx="38">
                  <c:v>13</c:v>
                </c:pt>
              </c:numCache>
            </c:numRef>
          </c:cat>
          <c:val>
            <c:numRef>
              <c:f>'%FND'!$N$3:$N$41</c:f>
              <c:numCache>
                <c:formatCode>0%</c:formatCode>
                <c:ptCount val="39"/>
                <c:pt idx="0">
                  <c:v>0.17246531018533051</c:v>
                </c:pt>
                <c:pt idx="1">
                  <c:v>0.14050610613982795</c:v>
                </c:pt>
                <c:pt idx="2">
                  <c:v>0.19794392237671743</c:v>
                </c:pt>
                <c:pt idx="3">
                  <c:v>0.30277385367647131</c:v>
                </c:pt>
                <c:pt idx="4">
                  <c:v>0.32394683418885684</c:v>
                </c:pt>
                <c:pt idx="5">
                  <c:v>0.18289025083975768</c:v>
                </c:pt>
                <c:pt idx="6">
                  <c:v>0.11462513548700537</c:v>
                </c:pt>
                <c:pt idx="7">
                  <c:v>0.24805807921389952</c:v>
                </c:pt>
                <c:pt idx="8">
                  <c:v>0.21761950020063239</c:v>
                </c:pt>
                <c:pt idx="9">
                  <c:v>0.1313256758202149</c:v>
                </c:pt>
                <c:pt idx="10">
                  <c:v>0.19937609838976206</c:v>
                </c:pt>
                <c:pt idx="11">
                  <c:v>7.8734056292687288E-2</c:v>
                </c:pt>
                <c:pt idx="12">
                  <c:v>0.22165067294785068</c:v>
                </c:pt>
                <c:pt idx="13">
                  <c:v>0.19821644001285069</c:v>
                </c:pt>
                <c:pt idx="14">
                  <c:v>0.12882390766057558</c:v>
                </c:pt>
                <c:pt idx="15">
                  <c:v>0.16626068526013724</c:v>
                </c:pt>
                <c:pt idx="16">
                  <c:v>0.45010405064893289</c:v>
                </c:pt>
                <c:pt idx="17">
                  <c:v>0.20526122164927491</c:v>
                </c:pt>
                <c:pt idx="18">
                  <c:v>0.33965528594248473</c:v>
                </c:pt>
                <c:pt idx="19">
                  <c:v>0.48858108258811755</c:v>
                </c:pt>
                <c:pt idx="20">
                  <c:v>0.33589860274201261</c:v>
                </c:pt>
                <c:pt idx="21">
                  <c:v>0.30328682839158555</c:v>
                </c:pt>
                <c:pt idx="22">
                  <c:v>0.44302456167596521</c:v>
                </c:pt>
                <c:pt idx="23">
                  <c:v>0.31055088339135622</c:v>
                </c:pt>
                <c:pt idx="24">
                  <c:v>0.10417925394184657</c:v>
                </c:pt>
                <c:pt idx="25">
                  <c:v>0.11022751433192818</c:v>
                </c:pt>
                <c:pt idx="26">
                  <c:v>0.36836876308726313</c:v>
                </c:pt>
                <c:pt idx="27">
                  <c:v>0.16199384013530113</c:v>
                </c:pt>
                <c:pt idx="28">
                  <c:v>0.23181535040729317</c:v>
                </c:pt>
                <c:pt idx="30">
                  <c:v>0.38730653250879821</c:v>
                </c:pt>
                <c:pt idx="31">
                  <c:v>0.37774170937093843</c:v>
                </c:pt>
                <c:pt idx="32">
                  <c:v>0.42518307301635178</c:v>
                </c:pt>
                <c:pt idx="33">
                  <c:v>0.46974926475904055</c:v>
                </c:pt>
                <c:pt idx="34">
                  <c:v>0.24959240175686434</c:v>
                </c:pt>
                <c:pt idx="35">
                  <c:v>0.45906292718610703</c:v>
                </c:pt>
                <c:pt idx="36">
                  <c:v>0.38363795811859541</c:v>
                </c:pt>
                <c:pt idx="37">
                  <c:v>7.9144092764372523E-2</c:v>
                </c:pt>
                <c:pt idx="38">
                  <c:v>6.7939530368428369E-2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021360"/>
        <c:axId val="584014288"/>
      </c:barChart>
      <c:catAx>
        <c:axId val="5840213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baseline="0" dirty="0" err="1" smtClean="0"/>
                  <a:t>Samples</a:t>
                </a:r>
                <a:r>
                  <a:rPr lang="fr-FR" baseline="0" dirty="0" smtClean="0"/>
                  <a:t> </a:t>
                </a:r>
                <a:r>
                  <a:rPr lang="fr-FR" baseline="0" dirty="0" err="1" smtClean="0"/>
                  <a:t>since</a:t>
                </a:r>
                <a:r>
                  <a:rPr lang="fr-FR" baseline="0" dirty="0" smtClean="0"/>
                  <a:t> 2017</a:t>
                </a:r>
                <a:endParaRPr lang="fr-FR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4014288"/>
        <c:crosses val="autoZero"/>
        <c:auto val="1"/>
        <c:lblAlgn val="ctr"/>
        <c:lblOffset val="100"/>
        <c:noMultiLvlLbl val="0"/>
      </c:catAx>
      <c:valAx>
        <c:axId val="584014288"/>
        <c:scaling>
          <c:orientation val="minMax"/>
          <c:max val="0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smtClean="0"/>
                  <a:t>Contribution</a:t>
                </a:r>
                <a:endParaRPr lang="fr-FR" dirty="0"/>
              </a:p>
            </c:rich>
          </c:tx>
          <c:layout>
            <c:manualLayout>
              <c:xMode val="edge"/>
              <c:yMode val="edge"/>
              <c:x val="0.10439237626929131"/>
              <c:y val="0.220962427188063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402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055344815685015"/>
          <c:y val="3.8184722222222224E-2"/>
          <c:w val="0.16896189873491091"/>
          <c:h val="7.8350576526865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/>
              <a:t>FR0024</a:t>
            </a:r>
            <a:endParaRPr lang="en-US" sz="1400" dirty="0"/>
          </a:p>
        </c:rich>
      </c:tx>
      <c:layout>
        <c:manualLayout>
          <c:xMode val="edge"/>
          <c:yMode val="edge"/>
          <c:x val="0.1782105805056457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7066885389326344"/>
          <c:y val="0.14182009656200809"/>
          <c:w val="0.80474715343097913"/>
          <c:h val="0.5963209228475999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'%FND'!$S$2</c:f>
              <c:strCache>
                <c:ptCount val="1"/>
                <c:pt idx="0">
                  <c:v>As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numRef>
              <c:f>'%FND'!$B$3:$B$41</c:f>
              <c:numCache>
                <c:formatCode>General</c:formatCode>
                <c:ptCount val="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  <c:pt idx="25">
                  <c:v>13</c:v>
                </c:pt>
                <c:pt idx="26">
                  <c:v>1</c:v>
                </c:pt>
                <c:pt idx="27">
                  <c:v>2</c:v>
                </c:pt>
                <c:pt idx="28">
                  <c:v>3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10</c:v>
                </c:pt>
                <c:pt idx="36">
                  <c:v>11</c:v>
                </c:pt>
                <c:pt idx="37">
                  <c:v>12</c:v>
                </c:pt>
                <c:pt idx="38">
                  <c:v>13</c:v>
                </c:pt>
              </c:numCache>
            </c:numRef>
          </c:cat>
          <c:val>
            <c:numRef>
              <c:f>'%FND'!$S$3:$S$41</c:f>
              <c:numCache>
                <c:formatCode>0%</c:formatCode>
                <c:ptCount val="39"/>
                <c:pt idx="0">
                  <c:v>0.24594935305854054</c:v>
                </c:pt>
                <c:pt idx="1">
                  <c:v>0.26673673430592526</c:v>
                </c:pt>
                <c:pt idx="2">
                  <c:v>0.23589517121675346</c:v>
                </c:pt>
                <c:pt idx="3">
                  <c:v>0.41629216074497749</c:v>
                </c:pt>
                <c:pt idx="4">
                  <c:v>0.34906397490278718</c:v>
                </c:pt>
                <c:pt idx="5">
                  <c:v>0.4514834116027665</c:v>
                </c:pt>
                <c:pt idx="6">
                  <c:v>0.52882330381797138</c:v>
                </c:pt>
                <c:pt idx="7">
                  <c:v>0.38397111595021749</c:v>
                </c:pt>
                <c:pt idx="8">
                  <c:v>0.36887092358498125</c:v>
                </c:pt>
                <c:pt idx="9">
                  <c:v>0.10463975348905646</c:v>
                </c:pt>
                <c:pt idx="10">
                  <c:v>0.51684405403533151</c:v>
                </c:pt>
                <c:pt idx="11">
                  <c:v>0.23017426843105923</c:v>
                </c:pt>
                <c:pt idx="12">
                  <c:v>0.37546050767245603</c:v>
                </c:pt>
                <c:pt idx="13">
                  <c:v>0.29338776306438996</c:v>
                </c:pt>
                <c:pt idx="14">
                  <c:v>0.35199872051526299</c:v>
                </c:pt>
                <c:pt idx="15">
                  <c:v>0.53753128015243989</c:v>
                </c:pt>
                <c:pt idx="16">
                  <c:v>0.42349261819647199</c:v>
                </c:pt>
                <c:pt idx="17">
                  <c:v>0.30569691610542538</c:v>
                </c:pt>
                <c:pt idx="18">
                  <c:v>0.47075386633889127</c:v>
                </c:pt>
                <c:pt idx="19">
                  <c:v>0.42377491934451689</c:v>
                </c:pt>
                <c:pt idx="20">
                  <c:v>0.30896193374298059</c:v>
                </c:pt>
                <c:pt idx="21">
                  <c:v>0.32090669072324851</c:v>
                </c:pt>
                <c:pt idx="22">
                  <c:v>0.35404642450675905</c:v>
                </c:pt>
                <c:pt idx="23">
                  <c:v>0.2466157909467582</c:v>
                </c:pt>
                <c:pt idx="24">
                  <c:v>0.27607481062700556</c:v>
                </c:pt>
                <c:pt idx="25">
                  <c:v>0.16703178821714093</c:v>
                </c:pt>
                <c:pt idx="26">
                  <c:v>0.21737987295931926</c:v>
                </c:pt>
                <c:pt idx="27">
                  <c:v>0.22720483263131389</c:v>
                </c:pt>
                <c:pt idx="28">
                  <c:v>0.40016030725244323</c:v>
                </c:pt>
                <c:pt idx="29">
                  <c:v>0.46009879481269605</c:v>
                </c:pt>
                <c:pt idx="30">
                  <c:v>0.46168061578901504</c:v>
                </c:pt>
                <c:pt idx="31">
                  <c:v>0.42731109428563824</c:v>
                </c:pt>
                <c:pt idx="32">
                  <c:v>0.37534121265002696</c:v>
                </c:pt>
                <c:pt idx="33">
                  <c:v>0.42599586073406082</c:v>
                </c:pt>
                <c:pt idx="34">
                  <c:v>0.46130748447946601</c:v>
                </c:pt>
                <c:pt idx="35">
                  <c:v>0.45566263017037129</c:v>
                </c:pt>
                <c:pt idx="36">
                  <c:v>0.32115620814100931</c:v>
                </c:pt>
                <c:pt idx="37">
                  <c:v>0.19084465876328691</c:v>
                </c:pt>
                <c:pt idx="38">
                  <c:v>0.31934820911239942</c:v>
                </c:pt>
              </c:numCache>
            </c:numRef>
          </c:val>
        </c:ser>
        <c:ser>
          <c:idx val="0"/>
          <c:order val="1"/>
          <c:tx>
            <c:strRef>
              <c:f>'%FND'!$T$2</c:f>
              <c:strCache>
                <c:ptCount val="1"/>
                <c:pt idx="0">
                  <c:v>Cd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'%FND'!$B$3:$B$41</c:f>
              <c:numCache>
                <c:formatCode>General</c:formatCode>
                <c:ptCount val="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  <c:pt idx="25">
                  <c:v>13</c:v>
                </c:pt>
                <c:pt idx="26">
                  <c:v>1</c:v>
                </c:pt>
                <c:pt idx="27">
                  <c:v>2</c:v>
                </c:pt>
                <c:pt idx="28">
                  <c:v>3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10</c:v>
                </c:pt>
                <c:pt idx="36">
                  <c:v>11</c:v>
                </c:pt>
                <c:pt idx="37">
                  <c:v>12</c:v>
                </c:pt>
                <c:pt idx="38">
                  <c:v>13</c:v>
                </c:pt>
              </c:numCache>
            </c:numRef>
          </c:cat>
          <c:val>
            <c:numRef>
              <c:f>'%FND'!$T$3:$T$41</c:f>
              <c:numCache>
                <c:formatCode>0%</c:formatCode>
                <c:ptCount val="39"/>
                <c:pt idx="0">
                  <c:v>1.3204223331207585E-2</c:v>
                </c:pt>
                <c:pt idx="1">
                  <c:v>8.7330826927969445E-3</c:v>
                </c:pt>
                <c:pt idx="2">
                  <c:v>5.9319984906951422E-4</c:v>
                </c:pt>
                <c:pt idx="3">
                  <c:v>2.9173422551593324E-2</c:v>
                </c:pt>
                <c:pt idx="4">
                  <c:v>1.8170672768881388E-2</c:v>
                </c:pt>
                <c:pt idx="5">
                  <c:v>0.18104720258343462</c:v>
                </c:pt>
                <c:pt idx="6">
                  <c:v>8.0083801456421966E-2</c:v>
                </c:pt>
                <c:pt idx="7">
                  <c:v>0.32610882408294739</c:v>
                </c:pt>
                <c:pt idx="8">
                  <c:v>7.3987973153737353E-3</c:v>
                </c:pt>
                <c:pt idx="9">
                  <c:v>4.9959075672107592E-3</c:v>
                </c:pt>
                <c:pt idx="10">
                  <c:v>9.3434287672555433E-2</c:v>
                </c:pt>
                <c:pt idx="11">
                  <c:v>4.7386926514044917E-4</c:v>
                </c:pt>
                <c:pt idx="12">
                  <c:v>1.1576745887621691E-2</c:v>
                </c:pt>
                <c:pt idx="13">
                  <c:v>2.1937004978644599E-2</c:v>
                </c:pt>
                <c:pt idx="14">
                  <c:v>2.5625491828595786E-2</c:v>
                </c:pt>
                <c:pt idx="15">
                  <c:v>0.13794871341538628</c:v>
                </c:pt>
                <c:pt idx="16">
                  <c:v>1.630234966045396E-2</c:v>
                </c:pt>
                <c:pt idx="17">
                  <c:v>1.5071719818063189E-2</c:v>
                </c:pt>
                <c:pt idx="18">
                  <c:v>7.7444692120988735E-3</c:v>
                </c:pt>
                <c:pt idx="19">
                  <c:v>0.16753889075024181</c:v>
                </c:pt>
                <c:pt idx="20">
                  <c:v>2.0153660564026558E-2</c:v>
                </c:pt>
                <c:pt idx="21">
                  <c:v>8.5443146125009695E-2</c:v>
                </c:pt>
                <c:pt idx="22">
                  <c:v>2.3713091253690869E-2</c:v>
                </c:pt>
                <c:pt idx="23">
                  <c:v>3.0508425056719156E-2</c:v>
                </c:pt>
                <c:pt idx="24">
                  <c:v>2.179533025387943E-2</c:v>
                </c:pt>
                <c:pt idx="25">
                  <c:v>2.8330668960300273E-2</c:v>
                </c:pt>
                <c:pt idx="26">
                  <c:v>9.105337913727047E-3</c:v>
                </c:pt>
                <c:pt idx="27">
                  <c:v>2.3455957378445941E-2</c:v>
                </c:pt>
                <c:pt idx="28">
                  <c:v>3.7268044760946591E-2</c:v>
                </c:pt>
                <c:pt idx="29">
                  <c:v>2.5538712674123675E-2</c:v>
                </c:pt>
                <c:pt idx="30">
                  <c:v>6.4929927134447568E-3</c:v>
                </c:pt>
                <c:pt idx="31">
                  <c:v>5.5640629420207102E-2</c:v>
                </c:pt>
                <c:pt idx="32">
                  <c:v>2.0780033422068574E-2</c:v>
                </c:pt>
                <c:pt idx="33">
                  <c:v>8.3326704623151119E-3</c:v>
                </c:pt>
                <c:pt idx="34">
                  <c:v>1.3735819827904895E-2</c:v>
                </c:pt>
                <c:pt idx="35">
                  <c:v>8.1589033251444121E-2</c:v>
                </c:pt>
                <c:pt idx="36">
                  <c:v>0.15274982648420873</c:v>
                </c:pt>
                <c:pt idx="37">
                  <c:v>1.4779589862567656E-3</c:v>
                </c:pt>
                <c:pt idx="38">
                  <c:v>1.1648868555437552E-2</c:v>
                </c:pt>
              </c:numCache>
            </c:numRef>
          </c:val>
        </c:ser>
        <c:ser>
          <c:idx val="2"/>
          <c:order val="2"/>
          <c:tx>
            <c:strRef>
              <c:f>'%FND'!$U$2</c:f>
              <c:strCache>
                <c:ptCount val="1"/>
                <c:pt idx="0">
                  <c:v>Pb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'%FND'!$B$3:$B$41</c:f>
              <c:numCache>
                <c:formatCode>General</c:formatCode>
                <c:ptCount val="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  <c:pt idx="25">
                  <c:v>13</c:v>
                </c:pt>
                <c:pt idx="26">
                  <c:v>1</c:v>
                </c:pt>
                <c:pt idx="27">
                  <c:v>2</c:v>
                </c:pt>
                <c:pt idx="28">
                  <c:v>3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10</c:v>
                </c:pt>
                <c:pt idx="36">
                  <c:v>11</c:v>
                </c:pt>
                <c:pt idx="37">
                  <c:v>12</c:v>
                </c:pt>
                <c:pt idx="38">
                  <c:v>13</c:v>
                </c:pt>
              </c:numCache>
            </c:numRef>
          </c:cat>
          <c:val>
            <c:numRef>
              <c:f>'%FND'!$U$3:$U$41</c:f>
              <c:numCache>
                <c:formatCode>0%</c:formatCode>
                <c:ptCount val="39"/>
                <c:pt idx="0">
                  <c:v>6.8099531337277794E-2</c:v>
                </c:pt>
                <c:pt idx="1">
                  <c:v>5.8466194460526824E-2</c:v>
                </c:pt>
                <c:pt idx="2">
                  <c:v>6.069381228538745E-2</c:v>
                </c:pt>
                <c:pt idx="3">
                  <c:v>3.2548111189211221E-2</c:v>
                </c:pt>
                <c:pt idx="4">
                  <c:v>5.9415793699977681E-2</c:v>
                </c:pt>
                <c:pt idx="5">
                  <c:v>5.7862066588139922E-2</c:v>
                </c:pt>
                <c:pt idx="6">
                  <c:v>0.14361755429756071</c:v>
                </c:pt>
                <c:pt idx="7">
                  <c:v>8.9209962736912132E-2</c:v>
                </c:pt>
                <c:pt idx="8">
                  <c:v>7.6270649235881366E-2</c:v>
                </c:pt>
                <c:pt idx="9">
                  <c:v>3.8638849049178414E-2</c:v>
                </c:pt>
                <c:pt idx="10">
                  <c:v>0.15341921507953329</c:v>
                </c:pt>
                <c:pt idx="11">
                  <c:v>6.4500077405740444E-2</c:v>
                </c:pt>
                <c:pt idx="12">
                  <c:v>2.3108412197521522E-2</c:v>
                </c:pt>
                <c:pt idx="13">
                  <c:v>9.1665255863792247E-2</c:v>
                </c:pt>
                <c:pt idx="14">
                  <c:v>0.10590038639464061</c:v>
                </c:pt>
                <c:pt idx="15">
                  <c:v>3.3984257518017272E-2</c:v>
                </c:pt>
                <c:pt idx="16">
                  <c:v>0.11770270731163372</c:v>
                </c:pt>
                <c:pt idx="17">
                  <c:v>5.7678077013462892E-2</c:v>
                </c:pt>
                <c:pt idx="18">
                  <c:v>0.17807640907873065</c:v>
                </c:pt>
                <c:pt idx="19">
                  <c:v>0.114832500093852</c:v>
                </c:pt>
                <c:pt idx="20">
                  <c:v>6.0827918106643369E-2</c:v>
                </c:pt>
                <c:pt idx="21">
                  <c:v>0.10348995927490849</c:v>
                </c:pt>
                <c:pt idx="22">
                  <c:v>0.106256068241124</c:v>
                </c:pt>
                <c:pt idx="23">
                  <c:v>7.2610914993026937E-2</c:v>
                </c:pt>
                <c:pt idx="24">
                  <c:v>5.9852603094261173E-2</c:v>
                </c:pt>
                <c:pt idx="25">
                  <c:v>7.8494187588140793E-2</c:v>
                </c:pt>
                <c:pt idx="26">
                  <c:v>5.5381604689361201E-2</c:v>
                </c:pt>
                <c:pt idx="27">
                  <c:v>6.9973679581833828E-2</c:v>
                </c:pt>
                <c:pt idx="28">
                  <c:v>4.6929510990763944E-2</c:v>
                </c:pt>
                <c:pt idx="29">
                  <c:v>0.18122678006470552</c:v>
                </c:pt>
                <c:pt idx="30">
                  <c:v>7.7542242908603815E-2</c:v>
                </c:pt>
                <c:pt idx="31">
                  <c:v>0.1254832956311111</c:v>
                </c:pt>
                <c:pt idx="32">
                  <c:v>0.10341278908174795</c:v>
                </c:pt>
                <c:pt idx="33">
                  <c:v>9.20329358756104E-2</c:v>
                </c:pt>
                <c:pt idx="34">
                  <c:v>0.10456744979446618</c:v>
                </c:pt>
                <c:pt idx="35">
                  <c:v>0.1212721346655031</c:v>
                </c:pt>
                <c:pt idx="36">
                  <c:v>0.10133660276080923</c:v>
                </c:pt>
                <c:pt idx="37">
                  <c:v>1.1385076746100885E-2</c:v>
                </c:pt>
                <c:pt idx="38">
                  <c:v>6.7593057904018775E-2</c:v>
                </c:pt>
              </c:numCache>
            </c:numRef>
          </c:val>
        </c:ser>
        <c:ser>
          <c:idx val="3"/>
          <c:order val="3"/>
          <c:tx>
            <c:strRef>
              <c:f>'%FND'!$V$2</c:f>
              <c:strCache>
                <c:ptCount val="1"/>
                <c:pt idx="0">
                  <c:v>Ni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'%FND'!$B$3:$B$41</c:f>
              <c:numCache>
                <c:formatCode>General</c:formatCode>
                <c:ptCount val="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  <c:pt idx="25">
                  <c:v>13</c:v>
                </c:pt>
                <c:pt idx="26">
                  <c:v>1</c:v>
                </c:pt>
                <c:pt idx="27">
                  <c:v>2</c:v>
                </c:pt>
                <c:pt idx="28">
                  <c:v>3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10</c:v>
                </c:pt>
                <c:pt idx="36">
                  <c:v>11</c:v>
                </c:pt>
                <c:pt idx="37">
                  <c:v>12</c:v>
                </c:pt>
                <c:pt idx="38">
                  <c:v>13</c:v>
                </c:pt>
              </c:numCache>
            </c:numRef>
          </c:cat>
          <c:val>
            <c:numRef>
              <c:f>'%FND'!$V$3:$V$41</c:f>
              <c:numCache>
                <c:formatCode>0%</c:formatCode>
                <c:ptCount val="39"/>
                <c:pt idx="0">
                  <c:v>0.15963217749826575</c:v>
                </c:pt>
                <c:pt idx="1">
                  <c:v>0.26326284017987767</c:v>
                </c:pt>
                <c:pt idx="2">
                  <c:v>0.31200464084215862</c:v>
                </c:pt>
                <c:pt idx="3">
                  <c:v>0.28562888029841094</c:v>
                </c:pt>
                <c:pt idx="4">
                  <c:v>0.33993884071521208</c:v>
                </c:pt>
                <c:pt idx="5">
                  <c:v>0.32797445735646008</c:v>
                </c:pt>
                <c:pt idx="6">
                  <c:v>0.48273206526869566</c:v>
                </c:pt>
                <c:pt idx="7">
                  <c:v>0.33379740121983559</c:v>
                </c:pt>
                <c:pt idx="8">
                  <c:v>0.26204599400119</c:v>
                </c:pt>
                <c:pt idx="9">
                  <c:v>7.6952462420206494E-2</c:v>
                </c:pt>
                <c:pt idx="10">
                  <c:v>0.38908167577909358</c:v>
                </c:pt>
                <c:pt idx="11">
                  <c:v>0.21589028892815509</c:v>
                </c:pt>
                <c:pt idx="12">
                  <c:v>0.12616927280624343</c:v>
                </c:pt>
                <c:pt idx="13">
                  <c:v>0.4352996311369926</c:v>
                </c:pt>
                <c:pt idx="14">
                  <c:v>0.29055767595897519</c:v>
                </c:pt>
                <c:pt idx="15">
                  <c:v>0.19084121437192267</c:v>
                </c:pt>
                <c:pt idx="16">
                  <c:v>0.38946110413650226</c:v>
                </c:pt>
                <c:pt idx="17">
                  <c:v>0.31799521274616194</c:v>
                </c:pt>
                <c:pt idx="18">
                  <c:v>0.52688899954348623</c:v>
                </c:pt>
                <c:pt idx="19">
                  <c:v>0.43649308831733252</c:v>
                </c:pt>
                <c:pt idx="20">
                  <c:v>0.10123634581404031</c:v>
                </c:pt>
                <c:pt idx="21">
                  <c:v>0.32635737280596772</c:v>
                </c:pt>
                <c:pt idx="22">
                  <c:v>0.32755237177925417</c:v>
                </c:pt>
                <c:pt idx="23">
                  <c:v>0.29379874021250657</c:v>
                </c:pt>
                <c:pt idx="24">
                  <c:v>0.26841944354552227</c:v>
                </c:pt>
                <c:pt idx="25">
                  <c:v>0.21294431028374575</c:v>
                </c:pt>
                <c:pt idx="26">
                  <c:v>0.29744551991009094</c:v>
                </c:pt>
                <c:pt idx="27">
                  <c:v>0.27585474901675427</c:v>
                </c:pt>
                <c:pt idx="28">
                  <c:v>0.33971374985750535</c:v>
                </c:pt>
                <c:pt idx="29">
                  <c:v>0.59444228936287413</c:v>
                </c:pt>
                <c:pt idx="30">
                  <c:v>0.3712537714517441</c:v>
                </c:pt>
                <c:pt idx="31">
                  <c:v>0.38802216730574784</c:v>
                </c:pt>
                <c:pt idx="32">
                  <c:v>0.35594115175789126</c:v>
                </c:pt>
                <c:pt idx="33">
                  <c:v>0.70202661929528531</c:v>
                </c:pt>
                <c:pt idx="34">
                  <c:v>0.43856108285321826</c:v>
                </c:pt>
                <c:pt idx="35">
                  <c:v>0.51005639868550101</c:v>
                </c:pt>
                <c:pt idx="36">
                  <c:v>0.50438385594631197</c:v>
                </c:pt>
                <c:pt idx="37">
                  <c:v>6.8637992534116135E-2</c:v>
                </c:pt>
                <c:pt idx="38">
                  <c:v>0.26484510201315964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015920"/>
        <c:axId val="584025168"/>
      </c:barChart>
      <c:catAx>
        <c:axId val="584015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err="1" smtClean="0"/>
                  <a:t>Sample</a:t>
                </a:r>
                <a:r>
                  <a:rPr lang="fr-FR" baseline="0" dirty="0" err="1" smtClean="0"/>
                  <a:t>s</a:t>
                </a:r>
                <a:r>
                  <a:rPr lang="fr-FR" baseline="0" dirty="0" smtClean="0"/>
                  <a:t> </a:t>
                </a:r>
                <a:r>
                  <a:rPr lang="fr-FR" dirty="0" err="1" smtClean="0"/>
                  <a:t>since</a:t>
                </a:r>
                <a:r>
                  <a:rPr lang="fr-FR" baseline="0" dirty="0" smtClean="0"/>
                  <a:t> 2017</a:t>
                </a:r>
                <a:endParaRPr lang="fr-FR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4025168"/>
        <c:crosses val="autoZero"/>
        <c:auto val="1"/>
        <c:lblAlgn val="ctr"/>
        <c:lblOffset val="100"/>
        <c:noMultiLvlLbl val="0"/>
      </c:catAx>
      <c:valAx>
        <c:axId val="584025168"/>
        <c:scaling>
          <c:orientation val="minMax"/>
          <c:max val="0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smtClean="0"/>
                  <a:t>Contribution</a:t>
                </a:r>
                <a:endParaRPr lang="fr-FR" dirty="0"/>
              </a:p>
            </c:rich>
          </c:tx>
          <c:layout>
            <c:manualLayout>
              <c:xMode val="edge"/>
              <c:yMode val="edge"/>
              <c:x val="9.937343602708594E-2"/>
              <c:y val="0.14898263888888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401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557238839905555"/>
          <c:y val="3.8184514174059901E-2"/>
          <c:w val="0.16896189873491091"/>
          <c:h val="7.8350576526865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0.17249</cdr:x>
      <cdr:y>0.51401</cdr:y>
    </cdr:from>
    <cdr:to>
      <cdr:x>0.97565</cdr:x>
      <cdr:y>0.74237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309414" y="804595"/>
          <a:ext cx="6096983" cy="35746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38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0.17598</cdr:x>
      <cdr:y>0.50027</cdr:y>
    </cdr:from>
    <cdr:to>
      <cdr:x>0.97914</cdr:x>
      <cdr:y>0.73317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335919" y="720395"/>
          <a:ext cx="6096983" cy="33536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38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2DA90-974A-43DC-BF32-3294A8FA5159}" type="datetimeFigureOut">
              <a:rPr lang="fr-FR" smtClean="0"/>
              <a:t>13/05/2020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BC46B-7441-4329-9771-C2A76889AC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619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noProof="0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428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568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40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94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103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637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21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727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71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0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631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476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991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BC46B-7441-4329-9771-C2A76889ACA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17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reeform 9"/>
          <p:cNvSpPr>
            <a:spLocks/>
          </p:cNvSpPr>
          <p:nvPr/>
        </p:nvSpPr>
        <p:spPr bwMode="gray">
          <a:xfrm>
            <a:off x="3218335" y="920750"/>
            <a:ext cx="5935191" cy="5937250"/>
          </a:xfrm>
          <a:custGeom>
            <a:avLst/>
            <a:gdLst>
              <a:gd name="T0" fmla="*/ 0 w 4796"/>
              <a:gd name="T1" fmla="*/ 4796 h 4796"/>
              <a:gd name="T2" fmla="*/ 0 w 4796"/>
              <a:gd name="T3" fmla="*/ 4796 h 4796"/>
              <a:gd name="T4" fmla="*/ 4796 w 4796"/>
              <a:gd name="T5" fmla="*/ 4792 h 4796"/>
              <a:gd name="T6" fmla="*/ 4796 w 4796"/>
              <a:gd name="T7" fmla="*/ 0 h 4796"/>
              <a:gd name="T8" fmla="*/ 0 w 4796"/>
              <a:gd name="T9" fmla="*/ 4796 h 4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96" h="4796">
                <a:moveTo>
                  <a:pt x="0" y="4796"/>
                </a:moveTo>
                <a:lnTo>
                  <a:pt x="0" y="4796"/>
                </a:lnTo>
                <a:lnTo>
                  <a:pt x="4796" y="4792"/>
                </a:lnTo>
                <a:lnTo>
                  <a:pt x="4796" y="0"/>
                </a:lnTo>
                <a:lnTo>
                  <a:pt x="0" y="4796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Freeform 8"/>
          <p:cNvSpPr>
            <a:spLocks/>
          </p:cNvSpPr>
          <p:nvPr/>
        </p:nvSpPr>
        <p:spPr bwMode="gray">
          <a:xfrm>
            <a:off x="-11906" y="2743721"/>
            <a:ext cx="6865938" cy="4119563"/>
          </a:xfrm>
          <a:custGeom>
            <a:avLst/>
            <a:gdLst>
              <a:gd name="T0" fmla="*/ 0 w 7199"/>
              <a:gd name="T1" fmla="*/ 2881 h 4319"/>
              <a:gd name="T2" fmla="*/ 0 w 7199"/>
              <a:gd name="T3" fmla="*/ 2881 h 4319"/>
              <a:gd name="T4" fmla="*/ 0 w 7199"/>
              <a:gd name="T5" fmla="*/ 4319 h 4319"/>
              <a:gd name="T6" fmla="*/ 7199 w 7199"/>
              <a:gd name="T7" fmla="*/ 4319 h 4319"/>
              <a:gd name="T8" fmla="*/ 2880 w 7199"/>
              <a:gd name="T9" fmla="*/ 0 h 4319"/>
              <a:gd name="T10" fmla="*/ 0 w 7199"/>
              <a:gd name="T11" fmla="*/ 2881 h 4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99" h="4319">
                <a:moveTo>
                  <a:pt x="0" y="2881"/>
                </a:moveTo>
                <a:lnTo>
                  <a:pt x="0" y="2881"/>
                </a:lnTo>
                <a:lnTo>
                  <a:pt x="0" y="4319"/>
                </a:lnTo>
                <a:lnTo>
                  <a:pt x="7199" y="4319"/>
                </a:lnTo>
                <a:lnTo>
                  <a:pt x="2880" y="0"/>
                </a:lnTo>
                <a:lnTo>
                  <a:pt x="0" y="288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Freeform 6"/>
          <p:cNvSpPr>
            <a:spLocks/>
          </p:cNvSpPr>
          <p:nvPr/>
        </p:nvSpPr>
        <p:spPr bwMode="gray">
          <a:xfrm>
            <a:off x="0" y="0"/>
            <a:ext cx="5494338" cy="5492750"/>
          </a:xfrm>
          <a:custGeom>
            <a:avLst/>
            <a:gdLst>
              <a:gd name="T0" fmla="*/ 0 w 5761"/>
              <a:gd name="T1" fmla="*/ 0 h 5758"/>
              <a:gd name="T2" fmla="*/ 0 w 5761"/>
              <a:gd name="T3" fmla="*/ 0 h 5758"/>
              <a:gd name="T4" fmla="*/ 1 w 5761"/>
              <a:gd name="T5" fmla="*/ 5758 h 5758"/>
              <a:gd name="T6" fmla="*/ 5761 w 5761"/>
              <a:gd name="T7" fmla="*/ 0 h 5758"/>
              <a:gd name="T8" fmla="*/ 0 w 5761"/>
              <a:gd name="T9" fmla="*/ 0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1" h="5758">
                <a:moveTo>
                  <a:pt x="0" y="0"/>
                </a:moveTo>
                <a:lnTo>
                  <a:pt x="0" y="0"/>
                </a:lnTo>
                <a:lnTo>
                  <a:pt x="1" y="5758"/>
                </a:lnTo>
                <a:lnTo>
                  <a:pt x="576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1" y="6669360"/>
            <a:ext cx="265114" cy="180000"/>
          </a:xfrm>
        </p:spPr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628AC0BA-7027-469D-B4DD-A7D4704D064A}" type="datetime1">
              <a:rPr lang="fr-FR" smtClean="0"/>
              <a:t>13/05/2020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smtClean="0"/>
              <a:t>21th Task Force on Measurements and Modelling Meeting</a:t>
            </a:r>
            <a:endParaRPr lang="fr-FR" dirty="0"/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03575" y="917575"/>
            <a:ext cx="5313363" cy="3852000"/>
          </a:xfrm>
        </p:spPr>
        <p:txBody>
          <a:bodyPr anchor="ctr" anchorCtr="0"/>
          <a:lstStyle>
            <a:lvl1pPr algn="r">
              <a:defRPr sz="3400" b="1" cap="all">
                <a:solidFill>
                  <a:schemeClr val="bg1"/>
                </a:solidFill>
              </a:defRPr>
            </a:lvl1pPr>
            <a:lvl2pPr algn="r">
              <a:defRPr sz="3400" b="0" cap="all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 smtClean="0"/>
              <a:t>TITRE</a:t>
            </a:r>
          </a:p>
          <a:p>
            <a:pPr lvl="1"/>
            <a:r>
              <a:rPr lang="fr-FR" dirty="0" smtClean="0"/>
              <a:t>TITRE</a:t>
            </a:r>
          </a:p>
        </p:txBody>
      </p:sp>
      <p:pic>
        <p:nvPicPr>
          <p:cNvPr id="14" name="Image 13" descr="logo_couv_lil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612000"/>
            <a:ext cx="2350800" cy="13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3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reeform 6"/>
          <p:cNvSpPr>
            <a:spLocks/>
          </p:cNvSpPr>
          <p:nvPr/>
        </p:nvSpPr>
        <p:spPr bwMode="gray">
          <a:xfrm>
            <a:off x="1373188" y="0"/>
            <a:ext cx="7781925" cy="6867525"/>
          </a:xfrm>
          <a:custGeom>
            <a:avLst/>
            <a:gdLst>
              <a:gd name="T0" fmla="*/ 3359 w 8160"/>
              <a:gd name="T1" fmla="*/ 0 h 7199"/>
              <a:gd name="T2" fmla="*/ 3359 w 8160"/>
              <a:gd name="T3" fmla="*/ 0 h 7199"/>
              <a:gd name="T4" fmla="*/ 0 w 8160"/>
              <a:gd name="T5" fmla="*/ 3357 h 7199"/>
              <a:gd name="T6" fmla="*/ 3841 w 8160"/>
              <a:gd name="T7" fmla="*/ 7199 h 7199"/>
              <a:gd name="T8" fmla="*/ 8160 w 8160"/>
              <a:gd name="T9" fmla="*/ 7199 h 7199"/>
              <a:gd name="T10" fmla="*/ 8160 w 8160"/>
              <a:gd name="T11" fmla="*/ 0 h 7199"/>
              <a:gd name="T12" fmla="*/ 3359 w 8160"/>
              <a:gd name="T13" fmla="*/ 0 h 7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60" h="7199">
                <a:moveTo>
                  <a:pt x="3359" y="0"/>
                </a:moveTo>
                <a:lnTo>
                  <a:pt x="3359" y="0"/>
                </a:lnTo>
                <a:lnTo>
                  <a:pt x="0" y="3357"/>
                </a:lnTo>
                <a:lnTo>
                  <a:pt x="3841" y="7199"/>
                </a:lnTo>
                <a:lnTo>
                  <a:pt x="8160" y="7199"/>
                </a:lnTo>
                <a:lnTo>
                  <a:pt x="8160" y="0"/>
                </a:lnTo>
                <a:lnTo>
                  <a:pt x="335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Freeform 5"/>
          <p:cNvSpPr>
            <a:spLocks/>
          </p:cNvSpPr>
          <p:nvPr/>
        </p:nvSpPr>
        <p:spPr bwMode="gray">
          <a:xfrm>
            <a:off x="0" y="1828800"/>
            <a:ext cx="5038725" cy="5037138"/>
          </a:xfrm>
          <a:custGeom>
            <a:avLst/>
            <a:gdLst>
              <a:gd name="T0" fmla="*/ 0 w 5283"/>
              <a:gd name="T1" fmla="*/ 5281 h 5281"/>
              <a:gd name="T2" fmla="*/ 0 w 5283"/>
              <a:gd name="T3" fmla="*/ 5281 h 5281"/>
              <a:gd name="T4" fmla="*/ 5283 w 5283"/>
              <a:gd name="T5" fmla="*/ 5281 h 5281"/>
              <a:gd name="T6" fmla="*/ 0 w 5283"/>
              <a:gd name="T7" fmla="*/ 0 h 5281"/>
              <a:gd name="T8" fmla="*/ 0 w 5283"/>
              <a:gd name="T9" fmla="*/ 5281 h 5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83" h="5281">
                <a:moveTo>
                  <a:pt x="0" y="5281"/>
                </a:moveTo>
                <a:lnTo>
                  <a:pt x="0" y="5281"/>
                </a:lnTo>
                <a:lnTo>
                  <a:pt x="5283" y="5281"/>
                </a:lnTo>
                <a:lnTo>
                  <a:pt x="0" y="0"/>
                </a:lnTo>
                <a:lnTo>
                  <a:pt x="0" y="528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1" y="6669360"/>
            <a:ext cx="265114" cy="180000"/>
          </a:xfrm>
        </p:spPr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22D7D528-6B7C-4C04-A3B0-BA0CE9A352EF}" type="datetime1">
              <a:rPr lang="fr-FR" smtClean="0"/>
              <a:t>13/05/2020</a:t>
            </a:fld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smtClean="0"/>
              <a:t>21th Task Force on Measurements and Modelling Meeting</a:t>
            </a:r>
            <a:endParaRPr lang="fr-FR" dirty="0"/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3189" y="917575"/>
            <a:ext cx="7143750" cy="3852000"/>
          </a:xfrm>
        </p:spPr>
        <p:txBody>
          <a:bodyPr anchor="ctr" anchorCtr="0"/>
          <a:lstStyle>
            <a:lvl1pPr algn="r">
              <a:defRPr sz="3400" b="0" cap="all">
                <a:solidFill>
                  <a:schemeClr val="bg1"/>
                </a:solidFill>
              </a:defRPr>
            </a:lvl1pPr>
            <a:lvl2pPr algn="r">
              <a:defRPr sz="3400" b="1" cap="all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 smtClean="0"/>
              <a:t>Chapitre</a:t>
            </a:r>
          </a:p>
          <a:p>
            <a:pPr lvl="1"/>
            <a:r>
              <a:rPr lang="fr-FR" dirty="0" smtClean="0"/>
              <a:t>Chapitre</a:t>
            </a:r>
          </a:p>
        </p:txBody>
      </p:sp>
      <p:pic>
        <p:nvPicPr>
          <p:cNvPr id="17" name="Image 16" descr="logo_couv_lil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540400"/>
            <a:ext cx="1198800" cy="70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1373188" y="0"/>
            <a:ext cx="7781925" cy="6867525"/>
          </a:xfrm>
          <a:custGeom>
            <a:avLst/>
            <a:gdLst>
              <a:gd name="T0" fmla="*/ 3359 w 8160"/>
              <a:gd name="T1" fmla="*/ 0 h 7199"/>
              <a:gd name="T2" fmla="*/ 3359 w 8160"/>
              <a:gd name="T3" fmla="*/ 0 h 7199"/>
              <a:gd name="T4" fmla="*/ 0 w 8160"/>
              <a:gd name="T5" fmla="*/ 3357 h 7199"/>
              <a:gd name="T6" fmla="*/ 3841 w 8160"/>
              <a:gd name="T7" fmla="*/ 7199 h 7199"/>
              <a:gd name="T8" fmla="*/ 8160 w 8160"/>
              <a:gd name="T9" fmla="*/ 7199 h 7199"/>
              <a:gd name="T10" fmla="*/ 8160 w 8160"/>
              <a:gd name="T11" fmla="*/ 0 h 7199"/>
              <a:gd name="T12" fmla="*/ 3359 w 8160"/>
              <a:gd name="T13" fmla="*/ 0 h 7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60" h="7199">
                <a:moveTo>
                  <a:pt x="3359" y="0"/>
                </a:moveTo>
                <a:lnTo>
                  <a:pt x="3359" y="0"/>
                </a:lnTo>
                <a:lnTo>
                  <a:pt x="0" y="3357"/>
                </a:lnTo>
                <a:lnTo>
                  <a:pt x="3841" y="7199"/>
                </a:lnTo>
                <a:lnTo>
                  <a:pt x="8160" y="7199"/>
                </a:lnTo>
                <a:lnTo>
                  <a:pt x="8160" y="0"/>
                </a:lnTo>
                <a:lnTo>
                  <a:pt x="335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Freeform 6"/>
          <p:cNvSpPr>
            <a:spLocks/>
          </p:cNvSpPr>
          <p:nvPr/>
        </p:nvSpPr>
        <p:spPr bwMode="gray">
          <a:xfrm>
            <a:off x="0" y="3201988"/>
            <a:ext cx="5038725" cy="3663950"/>
          </a:xfrm>
          <a:custGeom>
            <a:avLst/>
            <a:gdLst>
              <a:gd name="T0" fmla="*/ 0 w 5283"/>
              <a:gd name="T1" fmla="*/ 1441 h 3841"/>
              <a:gd name="T2" fmla="*/ 0 w 5283"/>
              <a:gd name="T3" fmla="*/ 1441 h 3841"/>
              <a:gd name="T4" fmla="*/ 0 w 5283"/>
              <a:gd name="T5" fmla="*/ 3841 h 3841"/>
              <a:gd name="T6" fmla="*/ 5283 w 5283"/>
              <a:gd name="T7" fmla="*/ 3841 h 3841"/>
              <a:gd name="T8" fmla="*/ 1440 w 5283"/>
              <a:gd name="T9" fmla="*/ 0 h 3841"/>
              <a:gd name="T10" fmla="*/ 0 w 5283"/>
              <a:gd name="T11" fmla="*/ 1441 h 3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83" h="3841">
                <a:moveTo>
                  <a:pt x="0" y="1441"/>
                </a:moveTo>
                <a:lnTo>
                  <a:pt x="0" y="1441"/>
                </a:lnTo>
                <a:lnTo>
                  <a:pt x="0" y="3841"/>
                </a:lnTo>
                <a:lnTo>
                  <a:pt x="5283" y="3841"/>
                </a:lnTo>
                <a:lnTo>
                  <a:pt x="1440" y="0"/>
                </a:lnTo>
                <a:lnTo>
                  <a:pt x="0" y="1441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1" y="6669360"/>
            <a:ext cx="265114" cy="180000"/>
          </a:xfrm>
        </p:spPr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09566DDD-555F-43C0-9BF9-E65D93772093}" type="datetime1">
              <a:rPr lang="fr-FR" smtClean="0"/>
              <a:t>13/05/2020</a:t>
            </a:fld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smtClean="0"/>
              <a:t>21th Task Force on Measurements and Modelling Meeting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856288" y="1264568"/>
            <a:ext cx="3041650" cy="4896544"/>
          </a:xfrm>
        </p:spPr>
        <p:txBody>
          <a:bodyPr anchor="t" anchorCtr="0"/>
          <a:lstStyle>
            <a:lvl1pPr marL="342900" indent="-342900" algn="l">
              <a:spcBef>
                <a:spcPts val="24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+mj-lt"/>
              <a:buAutoNum type="arabicPeriod"/>
              <a:defRPr sz="1650" b="1" cap="all">
                <a:solidFill>
                  <a:schemeClr val="bg2"/>
                </a:solidFill>
              </a:defRPr>
            </a:lvl1pPr>
            <a:lvl2pPr marL="342000" indent="0" algn="l">
              <a:lnSpc>
                <a:spcPct val="130000"/>
              </a:lnSpc>
              <a:defRPr sz="1200" b="0" cap="none" baseline="0">
                <a:solidFill>
                  <a:schemeClr val="accent3"/>
                </a:solidFill>
              </a:defRPr>
            </a:lvl2pPr>
          </a:lstStyle>
          <a:p>
            <a:pPr lvl="0"/>
            <a:r>
              <a:rPr lang="fr-FR" dirty="0" smtClean="0"/>
              <a:t>Texte de niveau 1</a:t>
            </a:r>
          </a:p>
          <a:p>
            <a:pPr lvl="1"/>
            <a:r>
              <a:rPr lang="fr-FR" dirty="0" smtClean="0"/>
              <a:t>1.1 Deuxième niveau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7539" y="843732"/>
            <a:ext cx="2658318" cy="453603"/>
          </a:xfrm>
        </p:spPr>
        <p:txBody>
          <a:bodyPr/>
          <a:lstStyle>
            <a:lvl1pPr>
              <a:defRPr sz="25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pic>
        <p:nvPicPr>
          <p:cNvPr id="14" name="Image 13" descr="logo_couv_lil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540400"/>
            <a:ext cx="1198800" cy="7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7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 smtClean="0"/>
              <a:t>Chapitre 0 :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B8F74F-3DD5-43AD-92EC-A731DCF88FAF}" type="datetime1">
              <a:rPr lang="fr-FR" smtClean="0"/>
              <a:t>13/05/2020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smtClean="0"/>
              <a:t>21th Task Force on Measurements and Modelling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40BB21B-9BEF-40D7-A347-5FAA069EF9D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9200" y="464400"/>
            <a:ext cx="7020000" cy="453600"/>
          </a:xfrm>
        </p:spPr>
        <p:txBody>
          <a:bodyPr/>
          <a:lstStyle>
            <a:lvl1pPr>
              <a:defRPr sz="12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0.0 Titre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4"/>
          </p:nvPr>
        </p:nvSpPr>
        <p:spPr bwMode="gray">
          <a:xfrm>
            <a:off x="617538" y="1512888"/>
            <a:ext cx="7899400" cy="4292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120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19BEEF1-DB94-465A-8272-F7B4E398A380}" type="datetime1">
              <a:rPr lang="fr-FR" smtClean="0"/>
              <a:t>13/05/2020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1"/>
          </p:nvPr>
        </p:nvSpPr>
        <p:spPr bwMode="gray">
          <a:xfrm>
            <a:off x="7668344" y="260648"/>
            <a:ext cx="848595" cy="404812"/>
          </a:xfrm>
        </p:spPr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en-US" smtClean="0"/>
              <a:t>21th Task Force on Measurements and Modelling Meeting</a:t>
            </a:r>
            <a:endParaRPr lang="fr-FR"/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12000" y="1512889"/>
            <a:ext cx="4872813" cy="3976686"/>
          </a:xfrm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Sélectionner l’icône pour insérer une image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 smtClean="0"/>
              <a:t>Chapitre 0 : Titre</a:t>
            </a:r>
            <a:endParaRPr lang="fr-FR" dirty="0"/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19200" y="464400"/>
            <a:ext cx="7020000" cy="453600"/>
          </a:xfrm>
        </p:spPr>
        <p:txBody>
          <a:bodyPr/>
          <a:lstStyle>
            <a:lvl1pPr>
              <a:defRPr sz="12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0.0 Titre</a:t>
            </a:r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5" hasCustomPrompt="1"/>
          </p:nvPr>
        </p:nvSpPr>
        <p:spPr bwMode="gray">
          <a:xfrm>
            <a:off x="5856288" y="1512888"/>
            <a:ext cx="2660650" cy="42926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 smtClean="0"/>
              <a:t>Texte de niveau 1</a:t>
            </a:r>
          </a:p>
          <a:p>
            <a:pPr lvl="1"/>
            <a:r>
              <a:rPr lang="fr-FR" noProof="0" dirty="0" smtClean="0"/>
              <a:t>Texte de niveau 2</a:t>
            </a:r>
          </a:p>
          <a:p>
            <a:pPr lvl="2"/>
            <a:r>
              <a:rPr lang="fr-FR" noProof="0" dirty="0" smtClean="0"/>
              <a:t>Texte de niveau 3</a:t>
            </a:r>
          </a:p>
          <a:p>
            <a:pPr lvl="3"/>
            <a:r>
              <a:rPr lang="fr-FR" noProof="0" dirty="0" smtClean="0"/>
              <a:t>Texte de niveau 4</a:t>
            </a:r>
          </a:p>
          <a:p>
            <a:pPr lvl="4"/>
            <a:r>
              <a:rPr lang="fr-FR" noProof="0" dirty="0" smtClean="0"/>
              <a:t>Texte de niveau 5</a:t>
            </a:r>
            <a:endParaRPr lang="fr-F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visuel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42F011F-438E-4DEC-AA68-61E27751642A}" type="datetime1">
              <a:rPr lang="fr-FR" smtClean="0"/>
              <a:t>13/05/2020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1"/>
          </p:nvPr>
        </p:nvSpPr>
        <p:spPr bwMode="gray">
          <a:xfrm>
            <a:off x="7668344" y="260648"/>
            <a:ext cx="848595" cy="404812"/>
          </a:xfrm>
        </p:spPr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en-US" smtClean="0"/>
              <a:t>21th Task Force on Measurements and Modelling Meeting</a:t>
            </a:r>
            <a:endParaRPr lang="fr-FR"/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11999" y="1512889"/>
            <a:ext cx="4874400" cy="3976686"/>
          </a:xfrm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Sélectionner l’icône pour insérer une image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807738" y="6061075"/>
            <a:ext cx="709200" cy="385200"/>
          </a:xfrm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Logotype</a:t>
            </a:r>
            <a:br>
              <a:rPr lang="fr-FR" noProof="0" dirty="0" smtClean="0"/>
            </a:br>
            <a:r>
              <a:rPr lang="fr-FR" noProof="0" dirty="0" smtClean="0"/>
              <a:t>partenaire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 smtClean="0"/>
              <a:t>Chapitre 0 : Titre</a:t>
            </a:r>
            <a:endParaRPr lang="fr-FR" dirty="0"/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19200" y="464400"/>
            <a:ext cx="7020000" cy="453600"/>
          </a:xfrm>
        </p:spPr>
        <p:txBody>
          <a:bodyPr/>
          <a:lstStyle>
            <a:lvl1pPr>
              <a:defRPr sz="12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0.0 Titre</a:t>
            </a:r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6" hasCustomPrompt="1"/>
          </p:nvPr>
        </p:nvSpPr>
        <p:spPr bwMode="gray">
          <a:xfrm>
            <a:off x="5856288" y="1512888"/>
            <a:ext cx="2660650" cy="42926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 smtClean="0"/>
              <a:t>Texte de niveau 1</a:t>
            </a:r>
          </a:p>
          <a:p>
            <a:pPr lvl="1"/>
            <a:r>
              <a:rPr lang="fr-FR" noProof="0" dirty="0" smtClean="0"/>
              <a:t>Texte de niveau 2</a:t>
            </a:r>
          </a:p>
          <a:p>
            <a:pPr lvl="2"/>
            <a:r>
              <a:rPr lang="fr-FR" noProof="0" dirty="0" smtClean="0"/>
              <a:t>Texte de niveau 3</a:t>
            </a:r>
          </a:p>
          <a:p>
            <a:pPr lvl="3"/>
            <a:r>
              <a:rPr lang="fr-FR" noProof="0" dirty="0" smtClean="0"/>
              <a:t>Texte de niveau 4</a:t>
            </a:r>
          </a:p>
          <a:p>
            <a:pPr lvl="4"/>
            <a:r>
              <a:rPr lang="fr-FR" noProof="0" dirty="0" smtClean="0"/>
              <a:t>Texte de niveau 5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7677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">
          <a:xfrm>
            <a:off x="0" y="0"/>
            <a:ext cx="9144000" cy="917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617538" y="0"/>
            <a:ext cx="7014462" cy="439200"/>
          </a:xfrm>
          <a:prstGeom prst="rect">
            <a:avLst/>
          </a:prstGeom>
        </p:spPr>
        <p:txBody>
          <a:bodyPr vert="horz" lIns="0" tIns="0" rIns="144000" bIns="0" rtlCol="0" anchor="b" anchorCtr="0">
            <a:noAutofit/>
          </a:bodyPr>
          <a:lstStyle/>
          <a:p>
            <a:r>
              <a:rPr lang="fr-FR" noProof="0" dirty="0" smtClean="0"/>
              <a:t>Chapitre 0 :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617538" y="1512888"/>
            <a:ext cx="7899400" cy="3976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 smtClean="0"/>
              <a:t>Texte de niveau 1</a:t>
            </a:r>
          </a:p>
          <a:p>
            <a:pPr lvl="1"/>
            <a:r>
              <a:rPr lang="fr-FR" noProof="0" dirty="0" smtClean="0"/>
              <a:t>Texte de niveau 2</a:t>
            </a:r>
          </a:p>
          <a:p>
            <a:pPr lvl="2"/>
            <a:r>
              <a:rPr lang="fr-FR" noProof="0" dirty="0" smtClean="0"/>
              <a:t>Texte de niveau 3</a:t>
            </a:r>
          </a:p>
          <a:p>
            <a:pPr lvl="3"/>
            <a:r>
              <a:rPr lang="fr-FR" noProof="0" dirty="0" smtClean="0"/>
              <a:t>Texte de niveau 4</a:t>
            </a:r>
          </a:p>
          <a:p>
            <a:pPr lvl="4"/>
            <a:r>
              <a:rPr lang="fr-FR" noProof="0" dirty="0" smtClean="0"/>
              <a:t>Texte de niveau 5</a:t>
            </a:r>
            <a:endParaRPr lang="fr-FR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1" y="6669360"/>
            <a:ext cx="265114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7C5E7388-CE27-47DD-BBB2-6E88A853A357}" type="datetime1">
              <a:rPr lang="fr-FR" smtClean="0"/>
              <a:t>13/05/2020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778000" y="6061075"/>
            <a:ext cx="5588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 cap="all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21th Task Force on Measurements and Modelling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7864049" y="260648"/>
            <a:ext cx="652890" cy="40481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2350" b="0" cap="all" baseline="0"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 descr="logo_couv_lille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6062400"/>
            <a:ext cx="856800" cy="5048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70" r:id="rId3"/>
    <p:sldLayoutId id="2147483669" r:id="rId4"/>
    <p:sldLayoutId id="2147483663" r:id="rId5"/>
    <p:sldLayoutId id="2147483667" r:id="rId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1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25000"/>
        <a:buFontTx/>
        <a:buNone/>
        <a:defRPr sz="1500" b="0" kern="1200" cap="none" baseline="0">
          <a:solidFill>
            <a:schemeClr val="accent5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25000"/>
        <a:buFontTx/>
        <a:buNone/>
        <a:defRPr sz="1700" b="1" kern="1200" cap="none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25000"/>
        <a:buFontTx/>
        <a:buNone/>
        <a:defRPr sz="1000" kern="1200" cap="none">
          <a:solidFill>
            <a:schemeClr val="tx1"/>
          </a:solidFill>
          <a:latin typeface="+mn-lt"/>
          <a:ea typeface="+mn-ea"/>
          <a:cs typeface="+mn-cs"/>
        </a:defRPr>
      </a:lvl3pPr>
      <a:lvl4pPr marL="1714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anose="020B0604020202020204" pitchFamily="34" charset="0"/>
        <a:buChar char="►"/>
        <a:defRPr sz="1000" kern="1200" cap="none">
          <a:solidFill>
            <a:schemeClr val="tx1"/>
          </a:solidFill>
          <a:latin typeface="+mn-lt"/>
          <a:ea typeface="+mn-ea"/>
          <a:cs typeface="+mn-cs"/>
        </a:defRPr>
      </a:lvl4pPr>
      <a:lvl5pPr marL="3619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000" kern="1200" cap="none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140CD-8AED-46FF-A9A2-77308F3F39AE}" type="slidenum">
              <a:rPr lang="fr-FR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</a:t>
            </a:fld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0" y="2652889"/>
            <a:ext cx="9144000" cy="2054578"/>
          </a:xfr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b="0" cap="none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Evolutions of the measurement program </a:t>
            </a:r>
            <a:endParaRPr lang="en-US" sz="3200" b="0" cap="none" dirty="0" smtClean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0" cap="none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3200" b="0" cap="none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QA/QC </a:t>
            </a:r>
            <a:r>
              <a:rPr lang="en-US" sz="3200" b="0" cap="none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French </a:t>
            </a:r>
            <a:r>
              <a:rPr lang="en-US" sz="3200" b="0" cap="none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EMEP </a:t>
            </a:r>
            <a:r>
              <a:rPr lang="en-US" sz="3200" b="0" cap="none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</a:t>
            </a:r>
            <a:r>
              <a:rPr lang="en-US" sz="3200" b="0" cap="none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endParaRPr lang="fr-FR" sz="3200" b="0" cap="none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48061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fr-FR" sz="20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Bourin</a:t>
            </a:r>
            <a:r>
              <a:rPr lang="fr-FR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Sauvage, C. </a:t>
            </a:r>
            <a:r>
              <a:rPr lang="fr-FR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Debevec</a:t>
            </a:r>
            <a:r>
              <a:rPr lang="fr-FR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 Tison, I. Fronval, B. Herbin, P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Coddeville</a:t>
            </a:r>
            <a:r>
              <a:rPr lang="fr-FR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fr-FR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IMT Lille Douai</a:t>
            </a:r>
            <a:endParaRPr lang="fr-F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texte 5"/>
          <p:cNvSpPr txBox="1">
            <a:spLocks/>
          </p:cNvSpPr>
          <p:nvPr/>
        </p:nvSpPr>
        <p:spPr bwMode="gray">
          <a:xfrm>
            <a:off x="0" y="6264876"/>
            <a:ext cx="9143999" cy="5931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None/>
              <a:defRPr sz="2550" b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None/>
              <a:defRPr sz="2550" b="0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8588" indent="-1285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►"/>
              <a:defRPr sz="105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654" indent="-1285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■"/>
              <a:defRPr sz="105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5000" indent="-1285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  <a:defRPr sz="105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21th Task </a:t>
            </a:r>
            <a:r>
              <a:rPr lang="en-US" sz="1200" i="1" cap="none" dirty="0">
                <a:latin typeface="Calibri" panose="020F0502020204030204" pitchFamily="34" charset="0"/>
                <a:cs typeface="Calibri" panose="020F0502020204030204" pitchFamily="34" charset="0"/>
              </a:rPr>
              <a:t>Force on Measurements and </a:t>
            </a:r>
            <a:r>
              <a:rPr lang="en-US" sz="1200" i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Modelling Meeting</a:t>
            </a:r>
          </a:p>
          <a:p>
            <a:pPr algn="ctr"/>
            <a:r>
              <a:rPr lang="en-US" sz="1200" i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 11 </a:t>
            </a:r>
            <a:r>
              <a:rPr lang="en-US" sz="1200" i="1" cap="non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200" i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en-US" sz="1200" i="1" cap="none" dirty="0">
                <a:latin typeface="Calibri" panose="020F0502020204030204" pitchFamily="34" charset="0"/>
                <a:cs typeface="Calibri" panose="020F0502020204030204" pitchFamily="34" charset="0"/>
              </a:rPr>
              <a:t>May </a:t>
            </a:r>
            <a:r>
              <a:rPr lang="en-US" sz="1200" i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2020, Online Meeting</a:t>
            </a:r>
            <a:endParaRPr lang="en-US" sz="1200" i="1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87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4"/>
          </p:nvPr>
        </p:nvSpPr>
        <p:spPr>
          <a:xfrm>
            <a:off x="617538" y="1512888"/>
            <a:ext cx="5956882" cy="4292600"/>
          </a:xfrm>
        </p:spPr>
        <p:txBody>
          <a:bodyPr/>
          <a:lstStyle/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r>
              <a:rPr lang="en-US" b="1" dirty="0"/>
              <a:t>Development of gaseous measurements </a:t>
            </a:r>
          </a:p>
          <a:p>
            <a:pPr marL="361950" lvl="1" indent="-180975">
              <a:buSzPct val="120000"/>
              <a:buFont typeface="Arial" panose="020B0604020202020204" pitchFamily="34" charset="0"/>
              <a:buChar char="•"/>
            </a:pPr>
            <a:r>
              <a:rPr lang="en-US" sz="1400" b="0" dirty="0"/>
              <a:t>real-time gas concentration analyzer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VOCs – NMHC + OVOC - EMEP level 2</a:t>
            </a:r>
          </a:p>
          <a:p>
            <a:pPr marL="541338" lvl="1">
              <a:buSzPct val="100000"/>
            </a:pPr>
            <a:r>
              <a:rPr lang="en-US" sz="1200" b="0" u="sng" dirty="0">
                <a:solidFill>
                  <a:schemeClr val="tx1"/>
                </a:solidFill>
              </a:rPr>
              <a:t>Already a unique dataset of 20 years </a:t>
            </a:r>
            <a:r>
              <a:rPr lang="en-US" sz="1200" b="0" u="sng" dirty="0" smtClean="0">
                <a:solidFill>
                  <a:schemeClr val="tx1"/>
                </a:solidFill>
              </a:rPr>
              <a:t>long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 smtClean="0">
                <a:solidFill>
                  <a:schemeClr val="tx1"/>
                </a:solidFill>
              </a:rPr>
              <a:t>Higher time resolution -&gt; diurnal variability of some compounds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 smtClean="0">
                <a:solidFill>
                  <a:schemeClr val="tx1"/>
                </a:solidFill>
              </a:rPr>
              <a:t>Primary </a:t>
            </a:r>
            <a:r>
              <a:rPr lang="en-US" sz="1200" b="0" dirty="0">
                <a:solidFill>
                  <a:schemeClr val="tx1"/>
                </a:solidFill>
              </a:rPr>
              <a:t>sources </a:t>
            </a:r>
            <a:r>
              <a:rPr lang="en-US" sz="1200" b="0" dirty="0" smtClean="0">
                <a:solidFill>
                  <a:schemeClr val="tx1"/>
                </a:solidFill>
              </a:rPr>
              <a:t>tracers+ </a:t>
            </a:r>
            <a:r>
              <a:rPr lang="en-US" sz="1200" b="0" dirty="0">
                <a:solidFill>
                  <a:schemeClr val="tx1"/>
                </a:solidFill>
              </a:rPr>
              <a:t>photochemical processes tracers 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>
                <a:solidFill>
                  <a:schemeClr val="tx1"/>
                </a:solidFill>
              </a:rPr>
              <a:t>Link with secondary pollutants (ozone and SOA)</a:t>
            </a:r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Recent and future changes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t="24057" r="49638"/>
          <a:stretch/>
        </p:blipFill>
        <p:spPr>
          <a:xfrm>
            <a:off x="5751073" y="1876834"/>
            <a:ext cx="2712529" cy="435413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485205" y="6408350"/>
            <a:ext cx="1658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Waked et al., 2016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57694" t="78180" r="11939"/>
          <a:stretch/>
        </p:blipFill>
        <p:spPr>
          <a:xfrm>
            <a:off x="8004312" y="967410"/>
            <a:ext cx="1139688" cy="871728"/>
          </a:xfrm>
          <a:prstGeom prst="rect">
            <a:avLst/>
          </a:prstGeom>
        </p:spPr>
      </p:pic>
      <p:sp>
        <p:nvSpPr>
          <p:cNvPr id="3" name="Accolade fermante 2"/>
          <p:cNvSpPr/>
          <p:nvPr/>
        </p:nvSpPr>
        <p:spPr>
          <a:xfrm flipH="1" flipV="1">
            <a:off x="7805532" y="1497494"/>
            <a:ext cx="172278" cy="318053"/>
          </a:xfrm>
          <a:prstGeom prst="rightBrace">
            <a:avLst/>
          </a:prstGeom>
          <a:ln>
            <a:solidFill>
              <a:srgbClr val="B4B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Accolade fermante 13"/>
          <p:cNvSpPr/>
          <p:nvPr/>
        </p:nvSpPr>
        <p:spPr>
          <a:xfrm flipH="1" flipV="1">
            <a:off x="7785653" y="1119807"/>
            <a:ext cx="172278" cy="318053"/>
          </a:xfrm>
          <a:prstGeom prst="rightBrace">
            <a:avLst/>
          </a:prstGeom>
          <a:ln>
            <a:solidFill>
              <a:srgbClr val="B4B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900942" y="1126434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29291"/>
                </a:solidFill>
              </a:rPr>
              <a:t>Urban</a:t>
            </a:r>
            <a:r>
              <a:rPr lang="fr-FR" sz="1200" dirty="0" smtClean="0">
                <a:solidFill>
                  <a:srgbClr val="929291"/>
                </a:solidFill>
              </a:rPr>
              <a:t> sites</a:t>
            </a:r>
            <a:endParaRPr lang="fr-FR" sz="1200" dirty="0">
              <a:solidFill>
                <a:srgbClr val="92929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500191" y="1504121"/>
            <a:ext cx="136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929291"/>
                </a:solidFill>
              </a:rPr>
              <a:t>Background sites</a:t>
            </a:r>
            <a:endParaRPr lang="fr-FR" sz="1200" dirty="0">
              <a:solidFill>
                <a:srgbClr val="929291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30362" y="3007158"/>
            <a:ext cx="4278709" cy="2662689"/>
            <a:chOff x="5852768" y="3173364"/>
            <a:chExt cx="2402869" cy="122683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/>
            <a:srcRect l="332" t="1320" r="93069" b="81348"/>
            <a:stretch/>
          </p:blipFill>
          <p:spPr>
            <a:xfrm>
              <a:off x="5852768" y="3179816"/>
              <a:ext cx="321207" cy="118858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5C847"/>
                </a:clrFrom>
                <a:clrTo>
                  <a:srgbClr val="95C847">
                    <a:alpha val="0"/>
                  </a:srgbClr>
                </a:clrTo>
              </a:clrChange>
            </a:blip>
            <a:srcRect l="55058" t="1184" r="537" b="80927"/>
            <a:stretch/>
          </p:blipFill>
          <p:spPr>
            <a:xfrm>
              <a:off x="6185427" y="3173364"/>
              <a:ext cx="2070210" cy="1226838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1331344" y="2992781"/>
            <a:ext cx="1285336" cy="28323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93602" y="2995657"/>
            <a:ext cx="1341790" cy="288122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403230" y="5695005"/>
            <a:ext cx="35828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i="1" dirty="0" smtClean="0">
                <a:solidFill>
                  <a:srgbClr val="2D210F"/>
                </a:solidFill>
              </a:rPr>
              <a:t>Percentage of changes</a:t>
            </a:r>
            <a:endParaRPr lang="en-US" sz="600" b="1" i="1" dirty="0">
              <a:solidFill>
                <a:srgbClr val="2D210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4618" y="2995657"/>
            <a:ext cx="4321944" cy="3034754"/>
          </a:xfrm>
          <a:prstGeom prst="rect">
            <a:avLst/>
          </a:prstGeom>
          <a:noFill/>
          <a:ln>
            <a:solidFill>
              <a:srgbClr val="B4B4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10579" t="95358" r="14212" b="101"/>
          <a:stretch/>
        </p:blipFill>
        <p:spPr>
          <a:xfrm>
            <a:off x="763930" y="5827217"/>
            <a:ext cx="1832749" cy="1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9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Recent and future changes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r>
              <a:rPr lang="en-US" b="1" dirty="0" smtClean="0"/>
              <a:t>Development </a:t>
            </a:r>
            <a:r>
              <a:rPr lang="en-US" b="1" dirty="0"/>
              <a:t>of gaseous measurements </a:t>
            </a:r>
            <a:endParaRPr lang="en-US" b="1" dirty="0" smtClean="0"/>
          </a:p>
          <a:p>
            <a:pPr marL="361950" lvl="1" indent="-180975">
              <a:buSzPct val="120000"/>
              <a:buFont typeface="Arial" panose="020B0604020202020204" pitchFamily="34" charset="0"/>
              <a:buChar char="•"/>
            </a:pPr>
            <a:r>
              <a:rPr lang="en-US" sz="1400" b="0" dirty="0" smtClean="0"/>
              <a:t>real-time </a:t>
            </a:r>
            <a:r>
              <a:rPr lang="en-US" sz="1400" b="0" dirty="0"/>
              <a:t>gas concentration </a:t>
            </a:r>
            <a:r>
              <a:rPr lang="en-US" sz="1400" b="0" dirty="0" smtClean="0"/>
              <a:t>analyzer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Ammonia – </a:t>
            </a:r>
            <a:r>
              <a:rPr lang="en-US" sz="1400" dirty="0">
                <a:solidFill>
                  <a:schemeClr val="tx1"/>
                </a:solidFill>
              </a:rPr>
              <a:t>EMEP level </a:t>
            </a:r>
            <a:r>
              <a:rPr lang="en-US" sz="1400" dirty="0" smtClean="0">
                <a:solidFill>
                  <a:schemeClr val="tx1"/>
                </a:solidFill>
              </a:rPr>
              <a:t>3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 smtClean="0">
                <a:solidFill>
                  <a:schemeClr val="tx1"/>
                </a:solidFill>
              </a:rPr>
              <a:t>Online analyzer with high time resolution 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 smtClean="0">
                <a:solidFill>
                  <a:schemeClr val="tx1"/>
                </a:solidFill>
              </a:rPr>
              <a:t>Emission </a:t>
            </a:r>
            <a:r>
              <a:rPr lang="en-US" sz="1200" b="0" dirty="0">
                <a:solidFill>
                  <a:schemeClr val="tx1"/>
                </a:solidFill>
              </a:rPr>
              <a:t>inventory evaluation </a:t>
            </a:r>
            <a:r>
              <a:rPr lang="en-US" sz="1200" b="0" dirty="0" smtClean="0">
                <a:solidFill>
                  <a:schemeClr val="tx1"/>
                </a:solidFill>
              </a:rPr>
              <a:t> -&gt; location of sites in contrasted area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 smtClean="0">
                <a:solidFill>
                  <a:schemeClr val="tx1"/>
                </a:solidFill>
              </a:rPr>
              <a:t>Better knowledge of frequent secondary PM episode (spring)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endParaRPr lang="en-US" sz="1200" b="0" dirty="0" smtClean="0">
              <a:solidFill>
                <a:schemeClr val="tx1"/>
              </a:solidFill>
            </a:endParaRP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endParaRPr lang="en-US" sz="1200" b="0" dirty="0" smtClean="0">
              <a:solidFill>
                <a:schemeClr val="tx1"/>
              </a:solidFill>
            </a:endParaRP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endParaRPr lang="en-US" sz="1200" b="0" dirty="0" smtClean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72" y="2775332"/>
            <a:ext cx="7443006" cy="326665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16200000">
            <a:off x="544316" y="3802099"/>
            <a:ext cx="1130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accent5"/>
                </a:solidFill>
              </a:rPr>
              <a:t>NH</a:t>
            </a:r>
            <a:r>
              <a:rPr lang="fr-FR" sz="1100" baseline="-25000" dirty="0" smtClean="0">
                <a:solidFill>
                  <a:schemeClr val="accent5"/>
                </a:solidFill>
              </a:rPr>
              <a:t>3</a:t>
            </a:r>
            <a:r>
              <a:rPr lang="fr-FR" sz="1100" dirty="0" smtClean="0">
                <a:solidFill>
                  <a:schemeClr val="accent5"/>
                </a:solidFill>
              </a:rPr>
              <a:t> (µg/m</a:t>
            </a:r>
            <a:r>
              <a:rPr lang="fr-FR" sz="1100" baseline="30000" dirty="0" smtClean="0">
                <a:solidFill>
                  <a:schemeClr val="accent5"/>
                </a:solidFill>
              </a:rPr>
              <a:t>3</a:t>
            </a:r>
            <a:r>
              <a:rPr lang="fr-FR" sz="1100" dirty="0" smtClean="0">
                <a:solidFill>
                  <a:schemeClr val="accent5"/>
                </a:solidFill>
              </a:rPr>
              <a:t>)</a:t>
            </a:r>
            <a:endParaRPr lang="fr-FR" sz="1100" dirty="0">
              <a:solidFill>
                <a:schemeClr val="accent5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05600" y="5989983"/>
            <a:ext cx="2332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5"/>
                </a:solidFill>
              </a:rPr>
              <a:t>AMP’AIR 2018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9916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Recent and future changes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4"/>
          </p:nvPr>
        </p:nvSpPr>
        <p:spPr>
          <a:xfrm>
            <a:off x="617538" y="1512888"/>
            <a:ext cx="6141071" cy="4292600"/>
          </a:xfrm>
        </p:spPr>
        <p:txBody>
          <a:bodyPr/>
          <a:lstStyle/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r>
              <a:rPr lang="en-US" b="1" dirty="0" smtClean="0"/>
              <a:t>Heavy metals in atmospheric deposition</a:t>
            </a:r>
          </a:p>
          <a:p>
            <a:pPr marL="361950" lvl="1" indent="-180975">
              <a:buSzPct val="120000"/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F2A900"/>
                </a:solidFill>
              </a:rPr>
              <a:t>bulk samplers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High contribution of undissolved fraction 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Geographical spread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Seasonality -&gt; dust resuspension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tx1"/>
              </a:solidFill>
            </a:endParaRP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endParaRPr lang="en-US" sz="1400" b="0" dirty="0" smtClean="0">
              <a:solidFill>
                <a:schemeClr val="tx1"/>
              </a:solidFill>
            </a:endParaRPr>
          </a:p>
          <a:p>
            <a:pPr marL="541338" lvl="1">
              <a:buSzPct val="100000"/>
            </a:pPr>
            <a:endParaRPr lang="en-US" sz="1400" b="0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-1550" r="-504" b="990"/>
          <a:stretch/>
        </p:blipFill>
        <p:spPr>
          <a:xfrm>
            <a:off x="6845410" y="1369391"/>
            <a:ext cx="1967284" cy="2623931"/>
          </a:xfrm>
          <a:prstGeom prst="rect">
            <a:avLst/>
          </a:prstGeom>
        </p:spPr>
      </p:pic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25672"/>
              </p:ext>
            </p:extLst>
          </p:nvPr>
        </p:nvGraphicFramePr>
        <p:xfrm>
          <a:off x="-754620" y="2809461"/>
          <a:ext cx="7591244" cy="156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19743"/>
              </p:ext>
            </p:extLst>
          </p:nvPr>
        </p:nvGraphicFramePr>
        <p:xfrm>
          <a:off x="-737757" y="4375671"/>
          <a:ext cx="7591244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680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r>
              <a:rPr lang="en-US" b="1" dirty="0" smtClean="0"/>
              <a:t>2017 implementation for the EMEP monitoring strategy (Level 1)</a:t>
            </a:r>
          </a:p>
          <a:p>
            <a:pPr marL="361950" lvl="1" indent="-180975">
              <a:buSzPct val="120000"/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marL="180975" lvl="1" indent="-180975">
              <a:buSzPct val="120000"/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accent5"/>
              </a:solidFill>
            </a:endParaRPr>
          </a:p>
          <a:p>
            <a:pPr marL="180975" lvl="1" indent="-180975">
              <a:buSzPct val="120000"/>
              <a:buFont typeface="Arial" panose="020B0604020202020204" pitchFamily="34" charset="0"/>
              <a:buChar char="•"/>
            </a:pPr>
            <a:endParaRPr lang="en-US" sz="1400" b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12026" t="8742" r="16076" b="6603"/>
          <a:stretch/>
        </p:blipFill>
        <p:spPr>
          <a:xfrm>
            <a:off x="1460090" y="1794857"/>
            <a:ext cx="6226170" cy="412154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349042" y="5989983"/>
            <a:ext cx="2688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fr-FR" dirty="0"/>
              <a:t>EMEP </a:t>
            </a:r>
            <a:r>
              <a:rPr lang="fr-FR" dirty="0" err="1"/>
              <a:t>Status</a:t>
            </a:r>
            <a:r>
              <a:rPr lang="fr-FR" dirty="0"/>
              <a:t> report 2019</a:t>
            </a:r>
          </a:p>
        </p:txBody>
      </p:sp>
    </p:spTree>
    <p:extLst>
      <p:ext uri="{BB962C8B-B14F-4D97-AF65-F5344CB8AC3E}">
        <p14:creationId xmlns:p14="http://schemas.microsoft.com/office/powerpoint/2010/main" val="86497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2871216" y="2923952"/>
            <a:ext cx="5971858" cy="393404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Thank </a:t>
            </a:r>
            <a:r>
              <a:rPr lang="en-US" sz="4400" cap="none" dirty="0">
                <a:latin typeface="Calibri" panose="020F0502020204030204" pitchFamily="34" charset="0"/>
                <a:cs typeface="Calibri" panose="020F0502020204030204" pitchFamily="34" charset="0"/>
              </a:rPr>
              <a:t>you for listening !</a:t>
            </a:r>
          </a:p>
          <a:p>
            <a:pPr marL="0" indent="0" algn="ctr">
              <a:buNone/>
            </a:pP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9" name="Groupe 78"/>
          <p:cNvGrpSpPr/>
          <p:nvPr/>
        </p:nvGrpSpPr>
        <p:grpSpPr>
          <a:xfrm>
            <a:off x="4799142" y="1017876"/>
            <a:ext cx="4344858" cy="4951603"/>
            <a:chOff x="4914173" y="1081677"/>
            <a:chExt cx="4344858" cy="4951603"/>
          </a:xfrm>
        </p:grpSpPr>
        <p:sp>
          <p:nvSpPr>
            <p:cNvPr id="22" name="Rectangle 21"/>
            <p:cNvSpPr/>
            <p:nvPr/>
          </p:nvSpPr>
          <p:spPr>
            <a:xfrm>
              <a:off x="5691920" y="2630488"/>
              <a:ext cx="23762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762000">
                <a:spcBef>
                  <a:spcPct val="20000"/>
                </a:spcBef>
                <a:buClr>
                  <a:schemeClr val="hlink"/>
                </a:buClr>
                <a:buSzPct val="75000"/>
                <a:defRPr/>
              </a:pP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Ozone, VOCs</a:t>
              </a:r>
              <a:endPara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lèche vers le bas 23"/>
            <p:cNvSpPr/>
            <p:nvPr/>
          </p:nvSpPr>
          <p:spPr>
            <a:xfrm>
              <a:off x="5454501" y="2828261"/>
              <a:ext cx="144000" cy="3199268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5500230" y="2844224"/>
              <a:ext cx="18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5669323" y="3770810"/>
              <a:ext cx="28083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762000">
                <a:spcBef>
                  <a:spcPct val="20000"/>
                </a:spcBef>
                <a:buClr>
                  <a:schemeClr val="hlink"/>
                </a:buClr>
                <a:buSzPct val="75000"/>
              </a:pP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Heavy metals deposition, PM</a:t>
              </a:r>
              <a:r>
                <a:rPr lang="en-US" sz="1600" b="1" baseline="-25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30" name="Flèche vers le bas 29"/>
            <p:cNvSpPr/>
            <p:nvPr/>
          </p:nvSpPr>
          <p:spPr>
            <a:xfrm>
              <a:off x="5730950" y="4146698"/>
              <a:ext cx="144000" cy="1875080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5754240" y="4158507"/>
              <a:ext cx="18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5354327" y="2390014"/>
              <a:ext cx="10070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defTabSz="7620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itchFamily="2" charset="2"/>
                <a:buNone/>
              </a:pP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</a:t>
              </a:r>
              <a:r>
                <a:rPr lang="en-US" sz="1600" b="1" baseline="-25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SO</a:t>
              </a:r>
              <a:r>
                <a:rPr lang="en-US" sz="1600" b="1" baseline="-25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2-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5180538" y="2578571"/>
              <a:ext cx="18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187947" y="2594344"/>
              <a:ext cx="73241" cy="17756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03078" y="4208651"/>
              <a:ext cx="85151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defTabSz="762000">
                <a:spcBef>
                  <a:spcPct val="20000"/>
                </a:spcBef>
                <a:buClr>
                  <a:schemeClr val="hlink"/>
                </a:buClr>
                <a:buSzPct val="75000"/>
              </a:pP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PM</a:t>
              </a:r>
              <a:r>
                <a:rPr lang="en-US" sz="1600" b="1" baseline="-25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10, 2.5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761484" y="4696781"/>
              <a:ext cx="180690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defTabSz="762000">
                <a:spcBef>
                  <a:spcPct val="20000"/>
                </a:spcBef>
                <a:buClr>
                  <a:schemeClr val="hlink"/>
                </a:buClr>
                <a:buSzPct val="75000"/>
              </a:pP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PM</a:t>
              </a:r>
              <a:r>
                <a:rPr lang="en-US" sz="1600" b="1" baseline="-25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2.5</a:t>
              </a:r>
              <a:r>
                <a:rPr lang="en-US" sz="105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1050" b="1" dirty="0" err="1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inorg</a:t>
              </a:r>
              <a:r>
                <a:rPr lang="en-US" sz="105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ions, EC/OC)</a:t>
              </a:r>
              <a:endParaRPr lang="en-US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116585" y="5059389"/>
              <a:ext cx="21424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defTabSz="762000">
                <a:spcBef>
                  <a:spcPct val="20000"/>
                </a:spcBef>
                <a:buClr>
                  <a:schemeClr val="hlink"/>
                </a:buClr>
                <a:buSzPct val="75000"/>
              </a:pP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PAHs deposition, PM</a:t>
              </a:r>
              <a:r>
                <a:rPr lang="en-US" sz="1600" b="1" baseline="-250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233981" y="3988491"/>
              <a:ext cx="2419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762000">
                <a:spcBef>
                  <a:spcPct val="20000"/>
                </a:spcBef>
                <a:buClr>
                  <a:schemeClr val="hlink"/>
                </a:buClr>
                <a:buSzPct val="75000"/>
              </a:pP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Inorganics, gases, </a:t>
              </a:r>
              <a:r>
                <a:rPr lang="en-US" sz="1600" b="1" dirty="0" err="1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PM</a:t>
              </a:r>
              <a:r>
                <a:rPr lang="en-US" sz="1600" b="1" baseline="-25000" dirty="0" err="1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tsp</a:t>
              </a: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en-US" sz="1600" b="1" baseline="-25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Flèche vers le bas 46"/>
            <p:cNvSpPr/>
            <p:nvPr/>
          </p:nvSpPr>
          <p:spPr>
            <a:xfrm>
              <a:off x="6337140" y="4391247"/>
              <a:ext cx="144000" cy="1642033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8" name="Connecteur droit 47"/>
            <p:cNvCxnSpPr/>
            <p:nvPr/>
          </p:nvCxnSpPr>
          <p:spPr>
            <a:xfrm>
              <a:off x="6361129" y="4375999"/>
              <a:ext cx="18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èche vers le bas 48"/>
            <p:cNvSpPr/>
            <p:nvPr/>
          </p:nvSpPr>
          <p:spPr>
            <a:xfrm>
              <a:off x="6584442" y="4944139"/>
              <a:ext cx="144000" cy="1071887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0" name="Connecteur droit 49"/>
            <p:cNvCxnSpPr/>
            <p:nvPr/>
          </p:nvCxnSpPr>
          <p:spPr>
            <a:xfrm>
              <a:off x="6595042" y="4932150"/>
              <a:ext cx="18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lèche vers le bas 50"/>
            <p:cNvSpPr/>
            <p:nvPr/>
          </p:nvSpPr>
          <p:spPr>
            <a:xfrm>
              <a:off x="6940042" y="5252483"/>
              <a:ext cx="145131" cy="775045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2" name="Connecteur droit 51"/>
            <p:cNvCxnSpPr/>
            <p:nvPr/>
          </p:nvCxnSpPr>
          <p:spPr>
            <a:xfrm>
              <a:off x="6997455" y="5256443"/>
              <a:ext cx="18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6124045" y="4200730"/>
              <a:ext cx="72000" cy="92503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4" name="Connecteur droit 53"/>
            <p:cNvCxnSpPr/>
            <p:nvPr/>
          </p:nvCxnSpPr>
          <p:spPr>
            <a:xfrm>
              <a:off x="6111255" y="5124570"/>
              <a:ext cx="18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5015087" y="1081677"/>
              <a:ext cx="40804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7620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itchFamily="2" charset="2"/>
                <a:buNone/>
              </a:pP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Major ions, pH atmospheric deposition</a:t>
              </a:r>
            </a:p>
          </p:txBody>
        </p:sp>
        <p:sp>
          <p:nvSpPr>
            <p:cNvPr id="76" name="Flèche vers le bas 75"/>
            <p:cNvSpPr/>
            <p:nvPr/>
          </p:nvSpPr>
          <p:spPr>
            <a:xfrm>
              <a:off x="4914173" y="1260647"/>
              <a:ext cx="144000" cy="4772633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4" name="Connecteur droit 43"/>
            <p:cNvCxnSpPr/>
            <p:nvPr/>
          </p:nvCxnSpPr>
          <p:spPr>
            <a:xfrm>
              <a:off x="6113413" y="4200438"/>
              <a:ext cx="18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5180447" y="4384564"/>
              <a:ext cx="18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e 91"/>
          <p:cNvGrpSpPr/>
          <p:nvPr/>
        </p:nvGrpSpPr>
        <p:grpSpPr>
          <a:xfrm>
            <a:off x="150987" y="946293"/>
            <a:ext cx="5976664" cy="5047808"/>
            <a:chOff x="597555" y="1052623"/>
            <a:chExt cx="5976664" cy="5047808"/>
          </a:xfrm>
        </p:grpSpPr>
        <p:grpSp>
          <p:nvGrpSpPr>
            <p:cNvPr id="85" name="Groupe 84"/>
            <p:cNvGrpSpPr/>
            <p:nvPr/>
          </p:nvGrpSpPr>
          <p:grpSpPr>
            <a:xfrm>
              <a:off x="597555" y="1052623"/>
              <a:ext cx="5389453" cy="5047808"/>
              <a:chOff x="597555" y="1052623"/>
              <a:chExt cx="5389453" cy="5047808"/>
            </a:xfrm>
          </p:grpSpPr>
          <p:sp>
            <p:nvSpPr>
              <p:cNvPr id="9" name="Flèche vers le bas 8"/>
              <p:cNvSpPr/>
              <p:nvPr/>
            </p:nvSpPr>
            <p:spPr>
              <a:xfrm>
                <a:off x="597555" y="1052623"/>
                <a:ext cx="468000" cy="492287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4" name="Groupe 83"/>
              <p:cNvGrpSpPr/>
              <p:nvPr/>
            </p:nvGrpSpPr>
            <p:grpSpPr>
              <a:xfrm>
                <a:off x="661055" y="2460530"/>
                <a:ext cx="4843586" cy="369332"/>
                <a:chOff x="661055" y="2460530"/>
                <a:chExt cx="4843586" cy="369332"/>
              </a:xfrm>
            </p:grpSpPr>
            <p:sp>
              <p:nvSpPr>
                <p:cNvPr id="11" name="ZoneTexte 10"/>
                <p:cNvSpPr txBox="1"/>
                <p:nvPr/>
              </p:nvSpPr>
              <p:spPr>
                <a:xfrm>
                  <a:off x="968137" y="2460530"/>
                  <a:ext cx="45365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1990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Scient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. &amp; Tech. </a:t>
                  </a:r>
                  <a:r>
                    <a:rPr lang="en-US" sz="16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Coord</a:t>
                  </a:r>
                  <a:r>
                    <a:rPr lang="en-US" sz="16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. LCSQA/IMT LD</a:t>
                  </a:r>
                  <a:endParaRPr 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2" name="Connecteur droit 11"/>
                <p:cNvCxnSpPr/>
                <p:nvPr/>
              </p:nvCxnSpPr>
              <p:spPr>
                <a:xfrm>
                  <a:off x="661055" y="2685846"/>
                  <a:ext cx="39600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Groupe 80"/>
              <p:cNvGrpSpPr/>
              <p:nvPr/>
            </p:nvGrpSpPr>
            <p:grpSpPr>
              <a:xfrm>
                <a:off x="661055" y="4099751"/>
                <a:ext cx="4915148" cy="750005"/>
                <a:chOff x="661055" y="4099751"/>
                <a:chExt cx="4915148" cy="750005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1004203" y="4511202"/>
                  <a:ext cx="4572000" cy="338554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sz="1600" b="1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2008/50/EC Directive</a:t>
                  </a:r>
                  <a:endPara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1004203" y="4099751"/>
                  <a:ext cx="210102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2004/107/EC Directive</a:t>
                  </a:r>
                  <a:endPara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0" name="Connecteur droit 39"/>
                <p:cNvCxnSpPr/>
                <p:nvPr/>
              </p:nvCxnSpPr>
              <p:spPr>
                <a:xfrm>
                  <a:off x="661055" y="4271325"/>
                  <a:ext cx="39600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>
                <a:xfrm>
                  <a:off x="661055" y="4695476"/>
                  <a:ext cx="39600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ZoneTexte 56"/>
              <p:cNvSpPr txBox="1"/>
              <p:nvPr/>
            </p:nvSpPr>
            <p:spPr>
              <a:xfrm>
                <a:off x="1004203" y="5731099"/>
                <a:ext cx="4536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2020 to be continued</a:t>
                </a:r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Rectangle 3"/>
              <p:cNvSpPr txBox="1">
                <a:spLocks noChangeArrowheads="1"/>
              </p:cNvSpPr>
              <p:nvPr/>
            </p:nvSpPr>
            <p:spPr>
              <a:xfrm>
                <a:off x="1162472" y="1418670"/>
                <a:ext cx="4824536" cy="342528"/>
              </a:xfrm>
              <a:ln>
                <a:solidFill>
                  <a:schemeClr val="accent6"/>
                </a:solidFill>
              </a:ln>
            </p:spPr>
            <p:txBody>
              <a:bodyPr anchor="b"/>
              <a:lstStyle/>
              <a:p>
                <a:pPr marL="342900" indent="-342900" defTabSz="762000"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5000"/>
                  <a:defRPr/>
                </a:pPr>
                <a:r>
                  <a:rPr lang="en-US" sz="1600" i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Acidification &amp; </a:t>
                </a:r>
                <a:r>
                  <a:rPr lang="en-US" sz="1600" i="1" dirty="0" err="1" smtClean="0">
                    <a:solidFill>
                      <a:schemeClr val="accent2">
                        <a:lumMod val="75000"/>
                      </a:schemeClr>
                    </a:solidFill>
                  </a:rPr>
                  <a:t>Eutrophisation</a:t>
                </a:r>
                <a:endParaRPr lang="en-US" sz="1600" i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73" name="Picture 2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034846" y="1098139"/>
                <a:ext cx="544130" cy="7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4" name="Rectangle 3"/>
              <p:cNvSpPr txBox="1">
                <a:spLocks noChangeArrowheads="1"/>
              </p:cNvSpPr>
              <p:nvPr/>
            </p:nvSpPr>
            <p:spPr>
              <a:xfrm>
                <a:off x="1029602" y="1144395"/>
                <a:ext cx="3096344" cy="342528"/>
              </a:xfr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txBody>
              <a:bodyPr anchor="b"/>
              <a:lstStyle/>
              <a:p>
                <a:pPr marL="342900" indent="-342900" defTabSz="762000"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5000"/>
                  <a:defRPr/>
                </a:pPr>
                <a:r>
                  <a:rPr lang="en-US" b="1" dirty="0" smtClean="0"/>
                  <a:t>1978 – </a:t>
                </a:r>
                <a:r>
                  <a:rPr lang="en-US" sz="1800" b="1" dirty="0" smtClean="0"/>
                  <a:t>convention LRTAP </a:t>
                </a:r>
                <a:endParaRPr lang="en-US" sz="1800" b="1" dirty="0"/>
              </a:p>
            </p:txBody>
          </p:sp>
          <p:cxnSp>
            <p:nvCxnSpPr>
              <p:cNvPr id="75" name="Connecteur droit 74"/>
              <p:cNvCxnSpPr/>
              <p:nvPr/>
            </p:nvCxnSpPr>
            <p:spPr>
              <a:xfrm>
                <a:off x="669562" y="1313811"/>
                <a:ext cx="395992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e 82"/>
            <p:cNvGrpSpPr/>
            <p:nvPr/>
          </p:nvGrpSpPr>
          <p:grpSpPr>
            <a:xfrm>
              <a:off x="661055" y="2706758"/>
              <a:ext cx="5455716" cy="504056"/>
              <a:chOff x="661055" y="2430316"/>
              <a:chExt cx="5455716" cy="504056"/>
            </a:xfrm>
          </p:grpSpPr>
          <p:sp>
            <p:nvSpPr>
              <p:cNvPr id="21" name="Rectangle 6"/>
              <p:cNvSpPr>
                <a:spLocks noChangeArrowheads="1"/>
              </p:cNvSpPr>
              <p:nvPr/>
            </p:nvSpPr>
            <p:spPr bwMode="auto">
              <a:xfrm>
                <a:off x="1004203" y="2430316"/>
                <a:ext cx="5112568" cy="504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/>
              <a:lstStyle/>
              <a:p>
                <a:pPr marL="342900" indent="-342900" defTabSz="762000">
                  <a:spcBef>
                    <a:spcPct val="20000"/>
                  </a:spcBef>
                  <a:buClr>
                    <a:schemeClr val="hlink"/>
                  </a:buClr>
                  <a:buSzPct val="75000"/>
                  <a:defRPr/>
                </a:pPr>
                <a:r>
                  <a:rPr lang="en-US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1992  </a:t>
                </a:r>
                <a:r>
                  <a:rPr lang="en-US" sz="18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Photochemical </a:t>
                </a:r>
                <a:r>
                  <a:rPr lang="en-US" sz="1800" i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oxydant</a:t>
                </a:r>
                <a:endParaRPr 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3" name="Connecteur droit 22"/>
              <p:cNvCxnSpPr/>
              <p:nvPr/>
            </p:nvCxnSpPr>
            <p:spPr>
              <a:xfrm>
                <a:off x="661055" y="2633640"/>
                <a:ext cx="39600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e 81"/>
            <p:cNvGrpSpPr/>
            <p:nvPr/>
          </p:nvGrpSpPr>
          <p:grpSpPr>
            <a:xfrm>
              <a:off x="661055" y="3368246"/>
              <a:ext cx="5913164" cy="432048"/>
              <a:chOff x="661055" y="3219386"/>
              <a:chExt cx="5913164" cy="432048"/>
            </a:xfrm>
          </p:grpSpPr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1029603" y="3219386"/>
                <a:ext cx="5544616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/>
              <a:lstStyle/>
              <a:p>
                <a:pPr marL="342900" indent="-342900" defTabSz="762000">
                  <a:spcBef>
                    <a:spcPct val="20000"/>
                  </a:spcBef>
                  <a:buClr>
                    <a:schemeClr val="hlink"/>
                  </a:buClr>
                  <a:buSzPct val="75000"/>
                  <a:defRPr/>
                </a:pPr>
                <a:r>
                  <a:rPr lang="en-US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1998 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US" sz="18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eavy metals, particles et POPs</a:t>
                </a:r>
                <a:endParaRPr 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9" name="Connecteur droit 28"/>
              <p:cNvCxnSpPr/>
              <p:nvPr/>
            </p:nvCxnSpPr>
            <p:spPr>
              <a:xfrm>
                <a:off x="661055" y="3435410"/>
                <a:ext cx="39600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4184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3387" t="11115" b="21181"/>
          <a:stretch/>
        </p:blipFill>
        <p:spPr>
          <a:xfrm>
            <a:off x="132735" y="973393"/>
            <a:ext cx="8834282" cy="396731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86361" y="5112270"/>
            <a:ext cx="8971279" cy="1620000"/>
            <a:chOff x="81024" y="5035283"/>
            <a:chExt cx="8971279" cy="1620000"/>
          </a:xfrm>
        </p:grpSpPr>
        <p:pic>
          <p:nvPicPr>
            <p:cNvPr id="62" name="Picture 5" descr="vue1_su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0540" y="5035283"/>
              <a:ext cx="2231796" cy="1620000"/>
            </a:xfrm>
            <a:prstGeom prst="rect">
              <a:avLst/>
            </a:prstGeom>
            <a:noFill/>
          </p:spPr>
        </p:pic>
        <p:sp>
          <p:nvSpPr>
            <p:cNvPr id="63" name="ZoneTexte 62"/>
            <p:cNvSpPr txBox="1"/>
            <p:nvPr/>
          </p:nvSpPr>
          <p:spPr>
            <a:xfrm>
              <a:off x="2326264" y="5035283"/>
              <a:ext cx="2120348" cy="27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dirty="0" smtClean="0">
                  <a:solidFill>
                    <a:schemeClr val="accent1">
                      <a:lumMod val="50000"/>
                    </a:schemeClr>
                  </a:solidFill>
                </a:rPr>
                <a:t>La </a:t>
              </a:r>
              <a:r>
                <a:rPr lang="en-US" sz="1100" b="1" i="1" dirty="0" err="1" smtClean="0">
                  <a:solidFill>
                    <a:schemeClr val="accent1">
                      <a:lumMod val="50000"/>
                    </a:schemeClr>
                  </a:solidFill>
                </a:rPr>
                <a:t>Tardière</a:t>
              </a:r>
              <a:r>
                <a:rPr lang="en-US" sz="1100" b="1" i="1" dirty="0" smtClean="0">
                  <a:solidFill>
                    <a:schemeClr val="accent1">
                      <a:lumMod val="50000"/>
                    </a:schemeClr>
                  </a:solidFill>
                </a:rPr>
                <a:t> FR0015</a:t>
              </a:r>
              <a:endParaRPr lang="en-US" sz="1100" b="1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65" name="Picture 16" descr="IMG_736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702" y="5035283"/>
              <a:ext cx="2160000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ZoneTexte 65"/>
            <p:cNvSpPr txBox="1"/>
            <p:nvPr/>
          </p:nvSpPr>
          <p:spPr>
            <a:xfrm>
              <a:off x="81024" y="5035283"/>
              <a:ext cx="21733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dirty="0" smtClean="0">
                  <a:solidFill>
                    <a:schemeClr val="accent1">
                      <a:lumMod val="50000"/>
                    </a:schemeClr>
                  </a:solidFill>
                </a:rPr>
                <a:t>Peyrusse </a:t>
              </a:r>
              <a:r>
                <a:rPr lang="en-US" sz="1100" b="1" i="1" dirty="0" err="1" smtClean="0">
                  <a:solidFill>
                    <a:schemeClr val="accent1">
                      <a:lumMod val="50000"/>
                    </a:schemeClr>
                  </a:solidFill>
                </a:rPr>
                <a:t>Vieille</a:t>
              </a:r>
              <a:r>
                <a:rPr lang="en-US" sz="1100" b="1" i="1" dirty="0" smtClean="0">
                  <a:solidFill>
                    <a:schemeClr val="accent1">
                      <a:lumMod val="50000"/>
                    </a:schemeClr>
                  </a:solidFill>
                </a:rPr>
                <a:t> FR0013</a:t>
              </a:r>
              <a:endParaRPr lang="en-US" sz="1100" b="1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68" name="Picture 6" descr="vue_ensembl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27535" y="5035283"/>
              <a:ext cx="2214984" cy="1620000"/>
            </a:xfrm>
            <a:prstGeom prst="rect">
              <a:avLst/>
            </a:prstGeom>
            <a:noFill/>
          </p:spPr>
        </p:pic>
        <p:sp>
          <p:nvSpPr>
            <p:cNvPr id="69" name="ZoneTexte 68"/>
            <p:cNvSpPr txBox="1"/>
            <p:nvPr/>
          </p:nvSpPr>
          <p:spPr>
            <a:xfrm>
              <a:off x="4547007" y="5035283"/>
              <a:ext cx="2176040" cy="26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dirty="0" smtClean="0">
                  <a:solidFill>
                    <a:schemeClr val="accent1">
                      <a:lumMod val="50000"/>
                    </a:schemeClr>
                  </a:solidFill>
                </a:rPr>
                <a:t>Le Casset FR0016</a:t>
              </a:r>
              <a:endParaRPr lang="en-US" sz="1100" b="1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87" name="Image 86"/>
            <p:cNvPicPr>
              <a:picLocks noChangeAspect="1"/>
            </p:cNvPicPr>
            <p:nvPr/>
          </p:nvPicPr>
          <p:blipFill rotWithShape="1">
            <a:blip r:embed="rId7"/>
            <a:srcRect l="20783"/>
            <a:stretch/>
          </p:blipFill>
          <p:spPr>
            <a:xfrm>
              <a:off x="6767718" y="5035283"/>
              <a:ext cx="2284585" cy="1620000"/>
            </a:xfrm>
            <a:prstGeom prst="rect">
              <a:avLst/>
            </a:prstGeom>
          </p:spPr>
        </p:pic>
        <p:sp>
          <p:nvSpPr>
            <p:cNvPr id="88" name="ZoneTexte 87"/>
            <p:cNvSpPr txBox="1"/>
            <p:nvPr/>
          </p:nvSpPr>
          <p:spPr>
            <a:xfrm>
              <a:off x="6829958" y="5035283"/>
              <a:ext cx="21601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dirty="0" err="1" smtClean="0">
                  <a:solidFill>
                    <a:schemeClr val="accent1">
                      <a:lumMod val="50000"/>
                    </a:schemeClr>
                  </a:solidFill>
                </a:rPr>
                <a:t>Revin</a:t>
              </a:r>
              <a:r>
                <a:rPr lang="en-US" sz="1100" b="1" i="1" dirty="0" smtClean="0">
                  <a:solidFill>
                    <a:schemeClr val="accent1">
                      <a:lumMod val="50000"/>
                    </a:schemeClr>
                  </a:solidFill>
                </a:rPr>
                <a:t> FR009</a:t>
              </a:r>
              <a:endParaRPr lang="en-US" sz="1100" b="1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934972" y="2311879"/>
            <a:ext cx="360000" cy="25200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/>
              <a:t>EMEP level 1</a:t>
            </a:r>
            <a:endParaRPr lang="en-US" sz="900" dirty="0"/>
          </a:p>
        </p:txBody>
      </p:sp>
      <p:sp>
        <p:nvSpPr>
          <p:cNvPr id="21" name="Rectangle 20"/>
          <p:cNvSpPr/>
          <p:nvPr/>
        </p:nvSpPr>
        <p:spPr>
          <a:xfrm>
            <a:off x="5949350" y="3542580"/>
            <a:ext cx="360000" cy="36518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00" dirty="0"/>
          </a:p>
        </p:txBody>
      </p:sp>
      <p:sp>
        <p:nvSpPr>
          <p:cNvPr id="20" name="Rectangle 19"/>
          <p:cNvSpPr/>
          <p:nvPr/>
        </p:nvSpPr>
        <p:spPr>
          <a:xfrm>
            <a:off x="5957975" y="3804249"/>
            <a:ext cx="360000" cy="257751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/>
              <a:t>EMEP level 2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>
          <a:xfrm>
            <a:off x="5966822" y="1440612"/>
            <a:ext cx="1897812" cy="129396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050" dirty="0" smtClean="0"/>
              <a:t>Monitoring program</a:t>
            </a:r>
            <a:endParaRPr lang="en-US" sz="1050" dirty="0"/>
          </a:p>
        </p:txBody>
      </p:sp>
      <p:sp>
        <p:nvSpPr>
          <p:cNvPr id="23" name="Rectangle 22"/>
          <p:cNvSpPr/>
          <p:nvPr/>
        </p:nvSpPr>
        <p:spPr>
          <a:xfrm>
            <a:off x="5966822" y="1015043"/>
            <a:ext cx="1897812" cy="129396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050" dirty="0" smtClean="0"/>
              <a:t>Site typology</a:t>
            </a:r>
            <a:endParaRPr lang="en-US" sz="1050" dirty="0"/>
          </a:p>
        </p:txBody>
      </p:sp>
      <p:sp>
        <p:nvSpPr>
          <p:cNvPr id="24" name="Rectangle 23"/>
          <p:cNvSpPr/>
          <p:nvPr/>
        </p:nvSpPr>
        <p:spPr>
          <a:xfrm>
            <a:off x="6170761" y="1147314"/>
            <a:ext cx="310552" cy="17827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600" b="1" dirty="0" smtClean="0"/>
              <a:t>Plain</a:t>
            </a:r>
            <a:endParaRPr lang="en-US" sz="600" b="1" dirty="0"/>
          </a:p>
        </p:txBody>
      </p:sp>
      <p:sp>
        <p:nvSpPr>
          <p:cNvPr id="25" name="Rectangle 24"/>
          <p:cNvSpPr/>
          <p:nvPr/>
        </p:nvSpPr>
        <p:spPr>
          <a:xfrm>
            <a:off x="6725727" y="1147314"/>
            <a:ext cx="310552" cy="17827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600" b="1" dirty="0" smtClean="0"/>
              <a:t>Forest</a:t>
            </a:r>
            <a:endParaRPr lang="en-US" sz="600" b="1" dirty="0"/>
          </a:p>
        </p:txBody>
      </p:sp>
      <p:sp>
        <p:nvSpPr>
          <p:cNvPr id="26" name="Rectangle 25"/>
          <p:cNvSpPr/>
          <p:nvPr/>
        </p:nvSpPr>
        <p:spPr>
          <a:xfrm>
            <a:off x="7257689" y="1147314"/>
            <a:ext cx="310552" cy="17827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600" b="1" dirty="0" smtClean="0"/>
              <a:t>Valley</a:t>
            </a:r>
            <a:endParaRPr lang="en-US" sz="600" b="1" dirty="0"/>
          </a:p>
        </p:txBody>
      </p:sp>
      <p:sp>
        <p:nvSpPr>
          <p:cNvPr id="27" name="Rectangle 26"/>
          <p:cNvSpPr/>
          <p:nvPr/>
        </p:nvSpPr>
        <p:spPr>
          <a:xfrm>
            <a:off x="7847161" y="1147314"/>
            <a:ext cx="310552" cy="17827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600" b="1" dirty="0" smtClean="0"/>
              <a:t>Plateau</a:t>
            </a:r>
            <a:endParaRPr lang="en-US" sz="600" b="1" dirty="0"/>
          </a:p>
        </p:txBody>
      </p:sp>
      <p:sp>
        <p:nvSpPr>
          <p:cNvPr id="28" name="Rectangle 27"/>
          <p:cNvSpPr/>
          <p:nvPr/>
        </p:nvSpPr>
        <p:spPr>
          <a:xfrm>
            <a:off x="8494143" y="1132936"/>
            <a:ext cx="385314" cy="20703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600" b="1" dirty="0" smtClean="0"/>
              <a:t>Mountain</a:t>
            </a:r>
            <a:endParaRPr lang="en-US" sz="600" b="1" dirty="0"/>
          </a:p>
        </p:txBody>
      </p:sp>
      <p:sp>
        <p:nvSpPr>
          <p:cNvPr id="29" name="Rectangle 28"/>
          <p:cNvSpPr/>
          <p:nvPr/>
        </p:nvSpPr>
        <p:spPr>
          <a:xfrm>
            <a:off x="6655016" y="1597586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Meteorology</a:t>
            </a:r>
            <a:endParaRPr lang="en-US" sz="700" b="1" dirty="0"/>
          </a:p>
        </p:txBody>
      </p:sp>
      <p:sp>
        <p:nvSpPr>
          <p:cNvPr id="30" name="Rectangle 29"/>
          <p:cNvSpPr/>
          <p:nvPr/>
        </p:nvSpPr>
        <p:spPr>
          <a:xfrm>
            <a:off x="6655016" y="1780725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Ozone</a:t>
            </a:r>
            <a:endParaRPr lang="en-US" sz="700" b="1" dirty="0"/>
          </a:p>
        </p:txBody>
      </p:sp>
      <p:sp>
        <p:nvSpPr>
          <p:cNvPr id="31" name="Rectangle 30"/>
          <p:cNvSpPr/>
          <p:nvPr/>
        </p:nvSpPr>
        <p:spPr>
          <a:xfrm>
            <a:off x="6655016" y="1970791"/>
            <a:ext cx="2196000" cy="14808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Inorganic compounds in precipitation</a:t>
            </a:r>
            <a:endParaRPr lang="en-US" sz="700" b="1" dirty="0"/>
          </a:p>
        </p:txBody>
      </p:sp>
      <p:sp>
        <p:nvSpPr>
          <p:cNvPr id="32" name="Rectangle 31"/>
          <p:cNvSpPr/>
          <p:nvPr/>
        </p:nvSpPr>
        <p:spPr>
          <a:xfrm>
            <a:off x="6655016" y="2126222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Heavy metals in precipitation</a:t>
            </a:r>
            <a:endParaRPr lang="en-US" sz="700" b="1" dirty="0"/>
          </a:p>
        </p:txBody>
      </p:sp>
      <p:sp>
        <p:nvSpPr>
          <p:cNvPr id="33" name="Rectangle 32"/>
          <p:cNvSpPr/>
          <p:nvPr/>
        </p:nvSpPr>
        <p:spPr>
          <a:xfrm>
            <a:off x="6655016" y="2295507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NH</a:t>
            </a:r>
            <a:r>
              <a:rPr lang="en-US" sz="700" b="1" baseline="-25000" dirty="0" smtClean="0"/>
              <a:t>3</a:t>
            </a:r>
            <a:endParaRPr lang="en-US" sz="700" b="1" baseline="-25000" dirty="0"/>
          </a:p>
        </p:txBody>
      </p:sp>
      <p:sp>
        <p:nvSpPr>
          <p:cNvPr id="34" name="Rectangle 33"/>
          <p:cNvSpPr/>
          <p:nvPr/>
        </p:nvSpPr>
        <p:spPr>
          <a:xfrm>
            <a:off x="6655016" y="2471719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PM</a:t>
            </a:r>
            <a:r>
              <a:rPr lang="en-US" sz="700" b="1" baseline="-25000" dirty="0" smtClean="0"/>
              <a:t>10</a:t>
            </a:r>
            <a:endParaRPr lang="en-US" sz="700" b="1" baseline="-25000" dirty="0"/>
          </a:p>
        </p:txBody>
      </p:sp>
      <p:sp>
        <p:nvSpPr>
          <p:cNvPr id="35" name="Rectangle 34"/>
          <p:cNvSpPr/>
          <p:nvPr/>
        </p:nvSpPr>
        <p:spPr>
          <a:xfrm>
            <a:off x="6655016" y="2647931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PM</a:t>
            </a:r>
            <a:r>
              <a:rPr lang="en-US" sz="700" b="1" baseline="-25000" dirty="0" smtClean="0"/>
              <a:t>2.5</a:t>
            </a:r>
            <a:endParaRPr lang="en-US" sz="700" b="1" baseline="-25000" dirty="0"/>
          </a:p>
        </p:txBody>
      </p:sp>
      <p:sp>
        <p:nvSpPr>
          <p:cNvPr id="36" name="Rectangle 35"/>
          <p:cNvSpPr/>
          <p:nvPr/>
        </p:nvSpPr>
        <p:spPr>
          <a:xfrm>
            <a:off x="6655016" y="2817216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Inorganic compounds in PM</a:t>
            </a:r>
            <a:r>
              <a:rPr lang="en-US" sz="700" b="1" baseline="-25000" dirty="0" smtClean="0"/>
              <a:t>2.5</a:t>
            </a:r>
            <a:endParaRPr lang="en-US" sz="700" b="1" baseline="-25000" dirty="0"/>
          </a:p>
        </p:txBody>
      </p:sp>
      <p:sp>
        <p:nvSpPr>
          <p:cNvPr id="37" name="Rectangle 36"/>
          <p:cNvSpPr/>
          <p:nvPr/>
        </p:nvSpPr>
        <p:spPr>
          <a:xfrm>
            <a:off x="6655016" y="2986501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Organic compounds in PM</a:t>
            </a:r>
            <a:r>
              <a:rPr lang="en-US" sz="700" b="1" baseline="-25000" dirty="0" smtClean="0"/>
              <a:t>2.5</a:t>
            </a:r>
            <a:endParaRPr lang="en-US" sz="700" b="1" baseline="-25000" dirty="0"/>
          </a:p>
        </p:txBody>
      </p:sp>
      <p:sp>
        <p:nvSpPr>
          <p:cNvPr id="38" name="Rectangle 37"/>
          <p:cNvSpPr/>
          <p:nvPr/>
        </p:nvSpPr>
        <p:spPr>
          <a:xfrm>
            <a:off x="6655016" y="3169640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NO</a:t>
            </a:r>
            <a:r>
              <a:rPr lang="en-US" sz="700" b="1" baseline="-25000" dirty="0" smtClean="0"/>
              <a:t>2</a:t>
            </a:r>
            <a:endParaRPr lang="en-US" sz="700" b="1" baseline="-25000" dirty="0"/>
          </a:p>
        </p:txBody>
      </p:sp>
      <p:sp>
        <p:nvSpPr>
          <p:cNvPr id="39" name="Rectangle 38"/>
          <p:cNvSpPr/>
          <p:nvPr/>
        </p:nvSpPr>
        <p:spPr>
          <a:xfrm>
            <a:off x="6655016" y="3345852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NO</a:t>
            </a:r>
            <a:endParaRPr lang="en-US" sz="700" b="1" baseline="-25000" dirty="0"/>
          </a:p>
        </p:txBody>
      </p:sp>
      <p:sp>
        <p:nvSpPr>
          <p:cNvPr id="40" name="Rectangle 39"/>
          <p:cNvSpPr/>
          <p:nvPr/>
        </p:nvSpPr>
        <p:spPr>
          <a:xfrm>
            <a:off x="6655016" y="3522064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HCNM</a:t>
            </a:r>
            <a:endParaRPr lang="en-US" sz="700" b="1" baseline="-25000" dirty="0"/>
          </a:p>
        </p:txBody>
      </p:sp>
      <p:sp>
        <p:nvSpPr>
          <p:cNvPr id="41" name="Rectangle 40"/>
          <p:cNvSpPr/>
          <p:nvPr/>
        </p:nvSpPr>
        <p:spPr>
          <a:xfrm>
            <a:off x="6655016" y="3691349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Carbonyls</a:t>
            </a:r>
            <a:endParaRPr lang="en-US" sz="700" b="1" baseline="-25000" dirty="0"/>
          </a:p>
        </p:txBody>
      </p:sp>
      <p:sp>
        <p:nvSpPr>
          <p:cNvPr id="42" name="Rectangle 41"/>
          <p:cNvSpPr/>
          <p:nvPr/>
        </p:nvSpPr>
        <p:spPr>
          <a:xfrm>
            <a:off x="6655016" y="3867561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PM</a:t>
            </a:r>
            <a:r>
              <a:rPr lang="en-US" sz="700" b="1" baseline="-25000" dirty="0" smtClean="0"/>
              <a:t>1</a:t>
            </a:r>
            <a:r>
              <a:rPr lang="en-US" sz="700" b="1" dirty="0" smtClean="0"/>
              <a:t>, size distribution, number concentration</a:t>
            </a:r>
            <a:endParaRPr lang="en-US" sz="700" b="1" baseline="-25000" dirty="0"/>
          </a:p>
        </p:txBody>
      </p:sp>
      <p:sp>
        <p:nvSpPr>
          <p:cNvPr id="43" name="Rectangle 42"/>
          <p:cNvSpPr/>
          <p:nvPr/>
        </p:nvSpPr>
        <p:spPr>
          <a:xfrm>
            <a:off x="6655016" y="4036846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Heavy metals in PM</a:t>
            </a:r>
            <a:r>
              <a:rPr lang="en-US" sz="700" b="1" baseline="-25000" dirty="0" smtClean="0"/>
              <a:t>10</a:t>
            </a:r>
            <a:endParaRPr lang="en-US" sz="700" b="1" baseline="-25000" dirty="0"/>
          </a:p>
        </p:txBody>
      </p:sp>
      <p:sp>
        <p:nvSpPr>
          <p:cNvPr id="44" name="Rectangle 43"/>
          <p:cNvSpPr/>
          <p:nvPr/>
        </p:nvSpPr>
        <p:spPr>
          <a:xfrm>
            <a:off x="6655016" y="4213058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PAHs in precipitation</a:t>
            </a:r>
            <a:endParaRPr lang="en-US" sz="700" b="1" baseline="-25000" dirty="0"/>
          </a:p>
        </p:txBody>
      </p:sp>
      <p:sp>
        <p:nvSpPr>
          <p:cNvPr id="45" name="Rectangle 44"/>
          <p:cNvSpPr/>
          <p:nvPr/>
        </p:nvSpPr>
        <p:spPr>
          <a:xfrm>
            <a:off x="6655016" y="4389277"/>
            <a:ext cx="2196000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PAHs in PM</a:t>
            </a:r>
            <a:r>
              <a:rPr lang="en-US" sz="700" b="1" baseline="-25000" dirty="0" smtClean="0"/>
              <a:t>10</a:t>
            </a:r>
            <a:endParaRPr lang="en-US" sz="700" b="1" baseline="-25000" dirty="0"/>
          </a:p>
        </p:txBody>
      </p:sp>
      <p:sp>
        <p:nvSpPr>
          <p:cNvPr id="46" name="Rectangle 45"/>
          <p:cNvSpPr/>
          <p:nvPr/>
        </p:nvSpPr>
        <p:spPr>
          <a:xfrm>
            <a:off x="6661943" y="4701004"/>
            <a:ext cx="1955584" cy="17579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700" b="1" dirty="0" smtClean="0"/>
              <a:t>Not measured</a:t>
            </a:r>
            <a:endParaRPr lang="en-US" sz="7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07261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Recent and future changes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r>
              <a:rPr lang="en-US" b="1" dirty="0" smtClean="0"/>
              <a:t>Particles </a:t>
            </a:r>
          </a:p>
          <a:p>
            <a:pPr marL="180975" lvl="1" indent="-180975">
              <a:buSzPct val="120000"/>
              <a:buFont typeface="Arial" panose="020B0604020202020204" pitchFamily="34" charset="0"/>
              <a:buChar char="•"/>
            </a:pPr>
            <a:r>
              <a:rPr lang="en-US" sz="1400" b="0" dirty="0"/>
              <a:t>Replacement of PM monitors </a:t>
            </a:r>
            <a:r>
              <a:rPr lang="en-US" sz="1400" b="0" dirty="0" smtClean="0"/>
              <a:t>by an </a:t>
            </a:r>
            <a:r>
              <a:rPr lang="fr-FR" sz="1400" b="0" dirty="0" err="1" smtClean="0"/>
              <a:t>optical</a:t>
            </a:r>
            <a:r>
              <a:rPr lang="fr-FR" sz="1400" b="0" dirty="0" smtClean="0"/>
              <a:t> </a:t>
            </a:r>
            <a:r>
              <a:rPr lang="fr-FR" sz="1400" b="0" dirty="0" err="1"/>
              <a:t>aerosol</a:t>
            </a:r>
            <a:r>
              <a:rPr lang="fr-FR" sz="1400" b="0" dirty="0"/>
              <a:t> </a:t>
            </a:r>
            <a:r>
              <a:rPr lang="fr-FR" sz="1400" b="0" dirty="0" err="1" smtClean="0"/>
              <a:t>spectrometer</a:t>
            </a:r>
            <a:endParaRPr lang="en-US" sz="1200" b="0" dirty="0" smtClean="0"/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PM</a:t>
            </a:r>
            <a:r>
              <a:rPr lang="en-US" sz="1200" b="0" baseline="-25000" dirty="0" smtClean="0">
                <a:solidFill>
                  <a:schemeClr val="tx1"/>
                </a:solidFill>
              </a:rPr>
              <a:t>2,5 , </a:t>
            </a:r>
            <a:r>
              <a:rPr lang="en-US" sz="1200" b="0" dirty="0" smtClean="0">
                <a:solidFill>
                  <a:schemeClr val="tx1"/>
                </a:solidFill>
              </a:rPr>
              <a:t>PM</a:t>
            </a:r>
            <a:r>
              <a:rPr lang="en-US" sz="1200" b="0" baseline="-25000" dirty="0" smtClean="0">
                <a:solidFill>
                  <a:schemeClr val="tx1"/>
                </a:solidFill>
              </a:rPr>
              <a:t>10</a:t>
            </a:r>
            <a:r>
              <a:rPr lang="en-US" sz="1200" b="0" dirty="0" smtClean="0">
                <a:solidFill>
                  <a:schemeClr val="tx1"/>
                </a:solidFill>
              </a:rPr>
              <a:t> -  EMEP level 1</a:t>
            </a:r>
            <a:endParaRPr lang="en-US" sz="1200" b="0" baseline="-25000" dirty="0" smtClean="0">
              <a:solidFill>
                <a:schemeClr val="tx1"/>
              </a:solidFill>
            </a:endParaRP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PM</a:t>
            </a:r>
            <a:r>
              <a:rPr lang="en-US" sz="1200" b="0" baseline="-25000" dirty="0" smtClean="0">
                <a:solidFill>
                  <a:schemeClr val="tx1"/>
                </a:solidFill>
              </a:rPr>
              <a:t>1</a:t>
            </a:r>
            <a:r>
              <a:rPr lang="en-US" sz="1200" b="0" dirty="0" smtClean="0">
                <a:solidFill>
                  <a:schemeClr val="tx1"/>
                </a:solidFill>
              </a:rPr>
              <a:t> - EMEP level 2</a:t>
            </a:r>
            <a:endParaRPr lang="en-US" sz="1200" b="0" baseline="-25000" dirty="0" smtClean="0">
              <a:solidFill>
                <a:schemeClr val="tx1"/>
              </a:solidFill>
            </a:endParaRP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PM</a:t>
            </a:r>
            <a:r>
              <a:rPr lang="en-US" sz="1200" b="0" baseline="-25000" dirty="0" smtClean="0">
                <a:solidFill>
                  <a:schemeClr val="tx1"/>
                </a:solidFill>
              </a:rPr>
              <a:t>4, </a:t>
            </a:r>
            <a:r>
              <a:rPr lang="en-US" sz="1200" b="0" dirty="0" err="1" smtClean="0">
                <a:solidFill>
                  <a:schemeClr val="tx1"/>
                </a:solidFill>
              </a:rPr>
              <a:t>PM</a:t>
            </a:r>
            <a:r>
              <a:rPr lang="en-US" sz="1200" b="0" baseline="-25000" dirty="0" err="1" smtClean="0">
                <a:solidFill>
                  <a:schemeClr val="tx1"/>
                </a:solidFill>
              </a:rPr>
              <a:t>tot</a:t>
            </a:r>
            <a:r>
              <a:rPr lang="en-US" sz="1200" b="0" dirty="0" smtClean="0">
                <a:solidFill>
                  <a:schemeClr val="tx1"/>
                </a:solidFill>
              </a:rPr>
              <a:t> - not required</a:t>
            </a:r>
            <a:endParaRPr lang="en-US" sz="1200" b="0" dirty="0">
              <a:solidFill>
                <a:schemeClr val="tx1"/>
              </a:solidFill>
            </a:endParaRP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the particle number concentration Cn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the </a:t>
            </a:r>
            <a:r>
              <a:rPr lang="en-US" sz="1200" b="0" dirty="0">
                <a:solidFill>
                  <a:schemeClr val="tx1"/>
                </a:solidFill>
              </a:rPr>
              <a:t>particle size distribution </a:t>
            </a:r>
            <a:r>
              <a:rPr lang="en-US" sz="1200" b="0" dirty="0" smtClean="0">
                <a:solidFill>
                  <a:schemeClr val="tx1"/>
                </a:solidFill>
              </a:rPr>
              <a:t>from 180 nm to 18 µm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 smtClean="0">
                <a:solidFill>
                  <a:schemeClr val="tx1"/>
                </a:solidFill>
              </a:rPr>
              <a:t>Simultaneous measurement of PM2,5 and PM10 mass concentrations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 smtClean="0">
                <a:solidFill>
                  <a:schemeClr val="tx1"/>
                </a:solidFill>
              </a:rPr>
              <a:t>Better assess the aerosol fractions (from coagulation mode)</a:t>
            </a:r>
          </a:p>
          <a:p>
            <a:pPr marL="541338" lvl="1">
              <a:buSzPct val="100000"/>
            </a:pPr>
            <a:endParaRPr lang="en-US" sz="1200" b="0" dirty="0" smtClean="0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744" y="3367650"/>
            <a:ext cx="4690977" cy="24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Recent and future changes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4"/>
          </p:nvPr>
        </p:nvSpPr>
        <p:spPr>
          <a:xfrm>
            <a:off x="617538" y="1512888"/>
            <a:ext cx="8407192" cy="4292600"/>
          </a:xfrm>
        </p:spPr>
        <p:txBody>
          <a:bodyPr/>
          <a:lstStyle/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r>
              <a:rPr lang="en-US" b="1" dirty="0" smtClean="0"/>
              <a:t>Particles : what we observed from multiannual chemical composition of PM</a:t>
            </a:r>
            <a:r>
              <a:rPr lang="en-US" b="1" baseline="-25000" dirty="0" smtClean="0"/>
              <a:t>2,5 </a:t>
            </a:r>
            <a:r>
              <a:rPr lang="en-US" b="1" dirty="0"/>
              <a:t>(</a:t>
            </a:r>
            <a:r>
              <a:rPr lang="en-US" b="1" dirty="0" smtClean="0"/>
              <a:t>filters</a:t>
            </a:r>
            <a:r>
              <a:rPr lang="en-US" b="1" dirty="0"/>
              <a:t>)</a:t>
            </a:r>
            <a:endParaRPr lang="en-US" b="1" dirty="0" smtClean="0"/>
          </a:p>
          <a:p>
            <a:pPr marL="180975" lvl="1" indent="-180975">
              <a:buSzPct val="120000"/>
              <a:buFont typeface="Arial" panose="020B0604020202020204" pitchFamily="34" charset="0"/>
              <a:buChar char="•"/>
            </a:pPr>
            <a:r>
              <a:rPr lang="en-US" sz="1400" b="0" dirty="0"/>
              <a:t>S</a:t>
            </a:r>
            <a:r>
              <a:rPr lang="en-US" sz="1400" b="0" dirty="0" smtClean="0"/>
              <a:t>patial </a:t>
            </a:r>
            <a:r>
              <a:rPr lang="en-US" sz="1400" b="0" dirty="0"/>
              <a:t>gradient in major </a:t>
            </a:r>
            <a:r>
              <a:rPr lang="en-US" sz="1400" b="0" dirty="0" smtClean="0"/>
              <a:t>component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organic in the South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inorganic in the North</a:t>
            </a:r>
          </a:p>
          <a:p>
            <a:pPr>
              <a:buSzPct val="120000"/>
            </a:pPr>
            <a:endParaRPr lang="en-US" sz="1200" b="0" dirty="0" smtClean="0">
              <a:solidFill>
                <a:schemeClr val="tx1"/>
              </a:solidFill>
            </a:endParaRPr>
          </a:p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buSzPct val="120000"/>
            </a:pPr>
            <a:endParaRPr lang="en-US" sz="1200" b="0" dirty="0">
              <a:solidFill>
                <a:schemeClr val="tx1"/>
              </a:solidFill>
            </a:endParaRPr>
          </a:p>
          <a:p>
            <a:pPr marL="769938" lvl="1" indent="-228600">
              <a:buSzPct val="100000"/>
              <a:buFont typeface="+mj-lt"/>
              <a:buAutoNum type="arabicPeriod"/>
            </a:pPr>
            <a:endParaRPr lang="en-US" sz="1200" b="0" dirty="0">
              <a:solidFill>
                <a:schemeClr val="tx1"/>
              </a:solidFill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4929807" y="1855304"/>
            <a:ext cx="4134679" cy="4777932"/>
            <a:chOff x="4863547" y="1855304"/>
            <a:chExt cx="4134679" cy="4777932"/>
          </a:xfrm>
        </p:grpSpPr>
        <p:sp>
          <p:nvSpPr>
            <p:cNvPr id="23" name="Rectangle 22"/>
            <p:cNvSpPr/>
            <p:nvPr/>
          </p:nvSpPr>
          <p:spPr>
            <a:xfrm>
              <a:off x="4890052" y="1855304"/>
              <a:ext cx="4108174" cy="4718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4863547" y="2160104"/>
              <a:ext cx="3902907" cy="3457437"/>
              <a:chOff x="3542020" y="1581239"/>
              <a:chExt cx="5420422" cy="4801746"/>
            </a:xfrm>
          </p:grpSpPr>
          <p:grpSp>
            <p:nvGrpSpPr>
              <p:cNvPr id="8" name="Groupe 7"/>
              <p:cNvGrpSpPr/>
              <p:nvPr/>
            </p:nvGrpSpPr>
            <p:grpSpPr>
              <a:xfrm>
                <a:off x="3542020" y="1581239"/>
                <a:ext cx="5420422" cy="4801746"/>
                <a:chOff x="1259647" y="2055315"/>
                <a:chExt cx="5420422" cy="4801746"/>
              </a:xfrm>
            </p:grpSpPr>
            <p:pic>
              <p:nvPicPr>
                <p:cNvPr id="11" name="Image 1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32976" y="2055315"/>
                  <a:ext cx="2755006" cy="2816544"/>
                </a:xfrm>
                <a:prstGeom prst="rect">
                  <a:avLst/>
                </a:prstGeom>
              </p:spPr>
            </p:pic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07229" y="2140067"/>
                  <a:ext cx="1272840" cy="1872161"/>
                </a:xfrm>
                <a:prstGeom prst="rect">
                  <a:avLst/>
                </a:prstGeom>
              </p:spPr>
            </p:pic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59647" y="2127323"/>
                  <a:ext cx="1404573" cy="1885979"/>
                </a:xfrm>
                <a:prstGeom prst="rect">
                  <a:avLst/>
                </a:prstGeom>
              </p:spPr>
            </p:pic>
            <p:pic>
              <p:nvPicPr>
                <p:cNvPr id="14" name="Image 13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1160" r="5923"/>
                <a:stretch/>
              </p:blipFill>
              <p:spPr>
                <a:xfrm>
                  <a:off x="1345475" y="4147192"/>
                  <a:ext cx="1268254" cy="1923338"/>
                </a:xfrm>
                <a:prstGeom prst="rect">
                  <a:avLst/>
                </a:prstGeom>
              </p:spPr>
            </p:pic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78125" y="4927833"/>
                  <a:ext cx="1349912" cy="1929228"/>
                </a:xfrm>
                <a:prstGeom prst="rect">
                  <a:avLst/>
                </a:prstGeom>
              </p:spPr>
            </p:pic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60232" y="4927833"/>
                  <a:ext cx="1165658" cy="1924173"/>
                </a:xfrm>
                <a:prstGeom prst="rect">
                  <a:avLst/>
                </a:prstGeom>
              </p:spPr>
            </p:pic>
            <p:cxnSp>
              <p:nvCxnSpPr>
                <p:cNvPr id="17" name="Connecteur droit 16"/>
                <p:cNvCxnSpPr/>
                <p:nvPr/>
              </p:nvCxnSpPr>
              <p:spPr>
                <a:xfrm>
                  <a:off x="4599965" y="2512858"/>
                  <a:ext cx="868195" cy="345871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17"/>
                <p:cNvCxnSpPr/>
                <p:nvPr/>
              </p:nvCxnSpPr>
              <p:spPr>
                <a:xfrm>
                  <a:off x="2511733" y="2964044"/>
                  <a:ext cx="629931" cy="99383"/>
                </a:xfrm>
                <a:prstGeom prst="line">
                  <a:avLst/>
                </a:prstGeom>
                <a:ln w="28575">
                  <a:solidFill>
                    <a:srgbClr val="57FF8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18"/>
                <p:cNvCxnSpPr/>
                <p:nvPr/>
              </p:nvCxnSpPr>
              <p:spPr>
                <a:xfrm flipV="1">
                  <a:off x="2511733" y="3438891"/>
                  <a:ext cx="1582285" cy="1566858"/>
                </a:xfrm>
                <a:prstGeom prst="line">
                  <a:avLst/>
                </a:prstGeom>
                <a:ln w="28575">
                  <a:solidFill>
                    <a:srgbClr val="00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Connecteur droit 8"/>
              <p:cNvCxnSpPr>
                <a:stCxn id="15" idx="0"/>
              </p:cNvCxnSpPr>
              <p:nvPr/>
            </p:nvCxnSpPr>
            <p:spPr>
              <a:xfrm flipV="1">
                <a:off x="5735454" y="3813487"/>
                <a:ext cx="224322" cy="640270"/>
              </a:xfrm>
              <a:prstGeom prst="line">
                <a:avLst/>
              </a:prstGeom>
              <a:ln w="28575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>
                <a:stCxn id="16" idx="0"/>
              </p:cNvCxnSpPr>
              <p:nvPr/>
            </p:nvCxnSpPr>
            <p:spPr>
              <a:xfrm flipH="1" flipV="1">
                <a:off x="7011359" y="3673116"/>
                <a:ext cx="114075" cy="780641"/>
              </a:xfrm>
              <a:prstGeom prst="line">
                <a:avLst/>
              </a:prstGeom>
              <a:ln w="28575">
                <a:solidFill>
                  <a:srgbClr val="66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ZoneTexte 20"/>
            <p:cNvSpPr txBox="1"/>
            <p:nvPr/>
          </p:nvSpPr>
          <p:spPr>
            <a:xfrm>
              <a:off x="4981317" y="5632962"/>
              <a:ext cx="3856514" cy="10002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EC</a:t>
              </a:r>
              <a:r>
                <a:rPr lang="fr-FR" sz="1400" dirty="0" smtClean="0">
                  <a:solidFill>
                    <a:srgbClr val="92D050"/>
                  </a:solidFill>
                </a:rPr>
                <a:t> </a:t>
              </a:r>
              <a:r>
                <a:rPr lang="fr-FR" sz="1400" b="1" dirty="0" smtClean="0">
                  <a:solidFill>
                    <a:srgbClr val="92D050"/>
                  </a:solidFill>
                </a:rPr>
                <a:t>OM</a:t>
              </a:r>
              <a:r>
                <a:rPr lang="fr-FR" sz="1400" dirty="0" smtClean="0"/>
                <a:t> </a:t>
              </a:r>
              <a:r>
                <a:rPr lang="fr-FR" sz="1400" b="1" dirty="0" smtClean="0">
                  <a:solidFill>
                    <a:srgbClr val="0070C0"/>
                  </a:solidFill>
                </a:rPr>
                <a:t>NO</a:t>
              </a:r>
              <a:r>
                <a:rPr lang="fr-FR" sz="1400" b="1" baseline="-25000" dirty="0" smtClean="0">
                  <a:solidFill>
                    <a:srgbClr val="0070C0"/>
                  </a:solidFill>
                </a:rPr>
                <a:t>3</a:t>
              </a:r>
              <a:r>
                <a:rPr lang="fr-FR" sz="1400" b="1" baseline="30000" dirty="0" smtClean="0">
                  <a:solidFill>
                    <a:srgbClr val="0070C0"/>
                  </a:solidFill>
                </a:rPr>
                <a:t>-</a:t>
              </a:r>
              <a:r>
                <a:rPr lang="fr-FR" sz="1400" dirty="0" smtClean="0"/>
                <a:t> </a:t>
              </a:r>
              <a:r>
                <a:rPr lang="fr-FR" sz="1400" b="1" dirty="0" smtClean="0">
                  <a:solidFill>
                    <a:schemeClr val="bg2"/>
                  </a:solidFill>
                </a:rPr>
                <a:t>NH</a:t>
              </a:r>
              <a:r>
                <a:rPr lang="fr-FR" sz="1400" b="1" baseline="-25000" dirty="0" smtClean="0">
                  <a:solidFill>
                    <a:schemeClr val="bg2"/>
                  </a:solidFill>
                </a:rPr>
                <a:t>4</a:t>
              </a:r>
              <a:r>
                <a:rPr lang="fr-FR" sz="1400" b="1" baseline="30000" dirty="0" smtClean="0">
                  <a:solidFill>
                    <a:schemeClr val="bg2"/>
                  </a:solidFill>
                </a:rPr>
                <a:t>+</a:t>
              </a:r>
              <a:r>
                <a:rPr lang="fr-FR" sz="1400" dirty="0" smtClean="0"/>
                <a:t> 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SO</a:t>
              </a:r>
              <a:r>
                <a:rPr lang="fr-FR" sz="1400" b="1" baseline="-25000" dirty="0" smtClean="0">
                  <a:solidFill>
                    <a:srgbClr val="FF0000"/>
                  </a:solidFill>
                </a:rPr>
                <a:t>4</a:t>
              </a:r>
              <a:r>
                <a:rPr lang="fr-FR" sz="1400" b="1" baseline="30000" dirty="0" smtClean="0">
                  <a:solidFill>
                    <a:srgbClr val="FF0000"/>
                  </a:solidFill>
                </a:rPr>
                <a:t>2-</a:t>
              </a:r>
            </a:p>
            <a:p>
              <a:pPr algn="ctr"/>
              <a:r>
                <a:rPr lang="fr-FR" sz="1400" b="1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Sea</a:t>
              </a:r>
              <a:r>
                <a:rPr lang="fr-FR" sz="14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salt</a:t>
              </a:r>
              <a:r>
                <a:rPr lang="fr-FR" sz="14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FR" sz="1400" b="1" dirty="0" err="1" smtClean="0">
                  <a:solidFill>
                    <a:srgbClr val="FFCC99"/>
                  </a:solidFill>
                </a:rPr>
                <a:t>Mineral</a:t>
              </a:r>
              <a:r>
                <a:rPr lang="fr-FR" sz="1400" b="1" dirty="0" smtClean="0">
                  <a:solidFill>
                    <a:srgbClr val="FFCC99"/>
                  </a:solidFill>
                </a:rPr>
                <a:t> </a:t>
              </a:r>
              <a:r>
                <a:rPr lang="fr-FR" sz="1400" b="1" dirty="0" err="1" smtClean="0">
                  <a:solidFill>
                    <a:srgbClr val="FFCC99"/>
                  </a:solidFill>
                </a:rPr>
                <a:t>dust</a:t>
              </a:r>
              <a:endParaRPr lang="fr-FR" sz="1400" b="1" dirty="0" smtClean="0">
                <a:solidFill>
                  <a:srgbClr val="FFCC99"/>
                </a:solidFill>
              </a:endParaRPr>
            </a:p>
            <a:p>
              <a:pPr algn="ctr"/>
              <a:endParaRPr lang="fr-FR" sz="500" b="1" dirty="0" smtClean="0">
                <a:solidFill>
                  <a:srgbClr val="FFCC99"/>
                </a:solidFill>
              </a:endParaRPr>
            </a:p>
            <a:p>
              <a:pPr algn="ctr"/>
              <a:r>
                <a:rPr lang="fr-FR" sz="1200" dirty="0" smtClean="0"/>
                <a:t>FR0009R :EMEP station code (</a:t>
              </a:r>
              <a:r>
                <a:rPr lang="fr-FR" sz="1200" dirty="0" err="1" smtClean="0"/>
                <a:t>sampling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period</a:t>
              </a:r>
              <a:r>
                <a:rPr lang="fr-FR" sz="1200" dirty="0" smtClean="0"/>
                <a:t>)</a:t>
              </a:r>
            </a:p>
            <a:p>
              <a:pPr algn="ctr"/>
              <a:r>
                <a:rPr lang="fr-FR" sz="1200" b="1" dirty="0" smtClean="0"/>
                <a:t>8,41 µg m</a:t>
              </a:r>
              <a:r>
                <a:rPr lang="fr-FR" sz="1200" b="1" baseline="30000" dirty="0" smtClean="0"/>
                <a:t>-3</a:t>
              </a:r>
              <a:r>
                <a:rPr lang="fr-FR" sz="1200" b="1" dirty="0" smtClean="0"/>
                <a:t> : </a:t>
              </a:r>
              <a:r>
                <a:rPr lang="fr-FR" sz="1200" b="1" dirty="0" err="1" smtClean="0"/>
                <a:t>mean</a:t>
              </a:r>
              <a:r>
                <a:rPr lang="fr-FR" sz="1200" b="1" dirty="0" smtClean="0"/>
                <a:t> mass concentration in PM</a:t>
              </a:r>
              <a:r>
                <a:rPr lang="fr-FR" sz="1200" b="1" baseline="-25000" dirty="0" smtClean="0"/>
                <a:t>2,5</a:t>
              </a:r>
              <a:endParaRPr lang="fr-FR" sz="1200" b="1" baseline="-250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09873" y="1866107"/>
              <a:ext cx="228299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fr-FR" sz="1400" u="sng" dirty="0"/>
                <a:t>Major compounds in PM</a:t>
              </a:r>
              <a:r>
                <a:rPr lang="fr-FR" sz="1400" u="sng" baseline="-25000" dirty="0"/>
                <a:t>2,5</a:t>
              </a: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7541987" y="6581001"/>
            <a:ext cx="1602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fr-FR" dirty="0" err="1" smtClean="0"/>
              <a:t>Debevec</a:t>
            </a:r>
            <a:r>
              <a:rPr lang="fr-FR" dirty="0" smtClean="0"/>
              <a:t> et al.,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1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398380" y="2766349"/>
            <a:ext cx="4653023" cy="3321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Recent and future changes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4"/>
          </p:nvPr>
        </p:nvSpPr>
        <p:spPr>
          <a:xfrm>
            <a:off x="617537" y="1512888"/>
            <a:ext cx="8287923" cy="4292600"/>
          </a:xfrm>
        </p:spPr>
        <p:txBody>
          <a:bodyPr/>
          <a:lstStyle/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r>
              <a:rPr lang="en-US" b="1" dirty="0" smtClean="0"/>
              <a:t>Particles : what we observed from multiannual chemical composition of </a:t>
            </a:r>
            <a:r>
              <a:rPr lang="en-US" b="1" dirty="0"/>
              <a:t>PM</a:t>
            </a:r>
            <a:r>
              <a:rPr lang="en-US" b="1" baseline="-25000" dirty="0"/>
              <a:t>2,5 </a:t>
            </a:r>
            <a:r>
              <a:rPr lang="en-US" b="1" dirty="0" smtClean="0"/>
              <a:t>(filters)</a:t>
            </a:r>
            <a:endParaRPr lang="en-US" b="1" baseline="-25000" dirty="0" smtClean="0"/>
          </a:p>
          <a:p>
            <a:pPr marL="180975" lvl="1" indent="-180975">
              <a:buSzPct val="120000"/>
              <a:buFont typeface="Arial" panose="020B0604020202020204" pitchFamily="34" charset="0"/>
              <a:buChar char="•"/>
            </a:pPr>
            <a:r>
              <a:rPr lang="en-US" sz="1400" b="0" dirty="0" smtClean="0"/>
              <a:t>Spatial gradient in major component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organic </a:t>
            </a:r>
            <a:r>
              <a:rPr lang="en-US" sz="1200" b="0" dirty="0">
                <a:solidFill>
                  <a:schemeClr val="tx1"/>
                </a:solidFill>
              </a:rPr>
              <a:t>in the South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inorganic in the </a:t>
            </a:r>
            <a:r>
              <a:rPr lang="en-US" sz="1200" b="0" dirty="0" smtClean="0">
                <a:solidFill>
                  <a:schemeClr val="tx1"/>
                </a:solidFill>
              </a:rPr>
              <a:t>North</a:t>
            </a:r>
          </a:p>
          <a:p>
            <a:pPr marL="180975" lvl="1" indent="-180975">
              <a:buSzPct val="120000"/>
              <a:buFont typeface="Arial" panose="020B0604020202020204" pitchFamily="34" charset="0"/>
              <a:buChar char="•"/>
            </a:pPr>
            <a:r>
              <a:rPr lang="en-US" sz="1400" b="0" dirty="0" smtClean="0"/>
              <a:t>Seasonal contrast of mass concentration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Influenced by the variability in main component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Winter/spring (OM + SIA) 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Summer (OM + nssSO</a:t>
            </a:r>
            <a:r>
              <a:rPr lang="en-US" sz="1200" b="0" baseline="-25000" dirty="0" smtClean="0">
                <a:solidFill>
                  <a:schemeClr val="tx1"/>
                </a:solidFill>
              </a:rPr>
              <a:t>4</a:t>
            </a:r>
            <a:r>
              <a:rPr lang="en-US" sz="1200" b="0" baseline="30000" dirty="0" smtClean="0">
                <a:solidFill>
                  <a:schemeClr val="tx1"/>
                </a:solidFill>
              </a:rPr>
              <a:t>2-</a:t>
            </a:r>
            <a:r>
              <a:rPr lang="en-US" sz="1200" b="0" dirty="0" smtClean="0">
                <a:solidFill>
                  <a:schemeClr val="tx1"/>
                </a:solidFill>
              </a:rPr>
              <a:t>)</a:t>
            </a:r>
            <a:endParaRPr lang="en-US" sz="1400" b="0" dirty="0"/>
          </a:p>
          <a:p>
            <a:pPr>
              <a:buSzPct val="120000"/>
            </a:pPr>
            <a:endParaRPr lang="en-US" sz="1200" b="0" dirty="0">
              <a:solidFill>
                <a:schemeClr val="tx1"/>
              </a:solidFill>
            </a:endParaRPr>
          </a:p>
          <a:p>
            <a:pPr marL="769938" lvl="1" indent="-228600">
              <a:buSzPct val="100000"/>
              <a:buFont typeface="+mj-lt"/>
              <a:buAutoNum type="arabicPeriod"/>
            </a:pPr>
            <a:endParaRPr lang="en-US" sz="1200" b="0" dirty="0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749"/>
          <a:stretch/>
        </p:blipFill>
        <p:spPr>
          <a:xfrm>
            <a:off x="4565188" y="2955235"/>
            <a:ext cx="4289904" cy="2623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0" name="ZoneTexte 9"/>
          <p:cNvSpPr txBox="1"/>
          <p:nvPr/>
        </p:nvSpPr>
        <p:spPr>
          <a:xfrm>
            <a:off x="7541987" y="6094865"/>
            <a:ext cx="1602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fr-FR" dirty="0" err="1" smtClean="0"/>
              <a:t>Debevec</a:t>
            </a:r>
            <a:r>
              <a:rPr lang="fr-FR" dirty="0" smtClean="0"/>
              <a:t> et al., 2020</a:t>
            </a:r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5943601" y="3243459"/>
            <a:ext cx="2145102" cy="144000"/>
            <a:chOff x="5969479" y="3237782"/>
            <a:chExt cx="2145102" cy="144000"/>
          </a:xfrm>
          <a:solidFill>
            <a:schemeClr val="bg1">
              <a:lumMod val="95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5969479" y="3237782"/>
              <a:ext cx="457200" cy="144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accent3"/>
                  </a:solidFill>
                </a:rPr>
                <a:t>winter</a:t>
              </a:r>
              <a:endParaRPr lang="en-US" sz="800" dirty="0">
                <a:solidFill>
                  <a:schemeClr val="accent3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23802" y="3237782"/>
              <a:ext cx="520461" cy="1440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accent3"/>
                  </a:solidFill>
                </a:rPr>
                <a:t>spring</a:t>
              </a:r>
              <a:endParaRPr lang="en-US" sz="800" dirty="0">
                <a:solidFill>
                  <a:schemeClr val="accent3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47138" y="3237782"/>
              <a:ext cx="592349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accent3"/>
                  </a:solidFill>
                </a:rPr>
                <a:t>summer</a:t>
              </a:r>
              <a:endParaRPr lang="en-US" sz="800" dirty="0">
                <a:solidFill>
                  <a:schemeClr val="accent3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22232" y="3237782"/>
              <a:ext cx="592349" cy="1440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accent3"/>
                  </a:solidFill>
                </a:rPr>
                <a:t>autumn</a:t>
              </a:r>
              <a:endParaRPr lang="en-US" sz="80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262113" y="4744529"/>
            <a:ext cx="1104181" cy="2415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North/Centre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77819" y="4767533"/>
            <a:ext cx="1104181" cy="2415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6">
                    <a:lumMod val="75000"/>
                  </a:schemeClr>
                </a:solidFill>
              </a:rPr>
              <a:t>South</a:t>
            </a:r>
            <a:endParaRPr lang="fr-FR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3705045" y="3828691"/>
            <a:ext cx="1762666" cy="2645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6">
                    <a:lumMod val="75000"/>
                  </a:schemeClr>
                </a:solidFill>
              </a:rPr>
              <a:t>PM</a:t>
            </a:r>
            <a:r>
              <a:rPr lang="fr-FR" sz="1100" baseline="-25000" dirty="0" smtClean="0">
                <a:solidFill>
                  <a:schemeClr val="accent6">
                    <a:lumMod val="75000"/>
                  </a:schemeClr>
                </a:solidFill>
              </a:rPr>
              <a:t>2.5</a:t>
            </a:r>
            <a:r>
              <a:rPr lang="fr-FR" sz="1100" dirty="0" smtClean="0">
                <a:solidFill>
                  <a:schemeClr val="accent6">
                    <a:lumMod val="75000"/>
                  </a:schemeClr>
                </a:solidFill>
              </a:rPr>
              <a:t> mass (µg/m</a:t>
            </a:r>
            <a:r>
              <a:rPr lang="fr-FR" sz="1100" baseline="30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fr-FR" sz="11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fr-FR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7057" y="2941608"/>
            <a:ext cx="3786996" cy="2329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954980" y="5563514"/>
            <a:ext cx="385651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EC</a:t>
            </a:r>
            <a:r>
              <a:rPr lang="fr-FR" sz="1400" dirty="0" smtClean="0">
                <a:solidFill>
                  <a:srgbClr val="92D050"/>
                </a:solidFill>
              </a:rPr>
              <a:t> </a:t>
            </a:r>
            <a:r>
              <a:rPr lang="fr-FR" sz="1400" b="1" dirty="0" smtClean="0">
                <a:solidFill>
                  <a:srgbClr val="92D050"/>
                </a:solidFill>
              </a:rPr>
              <a:t>OM</a:t>
            </a:r>
            <a:r>
              <a:rPr lang="fr-FR" sz="1400" dirty="0" smtClean="0"/>
              <a:t> </a:t>
            </a:r>
            <a:r>
              <a:rPr lang="fr-FR" sz="1400" b="1" dirty="0" smtClean="0">
                <a:solidFill>
                  <a:srgbClr val="0070C0"/>
                </a:solidFill>
              </a:rPr>
              <a:t>NO</a:t>
            </a:r>
            <a:r>
              <a:rPr lang="fr-FR" sz="1400" b="1" baseline="-25000" dirty="0" smtClean="0">
                <a:solidFill>
                  <a:srgbClr val="0070C0"/>
                </a:solidFill>
              </a:rPr>
              <a:t>3</a:t>
            </a:r>
            <a:r>
              <a:rPr lang="fr-FR" sz="1400" b="1" baseline="30000" dirty="0" smtClean="0">
                <a:solidFill>
                  <a:srgbClr val="0070C0"/>
                </a:solidFill>
              </a:rPr>
              <a:t>-</a:t>
            </a:r>
            <a:r>
              <a:rPr lang="fr-FR" sz="1400" dirty="0" smtClean="0"/>
              <a:t> </a:t>
            </a:r>
            <a:r>
              <a:rPr lang="fr-FR" sz="1400" b="1" dirty="0" smtClean="0">
                <a:solidFill>
                  <a:schemeClr val="bg2"/>
                </a:solidFill>
              </a:rPr>
              <a:t>NH</a:t>
            </a:r>
            <a:r>
              <a:rPr lang="fr-FR" sz="1400" b="1" baseline="-25000" dirty="0" smtClean="0">
                <a:solidFill>
                  <a:schemeClr val="bg2"/>
                </a:solidFill>
              </a:rPr>
              <a:t>4</a:t>
            </a:r>
            <a:r>
              <a:rPr lang="fr-FR" sz="1400" b="1" baseline="30000" dirty="0" smtClean="0">
                <a:solidFill>
                  <a:schemeClr val="bg2"/>
                </a:solidFill>
              </a:rPr>
              <a:t>+</a:t>
            </a:r>
            <a:r>
              <a:rPr lang="fr-FR" sz="1400" dirty="0" smtClean="0"/>
              <a:t> </a:t>
            </a:r>
            <a:r>
              <a:rPr lang="fr-FR" sz="1400" b="1" dirty="0" smtClean="0">
                <a:solidFill>
                  <a:srgbClr val="FF0000"/>
                </a:solidFill>
              </a:rPr>
              <a:t>SO</a:t>
            </a:r>
            <a:r>
              <a:rPr lang="fr-FR" sz="1400" b="1" baseline="-25000" dirty="0" smtClean="0">
                <a:solidFill>
                  <a:srgbClr val="FF0000"/>
                </a:solidFill>
              </a:rPr>
              <a:t>4</a:t>
            </a:r>
            <a:r>
              <a:rPr lang="fr-FR" sz="1400" b="1" baseline="30000" dirty="0" smtClean="0">
                <a:solidFill>
                  <a:srgbClr val="FF0000"/>
                </a:solidFill>
              </a:rPr>
              <a:t>2-</a:t>
            </a:r>
          </a:p>
          <a:p>
            <a:pPr algn="ctr"/>
            <a:r>
              <a:rPr lang="fr-FR" sz="1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Sea</a:t>
            </a:r>
            <a:r>
              <a:rPr lang="fr-FR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salt</a:t>
            </a:r>
            <a:r>
              <a:rPr lang="fr-FR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400" b="1" dirty="0" err="1" smtClean="0">
                <a:solidFill>
                  <a:srgbClr val="FFCC99"/>
                </a:solidFill>
              </a:rPr>
              <a:t>Mineral</a:t>
            </a:r>
            <a:r>
              <a:rPr lang="fr-FR" sz="1400" b="1" dirty="0" smtClean="0">
                <a:solidFill>
                  <a:srgbClr val="FFCC99"/>
                </a:solidFill>
              </a:rPr>
              <a:t> </a:t>
            </a:r>
            <a:r>
              <a:rPr lang="fr-FR" sz="1400" b="1" dirty="0" err="1" smtClean="0">
                <a:solidFill>
                  <a:srgbClr val="FFCC99"/>
                </a:solidFill>
              </a:rPr>
              <a:t>dust</a:t>
            </a:r>
            <a:endParaRPr lang="fr-FR" sz="1400" b="1" dirty="0" smtClean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4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Recent and future changes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r>
              <a:rPr lang="en-US" b="1" dirty="0" smtClean="0"/>
              <a:t>Particles : what we observed from multiannual chemical composition of PM</a:t>
            </a:r>
            <a:r>
              <a:rPr lang="en-US" b="1" baseline="-25000" dirty="0" smtClean="0"/>
              <a:t>2,5 </a:t>
            </a:r>
            <a:r>
              <a:rPr lang="en-US" b="1" dirty="0"/>
              <a:t>(filters)</a:t>
            </a:r>
            <a:endParaRPr lang="en-US" b="1" baseline="-25000" dirty="0" smtClean="0"/>
          </a:p>
          <a:p>
            <a:pPr marL="180975" lvl="1" indent="-180975">
              <a:buSzPct val="120000"/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F2A900"/>
                </a:solidFill>
              </a:rPr>
              <a:t>Spatial gradient in major component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prstClr val="black"/>
                </a:solidFill>
              </a:rPr>
              <a:t>organic in the South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prstClr val="black"/>
                </a:solidFill>
              </a:rPr>
              <a:t>inorganic in the North</a:t>
            </a:r>
          </a:p>
          <a:p>
            <a:pPr marL="180975" lvl="1" indent="-180975">
              <a:buSzPct val="120000"/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F2A900"/>
                </a:solidFill>
              </a:rPr>
              <a:t>Seasonal contrast of mass concentration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prstClr val="black"/>
                </a:solidFill>
              </a:rPr>
              <a:t>Influenced by the variability in main component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prstClr val="black"/>
                </a:solidFill>
              </a:rPr>
              <a:t>Winter/spring (OM + SIA) 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prstClr val="black"/>
                </a:solidFill>
              </a:rPr>
              <a:t>Summer (OM + nssSO</a:t>
            </a:r>
            <a:r>
              <a:rPr lang="en-US" sz="1200" b="0" baseline="-25000" dirty="0" smtClean="0">
                <a:solidFill>
                  <a:prstClr val="black"/>
                </a:solidFill>
              </a:rPr>
              <a:t>4</a:t>
            </a:r>
            <a:r>
              <a:rPr lang="en-US" sz="1200" b="0" baseline="30000" dirty="0" smtClean="0">
                <a:solidFill>
                  <a:prstClr val="black"/>
                </a:solidFill>
              </a:rPr>
              <a:t>2-</a:t>
            </a:r>
            <a:r>
              <a:rPr lang="en-US" sz="1200" b="0" dirty="0" smtClean="0">
                <a:solidFill>
                  <a:prstClr val="black"/>
                </a:solidFill>
              </a:rPr>
              <a:t>)</a:t>
            </a:r>
            <a:endParaRPr lang="en-US" sz="1400" b="0" dirty="0" smtClean="0">
              <a:solidFill>
                <a:srgbClr val="F2A900"/>
              </a:solidFill>
            </a:endParaRP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endParaRPr lang="en-US" sz="1400" b="0" dirty="0" smtClean="0"/>
          </a:p>
          <a:p>
            <a:pPr>
              <a:buSzPct val="120000"/>
            </a:pPr>
            <a:r>
              <a:rPr lang="en-US" sz="1400" u="sng" dirty="0">
                <a:solidFill>
                  <a:schemeClr val="tx1"/>
                </a:solidFill>
              </a:rPr>
              <a:t>Main Drivers of PM</a:t>
            </a:r>
            <a:r>
              <a:rPr lang="en-US" sz="1400" u="sng" baseline="-25000" dirty="0">
                <a:solidFill>
                  <a:schemeClr val="tx1"/>
                </a:solidFill>
              </a:rPr>
              <a:t>2,5</a:t>
            </a:r>
            <a:r>
              <a:rPr lang="en-US" sz="1400" u="sng" dirty="0">
                <a:solidFill>
                  <a:schemeClr val="tx1"/>
                </a:solidFill>
              </a:rPr>
              <a:t> chemical composition</a:t>
            </a:r>
          </a:p>
          <a:p>
            <a:pPr marL="171450" indent="-171450">
              <a:buSzPct val="120000"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1"/>
                </a:solidFill>
              </a:rPr>
              <a:t>Variability of </a:t>
            </a:r>
            <a:r>
              <a:rPr lang="en-US" sz="1200" dirty="0" smtClean="0">
                <a:solidFill>
                  <a:schemeClr val="tx1"/>
                </a:solidFill>
              </a:rPr>
              <a:t>sources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SzPct val="120000"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1"/>
                </a:solidFill>
              </a:rPr>
              <a:t>Transport of air masses </a:t>
            </a:r>
            <a:r>
              <a:rPr lang="en-US" sz="1200" dirty="0" smtClean="0">
                <a:solidFill>
                  <a:schemeClr val="tx1"/>
                </a:solidFill>
              </a:rPr>
              <a:t>and </a:t>
            </a:r>
            <a:r>
              <a:rPr lang="en-US" sz="1200" b="0" dirty="0" smtClean="0">
                <a:solidFill>
                  <a:schemeClr val="tx1"/>
                </a:solidFill>
              </a:rPr>
              <a:t>meteorological </a:t>
            </a:r>
            <a:r>
              <a:rPr lang="en-US" sz="1200" b="0" dirty="0">
                <a:solidFill>
                  <a:schemeClr val="tx1"/>
                </a:solidFill>
              </a:rPr>
              <a:t>conditions</a:t>
            </a:r>
          </a:p>
          <a:p>
            <a:pPr>
              <a:buSzPct val="120000"/>
            </a:pPr>
            <a:endParaRPr lang="en-US" sz="1200" b="0" dirty="0" smtClean="0">
              <a:solidFill>
                <a:schemeClr val="tx1"/>
              </a:solidFill>
            </a:endParaRPr>
          </a:p>
          <a:p>
            <a:pPr>
              <a:buSzPct val="120000"/>
            </a:pPr>
            <a:r>
              <a:rPr lang="en-US" sz="1200" dirty="0" smtClean="0">
                <a:solidFill>
                  <a:schemeClr val="tx1"/>
                </a:solidFill>
              </a:rPr>
              <a:t>	</a:t>
            </a:r>
            <a:endParaRPr lang="en-US" sz="1200" b="0" dirty="0" smtClean="0">
              <a:solidFill>
                <a:schemeClr val="tx1"/>
              </a:solidFill>
            </a:endParaRPr>
          </a:p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>
              <a:buSzPct val="120000"/>
            </a:pPr>
            <a:endParaRPr lang="en-US" sz="1200" b="0" dirty="0" smtClean="0">
              <a:solidFill>
                <a:schemeClr val="tx1"/>
              </a:solidFill>
            </a:endParaRPr>
          </a:p>
          <a:p>
            <a:pPr marL="769938" lvl="1" indent="-228600">
              <a:buSzPct val="100000"/>
              <a:buFont typeface="+mj-lt"/>
              <a:buAutoNum type="arabicPeriod"/>
            </a:pPr>
            <a:endParaRPr lang="en-U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2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Recent and future changes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r>
              <a:rPr lang="en-US" b="1" dirty="0" smtClean="0"/>
              <a:t>Particles</a:t>
            </a:r>
          </a:p>
          <a:p>
            <a:pPr marL="361950" lvl="1" indent="-180975">
              <a:buSzPct val="120000"/>
              <a:buFont typeface="Arial" panose="020B0604020202020204" pitchFamily="34" charset="0"/>
              <a:buChar char="•"/>
            </a:pPr>
            <a:r>
              <a:rPr lang="en-US" sz="1400" b="0" dirty="0" smtClean="0"/>
              <a:t>Development suggested for high temporal resolution </a:t>
            </a:r>
            <a:r>
              <a:rPr lang="en-US" sz="1400" b="0" dirty="0" smtClean="0"/>
              <a:t>for PM composition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chemical composition of non-refractory particles + particle light absorption </a:t>
            </a:r>
            <a:r>
              <a:rPr lang="en-US" sz="1200" b="0" dirty="0" smtClean="0">
                <a:solidFill>
                  <a:schemeClr val="tx1"/>
                </a:solidFill>
              </a:rPr>
              <a:t>coefficient – </a:t>
            </a:r>
            <a:r>
              <a:rPr lang="en-US" sz="1200" b="0" dirty="0" smtClean="0">
                <a:solidFill>
                  <a:schemeClr val="tx1"/>
                </a:solidFill>
              </a:rPr>
              <a:t>EMEP level 2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 smtClean="0">
                <a:solidFill>
                  <a:schemeClr val="tx1"/>
                </a:solidFill>
              </a:rPr>
              <a:t>Better identify drivers of chemical composition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 smtClean="0">
                <a:solidFill>
                  <a:schemeClr val="tx1"/>
                </a:solidFill>
              </a:rPr>
              <a:t>High </a:t>
            </a:r>
            <a:r>
              <a:rPr lang="en-US" sz="1200" b="0" dirty="0" smtClean="0">
                <a:solidFill>
                  <a:schemeClr val="tx1"/>
                </a:solidFill>
              </a:rPr>
              <a:t>time resolution : variability related to emission and processes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 smtClean="0">
                <a:solidFill>
                  <a:schemeClr val="tx1"/>
                </a:solidFill>
              </a:rPr>
              <a:t>Comparison urban/background at a regional scale to help understanding PM episodes</a:t>
            </a:r>
            <a:endParaRPr lang="en-US" sz="1200" b="0" dirty="0">
              <a:solidFill>
                <a:schemeClr val="tx1"/>
              </a:solidFill>
            </a:endParaRPr>
          </a:p>
          <a:p>
            <a:pPr marL="769938" lvl="1" indent="-228600">
              <a:buSzPct val="100000"/>
              <a:buFont typeface="+mj-lt"/>
              <a:buAutoNum type="arabicPeriod"/>
            </a:pPr>
            <a:endParaRPr lang="en-US" sz="1200" b="0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2873294"/>
            <a:ext cx="6273410" cy="30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French EMEP monitoring network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21th Task Force on Measurements and Modelling Meeting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Recent and future changes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180975" indent="-180975">
              <a:buSzPct val="120000"/>
              <a:buFont typeface="Arial" panose="020B0604020202020204" pitchFamily="34" charset="0"/>
              <a:buChar char="•"/>
            </a:pPr>
            <a:r>
              <a:rPr lang="en-US" b="1" dirty="0" smtClean="0"/>
              <a:t>Development </a:t>
            </a:r>
            <a:r>
              <a:rPr lang="en-US" b="1" dirty="0"/>
              <a:t>of gaseous measurements </a:t>
            </a:r>
            <a:endParaRPr lang="en-US" b="1" dirty="0" smtClean="0"/>
          </a:p>
          <a:p>
            <a:pPr marL="361950" lvl="1" indent="-180975">
              <a:buSzPct val="120000"/>
              <a:buFont typeface="Arial" panose="020B0604020202020204" pitchFamily="34" charset="0"/>
              <a:buChar char="•"/>
            </a:pPr>
            <a:r>
              <a:rPr lang="en-US" sz="1400" b="0" dirty="0" smtClean="0"/>
              <a:t>real-time </a:t>
            </a:r>
            <a:r>
              <a:rPr lang="en-US" sz="1400" b="0" dirty="0"/>
              <a:t>gas concentration </a:t>
            </a:r>
            <a:r>
              <a:rPr lang="en-US" sz="1400" b="0" dirty="0" smtClean="0"/>
              <a:t>analyzer</a:t>
            </a:r>
          </a:p>
          <a:p>
            <a:pPr marL="722313" lvl="1" indent="-180975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NO</a:t>
            </a:r>
            <a:r>
              <a:rPr lang="en-US" sz="1400" baseline="-25000" dirty="0">
                <a:solidFill>
                  <a:schemeClr val="tx1"/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(trace level &amp; selective </a:t>
            </a:r>
            <a:r>
              <a:rPr lang="en-US" sz="1400" dirty="0" smtClean="0">
                <a:solidFill>
                  <a:schemeClr val="tx1"/>
                </a:solidFill>
              </a:rPr>
              <a:t>analyzer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smtClean="0">
                <a:solidFill>
                  <a:schemeClr val="tx1"/>
                </a:solidFill>
              </a:rPr>
              <a:t>- </a:t>
            </a:r>
            <a:r>
              <a:rPr lang="en-US" sz="1400" dirty="0">
                <a:solidFill>
                  <a:schemeClr val="tx1"/>
                </a:solidFill>
              </a:rPr>
              <a:t>EMEP level 1</a:t>
            </a:r>
          </a:p>
          <a:p>
            <a:pPr marL="769938" lvl="1" indent="-228600">
              <a:buSzPct val="100000"/>
              <a:buFont typeface="+mj-lt"/>
              <a:buAutoNum type="arabicPeriod"/>
            </a:pPr>
            <a:r>
              <a:rPr lang="en-US" sz="1200" b="0" dirty="0">
                <a:solidFill>
                  <a:schemeClr val="tx1"/>
                </a:solidFill>
              </a:rPr>
              <a:t>ACTRIS recommendations : type of </a:t>
            </a:r>
            <a:r>
              <a:rPr lang="en-US" sz="1200" b="0" dirty="0" smtClean="0">
                <a:solidFill>
                  <a:schemeClr val="tx1"/>
                </a:solidFill>
              </a:rPr>
              <a:t>analyzer</a:t>
            </a:r>
            <a:r>
              <a:rPr lang="en-US" sz="1200" b="0" dirty="0">
                <a:solidFill>
                  <a:schemeClr val="tx1"/>
                </a:solidFill>
              </a:rPr>
              <a:t>, QA/QC </a:t>
            </a:r>
            <a:r>
              <a:rPr lang="en-US" sz="1200" b="0" dirty="0" smtClean="0">
                <a:solidFill>
                  <a:schemeClr val="tx1"/>
                </a:solidFill>
              </a:rPr>
              <a:t>and </a:t>
            </a:r>
            <a:r>
              <a:rPr lang="en-US" sz="1200" b="0" dirty="0">
                <a:solidFill>
                  <a:schemeClr val="tx1"/>
                </a:solidFill>
              </a:rPr>
              <a:t>data validation </a:t>
            </a:r>
            <a:r>
              <a:rPr lang="en-US" sz="1200" b="0" dirty="0" smtClean="0">
                <a:solidFill>
                  <a:schemeClr val="tx1"/>
                </a:solidFill>
              </a:rPr>
              <a:t>process</a:t>
            </a:r>
          </a:p>
          <a:p>
            <a:pPr marL="769938" lvl="1" indent="-228600">
              <a:buSzPct val="100000"/>
              <a:buFont typeface="Wingdings" panose="05000000000000000000" pitchFamily="2" charset="2"/>
              <a:buChar char="Ø"/>
            </a:pPr>
            <a:r>
              <a:rPr lang="en-US" sz="1200" b="0" dirty="0" smtClean="0">
                <a:solidFill>
                  <a:schemeClr val="tx1"/>
                </a:solidFill>
              </a:rPr>
              <a:t>Significant quality improvement for NO</a:t>
            </a:r>
            <a:r>
              <a:rPr lang="en-US" sz="1200" b="0" baseline="-25000" dirty="0" smtClean="0">
                <a:solidFill>
                  <a:schemeClr val="tx1"/>
                </a:solidFill>
              </a:rPr>
              <a:t>2</a:t>
            </a:r>
            <a:r>
              <a:rPr lang="en-US" sz="1200" b="0" dirty="0" smtClean="0">
                <a:solidFill>
                  <a:schemeClr val="tx1"/>
                </a:solidFill>
              </a:rPr>
              <a:t> data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52" y="3926830"/>
            <a:ext cx="8892114" cy="19736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617" y="2835011"/>
            <a:ext cx="3418833" cy="150961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ZoneTexte 6"/>
          <p:cNvSpPr txBox="1"/>
          <p:nvPr/>
        </p:nvSpPr>
        <p:spPr>
          <a:xfrm rot="16200000">
            <a:off x="-61059" y="4778795"/>
            <a:ext cx="655606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900" dirty="0" smtClean="0">
                <a:solidFill>
                  <a:srgbClr val="00B050"/>
                </a:solidFill>
              </a:rPr>
              <a:t>NO (</a:t>
            </a:r>
            <a:r>
              <a:rPr lang="fr-FR" sz="900" dirty="0" err="1" smtClean="0">
                <a:solidFill>
                  <a:srgbClr val="00B050"/>
                </a:solidFill>
              </a:rPr>
              <a:t>ppb</a:t>
            </a:r>
            <a:r>
              <a:rPr lang="fr-FR" sz="900" dirty="0" smtClean="0">
                <a:solidFill>
                  <a:srgbClr val="00B050"/>
                </a:solidFill>
              </a:rPr>
              <a:t>)</a:t>
            </a:r>
            <a:endParaRPr lang="fr-FR" sz="900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8565430" y="4732133"/>
            <a:ext cx="655606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900" dirty="0" smtClean="0">
                <a:solidFill>
                  <a:schemeClr val="bg2"/>
                </a:solidFill>
              </a:rPr>
              <a:t>NO</a:t>
            </a:r>
            <a:r>
              <a:rPr lang="fr-FR" sz="900" baseline="-25000" dirty="0" smtClean="0">
                <a:solidFill>
                  <a:schemeClr val="bg2"/>
                </a:solidFill>
              </a:rPr>
              <a:t>2</a:t>
            </a:r>
            <a:r>
              <a:rPr lang="fr-FR" sz="900" dirty="0" smtClean="0">
                <a:solidFill>
                  <a:schemeClr val="bg2"/>
                </a:solidFill>
              </a:rPr>
              <a:t> (</a:t>
            </a:r>
            <a:r>
              <a:rPr lang="fr-FR" sz="900" dirty="0" err="1" smtClean="0">
                <a:solidFill>
                  <a:schemeClr val="bg2"/>
                </a:solidFill>
              </a:rPr>
              <a:t>ppb</a:t>
            </a:r>
            <a:r>
              <a:rPr lang="fr-FR" sz="900" dirty="0" smtClean="0">
                <a:solidFill>
                  <a:schemeClr val="bg2"/>
                </a:solidFill>
              </a:rPr>
              <a:t>)</a:t>
            </a:r>
            <a:endParaRPr lang="fr-FR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7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TLD">
  <a:themeElements>
    <a:clrScheme name="PPT IMT LILLE">
      <a:dk1>
        <a:sysClr val="windowText" lastClr="000000"/>
      </a:dk1>
      <a:lt1>
        <a:sysClr val="window" lastClr="FFFFFF"/>
      </a:lt1>
      <a:dk2>
        <a:srgbClr val="D9E1E2"/>
      </a:dk2>
      <a:lt2>
        <a:srgbClr val="F2A900"/>
      </a:lt2>
      <a:accent1>
        <a:srgbClr val="00B8DE"/>
      </a:accent1>
      <a:accent2>
        <a:srgbClr val="D9E1E2"/>
      </a:accent2>
      <a:accent3>
        <a:srgbClr val="0C2340"/>
      </a:accent3>
      <a:accent4>
        <a:srgbClr val="9B9B9B"/>
      </a:accent4>
      <a:accent5>
        <a:srgbClr val="878787"/>
      </a:accent5>
      <a:accent6>
        <a:srgbClr val="595959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TLD" id="{5F420DFD-1064-4CBB-A2E9-4ABCC8A11977}" vid="{C38C18D8-482C-4932-9427-87F228450B0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IMTLD</Template>
  <TotalTime>2639</TotalTime>
  <Words>964</Words>
  <Application>Microsoft Office PowerPoint</Application>
  <PresentationFormat>Affichage à l'écran (4:3)</PresentationFormat>
  <Paragraphs>224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IMTLD</vt:lpstr>
      <vt:lpstr>Présentation PowerPoint</vt:lpstr>
      <vt:lpstr>the French EMEP monitoring network</vt:lpstr>
      <vt:lpstr>the French EMEP monitoring network</vt:lpstr>
      <vt:lpstr>the French EMEP monitoring network</vt:lpstr>
      <vt:lpstr>the French EMEP monitoring network</vt:lpstr>
      <vt:lpstr>the French EMEP monitoring network</vt:lpstr>
      <vt:lpstr>the French EMEP monitoring network</vt:lpstr>
      <vt:lpstr>the French EMEP monitoring network</vt:lpstr>
      <vt:lpstr>the French EMEP monitoring network</vt:lpstr>
      <vt:lpstr>the French EMEP monitoring network</vt:lpstr>
      <vt:lpstr>the French EMEP monitoring network</vt:lpstr>
      <vt:lpstr>the French EMEP monitoring network</vt:lpstr>
      <vt:lpstr>the French EMEP monitoring network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Aude BOURIN</dc:creator>
  <cp:lastModifiedBy>Aude BOURIN</cp:lastModifiedBy>
  <cp:revision>174</cp:revision>
  <dcterms:created xsi:type="dcterms:W3CDTF">2020-04-29T07:19:12Z</dcterms:created>
  <dcterms:modified xsi:type="dcterms:W3CDTF">2020-05-13T06:49:37Z</dcterms:modified>
</cp:coreProperties>
</file>