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0" r:id="rId5"/>
    <p:sldId id="281" r:id="rId6"/>
    <p:sldId id="282" r:id="rId7"/>
    <p:sldId id="283" r:id="rId8"/>
    <p:sldId id="284" r:id="rId9"/>
    <p:sldId id="263" r:id="rId10"/>
    <p:sldId id="285" r:id="rId11"/>
    <p:sldId id="277" r:id="rId12"/>
    <p:sldId id="286" r:id="rId13"/>
    <p:sldId id="28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8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FF3ED9B7-35EF-43D8-92C0-B09E4273C57D}" type="datetimeFigureOut">
              <a:rPr lang="fr-FR" smtClean="0"/>
              <a:t>04/05/2017</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374D34F4-0172-4645-A5E5-83180DC8167B}" type="slidenum">
              <a:rPr lang="fr-FR" smtClean="0"/>
              <a:t>‹N°›</a:t>
            </a:fld>
            <a:endParaRPr lang="fr-FR"/>
          </a:p>
        </p:txBody>
      </p:sp>
    </p:spTree>
    <p:extLst>
      <p:ext uri="{BB962C8B-B14F-4D97-AF65-F5344CB8AC3E}">
        <p14:creationId xmlns:p14="http://schemas.microsoft.com/office/powerpoint/2010/main" val="4253999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FF3ED9B7-35EF-43D8-92C0-B09E4273C57D}" type="datetimeFigureOut">
              <a:rPr lang="fr-FR" smtClean="0"/>
              <a:t>04/05/2017</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74D34F4-0172-4645-A5E5-83180DC8167B}" type="slidenum">
              <a:rPr lang="fr-FR" smtClean="0"/>
              <a:t>‹N°›</a:t>
            </a:fld>
            <a:endParaRPr lang="fr-FR"/>
          </a:p>
        </p:txBody>
      </p:sp>
    </p:spTree>
    <p:extLst>
      <p:ext uri="{BB962C8B-B14F-4D97-AF65-F5344CB8AC3E}">
        <p14:creationId xmlns:p14="http://schemas.microsoft.com/office/powerpoint/2010/main" val="37845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FF3ED9B7-35EF-43D8-92C0-B09E4273C57D}" type="datetimeFigureOut">
              <a:rPr lang="fr-FR" smtClean="0"/>
              <a:t>04/05/2017</a:t>
            </a:fld>
            <a:endParaRPr lang="fr-FR"/>
          </a:p>
        </p:txBody>
      </p:sp>
      <p:sp>
        <p:nvSpPr>
          <p:cNvPr id="5" name="Footer Placeholder 4"/>
          <p:cNvSpPr>
            <a:spLocks noGrp="1"/>
          </p:cNvSpPr>
          <p:nvPr>
            <p:ph type="ftr" sz="quarter" idx="11"/>
          </p:nvPr>
        </p:nvSpPr>
        <p:spPr/>
        <p:txBody>
          <a:bodyPr/>
          <a:lstStyle/>
          <a:p>
            <a:endParaRPr lang="fr-F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74D34F4-0172-4645-A5E5-83180DC8167B}" type="slidenum">
              <a:rPr lang="fr-FR" smtClean="0"/>
              <a:t>‹N°›</a:t>
            </a:fld>
            <a:endParaRPr lang="fr-F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82799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FF3ED9B7-35EF-43D8-92C0-B09E4273C57D}" type="datetimeFigureOut">
              <a:rPr lang="fr-FR" smtClean="0"/>
              <a:t>04/05/2017</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74D34F4-0172-4645-A5E5-83180DC8167B}" type="slidenum">
              <a:rPr lang="fr-FR" smtClean="0"/>
              <a:t>‹N°›</a:t>
            </a:fld>
            <a:endParaRPr lang="fr-FR"/>
          </a:p>
        </p:txBody>
      </p:sp>
    </p:spTree>
    <p:extLst>
      <p:ext uri="{BB962C8B-B14F-4D97-AF65-F5344CB8AC3E}">
        <p14:creationId xmlns:p14="http://schemas.microsoft.com/office/powerpoint/2010/main" val="2970519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FF3ED9B7-35EF-43D8-92C0-B09E4273C57D}" type="datetimeFigureOut">
              <a:rPr lang="fr-FR" smtClean="0"/>
              <a:t>04/05/2017</a:t>
            </a:fld>
            <a:endParaRPr lang="fr-FR"/>
          </a:p>
        </p:txBody>
      </p:sp>
      <p:sp>
        <p:nvSpPr>
          <p:cNvPr id="6" name="Footer Placeholder 5"/>
          <p:cNvSpPr>
            <a:spLocks noGrp="1"/>
          </p:cNvSpPr>
          <p:nvPr>
            <p:ph type="ftr" sz="quarter" idx="11"/>
          </p:nvPr>
        </p:nvSpPr>
        <p:spPr/>
        <p:txBody>
          <a:bodyPr/>
          <a:lstStyle/>
          <a:p>
            <a:endParaRPr lang="fr-F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74D34F4-0172-4645-A5E5-83180DC8167B}" type="slidenum">
              <a:rPr lang="fr-FR" smtClean="0"/>
              <a:t>‹N°›</a:t>
            </a:fld>
            <a:endParaRPr lang="fr-F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04570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FF3ED9B7-35EF-43D8-92C0-B09E4273C57D}" type="datetimeFigureOut">
              <a:rPr lang="fr-FR" smtClean="0"/>
              <a:t>04/05/2017</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74D34F4-0172-4645-A5E5-83180DC8167B}" type="slidenum">
              <a:rPr lang="fr-FR" smtClean="0"/>
              <a:t>‹N°›</a:t>
            </a:fld>
            <a:endParaRPr lang="fr-FR"/>
          </a:p>
        </p:txBody>
      </p:sp>
    </p:spTree>
    <p:extLst>
      <p:ext uri="{BB962C8B-B14F-4D97-AF65-F5344CB8AC3E}">
        <p14:creationId xmlns:p14="http://schemas.microsoft.com/office/powerpoint/2010/main" val="2753016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3ED9B7-35EF-43D8-92C0-B09E4273C57D}" type="datetimeFigureOut">
              <a:rPr lang="fr-FR" smtClean="0"/>
              <a:t>04/05/2017</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4D34F4-0172-4645-A5E5-83180DC8167B}" type="slidenum">
              <a:rPr lang="fr-FR" smtClean="0"/>
              <a:t>‹N°›</a:t>
            </a:fld>
            <a:endParaRPr lang="fr-FR"/>
          </a:p>
        </p:txBody>
      </p:sp>
    </p:spTree>
    <p:extLst>
      <p:ext uri="{BB962C8B-B14F-4D97-AF65-F5344CB8AC3E}">
        <p14:creationId xmlns:p14="http://schemas.microsoft.com/office/powerpoint/2010/main" val="2956797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3ED9B7-35EF-43D8-92C0-B09E4273C57D}" type="datetimeFigureOut">
              <a:rPr lang="fr-FR" smtClean="0"/>
              <a:t>04/05/2017</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4D34F4-0172-4645-A5E5-83180DC8167B}" type="slidenum">
              <a:rPr lang="fr-FR" smtClean="0"/>
              <a:t>‹N°›</a:t>
            </a:fld>
            <a:endParaRPr lang="fr-FR"/>
          </a:p>
        </p:txBody>
      </p:sp>
    </p:spTree>
    <p:extLst>
      <p:ext uri="{BB962C8B-B14F-4D97-AF65-F5344CB8AC3E}">
        <p14:creationId xmlns:p14="http://schemas.microsoft.com/office/powerpoint/2010/main" val="4061413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3ED9B7-35EF-43D8-92C0-B09E4273C57D}" type="datetimeFigureOut">
              <a:rPr lang="fr-FR" smtClean="0"/>
              <a:t>04/05/2017</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74D34F4-0172-4645-A5E5-83180DC8167B}" type="slidenum">
              <a:rPr lang="fr-FR" smtClean="0"/>
              <a:t>‹N°›</a:t>
            </a:fld>
            <a:endParaRPr lang="fr-FR"/>
          </a:p>
        </p:txBody>
      </p:sp>
    </p:spTree>
    <p:extLst>
      <p:ext uri="{BB962C8B-B14F-4D97-AF65-F5344CB8AC3E}">
        <p14:creationId xmlns:p14="http://schemas.microsoft.com/office/powerpoint/2010/main" val="3283110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FF3ED9B7-35EF-43D8-92C0-B09E4273C57D}" type="datetimeFigureOut">
              <a:rPr lang="fr-FR" smtClean="0"/>
              <a:t>04/05/2017</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74D34F4-0172-4645-A5E5-83180DC8167B}" type="slidenum">
              <a:rPr lang="fr-FR" smtClean="0"/>
              <a:t>‹N°›</a:t>
            </a:fld>
            <a:endParaRPr lang="fr-FR"/>
          </a:p>
        </p:txBody>
      </p:sp>
    </p:spTree>
    <p:extLst>
      <p:ext uri="{BB962C8B-B14F-4D97-AF65-F5344CB8AC3E}">
        <p14:creationId xmlns:p14="http://schemas.microsoft.com/office/powerpoint/2010/main" val="3535395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F3ED9B7-35EF-43D8-92C0-B09E4273C57D}" type="datetimeFigureOut">
              <a:rPr lang="fr-FR" smtClean="0"/>
              <a:t>04/05/2017</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374D34F4-0172-4645-A5E5-83180DC8167B}" type="slidenum">
              <a:rPr lang="fr-FR" smtClean="0"/>
              <a:t>‹N°›</a:t>
            </a:fld>
            <a:endParaRPr lang="fr-FR"/>
          </a:p>
        </p:txBody>
      </p:sp>
    </p:spTree>
    <p:extLst>
      <p:ext uri="{BB962C8B-B14F-4D97-AF65-F5344CB8AC3E}">
        <p14:creationId xmlns:p14="http://schemas.microsoft.com/office/powerpoint/2010/main" val="3265961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F3ED9B7-35EF-43D8-92C0-B09E4273C57D}" type="datetimeFigureOut">
              <a:rPr lang="fr-FR" smtClean="0"/>
              <a:t>04/05/2017</a:t>
            </a:fld>
            <a:endParaRPr lang="fr-FR"/>
          </a:p>
        </p:txBody>
      </p:sp>
      <p:sp>
        <p:nvSpPr>
          <p:cNvPr id="8" name="Footer Placeholder 7"/>
          <p:cNvSpPr>
            <a:spLocks noGrp="1"/>
          </p:cNvSpPr>
          <p:nvPr>
            <p:ph type="ftr" sz="quarter" idx="11"/>
          </p:nvPr>
        </p:nvSpPr>
        <p:spPr/>
        <p:txBody>
          <a:bodyPr/>
          <a:lstStyle/>
          <a:p>
            <a:endParaRPr lang="fr-F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374D34F4-0172-4645-A5E5-83180DC8167B}" type="slidenum">
              <a:rPr lang="fr-FR" smtClean="0"/>
              <a:t>‹N°›</a:t>
            </a:fld>
            <a:endParaRPr lang="fr-FR"/>
          </a:p>
        </p:txBody>
      </p:sp>
    </p:spTree>
    <p:extLst>
      <p:ext uri="{BB962C8B-B14F-4D97-AF65-F5344CB8AC3E}">
        <p14:creationId xmlns:p14="http://schemas.microsoft.com/office/powerpoint/2010/main" val="1437889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F3ED9B7-35EF-43D8-92C0-B09E4273C57D}" type="datetimeFigureOut">
              <a:rPr lang="fr-FR" smtClean="0"/>
              <a:t>04/05/2017</a:t>
            </a:fld>
            <a:endParaRPr lang="fr-FR"/>
          </a:p>
        </p:txBody>
      </p:sp>
      <p:sp>
        <p:nvSpPr>
          <p:cNvPr id="4" name="Footer Placeholder 3"/>
          <p:cNvSpPr>
            <a:spLocks noGrp="1"/>
          </p:cNvSpPr>
          <p:nvPr>
            <p:ph type="ftr" sz="quarter" idx="11"/>
          </p:nvPr>
        </p:nvSpPr>
        <p:spPr/>
        <p:txBody>
          <a:bodyPr/>
          <a:lstStyle/>
          <a:p>
            <a:endParaRPr lang="fr-F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74D34F4-0172-4645-A5E5-83180DC8167B}" type="slidenum">
              <a:rPr lang="fr-FR" smtClean="0"/>
              <a:t>‹N°›</a:t>
            </a:fld>
            <a:endParaRPr lang="fr-FR"/>
          </a:p>
        </p:txBody>
      </p:sp>
    </p:spTree>
    <p:extLst>
      <p:ext uri="{BB962C8B-B14F-4D97-AF65-F5344CB8AC3E}">
        <p14:creationId xmlns:p14="http://schemas.microsoft.com/office/powerpoint/2010/main" val="4170868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3ED9B7-35EF-43D8-92C0-B09E4273C57D}" type="datetimeFigureOut">
              <a:rPr lang="fr-FR" smtClean="0"/>
              <a:t>04/05/2017</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74D34F4-0172-4645-A5E5-83180DC8167B}" type="slidenum">
              <a:rPr lang="fr-FR" smtClean="0"/>
              <a:t>‹N°›</a:t>
            </a:fld>
            <a:endParaRPr lang="fr-FR"/>
          </a:p>
        </p:txBody>
      </p:sp>
    </p:spTree>
    <p:extLst>
      <p:ext uri="{BB962C8B-B14F-4D97-AF65-F5344CB8AC3E}">
        <p14:creationId xmlns:p14="http://schemas.microsoft.com/office/powerpoint/2010/main" val="2548839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F3ED9B7-35EF-43D8-92C0-B09E4273C57D}" type="datetimeFigureOut">
              <a:rPr lang="fr-FR" smtClean="0"/>
              <a:t>04/05/2017</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74D34F4-0172-4645-A5E5-83180DC8167B}" type="slidenum">
              <a:rPr lang="fr-FR" smtClean="0"/>
              <a:t>‹N°›</a:t>
            </a:fld>
            <a:endParaRPr lang="fr-FR"/>
          </a:p>
        </p:txBody>
      </p:sp>
    </p:spTree>
    <p:extLst>
      <p:ext uri="{BB962C8B-B14F-4D97-AF65-F5344CB8AC3E}">
        <p14:creationId xmlns:p14="http://schemas.microsoft.com/office/powerpoint/2010/main" val="411061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F3ED9B7-35EF-43D8-92C0-B09E4273C57D}" type="datetimeFigureOut">
              <a:rPr lang="fr-FR" smtClean="0"/>
              <a:t>04/05/2017</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74D34F4-0172-4645-A5E5-83180DC8167B}" type="slidenum">
              <a:rPr lang="fr-FR" smtClean="0"/>
              <a:t>‹N°›</a:t>
            </a:fld>
            <a:endParaRPr lang="fr-FR"/>
          </a:p>
        </p:txBody>
      </p:sp>
    </p:spTree>
    <p:extLst>
      <p:ext uri="{BB962C8B-B14F-4D97-AF65-F5344CB8AC3E}">
        <p14:creationId xmlns:p14="http://schemas.microsoft.com/office/powerpoint/2010/main" val="3840764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FF3ED9B7-35EF-43D8-92C0-B09E4273C57D}" type="datetimeFigureOut">
              <a:rPr lang="fr-FR" smtClean="0"/>
              <a:t>04/05/2017</a:t>
            </a:fld>
            <a:endParaRPr lang="fr-F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374D34F4-0172-4645-A5E5-83180DC8167B}" type="slidenum">
              <a:rPr lang="fr-FR" smtClean="0"/>
              <a:t>‹N°›</a:t>
            </a:fld>
            <a:endParaRPr lang="fr-FR"/>
          </a:p>
        </p:txBody>
      </p:sp>
    </p:spTree>
    <p:extLst>
      <p:ext uri="{BB962C8B-B14F-4D97-AF65-F5344CB8AC3E}">
        <p14:creationId xmlns:p14="http://schemas.microsoft.com/office/powerpoint/2010/main" val="458044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35696" y="2514601"/>
            <a:ext cx="6942841" cy="2262781"/>
          </a:xfrm>
        </p:spPr>
        <p:txBody>
          <a:bodyPr>
            <a:normAutofit/>
          </a:bodyPr>
          <a:lstStyle/>
          <a:p>
            <a:r>
              <a:rPr lang="fr-FR" sz="4400" dirty="0"/>
              <a:t>News </a:t>
            </a:r>
            <a:r>
              <a:rPr lang="fr-FR" sz="4400" dirty="0" err="1"/>
              <a:t>from</a:t>
            </a:r>
            <a:r>
              <a:rPr lang="fr-FR" sz="4400" dirty="0"/>
              <a:t> the Convention </a:t>
            </a:r>
          </a:p>
        </p:txBody>
      </p:sp>
      <p:pic>
        <p:nvPicPr>
          <p:cNvPr id="4" name="Picture 1"/>
          <p:cNvPicPr>
            <a:picLocks noChangeAspect="1"/>
          </p:cNvPicPr>
          <p:nvPr/>
        </p:nvPicPr>
        <p:blipFill>
          <a:blip r:embed="rId2" cstate="print"/>
          <a:srcRect/>
          <a:stretch>
            <a:fillRect/>
          </a:stretch>
        </p:blipFill>
        <p:spPr bwMode="auto">
          <a:xfrm>
            <a:off x="6082962" y="6008476"/>
            <a:ext cx="2695575" cy="754062"/>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6062710" y="59888"/>
            <a:ext cx="3027685" cy="395840"/>
          </a:xfrm>
          <a:prstGeom prst="rect">
            <a:avLst/>
          </a:prstGeom>
          <a:noFill/>
          <a:ln w="9525">
            <a:noFill/>
            <a:miter lim="800000"/>
            <a:headEnd/>
            <a:tailEnd/>
          </a:ln>
        </p:spPr>
      </p:pic>
      <p:pic>
        <p:nvPicPr>
          <p:cNvPr id="6" name="Image 5"/>
          <p:cNvPicPr>
            <a:picLocks noChangeAspect="1"/>
          </p:cNvPicPr>
          <p:nvPr/>
        </p:nvPicPr>
        <p:blipFill>
          <a:blip r:embed="rId4"/>
          <a:stretch>
            <a:fillRect/>
          </a:stretch>
        </p:blipFill>
        <p:spPr>
          <a:xfrm>
            <a:off x="11194" y="34119"/>
            <a:ext cx="5784942" cy="432887"/>
          </a:xfrm>
          <a:prstGeom prst="rect">
            <a:avLst/>
          </a:prstGeom>
        </p:spPr>
      </p:pic>
      <p:sp>
        <p:nvSpPr>
          <p:cNvPr id="7" name="Sous-titre 6"/>
          <p:cNvSpPr>
            <a:spLocks noGrp="1"/>
          </p:cNvSpPr>
          <p:nvPr>
            <p:ph type="subTitle" idx="1"/>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04223" y="260648"/>
            <a:ext cx="6589199" cy="1280890"/>
          </a:xfrm>
        </p:spPr>
        <p:txBody>
          <a:bodyPr/>
          <a:lstStyle/>
          <a:p>
            <a:r>
              <a:rPr lang="en-US" dirty="0">
                <a:solidFill>
                  <a:srgbClr val="0070C0"/>
                </a:solidFill>
              </a:rPr>
              <a:t>Outreach activities : 2018-2019 priorities</a:t>
            </a:r>
          </a:p>
        </p:txBody>
      </p:sp>
      <p:sp>
        <p:nvSpPr>
          <p:cNvPr id="3" name="Espace réservé du contenu 2"/>
          <p:cNvSpPr>
            <a:spLocks noGrp="1"/>
          </p:cNvSpPr>
          <p:nvPr>
            <p:ph idx="1"/>
          </p:nvPr>
        </p:nvSpPr>
        <p:spPr>
          <a:xfrm>
            <a:off x="1835697" y="1905000"/>
            <a:ext cx="6698704" cy="4006222"/>
          </a:xfrm>
        </p:spPr>
        <p:txBody>
          <a:bodyPr>
            <a:normAutofit lnSpcReduction="10000"/>
          </a:bodyPr>
          <a:lstStyle/>
          <a:p>
            <a:r>
              <a:rPr lang="en-US" b="1" dirty="0"/>
              <a:t>Copernicus (CAMS) </a:t>
            </a:r>
            <a:r>
              <a:rPr lang="en-US" dirty="0"/>
              <a:t>for the provision of monitoring data and improvement of time of data delivery (</a:t>
            </a:r>
            <a:r>
              <a:rPr lang="en-US" b="1" dirty="0"/>
              <a:t>CCC</a:t>
            </a:r>
            <a:r>
              <a:rPr lang="en-US" dirty="0"/>
              <a:t>)</a:t>
            </a:r>
          </a:p>
          <a:p>
            <a:r>
              <a:rPr lang="en-US" b="1" dirty="0"/>
              <a:t>WMO/GAW </a:t>
            </a:r>
            <a:r>
              <a:rPr lang="en-US" dirty="0"/>
              <a:t>: partnership on monitoring, and joint expertise on emerging issues -satellite information, micro-sensors- (</a:t>
            </a:r>
            <a:r>
              <a:rPr lang="en-US" b="1" dirty="0"/>
              <a:t>CCC, MSC-W</a:t>
            </a:r>
            <a:r>
              <a:rPr lang="en-US" dirty="0"/>
              <a:t>)</a:t>
            </a:r>
          </a:p>
          <a:p>
            <a:r>
              <a:rPr lang="en-US" b="1" dirty="0"/>
              <a:t>Stockholm Convention </a:t>
            </a:r>
            <a:r>
              <a:rPr lang="en-US" dirty="0"/>
              <a:t>of POPs : expertise on emission, monitoring activities (</a:t>
            </a:r>
            <a:r>
              <a:rPr lang="en-US" b="1" dirty="0"/>
              <a:t>MSC-E, CCC</a:t>
            </a:r>
            <a:r>
              <a:rPr lang="en-US" dirty="0"/>
              <a:t>)</a:t>
            </a:r>
          </a:p>
          <a:p>
            <a:r>
              <a:rPr lang="fr-FR" b="1" dirty="0"/>
              <a:t>AMAP</a:t>
            </a:r>
            <a:r>
              <a:rPr lang="fr-FR" dirty="0"/>
              <a:t> : </a:t>
            </a:r>
            <a:r>
              <a:rPr lang="en-US" dirty="0"/>
              <a:t>black carbon issues and mercury global assessment (</a:t>
            </a:r>
            <a:r>
              <a:rPr lang="en-US" b="1" dirty="0"/>
              <a:t>MSC-E</a:t>
            </a:r>
            <a:r>
              <a:rPr lang="en-US" dirty="0"/>
              <a:t>)</a:t>
            </a:r>
          </a:p>
          <a:p>
            <a:r>
              <a:rPr lang="en-US" b="1" dirty="0"/>
              <a:t>CCAC</a:t>
            </a:r>
            <a:r>
              <a:rPr lang="en-US" dirty="0"/>
              <a:t>: black carbon and regional assessment for SLCPs control strategies </a:t>
            </a:r>
          </a:p>
          <a:p>
            <a:r>
              <a:rPr lang="en-US" dirty="0"/>
              <a:t>…</a:t>
            </a:r>
          </a:p>
        </p:txBody>
      </p:sp>
    </p:spTree>
    <p:extLst>
      <p:ext uri="{BB962C8B-B14F-4D97-AF65-F5344CB8AC3E}">
        <p14:creationId xmlns:p14="http://schemas.microsoft.com/office/powerpoint/2010/main" val="986861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55341" y="332656"/>
            <a:ext cx="6589199" cy="1280890"/>
          </a:xfrm>
        </p:spPr>
        <p:txBody>
          <a:bodyPr/>
          <a:lstStyle/>
          <a:p>
            <a:r>
              <a:rPr lang="en-US" dirty="0">
                <a:solidFill>
                  <a:srgbClr val="0070C0"/>
                </a:solidFill>
              </a:rPr>
              <a:t>WGE/EMEP data: fitness for purpose?</a:t>
            </a:r>
          </a:p>
        </p:txBody>
      </p:sp>
      <p:sp>
        <p:nvSpPr>
          <p:cNvPr id="3" name="Espace réservé du contenu 2"/>
          <p:cNvSpPr>
            <a:spLocks noGrp="1"/>
          </p:cNvSpPr>
          <p:nvPr>
            <p:ph idx="1"/>
          </p:nvPr>
        </p:nvSpPr>
        <p:spPr>
          <a:xfrm>
            <a:off x="1660410" y="1844824"/>
            <a:ext cx="7016046" cy="4608512"/>
          </a:xfrm>
        </p:spPr>
        <p:txBody>
          <a:bodyPr>
            <a:normAutofit fontScale="85000" lnSpcReduction="10000"/>
          </a:bodyPr>
          <a:lstStyle/>
          <a:p>
            <a:r>
              <a:rPr lang="en-US" dirty="0"/>
              <a:t>Urgent need to optimize the  resources allocated to a number of tasks to be able to develop new projects</a:t>
            </a:r>
          </a:p>
          <a:p>
            <a:r>
              <a:rPr lang="en-US" dirty="0"/>
              <a:t>Yearly production of many datasets for the countries and for the convention</a:t>
            </a:r>
          </a:p>
          <a:p>
            <a:r>
              <a:rPr lang="en-US" dirty="0"/>
              <a:t>The EB expressed its interest for a review of those datasets, their availability and their use </a:t>
            </a:r>
          </a:p>
          <a:p>
            <a:r>
              <a:rPr lang="en-US" dirty="0"/>
              <a:t>The Parties should be questioned on their needs regarding those datasets</a:t>
            </a:r>
          </a:p>
          <a:p>
            <a:r>
              <a:rPr lang="en-US" dirty="0"/>
              <a:t>… but also the experts in the EMEP/WGE groups regarding use for scientific purposes </a:t>
            </a:r>
          </a:p>
          <a:p>
            <a:r>
              <a:rPr lang="en-US" dirty="0"/>
              <a:t>A questionnaire will be elaborated and sent to stakeholders in that perspective by the WGE and EMEP SB chairs. </a:t>
            </a:r>
          </a:p>
          <a:p>
            <a:r>
              <a:rPr lang="en-US" dirty="0"/>
              <a:t>It is expected to introduce more flexibility in the production of some datasets or to reinforce some production processes,…  and perhaps to find areas where some resources can be saved</a:t>
            </a:r>
          </a:p>
          <a:p>
            <a:r>
              <a:rPr lang="en-US" dirty="0"/>
              <a:t>Objective for a first feedback from the chairs : end 2017; should help in setting the mandated of the TFs, ICPs and Centers</a:t>
            </a:r>
          </a:p>
        </p:txBody>
      </p:sp>
    </p:spTree>
    <p:extLst>
      <p:ext uri="{BB962C8B-B14F-4D97-AF65-F5344CB8AC3E}">
        <p14:creationId xmlns:p14="http://schemas.microsoft.com/office/powerpoint/2010/main" val="2470398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0070C0"/>
                </a:solidFill>
              </a:rPr>
              <a:t>EMEP SB-WGE meeting : joint session</a:t>
            </a:r>
          </a:p>
        </p:txBody>
      </p:sp>
      <p:sp>
        <p:nvSpPr>
          <p:cNvPr id="3" name="Espace réservé du contenu 2"/>
          <p:cNvSpPr>
            <a:spLocks noGrp="1"/>
          </p:cNvSpPr>
          <p:nvPr>
            <p:ph idx="1"/>
          </p:nvPr>
        </p:nvSpPr>
        <p:spPr>
          <a:xfrm>
            <a:off x="1942415" y="2133600"/>
            <a:ext cx="6950065" cy="4247728"/>
          </a:xfrm>
        </p:spPr>
        <p:txBody>
          <a:bodyPr>
            <a:normAutofit lnSpcReduction="10000"/>
          </a:bodyPr>
          <a:lstStyle/>
          <a:p>
            <a:r>
              <a:rPr lang="en-US" b="1" dirty="0"/>
              <a:t>Observation networks (led by WGE) : </a:t>
            </a:r>
          </a:p>
          <a:p>
            <a:pPr lvl="1"/>
            <a:r>
              <a:rPr lang="en-US" dirty="0"/>
              <a:t>Review of the effect networks (ICPs) and EMEP network and database</a:t>
            </a:r>
          </a:p>
          <a:p>
            <a:pPr lvl="1"/>
            <a:r>
              <a:rPr lang="en-US" dirty="0"/>
              <a:t>Lessons learnt, consistency of observation</a:t>
            </a:r>
          </a:p>
          <a:p>
            <a:pPr lvl="1"/>
            <a:r>
              <a:rPr lang="en-US" dirty="0"/>
              <a:t>How to improve use of data and data sharing according to the needs of the Parties </a:t>
            </a:r>
          </a:p>
          <a:p>
            <a:r>
              <a:rPr lang="en-US" b="1" dirty="0"/>
              <a:t>Linkages between the scales (led by EMEP)</a:t>
            </a:r>
          </a:p>
          <a:p>
            <a:pPr lvl="1"/>
            <a:r>
              <a:rPr lang="en-US" dirty="0"/>
              <a:t>EMEP can and must provide relevant insights for air quality management at the urban scale </a:t>
            </a:r>
          </a:p>
          <a:p>
            <a:pPr lvl="1"/>
            <a:r>
              <a:rPr lang="en-US" dirty="0"/>
              <a:t>What kind of tools/ result should the program develop to support policy decision</a:t>
            </a:r>
          </a:p>
          <a:p>
            <a:pPr lvl="1"/>
            <a:r>
              <a:rPr lang="en-US" dirty="0"/>
              <a:t>Global scale considered because of hemispheric issues but also for sharing CLRTAP experience with other parts of the world</a:t>
            </a:r>
          </a:p>
        </p:txBody>
      </p:sp>
    </p:spTree>
    <p:extLst>
      <p:ext uri="{BB962C8B-B14F-4D97-AF65-F5344CB8AC3E}">
        <p14:creationId xmlns:p14="http://schemas.microsoft.com/office/powerpoint/2010/main" val="1446868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39752" y="2060848"/>
            <a:ext cx="6591985" cy="1468800"/>
          </a:xfrm>
        </p:spPr>
        <p:txBody>
          <a:bodyPr/>
          <a:lstStyle/>
          <a:p>
            <a:r>
              <a:rPr lang="en-US" b="1" dirty="0">
                <a:solidFill>
                  <a:srgbClr val="0070C0"/>
                </a:solidFill>
              </a:rPr>
              <a:t>Thank you for your attention !</a:t>
            </a:r>
          </a:p>
        </p:txBody>
      </p:sp>
    </p:spTree>
    <p:extLst>
      <p:ext uri="{BB962C8B-B14F-4D97-AF65-F5344CB8AC3E}">
        <p14:creationId xmlns:p14="http://schemas.microsoft.com/office/powerpoint/2010/main" val="3788849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4" y="203894"/>
            <a:ext cx="6589199" cy="1280890"/>
          </a:xfrm>
        </p:spPr>
        <p:txBody>
          <a:bodyPr/>
          <a:lstStyle/>
          <a:p>
            <a:r>
              <a:rPr lang="fr-FR" dirty="0"/>
              <a:t>2017 Agenda</a:t>
            </a:r>
          </a:p>
        </p:txBody>
      </p:sp>
      <p:sp>
        <p:nvSpPr>
          <p:cNvPr id="3" name="Espace réservé du contenu 2"/>
          <p:cNvSpPr>
            <a:spLocks noGrp="1"/>
          </p:cNvSpPr>
          <p:nvPr>
            <p:ph idx="1"/>
          </p:nvPr>
        </p:nvSpPr>
        <p:spPr>
          <a:xfrm>
            <a:off x="1043608" y="1484784"/>
            <a:ext cx="7776863" cy="5040560"/>
          </a:xfrm>
        </p:spPr>
        <p:txBody>
          <a:bodyPr>
            <a:normAutofit fontScale="92500" lnSpcReduction="20000"/>
          </a:bodyPr>
          <a:lstStyle/>
          <a:p>
            <a:r>
              <a:rPr lang="en-US" dirty="0"/>
              <a:t>New chair of the WGE : Isaura </a:t>
            </a:r>
            <a:r>
              <a:rPr lang="en-US" dirty="0" err="1"/>
              <a:t>Rabago</a:t>
            </a:r>
            <a:r>
              <a:rPr lang="en-US" dirty="0"/>
              <a:t> </a:t>
            </a:r>
          </a:p>
          <a:p>
            <a:r>
              <a:rPr lang="en-US" dirty="0"/>
              <a:t>New chair of the WGSR : Jennifer Kerr </a:t>
            </a:r>
          </a:p>
          <a:p>
            <a:endParaRPr lang="en-US" dirty="0"/>
          </a:p>
          <a:p>
            <a:r>
              <a:rPr lang="en-US" dirty="0"/>
              <a:t>Informal EB bureau meeting March 2017</a:t>
            </a:r>
          </a:p>
          <a:p>
            <a:r>
              <a:rPr lang="en-US" dirty="0"/>
              <a:t>EB bureau meeting – 29 May 2017</a:t>
            </a:r>
          </a:p>
          <a:p>
            <a:r>
              <a:rPr lang="en-US" dirty="0"/>
              <a:t>WGSR meeting 30May- 2 June 2017</a:t>
            </a:r>
          </a:p>
          <a:p>
            <a:r>
              <a:rPr lang="en-US" dirty="0"/>
              <a:t>EMEP SB /WGE joint meeting – 11-15 September 2017</a:t>
            </a:r>
          </a:p>
          <a:p>
            <a:r>
              <a:rPr lang="en-US" dirty="0"/>
              <a:t>EB meeting – 11-14 December 2017 </a:t>
            </a:r>
          </a:p>
          <a:p>
            <a:endParaRPr lang="en-US" dirty="0"/>
          </a:p>
          <a:p>
            <a:r>
              <a:rPr lang="en-US" dirty="0"/>
              <a:t>Follow-up of the 2016 Assessment report by the Policy Review Group (PRG)</a:t>
            </a:r>
          </a:p>
          <a:p>
            <a:r>
              <a:rPr lang="en-US" dirty="0"/>
              <a:t>2018-2019 work plan</a:t>
            </a:r>
          </a:p>
          <a:p>
            <a:r>
              <a:rPr lang="en-US" dirty="0"/>
              <a:t>Outreach Issues and new opportunities for the Convention</a:t>
            </a:r>
          </a:p>
          <a:p>
            <a:r>
              <a:rPr lang="en-US" dirty="0"/>
              <a:t>Financial issues </a:t>
            </a:r>
          </a:p>
          <a:p>
            <a:r>
              <a:rPr lang="en-US" dirty="0"/>
              <a:t>Enhancing communication and visibility of the Convention </a:t>
            </a:r>
          </a:p>
        </p:txBody>
      </p:sp>
    </p:spTree>
    <p:extLst>
      <p:ext uri="{BB962C8B-B14F-4D97-AF65-F5344CB8AC3E}">
        <p14:creationId xmlns:p14="http://schemas.microsoft.com/office/powerpoint/2010/main" val="2226370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solidFill>
                  <a:srgbClr val="0070C0"/>
                </a:solidFill>
              </a:rPr>
              <a:t>Report from the ad-hoc Policy Review Group</a:t>
            </a:r>
          </a:p>
        </p:txBody>
      </p:sp>
      <p:sp>
        <p:nvSpPr>
          <p:cNvPr id="3" name="Espace réservé du contenu 2"/>
          <p:cNvSpPr>
            <a:spLocks noGrp="1"/>
          </p:cNvSpPr>
          <p:nvPr>
            <p:ph idx="1"/>
          </p:nvPr>
        </p:nvSpPr>
        <p:spPr>
          <a:xfrm>
            <a:off x="1547664" y="2204864"/>
            <a:ext cx="7128792" cy="4006222"/>
          </a:xfrm>
        </p:spPr>
        <p:txBody>
          <a:bodyPr>
            <a:normAutofit fontScale="92500" lnSpcReduction="10000"/>
          </a:bodyPr>
          <a:lstStyle/>
          <a:p>
            <a:r>
              <a:rPr lang="en-US" dirty="0"/>
              <a:t>Based on the analysis of the conclusions and recommendations of the 2016 assessment report </a:t>
            </a:r>
          </a:p>
          <a:p>
            <a:r>
              <a:rPr lang="en-US" dirty="0"/>
              <a:t>130 recommendations elaborated </a:t>
            </a:r>
          </a:p>
          <a:p>
            <a:r>
              <a:rPr lang="en-US" dirty="0"/>
              <a:t>In compliance with the CLRTAP long term strategy (LTS)</a:t>
            </a:r>
          </a:p>
          <a:p>
            <a:pPr lvl="1"/>
            <a:r>
              <a:rPr lang="en-US" dirty="0"/>
              <a:t>Implementation of the Convention and its protocols</a:t>
            </a:r>
          </a:p>
          <a:p>
            <a:pPr lvl="1"/>
            <a:r>
              <a:rPr lang="en-US" dirty="0"/>
              <a:t>Ratification to the 3 latest protocols </a:t>
            </a:r>
          </a:p>
          <a:p>
            <a:pPr lvl="1"/>
            <a:r>
              <a:rPr lang="en-US" dirty="0"/>
              <a:t>Increased interest and cooperation with countries outside the ECE region</a:t>
            </a:r>
          </a:p>
          <a:p>
            <a:pPr lvl="1"/>
            <a:r>
              <a:rPr lang="en-US" dirty="0"/>
              <a:t>Further review and possible extension/revision of the protocols</a:t>
            </a:r>
          </a:p>
          <a:p>
            <a:r>
              <a:rPr lang="en-US" dirty="0"/>
              <a:t>Short term and longer term recommendations set by the PRG. </a:t>
            </a:r>
          </a:p>
          <a:p>
            <a:r>
              <a:rPr lang="en-US" dirty="0"/>
              <a:t>Report and recommendations list are published on the CLRTAP web site (WGSR meeting pages)</a:t>
            </a:r>
          </a:p>
        </p:txBody>
      </p:sp>
    </p:spTree>
    <p:extLst>
      <p:ext uri="{BB962C8B-B14F-4D97-AF65-F5344CB8AC3E}">
        <p14:creationId xmlns:p14="http://schemas.microsoft.com/office/powerpoint/2010/main" val="60178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a:t>Few ideas elaborated by the PRG in a short term perspective </a:t>
            </a:r>
          </a:p>
        </p:txBody>
      </p:sp>
      <p:sp>
        <p:nvSpPr>
          <p:cNvPr id="3" name="Espace réservé du texte 2"/>
          <p:cNvSpPr>
            <a:spLocks noGrp="1"/>
          </p:cNvSpPr>
          <p:nvPr>
            <p:ph type="body" idx="1"/>
          </p:nvPr>
        </p:nvSpPr>
        <p:spPr/>
        <p:txBody>
          <a:bodyPr/>
          <a:lstStyle/>
          <a:p>
            <a:r>
              <a:rPr lang="fr-FR" dirty="0"/>
              <a:t>(not exhaustive)</a:t>
            </a:r>
          </a:p>
        </p:txBody>
      </p:sp>
      <p:sp>
        <p:nvSpPr>
          <p:cNvPr id="4" name="ZoneTexte 3"/>
          <p:cNvSpPr txBox="1"/>
          <p:nvPr/>
        </p:nvSpPr>
        <p:spPr>
          <a:xfrm>
            <a:off x="1938181" y="4149080"/>
            <a:ext cx="7114448" cy="2031325"/>
          </a:xfrm>
          <a:prstGeom prst="rect">
            <a:avLst/>
          </a:prstGeom>
          <a:noFill/>
        </p:spPr>
        <p:txBody>
          <a:bodyPr wrap="none" rtlCol="0">
            <a:spAutoFit/>
          </a:bodyPr>
          <a:lstStyle/>
          <a:p>
            <a:pPr marL="342900" indent="-342900">
              <a:buAutoNum type="alphaUcPeriod"/>
            </a:pPr>
            <a:r>
              <a:rPr lang="en-GB" dirty="0"/>
              <a:t>Enabling sound policy decisions</a:t>
            </a:r>
          </a:p>
          <a:p>
            <a:pPr marL="342900" indent="-342900">
              <a:buFontTx/>
              <a:buAutoNum type="alphaUcPeriod"/>
            </a:pPr>
            <a:r>
              <a:rPr lang="en-GB" dirty="0"/>
              <a:t>Maximizing the impact of the Convention and its Protocols </a:t>
            </a:r>
            <a:br>
              <a:rPr lang="en-GB" dirty="0"/>
            </a:br>
            <a:r>
              <a:rPr lang="en-GB" dirty="0"/>
              <a:t>(including review and update of the three protocols)</a:t>
            </a:r>
          </a:p>
          <a:p>
            <a:pPr marL="342900" indent="-342900">
              <a:buFontTx/>
              <a:buAutoNum type="alphaUcPeriod"/>
            </a:pPr>
            <a:r>
              <a:rPr lang="en-GB" dirty="0"/>
              <a:t>Improving the technical and scientific basis</a:t>
            </a:r>
          </a:p>
          <a:p>
            <a:pPr marL="342900" indent="-342900">
              <a:buFontTx/>
              <a:buAutoNum type="alphaUcPeriod"/>
            </a:pPr>
            <a:r>
              <a:rPr lang="en-GB" dirty="0"/>
              <a:t>Improving communication, outreach and cooperation</a:t>
            </a:r>
            <a:endParaRPr lang="en-GB" b="1" dirty="0"/>
          </a:p>
          <a:p>
            <a:pPr marL="342900" indent="-342900">
              <a:buFontTx/>
              <a:buAutoNum type="alphaUcPeriod"/>
            </a:pPr>
            <a:endParaRPr lang="fr-FR" b="1" dirty="0"/>
          </a:p>
          <a:p>
            <a:pPr marL="342900" indent="-342900">
              <a:buAutoNum type="alphaUcPeriod"/>
            </a:pPr>
            <a:endParaRPr lang="fr-FR" dirty="0"/>
          </a:p>
        </p:txBody>
      </p:sp>
    </p:spTree>
    <p:extLst>
      <p:ext uri="{BB962C8B-B14F-4D97-AF65-F5344CB8AC3E}">
        <p14:creationId xmlns:p14="http://schemas.microsoft.com/office/powerpoint/2010/main" val="3182140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Few </a:t>
            </a:r>
            <a:r>
              <a:rPr lang="fr-FR" dirty="0" err="1"/>
              <a:t>ideas</a:t>
            </a:r>
            <a:r>
              <a:rPr lang="fr-FR" dirty="0"/>
              <a:t> for the TFMM </a:t>
            </a:r>
            <a:r>
              <a:rPr lang="fr-FR" dirty="0" err="1"/>
              <a:t>from</a:t>
            </a:r>
            <a:r>
              <a:rPr lang="fr-FR" dirty="0"/>
              <a:t> the PRG report</a:t>
            </a:r>
          </a:p>
        </p:txBody>
      </p:sp>
      <p:sp>
        <p:nvSpPr>
          <p:cNvPr id="3" name="Espace réservé du contenu 2"/>
          <p:cNvSpPr>
            <a:spLocks noGrp="1"/>
          </p:cNvSpPr>
          <p:nvPr>
            <p:ph idx="1"/>
          </p:nvPr>
        </p:nvSpPr>
        <p:spPr/>
        <p:txBody>
          <a:bodyPr/>
          <a:lstStyle/>
          <a:p>
            <a:r>
              <a:rPr lang="en-US" dirty="0"/>
              <a:t>Implement a scientific framework to support mitigation strategies of ozone precursors (methane) and black carbon (long term)</a:t>
            </a:r>
          </a:p>
          <a:p>
            <a:r>
              <a:rPr lang="en-US" dirty="0"/>
              <a:t>Provision of an improved definition of black carbon for emissions reporting and for ambient air and effects monitoring purposes and that reporting of national black carbon emissions inventories should be mandatory once the improved definition for reporting is agreed </a:t>
            </a:r>
          </a:p>
          <a:p>
            <a:r>
              <a:rPr lang="en-US" dirty="0"/>
              <a:t>Condensable issue : recommendation set for the emission reporting, modelling and measurement</a:t>
            </a:r>
          </a:p>
          <a:p>
            <a:endParaRPr lang="en-US" dirty="0"/>
          </a:p>
          <a:p>
            <a:endParaRPr lang="fr-FR" dirty="0"/>
          </a:p>
        </p:txBody>
      </p:sp>
    </p:spTree>
    <p:extLst>
      <p:ext uri="{BB962C8B-B14F-4D97-AF65-F5344CB8AC3E}">
        <p14:creationId xmlns:p14="http://schemas.microsoft.com/office/powerpoint/2010/main" val="1592273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a:t>
            </a:r>
            <a:r>
              <a:rPr lang="fr-FR" dirty="0" err="1"/>
              <a:t>Modelling</a:t>
            </a:r>
            <a:endParaRPr lang="fr-FR" dirty="0"/>
          </a:p>
        </p:txBody>
      </p:sp>
      <p:sp>
        <p:nvSpPr>
          <p:cNvPr id="3" name="Espace réservé du contenu 2"/>
          <p:cNvSpPr>
            <a:spLocks noGrp="1"/>
          </p:cNvSpPr>
          <p:nvPr>
            <p:ph idx="1"/>
          </p:nvPr>
        </p:nvSpPr>
        <p:spPr/>
        <p:txBody>
          <a:bodyPr>
            <a:normAutofit lnSpcReduction="10000"/>
          </a:bodyPr>
          <a:lstStyle/>
          <a:p>
            <a:r>
              <a:rPr lang="en-US" dirty="0"/>
              <a:t>Improve cooperation on modelling and mapping between the Meteorological Synthesizing Centre-East and the Meteorological Synthesizing Centre -West with the International Cooperative </a:t>
            </a:r>
            <a:r>
              <a:rPr lang="en-US" dirty="0" err="1"/>
              <a:t>Programmes</a:t>
            </a:r>
            <a:r>
              <a:rPr lang="en-US" dirty="0"/>
              <a:t>. For instance, ammonium nitrate distribution, nitrogen deposition ..</a:t>
            </a:r>
          </a:p>
          <a:p>
            <a:r>
              <a:rPr lang="en-US" dirty="0"/>
              <a:t>Further work on heavy metals and POPs. For example for POPs, improve the analysis of long-term trends in secondary emissions and improve the capacity for quantifying inter-continental transport via multi-compartment modelling  (also long term) </a:t>
            </a:r>
          </a:p>
          <a:p>
            <a:r>
              <a:rPr lang="en-US" dirty="0"/>
              <a:t>Make the modelling results useful/applicable at all scales (continental, regional, local)</a:t>
            </a:r>
            <a:endParaRPr lang="fr-FR" dirty="0"/>
          </a:p>
          <a:p>
            <a:endParaRPr lang="fr-FR" dirty="0"/>
          </a:p>
        </p:txBody>
      </p:sp>
    </p:spTree>
    <p:extLst>
      <p:ext uri="{BB962C8B-B14F-4D97-AF65-F5344CB8AC3E}">
        <p14:creationId xmlns:p14="http://schemas.microsoft.com/office/powerpoint/2010/main" val="778883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Monitoring </a:t>
            </a:r>
          </a:p>
        </p:txBody>
      </p:sp>
      <p:sp>
        <p:nvSpPr>
          <p:cNvPr id="3" name="Espace réservé du contenu 2"/>
          <p:cNvSpPr>
            <a:spLocks noGrp="1"/>
          </p:cNvSpPr>
          <p:nvPr>
            <p:ph idx="1"/>
          </p:nvPr>
        </p:nvSpPr>
        <p:spPr/>
        <p:txBody>
          <a:bodyPr/>
          <a:lstStyle/>
          <a:p>
            <a:r>
              <a:rPr lang="en-US" dirty="0"/>
              <a:t>Reduce quality assurance/quality control and representativeness problems, e.g. with heavy metal deposition monitoring data, via intensifying collaboration in combining deposition monitoring, modelling and biomonitoring,</a:t>
            </a:r>
          </a:p>
          <a:p>
            <a:r>
              <a:rPr lang="en-US" dirty="0"/>
              <a:t>intensify closer links of atmospheric monitoring to effects monitoring</a:t>
            </a:r>
          </a:p>
          <a:p>
            <a:r>
              <a:rPr lang="en-US" dirty="0"/>
              <a:t>Take every opportunity to make monitoring networks serve multiple clients (national and international) and other problems </a:t>
            </a:r>
            <a:endParaRPr lang="fr-FR" dirty="0"/>
          </a:p>
          <a:p>
            <a:endParaRPr lang="fr-FR" dirty="0"/>
          </a:p>
        </p:txBody>
      </p:sp>
    </p:spTree>
    <p:extLst>
      <p:ext uri="{BB962C8B-B14F-4D97-AF65-F5344CB8AC3E}">
        <p14:creationId xmlns:p14="http://schemas.microsoft.com/office/powerpoint/2010/main" val="585217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solidFill>
                  <a:srgbClr val="0070C0"/>
                </a:solidFill>
              </a:rPr>
              <a:t>Summary</a:t>
            </a:r>
            <a:endParaRPr lang="fr-FR" dirty="0">
              <a:solidFill>
                <a:srgbClr val="0070C0"/>
              </a:solidFill>
            </a:endParaRPr>
          </a:p>
        </p:txBody>
      </p:sp>
      <p:sp>
        <p:nvSpPr>
          <p:cNvPr id="3" name="Espace réservé du contenu 2"/>
          <p:cNvSpPr>
            <a:spLocks noGrp="1"/>
          </p:cNvSpPr>
          <p:nvPr>
            <p:ph idx="1"/>
          </p:nvPr>
        </p:nvSpPr>
        <p:spPr>
          <a:xfrm>
            <a:off x="1835697" y="1772816"/>
            <a:ext cx="6698704" cy="4138406"/>
          </a:xfrm>
        </p:spPr>
        <p:txBody>
          <a:bodyPr/>
          <a:lstStyle/>
          <a:p>
            <a:r>
              <a:rPr lang="en-US" dirty="0"/>
              <a:t>Increase quality and consistency of data produced by the convention (emissions, modelling and measurement)</a:t>
            </a:r>
          </a:p>
          <a:p>
            <a:r>
              <a:rPr lang="en-US" dirty="0"/>
              <a:t>Increase cooperation between EMEP and WGE to increase  consistency between assessments</a:t>
            </a:r>
          </a:p>
          <a:p>
            <a:r>
              <a:rPr lang="en-US" dirty="0"/>
              <a:t>Increase cooperation with other initiatives and programs</a:t>
            </a:r>
          </a:p>
          <a:p>
            <a:r>
              <a:rPr lang="en-US" dirty="0"/>
              <a:t>Links with climate change, biodiversity, accounting also for urban issues</a:t>
            </a:r>
          </a:p>
          <a:p>
            <a:r>
              <a:rPr lang="en-US" dirty="0"/>
              <a:t>Support to EECCA countries to increase number of ratifications </a:t>
            </a:r>
          </a:p>
        </p:txBody>
      </p:sp>
    </p:spTree>
    <p:extLst>
      <p:ext uri="{BB962C8B-B14F-4D97-AF65-F5344CB8AC3E}">
        <p14:creationId xmlns:p14="http://schemas.microsoft.com/office/powerpoint/2010/main" val="1295811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20073" y="721641"/>
            <a:ext cx="6589199" cy="1280890"/>
          </a:xfrm>
        </p:spPr>
        <p:txBody>
          <a:bodyPr/>
          <a:lstStyle/>
          <a:p>
            <a:r>
              <a:rPr lang="fr-FR" dirty="0">
                <a:solidFill>
                  <a:srgbClr val="0070C0"/>
                </a:solidFill>
              </a:rPr>
              <a:t>2018-2019 </a:t>
            </a:r>
            <a:r>
              <a:rPr lang="fr-FR" dirty="0" err="1">
                <a:solidFill>
                  <a:srgbClr val="0070C0"/>
                </a:solidFill>
              </a:rPr>
              <a:t>work</a:t>
            </a:r>
            <a:r>
              <a:rPr lang="fr-FR" dirty="0">
                <a:solidFill>
                  <a:srgbClr val="0070C0"/>
                </a:solidFill>
              </a:rPr>
              <a:t> plan</a:t>
            </a:r>
          </a:p>
        </p:txBody>
      </p:sp>
      <p:sp>
        <p:nvSpPr>
          <p:cNvPr id="3" name="Espace réservé du contenu 2"/>
          <p:cNvSpPr>
            <a:spLocks noGrp="1"/>
          </p:cNvSpPr>
          <p:nvPr>
            <p:ph idx="1"/>
          </p:nvPr>
        </p:nvSpPr>
        <p:spPr/>
        <p:txBody>
          <a:bodyPr>
            <a:normAutofit fontScale="92500" lnSpcReduction="10000"/>
          </a:bodyPr>
          <a:lstStyle/>
          <a:p>
            <a:r>
              <a:rPr lang="en-US" dirty="0"/>
              <a:t>The work plan should be easily readable, concise, presenting clear objectives</a:t>
            </a:r>
          </a:p>
          <a:p>
            <a:r>
              <a:rPr lang="en-US" dirty="0"/>
              <a:t>Interlinkages between various entities and groups should be highlighted</a:t>
            </a:r>
          </a:p>
          <a:p>
            <a:r>
              <a:rPr lang="en-US" dirty="0"/>
              <a:t>The deliverables and results  proposed in the work plan should be achievable in the two years period and correspond. </a:t>
            </a:r>
          </a:p>
          <a:p>
            <a:r>
              <a:rPr lang="en-US" dirty="0"/>
              <a:t>They should be realistic considering available resources (whatever the source)</a:t>
            </a:r>
          </a:p>
          <a:p>
            <a:r>
              <a:rPr lang="en-US" dirty="0"/>
              <a:t>Interest and use for the policy makers should be highlighted</a:t>
            </a:r>
          </a:p>
          <a:p>
            <a:r>
              <a:rPr lang="en-US" dirty="0"/>
              <a:t>Will be discussed and agreed at the plenary meeting in September for adoption by the EB in December</a:t>
            </a:r>
          </a:p>
        </p:txBody>
      </p:sp>
    </p:spTree>
    <p:extLst>
      <p:ext uri="{BB962C8B-B14F-4D97-AF65-F5344CB8AC3E}">
        <p14:creationId xmlns:p14="http://schemas.microsoft.com/office/powerpoint/2010/main" val="2964785292"/>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1790</TotalTime>
  <Words>952</Words>
  <Application>Microsoft Office PowerPoint</Application>
  <PresentationFormat>Affichage à l'écran (4:3)</PresentationFormat>
  <Paragraphs>83</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Century Gothic</vt:lpstr>
      <vt:lpstr>Wingdings 3</vt:lpstr>
      <vt:lpstr>Brin</vt:lpstr>
      <vt:lpstr>News from the Convention </vt:lpstr>
      <vt:lpstr>2017 Agenda</vt:lpstr>
      <vt:lpstr>Report from the ad-hoc Policy Review Group</vt:lpstr>
      <vt:lpstr>Few ideas elaborated by the PRG in a short term perspective </vt:lpstr>
      <vt:lpstr>Few ideas for the TFMM from the PRG report</vt:lpstr>
      <vt:lpstr>…. Modelling</vt:lpstr>
      <vt:lpstr>…. Monitoring </vt:lpstr>
      <vt:lpstr>Summary</vt:lpstr>
      <vt:lpstr>2018-2019 work plan</vt:lpstr>
      <vt:lpstr>Outreach activities : 2018-2019 priorities</vt:lpstr>
      <vt:lpstr>WGE/EMEP data: fitness for purpose?</vt:lpstr>
      <vt:lpstr>EMEP SB-WGE meeting : joint session</vt:lpstr>
      <vt:lpstr>Thank you for your attention !</vt:lpstr>
    </vt:vector>
  </TitlesOfParts>
  <Company>INERIS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EMEP and WGE Workplan for 2016-2017</dc:title>
  <dc:creator>Rouil</dc:creator>
  <cp:lastModifiedBy>ROUIL Laurence</cp:lastModifiedBy>
  <cp:revision>46</cp:revision>
  <dcterms:created xsi:type="dcterms:W3CDTF">2015-09-16T04:03:55Z</dcterms:created>
  <dcterms:modified xsi:type="dcterms:W3CDTF">2017-05-04T08:46:24Z</dcterms:modified>
</cp:coreProperties>
</file>