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8" r:id="rId2"/>
    <p:sldId id="261" r:id="rId3"/>
    <p:sldId id="309" r:id="rId4"/>
    <p:sldId id="310" r:id="rId5"/>
    <p:sldId id="307" r:id="rId6"/>
    <p:sldId id="294" r:id="rId7"/>
    <p:sldId id="298" r:id="rId8"/>
    <p:sldId id="311" r:id="rId9"/>
    <p:sldId id="292" r:id="rId10"/>
    <p:sldId id="296" r:id="rId11"/>
    <p:sldId id="297" r:id="rId12"/>
    <p:sldId id="299" r:id="rId13"/>
    <p:sldId id="301" r:id="rId14"/>
    <p:sldId id="300" r:id="rId15"/>
    <p:sldId id="312" r:id="rId16"/>
    <p:sldId id="333" r:id="rId17"/>
    <p:sldId id="302" r:id="rId18"/>
    <p:sldId id="313" r:id="rId19"/>
    <p:sldId id="315" r:id="rId20"/>
    <p:sldId id="316" r:id="rId21"/>
    <p:sldId id="317" r:id="rId22"/>
    <p:sldId id="318" r:id="rId23"/>
    <p:sldId id="319" r:id="rId24"/>
    <p:sldId id="321" r:id="rId25"/>
    <p:sldId id="322" r:id="rId26"/>
    <p:sldId id="324" r:id="rId27"/>
    <p:sldId id="327" r:id="rId28"/>
    <p:sldId id="328" r:id="rId29"/>
    <p:sldId id="330" r:id="rId30"/>
    <p:sldId id="338" r:id="rId31"/>
    <p:sldId id="334" r:id="rId32"/>
    <p:sldId id="335" r:id="rId33"/>
    <p:sldId id="336" r:id="rId34"/>
    <p:sldId id="337" r:id="rId35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3E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 varScale="1">
        <p:scale>
          <a:sx n="69" d="100"/>
          <a:sy n="69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E4DE-0C23-4DFA-9379-966B6C9FB434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6A77C-C7E3-4BC6-BCF5-FA9B40589E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6A77C-C7E3-4BC6-BCF5-FA9B40589E7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2886-45CD-4112-88EF-38518AC1F993}" type="datetimeFigureOut">
              <a:rPr lang="es-ES" smtClean="0"/>
              <a:pPr/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6BE6-80B9-44B5-885E-144E0109E1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37.jpeg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37.jpeg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7.emf"/><Relationship Id="rId18" Type="http://schemas.openxmlformats.org/officeDocument/2006/relationships/image" Target="../media/image2.png"/><Relationship Id="rId3" Type="http://schemas.openxmlformats.org/officeDocument/2006/relationships/image" Target="../media/image68.emf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17" Type="http://schemas.openxmlformats.org/officeDocument/2006/relationships/image" Target="../media/image1.png"/><Relationship Id="rId2" Type="http://schemas.openxmlformats.org/officeDocument/2006/relationships/image" Target="../media/image67.emf"/><Relationship Id="rId16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5" Type="http://schemas.openxmlformats.org/officeDocument/2006/relationships/image" Target="../media/image37.jpeg"/><Relationship Id="rId15" Type="http://schemas.openxmlformats.org/officeDocument/2006/relationships/image" Target="../media/image79.emf"/><Relationship Id="rId10" Type="http://schemas.openxmlformats.org/officeDocument/2006/relationships/image" Target="../media/image74.emf"/><Relationship Id="rId4" Type="http://schemas.openxmlformats.org/officeDocument/2006/relationships/image" Target="../media/image69.emf"/><Relationship Id="rId9" Type="http://schemas.openxmlformats.org/officeDocument/2006/relationships/image" Target="../media/image73.emf"/><Relationship Id="rId14" Type="http://schemas.openxmlformats.org/officeDocument/2006/relationships/image" Target="../media/image7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6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12" Type="http://schemas.openxmlformats.org/officeDocument/2006/relationships/image" Target="../media/image95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11" Type="http://schemas.openxmlformats.org/officeDocument/2006/relationships/image" Target="../media/image94.emf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image" Target="../media/image108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12" Type="http://schemas.openxmlformats.org/officeDocument/2006/relationships/image" Target="../media/image10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11" Type="http://schemas.openxmlformats.org/officeDocument/2006/relationships/image" Target="../media/image106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image" Target="../media/image120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12" Type="http://schemas.openxmlformats.org/officeDocument/2006/relationships/image" Target="../media/image119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emf"/><Relationship Id="rId11" Type="http://schemas.openxmlformats.org/officeDocument/2006/relationships/image" Target="../media/image118.emf"/><Relationship Id="rId5" Type="http://schemas.openxmlformats.org/officeDocument/2006/relationships/image" Target="../media/image112.emf"/><Relationship Id="rId10" Type="http://schemas.openxmlformats.org/officeDocument/2006/relationships/image" Target="../media/image117.emf"/><Relationship Id="rId4" Type="http://schemas.openxmlformats.org/officeDocument/2006/relationships/image" Target="../media/image111.emf"/><Relationship Id="rId9" Type="http://schemas.openxmlformats.org/officeDocument/2006/relationships/image" Target="../media/image116.emf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1.e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7.em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12" Type="http://schemas.openxmlformats.org/officeDocument/2006/relationships/image" Target="../media/image2.png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emf"/><Relationship Id="rId11" Type="http://schemas.openxmlformats.org/officeDocument/2006/relationships/image" Target="../media/image1.png"/><Relationship Id="rId5" Type="http://schemas.openxmlformats.org/officeDocument/2006/relationships/image" Target="../media/image141.emf"/><Relationship Id="rId10" Type="http://schemas.openxmlformats.org/officeDocument/2006/relationships/image" Target="../media/image146.emf"/><Relationship Id="rId4" Type="http://schemas.openxmlformats.org/officeDocument/2006/relationships/image" Target="../media/image140.emf"/><Relationship Id="rId9" Type="http://schemas.openxmlformats.org/officeDocument/2006/relationships/image" Target="../media/image14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image" Target="../media/image139.emf"/><Relationship Id="rId7" Type="http://schemas.openxmlformats.org/officeDocument/2006/relationships/image" Target="../media/image151.emf"/><Relationship Id="rId12" Type="http://schemas.openxmlformats.org/officeDocument/2006/relationships/image" Target="../media/image2.png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11" Type="http://schemas.openxmlformats.org/officeDocument/2006/relationships/image" Target="../media/image1.png"/><Relationship Id="rId5" Type="http://schemas.openxmlformats.org/officeDocument/2006/relationships/image" Target="../media/image149.emf"/><Relationship Id="rId10" Type="http://schemas.openxmlformats.org/officeDocument/2006/relationships/image" Target="../media/image154.emf"/><Relationship Id="rId4" Type="http://schemas.openxmlformats.org/officeDocument/2006/relationships/image" Target="../media/image148.emf"/><Relationship Id="rId9" Type="http://schemas.openxmlformats.org/officeDocument/2006/relationships/image" Target="../media/image1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3" Type="http://schemas.openxmlformats.org/officeDocument/2006/relationships/image" Target="../media/image157.emf"/><Relationship Id="rId7" Type="http://schemas.openxmlformats.org/officeDocument/2006/relationships/image" Target="../media/image161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image" Target="../media/image37.jpeg"/><Relationship Id="rId5" Type="http://schemas.openxmlformats.org/officeDocument/2006/relationships/image" Target="../media/image159.emf"/><Relationship Id="rId10" Type="http://schemas.openxmlformats.org/officeDocument/2006/relationships/image" Target="../media/image164.emf"/><Relationship Id="rId4" Type="http://schemas.openxmlformats.org/officeDocument/2006/relationships/image" Target="../media/image158.emf"/><Relationship Id="rId9" Type="http://schemas.openxmlformats.org/officeDocument/2006/relationships/image" Target="../media/image16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image" Target="../media/image175.emf"/><Relationship Id="rId3" Type="http://schemas.openxmlformats.org/officeDocument/2006/relationships/image" Target="../media/image166.emf"/><Relationship Id="rId7" Type="http://schemas.openxmlformats.org/officeDocument/2006/relationships/image" Target="../media/image169.emf"/><Relationship Id="rId12" Type="http://schemas.openxmlformats.org/officeDocument/2006/relationships/image" Target="../media/image174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emf"/><Relationship Id="rId11" Type="http://schemas.openxmlformats.org/officeDocument/2006/relationships/image" Target="../media/image173.emf"/><Relationship Id="rId5" Type="http://schemas.openxmlformats.org/officeDocument/2006/relationships/image" Target="../media/image37.jpeg"/><Relationship Id="rId10" Type="http://schemas.openxmlformats.org/officeDocument/2006/relationships/image" Target="../media/image172.emf"/><Relationship Id="rId4" Type="http://schemas.openxmlformats.org/officeDocument/2006/relationships/image" Target="../media/image167.emf"/><Relationship Id="rId9" Type="http://schemas.openxmlformats.org/officeDocument/2006/relationships/image" Target="../media/image171.emf"/><Relationship Id="rId14" Type="http://schemas.openxmlformats.org/officeDocument/2006/relationships/image" Target="../media/image17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12" Type="http://schemas.openxmlformats.org/officeDocument/2006/relationships/image" Target="../media/image179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11" Type="http://schemas.openxmlformats.org/officeDocument/2006/relationships/image" Target="../media/image178.emf"/><Relationship Id="rId5" Type="http://schemas.openxmlformats.org/officeDocument/2006/relationships/image" Target="../media/image64.emf"/><Relationship Id="rId10" Type="http://schemas.openxmlformats.org/officeDocument/2006/relationships/image" Target="../media/image177.emf"/><Relationship Id="rId4" Type="http://schemas.openxmlformats.org/officeDocument/2006/relationships/image" Target="../media/image63.em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1.pn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731599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The added value of European Twin urban regional/remote Supersites to </a:t>
            </a:r>
            <a:r>
              <a:rPr lang="en-US" sz="2800" b="1" dirty="0" err="1" smtClean="0">
                <a:solidFill>
                  <a:srgbClr val="00B050"/>
                </a:solidFill>
              </a:rPr>
              <a:t>transboundary</a:t>
            </a:r>
            <a:r>
              <a:rPr lang="en-US" sz="2800" b="1" dirty="0" smtClean="0">
                <a:solidFill>
                  <a:srgbClr val="00B050"/>
                </a:solidFill>
              </a:rPr>
              <a:t> pollution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to urban level</a:t>
            </a:r>
          </a:p>
          <a:p>
            <a:pPr algn="ctr"/>
            <a:endParaRPr lang="en-US" sz="2800" b="1" dirty="0" smtClean="0">
              <a:solidFill>
                <a:srgbClr val="00B050"/>
              </a:solidFill>
            </a:endParaRPr>
          </a:p>
          <a:p>
            <a:pPr algn="ctr"/>
            <a:endParaRPr lang="en-US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b="1" dirty="0" smtClean="0"/>
              <a:t>Marco </a:t>
            </a:r>
            <a:r>
              <a:rPr lang="en-US" sz="2000" b="1" dirty="0" err="1" smtClean="0"/>
              <a:t>Pandolfi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(EGAR Group IDAEA-CSIC)</a:t>
            </a:r>
          </a:p>
          <a:p>
            <a:pPr algn="ctr"/>
            <a:endParaRPr lang="en-US" sz="2800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Usuari\Descargas\EGAR_Logotip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 l="21065" t="4078" r="15966" b="12837"/>
          <a:stretch>
            <a:fillRect/>
          </a:stretch>
        </p:blipFill>
        <p:spPr bwMode="auto">
          <a:xfrm>
            <a:off x="7067550" y="752475"/>
            <a:ext cx="1733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 l="15210" t="12218" r="19256" b="8932"/>
          <a:stretch>
            <a:fillRect/>
          </a:stretch>
        </p:blipFill>
        <p:spPr bwMode="auto">
          <a:xfrm>
            <a:off x="6948264" y="3068960"/>
            <a:ext cx="1804153" cy="17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 l="15048" t="14271" r="20065" b="8932"/>
          <a:stretch>
            <a:fillRect/>
          </a:stretch>
        </p:blipFill>
        <p:spPr bwMode="auto">
          <a:xfrm>
            <a:off x="7035130" y="5100042"/>
            <a:ext cx="1786341" cy="16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 l="7736" t="10569" r="17531" b="13819"/>
          <a:stretch>
            <a:fillRect/>
          </a:stretch>
        </p:blipFill>
        <p:spPr bwMode="auto">
          <a:xfrm>
            <a:off x="4799806" y="5066134"/>
            <a:ext cx="2057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 l="13049" t="10321" r="19484" b="15386"/>
          <a:stretch>
            <a:fillRect/>
          </a:stretch>
        </p:blipFill>
        <p:spPr bwMode="auto">
          <a:xfrm>
            <a:off x="2176686" y="5116785"/>
            <a:ext cx="1857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 l="6407" t="12027" r="16438" b="13240"/>
          <a:stretch>
            <a:fillRect/>
          </a:stretch>
        </p:blipFill>
        <p:spPr bwMode="auto">
          <a:xfrm>
            <a:off x="71661" y="4994126"/>
            <a:ext cx="2124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 l="15208" t="7261" r="20439" b="13170"/>
          <a:stretch>
            <a:fillRect/>
          </a:stretch>
        </p:blipFill>
        <p:spPr bwMode="auto">
          <a:xfrm>
            <a:off x="169987" y="2924944"/>
            <a:ext cx="1771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 l="20335" t="7597" r="19256" b="12937"/>
          <a:stretch>
            <a:fillRect/>
          </a:stretch>
        </p:blipFill>
        <p:spPr bwMode="auto">
          <a:xfrm>
            <a:off x="311318" y="1145988"/>
            <a:ext cx="1663061" cy="17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l="17638" t="11396" r="16990" b="13450"/>
          <a:stretch>
            <a:fillRect/>
          </a:stretch>
        </p:blipFill>
        <p:spPr bwMode="auto">
          <a:xfrm>
            <a:off x="3059832" y="2019945"/>
            <a:ext cx="2952328" cy="26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1980018" y="0"/>
            <a:ext cx="792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LOCAL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63758" y="0"/>
            <a:ext cx="11767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REGIONAL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139952" y="0"/>
            <a:ext cx="19430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TRANSBOUNDARY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771800" y="476672"/>
            <a:ext cx="294657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2010 – 2014 Barcelona (BCN)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621446" y="1484784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(22.6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  <a:p>
            <a:pPr algn="ctr"/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; %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277821" y="3179068"/>
            <a:ext cx="5886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BCN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971600" y="1052736"/>
            <a:ext cx="2824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(2.8; 13% of PM</a:t>
            </a:r>
            <a:r>
              <a:rPr lang="es-ES" sz="1600" baseline="-25000" dirty="0" smtClean="0"/>
              <a:t>10</a:t>
            </a:r>
            <a:r>
              <a:rPr lang="es-ES" sz="1600" dirty="0" smtClean="0"/>
              <a:t> </a:t>
            </a:r>
            <a:r>
              <a:rPr lang="es-ES" sz="1600" dirty="0" err="1" smtClean="0"/>
              <a:t>mass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947217" y="1882924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899592" y="2780928"/>
            <a:ext cx="1751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Industrial (0.2; 1%)</a:t>
            </a:r>
            <a:endParaRPr lang="es-ES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972120" y="3743454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0" y="4797152"/>
            <a:ext cx="1611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Mineral (2.1; 9%)</a:t>
            </a:r>
            <a:endParaRPr lang="es-ES" sz="16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971600" y="5694015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076587" y="4908401"/>
            <a:ext cx="174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Heavy-</a:t>
            </a:r>
            <a:r>
              <a:rPr lang="es-ES" sz="1600" dirty="0" err="1" smtClean="0"/>
              <a:t>oil</a:t>
            </a:r>
            <a:r>
              <a:rPr lang="es-ES" sz="1600" dirty="0" smtClean="0"/>
              <a:t> (2.0; 9%)</a:t>
            </a:r>
            <a:endParaRPr lang="es-ES" sz="16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3042679" y="575763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5100439" y="4836393"/>
            <a:ext cx="201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Sec. </a:t>
            </a:r>
            <a:r>
              <a:rPr lang="es-ES" sz="1600" dirty="0" err="1" smtClean="0"/>
              <a:t>nitrate</a:t>
            </a:r>
            <a:r>
              <a:rPr lang="es-ES" sz="1600" dirty="0" smtClean="0"/>
              <a:t> (4.3; 19%)</a:t>
            </a:r>
            <a:endParaRPr lang="es-ES" sz="16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7346404" y="4844777"/>
            <a:ext cx="170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Organic</a:t>
            </a:r>
            <a:r>
              <a:rPr lang="es-ES" sz="1600" dirty="0" smtClean="0"/>
              <a:t> (5.7; 25%)</a:t>
            </a:r>
            <a:endParaRPr lang="es-ES" sz="16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777461" y="570048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7763594" y="5718398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000374" y="1552575"/>
            <a:ext cx="3155801" cy="320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CuadroTexto"/>
          <p:cNvSpPr txBox="1"/>
          <p:nvPr/>
        </p:nvSpPr>
        <p:spPr>
          <a:xfrm>
            <a:off x="7168551" y="2631579"/>
            <a:ext cx="1907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Sec. sulfate (1.7; 8%)</a:t>
            </a:r>
            <a:endParaRPr lang="es-ES" sz="16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7723906" y="3808090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466037" y="452289"/>
            <a:ext cx="1579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Traffic</a:t>
            </a:r>
            <a:r>
              <a:rPr lang="es-ES" sz="1600" dirty="0" smtClean="0"/>
              <a:t> (3.2; 14%)</a:t>
            </a:r>
            <a:endParaRPr lang="es-ES" sz="16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7696919" y="1666900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1547664" y="1484784"/>
            <a:ext cx="13949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Barcelona </a:t>
            </a:r>
            <a:r>
              <a:rPr lang="es-ES" sz="1100" i="1" dirty="0" err="1" smtClean="0"/>
              <a:t>measuring</a:t>
            </a:r>
            <a:endParaRPr lang="es-ES" sz="1100" i="1" dirty="0" smtClean="0"/>
          </a:p>
          <a:p>
            <a:r>
              <a:rPr lang="es-ES" sz="1100" i="1" dirty="0" err="1" smtClean="0"/>
              <a:t>station</a:t>
            </a:r>
            <a:r>
              <a:rPr lang="es-ES" sz="1100" i="1" dirty="0" smtClean="0"/>
              <a:t> 5 km </a:t>
            </a:r>
            <a:r>
              <a:rPr lang="es-ES" sz="1100" i="1" dirty="0" err="1" smtClean="0"/>
              <a:t>far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endParaRPr lang="es-ES" sz="1100" i="1" dirty="0" smtClean="0"/>
          </a:p>
          <a:p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endParaRPr lang="es-ES" sz="1100" i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115616" y="3212976"/>
            <a:ext cx="1898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Emissions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Barcelona</a:t>
            </a:r>
          </a:p>
          <a:p>
            <a:r>
              <a:rPr lang="es-ES" sz="1100" i="1" dirty="0" err="1" smtClean="0"/>
              <a:t>Metropolotan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Area</a:t>
            </a:r>
            <a:r>
              <a:rPr lang="es-ES" sz="1100" i="1" dirty="0" smtClean="0"/>
              <a:t> and </a:t>
            </a:r>
            <a:r>
              <a:rPr lang="es-ES" sz="1100" i="1" dirty="0" err="1" smtClean="0"/>
              <a:t>valley</a:t>
            </a:r>
            <a:endParaRPr lang="es-ES" sz="1100" i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1331640" y="5157192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Local </a:t>
            </a:r>
            <a:r>
              <a:rPr lang="es-ES" sz="1100" i="1" dirty="0" err="1" smtClean="0"/>
              <a:t>dust</a:t>
            </a:r>
            <a:endParaRPr lang="es-ES" sz="1100" i="1" dirty="0" smtClean="0"/>
          </a:p>
          <a:p>
            <a:r>
              <a:rPr lang="es-ES" sz="1100" i="1" dirty="0" err="1" smtClean="0"/>
              <a:t>resuspension</a:t>
            </a:r>
            <a:endParaRPr lang="es-ES" sz="1100" i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3347864" y="5301208"/>
            <a:ext cx="1175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Port of Barcelona</a:t>
            </a:r>
            <a:endParaRPr lang="es-ES" sz="1100" i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5868144" y="6165304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NO</a:t>
            </a:r>
            <a:r>
              <a:rPr lang="es-ES" sz="1100" i="1" baseline="-25000" dirty="0" smtClean="0"/>
              <a:t>2</a:t>
            </a:r>
            <a:r>
              <a:rPr lang="es-ES" sz="1100" i="1" dirty="0" smtClean="0"/>
              <a:t> + </a:t>
            </a:r>
            <a:r>
              <a:rPr lang="es-ES" sz="1100" i="1" dirty="0" err="1" smtClean="0"/>
              <a:t>availability</a:t>
            </a:r>
            <a:endParaRPr lang="es-ES" sz="1100" i="1" dirty="0" smtClean="0"/>
          </a:p>
          <a:p>
            <a:r>
              <a:rPr lang="es-ES" sz="1100" i="1" dirty="0" smtClean="0"/>
              <a:t>of NH</a:t>
            </a:r>
            <a:r>
              <a:rPr lang="es-ES" sz="1100" i="1" baseline="-25000" dirty="0" smtClean="0"/>
              <a:t>3</a:t>
            </a:r>
            <a:r>
              <a:rPr lang="es-ES" sz="1100" i="1" dirty="0" smtClean="0"/>
              <a:t> In Barcelona</a:t>
            </a:r>
            <a:endParaRPr lang="es-ES" sz="1100" i="1" dirty="0"/>
          </a:p>
        </p:txBody>
      </p:sp>
      <p:sp>
        <p:nvSpPr>
          <p:cNvPr id="85" name="84 CuadroTexto"/>
          <p:cNvSpPr txBox="1"/>
          <p:nvPr/>
        </p:nvSpPr>
        <p:spPr>
          <a:xfrm>
            <a:off x="4788024" y="5373216"/>
            <a:ext cx="870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Agriculture</a:t>
            </a:r>
            <a:r>
              <a:rPr lang="es-ES" sz="1100" i="1" dirty="0" smtClean="0"/>
              <a:t>/</a:t>
            </a:r>
          </a:p>
          <a:p>
            <a:r>
              <a:rPr lang="es-ES" sz="1100" i="1" dirty="0" err="1" smtClean="0"/>
              <a:t>farm</a:t>
            </a:r>
            <a:endParaRPr lang="es-ES" sz="1100" i="1" dirty="0" smtClean="0"/>
          </a:p>
        </p:txBody>
      </p:sp>
      <p:sp>
        <p:nvSpPr>
          <p:cNvPr id="88" name="87 CuadroTexto"/>
          <p:cNvSpPr txBox="1"/>
          <p:nvPr/>
        </p:nvSpPr>
        <p:spPr>
          <a:xfrm>
            <a:off x="7956376" y="1196752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Vehicles</a:t>
            </a:r>
            <a:r>
              <a:rPr lang="es-ES" sz="1100" i="1" dirty="0" smtClean="0"/>
              <a:t> in</a:t>
            </a:r>
          </a:p>
          <a:p>
            <a:r>
              <a:rPr lang="es-ES" sz="1100" i="1" dirty="0" smtClean="0"/>
              <a:t>Barcelona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644008" y="1124744"/>
            <a:ext cx="1486817" cy="369332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b="1" dirty="0" smtClean="0"/>
              <a:t>WINTER (DJF)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/>
          <a:srcRect l="20423" t="9635" r="19375" b="10357"/>
          <a:stretch>
            <a:fillRect/>
          </a:stretch>
        </p:blipFill>
        <p:spPr bwMode="auto">
          <a:xfrm>
            <a:off x="6948264" y="836712"/>
            <a:ext cx="16573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 l="16607" t="12529" r="17309" b="11420"/>
          <a:stretch>
            <a:fillRect/>
          </a:stretch>
        </p:blipFill>
        <p:spPr bwMode="auto">
          <a:xfrm>
            <a:off x="7020272" y="3149327"/>
            <a:ext cx="1819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 l="17299" t="12089" r="18693" b="13618"/>
          <a:stretch>
            <a:fillRect/>
          </a:stretch>
        </p:blipFill>
        <p:spPr bwMode="auto">
          <a:xfrm>
            <a:off x="7126188" y="5066134"/>
            <a:ext cx="17621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 l="17152" t="14682" r="19579" b="14271"/>
          <a:stretch>
            <a:fillRect/>
          </a:stretch>
        </p:blipFill>
        <p:spPr bwMode="auto">
          <a:xfrm>
            <a:off x="5143984" y="5051276"/>
            <a:ext cx="1741797" cy="15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 l="19256" t="12628" r="20550" b="13244"/>
          <a:stretch>
            <a:fillRect/>
          </a:stretch>
        </p:blipFill>
        <p:spPr bwMode="auto">
          <a:xfrm>
            <a:off x="2482809" y="5123284"/>
            <a:ext cx="1657143" cy="160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 l="19375" t="11888" r="10390" b="13380"/>
          <a:stretch>
            <a:fillRect/>
          </a:stretch>
        </p:blipFill>
        <p:spPr bwMode="auto">
          <a:xfrm>
            <a:off x="184845" y="5007843"/>
            <a:ext cx="1933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 l="17314" t="11396" r="18447" b="12834"/>
          <a:stretch>
            <a:fillRect/>
          </a:stretch>
        </p:blipFill>
        <p:spPr bwMode="auto">
          <a:xfrm>
            <a:off x="160462" y="2996952"/>
            <a:ext cx="1768501" cy="164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 l="12456" t="11649" r="16271" b="12299"/>
          <a:stretch>
            <a:fillRect/>
          </a:stretch>
        </p:blipFill>
        <p:spPr bwMode="auto">
          <a:xfrm>
            <a:off x="93787" y="1230660"/>
            <a:ext cx="1962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18608" t="11807" r="19903" b="13450"/>
          <a:stretch>
            <a:fillRect/>
          </a:stretch>
        </p:blipFill>
        <p:spPr bwMode="auto">
          <a:xfrm>
            <a:off x="3236614" y="2132856"/>
            <a:ext cx="2660105" cy="25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1980018" y="0"/>
            <a:ext cx="792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LOCAL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63758" y="0"/>
            <a:ext cx="11767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REGIONAL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139952" y="0"/>
            <a:ext cx="19430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TRANSBOUNDARY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699792" y="476672"/>
            <a:ext cx="294657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2010 – 2014 Barcelona (BCN)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621447" y="1484784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(25.2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  <a:p>
            <a:pPr algn="ctr"/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; %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277821" y="3179068"/>
            <a:ext cx="5886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BCN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971600" y="1052736"/>
            <a:ext cx="2824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(4.3; 17% of PM</a:t>
            </a:r>
            <a:r>
              <a:rPr lang="es-ES" sz="1600" baseline="-25000" dirty="0" smtClean="0"/>
              <a:t>10</a:t>
            </a:r>
            <a:r>
              <a:rPr lang="es-ES" sz="1600" dirty="0" smtClean="0"/>
              <a:t> </a:t>
            </a:r>
            <a:r>
              <a:rPr lang="es-ES" sz="1600" dirty="0" err="1" smtClean="0"/>
              <a:t>mass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947217" y="1882924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899592" y="2780928"/>
            <a:ext cx="1751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Industrial (0.2; 1%)</a:t>
            </a:r>
            <a:endParaRPr lang="es-ES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972120" y="3743454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0" y="4797152"/>
            <a:ext cx="1716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Mineral (3.8; 15%)</a:t>
            </a:r>
            <a:endParaRPr lang="es-ES" sz="16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827584" y="5661248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076587" y="4908401"/>
            <a:ext cx="1849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Heavy-</a:t>
            </a:r>
            <a:r>
              <a:rPr lang="es-ES" sz="1600" dirty="0" err="1" smtClean="0"/>
              <a:t>oil</a:t>
            </a:r>
            <a:r>
              <a:rPr lang="es-ES" sz="1600" dirty="0" smtClean="0"/>
              <a:t> (3.6; 15%)</a:t>
            </a:r>
            <a:endParaRPr lang="es-ES" sz="16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3042679" y="575763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5100439" y="4836393"/>
            <a:ext cx="201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Sec. </a:t>
            </a:r>
            <a:r>
              <a:rPr lang="es-ES" sz="1600" dirty="0" err="1" smtClean="0"/>
              <a:t>nitrate</a:t>
            </a:r>
            <a:r>
              <a:rPr lang="es-ES" sz="1600" dirty="0" smtClean="0"/>
              <a:t> (2.7; 11%)</a:t>
            </a:r>
            <a:endParaRPr lang="es-ES" sz="16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7346404" y="4844777"/>
            <a:ext cx="170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Organic</a:t>
            </a:r>
            <a:r>
              <a:rPr lang="es-ES" sz="1600" dirty="0" smtClean="0"/>
              <a:t> (4.5; 18%)</a:t>
            </a:r>
            <a:endParaRPr lang="es-ES" sz="16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777461" y="570048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7763594" y="5718398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000374" y="1552575"/>
            <a:ext cx="3155801" cy="320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CuadroTexto"/>
          <p:cNvSpPr txBox="1"/>
          <p:nvPr/>
        </p:nvSpPr>
        <p:spPr>
          <a:xfrm>
            <a:off x="7168551" y="2631579"/>
            <a:ext cx="2011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Sec. sulfate (2.4; 10%)</a:t>
            </a:r>
            <a:endParaRPr lang="es-ES" sz="16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7723906" y="3808090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466037" y="452289"/>
            <a:ext cx="1579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Traffic</a:t>
            </a:r>
            <a:r>
              <a:rPr lang="es-ES" sz="1600" dirty="0" smtClean="0"/>
              <a:t> (2.8; 12%)</a:t>
            </a:r>
            <a:endParaRPr lang="es-ES" sz="16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7696919" y="1666900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1509564" y="1340768"/>
            <a:ext cx="13949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Barcelona </a:t>
            </a:r>
            <a:r>
              <a:rPr lang="es-ES" sz="1100" i="1" dirty="0" err="1" smtClean="0"/>
              <a:t>measuring</a:t>
            </a:r>
            <a:endParaRPr lang="es-ES" sz="1100" i="1" dirty="0" smtClean="0"/>
          </a:p>
          <a:p>
            <a:r>
              <a:rPr lang="es-ES" sz="1100" i="1" dirty="0" err="1" smtClean="0"/>
              <a:t>station</a:t>
            </a:r>
            <a:r>
              <a:rPr lang="es-ES" sz="1100" i="1" dirty="0" smtClean="0"/>
              <a:t> 5 km </a:t>
            </a:r>
            <a:r>
              <a:rPr lang="es-ES" sz="1100" i="1" dirty="0" err="1" smtClean="0"/>
              <a:t>far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endParaRPr lang="es-ES" sz="1100" i="1" dirty="0" smtClean="0"/>
          </a:p>
          <a:p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endParaRPr lang="es-ES" sz="1100" i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115616" y="3212976"/>
            <a:ext cx="1898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Emissions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Barcelona</a:t>
            </a:r>
          </a:p>
          <a:p>
            <a:r>
              <a:rPr lang="es-ES" sz="1100" i="1" dirty="0" err="1" smtClean="0"/>
              <a:t>Metropolotan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Area</a:t>
            </a:r>
            <a:r>
              <a:rPr lang="es-ES" sz="1100" i="1" dirty="0" smtClean="0"/>
              <a:t> and </a:t>
            </a:r>
            <a:r>
              <a:rPr lang="es-ES" sz="1100" i="1" dirty="0" err="1" smtClean="0"/>
              <a:t>valley</a:t>
            </a:r>
            <a:endParaRPr lang="es-ES" sz="1100" i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179512" y="5373216"/>
            <a:ext cx="93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Saharan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dust</a:t>
            </a:r>
            <a:endParaRPr lang="es-ES" sz="1100" i="1" dirty="0" smtClean="0"/>
          </a:p>
          <a:p>
            <a:r>
              <a:rPr lang="es-ES" sz="1100" i="1" dirty="0" smtClean="0"/>
              <a:t>(</a:t>
            </a:r>
            <a:r>
              <a:rPr lang="es-ES" sz="1100" i="1" dirty="0" err="1" smtClean="0"/>
              <a:t>summer</a:t>
            </a:r>
            <a:r>
              <a:rPr lang="es-ES" sz="1100" i="1" dirty="0" smtClean="0"/>
              <a:t>)</a:t>
            </a:r>
            <a:endParaRPr lang="es-ES" sz="1100" i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1293540" y="5013176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Local </a:t>
            </a:r>
            <a:r>
              <a:rPr lang="es-ES" sz="1100" i="1" dirty="0" err="1" smtClean="0"/>
              <a:t>dust</a:t>
            </a:r>
            <a:endParaRPr lang="es-ES" sz="1100" i="1" dirty="0" smtClean="0"/>
          </a:p>
          <a:p>
            <a:r>
              <a:rPr lang="es-ES" sz="1100" i="1" dirty="0" err="1" smtClean="0"/>
              <a:t>resuspension</a:t>
            </a:r>
            <a:endParaRPr lang="es-ES" sz="1100" i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3347864" y="5301208"/>
            <a:ext cx="1175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Port of Barcelona</a:t>
            </a:r>
            <a:endParaRPr lang="es-ES" sz="1100" i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6012160" y="5142334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NO</a:t>
            </a:r>
            <a:r>
              <a:rPr lang="es-ES" sz="1100" i="1" baseline="-25000" dirty="0" smtClean="0"/>
              <a:t>2</a:t>
            </a:r>
            <a:r>
              <a:rPr lang="es-ES" sz="1100" i="1" dirty="0" smtClean="0"/>
              <a:t> + </a:t>
            </a:r>
            <a:r>
              <a:rPr lang="es-ES" sz="1100" i="1" dirty="0" err="1" smtClean="0"/>
              <a:t>availability</a:t>
            </a:r>
            <a:endParaRPr lang="es-ES" sz="1100" i="1" dirty="0" smtClean="0"/>
          </a:p>
          <a:p>
            <a:r>
              <a:rPr lang="es-ES" sz="1100" i="1" dirty="0" smtClean="0"/>
              <a:t>of NH</a:t>
            </a:r>
            <a:r>
              <a:rPr lang="es-ES" sz="1100" i="1" baseline="-25000" dirty="0" smtClean="0"/>
              <a:t>3</a:t>
            </a:r>
            <a:r>
              <a:rPr lang="es-ES" sz="1100" i="1" dirty="0" smtClean="0"/>
              <a:t> In Barcelona</a:t>
            </a:r>
            <a:endParaRPr lang="es-ES" sz="1100" i="1" dirty="0"/>
          </a:p>
        </p:txBody>
      </p:sp>
      <p:sp>
        <p:nvSpPr>
          <p:cNvPr id="85" name="84 CuadroTexto"/>
          <p:cNvSpPr txBox="1"/>
          <p:nvPr/>
        </p:nvSpPr>
        <p:spPr>
          <a:xfrm>
            <a:off x="4932040" y="5877272"/>
            <a:ext cx="870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Agriculture</a:t>
            </a:r>
            <a:r>
              <a:rPr lang="es-ES" sz="1100" i="1" dirty="0" smtClean="0"/>
              <a:t>/</a:t>
            </a:r>
          </a:p>
          <a:p>
            <a:r>
              <a:rPr lang="es-ES" sz="1100" i="1" dirty="0" err="1" smtClean="0"/>
              <a:t>farm</a:t>
            </a:r>
            <a:endParaRPr lang="es-ES" sz="1100" i="1" dirty="0" smtClean="0"/>
          </a:p>
        </p:txBody>
      </p:sp>
      <p:sp>
        <p:nvSpPr>
          <p:cNvPr id="86" name="85 CuadroTexto"/>
          <p:cNvSpPr txBox="1"/>
          <p:nvPr/>
        </p:nvSpPr>
        <p:spPr>
          <a:xfrm>
            <a:off x="7092280" y="6165304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Strong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summer</a:t>
            </a:r>
            <a:endParaRPr lang="es-ES" sz="1100" i="1" dirty="0" smtClean="0"/>
          </a:p>
          <a:p>
            <a:r>
              <a:rPr lang="es-ES" sz="1100" i="1" dirty="0" err="1" smtClean="0"/>
              <a:t>formation</a:t>
            </a:r>
            <a:r>
              <a:rPr lang="es-ES" sz="1100" i="1" dirty="0" smtClean="0"/>
              <a:t> and </a:t>
            </a:r>
          </a:p>
          <a:p>
            <a:r>
              <a:rPr lang="es-ES" sz="1100" i="1" dirty="0" err="1" smtClean="0"/>
              <a:t>recirculation</a:t>
            </a:r>
            <a:endParaRPr lang="es-ES" sz="1100" i="1" dirty="0" smtClean="0"/>
          </a:p>
        </p:txBody>
      </p:sp>
      <p:sp>
        <p:nvSpPr>
          <p:cNvPr id="87" name="86 CuadroTexto"/>
          <p:cNvSpPr txBox="1"/>
          <p:nvPr/>
        </p:nvSpPr>
        <p:spPr>
          <a:xfrm>
            <a:off x="6516216" y="3212976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Strong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summer</a:t>
            </a:r>
            <a:endParaRPr lang="es-ES" sz="1100" i="1" dirty="0" smtClean="0"/>
          </a:p>
          <a:p>
            <a:r>
              <a:rPr lang="es-ES" sz="1100" i="1" dirty="0" err="1" smtClean="0"/>
              <a:t>formation</a:t>
            </a:r>
            <a:r>
              <a:rPr lang="es-ES" sz="1100" i="1" dirty="0" smtClean="0"/>
              <a:t> and </a:t>
            </a:r>
          </a:p>
          <a:p>
            <a:r>
              <a:rPr lang="es-ES" sz="1100" i="1" dirty="0" err="1" smtClean="0"/>
              <a:t>recirculation</a:t>
            </a:r>
            <a:endParaRPr lang="es-ES" sz="1100" i="1" dirty="0" smtClean="0"/>
          </a:p>
        </p:txBody>
      </p:sp>
      <p:sp>
        <p:nvSpPr>
          <p:cNvPr id="88" name="87 CuadroTexto"/>
          <p:cNvSpPr txBox="1"/>
          <p:nvPr/>
        </p:nvSpPr>
        <p:spPr>
          <a:xfrm>
            <a:off x="7956376" y="1196752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Vehicles</a:t>
            </a:r>
            <a:r>
              <a:rPr lang="es-ES" sz="1100" i="1" dirty="0" smtClean="0"/>
              <a:t> in</a:t>
            </a:r>
          </a:p>
          <a:p>
            <a:r>
              <a:rPr lang="es-ES" sz="1100" i="1" dirty="0" smtClean="0"/>
              <a:t>Barcelona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4283968" y="1052736"/>
            <a:ext cx="2039020" cy="46166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SUMMER (JJA)</a:t>
            </a:r>
            <a:endParaRPr lang="es-ES" sz="2400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5868144" y="645789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i="1" dirty="0" err="1" smtClean="0">
                <a:solidFill>
                  <a:srgbClr val="00B050"/>
                </a:solidFill>
              </a:rPr>
              <a:t>Low</a:t>
            </a:r>
            <a:r>
              <a:rPr lang="es-ES" sz="1000" b="1" i="1" dirty="0" smtClean="0">
                <a:solidFill>
                  <a:srgbClr val="00B050"/>
                </a:solidFill>
              </a:rPr>
              <a:t> NH3 </a:t>
            </a:r>
            <a:r>
              <a:rPr lang="es-ES" sz="1000" b="1" i="1" dirty="0" err="1" smtClean="0">
                <a:solidFill>
                  <a:srgbClr val="00B050"/>
                </a:solidFill>
              </a:rPr>
              <a:t>levels</a:t>
            </a:r>
            <a:r>
              <a:rPr lang="es-ES" sz="10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s-ES" sz="1000" b="1" i="1" dirty="0" smtClean="0">
                <a:solidFill>
                  <a:srgbClr val="00B050"/>
                </a:solidFill>
              </a:rPr>
              <a:t>at </a:t>
            </a:r>
            <a:r>
              <a:rPr lang="es-ES" sz="1000" b="1" i="1" dirty="0" err="1" smtClean="0">
                <a:solidFill>
                  <a:srgbClr val="00B050"/>
                </a:solidFill>
              </a:rPr>
              <a:t>Montseny</a:t>
            </a:r>
            <a:r>
              <a:rPr lang="es-ES" sz="1000" b="1" i="1" dirty="0" smtClean="0">
                <a:solidFill>
                  <a:srgbClr val="00B050"/>
                </a:solidFill>
              </a:rPr>
              <a:t> (?)</a:t>
            </a:r>
            <a:endParaRPr lang="es-ES" sz="1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92696"/>
            <a:ext cx="58351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Zurich: 47°22’36.42’’ N, 8°31’44.70’’,E, 410 m a.s.l.</a:t>
            </a:r>
          </a:p>
          <a:p>
            <a:r>
              <a:rPr lang="pt-BR" dirty="0" smtClean="0"/>
              <a:t>Payerne: 46°49’12’’ N, 06°57’ E, 491 m a.s.l.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Common period used for this analysis : Aug 2008 – Jul 2009</a:t>
            </a:r>
          </a:p>
          <a:p>
            <a:r>
              <a:rPr lang="pt-BR" i="1" dirty="0" smtClean="0">
                <a:solidFill>
                  <a:schemeClr val="accent3">
                    <a:lumMod val="75000"/>
                  </a:schemeClr>
                </a:solidFill>
              </a:rPr>
              <a:t>Data from Christoph Hueglin (EMPA, Switzerland)</a:t>
            </a:r>
            <a:endParaRPr lang="es-ES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89" t="7566"/>
          <a:stretch>
            <a:fillRect/>
          </a:stretch>
        </p:blipFill>
        <p:spPr bwMode="auto">
          <a:xfrm>
            <a:off x="5221480" y="3264493"/>
            <a:ext cx="3341586" cy="23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236296" y="3645024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Zurich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68144" y="4797152"/>
            <a:ext cx="93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Payerne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Estrella de 5 puntas"/>
          <p:cNvSpPr/>
          <p:nvPr/>
        </p:nvSpPr>
        <p:spPr>
          <a:xfrm>
            <a:off x="7380312" y="4005064"/>
            <a:ext cx="144016" cy="14401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6219638" y="4725144"/>
            <a:ext cx="144016" cy="14401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sultado de imagen de map europe 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3657600" cy="3232785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377576" y="5059546"/>
            <a:ext cx="288032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SWITZERLAND</a:t>
            </a:r>
            <a:r>
              <a:rPr lang="es-ES" sz="2800" dirty="0" smtClean="0"/>
              <a:t>: </a:t>
            </a:r>
            <a:r>
              <a:rPr lang="es-ES" sz="2800" dirty="0" err="1" smtClean="0"/>
              <a:t>Zurich</a:t>
            </a:r>
            <a:r>
              <a:rPr lang="es-ES" sz="2800" dirty="0" smtClean="0"/>
              <a:t> (UB), </a:t>
            </a:r>
            <a:r>
              <a:rPr lang="es-ES" sz="2800" dirty="0" err="1" smtClean="0"/>
              <a:t>Payerne</a:t>
            </a:r>
            <a:r>
              <a:rPr lang="es-ES" sz="2800" dirty="0" smtClean="0"/>
              <a:t> (RB)</a:t>
            </a:r>
            <a:endParaRPr lang="es-ES" sz="2800" dirty="0"/>
          </a:p>
        </p:txBody>
      </p:sp>
      <p:sp>
        <p:nvSpPr>
          <p:cNvPr id="14" name="13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Usuari\Descargas\EGAR_Logotip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4304531" cy="19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978"/>
          <a:stretch>
            <a:fillRect/>
          </a:stretch>
        </p:blipFill>
        <p:spPr bwMode="auto">
          <a:xfrm>
            <a:off x="434496" y="764705"/>
            <a:ext cx="40841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CuadroTexto"/>
          <p:cNvSpPr txBox="1"/>
          <p:nvPr/>
        </p:nvSpPr>
        <p:spPr>
          <a:xfrm rot="16200000">
            <a:off x="-522607" y="1673555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PM10</a:t>
            </a:r>
            <a:r>
              <a:rPr lang="es-ES" dirty="0" smtClean="0">
                <a:latin typeface="Symbol" pitchFamily="18" charset="2"/>
              </a:rPr>
              <a:t> [m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]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355976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Mostly</a:t>
            </a:r>
            <a:r>
              <a:rPr lang="es-ES" b="1" dirty="0" smtClean="0"/>
              <a:t> regional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SWITZERLAND</a:t>
            </a:r>
            <a:r>
              <a:rPr lang="es-ES" sz="2800" dirty="0" smtClean="0"/>
              <a:t>: </a:t>
            </a:r>
            <a:r>
              <a:rPr lang="es-ES" sz="2800" dirty="0" err="1" smtClean="0"/>
              <a:t>Zurich</a:t>
            </a:r>
            <a:r>
              <a:rPr lang="es-ES" sz="2800" dirty="0" smtClean="0"/>
              <a:t> (UB), </a:t>
            </a:r>
            <a:r>
              <a:rPr lang="es-ES" sz="2800" dirty="0" err="1" smtClean="0"/>
              <a:t>Payerne</a:t>
            </a:r>
            <a:r>
              <a:rPr lang="es-ES" sz="2800" dirty="0" smtClean="0"/>
              <a:t> (RB)</a:t>
            </a:r>
            <a:endParaRPr lang="es-ES" sz="2800" dirty="0"/>
          </a:p>
        </p:txBody>
      </p:sp>
      <p:sp>
        <p:nvSpPr>
          <p:cNvPr id="8" name="7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Usuari\Descargas\EGAR_Logotip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92796"/>
            <a:ext cx="4210050" cy="2400300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92" y="504056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441472" y="980728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Road </a:t>
            </a:r>
            <a:r>
              <a:rPr lang="es-ES" dirty="0" err="1" smtClean="0"/>
              <a:t>traffic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476" y="50520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673720" y="83671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Na-Mg </a:t>
            </a:r>
            <a:r>
              <a:rPr lang="es-ES" dirty="0" err="1" smtClean="0"/>
              <a:t>Rich</a:t>
            </a:r>
            <a:endParaRPr lang="es-E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3140" t="9564" r="3988" b="8605"/>
          <a:stretch>
            <a:fillRect/>
          </a:stretch>
        </p:blipFill>
        <p:spPr bwMode="auto">
          <a:xfrm>
            <a:off x="5913543" y="768976"/>
            <a:ext cx="2478280" cy="228172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554040" y="908720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Wood </a:t>
            </a:r>
            <a:r>
              <a:rPr lang="es-ES" dirty="0" err="1" smtClean="0"/>
              <a:t>burning</a:t>
            </a:r>
            <a:endParaRPr lang="es-ES" dirty="0" smtClean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92" y="316095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059626" y="3429000"/>
            <a:ext cx="121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Secondary</a:t>
            </a:r>
            <a:r>
              <a:rPr lang="es-ES" dirty="0" smtClean="0"/>
              <a:t> </a:t>
            </a:r>
          </a:p>
          <a:p>
            <a:pPr algn="ctr"/>
            <a:r>
              <a:rPr lang="es-ES" dirty="0" err="1" smtClean="0"/>
              <a:t>Nitrate</a:t>
            </a:r>
            <a:endParaRPr lang="es-E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16095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932" y="316095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7202112" y="3501008"/>
            <a:ext cx="9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Mineral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539552" y="116632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39552" y="404664"/>
            <a:ext cx="288032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827584" y="0"/>
            <a:ext cx="472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Local </a:t>
            </a:r>
            <a:r>
              <a:rPr lang="es-ES" dirty="0" err="1" smtClean="0"/>
              <a:t>contribution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</a:t>
            </a:r>
            <a:r>
              <a:rPr lang="es-ES" dirty="0" err="1" smtClean="0"/>
              <a:t>measured</a:t>
            </a:r>
            <a:r>
              <a:rPr lang="es-ES" dirty="0" smtClean="0"/>
              <a:t> at ZUE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27584" y="260648"/>
            <a:ext cx="505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Regional </a:t>
            </a:r>
            <a:r>
              <a:rPr lang="es-ES" dirty="0" err="1" smtClean="0"/>
              <a:t>contribution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</a:t>
            </a:r>
            <a:r>
              <a:rPr lang="es-ES" dirty="0" err="1" smtClean="0"/>
              <a:t>measured</a:t>
            </a:r>
            <a:r>
              <a:rPr lang="es-ES" dirty="0" smtClean="0"/>
              <a:t> at ZUE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330424" y="1549896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endParaRPr lang="es-ES" baseline="30000" dirty="0"/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330424" y="4358208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endParaRPr lang="es-ES" baseline="30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763688" y="5661248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266732" y="5661248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787012" y="5661248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163201" y="0"/>
            <a:ext cx="198079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ZURICH + PAYERNE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580340" y="3429000"/>
            <a:ext cx="121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Secondary</a:t>
            </a:r>
            <a:r>
              <a:rPr lang="es-ES" dirty="0" smtClean="0"/>
              <a:t> </a:t>
            </a:r>
          </a:p>
          <a:p>
            <a:pPr algn="ctr"/>
            <a:r>
              <a:rPr lang="es-ES" dirty="0" smtClean="0"/>
              <a:t>Sulfate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88224" y="1268760"/>
            <a:ext cx="13965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Difficult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to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asses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the</a:t>
            </a:r>
            <a:endParaRPr lang="es-ES" sz="1000" i="1" dirty="0" smtClean="0"/>
          </a:p>
          <a:p>
            <a:r>
              <a:rPr lang="es-ES" sz="1000" i="1" dirty="0" err="1" smtClean="0"/>
              <a:t>different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contributions</a:t>
            </a:r>
            <a:r>
              <a:rPr lang="es-ES" sz="1000" i="1" dirty="0" smtClean="0"/>
              <a:t> </a:t>
            </a:r>
          </a:p>
          <a:p>
            <a:r>
              <a:rPr lang="es-ES" sz="1000" i="1" dirty="0" smtClean="0"/>
              <a:t>of </a:t>
            </a:r>
            <a:r>
              <a:rPr lang="es-ES" sz="1000" i="1" dirty="0" err="1" smtClean="0"/>
              <a:t>this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source</a:t>
            </a:r>
            <a:endParaRPr lang="es-ES" sz="1000" i="1" dirty="0"/>
          </a:p>
        </p:txBody>
      </p:sp>
      <p:sp>
        <p:nvSpPr>
          <p:cNvPr id="30" name="29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D:\Usuari\Descargas\EGAR_Logotipo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33" name="32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615" y="764704"/>
            <a:ext cx="25431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04" y="2856576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532" y="764704"/>
            <a:ext cx="25431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3447632" y="0"/>
            <a:ext cx="792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LOCAL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331372" y="0"/>
            <a:ext cx="11767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REGIONAL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203848" y="476672"/>
            <a:ext cx="255711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2008 – 2009 </a:t>
            </a:r>
            <a:r>
              <a:rPr lang="es-ES" b="1" dirty="0" err="1" smtClean="0">
                <a:solidFill>
                  <a:schemeClr val="bg1"/>
                </a:solidFill>
              </a:rPr>
              <a:t>Zurich</a:t>
            </a:r>
            <a:r>
              <a:rPr lang="es-ES" b="1" dirty="0" smtClean="0">
                <a:solidFill>
                  <a:schemeClr val="bg1"/>
                </a:solidFill>
              </a:rPr>
              <a:t> (ZUE)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3569" y="908720"/>
            <a:ext cx="19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(13.7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107504" y="2899306"/>
            <a:ext cx="166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Traffic</a:t>
            </a:r>
            <a:r>
              <a:rPr lang="es-ES" sz="1200" dirty="0" smtClean="0"/>
              <a:t> (2.8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17%)</a:t>
            </a:r>
            <a:endParaRPr lang="es-ES" sz="12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671382" y="404664"/>
            <a:ext cx="2039020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SUMMER (JJA)</a:t>
            </a:r>
            <a:endParaRPr lang="es-ES" sz="2400" b="1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3610" y="2899306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58 CuadroTexto"/>
          <p:cNvSpPr txBox="1"/>
          <p:nvPr/>
        </p:nvSpPr>
        <p:spPr>
          <a:xfrm>
            <a:off x="1750761" y="2899306"/>
            <a:ext cx="1980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Na-Mg </a:t>
            </a:r>
            <a:r>
              <a:rPr lang="es-ES" sz="1200" dirty="0" err="1" smtClean="0"/>
              <a:t>rich</a:t>
            </a:r>
            <a:r>
              <a:rPr lang="es-ES" sz="1200" dirty="0" smtClean="0"/>
              <a:t> (3.0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22%)</a:t>
            </a:r>
            <a:endParaRPr lang="es-ES" sz="1200" dirty="0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50" y="3974417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68 CuadroTexto"/>
          <p:cNvSpPr txBox="1"/>
          <p:nvPr/>
        </p:nvSpPr>
        <p:spPr>
          <a:xfrm>
            <a:off x="179512" y="3991612"/>
            <a:ext cx="142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WC (0.8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5%)</a:t>
            </a:r>
            <a:endParaRPr lang="es-ES" sz="1200" dirty="0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1424" y="3991612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69 CuadroTexto"/>
          <p:cNvSpPr txBox="1"/>
          <p:nvPr/>
        </p:nvSpPr>
        <p:spPr>
          <a:xfrm>
            <a:off x="1705809" y="3991612"/>
            <a:ext cx="146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NSA (0.3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2%)</a:t>
            </a:r>
            <a:endParaRPr lang="es-ES" sz="1200" dirty="0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50" y="5003261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70 CuadroTexto"/>
          <p:cNvSpPr txBox="1"/>
          <p:nvPr/>
        </p:nvSpPr>
        <p:spPr>
          <a:xfrm>
            <a:off x="251520" y="5075372"/>
            <a:ext cx="1517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SSA (5.3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39%)</a:t>
            </a:r>
            <a:endParaRPr lang="es-ES" sz="1200" dirty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1424" y="5003364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73 CuadroTexto"/>
          <p:cNvSpPr txBox="1"/>
          <p:nvPr/>
        </p:nvSpPr>
        <p:spPr>
          <a:xfrm>
            <a:off x="1685932" y="5075372"/>
            <a:ext cx="177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Mineral (3.2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23%)</a:t>
            </a:r>
            <a:endParaRPr lang="es-ES" sz="1200" dirty="0"/>
          </a:p>
        </p:txBody>
      </p:sp>
      <p:sp>
        <p:nvSpPr>
          <p:cNvPr id="90" name="89 CuadroTexto"/>
          <p:cNvSpPr txBox="1"/>
          <p:nvPr/>
        </p:nvSpPr>
        <p:spPr>
          <a:xfrm>
            <a:off x="6176910" y="906974"/>
            <a:ext cx="19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(24.2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</p:txBody>
      </p:sp>
      <p:sp>
        <p:nvSpPr>
          <p:cNvPr id="91" name="90 CuadroTexto"/>
          <p:cNvSpPr txBox="1"/>
          <p:nvPr/>
        </p:nvSpPr>
        <p:spPr>
          <a:xfrm>
            <a:off x="5611288" y="2897560"/>
            <a:ext cx="166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Traffic</a:t>
            </a:r>
            <a:r>
              <a:rPr lang="es-ES" sz="1200" dirty="0" smtClean="0"/>
              <a:t> (3.1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13%)</a:t>
            </a:r>
            <a:endParaRPr lang="es-ES" sz="12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6253670" y="402918"/>
            <a:ext cx="1918730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WINTER (DJF)</a:t>
            </a:r>
            <a:endParaRPr lang="es-ES" sz="24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7254545" y="2897560"/>
            <a:ext cx="190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Na-Mg </a:t>
            </a:r>
            <a:r>
              <a:rPr lang="es-ES" sz="1200" dirty="0" err="1" smtClean="0"/>
              <a:t>rich</a:t>
            </a:r>
            <a:r>
              <a:rPr lang="es-ES" sz="1200" dirty="0" smtClean="0"/>
              <a:t> (2.1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9%)</a:t>
            </a:r>
            <a:endParaRPr lang="es-ES" sz="12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5683296" y="3989866"/>
            <a:ext cx="1504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WC (5.9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24%)</a:t>
            </a:r>
            <a:endParaRPr lang="es-ES" sz="12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7209593" y="3989866"/>
            <a:ext cx="1508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NSA (10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42%)</a:t>
            </a:r>
            <a:endParaRPr lang="es-ES" sz="1200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5755304" y="5073626"/>
            <a:ext cx="1517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SSA (3.5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14%)</a:t>
            </a:r>
            <a:endParaRPr lang="es-ES" sz="1200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7189716" y="5073626"/>
            <a:ext cx="1575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Mineral (1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g/m</a:t>
            </a:r>
            <a:r>
              <a:rPr lang="es-ES" sz="1200" baseline="30000" dirty="0" smtClean="0"/>
              <a:t>3</a:t>
            </a:r>
            <a:r>
              <a:rPr lang="es-ES" sz="1200" dirty="0" smtClean="0"/>
              <a:t>; 4%)</a:t>
            </a:r>
            <a:endParaRPr lang="es-ES" sz="1200" dirty="0"/>
          </a:p>
        </p:txBody>
      </p:sp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94850" y="2861482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2458" y="2882214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07036" y="3982963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3991612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07036" y="5041085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764" y="5054640"/>
            <a:ext cx="1362206" cy="1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102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D:\Usuari\Descargas\EGAR_Logotipo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106" name="105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uari\Descargas\EGAR_Logotip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860032" y="116632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PM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2.5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source apportionment in the GAINS model (2009)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07504" y="116632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PM</a:t>
            </a:r>
            <a:r>
              <a:rPr lang="en-US" i="1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source apportionment</a:t>
            </a: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(PMF model +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Lenschow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) (Aug2008 – Jul2009)</a:t>
            </a:r>
            <a:endParaRPr lang="es-ES" i="1" dirty="0"/>
          </a:p>
        </p:txBody>
      </p:sp>
      <p:sp>
        <p:nvSpPr>
          <p:cNvPr id="75" name="74 Elipse"/>
          <p:cNvSpPr/>
          <p:nvPr/>
        </p:nvSpPr>
        <p:spPr>
          <a:xfrm>
            <a:off x="4017934" y="325934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Elipse"/>
          <p:cNvSpPr/>
          <p:nvPr/>
        </p:nvSpPr>
        <p:spPr>
          <a:xfrm>
            <a:off x="4017934" y="361938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/>
          <p:cNvSpPr txBox="1"/>
          <p:nvPr/>
        </p:nvSpPr>
        <p:spPr>
          <a:xfrm>
            <a:off x="4132672" y="31409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PM</a:t>
            </a:r>
            <a:r>
              <a:rPr lang="es-ES" baseline="-25000" dirty="0" smtClean="0">
                <a:solidFill>
                  <a:srgbClr val="FF0000"/>
                </a:solidFill>
              </a:rPr>
              <a:t>2.5</a:t>
            </a:r>
            <a:endParaRPr lang="es-ES" baseline="30000" dirty="0">
              <a:solidFill>
                <a:srgbClr val="FF0000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4139952" y="350100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PM</a:t>
            </a:r>
            <a:r>
              <a:rPr lang="es-ES" baseline="-25000" dirty="0" smtClean="0"/>
              <a:t>10</a:t>
            </a:r>
            <a:endParaRPr lang="es-ES" baseline="30000" dirty="0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149080"/>
            <a:ext cx="2235972" cy="135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36" y="908720"/>
            <a:ext cx="4276327" cy="42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1814" y="908720"/>
            <a:ext cx="3332186" cy="458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109 CuadroTexto"/>
          <p:cNvSpPr txBox="1"/>
          <p:nvPr/>
        </p:nvSpPr>
        <p:spPr>
          <a:xfrm>
            <a:off x="3491880" y="3903778"/>
            <a:ext cx="2187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GAINS </a:t>
            </a:r>
            <a:r>
              <a:rPr lang="es-ES" sz="1600" i="1" dirty="0" smtClean="0"/>
              <a:t>(</a:t>
            </a:r>
            <a:r>
              <a:rPr lang="es-ES" sz="1600" i="1" dirty="0" err="1" smtClean="0"/>
              <a:t>PMF+Lenschow</a:t>
            </a:r>
            <a:r>
              <a:rPr lang="es-ES" sz="1600" i="1" dirty="0" smtClean="0"/>
              <a:t>)</a:t>
            </a:r>
            <a:endParaRPr lang="es-ES" sz="1600" i="1" dirty="0"/>
          </a:p>
        </p:txBody>
      </p:sp>
      <p:sp>
        <p:nvSpPr>
          <p:cNvPr id="112" name="111 CuadroTexto"/>
          <p:cNvSpPr txBox="1"/>
          <p:nvPr/>
        </p:nvSpPr>
        <p:spPr>
          <a:xfrm>
            <a:off x="4139952" y="76470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ZURICH</a:t>
            </a:r>
            <a:endParaRPr lang="es-ES" b="1" dirty="0"/>
          </a:p>
        </p:txBody>
      </p:sp>
      <p:sp>
        <p:nvSpPr>
          <p:cNvPr id="113" name="112 CuadroTexto"/>
          <p:cNvSpPr txBox="1"/>
          <p:nvPr/>
        </p:nvSpPr>
        <p:spPr>
          <a:xfrm rot="18479019">
            <a:off x="6667158" y="2132856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Nat</a:t>
            </a:r>
            <a:r>
              <a:rPr lang="es-ES" b="1" dirty="0" smtClean="0"/>
              <a:t>/</a:t>
            </a:r>
            <a:r>
              <a:rPr lang="es-ES" b="1" dirty="0" err="1" smtClean="0"/>
              <a:t>Int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613" y="688628"/>
            <a:ext cx="88446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Roubaix: 50°42'24''N, 3°10'51''E, 31 m a.s.l.</a:t>
            </a:r>
          </a:p>
          <a:p>
            <a:r>
              <a:rPr lang="pt-BR" dirty="0" smtClean="0"/>
              <a:t>Lens: 50°26'13''N, 2°49'37''E, 47 m a.s.l.</a:t>
            </a:r>
          </a:p>
          <a:p>
            <a:r>
              <a:rPr lang="pt-BR" dirty="0" smtClean="0"/>
              <a:t>Revin: 49°54'28.008''N, 4°37'48''E, 395 m a.s.l.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Common period used for this analysis : Jan 2013 – May 2014</a:t>
            </a:r>
          </a:p>
          <a:p>
            <a:r>
              <a:rPr lang="pt-BR" i="1" dirty="0" smtClean="0">
                <a:solidFill>
                  <a:schemeClr val="accent3">
                    <a:lumMod val="75000"/>
                  </a:schemeClr>
                </a:solidFill>
              </a:rPr>
              <a:t>Data from Esperanza Perdrix, Véronique Riffault, Stéphane Sauvage (IMT, lille Douai, France),</a:t>
            </a:r>
          </a:p>
          <a:p>
            <a:r>
              <a:rPr lang="pt-BR" i="1" dirty="0" smtClean="0">
                <a:solidFill>
                  <a:schemeClr val="accent3">
                    <a:lumMod val="75000"/>
                  </a:schemeClr>
                </a:solidFill>
              </a:rPr>
              <a:t>Olivier Favez (INERIS, France)</a:t>
            </a:r>
          </a:p>
          <a:p>
            <a:endParaRPr lang="pt-BR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5142265" cy="390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FRANCE</a:t>
            </a:r>
            <a:r>
              <a:rPr lang="es-ES" sz="2800" dirty="0" smtClean="0"/>
              <a:t>: </a:t>
            </a:r>
            <a:r>
              <a:rPr lang="es-ES" sz="2800" dirty="0" err="1" smtClean="0"/>
              <a:t>Roubaix</a:t>
            </a:r>
            <a:r>
              <a:rPr lang="es-ES" sz="2800" dirty="0" smtClean="0"/>
              <a:t> (</a:t>
            </a:r>
            <a:r>
              <a:rPr lang="es-ES" sz="2800" dirty="0" err="1" smtClean="0"/>
              <a:t>Tr</a:t>
            </a:r>
            <a:r>
              <a:rPr lang="es-ES" sz="2800" dirty="0" smtClean="0"/>
              <a:t>), Lens (UB), </a:t>
            </a:r>
            <a:r>
              <a:rPr lang="es-ES" sz="2800" dirty="0" err="1" smtClean="0"/>
              <a:t>Revin</a:t>
            </a:r>
            <a:r>
              <a:rPr lang="es-ES" sz="2800" dirty="0" smtClean="0"/>
              <a:t> (RB)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Usuari\Descargas\EGAR_Logotip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968" y="4255272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652" y="4258912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092" y="424591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968" y="215849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9198" y="2166228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9420" y="215485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4606" y="9099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860" y="106192"/>
            <a:ext cx="2395202" cy="25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94250" y="507571"/>
            <a:ext cx="165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Marine </a:t>
            </a:r>
            <a:r>
              <a:rPr lang="es-ES" sz="1200" b="1" dirty="0" err="1" smtClean="0"/>
              <a:t>Biogenic</a:t>
            </a:r>
            <a:r>
              <a:rPr lang="es-ES" sz="1200" b="1" dirty="0" smtClean="0"/>
              <a:t> (MSA)</a:t>
            </a:r>
            <a:endParaRPr lang="es-ES" sz="1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257470" y="507571"/>
            <a:ext cx="683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Mineral</a:t>
            </a:r>
            <a:endParaRPr lang="es-ES" sz="1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814530" y="507571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Sea Salt</a:t>
            </a:r>
            <a:endParaRPr lang="es-ES" sz="1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2559998"/>
            <a:ext cx="67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Oxalate</a:t>
            </a:r>
            <a:endParaRPr lang="es-ES" sz="1200" b="1" dirty="0"/>
          </a:p>
        </p:txBody>
      </p:sp>
      <p:sp>
        <p:nvSpPr>
          <p:cNvPr id="12" name="11 Rectángulo"/>
          <p:cNvSpPr/>
          <p:nvPr/>
        </p:nvSpPr>
        <p:spPr>
          <a:xfrm>
            <a:off x="323528" y="116632"/>
            <a:ext cx="288032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11560" y="59822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Traffic</a:t>
            </a:r>
            <a:endParaRPr lang="es-ES" sz="1200" b="1" dirty="0"/>
          </a:p>
        </p:txBody>
      </p:sp>
      <p:sp>
        <p:nvSpPr>
          <p:cNvPr id="14" name="13 Rectángulo"/>
          <p:cNvSpPr/>
          <p:nvPr/>
        </p:nvSpPr>
        <p:spPr>
          <a:xfrm>
            <a:off x="1306002" y="118526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594034" y="6171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Urban</a:t>
            </a:r>
            <a:endParaRPr lang="es-ES" sz="1200" b="1" dirty="0"/>
          </a:p>
        </p:txBody>
      </p:sp>
      <p:sp>
        <p:nvSpPr>
          <p:cNvPr id="16" name="15 Rectángulo"/>
          <p:cNvSpPr/>
          <p:nvPr/>
        </p:nvSpPr>
        <p:spPr>
          <a:xfrm>
            <a:off x="2265701" y="122166"/>
            <a:ext cx="288032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53733" y="65356"/>
            <a:ext cx="738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Regional</a:t>
            </a:r>
            <a:endParaRPr lang="es-ES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860032" y="502310"/>
            <a:ext cx="100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Marine </a:t>
            </a:r>
            <a:r>
              <a:rPr lang="es-ES" sz="1200" b="1" dirty="0" err="1" smtClean="0"/>
              <a:t>Aged</a:t>
            </a:r>
            <a:endParaRPr lang="es-ES" sz="12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154624" y="642754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Roubaix</a:t>
            </a:r>
            <a:r>
              <a:rPr lang="es-ES" sz="1000" i="1" dirty="0" smtClean="0"/>
              <a:t> and Lens </a:t>
            </a:r>
            <a:r>
              <a:rPr lang="es-ES" sz="1000" i="1" dirty="0" err="1" smtClean="0"/>
              <a:t>closer</a:t>
            </a:r>
            <a:endParaRPr lang="es-ES" sz="1000" i="1" dirty="0" smtClean="0"/>
          </a:p>
          <a:p>
            <a:r>
              <a:rPr lang="es-ES" sz="1000" i="1" dirty="0" err="1" smtClean="0"/>
              <a:t>to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the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coast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compared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to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Revin</a:t>
            </a:r>
            <a:r>
              <a:rPr lang="es-ES" sz="1000" i="1" dirty="0" smtClean="0"/>
              <a:t>. </a:t>
            </a:r>
            <a:r>
              <a:rPr lang="es-ES" sz="1000" i="1" dirty="0" err="1" smtClean="0"/>
              <a:t>Overestimation</a:t>
            </a:r>
            <a:r>
              <a:rPr lang="es-ES" sz="1000" i="1" dirty="0" smtClean="0"/>
              <a:t> of </a:t>
            </a:r>
          </a:p>
          <a:p>
            <a:r>
              <a:rPr lang="es-ES" sz="1000" i="1" dirty="0" smtClean="0"/>
              <a:t>“UB” </a:t>
            </a:r>
            <a:r>
              <a:rPr lang="es-ES" sz="1000" i="1" dirty="0" err="1" smtClean="0"/>
              <a:t>contribution</a:t>
            </a:r>
            <a:endParaRPr lang="es-ES" sz="1000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700680" y="40466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Makes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sense</a:t>
            </a:r>
            <a:r>
              <a:rPr lang="es-ES" sz="1000" i="1" dirty="0" smtClean="0"/>
              <a:t>: </a:t>
            </a:r>
            <a:r>
              <a:rPr lang="es-ES" sz="1000" i="1" dirty="0" err="1" smtClean="0"/>
              <a:t>This</a:t>
            </a:r>
            <a:r>
              <a:rPr lang="es-ES" sz="1000" i="1" dirty="0" smtClean="0"/>
              <a:t> </a:t>
            </a:r>
          </a:p>
          <a:p>
            <a:r>
              <a:rPr lang="es-ES" sz="1000" i="1" dirty="0" smtClean="0"/>
              <a:t>Marine </a:t>
            </a:r>
            <a:r>
              <a:rPr lang="es-ES" sz="1000" i="1" dirty="0" err="1" smtClean="0"/>
              <a:t>source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is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aged</a:t>
            </a:r>
            <a:endParaRPr lang="es-ES" sz="1000" i="1" dirty="0" smtClean="0"/>
          </a:p>
          <a:p>
            <a:r>
              <a:rPr lang="es-ES" sz="1000" i="1" dirty="0" smtClean="0"/>
              <a:t>(note </a:t>
            </a:r>
            <a:r>
              <a:rPr lang="es-ES" sz="1000" i="1" dirty="0" err="1" smtClean="0"/>
              <a:t>the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difference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with</a:t>
            </a:r>
            <a:r>
              <a:rPr lang="es-ES" sz="1000" i="1" dirty="0" smtClean="0"/>
              <a:t> Sea Salt)</a:t>
            </a:r>
            <a:endParaRPr lang="es-ES" sz="1000" i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99592" y="704890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Roubaix</a:t>
            </a:r>
            <a:r>
              <a:rPr lang="es-ES" sz="1000" i="1" dirty="0" smtClean="0"/>
              <a:t> and Lens </a:t>
            </a:r>
            <a:r>
              <a:rPr lang="es-ES" sz="1000" i="1" dirty="0" err="1" smtClean="0"/>
              <a:t>closer</a:t>
            </a:r>
            <a:endParaRPr lang="es-ES" sz="1000" i="1" dirty="0" smtClean="0"/>
          </a:p>
          <a:p>
            <a:r>
              <a:rPr lang="es-ES" sz="1000" i="1" dirty="0" err="1" smtClean="0"/>
              <a:t>to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the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coast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compared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to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Revin</a:t>
            </a:r>
            <a:r>
              <a:rPr lang="es-ES" sz="1000" i="1" dirty="0" smtClean="0"/>
              <a:t>. </a:t>
            </a:r>
            <a:r>
              <a:rPr lang="es-ES" sz="1000" i="1" dirty="0" err="1" smtClean="0"/>
              <a:t>Oversetimation</a:t>
            </a:r>
            <a:r>
              <a:rPr lang="es-ES" sz="1000" i="1" dirty="0" smtClean="0"/>
              <a:t> of </a:t>
            </a:r>
          </a:p>
          <a:p>
            <a:r>
              <a:rPr lang="es-ES" sz="1000" i="1" dirty="0" smtClean="0"/>
              <a:t>“UB” </a:t>
            </a:r>
            <a:r>
              <a:rPr lang="es-ES" sz="1000" i="1" dirty="0" err="1" smtClean="0"/>
              <a:t>contribution</a:t>
            </a:r>
            <a:endParaRPr lang="es-ES" sz="1000" i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956376" y="548680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Mainly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wind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blown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dust</a:t>
            </a:r>
            <a:endParaRPr lang="es-ES" sz="1000" i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971600" y="2559998"/>
            <a:ext cx="1571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Strongly</a:t>
            </a:r>
            <a:r>
              <a:rPr lang="es-ES" sz="1000" i="1" dirty="0" smtClean="0"/>
              <a:t> regional; </a:t>
            </a:r>
            <a:r>
              <a:rPr lang="es-ES" sz="1000" i="1" dirty="0" err="1" smtClean="0"/>
              <a:t>but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also</a:t>
            </a:r>
            <a:r>
              <a:rPr lang="es-ES" sz="1000" i="1" dirty="0" smtClean="0"/>
              <a:t> </a:t>
            </a:r>
          </a:p>
          <a:p>
            <a:r>
              <a:rPr lang="es-ES" sz="1000" i="1" dirty="0" smtClean="0"/>
              <a:t>has “UB”</a:t>
            </a:r>
          </a:p>
          <a:p>
            <a:r>
              <a:rPr lang="es-ES" sz="1000" i="1" dirty="0" smtClean="0"/>
              <a:t> </a:t>
            </a:r>
            <a:r>
              <a:rPr lang="es-ES" sz="1000" i="1" dirty="0" err="1" smtClean="0"/>
              <a:t>contributions</a:t>
            </a:r>
            <a:r>
              <a:rPr lang="es-ES" sz="1000" i="1" dirty="0" smtClean="0"/>
              <a:t>:</a:t>
            </a:r>
          </a:p>
          <a:p>
            <a:r>
              <a:rPr lang="es-ES" sz="1000" i="1" dirty="0" err="1" smtClean="0"/>
              <a:t>Oxalate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formed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from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vehicle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emissions</a:t>
            </a:r>
            <a:r>
              <a:rPr lang="es-ES" sz="1000" i="1" dirty="0" smtClean="0"/>
              <a:t> ?</a:t>
            </a:r>
          </a:p>
          <a:p>
            <a:endParaRPr lang="es-ES" sz="1000" i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699792" y="2559998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BB</a:t>
            </a:r>
            <a:endParaRPr lang="es-ES" sz="12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915816" y="2559998"/>
            <a:ext cx="1677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Important</a:t>
            </a:r>
            <a:r>
              <a:rPr lang="es-ES" sz="1000" i="1" dirty="0" smtClean="0"/>
              <a:t> “UB” and regional</a:t>
            </a:r>
          </a:p>
          <a:p>
            <a:r>
              <a:rPr lang="es-ES" sz="1000" i="1" dirty="0" err="1" smtClean="0"/>
              <a:t>contributions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911162" y="2556358"/>
            <a:ext cx="420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SSA</a:t>
            </a:r>
            <a:endParaRPr lang="es-ES" sz="12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381682" y="2547812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7173346" y="2564904"/>
            <a:ext cx="1071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Land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Biogenic</a:t>
            </a:r>
            <a:endParaRPr lang="es-ES" sz="12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7325898" y="2749404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678914" y="4606766"/>
            <a:ext cx="975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Polluted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soil</a:t>
            </a:r>
            <a:endParaRPr lang="es-ES" sz="12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915816" y="4791266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smtClean="0"/>
              <a:t>Local “non-</a:t>
            </a:r>
            <a:r>
              <a:rPr lang="es-ES" sz="1000" i="1" dirty="0" err="1" smtClean="0"/>
              <a:t>soil</a:t>
            </a:r>
            <a:r>
              <a:rPr lang="es-ES" sz="1000" i="1" dirty="0" smtClean="0"/>
              <a:t>” + regional</a:t>
            </a:r>
          </a:p>
          <a:p>
            <a:r>
              <a:rPr lang="es-ES" sz="1000" i="1" dirty="0" err="1" smtClean="0"/>
              <a:t>polluted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soil</a:t>
            </a:r>
            <a:r>
              <a:rPr lang="es-ES" sz="1000" i="1" dirty="0" smtClean="0"/>
              <a:t> (</a:t>
            </a:r>
            <a:r>
              <a:rPr lang="es-ES" sz="1000" i="1" dirty="0" err="1" smtClean="0"/>
              <a:t>past</a:t>
            </a:r>
            <a:r>
              <a:rPr lang="es-ES" sz="1000" i="1" dirty="0" smtClean="0"/>
              <a:t> industrial</a:t>
            </a:r>
          </a:p>
          <a:p>
            <a:r>
              <a:rPr lang="es-ES" sz="1000" i="1" dirty="0" err="1" smtClean="0"/>
              <a:t>emissions</a:t>
            </a:r>
            <a:r>
              <a:rPr lang="es-ES" sz="1000" i="1" dirty="0" smtClean="0"/>
              <a:t>)</a:t>
            </a:r>
          </a:p>
          <a:p>
            <a:endParaRPr lang="es-ES" sz="1000" i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93374" y="4581128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Traffic</a:t>
            </a:r>
            <a:endParaRPr lang="es-ES" sz="12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827584" y="4653136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 local</a:t>
            </a:r>
          </a:p>
          <a:p>
            <a:endParaRPr lang="es-ES" sz="1000" i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837990" y="4606766"/>
            <a:ext cx="448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NSA</a:t>
            </a:r>
            <a:endParaRPr lang="es-ES" sz="12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5364088" y="4797152"/>
            <a:ext cx="13292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Urban</a:t>
            </a:r>
            <a:r>
              <a:rPr lang="es-ES" sz="1000" i="1" dirty="0" smtClean="0"/>
              <a:t> (</a:t>
            </a:r>
            <a:r>
              <a:rPr lang="es-ES" sz="1000" i="1" dirty="0" err="1" smtClean="0"/>
              <a:t>from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vehicles</a:t>
            </a:r>
            <a:r>
              <a:rPr lang="es-ES" sz="1000" i="1" dirty="0" smtClean="0"/>
              <a:t>);</a:t>
            </a:r>
          </a:p>
          <a:p>
            <a:r>
              <a:rPr lang="es-ES" sz="1000" i="1" dirty="0" smtClean="0"/>
              <a:t>Regional (</a:t>
            </a:r>
            <a:r>
              <a:rPr lang="es-ES" sz="1000" i="1" dirty="0" err="1" smtClean="0"/>
              <a:t>Farms</a:t>
            </a:r>
            <a:r>
              <a:rPr lang="es-ES" sz="1000" i="1" dirty="0" smtClean="0"/>
              <a:t> ?)</a:t>
            </a:r>
          </a:p>
          <a:p>
            <a:endParaRPr lang="es-ES" sz="1000" i="1" dirty="0"/>
          </a:p>
        </p:txBody>
      </p:sp>
      <p:sp>
        <p:nvSpPr>
          <p:cNvPr id="54" name="53 CuadroTexto"/>
          <p:cNvSpPr txBox="1"/>
          <p:nvPr/>
        </p:nvSpPr>
        <p:spPr>
          <a:xfrm>
            <a:off x="8388424" y="4725144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PM10</a:t>
            </a:r>
            <a:endParaRPr lang="es-ES" sz="1200" b="1" dirty="0"/>
          </a:p>
        </p:txBody>
      </p:sp>
      <p:sp>
        <p:nvSpPr>
          <p:cNvPr id="55" name="54 Rectángulo"/>
          <p:cNvSpPr/>
          <p:nvPr/>
        </p:nvSpPr>
        <p:spPr>
          <a:xfrm>
            <a:off x="4139952" y="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Simultaneous</a:t>
            </a:r>
            <a:r>
              <a:rPr lang="es-ES" b="1" dirty="0" smtClean="0"/>
              <a:t> PM (132 </a:t>
            </a:r>
            <a:r>
              <a:rPr lang="es-ES" b="1" dirty="0" err="1" smtClean="0"/>
              <a:t>samples</a:t>
            </a:r>
            <a:r>
              <a:rPr lang="es-ES" b="1" dirty="0" smtClean="0"/>
              <a:t>)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8378" y="9099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16864" y="9463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215849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3946" y="4256354"/>
            <a:ext cx="2430750" cy="2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43608" y="379117"/>
            <a:ext cx="1266693" cy="215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800" b="1" dirty="0" err="1" smtClean="0">
                <a:solidFill>
                  <a:srgbClr val="6A6A6A"/>
                </a:solidFill>
                <a:latin typeface="Arial" pitchFamily="34" charset="0"/>
                <a:cs typeface="Arial" pitchFamily="34" charset="0"/>
              </a:rPr>
              <a:t>methanesulfonic</a:t>
            </a:r>
            <a:r>
              <a:rPr lang="es-ES" sz="800" b="1" dirty="0" smtClean="0">
                <a:solidFill>
                  <a:srgbClr val="6A6A6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800" b="1" dirty="0" err="1" smtClean="0">
                <a:solidFill>
                  <a:srgbClr val="6A6A6A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084168" y="2294290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Arabitol</a:t>
            </a:r>
            <a:r>
              <a:rPr lang="en-GB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and </a:t>
            </a:r>
            <a:r>
              <a:rPr lang="en-GB" sz="1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mannitol</a:t>
            </a:r>
            <a:endParaRPr lang="en-GB" sz="1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Glucose and mannose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6444208" y="29969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 smtClean="0"/>
              <a:t>Sugar</a:t>
            </a:r>
            <a:r>
              <a:rPr lang="en-US" sz="1000" dirty="0" smtClean="0"/>
              <a:t> and </a:t>
            </a:r>
            <a:r>
              <a:rPr lang="en-US" sz="1000" b="1" dirty="0" smtClean="0"/>
              <a:t>sugar</a:t>
            </a:r>
            <a:r>
              <a:rPr lang="en-US" sz="1000" dirty="0" smtClean="0"/>
              <a:t> alcohol, emitted by the primary biogenic emission</a:t>
            </a:r>
          </a:p>
          <a:p>
            <a:r>
              <a:rPr lang="es-ES" sz="1000" dirty="0" err="1" smtClean="0"/>
              <a:t>Primary</a:t>
            </a:r>
            <a:r>
              <a:rPr lang="es-ES" sz="1000" dirty="0" smtClean="0"/>
              <a:t> </a:t>
            </a:r>
            <a:r>
              <a:rPr lang="es-ES" sz="1000" dirty="0" err="1" smtClean="0"/>
              <a:t>biogenic</a:t>
            </a:r>
            <a:r>
              <a:rPr lang="es-ES" sz="1000" dirty="0" smtClean="0"/>
              <a:t> aerosol </a:t>
            </a:r>
            <a:r>
              <a:rPr lang="es-ES" sz="1000" dirty="0" err="1" smtClean="0"/>
              <a:t>consists</a:t>
            </a:r>
            <a:r>
              <a:rPr lang="es-ES" sz="1000" dirty="0" smtClean="0"/>
              <a:t> of </a:t>
            </a:r>
            <a:r>
              <a:rPr lang="es-ES" sz="1000" dirty="0" err="1" smtClean="0"/>
              <a:t>plant</a:t>
            </a:r>
            <a:r>
              <a:rPr lang="es-ES" sz="1000" dirty="0" smtClean="0"/>
              <a:t> </a:t>
            </a:r>
            <a:r>
              <a:rPr lang="es-ES" sz="1000" dirty="0" err="1" smtClean="0"/>
              <a:t>debris</a:t>
            </a:r>
            <a:r>
              <a:rPr lang="es-ES" sz="1000" dirty="0" smtClean="0"/>
              <a:t> (cuticular </a:t>
            </a:r>
            <a:r>
              <a:rPr lang="es-ES" sz="1000" dirty="0" err="1" smtClean="0"/>
              <a:t>waxes</a:t>
            </a:r>
            <a:r>
              <a:rPr lang="es-ES" sz="1000" dirty="0" smtClean="0"/>
              <a:t>, </a:t>
            </a:r>
            <a:r>
              <a:rPr lang="es-ES" sz="1000" dirty="0" err="1" smtClean="0"/>
              <a:t>leaf</a:t>
            </a:r>
            <a:r>
              <a:rPr lang="es-ES" sz="1000" dirty="0" smtClean="0"/>
              <a:t> </a:t>
            </a:r>
            <a:r>
              <a:rPr lang="es-ES" sz="1000" dirty="0" err="1" smtClean="0"/>
              <a:t>fragments</a:t>
            </a:r>
            <a:r>
              <a:rPr lang="es-ES" sz="1000" dirty="0" smtClean="0"/>
              <a:t>, etc.), </a:t>
            </a:r>
            <a:r>
              <a:rPr lang="es-ES" sz="1000" dirty="0" err="1" smtClean="0"/>
              <a:t>humic</a:t>
            </a:r>
            <a:r>
              <a:rPr lang="es-ES" sz="1000" dirty="0" smtClean="0"/>
              <a:t> </a:t>
            </a:r>
            <a:r>
              <a:rPr lang="es-ES" sz="1000" dirty="0" err="1" smtClean="0"/>
              <a:t>matter</a:t>
            </a:r>
            <a:r>
              <a:rPr lang="es-ES" sz="1000" dirty="0" smtClean="0"/>
              <a:t>, and </a:t>
            </a:r>
            <a:r>
              <a:rPr lang="es-ES" sz="1000" dirty="0" err="1" smtClean="0"/>
              <a:t>microbial</a:t>
            </a:r>
            <a:r>
              <a:rPr lang="es-ES" sz="1000" dirty="0" smtClean="0"/>
              <a:t> </a:t>
            </a:r>
            <a:r>
              <a:rPr lang="es-ES" sz="1000" dirty="0" err="1" smtClean="0"/>
              <a:t>particles</a:t>
            </a:r>
            <a:r>
              <a:rPr lang="es-ES" sz="1000" dirty="0" smtClean="0"/>
              <a:t> (bacteria, </a:t>
            </a:r>
            <a:r>
              <a:rPr lang="es-ES" sz="1000" dirty="0" err="1" smtClean="0"/>
              <a:t>fungi</a:t>
            </a:r>
            <a:r>
              <a:rPr lang="es-ES" sz="1000" dirty="0" smtClean="0"/>
              <a:t>, </a:t>
            </a:r>
            <a:r>
              <a:rPr lang="es-ES" sz="1000" dirty="0" err="1" smtClean="0"/>
              <a:t>viruses</a:t>
            </a:r>
            <a:r>
              <a:rPr lang="es-ES" sz="1000" dirty="0" smtClean="0"/>
              <a:t>, </a:t>
            </a:r>
            <a:r>
              <a:rPr lang="es-ES" sz="1000" dirty="0" err="1" smtClean="0"/>
              <a:t>algae</a:t>
            </a:r>
            <a:r>
              <a:rPr lang="es-ES" sz="1000" dirty="0" smtClean="0"/>
              <a:t>, </a:t>
            </a:r>
            <a:r>
              <a:rPr lang="es-ES" sz="1000" dirty="0" err="1" smtClean="0"/>
              <a:t>pollen</a:t>
            </a:r>
            <a:r>
              <a:rPr lang="es-ES" sz="1000" dirty="0" smtClean="0"/>
              <a:t>, </a:t>
            </a:r>
            <a:r>
              <a:rPr lang="es-ES" sz="1000" dirty="0" err="1" smtClean="0"/>
              <a:t>spores</a:t>
            </a:r>
            <a:r>
              <a:rPr lang="es-ES" sz="1000" dirty="0" smtClean="0"/>
              <a:t>, etc.). 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2474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492896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5356" y="4077072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8086" y="5607298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050" y="5645122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092" y="3987972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53" y="2484350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77" y="1107652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27359" y="1771515"/>
            <a:ext cx="3797403" cy="31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1980018" y="0"/>
            <a:ext cx="77566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Traffic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63758" y="0"/>
            <a:ext cx="7777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Urban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3779912" y="0"/>
            <a:ext cx="10084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Regional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843808" y="476672"/>
            <a:ext cx="28611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2013 – 2014 ROUBAIX (RBX)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621446" y="1484784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(24.9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  <a:p>
            <a:pPr algn="ctr"/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; %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277821" y="3179068"/>
            <a:ext cx="565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RBX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0" y="836712"/>
            <a:ext cx="3727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</a:t>
            </a:r>
            <a:r>
              <a:rPr lang="es-ES" sz="1600" dirty="0" err="1" smtClean="0"/>
              <a:t>biogenic</a:t>
            </a:r>
            <a:r>
              <a:rPr lang="es-ES" sz="1600" dirty="0" smtClean="0"/>
              <a:t> (0.03; 0.1% of PM</a:t>
            </a:r>
            <a:r>
              <a:rPr lang="es-ES" sz="1600" baseline="-25000" dirty="0" smtClean="0"/>
              <a:t>10</a:t>
            </a:r>
            <a:r>
              <a:rPr lang="es-ES" sz="1600" dirty="0" smtClean="0"/>
              <a:t> </a:t>
            </a:r>
            <a:r>
              <a:rPr lang="es-ES" sz="1600" dirty="0" err="1" smtClean="0"/>
              <a:t>mass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11560" y="162880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899592" y="234888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Sea </a:t>
            </a:r>
            <a:r>
              <a:rPr lang="es-ES" sz="1600" dirty="0" err="1" smtClean="0"/>
              <a:t>salt</a:t>
            </a:r>
            <a:r>
              <a:rPr lang="es-ES" sz="1600" dirty="0" smtClean="0"/>
              <a:t> (1.5; 6.0%)</a:t>
            </a:r>
            <a:endParaRPr lang="es-ES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539552" y="2996952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000374" y="1552575"/>
            <a:ext cx="3155801" cy="320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CuadroTexto"/>
          <p:cNvSpPr txBox="1"/>
          <p:nvPr/>
        </p:nvSpPr>
        <p:spPr>
          <a:xfrm>
            <a:off x="1357278" y="1219399"/>
            <a:ext cx="1702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err="1" smtClean="0"/>
              <a:t>Roubaix</a:t>
            </a:r>
            <a:r>
              <a:rPr lang="es-ES" sz="1100" i="1" dirty="0" smtClean="0"/>
              <a:t> and Lens </a:t>
            </a:r>
            <a:r>
              <a:rPr lang="es-ES" sz="1100" i="1" dirty="0" err="1" smtClean="0"/>
              <a:t>closer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compared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Revin</a:t>
            </a:r>
            <a:r>
              <a:rPr lang="es-ES" sz="1100" i="1" dirty="0" smtClean="0"/>
              <a:t>. </a:t>
            </a:r>
            <a:r>
              <a:rPr lang="es-ES" sz="1100" i="1" dirty="0" err="1" smtClean="0"/>
              <a:t>Oversetimation</a:t>
            </a:r>
            <a:r>
              <a:rPr lang="es-ES" sz="1100" i="1" dirty="0" smtClean="0"/>
              <a:t> of “UB” </a:t>
            </a:r>
            <a:r>
              <a:rPr lang="es-ES" sz="1100" i="1" dirty="0" err="1" smtClean="0"/>
              <a:t>contribution</a:t>
            </a:r>
            <a:endParaRPr lang="es-ES" sz="1100" i="1" dirty="0"/>
          </a:p>
        </p:txBody>
      </p:sp>
      <p:sp>
        <p:nvSpPr>
          <p:cNvPr id="56" name="55 CuadroTexto"/>
          <p:cNvSpPr txBox="1"/>
          <p:nvPr/>
        </p:nvSpPr>
        <p:spPr>
          <a:xfrm>
            <a:off x="4283968" y="1052736"/>
            <a:ext cx="1918730" cy="461665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WINTER (DJF)</a:t>
            </a:r>
            <a:endParaRPr lang="es-ES" sz="2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259632" y="2708920"/>
            <a:ext cx="1702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err="1" smtClean="0"/>
              <a:t>Roubaix</a:t>
            </a:r>
            <a:r>
              <a:rPr lang="es-ES" sz="1100" i="1" dirty="0" smtClean="0"/>
              <a:t> and Lens </a:t>
            </a:r>
            <a:r>
              <a:rPr lang="es-ES" sz="1100" i="1" dirty="0" err="1" smtClean="0"/>
              <a:t>closer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compared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Revin</a:t>
            </a:r>
            <a:r>
              <a:rPr lang="es-ES" sz="1100" i="1" dirty="0" smtClean="0"/>
              <a:t>. </a:t>
            </a:r>
            <a:r>
              <a:rPr lang="es-ES" sz="1100" i="1" dirty="0" err="1" smtClean="0"/>
              <a:t>Oversetimation</a:t>
            </a:r>
            <a:r>
              <a:rPr lang="es-ES" sz="1100" i="1" dirty="0" smtClean="0"/>
              <a:t> of “UB” </a:t>
            </a:r>
            <a:r>
              <a:rPr lang="es-ES" sz="1100" i="1" dirty="0" err="1" smtClean="0"/>
              <a:t>contribution</a:t>
            </a:r>
            <a:endParaRPr lang="es-ES" sz="1100" i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83568" y="3717032"/>
            <a:ext cx="227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</a:t>
            </a:r>
            <a:r>
              <a:rPr lang="es-ES" sz="1600" dirty="0" err="1" smtClean="0"/>
              <a:t>aged</a:t>
            </a:r>
            <a:r>
              <a:rPr lang="es-ES" sz="1600" dirty="0" smtClean="0"/>
              <a:t> (3.2; 12.7%)</a:t>
            </a:r>
            <a:endParaRPr lang="es-ES" sz="16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395536" y="5301208"/>
            <a:ext cx="176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Mineral (0.9; 3.6%)</a:t>
            </a:r>
            <a:endParaRPr lang="es-ES" sz="16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1403648" y="56612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Wind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blown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dust</a:t>
            </a:r>
            <a:endParaRPr lang="es-ES" sz="1000" i="1" dirty="0"/>
          </a:p>
        </p:txBody>
      </p:sp>
      <p:sp>
        <p:nvSpPr>
          <p:cNvPr id="62" name="61 CuadroTexto"/>
          <p:cNvSpPr txBox="1"/>
          <p:nvPr/>
        </p:nvSpPr>
        <p:spPr>
          <a:xfrm>
            <a:off x="2339752" y="5229200"/>
            <a:ext cx="1752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Oxalate</a:t>
            </a:r>
            <a:r>
              <a:rPr lang="es-ES" sz="1600" dirty="0" smtClean="0"/>
              <a:t> (0.7; 2.7%)</a:t>
            </a:r>
            <a:endParaRPr lang="es-ES" sz="16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462602" y="5517232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Strongly</a:t>
            </a:r>
            <a:r>
              <a:rPr lang="es-ES" sz="1000" i="1" dirty="0" smtClean="0"/>
              <a:t> regional; </a:t>
            </a:r>
            <a:r>
              <a:rPr lang="es-ES" sz="1000" i="1" dirty="0" err="1" smtClean="0"/>
              <a:t>but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also</a:t>
            </a:r>
            <a:r>
              <a:rPr lang="es-ES" sz="1000" i="1" dirty="0" smtClean="0"/>
              <a:t> </a:t>
            </a:r>
          </a:p>
          <a:p>
            <a:r>
              <a:rPr lang="es-ES" sz="1000" i="1" dirty="0" smtClean="0"/>
              <a:t>has “UB”</a:t>
            </a:r>
          </a:p>
          <a:p>
            <a:r>
              <a:rPr lang="es-ES" sz="1000" i="1" dirty="0" smtClean="0"/>
              <a:t> </a:t>
            </a:r>
            <a:r>
              <a:rPr lang="es-ES" sz="1000" i="1" dirty="0" err="1" smtClean="0"/>
              <a:t>contributions</a:t>
            </a:r>
            <a:r>
              <a:rPr lang="es-ES" sz="1000" i="1" dirty="0" smtClean="0"/>
              <a:t>:</a:t>
            </a:r>
          </a:p>
          <a:p>
            <a:r>
              <a:rPr lang="es-ES" sz="1000" i="1" dirty="0" err="1" smtClean="0"/>
              <a:t>Oxalate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formed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from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vehicle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emissions</a:t>
            </a:r>
            <a:r>
              <a:rPr lang="es-ES" sz="1000" i="1" dirty="0" smtClean="0"/>
              <a:t> ?</a:t>
            </a:r>
          </a:p>
          <a:p>
            <a:endParaRPr lang="es-ES" sz="1000" i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4572000" y="5301208"/>
            <a:ext cx="2608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Biomass</a:t>
            </a:r>
            <a:r>
              <a:rPr lang="es-ES" sz="1600" dirty="0" smtClean="0"/>
              <a:t> </a:t>
            </a:r>
            <a:r>
              <a:rPr lang="es-ES" sz="1600" dirty="0" err="1" smtClean="0"/>
              <a:t>burning</a:t>
            </a:r>
            <a:r>
              <a:rPr lang="es-ES" sz="1600" dirty="0" smtClean="0"/>
              <a:t> (3.6; 14.5%)</a:t>
            </a:r>
            <a:endParaRPr lang="es-ES" sz="16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868144" y="558924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Important</a:t>
            </a:r>
            <a:r>
              <a:rPr lang="es-ES" sz="1000" i="1" dirty="0" smtClean="0"/>
              <a:t> “UB” and regional</a:t>
            </a:r>
          </a:p>
          <a:p>
            <a:r>
              <a:rPr lang="es-ES" sz="1000" i="1" dirty="0" err="1" smtClean="0"/>
              <a:t>contributions</a:t>
            </a:r>
            <a:endParaRPr lang="es-ES" sz="1000" i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539552" y="450912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66476" y="6118934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818170" y="609329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257896" y="609329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7560201" y="6122574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7308304" y="5229200"/>
            <a:ext cx="1430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SSA (1.3; 5.2%)</a:t>
            </a:r>
            <a:endParaRPr lang="es-ES" sz="160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8256337" y="5758894"/>
            <a:ext cx="9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7536068" y="4581128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6942323" y="3645024"/>
            <a:ext cx="2270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Land</a:t>
            </a:r>
            <a:r>
              <a:rPr lang="es-ES" sz="1600" dirty="0" smtClean="0"/>
              <a:t> </a:t>
            </a:r>
            <a:r>
              <a:rPr lang="es-ES" sz="1600" dirty="0" err="1" smtClean="0"/>
              <a:t>biogenic</a:t>
            </a:r>
            <a:r>
              <a:rPr lang="es-ES" sz="1600" dirty="0" smtClean="0"/>
              <a:t> (0.6; 2.3%)</a:t>
            </a:r>
            <a:endParaRPr lang="es-ES" sz="1600" dirty="0"/>
          </a:p>
        </p:txBody>
      </p:sp>
      <p:sp>
        <p:nvSpPr>
          <p:cNvPr id="94" name="93 CuadroTexto"/>
          <p:cNvSpPr txBox="1"/>
          <p:nvPr/>
        </p:nvSpPr>
        <p:spPr>
          <a:xfrm>
            <a:off x="8169815" y="4149080"/>
            <a:ext cx="9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95" name="94 Rectángulo"/>
          <p:cNvSpPr/>
          <p:nvPr/>
        </p:nvSpPr>
        <p:spPr>
          <a:xfrm>
            <a:off x="42730" y="836712"/>
            <a:ext cx="1763688" cy="446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CuadroTexto"/>
          <p:cNvSpPr txBox="1"/>
          <p:nvPr/>
        </p:nvSpPr>
        <p:spPr>
          <a:xfrm>
            <a:off x="7063002" y="2204864"/>
            <a:ext cx="173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Traffic</a:t>
            </a:r>
            <a:r>
              <a:rPr lang="es-ES" sz="1600" dirty="0" smtClean="0"/>
              <a:t> (6.0; 24.0%)</a:t>
            </a:r>
            <a:endParaRPr lang="es-ES" sz="16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6948264" y="946544"/>
            <a:ext cx="224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Polluted</a:t>
            </a:r>
            <a:r>
              <a:rPr lang="es-ES" sz="1600" dirty="0" smtClean="0"/>
              <a:t> </a:t>
            </a:r>
            <a:r>
              <a:rPr lang="es-ES" sz="1600" dirty="0" err="1" smtClean="0"/>
              <a:t>soil</a:t>
            </a:r>
            <a:r>
              <a:rPr lang="es-ES" sz="1600" dirty="0" smtClean="0"/>
              <a:t> (3.6; 14.6%)</a:t>
            </a:r>
            <a:endParaRPr lang="es-ES" sz="16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7031453" y="260648"/>
            <a:ext cx="1468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NSA (1.9; 7.8%)</a:t>
            </a:r>
            <a:endParaRPr lang="es-ES" sz="16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7562152" y="302259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582438" y="162880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6334376" y="51085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756592" y="335699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uari\Descargas\EGAR_Logotip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51520" y="33265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Proposed methodology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 Application of Positive Matrix Factorization (PMF) model to PM chemical </a:t>
            </a:r>
            <a:r>
              <a:rPr lang="en-US" sz="2400" b="1" dirty="0" err="1" smtClean="0">
                <a:solidFill>
                  <a:srgbClr val="00B050"/>
                </a:solidFill>
              </a:rPr>
              <a:t>speciated</a:t>
            </a:r>
            <a:r>
              <a:rPr lang="en-US" sz="2400" b="1" dirty="0" smtClean="0">
                <a:solidFill>
                  <a:srgbClr val="00B050"/>
                </a:solidFill>
              </a:rPr>
              <a:t> data simultaneously collected at Twin Sites </a:t>
            </a:r>
            <a:r>
              <a:rPr lang="en-US" sz="2400" b="1" dirty="0" smtClean="0"/>
              <a:t>(statistical procedure for identifying and quantifying the sources of air pollutants at a receptor location)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</a:rPr>
              <a:t> Application of the </a:t>
            </a:r>
            <a:r>
              <a:rPr lang="en-US" sz="2400" b="1" dirty="0" err="1" smtClean="0">
                <a:solidFill>
                  <a:srgbClr val="00B050"/>
                </a:solidFill>
              </a:rPr>
              <a:t>Lenschow</a:t>
            </a:r>
            <a:r>
              <a:rPr lang="en-US" sz="2400" b="1" dirty="0" smtClean="0">
                <a:solidFill>
                  <a:srgbClr val="00B050"/>
                </a:solidFill>
              </a:rPr>
              <a:t> approach to the obtained PMF source contributions </a:t>
            </a:r>
            <a:r>
              <a:rPr lang="en-US" sz="2400" b="1" dirty="0" smtClean="0"/>
              <a:t>(Determination of the urban increments by activity sector)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1515"/>
            <a:ext cx="3797403" cy="31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2474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92896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902" y="405143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614098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00506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85" y="251095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82" y="112474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1980018" y="0"/>
            <a:ext cx="77566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Traffic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63758" y="0"/>
            <a:ext cx="7777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Urban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3779912" y="0"/>
            <a:ext cx="10084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Regional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843808" y="476672"/>
            <a:ext cx="28611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2013 – 2014 ROUBAIX (RBX)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621446" y="1484784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(24.9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  <a:p>
            <a:pPr algn="ctr"/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; %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277821" y="3179068"/>
            <a:ext cx="565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RBX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0" y="836712"/>
            <a:ext cx="3622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</a:t>
            </a:r>
            <a:r>
              <a:rPr lang="es-ES" sz="1600" dirty="0" err="1" smtClean="0"/>
              <a:t>biogenic</a:t>
            </a:r>
            <a:r>
              <a:rPr lang="es-ES" sz="1600" dirty="0" smtClean="0"/>
              <a:t> (1.9; 8.6% of PM</a:t>
            </a:r>
            <a:r>
              <a:rPr lang="es-ES" sz="1600" baseline="-25000" dirty="0" smtClean="0"/>
              <a:t>10</a:t>
            </a:r>
            <a:r>
              <a:rPr lang="es-ES" sz="1600" dirty="0" smtClean="0"/>
              <a:t> </a:t>
            </a:r>
            <a:r>
              <a:rPr lang="es-ES" sz="1600" dirty="0" err="1" smtClean="0"/>
              <a:t>mass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11560" y="162880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899592" y="234888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Sea </a:t>
            </a:r>
            <a:r>
              <a:rPr lang="es-ES" sz="1600" dirty="0" err="1" smtClean="0"/>
              <a:t>salt</a:t>
            </a:r>
            <a:r>
              <a:rPr lang="es-ES" sz="1600" dirty="0" smtClean="0"/>
              <a:t> (0.3; 1.4%)</a:t>
            </a:r>
            <a:endParaRPr lang="es-ES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539552" y="2996952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000374" y="1552575"/>
            <a:ext cx="3155801" cy="320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CuadroTexto"/>
          <p:cNvSpPr txBox="1"/>
          <p:nvPr/>
        </p:nvSpPr>
        <p:spPr>
          <a:xfrm>
            <a:off x="1357278" y="1219399"/>
            <a:ext cx="1702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err="1" smtClean="0"/>
              <a:t>Roubaix</a:t>
            </a:r>
            <a:r>
              <a:rPr lang="es-ES" sz="1100" i="1" dirty="0" smtClean="0"/>
              <a:t> and Lens </a:t>
            </a:r>
            <a:r>
              <a:rPr lang="es-ES" sz="1100" i="1" dirty="0" err="1" smtClean="0"/>
              <a:t>closer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compared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Revin</a:t>
            </a:r>
            <a:r>
              <a:rPr lang="es-ES" sz="1100" i="1" dirty="0" smtClean="0"/>
              <a:t>. </a:t>
            </a:r>
            <a:r>
              <a:rPr lang="es-ES" sz="1100" i="1" dirty="0" err="1" smtClean="0"/>
              <a:t>Oversetimation</a:t>
            </a:r>
            <a:r>
              <a:rPr lang="es-ES" sz="1100" i="1" dirty="0" smtClean="0"/>
              <a:t> of “UB” </a:t>
            </a:r>
            <a:r>
              <a:rPr lang="es-ES" sz="1100" i="1" dirty="0" err="1" smtClean="0"/>
              <a:t>contribution</a:t>
            </a:r>
            <a:endParaRPr lang="es-ES" sz="1100" i="1" dirty="0"/>
          </a:p>
        </p:txBody>
      </p:sp>
      <p:sp>
        <p:nvSpPr>
          <p:cNvPr id="56" name="55 CuadroTexto"/>
          <p:cNvSpPr txBox="1"/>
          <p:nvPr/>
        </p:nvSpPr>
        <p:spPr>
          <a:xfrm>
            <a:off x="4139952" y="1052736"/>
            <a:ext cx="2039020" cy="461665"/>
          </a:xfrm>
          <a:prstGeom prst="rect">
            <a:avLst/>
          </a:prstGeom>
          <a:blipFill>
            <a:blip r:embed="rId1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SUMMER (JJA)</a:t>
            </a:r>
            <a:endParaRPr lang="es-ES" sz="2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259632" y="2708920"/>
            <a:ext cx="1702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err="1" smtClean="0"/>
              <a:t>Roubaix</a:t>
            </a:r>
            <a:r>
              <a:rPr lang="es-ES" sz="1100" i="1" dirty="0" smtClean="0"/>
              <a:t> and Lens </a:t>
            </a:r>
            <a:r>
              <a:rPr lang="es-ES" sz="1100" i="1" dirty="0" err="1" smtClean="0"/>
              <a:t>closer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compared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Revin</a:t>
            </a:r>
            <a:r>
              <a:rPr lang="es-ES" sz="1100" i="1" dirty="0" smtClean="0"/>
              <a:t>. </a:t>
            </a:r>
            <a:r>
              <a:rPr lang="es-ES" sz="1100" i="1" dirty="0" err="1" smtClean="0"/>
              <a:t>Oversetimation</a:t>
            </a:r>
            <a:r>
              <a:rPr lang="es-ES" sz="1100" i="1" dirty="0" smtClean="0"/>
              <a:t> of “UB” </a:t>
            </a:r>
            <a:r>
              <a:rPr lang="es-ES" sz="1100" i="1" dirty="0" err="1" smtClean="0"/>
              <a:t>contribution</a:t>
            </a:r>
            <a:endParaRPr lang="es-ES" sz="1100" i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83568" y="3717032"/>
            <a:ext cx="227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</a:t>
            </a:r>
            <a:r>
              <a:rPr lang="es-ES" sz="1600" dirty="0" err="1" smtClean="0"/>
              <a:t>aged</a:t>
            </a:r>
            <a:r>
              <a:rPr lang="es-ES" sz="1600" dirty="0" smtClean="0"/>
              <a:t> (3.5; 12.5%)</a:t>
            </a:r>
            <a:endParaRPr lang="es-ES" sz="16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395536" y="5301208"/>
            <a:ext cx="176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Mineral (0.7; 3.2%)</a:t>
            </a:r>
            <a:endParaRPr lang="es-ES" sz="16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1403648" y="56612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Wind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blown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dust</a:t>
            </a:r>
            <a:endParaRPr lang="es-ES" sz="1000" i="1" dirty="0"/>
          </a:p>
        </p:txBody>
      </p:sp>
      <p:sp>
        <p:nvSpPr>
          <p:cNvPr id="62" name="61 CuadroTexto"/>
          <p:cNvSpPr txBox="1"/>
          <p:nvPr/>
        </p:nvSpPr>
        <p:spPr>
          <a:xfrm>
            <a:off x="2339752" y="5229200"/>
            <a:ext cx="1752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Oxalate</a:t>
            </a:r>
            <a:r>
              <a:rPr lang="es-ES" sz="1600" dirty="0" smtClean="0"/>
              <a:t> (1.6; 7.1%)</a:t>
            </a:r>
            <a:endParaRPr lang="es-ES" sz="16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462602" y="5517232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Strongly</a:t>
            </a:r>
            <a:r>
              <a:rPr lang="es-ES" sz="1000" i="1" dirty="0" smtClean="0"/>
              <a:t> regional; </a:t>
            </a:r>
            <a:r>
              <a:rPr lang="es-ES" sz="1000" i="1" dirty="0" err="1" smtClean="0"/>
              <a:t>but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also</a:t>
            </a:r>
            <a:r>
              <a:rPr lang="es-ES" sz="1000" i="1" dirty="0" smtClean="0"/>
              <a:t> </a:t>
            </a:r>
          </a:p>
          <a:p>
            <a:r>
              <a:rPr lang="es-ES" sz="1000" i="1" dirty="0" smtClean="0"/>
              <a:t>has “UB”</a:t>
            </a:r>
          </a:p>
          <a:p>
            <a:r>
              <a:rPr lang="es-ES" sz="1000" i="1" dirty="0" smtClean="0"/>
              <a:t> </a:t>
            </a:r>
            <a:r>
              <a:rPr lang="es-ES" sz="1000" i="1" dirty="0" err="1" smtClean="0"/>
              <a:t>contributions</a:t>
            </a:r>
            <a:r>
              <a:rPr lang="es-ES" sz="1000" i="1" dirty="0" smtClean="0"/>
              <a:t>:</a:t>
            </a:r>
          </a:p>
          <a:p>
            <a:r>
              <a:rPr lang="es-ES" sz="1000" i="1" dirty="0" err="1" smtClean="0"/>
              <a:t>Oxalate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formed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from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vehicle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emissions</a:t>
            </a:r>
            <a:r>
              <a:rPr lang="es-ES" sz="1000" i="1" dirty="0" smtClean="0"/>
              <a:t> ?</a:t>
            </a:r>
          </a:p>
          <a:p>
            <a:endParaRPr lang="es-ES" sz="1000" i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4572000" y="5301208"/>
            <a:ext cx="2504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Biomass</a:t>
            </a:r>
            <a:r>
              <a:rPr lang="es-ES" sz="1600" dirty="0" smtClean="0"/>
              <a:t> </a:t>
            </a:r>
            <a:r>
              <a:rPr lang="es-ES" sz="1600" dirty="0" err="1" smtClean="0"/>
              <a:t>burning</a:t>
            </a:r>
            <a:r>
              <a:rPr lang="es-ES" sz="1600" dirty="0" smtClean="0"/>
              <a:t> (0.0; 0.0%)</a:t>
            </a:r>
            <a:endParaRPr lang="es-ES" sz="16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868144" y="558924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Important</a:t>
            </a:r>
            <a:r>
              <a:rPr lang="es-ES" sz="1000" i="1" dirty="0" smtClean="0"/>
              <a:t> “UB” and regional</a:t>
            </a:r>
          </a:p>
          <a:p>
            <a:r>
              <a:rPr lang="es-ES" sz="1000" i="1" dirty="0" err="1" smtClean="0"/>
              <a:t>contributions</a:t>
            </a:r>
            <a:endParaRPr lang="es-ES" sz="1000" i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539552" y="450912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66476" y="6118934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818170" y="609329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257896" y="609329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7560201" y="6122574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7308304" y="5229200"/>
            <a:ext cx="1534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SSA (2.5; 11.0%)</a:t>
            </a:r>
            <a:endParaRPr lang="es-ES" sz="160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8256337" y="5758894"/>
            <a:ext cx="9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7536068" y="4581128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6942323" y="3645024"/>
            <a:ext cx="2270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Land</a:t>
            </a:r>
            <a:r>
              <a:rPr lang="es-ES" sz="1600" dirty="0" smtClean="0"/>
              <a:t> </a:t>
            </a:r>
            <a:r>
              <a:rPr lang="es-ES" sz="1600" dirty="0" err="1" smtClean="0"/>
              <a:t>biogenic</a:t>
            </a:r>
            <a:r>
              <a:rPr lang="es-ES" sz="1600" dirty="0" smtClean="0"/>
              <a:t> (1.1; 5.0%)</a:t>
            </a:r>
            <a:endParaRPr lang="es-ES" sz="1600" dirty="0"/>
          </a:p>
        </p:txBody>
      </p:sp>
      <p:sp>
        <p:nvSpPr>
          <p:cNvPr id="94" name="93 CuadroTexto"/>
          <p:cNvSpPr txBox="1"/>
          <p:nvPr/>
        </p:nvSpPr>
        <p:spPr>
          <a:xfrm>
            <a:off x="8169815" y="4149080"/>
            <a:ext cx="9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95" name="94 Rectángulo"/>
          <p:cNvSpPr/>
          <p:nvPr/>
        </p:nvSpPr>
        <p:spPr>
          <a:xfrm>
            <a:off x="42730" y="836712"/>
            <a:ext cx="1763688" cy="446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CuadroTexto"/>
          <p:cNvSpPr txBox="1"/>
          <p:nvPr/>
        </p:nvSpPr>
        <p:spPr>
          <a:xfrm>
            <a:off x="7063002" y="2204864"/>
            <a:ext cx="173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Traffic</a:t>
            </a:r>
            <a:r>
              <a:rPr lang="es-ES" sz="1600" dirty="0" smtClean="0"/>
              <a:t> (3.9; 17.5%)</a:t>
            </a:r>
            <a:endParaRPr lang="es-ES" sz="16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6948264" y="946544"/>
            <a:ext cx="224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Polluted</a:t>
            </a:r>
            <a:r>
              <a:rPr lang="es-ES" sz="1600" dirty="0" smtClean="0"/>
              <a:t> </a:t>
            </a:r>
            <a:r>
              <a:rPr lang="es-ES" sz="1600" dirty="0" err="1" smtClean="0"/>
              <a:t>soil</a:t>
            </a:r>
            <a:r>
              <a:rPr lang="es-ES" sz="1600" dirty="0" smtClean="0"/>
              <a:t> (4.0; 17.9%)</a:t>
            </a:r>
            <a:endParaRPr lang="es-ES" sz="16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7031453" y="260648"/>
            <a:ext cx="1468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NSA (0.8; 3.5%)</a:t>
            </a:r>
            <a:endParaRPr lang="es-ES" sz="16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7562152" y="302259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582438" y="162880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6334376" y="51085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883" y="44624"/>
            <a:ext cx="3563333" cy="18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7571390" y="0"/>
            <a:ext cx="154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SSA Barcelona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(SPAIN)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1600" y="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5-days back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183737" y="1014636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194328" y="606971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926712" y="783754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mean</a:t>
            </a:r>
            <a:endParaRPr lang="es-ES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88612" y="376089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90</a:t>
            </a:r>
            <a:r>
              <a:rPr lang="es-ES" sz="1100" baseline="30000" dirty="0" smtClean="0"/>
              <a:t>th</a:t>
            </a:r>
            <a:r>
              <a:rPr lang="es-ES" sz="1100" dirty="0" smtClean="0"/>
              <a:t> </a:t>
            </a:r>
            <a:r>
              <a:rPr lang="es-ES" sz="1100" dirty="0" err="1" smtClean="0"/>
              <a:t>pc</a:t>
            </a:r>
            <a:endParaRPr lang="es-E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960440" cy="3756030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Usuari\Descargas\EGAR_Logotip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628800"/>
            <a:ext cx="2097990" cy="21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883" y="44624"/>
            <a:ext cx="3563333" cy="18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971600" y="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5-days back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183737" y="1014636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194328" y="606971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888612" y="783754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mean</a:t>
            </a:r>
            <a:endParaRPr lang="es-ES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16604" y="376089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90</a:t>
            </a:r>
            <a:r>
              <a:rPr lang="es-ES" sz="1100" baseline="30000" dirty="0" smtClean="0"/>
              <a:t>th</a:t>
            </a:r>
            <a:r>
              <a:rPr lang="es-ES" sz="1100" dirty="0" smtClean="0"/>
              <a:t> </a:t>
            </a:r>
            <a:r>
              <a:rPr lang="es-ES" sz="1100" dirty="0" err="1" smtClean="0"/>
              <a:t>pc</a:t>
            </a:r>
            <a:endParaRPr lang="es-ES" sz="1100" dirty="0"/>
          </a:p>
        </p:txBody>
      </p:sp>
      <p:sp>
        <p:nvSpPr>
          <p:cNvPr id="14" name="13 Rectángulo"/>
          <p:cNvSpPr/>
          <p:nvPr/>
        </p:nvSpPr>
        <p:spPr>
          <a:xfrm>
            <a:off x="5370195" y="232073"/>
            <a:ext cx="133350" cy="1324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448452" y="1845965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25/06/2013-12/08/2013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92164"/>
            <a:ext cx="4320480" cy="4097487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92164"/>
            <a:ext cx="4327828" cy="4104456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uari\Descargas\EGAR_Logotip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7571390" y="0"/>
            <a:ext cx="154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SSA Barcelona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(SPAIN)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875" y="44624"/>
            <a:ext cx="3563333" cy="18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971600" y="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5-days back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111729" y="1014636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122320" y="606971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816604" y="783754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mean</a:t>
            </a:r>
            <a:endParaRPr lang="es-ES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44596" y="376089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90</a:t>
            </a:r>
            <a:r>
              <a:rPr lang="es-ES" sz="1100" baseline="30000" dirty="0" smtClean="0"/>
              <a:t>th</a:t>
            </a:r>
            <a:r>
              <a:rPr lang="es-ES" sz="1100" dirty="0" smtClean="0"/>
              <a:t> </a:t>
            </a:r>
            <a:r>
              <a:rPr lang="es-ES" sz="1100" dirty="0" err="1" smtClean="0"/>
              <a:t>pc</a:t>
            </a:r>
            <a:endParaRPr lang="es-ES" sz="1100" dirty="0"/>
          </a:p>
        </p:txBody>
      </p:sp>
      <p:sp>
        <p:nvSpPr>
          <p:cNvPr id="14" name="13 Rectángulo"/>
          <p:cNvSpPr/>
          <p:nvPr/>
        </p:nvSpPr>
        <p:spPr>
          <a:xfrm>
            <a:off x="4456564" y="232073"/>
            <a:ext cx="133350" cy="1324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389144" y="1845965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19/03/2012-04/04/2012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27" y="2181622"/>
            <a:ext cx="4264147" cy="4044062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8716" y="2162572"/>
            <a:ext cx="4297750" cy="4075931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7571390" y="0"/>
            <a:ext cx="154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SSA Barcelona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(SPAIN)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Usuari\Descargas\EGAR_Logotip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5395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403530" cy="35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046976" cy="291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571390" y="0"/>
            <a:ext cx="136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SSA </a:t>
            </a:r>
            <a:r>
              <a:rPr lang="es-ES" b="1" dirty="0" err="1" smtClean="0">
                <a:solidFill>
                  <a:srgbClr val="FF0000"/>
                </a:solidFill>
              </a:rPr>
              <a:t>Roubaix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(FRANCE)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5-days back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Usuari\Descargas\EGAR_Logotip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1610" y="476672"/>
            <a:ext cx="2182390" cy="22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718764" cy="371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83520"/>
            <a:ext cx="3705315" cy="369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8640"/>
            <a:ext cx="55395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03848" y="2420888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25/02/2014 – 21/03/2014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84168" y="476672"/>
            <a:ext cx="264919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571390" y="0"/>
            <a:ext cx="136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SSA </a:t>
            </a:r>
            <a:r>
              <a:rPr lang="es-ES" b="1" dirty="0" err="1" smtClean="0">
                <a:solidFill>
                  <a:srgbClr val="FF0000"/>
                </a:solidFill>
              </a:rPr>
              <a:t>Roubaix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(FRANCE)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5-days back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Usuari\Descargas\EGAR_Logotip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380312" y="0"/>
            <a:ext cx="170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SSA </a:t>
            </a:r>
            <a:r>
              <a:rPr lang="es-ES" b="1" dirty="0" err="1" smtClean="0">
                <a:solidFill>
                  <a:srgbClr val="FF0000"/>
                </a:solidFill>
              </a:rPr>
              <a:t>Zurich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(SWITZERLAND)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38"/>
            <a:ext cx="3543499" cy="1835246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67544" y="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5-days back</a:t>
            </a: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44" y="2204864"/>
            <a:ext cx="3801724" cy="3717032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5" name="14 Conector recto"/>
          <p:cNvCxnSpPr/>
          <p:nvPr/>
        </p:nvCxnSpPr>
        <p:spPr>
          <a:xfrm>
            <a:off x="2670651" y="1063388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671214" y="716511"/>
            <a:ext cx="316835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139952" y="870053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mean</a:t>
            </a:r>
            <a:endParaRPr lang="es-ES" sz="11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116137" y="515339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90</a:t>
            </a:r>
            <a:r>
              <a:rPr lang="es-ES" sz="1100" baseline="30000" dirty="0" smtClean="0"/>
              <a:t>th</a:t>
            </a:r>
            <a:r>
              <a:rPr lang="es-ES" sz="1100" dirty="0" smtClean="0"/>
              <a:t> </a:t>
            </a:r>
            <a:r>
              <a:rPr lang="es-ES" sz="1100" dirty="0" err="1" smtClean="0"/>
              <a:t>pc</a:t>
            </a:r>
            <a:endParaRPr lang="es-ES" sz="11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3779768" cy="398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Usuari\Descargas\EGAR_Logotipo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32656"/>
            <a:ext cx="1959196" cy="20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99143"/>
            <a:ext cx="1610249" cy="13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063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0" y="260648"/>
            <a:ext cx="13875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1600" b="1" dirty="0" smtClean="0"/>
          </a:p>
          <a:p>
            <a:pPr algn="ctr"/>
            <a:r>
              <a:rPr lang="es-ES" sz="1600" b="1" dirty="0" smtClean="0"/>
              <a:t>EXCEEDANCES</a:t>
            </a:r>
          </a:p>
          <a:p>
            <a:pPr algn="ctr"/>
            <a:r>
              <a:rPr lang="es-ES" sz="1600" b="1" dirty="0" smtClean="0"/>
              <a:t>PM10</a:t>
            </a:r>
          </a:p>
          <a:p>
            <a:pPr algn="ctr"/>
            <a:r>
              <a:rPr lang="es-ES" sz="1600" b="1" dirty="0" smtClean="0"/>
              <a:t>Barcelona</a:t>
            </a:r>
          </a:p>
          <a:p>
            <a:pPr algn="ctr"/>
            <a:r>
              <a:rPr lang="es-ES" sz="1600" b="1" dirty="0" smtClean="0"/>
              <a:t>(SPAIN)</a:t>
            </a:r>
            <a:endParaRPr lang="es-ES" sz="1600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094450" y="717079"/>
            <a:ext cx="540060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902079" y="-190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08/04/2011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3376439" y="376089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156176" y="263691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PM</a:t>
            </a:r>
            <a:r>
              <a:rPr lang="es-ES" baseline="-25000" dirty="0" smtClean="0"/>
              <a:t>10</a:t>
            </a:r>
            <a:r>
              <a:rPr lang="es-ES" dirty="0" smtClean="0"/>
              <a:t> = 54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gm</a:t>
            </a:r>
            <a:r>
              <a:rPr lang="es-ES" baseline="30000" dirty="0" smtClean="0"/>
              <a:t>-3</a:t>
            </a:r>
            <a:endParaRPr lang="es-ES" baseline="30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779912" y="4357087"/>
            <a:ext cx="133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Mineral= 11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91250" y="4376137"/>
            <a:ext cx="1316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Organics</a:t>
            </a:r>
            <a:r>
              <a:rPr lang="es-ES" sz="1200" dirty="0" smtClean="0"/>
              <a:t>= 6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55776" y="4357087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V-Ni= 12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292080" y="4357087"/>
            <a:ext cx="108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SSA= 11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056308" y="4365104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NSA = 10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884368" y="4357087"/>
            <a:ext cx="1158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Traffic</a:t>
            </a:r>
            <a:r>
              <a:rPr lang="es-ES" sz="1200" dirty="0" smtClean="0"/>
              <a:t>= 8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2760" t="5422" r="12904"/>
          <a:stretch>
            <a:fillRect/>
          </a:stretch>
        </p:blipFill>
        <p:spPr bwMode="auto">
          <a:xfrm>
            <a:off x="179512" y="1988840"/>
            <a:ext cx="2304256" cy="251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132856"/>
            <a:ext cx="2598502" cy="21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499143"/>
            <a:ext cx="1584176" cy="128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99143"/>
            <a:ext cx="1610249" cy="13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499143"/>
            <a:ext cx="1610249" cy="13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499143"/>
            <a:ext cx="1610249" cy="13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8819" y="4498691"/>
            <a:ext cx="1610249" cy="13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Usuari\Descargas\EGAR_Logotipo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589" y="4534520"/>
            <a:ext cx="1677343" cy="13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7063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"/>
          <p:cNvCxnSpPr/>
          <p:nvPr/>
        </p:nvCxnSpPr>
        <p:spPr>
          <a:xfrm>
            <a:off x="2094450" y="717079"/>
            <a:ext cx="540060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499992" y="1886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15/03/2012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346451" y="18864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156176" y="263691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PM</a:t>
            </a:r>
            <a:r>
              <a:rPr lang="es-ES" baseline="-25000" dirty="0" smtClean="0"/>
              <a:t>10</a:t>
            </a:r>
            <a:r>
              <a:rPr lang="es-ES" dirty="0" smtClean="0"/>
              <a:t> = 66 </a:t>
            </a:r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gm</a:t>
            </a:r>
            <a:r>
              <a:rPr lang="es-ES" baseline="30000" dirty="0" smtClean="0"/>
              <a:t>-3</a:t>
            </a:r>
            <a:endParaRPr lang="es-ES" baseline="30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779912" y="4320480"/>
            <a:ext cx="126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Mineral= 7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91250" y="4339530"/>
            <a:ext cx="1316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Organics</a:t>
            </a:r>
            <a:r>
              <a:rPr lang="es-ES" sz="1200" dirty="0" smtClean="0"/>
              <a:t>= 5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55776" y="4320480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V-Ni= 12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292080" y="4320480"/>
            <a:ext cx="108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SSA= 10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259632" y="4365104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NSA = 20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884368" y="4320480"/>
            <a:ext cx="1158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Traffic</a:t>
            </a:r>
            <a:r>
              <a:rPr lang="es-ES" sz="1200" dirty="0" smtClean="0"/>
              <a:t>= 7 </a:t>
            </a:r>
            <a:r>
              <a:rPr lang="es-ES" sz="1200" dirty="0" smtClean="0">
                <a:latin typeface="Symbol" pitchFamily="18" charset="2"/>
              </a:rPr>
              <a:t>m</a:t>
            </a:r>
            <a:r>
              <a:rPr lang="es-ES" sz="1200" dirty="0" smtClean="0"/>
              <a:t>gm</a:t>
            </a:r>
            <a:r>
              <a:rPr lang="es-ES" sz="1200" baseline="30000" dirty="0" smtClean="0"/>
              <a:t>-3</a:t>
            </a:r>
            <a:endParaRPr lang="es-ES" sz="1200" baseline="30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3116" r="10477"/>
          <a:stretch>
            <a:fillRect/>
          </a:stretch>
        </p:blipFill>
        <p:spPr bwMode="auto">
          <a:xfrm>
            <a:off x="0" y="1916832"/>
            <a:ext cx="2304256" cy="258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060848"/>
            <a:ext cx="2598502" cy="21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536504"/>
            <a:ext cx="1677343" cy="13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2729" y="4536504"/>
            <a:ext cx="1677343" cy="13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536504"/>
            <a:ext cx="1677343" cy="13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536504"/>
            <a:ext cx="1677343" cy="13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4536504"/>
            <a:ext cx="1677343" cy="13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CuadroTexto"/>
          <p:cNvSpPr txBox="1"/>
          <p:nvPr/>
        </p:nvSpPr>
        <p:spPr>
          <a:xfrm>
            <a:off x="0" y="260648"/>
            <a:ext cx="13875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1600" b="1" dirty="0" smtClean="0"/>
          </a:p>
          <a:p>
            <a:pPr algn="ctr"/>
            <a:r>
              <a:rPr lang="es-ES" sz="1600" b="1" dirty="0" smtClean="0"/>
              <a:t>EXCEEDANCES</a:t>
            </a:r>
          </a:p>
          <a:p>
            <a:pPr algn="ctr"/>
            <a:r>
              <a:rPr lang="es-ES" sz="1600" b="1" dirty="0" smtClean="0"/>
              <a:t>PM10</a:t>
            </a:r>
          </a:p>
          <a:p>
            <a:pPr algn="ctr"/>
            <a:r>
              <a:rPr lang="es-ES" sz="1600" b="1" dirty="0" smtClean="0"/>
              <a:t>Barcelona</a:t>
            </a:r>
          </a:p>
          <a:p>
            <a:pPr algn="ctr"/>
            <a:r>
              <a:rPr lang="es-ES" sz="1600" b="1" dirty="0" smtClean="0"/>
              <a:t>(SPAIN)</a:t>
            </a:r>
            <a:endParaRPr lang="es-ES" sz="1600" b="1" dirty="0"/>
          </a:p>
        </p:txBody>
      </p:sp>
      <p:sp>
        <p:nvSpPr>
          <p:cNvPr id="22" name="21 Rectángulo"/>
          <p:cNvSpPr/>
          <p:nvPr/>
        </p:nvSpPr>
        <p:spPr>
          <a:xfrm>
            <a:off x="2226280" y="63794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4131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D:\Usuari\Descargas\EGAR_Logotipo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6208836"/>
            <a:ext cx="2051720" cy="647269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0" y="6262172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added value of European Twin urban regional/remote Supersites to </a:t>
            </a:r>
            <a:r>
              <a:rPr lang="en-US" sz="2800" b="1" dirty="0" err="1" smtClean="0"/>
              <a:t>transboundary</a:t>
            </a:r>
            <a:r>
              <a:rPr lang="en-US" sz="2800" b="1" dirty="0" smtClean="0"/>
              <a:t> pollution</a:t>
            </a:r>
          </a:p>
          <a:p>
            <a:pPr algn="ctr"/>
            <a:r>
              <a:rPr lang="en-US" sz="2800" b="1" dirty="0" smtClean="0"/>
              <a:t>to urban level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Usuari\Descargas\EGAR_Logotip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141277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B050"/>
                </a:solidFill>
              </a:rPr>
              <a:t> Experimental PM </a:t>
            </a:r>
            <a:r>
              <a:rPr lang="es-ES" sz="1600" dirty="0" err="1" smtClean="0">
                <a:solidFill>
                  <a:srgbClr val="00B050"/>
                </a:solidFill>
              </a:rPr>
              <a:t>chemical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speciated</a:t>
            </a:r>
            <a:r>
              <a:rPr lang="es-ES" sz="1600" dirty="0" smtClean="0">
                <a:solidFill>
                  <a:srgbClr val="00B050"/>
                </a:solidFill>
              </a:rPr>
              <a:t> data </a:t>
            </a:r>
            <a:r>
              <a:rPr lang="es-ES" sz="1600" dirty="0" err="1" smtClean="0">
                <a:solidFill>
                  <a:srgbClr val="00B050"/>
                </a:solidFill>
              </a:rPr>
              <a:t>used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for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this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analysis</a:t>
            </a:r>
            <a:endParaRPr lang="es-ES" sz="1600" dirty="0" smtClean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Application</a:t>
            </a:r>
            <a:r>
              <a:rPr lang="es-ES" sz="1600" dirty="0" smtClean="0">
                <a:solidFill>
                  <a:srgbClr val="00B050"/>
                </a:solidFill>
              </a:rPr>
              <a:t> of </a:t>
            </a:r>
            <a:r>
              <a:rPr lang="es-ES" sz="1600" dirty="0" err="1" smtClean="0">
                <a:solidFill>
                  <a:srgbClr val="00B050"/>
                </a:solidFill>
              </a:rPr>
              <a:t>robust</a:t>
            </a:r>
            <a:r>
              <a:rPr lang="es-ES" sz="1600" dirty="0" smtClean="0">
                <a:solidFill>
                  <a:srgbClr val="00B050"/>
                </a:solidFill>
              </a:rPr>
              <a:t> receptor </a:t>
            </a:r>
            <a:r>
              <a:rPr lang="es-ES" sz="1600" dirty="0" err="1" smtClean="0">
                <a:solidFill>
                  <a:srgbClr val="00B050"/>
                </a:solidFill>
              </a:rPr>
              <a:t>modeling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technique</a:t>
            </a:r>
            <a:r>
              <a:rPr lang="es-ES" sz="1600" dirty="0" smtClean="0">
                <a:solidFill>
                  <a:srgbClr val="00B050"/>
                </a:solidFill>
              </a:rPr>
              <a:t> (PMF </a:t>
            </a:r>
            <a:r>
              <a:rPr lang="es-ES" sz="1600" dirty="0" err="1" smtClean="0">
                <a:solidFill>
                  <a:srgbClr val="00B050"/>
                </a:solidFill>
              </a:rPr>
              <a:t>model</a:t>
            </a:r>
            <a:r>
              <a:rPr lang="es-ES" sz="1600" dirty="0" smtClean="0">
                <a:solidFill>
                  <a:srgbClr val="00B050"/>
                </a:solidFill>
              </a:rPr>
              <a:t>) </a:t>
            </a:r>
            <a:r>
              <a:rPr lang="es-ES" sz="1600" dirty="0" err="1" smtClean="0">
                <a:solidFill>
                  <a:srgbClr val="00B050"/>
                </a:solidFill>
              </a:rPr>
              <a:t>for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source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identification</a:t>
            </a:r>
            <a:r>
              <a:rPr lang="es-ES" sz="1600" dirty="0" smtClean="0">
                <a:solidFill>
                  <a:srgbClr val="00B050"/>
                </a:solidFill>
              </a:rPr>
              <a:t> and  </a:t>
            </a:r>
            <a:r>
              <a:rPr lang="es-ES" sz="1600" dirty="0" err="1" smtClean="0">
                <a:solidFill>
                  <a:srgbClr val="00B050"/>
                </a:solidFill>
              </a:rPr>
              <a:t>apportionment</a:t>
            </a:r>
            <a:r>
              <a:rPr lang="es-ES" sz="1600" dirty="0" smtClean="0">
                <a:solidFill>
                  <a:srgbClr val="00B050"/>
                </a:solidFill>
              </a:rPr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source profiles do not change significantly over time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B0F0"/>
                </a:solidFill>
              </a:rPr>
              <a:t> receptor species do not react chemically or undergo phase partitioning (solid/gas or solid/liquid) during transport from source to    receptor (i.e., they add linearly).</a:t>
            </a:r>
            <a:endParaRPr lang="es-ES" sz="1200" dirty="0" smtClean="0">
              <a:solidFill>
                <a:srgbClr val="00B0F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>
                <a:solidFill>
                  <a:srgbClr val="00B050"/>
                </a:solidFill>
              </a:rPr>
              <a:t> </a:t>
            </a:r>
            <a:r>
              <a:rPr lang="es-ES" sz="1600" dirty="0" smtClean="0">
                <a:solidFill>
                  <a:srgbClr val="00B050"/>
                </a:solidFill>
              </a:rPr>
              <a:t>PMF </a:t>
            </a:r>
            <a:r>
              <a:rPr lang="es-ES" sz="1600" dirty="0" err="1" smtClean="0">
                <a:solidFill>
                  <a:srgbClr val="00B050"/>
                </a:solidFill>
              </a:rPr>
              <a:t>model</a:t>
            </a:r>
            <a:r>
              <a:rPr lang="es-ES" sz="1600" dirty="0" smtClean="0">
                <a:solidFill>
                  <a:srgbClr val="00B050"/>
                </a:solidFill>
              </a:rPr>
              <a:t> ↔ </a:t>
            </a:r>
            <a:r>
              <a:rPr lang="es-ES" sz="1600" dirty="0" err="1" smtClean="0">
                <a:solidFill>
                  <a:srgbClr val="00B050"/>
                </a:solidFill>
              </a:rPr>
              <a:t>Urban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increment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by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activity</a:t>
            </a:r>
            <a:r>
              <a:rPr lang="es-ES" sz="1600" dirty="0" smtClean="0">
                <a:solidFill>
                  <a:srgbClr val="00B050"/>
                </a:solidFill>
              </a:rPr>
              <a:t> sector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Monthly</a:t>
            </a:r>
            <a:r>
              <a:rPr lang="es-ES" sz="1600" dirty="0" smtClean="0">
                <a:solidFill>
                  <a:srgbClr val="00B050"/>
                </a:solidFill>
              </a:rPr>
              <a:t> - </a:t>
            </a:r>
            <a:r>
              <a:rPr lang="es-ES" sz="1600" dirty="0" err="1" smtClean="0">
                <a:solidFill>
                  <a:srgbClr val="00B050"/>
                </a:solidFill>
              </a:rPr>
              <a:t>seasonal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urban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increments</a:t>
            </a:r>
            <a:r>
              <a:rPr lang="es-ES" sz="1600" dirty="0" smtClean="0">
                <a:solidFill>
                  <a:srgbClr val="00B050"/>
                </a:solidFill>
              </a:rPr>
              <a:t> (&gt;1 </a:t>
            </a:r>
            <a:r>
              <a:rPr lang="es-ES" sz="1600" dirty="0" err="1" smtClean="0">
                <a:solidFill>
                  <a:srgbClr val="00B050"/>
                </a:solidFill>
              </a:rPr>
              <a:t>yr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well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distributed</a:t>
            </a:r>
            <a:r>
              <a:rPr lang="es-ES" sz="1600" dirty="0" smtClean="0">
                <a:solidFill>
                  <a:srgbClr val="00B050"/>
                </a:solidFill>
              </a:rPr>
              <a:t> data)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600" dirty="0">
                <a:solidFill>
                  <a:srgbClr val="00B050"/>
                </a:solidFill>
              </a:rPr>
              <a:t> </a:t>
            </a:r>
            <a:r>
              <a:rPr lang="es-ES" sz="1600" dirty="0" smtClean="0">
                <a:solidFill>
                  <a:srgbClr val="00B050"/>
                </a:solidFill>
              </a:rPr>
              <a:t>Quite </a:t>
            </a:r>
            <a:r>
              <a:rPr lang="es-ES" sz="1600" dirty="0" err="1" smtClean="0">
                <a:solidFill>
                  <a:srgbClr val="00B050"/>
                </a:solidFill>
              </a:rPr>
              <a:t>robust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urban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increments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calculated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for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specific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sources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expaining</a:t>
            </a:r>
            <a:r>
              <a:rPr lang="es-ES" sz="1600" dirty="0" smtClean="0">
                <a:solidFill>
                  <a:srgbClr val="00B050"/>
                </a:solidFill>
              </a:rPr>
              <a:t> 50-80% of PM </a:t>
            </a:r>
            <a:r>
              <a:rPr lang="es-ES" sz="1600" dirty="0" err="1" smtClean="0">
                <a:solidFill>
                  <a:srgbClr val="00B050"/>
                </a:solidFill>
              </a:rPr>
              <a:t>mass</a:t>
            </a:r>
            <a:endParaRPr lang="es-ES" sz="1600" dirty="0" smtClean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Model</a:t>
            </a:r>
            <a:r>
              <a:rPr lang="es-ES" sz="1600" dirty="0" smtClean="0">
                <a:solidFill>
                  <a:srgbClr val="00B050"/>
                </a:solidFill>
              </a:rPr>
              <a:t> “</a:t>
            </a:r>
            <a:r>
              <a:rPr lang="es-ES" sz="1600" dirty="0" err="1" smtClean="0">
                <a:solidFill>
                  <a:srgbClr val="00B050"/>
                </a:solidFill>
              </a:rPr>
              <a:t>validation</a:t>
            </a:r>
            <a:r>
              <a:rPr lang="es-ES" sz="1600" dirty="0" smtClean="0">
                <a:solidFill>
                  <a:srgbClr val="00B050"/>
                </a:solidFill>
              </a:rPr>
              <a:t>”</a:t>
            </a:r>
          </a:p>
          <a:p>
            <a:pPr algn="just"/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12" y="407707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Limitations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of </a:t>
            </a:r>
            <a:r>
              <a:rPr lang="es-ES" sz="1600" dirty="0" err="1" smtClean="0">
                <a:solidFill>
                  <a:srgbClr val="FF0000"/>
                </a:solidFill>
              </a:rPr>
              <a:t>the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Lenschow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approach</a:t>
            </a:r>
            <a:endParaRPr lang="es-ES" sz="1600" dirty="0" smtClean="0">
              <a:solidFill>
                <a:srgbClr val="FF0000"/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s-E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assumption of uniform regional background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0000"/>
                </a:solidFill>
              </a:rPr>
              <a:t> oversimplification of certain processes i.e. those concerning secondary particles (negative increment)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0000"/>
                </a:solidFill>
              </a:rPr>
              <a:t> underestimation of urban sources (i.e. Barcelona/summer)</a:t>
            </a:r>
            <a:endParaRPr lang="es-ES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9 CuadroTexto"/>
          <p:cNvSpPr txBox="1"/>
          <p:nvPr/>
        </p:nvSpPr>
        <p:spPr>
          <a:xfrm>
            <a:off x="0" y="-599"/>
            <a:ext cx="9144000" cy="584775"/>
          </a:xfrm>
          <a:prstGeom prst="rect">
            <a:avLst/>
          </a:prstGeom>
          <a:solidFill>
            <a:srgbClr val="00B0F0">
              <a:alpha val="7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1600" b="1" u="sng" dirty="0" smtClean="0">
              <a:solidFill>
                <a:srgbClr val="00B050"/>
              </a:solidFill>
            </a:endParaRPr>
          </a:p>
          <a:p>
            <a:pPr algn="ctr"/>
            <a:endParaRPr lang="es-ES" sz="1600" b="1" u="sng" dirty="0">
              <a:solidFill>
                <a:srgbClr val="00B050"/>
              </a:solidFill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0" y="189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POSITIVE MATRIX FACTORIZATION (PMF)</a:t>
            </a:r>
            <a:endParaRPr lang="es-ES" sz="2000" b="1" dirty="0">
              <a:solidFill>
                <a:srgbClr val="00B050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026"/>
            <a:ext cx="9144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619672" y="4383927"/>
          <a:ext cx="3645226" cy="141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cuación" r:id="rId4" imgW="1129810" imgH="444307" progId="Equation.3">
                  <p:embed/>
                </p:oleObj>
              </mc:Choice>
              <mc:Fallback>
                <p:oleObj name="Ecuación" r:id="rId4" imgW="1129810" imgH="44430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383927"/>
                        <a:ext cx="3645226" cy="14174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55 Conector recto de flecha"/>
          <p:cNvCxnSpPr/>
          <p:nvPr/>
        </p:nvCxnSpPr>
        <p:spPr>
          <a:xfrm flipV="1">
            <a:off x="3419872" y="4455935"/>
            <a:ext cx="2520280" cy="5040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6012160" y="4239911"/>
            <a:ext cx="2071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Source</a:t>
            </a:r>
            <a:r>
              <a:rPr lang="es-ES" b="1" dirty="0" smtClean="0"/>
              <a:t> </a:t>
            </a:r>
            <a:r>
              <a:rPr lang="es-ES" b="1" dirty="0" err="1" smtClean="0"/>
              <a:t>contribution</a:t>
            </a:r>
            <a:endParaRPr lang="es-ES" b="1" dirty="0"/>
          </a:p>
        </p:txBody>
      </p:sp>
      <p:cxnSp>
        <p:nvCxnSpPr>
          <p:cNvPr id="58" name="57 Conector recto de flecha"/>
          <p:cNvCxnSpPr/>
          <p:nvPr/>
        </p:nvCxnSpPr>
        <p:spPr>
          <a:xfrm>
            <a:off x="3995936" y="5464047"/>
            <a:ext cx="2088232" cy="21602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6156176" y="5464047"/>
            <a:ext cx="1510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Source</a:t>
            </a:r>
            <a:r>
              <a:rPr lang="es-ES" b="1" dirty="0" smtClean="0"/>
              <a:t> </a:t>
            </a:r>
            <a:r>
              <a:rPr lang="es-ES" b="1" dirty="0" err="1" smtClean="0"/>
              <a:t>profile</a:t>
            </a:r>
            <a:endParaRPr lang="es-ES" b="1" dirty="0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431" y="1287250"/>
            <a:ext cx="7820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521011"/>
            <a:ext cx="3600450" cy="1543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Usuari\Descargas\EGAR_Logotipo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added value of European Twin urban regional/remote Supersites to </a:t>
            </a:r>
            <a:r>
              <a:rPr lang="en-US" sz="2800" b="1" dirty="0" err="1" smtClean="0"/>
              <a:t>transboundary</a:t>
            </a:r>
            <a:r>
              <a:rPr lang="en-US" sz="2800" b="1" dirty="0" smtClean="0"/>
              <a:t> pollution</a:t>
            </a:r>
          </a:p>
          <a:p>
            <a:pPr algn="ctr"/>
            <a:r>
              <a:rPr lang="en-US" sz="2800" b="1" dirty="0" smtClean="0"/>
              <a:t>to urban level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Usuari\Descargas\EGAR_Logotip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0" y="141277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3200" dirty="0" smtClean="0"/>
              <a:t> </a:t>
            </a:r>
            <a:r>
              <a:rPr lang="es-ES" sz="3200" dirty="0" err="1" smtClean="0"/>
              <a:t>Including</a:t>
            </a:r>
            <a:r>
              <a:rPr lang="es-ES" sz="3200" dirty="0" smtClean="0"/>
              <a:t> data </a:t>
            </a:r>
            <a:r>
              <a:rPr lang="es-ES" sz="3200" dirty="0" err="1" smtClean="0"/>
              <a:t>from</a:t>
            </a:r>
            <a:r>
              <a:rPr lang="es-ES" sz="3200" dirty="0" smtClean="0"/>
              <a:t> </a:t>
            </a:r>
            <a:r>
              <a:rPr lang="es-ES" sz="3200" dirty="0" err="1" smtClean="0"/>
              <a:t>dedicated</a:t>
            </a:r>
            <a:r>
              <a:rPr lang="es-ES" sz="3200" dirty="0" smtClean="0"/>
              <a:t> </a:t>
            </a:r>
            <a:r>
              <a:rPr lang="es-ES" sz="3200" dirty="0" err="1" smtClean="0"/>
              <a:t>measurement</a:t>
            </a:r>
            <a:r>
              <a:rPr lang="es-ES" sz="3200" dirty="0" smtClean="0"/>
              <a:t> </a:t>
            </a:r>
            <a:r>
              <a:rPr lang="es-ES" sz="3200" dirty="0" err="1" smtClean="0"/>
              <a:t>campaigns</a:t>
            </a:r>
            <a:endParaRPr lang="es-ES" sz="3200" dirty="0" smtClean="0"/>
          </a:p>
          <a:p>
            <a:pPr algn="just">
              <a:buFont typeface="Wingdings" pitchFamily="2" charset="2"/>
              <a:buChar char="ü"/>
            </a:pPr>
            <a:endParaRPr lang="es-ES" sz="3200" dirty="0"/>
          </a:p>
          <a:p>
            <a:pPr algn="just">
              <a:buFont typeface="Wingdings" pitchFamily="2" charset="2"/>
              <a:buChar char="ü"/>
            </a:pPr>
            <a:r>
              <a:rPr lang="es-ES" sz="3200" dirty="0" smtClean="0"/>
              <a:t> </a:t>
            </a:r>
            <a:r>
              <a:rPr lang="es-ES" sz="3200" dirty="0" err="1" smtClean="0"/>
              <a:t>Aethalometer</a:t>
            </a:r>
            <a:r>
              <a:rPr lang="es-ES" sz="3200" dirty="0" smtClean="0"/>
              <a:t> data (</a:t>
            </a:r>
            <a:r>
              <a:rPr lang="es-ES" sz="3200" dirty="0" err="1" smtClean="0"/>
              <a:t>hourly</a:t>
            </a:r>
            <a:r>
              <a:rPr lang="es-ES" sz="3200" dirty="0" smtClean="0"/>
              <a:t> </a:t>
            </a:r>
            <a:r>
              <a:rPr lang="es-ES" sz="3200" dirty="0" err="1" smtClean="0"/>
              <a:t>ff</a:t>
            </a:r>
            <a:r>
              <a:rPr lang="es-ES" sz="3200" dirty="0" smtClean="0"/>
              <a:t> and </a:t>
            </a:r>
            <a:r>
              <a:rPr lang="es-ES" sz="3200" dirty="0" err="1" smtClean="0"/>
              <a:t>wb</a:t>
            </a:r>
            <a:r>
              <a:rPr lang="es-ES" sz="3200" dirty="0" smtClean="0"/>
              <a:t> </a:t>
            </a:r>
            <a:r>
              <a:rPr lang="es-ES" sz="3200" dirty="0" err="1" smtClean="0"/>
              <a:t>contributions</a:t>
            </a:r>
            <a:r>
              <a:rPr lang="es-ES" sz="3200" dirty="0" smtClean="0"/>
              <a:t> to BC) ….</a:t>
            </a:r>
            <a:r>
              <a:rPr lang="es-ES" sz="3200" dirty="0" err="1" smtClean="0"/>
              <a:t>night</a:t>
            </a:r>
            <a:r>
              <a:rPr lang="es-ES" sz="3200" dirty="0" smtClean="0"/>
              <a:t> time &amp; </a:t>
            </a:r>
            <a:r>
              <a:rPr lang="es-ES" sz="3200" dirty="0" err="1" smtClean="0"/>
              <a:t>daytime</a:t>
            </a:r>
            <a:r>
              <a:rPr lang="es-ES" sz="32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endParaRPr lang="es-ES" sz="3200" dirty="0"/>
          </a:p>
          <a:p>
            <a:pPr algn="just"/>
            <a:endParaRPr lang="es-ES" sz="3200" dirty="0" smtClean="0"/>
          </a:p>
          <a:p>
            <a:pPr algn="just">
              <a:buFont typeface="Wingdings" pitchFamily="2" charset="2"/>
              <a:buChar char="ü"/>
            </a:pPr>
            <a:endParaRPr lang="es-ES" sz="3200" dirty="0"/>
          </a:p>
          <a:p>
            <a:pPr algn="just"/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4262928"/>
            <a:ext cx="6551666" cy="132343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/>
              <a:t>THANK YOU !</a:t>
            </a:r>
          </a:p>
          <a:p>
            <a:pPr algn="ctr"/>
            <a:r>
              <a:rPr lang="es-ES" sz="4000" b="1" dirty="0" smtClean="0"/>
              <a:t>marco.pandolfi@idaea.csic.es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4445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 l="9753" t="5051" r="19535" b="12198"/>
          <a:stretch>
            <a:fillRect/>
          </a:stretch>
        </p:blipFill>
        <p:spPr bwMode="auto">
          <a:xfrm>
            <a:off x="6755482" y="764704"/>
            <a:ext cx="1946703" cy="17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 l="16344" t="4695" r="14805" b="16616"/>
          <a:stretch>
            <a:fillRect/>
          </a:stretch>
        </p:blipFill>
        <p:spPr bwMode="auto">
          <a:xfrm>
            <a:off x="7039322" y="2996952"/>
            <a:ext cx="18954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14563" t="10780" r="16019" b="13655"/>
          <a:stretch>
            <a:fillRect/>
          </a:stretch>
        </p:blipFill>
        <p:spPr bwMode="auto">
          <a:xfrm>
            <a:off x="7020272" y="5060801"/>
            <a:ext cx="1911079" cy="163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2845" t="16971" r="40846" b="18407"/>
          <a:stretch>
            <a:fillRect/>
          </a:stretch>
        </p:blipFill>
        <p:spPr bwMode="auto">
          <a:xfrm>
            <a:off x="4927848" y="5088210"/>
            <a:ext cx="1771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750" t="14222" r="41052" b="17694"/>
          <a:stretch>
            <a:fillRect/>
          </a:stretch>
        </p:blipFill>
        <p:spPr bwMode="auto">
          <a:xfrm>
            <a:off x="2219325" y="5055443"/>
            <a:ext cx="183108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4116" t="15955" r="39272" b="17500"/>
          <a:stretch>
            <a:fillRect/>
          </a:stretch>
        </p:blipFill>
        <p:spPr bwMode="auto">
          <a:xfrm>
            <a:off x="251520" y="5002485"/>
            <a:ext cx="1781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l="7266" t="9039" r="41269" b="18261"/>
          <a:stretch>
            <a:fillRect/>
          </a:stretch>
        </p:blipFill>
        <p:spPr bwMode="auto">
          <a:xfrm>
            <a:off x="288454" y="2924944"/>
            <a:ext cx="1619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7767" t="16530" r="40453" b="19199"/>
          <a:stretch>
            <a:fillRect/>
          </a:stretch>
        </p:blipFill>
        <p:spPr bwMode="auto">
          <a:xfrm>
            <a:off x="323527" y="1258094"/>
            <a:ext cx="1629148" cy="159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5178" t="17146" r="40453" b="16324"/>
          <a:stretch>
            <a:fillRect/>
          </a:stretch>
        </p:blipFill>
        <p:spPr bwMode="auto">
          <a:xfrm>
            <a:off x="3088407" y="1955651"/>
            <a:ext cx="2901700" cy="27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1980018" y="0"/>
            <a:ext cx="792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LOCAL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63758" y="0"/>
            <a:ext cx="11767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REGIONAL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139952" y="0"/>
            <a:ext cx="19430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TRANSBOUNDARY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843808" y="476672"/>
            <a:ext cx="30026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2010 – 2014 Barcelona (BCN)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621446" y="1484784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(24.6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  <a:p>
            <a:pPr algn="ctr"/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; %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277821" y="3179068"/>
            <a:ext cx="5886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BCN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971600" y="1052736"/>
            <a:ext cx="2824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(4.3; 17% of PM</a:t>
            </a:r>
            <a:r>
              <a:rPr lang="es-ES" sz="1600" baseline="-25000" dirty="0" smtClean="0"/>
              <a:t>10</a:t>
            </a:r>
            <a:r>
              <a:rPr lang="es-ES" sz="1600" dirty="0" smtClean="0"/>
              <a:t> </a:t>
            </a:r>
            <a:r>
              <a:rPr lang="es-ES" sz="1600" dirty="0" err="1" smtClean="0"/>
              <a:t>mass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947217" y="1882924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899592" y="2780928"/>
            <a:ext cx="1751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Industrial (0.2; 1%)</a:t>
            </a:r>
            <a:endParaRPr lang="es-ES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972120" y="3743454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0" y="4797152"/>
            <a:ext cx="1716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Mineral (3.8; 15%)</a:t>
            </a:r>
            <a:endParaRPr lang="es-ES" sz="16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971600" y="5694015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076587" y="4908401"/>
            <a:ext cx="1849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Heavy-</a:t>
            </a:r>
            <a:r>
              <a:rPr lang="es-ES" sz="1600" dirty="0" err="1" smtClean="0"/>
              <a:t>oil</a:t>
            </a:r>
            <a:r>
              <a:rPr lang="es-ES" sz="1600" dirty="0" smtClean="0"/>
              <a:t> (3.6; 15%)</a:t>
            </a:r>
            <a:endParaRPr lang="es-ES" sz="16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3042679" y="575763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5100439" y="4836393"/>
            <a:ext cx="201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Sec. </a:t>
            </a:r>
            <a:r>
              <a:rPr lang="es-ES" sz="1600" dirty="0" err="1" smtClean="0"/>
              <a:t>nitrate</a:t>
            </a:r>
            <a:r>
              <a:rPr lang="es-ES" sz="1600" dirty="0" smtClean="0"/>
              <a:t> (2.7; 11%)</a:t>
            </a:r>
            <a:endParaRPr lang="es-ES" sz="16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7346404" y="4844777"/>
            <a:ext cx="170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Organic</a:t>
            </a:r>
            <a:r>
              <a:rPr lang="es-ES" sz="1600" dirty="0" smtClean="0"/>
              <a:t> (4.5; 18%)</a:t>
            </a:r>
            <a:endParaRPr lang="es-ES" sz="16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777461" y="5700489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7763594" y="5718398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000374" y="1552575"/>
            <a:ext cx="3155801" cy="320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CuadroTexto"/>
          <p:cNvSpPr txBox="1"/>
          <p:nvPr/>
        </p:nvSpPr>
        <p:spPr>
          <a:xfrm>
            <a:off x="7168551" y="2631579"/>
            <a:ext cx="2011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Sec. sulfate (2.4; 10%)</a:t>
            </a:r>
            <a:endParaRPr lang="es-ES" sz="16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7723906" y="3808090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466037" y="452289"/>
            <a:ext cx="1579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Traffic</a:t>
            </a:r>
            <a:r>
              <a:rPr lang="es-ES" sz="1600" dirty="0" smtClean="0"/>
              <a:t> (2.8; 12%)</a:t>
            </a:r>
            <a:endParaRPr lang="es-ES" sz="16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7696919" y="1666900"/>
            <a:ext cx="43152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BCN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1547664" y="1484784"/>
            <a:ext cx="13949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Barcelona </a:t>
            </a:r>
            <a:r>
              <a:rPr lang="es-ES" sz="1100" i="1" dirty="0" err="1" smtClean="0"/>
              <a:t>measuring</a:t>
            </a:r>
            <a:endParaRPr lang="es-ES" sz="1100" i="1" dirty="0" smtClean="0"/>
          </a:p>
          <a:p>
            <a:r>
              <a:rPr lang="es-ES" sz="1100" i="1" dirty="0" err="1" smtClean="0"/>
              <a:t>station</a:t>
            </a:r>
            <a:r>
              <a:rPr lang="es-ES" sz="1100" i="1" dirty="0" smtClean="0"/>
              <a:t> 5 km </a:t>
            </a:r>
            <a:r>
              <a:rPr lang="es-ES" sz="1100" i="1" dirty="0" err="1" smtClean="0"/>
              <a:t>far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endParaRPr lang="es-ES" sz="1100" i="1" dirty="0" smtClean="0"/>
          </a:p>
          <a:p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endParaRPr lang="es-ES" sz="1100" i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1115616" y="3212976"/>
            <a:ext cx="1898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Emissions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Barcelona</a:t>
            </a:r>
          </a:p>
          <a:p>
            <a:r>
              <a:rPr lang="es-ES" sz="1100" i="1" dirty="0" err="1" smtClean="0"/>
              <a:t>Metropolotan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Area</a:t>
            </a:r>
            <a:r>
              <a:rPr lang="es-ES" sz="1100" i="1" dirty="0" smtClean="0"/>
              <a:t> and </a:t>
            </a:r>
            <a:r>
              <a:rPr lang="es-ES" sz="1100" i="1" dirty="0" err="1" smtClean="0"/>
              <a:t>valley</a:t>
            </a:r>
            <a:endParaRPr lang="es-ES" sz="1100" i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252753" y="5157192"/>
            <a:ext cx="93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Saharan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dust</a:t>
            </a:r>
            <a:endParaRPr lang="es-ES" sz="1100" i="1" dirty="0" smtClean="0"/>
          </a:p>
          <a:p>
            <a:r>
              <a:rPr lang="es-ES" sz="1100" i="1" dirty="0" smtClean="0"/>
              <a:t>(</a:t>
            </a:r>
            <a:r>
              <a:rPr lang="es-ES" sz="1100" i="1" dirty="0" err="1" smtClean="0"/>
              <a:t>summer</a:t>
            </a:r>
            <a:r>
              <a:rPr lang="es-ES" sz="1100" i="1" dirty="0" smtClean="0"/>
              <a:t>)</a:t>
            </a:r>
            <a:endParaRPr lang="es-ES" sz="1100" i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1331640" y="5157192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Local </a:t>
            </a:r>
            <a:r>
              <a:rPr lang="es-ES" sz="1100" i="1" dirty="0" err="1" smtClean="0"/>
              <a:t>dust</a:t>
            </a:r>
            <a:endParaRPr lang="es-ES" sz="1100" i="1" dirty="0" smtClean="0"/>
          </a:p>
          <a:p>
            <a:r>
              <a:rPr lang="es-ES" sz="1100" i="1" dirty="0" err="1" smtClean="0"/>
              <a:t>resuspension</a:t>
            </a:r>
            <a:endParaRPr lang="es-ES" sz="1100" i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3347864" y="5301208"/>
            <a:ext cx="1175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Port of Barcelona</a:t>
            </a:r>
            <a:endParaRPr lang="es-ES" sz="1100" i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5868144" y="6165304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NO</a:t>
            </a:r>
            <a:r>
              <a:rPr lang="es-ES" sz="1100" i="1" baseline="-25000" dirty="0" smtClean="0"/>
              <a:t>2</a:t>
            </a:r>
            <a:r>
              <a:rPr lang="es-ES" sz="1100" i="1" dirty="0" smtClean="0"/>
              <a:t> + </a:t>
            </a:r>
            <a:r>
              <a:rPr lang="es-ES" sz="1100" i="1" dirty="0" err="1" smtClean="0"/>
              <a:t>availability</a:t>
            </a:r>
            <a:endParaRPr lang="es-ES" sz="1100" i="1" dirty="0" smtClean="0"/>
          </a:p>
          <a:p>
            <a:r>
              <a:rPr lang="es-ES" sz="1100" i="1" dirty="0" smtClean="0"/>
              <a:t>of NH</a:t>
            </a:r>
            <a:r>
              <a:rPr lang="es-ES" sz="1100" i="1" baseline="-25000" dirty="0" smtClean="0"/>
              <a:t>3</a:t>
            </a:r>
            <a:r>
              <a:rPr lang="es-ES" sz="1100" i="1" dirty="0" smtClean="0"/>
              <a:t> In Barcelona</a:t>
            </a:r>
            <a:endParaRPr lang="es-ES" sz="1100" i="1" dirty="0"/>
          </a:p>
        </p:txBody>
      </p:sp>
      <p:sp>
        <p:nvSpPr>
          <p:cNvPr id="85" name="84 CuadroTexto"/>
          <p:cNvSpPr txBox="1"/>
          <p:nvPr/>
        </p:nvSpPr>
        <p:spPr>
          <a:xfrm>
            <a:off x="4716016" y="5805264"/>
            <a:ext cx="870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Agriculture</a:t>
            </a:r>
            <a:r>
              <a:rPr lang="es-ES" sz="1100" i="1" dirty="0" smtClean="0"/>
              <a:t>/</a:t>
            </a:r>
          </a:p>
          <a:p>
            <a:r>
              <a:rPr lang="es-ES" sz="1100" i="1" dirty="0" err="1" smtClean="0"/>
              <a:t>farm</a:t>
            </a:r>
            <a:endParaRPr lang="es-ES" sz="1100" i="1" dirty="0" smtClean="0"/>
          </a:p>
        </p:txBody>
      </p:sp>
      <p:sp>
        <p:nvSpPr>
          <p:cNvPr id="86" name="85 CuadroTexto"/>
          <p:cNvSpPr txBox="1"/>
          <p:nvPr/>
        </p:nvSpPr>
        <p:spPr>
          <a:xfrm>
            <a:off x="6876256" y="5301208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Strong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summer</a:t>
            </a:r>
            <a:endParaRPr lang="es-ES" sz="1100" i="1" dirty="0" smtClean="0"/>
          </a:p>
          <a:p>
            <a:r>
              <a:rPr lang="es-ES" sz="1100" i="1" dirty="0" err="1" smtClean="0"/>
              <a:t>formation</a:t>
            </a:r>
            <a:r>
              <a:rPr lang="es-ES" sz="1100" i="1" dirty="0" smtClean="0"/>
              <a:t> and </a:t>
            </a:r>
          </a:p>
          <a:p>
            <a:r>
              <a:rPr lang="es-ES" sz="1100" i="1" dirty="0" err="1" smtClean="0"/>
              <a:t>recirculation</a:t>
            </a:r>
            <a:endParaRPr lang="es-ES" sz="1100" i="1" dirty="0" smtClean="0"/>
          </a:p>
        </p:txBody>
      </p:sp>
      <p:sp>
        <p:nvSpPr>
          <p:cNvPr id="87" name="86 CuadroTexto"/>
          <p:cNvSpPr txBox="1"/>
          <p:nvPr/>
        </p:nvSpPr>
        <p:spPr>
          <a:xfrm>
            <a:off x="6732240" y="3501008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Strong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summer</a:t>
            </a:r>
            <a:endParaRPr lang="es-ES" sz="1100" i="1" dirty="0" smtClean="0"/>
          </a:p>
          <a:p>
            <a:r>
              <a:rPr lang="es-ES" sz="1100" i="1" dirty="0" err="1" smtClean="0"/>
              <a:t>formation</a:t>
            </a:r>
            <a:r>
              <a:rPr lang="es-ES" sz="1100" i="1" dirty="0" smtClean="0"/>
              <a:t> and </a:t>
            </a:r>
          </a:p>
          <a:p>
            <a:r>
              <a:rPr lang="es-ES" sz="1100" i="1" dirty="0" err="1" smtClean="0"/>
              <a:t>recirculation</a:t>
            </a:r>
            <a:endParaRPr lang="es-ES" sz="1100" i="1" dirty="0" smtClean="0"/>
          </a:p>
        </p:txBody>
      </p:sp>
      <p:sp>
        <p:nvSpPr>
          <p:cNvPr id="88" name="87 CuadroTexto"/>
          <p:cNvSpPr txBox="1"/>
          <p:nvPr/>
        </p:nvSpPr>
        <p:spPr>
          <a:xfrm>
            <a:off x="7956376" y="1196752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Vehicles</a:t>
            </a:r>
            <a:r>
              <a:rPr lang="es-ES" sz="1100" i="1" dirty="0" smtClean="0"/>
              <a:t> in</a:t>
            </a:r>
          </a:p>
          <a:p>
            <a:r>
              <a:rPr lang="es-ES" sz="1100" i="1" dirty="0" smtClean="0"/>
              <a:t>Barcelona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4283968" y="1052736"/>
            <a:ext cx="1127745" cy="461665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all</a:t>
            </a:r>
            <a:r>
              <a:rPr lang="es-ES" sz="2400" b="1" dirty="0" smtClean="0"/>
              <a:t> data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1" y="1097931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403" y="1816948"/>
            <a:ext cx="3762989" cy="31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1980018" y="0"/>
            <a:ext cx="77566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Traffic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63758" y="0"/>
            <a:ext cx="7777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Urban</a:t>
            </a:r>
            <a:endParaRPr lang="es-ES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3779912" y="0"/>
            <a:ext cx="100841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Regional</a:t>
            </a:r>
            <a:endParaRPr lang="es-ES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843808" y="476672"/>
            <a:ext cx="28611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2013 – 2014 ROUBAIX (RBX)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621446" y="1484784"/>
            <a:ext cx="196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PM</a:t>
            </a:r>
            <a:r>
              <a:rPr lang="es-ES" b="1" baseline="-25000" dirty="0" smtClean="0"/>
              <a:t>10  </a:t>
            </a:r>
            <a:r>
              <a:rPr lang="es-ES" b="1" dirty="0" smtClean="0"/>
              <a:t>(28.6 </a:t>
            </a:r>
            <a:r>
              <a:rPr lang="es-ES" b="1" dirty="0" smtClean="0">
                <a:latin typeface="Symbol" pitchFamily="18" charset="2"/>
              </a:rPr>
              <a:t>m</a:t>
            </a:r>
            <a:r>
              <a:rPr lang="es-ES" b="1" dirty="0" smtClean="0"/>
              <a:t>g/m</a:t>
            </a:r>
            <a:r>
              <a:rPr lang="es-ES" b="1" baseline="30000" dirty="0" smtClean="0"/>
              <a:t>3</a:t>
            </a:r>
            <a:r>
              <a:rPr lang="es-ES" b="1" dirty="0" smtClean="0"/>
              <a:t>)</a:t>
            </a:r>
          </a:p>
          <a:p>
            <a:pPr algn="ctr"/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; %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277821" y="3179068"/>
            <a:ext cx="5653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RBX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0" y="836712"/>
            <a:ext cx="3622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</a:t>
            </a:r>
            <a:r>
              <a:rPr lang="es-ES" sz="1600" dirty="0" err="1" smtClean="0"/>
              <a:t>biogenic</a:t>
            </a:r>
            <a:r>
              <a:rPr lang="es-ES" sz="1600" dirty="0" smtClean="0"/>
              <a:t> (0.6; 2.1% of PM</a:t>
            </a:r>
            <a:r>
              <a:rPr lang="es-ES" sz="1600" baseline="-25000" dirty="0" smtClean="0"/>
              <a:t>10</a:t>
            </a:r>
            <a:r>
              <a:rPr lang="es-ES" sz="1600" dirty="0" smtClean="0"/>
              <a:t> </a:t>
            </a:r>
            <a:r>
              <a:rPr lang="es-ES" sz="1600" dirty="0" err="1" smtClean="0"/>
              <a:t>mass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11560" y="162880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899592" y="234888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Sea </a:t>
            </a:r>
            <a:r>
              <a:rPr lang="es-ES" sz="1600" dirty="0" err="1" smtClean="0"/>
              <a:t>salt</a:t>
            </a:r>
            <a:r>
              <a:rPr lang="es-ES" sz="1600" dirty="0" smtClean="0"/>
              <a:t> (0.9; 3.0%)</a:t>
            </a:r>
            <a:endParaRPr lang="es-ES" sz="16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539552" y="2996952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3000374" y="1552575"/>
            <a:ext cx="3155801" cy="3209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CuadroTexto"/>
          <p:cNvSpPr txBox="1"/>
          <p:nvPr/>
        </p:nvSpPr>
        <p:spPr>
          <a:xfrm>
            <a:off x="1357278" y="1219399"/>
            <a:ext cx="1702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err="1" smtClean="0"/>
              <a:t>Roubaix</a:t>
            </a:r>
            <a:r>
              <a:rPr lang="es-ES" sz="1100" i="1" dirty="0" smtClean="0"/>
              <a:t> and Lens </a:t>
            </a:r>
            <a:r>
              <a:rPr lang="es-ES" sz="1100" i="1" dirty="0" err="1" smtClean="0"/>
              <a:t>closer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compared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Revin</a:t>
            </a:r>
            <a:r>
              <a:rPr lang="es-ES" sz="1100" i="1" dirty="0" smtClean="0"/>
              <a:t>. </a:t>
            </a:r>
            <a:r>
              <a:rPr lang="es-ES" sz="1100" i="1" dirty="0" err="1" smtClean="0"/>
              <a:t>Oversetimation</a:t>
            </a:r>
            <a:r>
              <a:rPr lang="es-ES" sz="1100" i="1" dirty="0" smtClean="0"/>
              <a:t> of “UB” </a:t>
            </a:r>
            <a:r>
              <a:rPr lang="es-ES" sz="1100" i="1" dirty="0" err="1" smtClean="0"/>
              <a:t>contribution</a:t>
            </a:r>
            <a:endParaRPr lang="es-ES" sz="1100" i="1" dirty="0"/>
          </a:p>
        </p:txBody>
      </p:sp>
      <p:sp>
        <p:nvSpPr>
          <p:cNvPr id="56" name="55 CuadroTexto"/>
          <p:cNvSpPr txBox="1"/>
          <p:nvPr/>
        </p:nvSpPr>
        <p:spPr>
          <a:xfrm>
            <a:off x="4283968" y="1052736"/>
            <a:ext cx="1127745" cy="46166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all</a:t>
            </a:r>
            <a:r>
              <a:rPr lang="es-ES" sz="2400" b="1" dirty="0" smtClean="0"/>
              <a:t> data</a:t>
            </a:r>
            <a:endParaRPr lang="es-ES" sz="2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259632" y="2708920"/>
            <a:ext cx="1702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 err="1" smtClean="0"/>
              <a:t>Roubaix</a:t>
            </a:r>
            <a:r>
              <a:rPr lang="es-ES" sz="1100" i="1" dirty="0" smtClean="0"/>
              <a:t> and Lens </a:t>
            </a:r>
            <a:r>
              <a:rPr lang="es-ES" sz="1100" i="1" dirty="0" err="1" smtClean="0"/>
              <a:t>closer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compared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Revin</a:t>
            </a:r>
            <a:r>
              <a:rPr lang="es-ES" sz="1100" i="1" dirty="0" smtClean="0"/>
              <a:t>. </a:t>
            </a:r>
            <a:r>
              <a:rPr lang="es-ES" sz="1100" i="1" dirty="0" err="1" smtClean="0"/>
              <a:t>Oversetimation</a:t>
            </a:r>
            <a:r>
              <a:rPr lang="es-ES" sz="1100" i="1" dirty="0" smtClean="0"/>
              <a:t> of “UB” </a:t>
            </a:r>
            <a:r>
              <a:rPr lang="es-ES" sz="1100" i="1" dirty="0" err="1" smtClean="0"/>
              <a:t>contribution</a:t>
            </a:r>
            <a:endParaRPr lang="es-ES" sz="11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92" y="400506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49 CuadroTexto"/>
          <p:cNvSpPr txBox="1"/>
          <p:nvPr/>
        </p:nvSpPr>
        <p:spPr>
          <a:xfrm>
            <a:off x="683568" y="3717032"/>
            <a:ext cx="227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Marine </a:t>
            </a:r>
            <a:r>
              <a:rPr lang="es-ES" sz="1600" dirty="0" err="1" smtClean="0"/>
              <a:t>aged</a:t>
            </a:r>
            <a:r>
              <a:rPr lang="es-ES" sz="1600" dirty="0" smtClean="0"/>
              <a:t> (2.9; 10.2%)</a:t>
            </a:r>
            <a:endParaRPr lang="es-ES" sz="1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52 CuadroTexto"/>
          <p:cNvSpPr txBox="1"/>
          <p:nvPr/>
        </p:nvSpPr>
        <p:spPr>
          <a:xfrm>
            <a:off x="395536" y="5301208"/>
            <a:ext cx="1767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Mineral (1.8; 6.3%)</a:t>
            </a:r>
            <a:endParaRPr lang="es-ES" sz="16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1403648" y="56612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Wind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blown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dust</a:t>
            </a:r>
            <a:endParaRPr lang="es-ES" sz="1000" i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61 CuadroTexto"/>
          <p:cNvSpPr txBox="1"/>
          <p:nvPr/>
        </p:nvSpPr>
        <p:spPr>
          <a:xfrm>
            <a:off x="2339752" y="5229200"/>
            <a:ext cx="1752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Oxalate</a:t>
            </a:r>
            <a:r>
              <a:rPr lang="es-ES" sz="1600" dirty="0" smtClean="0"/>
              <a:t> (1.1; 4.0%)</a:t>
            </a:r>
            <a:endParaRPr lang="es-ES" sz="16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462602" y="5517232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Strongly</a:t>
            </a:r>
            <a:r>
              <a:rPr lang="es-ES" sz="1000" i="1" dirty="0" smtClean="0"/>
              <a:t> regional; </a:t>
            </a:r>
            <a:r>
              <a:rPr lang="es-ES" sz="1000" i="1" dirty="0" err="1" smtClean="0"/>
              <a:t>but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also</a:t>
            </a:r>
            <a:r>
              <a:rPr lang="es-ES" sz="1000" i="1" dirty="0" smtClean="0"/>
              <a:t> </a:t>
            </a:r>
          </a:p>
          <a:p>
            <a:r>
              <a:rPr lang="es-ES" sz="1000" i="1" dirty="0" smtClean="0"/>
              <a:t>has “UB”</a:t>
            </a:r>
          </a:p>
          <a:p>
            <a:r>
              <a:rPr lang="es-ES" sz="1000" i="1" dirty="0" smtClean="0"/>
              <a:t> </a:t>
            </a:r>
            <a:r>
              <a:rPr lang="es-ES" sz="1000" i="1" dirty="0" err="1" smtClean="0"/>
              <a:t>contributions</a:t>
            </a:r>
            <a:r>
              <a:rPr lang="es-ES" sz="1000" i="1" dirty="0" smtClean="0"/>
              <a:t>:</a:t>
            </a:r>
          </a:p>
          <a:p>
            <a:r>
              <a:rPr lang="es-ES" sz="1000" i="1" dirty="0" err="1" smtClean="0"/>
              <a:t>Oxalate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formed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from</a:t>
            </a:r>
            <a:r>
              <a:rPr lang="es-ES" sz="1000" i="1" dirty="0" smtClean="0"/>
              <a:t> </a:t>
            </a:r>
          </a:p>
          <a:p>
            <a:r>
              <a:rPr lang="es-ES" sz="1000" i="1" dirty="0" err="1" smtClean="0"/>
              <a:t>vehicle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emissions</a:t>
            </a:r>
            <a:r>
              <a:rPr lang="es-ES" sz="1000" i="1" dirty="0" smtClean="0"/>
              <a:t> ?</a:t>
            </a:r>
          </a:p>
          <a:p>
            <a:endParaRPr lang="es-ES" sz="1000" i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68 CuadroTexto"/>
          <p:cNvSpPr txBox="1"/>
          <p:nvPr/>
        </p:nvSpPr>
        <p:spPr>
          <a:xfrm>
            <a:off x="4572000" y="5301208"/>
            <a:ext cx="2504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Biomass</a:t>
            </a:r>
            <a:r>
              <a:rPr lang="es-ES" sz="1600" dirty="0" smtClean="0"/>
              <a:t> </a:t>
            </a:r>
            <a:r>
              <a:rPr lang="es-ES" sz="1600" dirty="0" err="1" smtClean="0"/>
              <a:t>burning</a:t>
            </a:r>
            <a:r>
              <a:rPr lang="es-ES" sz="1600" dirty="0" smtClean="0"/>
              <a:t> (2.0; 6.9%)</a:t>
            </a:r>
            <a:endParaRPr lang="es-ES" sz="16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5868144" y="558924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Important</a:t>
            </a:r>
            <a:r>
              <a:rPr lang="es-ES" sz="1000" i="1" dirty="0" smtClean="0"/>
              <a:t> “UB” and regional</a:t>
            </a:r>
          </a:p>
          <a:p>
            <a:r>
              <a:rPr lang="es-ES" sz="1000" i="1" dirty="0" err="1" smtClean="0"/>
              <a:t>contributions</a:t>
            </a:r>
            <a:endParaRPr lang="es-ES" sz="1000" i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1229" y="557991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70 CuadroTexto"/>
          <p:cNvSpPr txBox="1"/>
          <p:nvPr/>
        </p:nvSpPr>
        <p:spPr>
          <a:xfrm>
            <a:off x="539552" y="4509120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66476" y="6118934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818170" y="609329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257896" y="6093296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7560201" y="6122574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7308304" y="5229200"/>
            <a:ext cx="1430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SSA (1.9; 6.7%)</a:t>
            </a:r>
            <a:endParaRPr lang="es-ES" sz="160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8256337" y="5758894"/>
            <a:ext cx="9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73902" y="400506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91 CuadroTexto"/>
          <p:cNvSpPr txBox="1"/>
          <p:nvPr/>
        </p:nvSpPr>
        <p:spPr>
          <a:xfrm>
            <a:off x="7537780" y="4581128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6942323" y="3645024"/>
            <a:ext cx="2270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Land</a:t>
            </a:r>
            <a:r>
              <a:rPr lang="es-ES" sz="1600" dirty="0" smtClean="0"/>
              <a:t> </a:t>
            </a:r>
            <a:r>
              <a:rPr lang="es-ES" sz="1600" dirty="0" err="1" smtClean="0"/>
              <a:t>biogenic</a:t>
            </a:r>
            <a:r>
              <a:rPr lang="es-ES" sz="1600" dirty="0" smtClean="0"/>
              <a:t> (0.8; 2.8%)</a:t>
            </a:r>
            <a:endParaRPr lang="es-ES" sz="1600" dirty="0"/>
          </a:p>
        </p:txBody>
      </p:sp>
      <p:sp>
        <p:nvSpPr>
          <p:cNvPr id="94" name="93 CuadroTexto"/>
          <p:cNvSpPr txBox="1"/>
          <p:nvPr/>
        </p:nvSpPr>
        <p:spPr>
          <a:xfrm>
            <a:off x="8169815" y="4149080"/>
            <a:ext cx="9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 smtClean="0"/>
              <a:t>Clearly</a:t>
            </a:r>
            <a:r>
              <a:rPr lang="es-ES" sz="1000" i="1" dirty="0" smtClean="0"/>
              <a:t>, regional/</a:t>
            </a:r>
            <a:r>
              <a:rPr lang="es-ES" sz="1000" i="1" dirty="0" err="1" smtClean="0"/>
              <a:t>long-range</a:t>
            </a:r>
            <a:endParaRPr lang="es-ES" sz="1000" i="1" dirty="0" smtClean="0"/>
          </a:p>
          <a:p>
            <a:endParaRPr lang="es-ES" sz="1000" i="1" dirty="0"/>
          </a:p>
        </p:txBody>
      </p:sp>
      <p:sp>
        <p:nvSpPr>
          <p:cNvPr id="95" name="94 Rectángulo"/>
          <p:cNvSpPr/>
          <p:nvPr/>
        </p:nvSpPr>
        <p:spPr>
          <a:xfrm>
            <a:off x="42730" y="836712"/>
            <a:ext cx="1763688" cy="446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90994" y="2492896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95 CuadroTexto"/>
          <p:cNvSpPr txBox="1"/>
          <p:nvPr/>
        </p:nvSpPr>
        <p:spPr>
          <a:xfrm>
            <a:off x="7063002" y="2204864"/>
            <a:ext cx="173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Traffic</a:t>
            </a:r>
            <a:r>
              <a:rPr lang="es-ES" sz="1600" dirty="0" smtClean="0"/>
              <a:t> (6.0; 21.0%)</a:t>
            </a:r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8321" y="1124744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CuadroTexto"/>
          <p:cNvSpPr txBox="1"/>
          <p:nvPr/>
        </p:nvSpPr>
        <p:spPr>
          <a:xfrm>
            <a:off x="6948264" y="946544"/>
            <a:ext cx="224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Polluted</a:t>
            </a:r>
            <a:r>
              <a:rPr lang="es-ES" sz="1600" dirty="0" smtClean="0"/>
              <a:t> </a:t>
            </a:r>
            <a:r>
              <a:rPr lang="es-ES" sz="1600" dirty="0" err="1" smtClean="0"/>
              <a:t>soil</a:t>
            </a:r>
            <a:r>
              <a:rPr lang="es-ES" sz="1600" dirty="0" smtClean="0"/>
              <a:t> (5.6; 19.6%)</a:t>
            </a:r>
            <a:endParaRPr lang="es-E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0"/>
            <a:ext cx="1531211" cy="1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60 CuadroTexto"/>
          <p:cNvSpPr txBox="1"/>
          <p:nvPr/>
        </p:nvSpPr>
        <p:spPr>
          <a:xfrm>
            <a:off x="7031453" y="260648"/>
            <a:ext cx="1468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NSA (2.7; 9.6%)</a:t>
            </a:r>
            <a:endParaRPr lang="es-ES" sz="16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7553606" y="2996952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7558512" y="1645892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6334376" y="499454"/>
            <a:ext cx="420308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RBX</a:t>
            </a:r>
            <a:endParaRPr lang="es-E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92" y="504056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441472" y="980728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Road </a:t>
            </a:r>
            <a:r>
              <a:rPr lang="es-ES" dirty="0" err="1" smtClean="0"/>
              <a:t>traffic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476" y="50520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673720" y="83671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Na-Mg </a:t>
            </a:r>
            <a:r>
              <a:rPr lang="es-ES" dirty="0" err="1" smtClean="0"/>
              <a:t>Rich</a:t>
            </a:r>
            <a:endParaRPr lang="es-E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3140" t="9564" r="3988" b="8605"/>
          <a:stretch>
            <a:fillRect/>
          </a:stretch>
        </p:blipFill>
        <p:spPr bwMode="auto">
          <a:xfrm>
            <a:off x="5913543" y="768976"/>
            <a:ext cx="2478280" cy="228172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554040" y="908720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Wood </a:t>
            </a:r>
            <a:r>
              <a:rPr lang="es-ES" dirty="0" err="1" smtClean="0"/>
              <a:t>burning</a:t>
            </a:r>
            <a:endParaRPr lang="es-ES" dirty="0" smtClean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92" y="316095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059626" y="3429000"/>
            <a:ext cx="121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Secondary</a:t>
            </a:r>
            <a:r>
              <a:rPr lang="es-ES" dirty="0" smtClean="0"/>
              <a:t> </a:t>
            </a:r>
          </a:p>
          <a:p>
            <a:pPr algn="ctr"/>
            <a:r>
              <a:rPr lang="es-ES" dirty="0" err="1" smtClean="0"/>
              <a:t>Nitrate</a:t>
            </a:r>
            <a:endParaRPr lang="es-E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16095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932" y="3160959"/>
            <a:ext cx="2668500" cy="27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7202112" y="3501008"/>
            <a:ext cx="9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Mineral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539552" y="116632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39552" y="404664"/>
            <a:ext cx="288032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827584" y="0"/>
            <a:ext cx="472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Local </a:t>
            </a:r>
            <a:r>
              <a:rPr lang="es-ES" dirty="0" err="1" smtClean="0"/>
              <a:t>contribution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</a:t>
            </a:r>
            <a:r>
              <a:rPr lang="es-ES" dirty="0" err="1" smtClean="0"/>
              <a:t>measured</a:t>
            </a:r>
            <a:r>
              <a:rPr lang="es-ES" dirty="0" smtClean="0"/>
              <a:t> at ZUE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27584" y="260648"/>
            <a:ext cx="505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Regional </a:t>
            </a:r>
            <a:r>
              <a:rPr lang="es-ES" dirty="0" err="1" smtClean="0"/>
              <a:t>contribution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</a:t>
            </a:r>
            <a:r>
              <a:rPr lang="es-ES" dirty="0" err="1" smtClean="0"/>
              <a:t>measured</a:t>
            </a:r>
            <a:r>
              <a:rPr lang="es-ES" dirty="0" smtClean="0"/>
              <a:t> at ZUE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330424" y="1549896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endParaRPr lang="es-ES" baseline="30000" dirty="0"/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330424" y="4358208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endParaRPr lang="es-ES" baseline="30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763688" y="5661248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266732" y="5661248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787012" y="5661248"/>
            <a:ext cx="8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163201" y="0"/>
            <a:ext cx="198079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ZURICH + PAYERNE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580340" y="3429000"/>
            <a:ext cx="121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Secondary</a:t>
            </a:r>
            <a:r>
              <a:rPr lang="es-ES" dirty="0" smtClean="0"/>
              <a:t> </a:t>
            </a:r>
          </a:p>
          <a:p>
            <a:pPr algn="ctr"/>
            <a:r>
              <a:rPr lang="es-ES" dirty="0" smtClean="0"/>
              <a:t>Sulfate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88224" y="1268760"/>
            <a:ext cx="13965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err="1" smtClean="0"/>
              <a:t>Difficult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to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asses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the</a:t>
            </a:r>
            <a:endParaRPr lang="es-ES" sz="1000" i="1" dirty="0" smtClean="0"/>
          </a:p>
          <a:p>
            <a:r>
              <a:rPr lang="es-ES" sz="1000" i="1" dirty="0" err="1" smtClean="0"/>
              <a:t>different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contributions</a:t>
            </a:r>
            <a:r>
              <a:rPr lang="es-ES" sz="1000" i="1" dirty="0" smtClean="0"/>
              <a:t> </a:t>
            </a:r>
          </a:p>
          <a:p>
            <a:r>
              <a:rPr lang="es-ES" sz="1000" i="1" dirty="0" smtClean="0"/>
              <a:t>of </a:t>
            </a:r>
            <a:r>
              <a:rPr lang="es-ES" sz="1000" i="1" dirty="0" err="1" smtClean="0"/>
              <a:t>this</a:t>
            </a:r>
            <a:r>
              <a:rPr lang="es-ES" sz="1000" i="1" dirty="0" smtClean="0"/>
              <a:t> </a:t>
            </a:r>
            <a:r>
              <a:rPr lang="es-ES" sz="1000" i="1" dirty="0" err="1" smtClean="0"/>
              <a:t>source</a:t>
            </a:r>
            <a:endParaRPr lang="es-ES" sz="1000" i="1" dirty="0"/>
          </a:p>
        </p:txBody>
      </p:sp>
      <p:sp>
        <p:nvSpPr>
          <p:cNvPr id="30" name="29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D:\Usuari\Descargas\EGAR_Logotipo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33" name="32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3356992"/>
            <a:ext cx="3038475" cy="297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print"/>
          <a:srcRect l="2400" t="2314" r="2641" b="3761"/>
          <a:stretch>
            <a:fillRect/>
          </a:stretch>
        </p:blipFill>
        <p:spPr bwMode="auto">
          <a:xfrm>
            <a:off x="5930781" y="3341406"/>
            <a:ext cx="2478281" cy="2290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76672"/>
            <a:ext cx="2876550" cy="297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17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0" grpId="0"/>
      <p:bldP spid="10" grpId="1"/>
      <p:bldP spid="10" grpId="2"/>
      <p:bldP spid="13" grpId="0"/>
      <p:bldP spid="13" grpId="1"/>
      <p:bldP spid="13" grpId="2"/>
      <p:bldP spid="17" grpId="0"/>
      <p:bldP spid="22" grpId="0"/>
      <p:bldP spid="23" grpId="0"/>
      <p:bldP spid="24" grpId="0"/>
      <p:bldP spid="25" grpId="0"/>
      <p:bldP spid="26" grpId="0"/>
      <p:bldP spid="28" grpId="0"/>
      <p:bldP spid="28" grpId="1"/>
      <p:bldP spid="29" grpId="0"/>
      <p:bldP spid="29" grpId="1"/>
      <p:bldP spid="2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9 CuadroTexto"/>
          <p:cNvSpPr txBox="1"/>
          <p:nvPr/>
        </p:nvSpPr>
        <p:spPr>
          <a:xfrm>
            <a:off x="0" y="-599"/>
            <a:ext cx="9144000" cy="584775"/>
          </a:xfrm>
          <a:prstGeom prst="rect">
            <a:avLst/>
          </a:prstGeom>
          <a:solidFill>
            <a:srgbClr val="00B0F0">
              <a:alpha val="7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1600" b="1" u="sng" dirty="0" smtClean="0">
              <a:solidFill>
                <a:srgbClr val="00B050"/>
              </a:solidFill>
            </a:endParaRPr>
          </a:p>
          <a:p>
            <a:pPr algn="ctr"/>
            <a:endParaRPr lang="es-ES" sz="1600" b="1" u="sng" dirty="0">
              <a:solidFill>
                <a:srgbClr val="00B050"/>
              </a:solidFill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0" y="189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LENSCHOW APPROACH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Usuari\Descargas\EGAR_Logotip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 descr="Image result for lenschow pollution urb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26" y="1556792"/>
            <a:ext cx="3388674" cy="21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07504" y="155679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 Well known limitations: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b="1" dirty="0" smtClean="0"/>
              <a:t> i.e. contribution of urban pollution to regional levels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b="1" dirty="0" smtClean="0"/>
              <a:t> qualitative technique (a lot of assumptions needed), but it gives the possibility to distinguish between local or not-local 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632848" cy="4937760"/>
          </a:xfrm>
        </p:spPr>
        <p:txBody>
          <a:bodyPr>
            <a:no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Spain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>
                <a:solidFill>
                  <a:srgbClr val="00B050"/>
                </a:solidFill>
              </a:rPr>
              <a:t>(done)</a:t>
            </a:r>
          </a:p>
          <a:p>
            <a:pPr lvl="1"/>
            <a:r>
              <a:rPr lang="es-ES" sz="1200" dirty="0"/>
              <a:t>Barcelona (UB), </a:t>
            </a:r>
            <a:r>
              <a:rPr lang="es-ES" sz="1200" dirty="0" err="1"/>
              <a:t>Montseny</a:t>
            </a:r>
            <a:r>
              <a:rPr lang="es-ES" sz="1200" dirty="0"/>
              <a:t> (RB), </a:t>
            </a:r>
            <a:r>
              <a:rPr lang="es-ES" sz="1200" dirty="0" err="1"/>
              <a:t>Montsec</a:t>
            </a:r>
            <a:r>
              <a:rPr lang="es-ES" sz="1200" dirty="0"/>
              <a:t> (Mountain) </a:t>
            </a:r>
          </a:p>
          <a:p>
            <a:pPr lvl="1"/>
            <a:r>
              <a:rPr lang="en-US" sz="1200" dirty="0"/>
              <a:t> &gt; 7 years of data available</a:t>
            </a:r>
          </a:p>
          <a:p>
            <a:pPr lvl="1"/>
            <a:r>
              <a:rPr lang="en-US" sz="1200" dirty="0"/>
              <a:t> Full chemical speciation available</a:t>
            </a:r>
            <a:endParaRPr lang="es-ES" sz="1200" dirty="0"/>
          </a:p>
          <a:p>
            <a:r>
              <a:rPr lang="en-US" sz="1400" b="1" dirty="0">
                <a:solidFill>
                  <a:srgbClr val="00B050"/>
                </a:solidFill>
              </a:rPr>
              <a:t>Switzerland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(done)</a:t>
            </a:r>
            <a:endParaRPr lang="en-US" sz="1400" dirty="0">
              <a:solidFill>
                <a:srgbClr val="00B050"/>
              </a:solidFill>
            </a:endParaRPr>
          </a:p>
          <a:p>
            <a:pPr lvl="1"/>
            <a:r>
              <a:rPr lang="en-US" sz="1200" dirty="0"/>
              <a:t>Zurich-</a:t>
            </a:r>
            <a:r>
              <a:rPr lang="en-US" sz="1200" dirty="0" err="1"/>
              <a:t>Kaserne</a:t>
            </a:r>
            <a:r>
              <a:rPr lang="en-US" sz="1200" dirty="0"/>
              <a:t> (urban background), </a:t>
            </a:r>
            <a:r>
              <a:rPr lang="en-US" sz="1200" dirty="0" err="1" smtClean="0"/>
              <a:t>Paierne</a:t>
            </a:r>
            <a:r>
              <a:rPr lang="en-US" sz="1200" dirty="0" smtClean="0"/>
              <a:t> </a:t>
            </a:r>
            <a:r>
              <a:rPr lang="en-US" sz="1200" dirty="0"/>
              <a:t>(rural).</a:t>
            </a:r>
          </a:p>
          <a:p>
            <a:pPr lvl="1"/>
            <a:r>
              <a:rPr lang="en-US" sz="1200" dirty="0"/>
              <a:t>2 years of data available (not continuous)</a:t>
            </a:r>
          </a:p>
          <a:p>
            <a:pPr lvl="1"/>
            <a:r>
              <a:rPr lang="en-US" sz="1200" dirty="0"/>
              <a:t>Full chemical speciation available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France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(done)</a:t>
            </a:r>
            <a:endParaRPr lang="en-US" sz="1400" dirty="0">
              <a:solidFill>
                <a:srgbClr val="00B050"/>
              </a:solidFill>
            </a:endParaRPr>
          </a:p>
          <a:p>
            <a:pPr lvl="1"/>
            <a:r>
              <a:rPr lang="en-US" sz="1200" dirty="0" err="1" smtClean="0">
                <a:solidFill>
                  <a:schemeClr val="tx1"/>
                </a:solidFill>
              </a:rPr>
              <a:t>Revin</a:t>
            </a:r>
            <a:r>
              <a:rPr lang="en-US" sz="1200" dirty="0" smtClean="0">
                <a:solidFill>
                  <a:schemeClr val="tx1"/>
                </a:solidFill>
              </a:rPr>
              <a:t> (RB), Lens (UB), Roubaix (traffic). 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sz="1200" dirty="0"/>
              <a:t>1.5 years of data available</a:t>
            </a:r>
          </a:p>
          <a:p>
            <a:pPr lvl="1"/>
            <a:r>
              <a:rPr lang="en-US" sz="1200" dirty="0"/>
              <a:t>Full chemical speciation available</a:t>
            </a:r>
          </a:p>
          <a:p>
            <a:r>
              <a:rPr lang="en-US" sz="1400" b="1" dirty="0">
                <a:solidFill>
                  <a:srgbClr val="FFC000"/>
                </a:solidFill>
              </a:rPr>
              <a:t>United Kingdom </a:t>
            </a:r>
            <a:r>
              <a:rPr lang="en-US" sz="1400" dirty="0">
                <a:solidFill>
                  <a:srgbClr val="FFC000"/>
                </a:solidFill>
              </a:rPr>
              <a:t>(not possible yet)</a:t>
            </a:r>
          </a:p>
          <a:p>
            <a:pPr lvl="1"/>
            <a:r>
              <a:rPr lang="en-US" sz="1200" dirty="0"/>
              <a:t>London: Marylebone Road (roadside), London, North Kensington (urban background) and Harwell (rural);</a:t>
            </a:r>
          </a:p>
          <a:p>
            <a:pPr lvl="1"/>
            <a:r>
              <a:rPr lang="en-US" sz="1200" dirty="0"/>
              <a:t>Chemical </a:t>
            </a:r>
            <a:r>
              <a:rPr lang="en-US" sz="1200" dirty="0" err="1"/>
              <a:t>speciated</a:t>
            </a:r>
            <a:r>
              <a:rPr lang="en-US" sz="1200" dirty="0"/>
              <a:t> data at RURAL site for 2016 not yet available</a:t>
            </a:r>
          </a:p>
          <a:p>
            <a:pPr lvl="1"/>
            <a:r>
              <a:rPr lang="en-US" sz="1200" dirty="0"/>
              <a:t>No trace elements at UB site (minor PM sources not detectable</a:t>
            </a:r>
            <a:r>
              <a:rPr lang="en-US" sz="1200" dirty="0" smtClean="0"/>
              <a:t>)</a:t>
            </a:r>
          </a:p>
          <a:p>
            <a:r>
              <a:rPr lang="en-US" sz="1400" b="1" dirty="0" smtClean="0">
                <a:solidFill>
                  <a:srgbClr val="FFC000"/>
                </a:solidFill>
              </a:rPr>
              <a:t>Germany </a:t>
            </a:r>
            <a:r>
              <a:rPr lang="en-US" sz="1400" dirty="0" smtClean="0">
                <a:solidFill>
                  <a:srgbClr val="FFC000"/>
                </a:solidFill>
              </a:rPr>
              <a:t>(?)</a:t>
            </a:r>
          </a:p>
          <a:p>
            <a:pPr lvl="1"/>
            <a:r>
              <a:rPr lang="en-US" sz="1200" dirty="0" smtClean="0"/>
              <a:t>Leipzig (traffic-urban)/</a:t>
            </a:r>
            <a:r>
              <a:rPr lang="en-US" sz="1200" dirty="0" err="1" smtClean="0"/>
              <a:t>Melpitz</a:t>
            </a:r>
            <a:r>
              <a:rPr lang="en-US" sz="1200" dirty="0" smtClean="0"/>
              <a:t> (regional) (van </a:t>
            </a:r>
            <a:r>
              <a:rPr lang="en-US" sz="1200" dirty="0" err="1" smtClean="0"/>
              <a:t>Pinxteren</a:t>
            </a:r>
            <a:r>
              <a:rPr lang="en-US" sz="1200" dirty="0" smtClean="0"/>
              <a:t> et al., Faraday Discuss., 2016, 189, 291)</a:t>
            </a:r>
            <a:endParaRPr lang="en-US" sz="1200" dirty="0"/>
          </a:p>
          <a:p>
            <a:r>
              <a:rPr lang="en-US" sz="1400" b="1" dirty="0">
                <a:solidFill>
                  <a:srgbClr val="FF0000"/>
                </a:solidFill>
              </a:rPr>
              <a:t>Sweden</a:t>
            </a:r>
            <a:r>
              <a:rPr lang="en-US" sz="1400" dirty="0">
                <a:solidFill>
                  <a:srgbClr val="FF0000"/>
                </a:solidFill>
              </a:rPr>
              <a:t> (not possible)</a:t>
            </a:r>
          </a:p>
          <a:p>
            <a:pPr lvl="1"/>
            <a:r>
              <a:rPr lang="en-US" sz="1200" dirty="0"/>
              <a:t>Stockholm: </a:t>
            </a:r>
            <a:r>
              <a:rPr lang="en-US" sz="1200" dirty="0" err="1"/>
              <a:t>Hornsgatan</a:t>
            </a:r>
            <a:r>
              <a:rPr lang="en-US" sz="1200" dirty="0"/>
              <a:t> – street; </a:t>
            </a:r>
            <a:r>
              <a:rPr lang="en-US" sz="1200" dirty="0" err="1"/>
              <a:t>Torkel</a:t>
            </a:r>
            <a:r>
              <a:rPr lang="en-US" sz="1200" dirty="0"/>
              <a:t> </a:t>
            </a:r>
            <a:r>
              <a:rPr lang="en-US" sz="1200" dirty="0" err="1"/>
              <a:t>knutssonsgatan</a:t>
            </a:r>
            <a:r>
              <a:rPr lang="en-US" sz="1200" dirty="0"/>
              <a:t> – urban background; </a:t>
            </a:r>
            <a:r>
              <a:rPr lang="en-US" sz="1200" dirty="0" err="1"/>
              <a:t>Aspvreten</a:t>
            </a:r>
            <a:r>
              <a:rPr lang="en-US" sz="1200" dirty="0"/>
              <a:t> – rural</a:t>
            </a:r>
          </a:p>
          <a:p>
            <a:pPr lvl="1"/>
            <a:r>
              <a:rPr lang="en-US" sz="1200" dirty="0"/>
              <a:t>Only short measurement campaigns;</a:t>
            </a:r>
          </a:p>
          <a:p>
            <a:pPr lvl="1"/>
            <a:r>
              <a:rPr lang="en-US" sz="1200" dirty="0"/>
              <a:t>At RB site only SIA and OC/EC available ; Thus only Traffic and UB sites available for PMF application </a:t>
            </a:r>
          </a:p>
          <a:p>
            <a:pPr lvl="1"/>
            <a:endParaRPr lang="en-US" sz="1200" dirty="0"/>
          </a:p>
          <a:p>
            <a:endParaRPr lang="en-US" sz="1400" dirty="0"/>
          </a:p>
          <a:p>
            <a:endParaRPr lang="fr-FR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-599"/>
            <a:ext cx="9144000" cy="584775"/>
          </a:xfrm>
          <a:prstGeom prst="rect">
            <a:avLst/>
          </a:prstGeom>
          <a:solidFill>
            <a:srgbClr val="00B0F0">
              <a:alpha val="7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1600" b="1" u="sng" dirty="0" smtClean="0">
              <a:solidFill>
                <a:srgbClr val="00B050"/>
              </a:solidFill>
            </a:endParaRPr>
          </a:p>
          <a:p>
            <a:pPr algn="ctr"/>
            <a:endParaRPr lang="es-ES" sz="1600" b="1" u="sng" dirty="0">
              <a:solidFill>
                <a:srgbClr val="00B050"/>
              </a:solidFill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0" y="189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CANDIDATE SITES</a:t>
            </a:r>
            <a:endParaRPr lang="es-ES" sz="2000" b="1" dirty="0">
              <a:solidFill>
                <a:srgbClr val="00B050"/>
              </a:solidFill>
            </a:endParaRPr>
          </a:p>
        </p:txBody>
      </p:sp>
      <p:pic>
        <p:nvPicPr>
          <p:cNvPr id="15362" name="Picture 2" descr="Resultado de imagen de europe map bl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091101" cy="327288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Usuari\Descargas\EGAR_Logotip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>
            <a:spLocks noChangeAspect="1"/>
          </p:cNvSpPr>
          <p:nvPr/>
        </p:nvSpPr>
        <p:spPr>
          <a:xfrm>
            <a:off x="5364088" y="3115331"/>
            <a:ext cx="183620" cy="18068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>
            <a:spLocks noChangeAspect="1"/>
          </p:cNvSpPr>
          <p:nvPr/>
        </p:nvSpPr>
        <p:spPr>
          <a:xfrm>
            <a:off x="5888876" y="2599088"/>
            <a:ext cx="183620" cy="18068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>
            <a:spLocks noChangeAspect="1"/>
          </p:cNvSpPr>
          <p:nvPr/>
        </p:nvSpPr>
        <p:spPr>
          <a:xfrm>
            <a:off x="5580112" y="2276872"/>
            <a:ext cx="183620" cy="180683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strella de 5 puntas"/>
          <p:cNvSpPr>
            <a:spLocks noChangeAspect="1"/>
          </p:cNvSpPr>
          <p:nvPr/>
        </p:nvSpPr>
        <p:spPr>
          <a:xfrm>
            <a:off x="5410458" y="2098672"/>
            <a:ext cx="183620" cy="18068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strella de 5 puntas"/>
          <p:cNvSpPr>
            <a:spLocks noChangeAspect="1"/>
          </p:cNvSpPr>
          <p:nvPr/>
        </p:nvSpPr>
        <p:spPr>
          <a:xfrm>
            <a:off x="6444208" y="1412776"/>
            <a:ext cx="183620" cy="18068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strella de 5 puntas"/>
          <p:cNvSpPr>
            <a:spLocks noChangeAspect="1"/>
          </p:cNvSpPr>
          <p:nvPr/>
        </p:nvSpPr>
        <p:spPr>
          <a:xfrm>
            <a:off x="6156176" y="2132856"/>
            <a:ext cx="183620" cy="18068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23" y="2348880"/>
            <a:ext cx="841233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45328" y="548680"/>
            <a:ext cx="53896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Barcelona: 41°23’24.01’’ N, 02°6’58.06’’ E, 64 m a.s.l.</a:t>
            </a:r>
          </a:p>
          <a:p>
            <a:r>
              <a:rPr lang="pt-BR" dirty="0" smtClean="0"/>
              <a:t>Montseny: 41°46’45.63’’ N, 02°21’28.92’’ E, 720 m a.s.l.</a:t>
            </a:r>
          </a:p>
          <a:p>
            <a:r>
              <a:rPr lang="pt-BR" dirty="0" smtClean="0"/>
              <a:t>Montsec: 42°3’ N, 0°44’ E, 1570 m a.s.l.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Common period used for this analysis : 2010 – 2014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Possibility to update (2010 – 2016)</a:t>
            </a:r>
          </a:p>
          <a:p>
            <a:r>
              <a:rPr lang="pt-BR" i="1" dirty="0" smtClean="0">
                <a:solidFill>
                  <a:schemeClr val="accent3">
                    <a:lumMod val="75000"/>
                  </a:schemeClr>
                </a:solidFill>
              </a:rPr>
              <a:t>Data from EGAR Group (IDAEA-CSIC , Barcelona, Spain)</a:t>
            </a:r>
            <a:endParaRPr lang="es-E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SPAIN</a:t>
            </a:r>
            <a:r>
              <a:rPr lang="es-ES" sz="2800" dirty="0" smtClean="0"/>
              <a:t>: Barcelona (UB), </a:t>
            </a:r>
            <a:r>
              <a:rPr lang="es-ES" sz="2800" dirty="0" err="1" smtClean="0"/>
              <a:t>Montseny</a:t>
            </a:r>
            <a:r>
              <a:rPr lang="es-ES" sz="2800" dirty="0" smtClean="0"/>
              <a:t> (RB), </a:t>
            </a:r>
            <a:r>
              <a:rPr lang="es-ES" sz="2800" dirty="0" err="1" smtClean="0"/>
              <a:t>Montsec</a:t>
            </a:r>
            <a:r>
              <a:rPr lang="es-ES" sz="2800" dirty="0" smtClean="0"/>
              <a:t> (Mountain)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Usuari\Descargas\EGAR_Logotip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49080"/>
            <a:ext cx="4680520" cy="21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846" t="7802" r="1923" b="1868"/>
          <a:stretch>
            <a:fillRect/>
          </a:stretch>
        </p:blipFill>
        <p:spPr bwMode="auto">
          <a:xfrm>
            <a:off x="611326" y="862350"/>
            <a:ext cx="6192688" cy="305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 rot="16200000">
            <a:off x="-335114" y="1988532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PM10</a:t>
            </a:r>
            <a:r>
              <a:rPr lang="es-ES" dirty="0" smtClean="0">
                <a:latin typeface="Symbol" pitchFamily="18" charset="2"/>
              </a:rPr>
              <a:t> [m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]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417478" y="934358"/>
            <a:ext cx="22860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292739" y="620688"/>
            <a:ext cx="4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JJA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80081" y="934358"/>
            <a:ext cx="228600" cy="2448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755342" y="620688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DJF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61021" y="940708"/>
            <a:ext cx="22860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436282" y="627038"/>
            <a:ext cx="4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JJA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23624" y="940708"/>
            <a:ext cx="228600" cy="2448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898885" y="627038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DJF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700449" y="940708"/>
            <a:ext cx="22860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575710" y="627038"/>
            <a:ext cx="4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JJA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163052" y="940708"/>
            <a:ext cx="228600" cy="2448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038313" y="627038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DJF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818669" y="934358"/>
            <a:ext cx="22860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693930" y="620688"/>
            <a:ext cx="4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JJA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281272" y="934358"/>
            <a:ext cx="228600" cy="2448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4156533" y="620688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DJF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970797" y="934358"/>
            <a:ext cx="22860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5846058" y="620688"/>
            <a:ext cx="4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JJA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433400" y="934358"/>
            <a:ext cx="228600" cy="2448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5308661" y="620688"/>
            <a:ext cx="5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DJF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792803" y="1078374"/>
            <a:ext cx="2099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JJA </a:t>
            </a:r>
            <a:r>
              <a:rPr lang="es-ES" b="1" dirty="0" err="1" smtClean="0">
                <a:solidFill>
                  <a:srgbClr val="FF0000"/>
                </a:solidFill>
              </a:rPr>
              <a:t>mostly</a:t>
            </a:r>
            <a:r>
              <a:rPr lang="es-ES" b="1" dirty="0" smtClean="0">
                <a:solidFill>
                  <a:srgbClr val="FF0000"/>
                </a:solidFill>
              </a:rPr>
              <a:t> regional/</a:t>
            </a:r>
          </a:p>
          <a:p>
            <a:r>
              <a:rPr lang="es-ES" b="1" dirty="0" err="1" smtClean="0">
                <a:solidFill>
                  <a:srgbClr val="FF0000"/>
                </a:solidFill>
              </a:rPr>
              <a:t>long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range</a:t>
            </a:r>
            <a:endParaRPr lang="es-ES" b="1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00B0F0"/>
                </a:solidFill>
              </a:rPr>
              <a:t>DJF </a:t>
            </a:r>
            <a:r>
              <a:rPr lang="es-ES" b="1" dirty="0" err="1" smtClean="0">
                <a:solidFill>
                  <a:srgbClr val="00B0F0"/>
                </a:solidFill>
              </a:rPr>
              <a:t>mostly</a:t>
            </a:r>
            <a:r>
              <a:rPr lang="es-ES" b="1" dirty="0" smtClean="0">
                <a:solidFill>
                  <a:srgbClr val="00B0F0"/>
                </a:solidFill>
              </a:rPr>
              <a:t> local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D:\Usuari\Descargas\EGAR_Logotip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SPAIN</a:t>
            </a:r>
            <a:r>
              <a:rPr lang="es-ES" sz="2800" dirty="0" smtClean="0"/>
              <a:t>: Barcelona (UB), </a:t>
            </a:r>
            <a:r>
              <a:rPr lang="es-ES" sz="2800" dirty="0" err="1" smtClean="0"/>
              <a:t>Montseny</a:t>
            </a:r>
            <a:r>
              <a:rPr lang="es-ES" sz="2800" dirty="0" smtClean="0"/>
              <a:t> (RB), </a:t>
            </a:r>
            <a:r>
              <a:rPr lang="es-ES" sz="2800" dirty="0" err="1" smtClean="0"/>
              <a:t>Montsec</a:t>
            </a:r>
            <a:r>
              <a:rPr lang="es-ES" sz="2800" dirty="0" smtClean="0"/>
              <a:t> (Mountain)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2226280" y="638132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3–5 May 2017, Prague, Czech Republic </a:t>
            </a:r>
            <a:endParaRPr lang="es-ES" sz="16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296025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D:\Usuari\Descargas\EGAR_Logotip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10730"/>
            <a:ext cx="2051720" cy="647269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0" y="6264066"/>
            <a:ext cx="9144000" cy="593933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SPAIN</a:t>
            </a:r>
            <a:r>
              <a:rPr lang="es-ES" sz="2800" dirty="0" smtClean="0"/>
              <a:t>: Barcelona (UB), </a:t>
            </a:r>
            <a:r>
              <a:rPr lang="es-ES" sz="2800" dirty="0" err="1" smtClean="0"/>
              <a:t>Montseny</a:t>
            </a:r>
            <a:r>
              <a:rPr lang="es-ES" sz="2800" dirty="0" smtClean="0"/>
              <a:t> (RB), </a:t>
            </a:r>
            <a:r>
              <a:rPr lang="es-ES" sz="2800" dirty="0" err="1" smtClean="0"/>
              <a:t>Montsec</a:t>
            </a:r>
            <a:r>
              <a:rPr lang="es-ES" sz="2800" dirty="0" smtClean="0"/>
              <a:t> (Mountain)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264339" y="5752835"/>
            <a:ext cx="1667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Secondary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nitrate</a:t>
            </a:r>
            <a:r>
              <a:rPr lang="es-ES" sz="1200" i="1" dirty="0" smtClean="0"/>
              <a:t> (NSA)</a:t>
            </a:r>
            <a:endParaRPr lang="es-ES" sz="1200" i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266549" y="5036395"/>
            <a:ext cx="576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Traffic</a:t>
            </a:r>
            <a:endParaRPr lang="es-ES" sz="1200" i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3258764" y="3562051"/>
            <a:ext cx="76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Industrial</a:t>
            </a:r>
            <a:endParaRPr lang="es-ES" sz="1200" i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256050" y="2846877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Secondary</a:t>
            </a:r>
            <a:r>
              <a:rPr lang="es-ES" sz="1200" i="1" dirty="0" smtClean="0"/>
              <a:t> sulfate (SSA)</a:t>
            </a:r>
            <a:endParaRPr lang="es-ES" sz="1200" i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258764" y="2118251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Marine</a:t>
            </a:r>
            <a:endParaRPr lang="es-ES" sz="1200" i="1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8126"/>
            <a:ext cx="3019218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49 CuadroTexto"/>
          <p:cNvSpPr txBox="1"/>
          <p:nvPr/>
        </p:nvSpPr>
        <p:spPr>
          <a:xfrm>
            <a:off x="3258764" y="663418"/>
            <a:ext cx="1546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Heavy-</a:t>
            </a:r>
            <a:r>
              <a:rPr lang="es-ES" sz="1200" i="1" dirty="0" err="1" smtClean="0"/>
              <a:t>Oil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combustion</a:t>
            </a:r>
            <a:endParaRPr lang="es-ES" sz="1200" i="1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00392"/>
            <a:ext cx="3019218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51 CuadroTexto"/>
          <p:cNvSpPr txBox="1"/>
          <p:nvPr/>
        </p:nvSpPr>
        <p:spPr>
          <a:xfrm>
            <a:off x="3258764" y="1368893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Mineral</a:t>
            </a:r>
            <a:endParaRPr lang="es-ES" sz="1200" i="1" dirty="0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616"/>
            <a:ext cx="3019218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54004"/>
            <a:ext cx="3019218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30" y="3385868"/>
            <a:ext cx="2982481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14494"/>
            <a:ext cx="3019218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CuadroTexto"/>
          <p:cNvSpPr txBox="1"/>
          <p:nvPr/>
        </p:nvSpPr>
        <p:spPr>
          <a:xfrm>
            <a:off x="3255580" y="4290677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Organic</a:t>
            </a:r>
            <a:endParaRPr lang="es-ES" sz="1200" i="1" dirty="0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46760"/>
            <a:ext cx="3019218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571746"/>
            <a:ext cx="3019218" cy="8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12" cstate="print"/>
          <a:srcRect b="20961"/>
          <a:stretch>
            <a:fillRect/>
          </a:stretch>
        </p:blipFill>
        <p:spPr bwMode="auto">
          <a:xfrm>
            <a:off x="5076056" y="455941"/>
            <a:ext cx="3744416" cy="71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61 CuadroTexto"/>
          <p:cNvSpPr txBox="1"/>
          <p:nvPr/>
        </p:nvSpPr>
        <p:spPr>
          <a:xfrm>
            <a:off x="5669212" y="48811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BCN</a:t>
            </a:r>
            <a:endParaRPr lang="es-ES" dirty="0"/>
          </a:p>
        </p:txBody>
      </p:sp>
      <p:sp>
        <p:nvSpPr>
          <p:cNvPr id="63" name="62 CuadroTexto"/>
          <p:cNvSpPr txBox="1"/>
          <p:nvPr/>
        </p:nvSpPr>
        <p:spPr>
          <a:xfrm>
            <a:off x="6654085" y="488112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MSY</a:t>
            </a:r>
            <a:endParaRPr lang="es-ES" dirty="0"/>
          </a:p>
        </p:txBody>
      </p:sp>
      <p:sp>
        <p:nvSpPr>
          <p:cNvPr id="64" name="63 CuadroTexto"/>
          <p:cNvSpPr txBox="1"/>
          <p:nvPr/>
        </p:nvSpPr>
        <p:spPr>
          <a:xfrm>
            <a:off x="7608985" y="488112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MSA</a:t>
            </a:r>
            <a:endParaRPr lang="es-ES" dirty="0"/>
          </a:p>
        </p:txBody>
      </p:sp>
      <p:pic>
        <p:nvPicPr>
          <p:cNvPr id="31760" name="Picture 16"/>
          <p:cNvPicPr>
            <a:picLocks noChangeArrowheads="1"/>
          </p:cNvPicPr>
          <p:nvPr/>
        </p:nvPicPr>
        <p:blipFill>
          <a:blip r:embed="rId13" cstate="print"/>
          <a:srcRect b="21356"/>
          <a:stretch>
            <a:fillRect/>
          </a:stretch>
        </p:blipFill>
        <p:spPr bwMode="auto">
          <a:xfrm>
            <a:off x="5002079" y="1188206"/>
            <a:ext cx="3817181" cy="71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1" name="Picture 17"/>
          <p:cNvPicPr>
            <a:picLocks noChangeArrowheads="1"/>
          </p:cNvPicPr>
          <p:nvPr/>
        </p:nvPicPr>
        <p:blipFill>
          <a:blip r:embed="rId14" cstate="print"/>
          <a:srcRect b="22734"/>
          <a:stretch>
            <a:fillRect/>
          </a:stretch>
        </p:blipFill>
        <p:spPr bwMode="auto">
          <a:xfrm>
            <a:off x="5069611" y="1916832"/>
            <a:ext cx="3741103" cy="70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2" name="Picture 18"/>
          <p:cNvPicPr>
            <a:picLocks noChangeArrowheads="1"/>
          </p:cNvPicPr>
          <p:nvPr/>
        </p:nvPicPr>
        <p:blipFill>
          <a:blip r:embed="rId15" cstate="print"/>
          <a:srcRect b="23020"/>
          <a:stretch>
            <a:fillRect/>
          </a:stretch>
        </p:blipFill>
        <p:spPr bwMode="auto">
          <a:xfrm>
            <a:off x="5065541" y="2636912"/>
            <a:ext cx="3729293" cy="70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3" name="Picture 19"/>
          <p:cNvPicPr>
            <a:picLocks noChangeArrowheads="1"/>
          </p:cNvPicPr>
          <p:nvPr/>
        </p:nvPicPr>
        <p:blipFill>
          <a:blip r:embed="rId16" cstate="print"/>
          <a:srcRect b="20027"/>
          <a:stretch>
            <a:fillRect/>
          </a:stretch>
        </p:blipFill>
        <p:spPr bwMode="auto">
          <a:xfrm>
            <a:off x="5036263" y="3365538"/>
            <a:ext cx="3757359" cy="73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4" name="Picture 20"/>
          <p:cNvPicPr>
            <a:picLocks noChangeArrowheads="1"/>
          </p:cNvPicPr>
          <p:nvPr/>
        </p:nvPicPr>
        <p:blipFill>
          <a:blip r:embed="rId17" cstate="print"/>
          <a:srcRect b="19220"/>
          <a:stretch>
            <a:fillRect/>
          </a:stretch>
        </p:blipFill>
        <p:spPr bwMode="auto">
          <a:xfrm>
            <a:off x="5061901" y="4094163"/>
            <a:ext cx="3729293" cy="73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5" name="Picture 21"/>
          <p:cNvPicPr>
            <a:picLocks noChangeArrowheads="1"/>
          </p:cNvPicPr>
          <p:nvPr/>
        </p:nvPicPr>
        <p:blipFill>
          <a:blip r:embed="rId18" cstate="print"/>
          <a:srcRect b="20598"/>
          <a:stretch>
            <a:fillRect/>
          </a:stretch>
        </p:blipFill>
        <p:spPr bwMode="auto">
          <a:xfrm>
            <a:off x="5053355" y="4839882"/>
            <a:ext cx="3729293" cy="72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6" name="Picture 22"/>
          <p:cNvPicPr>
            <a:picLocks noChangeArrowheads="1"/>
          </p:cNvPicPr>
          <p:nvPr/>
        </p:nvPicPr>
        <p:blipFill>
          <a:blip r:embed="rId19" cstate="print"/>
          <a:srcRect b="23070"/>
          <a:stretch>
            <a:fillRect/>
          </a:stretch>
        </p:blipFill>
        <p:spPr bwMode="auto">
          <a:xfrm>
            <a:off x="5053355" y="5551415"/>
            <a:ext cx="3729293" cy="70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352" y="1857297"/>
            <a:ext cx="2800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740658" y="0"/>
            <a:ext cx="559769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LOCAL</a:t>
            </a:r>
            <a:endParaRPr lang="es-ES" sz="11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740352" y="260648"/>
            <a:ext cx="793807" cy="2616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REGIONAL</a:t>
            </a:r>
            <a:endParaRPr lang="es-ES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740352" y="523042"/>
            <a:ext cx="1266693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TRANSBOUNDARY</a:t>
            </a:r>
            <a:endParaRPr lang="es-ES" sz="11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08774" y="3257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Marine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302621" y="860802"/>
            <a:ext cx="8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97006" y="32578"/>
            <a:ext cx="106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Industrial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89292" y="42336"/>
            <a:ext cx="9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Mineral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60702" y="6544752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438325" y="6544752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809769" y="6544752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month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78403" y="2308384"/>
            <a:ext cx="1166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Heavy-</a:t>
            </a:r>
            <a:r>
              <a:rPr lang="es-ES" sz="1600" dirty="0" err="1" smtClean="0"/>
              <a:t>Oil</a:t>
            </a:r>
            <a:r>
              <a:rPr lang="es-ES" sz="1600" dirty="0" smtClean="0"/>
              <a:t> </a:t>
            </a:r>
          </a:p>
          <a:p>
            <a:pPr algn="ctr"/>
            <a:r>
              <a:rPr lang="es-ES" sz="1600" dirty="0" err="1" smtClean="0"/>
              <a:t>combustion</a:t>
            </a:r>
            <a:endParaRPr lang="es-ES" sz="1600" dirty="0"/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-302620" y="2855603"/>
            <a:ext cx="8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851920" y="2276872"/>
            <a:ext cx="105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 smtClean="0"/>
              <a:t>Secondary</a:t>
            </a:r>
            <a:endParaRPr lang="es-ES" sz="1600" dirty="0" smtClean="0"/>
          </a:p>
          <a:p>
            <a:pPr algn="ctr"/>
            <a:r>
              <a:rPr lang="es-ES" sz="1600" dirty="0" err="1" smtClean="0"/>
              <a:t>nitrate</a:t>
            </a:r>
            <a:endParaRPr lang="es-ES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504531" y="2368960"/>
            <a:ext cx="820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 smtClean="0"/>
              <a:t>Organic</a:t>
            </a:r>
            <a:endParaRPr lang="es-ES" sz="1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564758" y="4471959"/>
            <a:ext cx="105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 smtClean="0"/>
              <a:t>Secondary</a:t>
            </a:r>
            <a:endParaRPr lang="es-ES" sz="1600" dirty="0" smtClean="0"/>
          </a:p>
          <a:p>
            <a:pPr algn="ctr"/>
            <a:r>
              <a:rPr lang="es-ES" sz="1600" dirty="0" smtClean="0"/>
              <a:t>sulfate</a:t>
            </a:r>
            <a:endParaRPr lang="es-ES" sz="16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762217" y="4480670"/>
            <a:ext cx="691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 smtClean="0"/>
              <a:t>Traffic</a:t>
            </a:r>
            <a:endParaRPr lang="es-ES" sz="16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913062" y="4514578"/>
            <a:ext cx="473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/>
              <a:t>PM</a:t>
            </a:r>
            <a:endParaRPr lang="es-ES" sz="1600" b="1" dirty="0"/>
          </a:p>
        </p:txBody>
      </p:sp>
      <p:sp>
        <p:nvSpPr>
          <p:cNvPr id="36" name="35 CuadroTexto"/>
          <p:cNvSpPr txBox="1"/>
          <p:nvPr/>
        </p:nvSpPr>
        <p:spPr>
          <a:xfrm rot="16200000">
            <a:off x="-302619" y="5171905"/>
            <a:ext cx="8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m</a:t>
            </a:r>
            <a:r>
              <a:rPr lang="es-ES" dirty="0" smtClean="0"/>
              <a:t>g/m</a:t>
            </a:r>
            <a:r>
              <a:rPr lang="es-ES" baseline="30000" dirty="0" smtClean="0"/>
              <a:t>3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85848" y="182052"/>
            <a:ext cx="13949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Barcelona </a:t>
            </a:r>
            <a:r>
              <a:rPr lang="es-ES" sz="1100" i="1" dirty="0" err="1" smtClean="0"/>
              <a:t>measuring</a:t>
            </a:r>
            <a:endParaRPr lang="es-ES" sz="1100" i="1" dirty="0" smtClean="0"/>
          </a:p>
          <a:p>
            <a:r>
              <a:rPr lang="es-ES" sz="1100" i="1" dirty="0" err="1" smtClean="0"/>
              <a:t>station</a:t>
            </a:r>
            <a:r>
              <a:rPr lang="es-ES" sz="1100" i="1" dirty="0" smtClean="0"/>
              <a:t> 5 km </a:t>
            </a:r>
            <a:r>
              <a:rPr lang="es-ES" sz="1100" i="1" dirty="0" err="1" smtClean="0"/>
              <a:t>far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endParaRPr lang="es-ES" sz="1100" i="1" dirty="0" smtClean="0"/>
          </a:p>
          <a:p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coast</a:t>
            </a:r>
            <a:endParaRPr lang="es-ES" sz="1100" i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735936" y="388551"/>
            <a:ext cx="1898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Emissions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from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Barcelona</a:t>
            </a:r>
          </a:p>
          <a:p>
            <a:r>
              <a:rPr lang="es-ES" sz="1100" i="1" dirty="0" err="1" smtClean="0"/>
              <a:t>Metropolotan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Area</a:t>
            </a:r>
            <a:r>
              <a:rPr lang="es-ES" sz="1100" i="1" dirty="0" smtClean="0"/>
              <a:t> and </a:t>
            </a:r>
            <a:r>
              <a:rPr lang="es-ES" sz="1100" i="1" dirty="0" err="1" smtClean="0"/>
              <a:t>valley</a:t>
            </a:r>
            <a:endParaRPr lang="es-ES" sz="1100" i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309174" y="369501"/>
            <a:ext cx="1957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Saharan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dust</a:t>
            </a:r>
            <a:endParaRPr lang="es-ES" sz="1100" i="1" dirty="0" smtClean="0"/>
          </a:p>
          <a:p>
            <a:r>
              <a:rPr lang="es-ES" sz="1100" i="1" dirty="0" smtClean="0"/>
              <a:t>(</a:t>
            </a:r>
            <a:r>
              <a:rPr lang="es-ES" sz="1100" i="1" dirty="0" err="1" smtClean="0"/>
              <a:t>summer</a:t>
            </a:r>
            <a:r>
              <a:rPr lang="es-ES" sz="1100" i="1" dirty="0" smtClean="0"/>
              <a:t>; </a:t>
            </a:r>
            <a:r>
              <a:rPr lang="es-ES" sz="1100" i="1" dirty="0" err="1" smtClean="0"/>
              <a:t>sporadic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but</a:t>
            </a:r>
            <a:r>
              <a:rPr lang="es-ES" sz="1100" i="1" dirty="0" smtClean="0"/>
              <a:t> intense)</a:t>
            </a:r>
            <a:endParaRPr lang="es-ES" sz="1100" i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109372" y="1008048"/>
            <a:ext cx="16209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Local </a:t>
            </a:r>
            <a:r>
              <a:rPr lang="es-ES" sz="1100" i="1" dirty="0" err="1" smtClean="0"/>
              <a:t>dust</a:t>
            </a:r>
            <a:endParaRPr lang="es-ES" sz="1100" i="1" dirty="0" smtClean="0"/>
          </a:p>
          <a:p>
            <a:r>
              <a:rPr lang="es-ES" sz="1100" i="1" dirty="0" err="1" smtClean="0"/>
              <a:t>Resuspension</a:t>
            </a:r>
            <a:r>
              <a:rPr lang="es-ES" sz="1100" i="1" dirty="0" smtClean="0"/>
              <a:t> + </a:t>
            </a:r>
          </a:p>
          <a:p>
            <a:r>
              <a:rPr lang="es-ES" sz="1100" i="1" dirty="0" smtClean="0"/>
              <a:t>regional </a:t>
            </a:r>
            <a:r>
              <a:rPr lang="es-ES" sz="1100" i="1" dirty="0" err="1" smtClean="0"/>
              <a:t>wind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blown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dust</a:t>
            </a:r>
            <a:endParaRPr lang="es-ES" sz="1100" i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788894" y="2380392"/>
            <a:ext cx="1327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NO</a:t>
            </a:r>
            <a:r>
              <a:rPr lang="es-ES" sz="1100" i="1" baseline="-25000" dirty="0" smtClean="0"/>
              <a:t>2</a:t>
            </a:r>
            <a:r>
              <a:rPr lang="es-ES" sz="1100" i="1" dirty="0" smtClean="0"/>
              <a:t> + </a:t>
            </a:r>
            <a:r>
              <a:rPr lang="es-ES" sz="1100" i="1" dirty="0" err="1" smtClean="0"/>
              <a:t>availability</a:t>
            </a:r>
            <a:endParaRPr lang="es-ES" sz="1100" i="1" dirty="0" smtClean="0"/>
          </a:p>
          <a:p>
            <a:r>
              <a:rPr lang="es-ES" sz="1100" i="1" dirty="0" smtClean="0"/>
              <a:t>of NH</a:t>
            </a:r>
            <a:r>
              <a:rPr lang="es-ES" sz="1100" i="1" baseline="-25000" dirty="0" smtClean="0"/>
              <a:t>3</a:t>
            </a:r>
            <a:r>
              <a:rPr lang="es-ES" sz="1100" i="1" dirty="0" smtClean="0"/>
              <a:t> In Barcelona</a:t>
            </a:r>
            <a:endParaRPr lang="es-ES" sz="1100" i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5453188" y="2308384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Strong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summer</a:t>
            </a:r>
            <a:endParaRPr lang="es-ES" sz="1100" i="1" dirty="0" smtClean="0"/>
          </a:p>
          <a:p>
            <a:r>
              <a:rPr lang="es-ES" sz="1100" i="1" dirty="0" err="1" smtClean="0"/>
              <a:t>formation</a:t>
            </a:r>
            <a:r>
              <a:rPr lang="es-ES" sz="1100" i="1" dirty="0" smtClean="0"/>
              <a:t> and </a:t>
            </a:r>
          </a:p>
          <a:p>
            <a:r>
              <a:rPr lang="es-ES" sz="1100" i="1" dirty="0" err="1" smtClean="0"/>
              <a:t>recirculation</a:t>
            </a:r>
            <a:endParaRPr lang="es-ES" sz="1100" i="1" dirty="0" smtClean="0"/>
          </a:p>
        </p:txBody>
      </p:sp>
      <p:sp>
        <p:nvSpPr>
          <p:cNvPr id="45" name="44 CuadroTexto"/>
          <p:cNvSpPr txBox="1"/>
          <p:nvPr/>
        </p:nvSpPr>
        <p:spPr>
          <a:xfrm>
            <a:off x="628652" y="4624686"/>
            <a:ext cx="1058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Strong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summer</a:t>
            </a:r>
            <a:endParaRPr lang="es-ES" sz="1100" i="1" dirty="0" smtClean="0"/>
          </a:p>
          <a:p>
            <a:r>
              <a:rPr lang="es-ES" sz="1100" i="1" dirty="0" err="1" smtClean="0"/>
              <a:t>formation</a:t>
            </a:r>
            <a:r>
              <a:rPr lang="es-ES" sz="1100" i="1" dirty="0" smtClean="0"/>
              <a:t> and </a:t>
            </a:r>
          </a:p>
          <a:p>
            <a:r>
              <a:rPr lang="es-ES" sz="1100" i="1" dirty="0" err="1" smtClean="0"/>
              <a:t>recirculation</a:t>
            </a:r>
            <a:endParaRPr lang="es-ES" sz="1100" i="1" dirty="0" smtClean="0"/>
          </a:p>
        </p:txBody>
      </p:sp>
      <p:sp>
        <p:nvSpPr>
          <p:cNvPr id="46" name="45 CuadroTexto"/>
          <p:cNvSpPr txBox="1"/>
          <p:nvPr/>
        </p:nvSpPr>
        <p:spPr>
          <a:xfrm>
            <a:off x="2932910" y="4552678"/>
            <a:ext cx="788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Vehicles</a:t>
            </a:r>
            <a:r>
              <a:rPr lang="es-ES" sz="1100" i="1" dirty="0" smtClean="0"/>
              <a:t> in</a:t>
            </a:r>
          </a:p>
          <a:p>
            <a:r>
              <a:rPr lang="es-ES" sz="1100" i="1" dirty="0" smtClean="0"/>
              <a:t>Barcelona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176" y="4840710"/>
            <a:ext cx="162791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2" y="-323195"/>
            <a:ext cx="2778420" cy="29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5660" y="-324941"/>
            <a:ext cx="2796588" cy="29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840" y="-324941"/>
            <a:ext cx="2796588" cy="29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92" y="1862203"/>
            <a:ext cx="2796588" cy="29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40 CuadroTexto"/>
          <p:cNvSpPr txBox="1"/>
          <p:nvPr/>
        </p:nvSpPr>
        <p:spPr>
          <a:xfrm>
            <a:off x="444350" y="2949960"/>
            <a:ext cx="1175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smtClean="0"/>
              <a:t>Port of Barcelona</a:t>
            </a:r>
            <a:endParaRPr lang="es-ES" sz="1100" i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635896" y="3283578"/>
            <a:ext cx="870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i="1" dirty="0" err="1" smtClean="0"/>
              <a:t>Agriculture</a:t>
            </a:r>
            <a:r>
              <a:rPr lang="es-ES" sz="1100" i="1" dirty="0" smtClean="0"/>
              <a:t>/</a:t>
            </a:r>
          </a:p>
          <a:p>
            <a:r>
              <a:rPr lang="es-ES" sz="1100" i="1" dirty="0" err="1" smtClean="0"/>
              <a:t>farm</a:t>
            </a:r>
            <a:endParaRPr lang="es-ES" sz="1100" i="1" dirty="0" smtClean="0"/>
          </a:p>
        </p:txBody>
      </p:sp>
      <p:cxnSp>
        <p:nvCxnSpPr>
          <p:cNvPr id="53" name="52 Conector recto de flecha"/>
          <p:cNvCxnSpPr>
            <a:endCxn id="43" idx="1"/>
          </p:cNvCxnSpPr>
          <p:nvPr/>
        </p:nvCxnSpPr>
        <p:spPr>
          <a:xfrm flipV="1">
            <a:off x="3203848" y="3499022"/>
            <a:ext cx="432048" cy="36062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H="1" flipV="1">
            <a:off x="5940152" y="768631"/>
            <a:ext cx="216024" cy="5046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1934" y="1855696"/>
            <a:ext cx="2796588" cy="29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66222"/>
            <a:ext cx="2796588" cy="29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8327" y="4058022"/>
            <a:ext cx="2796588" cy="29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/>
          <a:srcRect l="6502" t="13225" r="6647" b="10764"/>
          <a:stretch>
            <a:fillRect/>
          </a:stretch>
        </p:blipFill>
        <p:spPr bwMode="auto">
          <a:xfrm>
            <a:off x="4991100" y="4448175"/>
            <a:ext cx="2428875" cy="22193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1" name="60 CuadroTexto"/>
          <p:cNvSpPr txBox="1"/>
          <p:nvPr/>
        </p:nvSpPr>
        <p:spPr>
          <a:xfrm rot="17152031">
            <a:off x="6547142" y="2626560"/>
            <a:ext cx="3450881" cy="830997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2010-2014</a:t>
            </a:r>
          </a:p>
          <a:p>
            <a:pPr algn="ctr"/>
            <a:r>
              <a:rPr lang="es-ES" sz="2400" b="1" dirty="0" smtClean="0"/>
              <a:t>PMF </a:t>
            </a:r>
            <a:r>
              <a:rPr lang="es-ES" sz="2400" b="1" dirty="0" err="1" smtClean="0"/>
              <a:t>source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contributions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2591</Words>
  <Application>Microsoft Office PowerPoint</Application>
  <PresentationFormat>Presentación en pantalla (4:3)</PresentationFormat>
  <Paragraphs>622</Paragraphs>
  <Slides>34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Symbol</vt:lpstr>
      <vt:lpstr>Times New Roman</vt:lpstr>
      <vt:lpstr>Wingdings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usuari</cp:lastModifiedBy>
  <cp:revision>687</cp:revision>
  <dcterms:created xsi:type="dcterms:W3CDTF">2016-05-10T11:04:02Z</dcterms:created>
  <dcterms:modified xsi:type="dcterms:W3CDTF">2017-05-04T10:16:19Z</dcterms:modified>
</cp:coreProperties>
</file>