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289" r:id="rId4"/>
    <p:sldId id="258" r:id="rId5"/>
    <p:sldId id="303" r:id="rId6"/>
    <p:sldId id="322" r:id="rId7"/>
    <p:sldId id="323" r:id="rId8"/>
    <p:sldId id="262" r:id="rId9"/>
    <p:sldId id="325" r:id="rId10"/>
    <p:sldId id="326" r:id="rId11"/>
    <p:sldId id="324" r:id="rId12"/>
    <p:sldId id="332" r:id="rId13"/>
    <p:sldId id="265" r:id="rId14"/>
    <p:sldId id="273" r:id="rId15"/>
    <p:sldId id="328" r:id="rId16"/>
    <p:sldId id="329" r:id="rId17"/>
    <p:sldId id="336" r:id="rId18"/>
    <p:sldId id="335" r:id="rId19"/>
    <p:sldId id="266" r:id="rId20"/>
    <p:sldId id="338" r:id="rId21"/>
    <p:sldId id="337" r:id="rId22"/>
    <p:sldId id="339" r:id="rId23"/>
    <p:sldId id="390" r:id="rId24"/>
    <p:sldId id="330" r:id="rId25"/>
    <p:sldId id="331" r:id="rId26"/>
    <p:sldId id="391" r:id="rId27"/>
  </p:sldIdLst>
  <p:sldSz cx="9144000" cy="6858000" type="screen4x3"/>
  <p:notesSz cx="6858000" cy="9144000"/>
  <p:defaultTextStyle>
    <a:defPPr>
      <a:defRPr lang="es-E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540000"/>
    <a:srgbClr val="00FF00"/>
    <a:srgbClr val="00008A"/>
    <a:srgbClr val="B19017"/>
    <a:srgbClr val="D3AC1B"/>
    <a:srgbClr val="0000D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79239" autoAdjust="0"/>
  </p:normalViewPr>
  <p:slideViewPr>
    <p:cSldViewPr snapToGrid="0">
      <p:cViewPr>
        <p:scale>
          <a:sx n="66" d="100"/>
          <a:sy n="66" d="100"/>
        </p:scale>
        <p:origin x="-2922" y="-642"/>
      </p:cViewPr>
      <p:guideLst>
        <p:guide orient="horz" pos="2160"/>
        <p:guide pos="2880"/>
      </p:guideLst>
    </p:cSldViewPr>
  </p:slideViewPr>
  <p:notesTextViewPr>
    <p:cViewPr>
      <p:scale>
        <a:sx n="100" d="100"/>
        <a:sy n="100" d="100"/>
      </p:scale>
      <p:origin x="0" y="0"/>
    </p:cViewPr>
  </p:notesText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3455E5-C57C-4B2B-8625-77CCC717A857}" type="datetimeFigureOut">
              <a:rPr lang="es-ES"/>
              <a:pPr>
                <a:defRPr/>
              </a:pPr>
              <a:t>18/05/2017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C44A30F-D68B-4F4F-95DD-EC731CACF20C}" type="slidenum">
              <a:rPr lang="es-ES"/>
              <a:pPr>
                <a:defRPr/>
              </a:pPr>
              <a:t>‹Nº›</a:t>
            </a:fld>
            <a:endParaRPr lang="es-ES"/>
          </a:p>
        </p:txBody>
      </p:sp>
    </p:spTree>
    <p:extLst>
      <p:ext uri="{BB962C8B-B14F-4D97-AF65-F5344CB8AC3E}">
        <p14:creationId xmlns:p14="http://schemas.microsoft.com/office/powerpoint/2010/main" val="24235674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7963C-956F-4218-B255-EA62E128E000}"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Most models lower than observed, except EMEP, which is higher</a:t>
            </a:r>
          </a:p>
          <a:p>
            <a:pPr marL="171450" indent="-171450">
              <a:spcBef>
                <a:spcPct val="0"/>
              </a:spcBef>
              <a:buFontTx/>
              <a:buChar char="•"/>
            </a:pPr>
            <a:r>
              <a:rPr lang="es-ES" smtClean="0"/>
              <a:t>Large spread in model estimates</a:t>
            </a:r>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72AE5-E435-4B45-A65E-89B77E4263CD}" type="slidenum">
              <a:rPr lang="es-ES"/>
              <a:pPr fontAlgn="base">
                <a:spcBef>
                  <a:spcPct val="0"/>
                </a:spcBef>
                <a:spcAft>
                  <a:spcPct val="0"/>
                </a:spcAft>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err="1" smtClean="0"/>
              <a:t>Using</a:t>
            </a:r>
            <a:r>
              <a:rPr lang="es-ES" dirty="0" smtClean="0"/>
              <a:t> data </a:t>
            </a:r>
            <a:r>
              <a:rPr lang="es-ES" dirty="0" err="1" smtClean="0"/>
              <a:t>for</a:t>
            </a:r>
            <a:r>
              <a:rPr lang="es-ES" dirty="0" smtClean="0"/>
              <a:t> 1990, 2000, 2010 </a:t>
            </a:r>
            <a:r>
              <a:rPr lang="es-ES" dirty="0" err="1" smtClean="0"/>
              <a:t>only</a:t>
            </a:r>
            <a:r>
              <a:rPr lang="es-ES" dirty="0" smtClean="0"/>
              <a:t> so </a:t>
            </a:r>
            <a:r>
              <a:rPr lang="es-ES" dirty="0" err="1" smtClean="0"/>
              <a:t>that</a:t>
            </a:r>
            <a:r>
              <a:rPr lang="es-ES" dirty="0" smtClean="0"/>
              <a:t> </a:t>
            </a:r>
            <a:r>
              <a:rPr lang="es-ES" dirty="0" err="1" smtClean="0"/>
              <a:t>we</a:t>
            </a:r>
            <a:r>
              <a:rPr lang="es-ES" dirty="0" smtClean="0"/>
              <a:t> can </a:t>
            </a:r>
            <a:r>
              <a:rPr lang="es-ES" dirty="0" err="1" smtClean="0"/>
              <a:t>include</a:t>
            </a:r>
            <a:r>
              <a:rPr lang="es-ES" dirty="0" smtClean="0"/>
              <a:t> </a:t>
            </a:r>
            <a:r>
              <a:rPr lang="es-ES" dirty="0" err="1" smtClean="0"/>
              <a:t>all</a:t>
            </a:r>
            <a:r>
              <a:rPr lang="es-ES" dirty="0" smtClean="0"/>
              <a:t> </a:t>
            </a:r>
            <a:r>
              <a:rPr lang="es-ES" dirty="0" err="1" smtClean="0"/>
              <a:t>models</a:t>
            </a:r>
            <a:endParaRPr lang="es-ES" dirty="0" smtClean="0"/>
          </a:p>
          <a:p>
            <a:pPr>
              <a:spcBef>
                <a:spcPct val="0"/>
              </a:spcBef>
            </a:pPr>
            <a:r>
              <a:rPr lang="es-ES" dirty="0" err="1" smtClean="0"/>
              <a:t>Only</a:t>
            </a:r>
            <a:r>
              <a:rPr lang="es-ES" dirty="0" smtClean="0"/>
              <a:t> </a:t>
            </a:r>
            <a:r>
              <a:rPr lang="es-ES" dirty="0" err="1" smtClean="0"/>
              <a:t>showing</a:t>
            </a:r>
            <a:r>
              <a:rPr lang="es-ES" dirty="0" smtClean="0"/>
              <a:t> </a:t>
            </a:r>
            <a:r>
              <a:rPr lang="es-ES" dirty="0" err="1" smtClean="0"/>
              <a:t>one</a:t>
            </a:r>
            <a:r>
              <a:rPr lang="es-ES" dirty="0" smtClean="0"/>
              <a:t> </a:t>
            </a:r>
            <a:r>
              <a:rPr lang="es-ES" dirty="0" err="1" smtClean="0"/>
              <a:t>statistic</a:t>
            </a:r>
            <a:r>
              <a:rPr lang="es-ES" dirty="0" smtClean="0"/>
              <a:t>, NMB, in </a:t>
            </a:r>
            <a:r>
              <a:rPr lang="es-ES" dirty="0" err="1" smtClean="0"/>
              <a:t>order</a:t>
            </a:r>
            <a:r>
              <a:rPr lang="es-ES" dirty="0" smtClean="0"/>
              <a:t> to </a:t>
            </a:r>
            <a:r>
              <a:rPr lang="es-ES" dirty="0" err="1" smtClean="0"/>
              <a:t>not</a:t>
            </a:r>
            <a:r>
              <a:rPr lang="es-ES" dirty="0" smtClean="0"/>
              <a:t> </a:t>
            </a:r>
            <a:r>
              <a:rPr lang="es-ES" dirty="0" err="1" smtClean="0"/>
              <a:t>overcomplicate</a:t>
            </a:r>
            <a:r>
              <a:rPr lang="es-ES" dirty="0" smtClean="0"/>
              <a:t>.  NMB </a:t>
            </a:r>
            <a:r>
              <a:rPr lang="es-ES" dirty="0" err="1" smtClean="0"/>
              <a:t>is</a:t>
            </a:r>
            <a:r>
              <a:rPr lang="es-ES" dirty="0" smtClean="0"/>
              <a:t> </a:t>
            </a:r>
            <a:r>
              <a:rPr lang="es-ES" dirty="0" err="1" smtClean="0"/>
              <a:t>fairly</a:t>
            </a:r>
            <a:r>
              <a:rPr lang="es-ES" dirty="0" smtClean="0"/>
              <a:t> </a:t>
            </a:r>
            <a:r>
              <a:rPr lang="es-ES" dirty="0" err="1" smtClean="0"/>
              <a:t>illustrative</a:t>
            </a:r>
            <a:r>
              <a:rPr lang="es-ES" dirty="0" smtClean="0"/>
              <a:t> of </a:t>
            </a:r>
            <a:r>
              <a:rPr lang="es-ES" dirty="0" err="1" smtClean="0"/>
              <a:t>the</a:t>
            </a:r>
            <a:r>
              <a:rPr lang="es-ES" dirty="0" smtClean="0"/>
              <a:t> </a:t>
            </a:r>
            <a:r>
              <a:rPr lang="es-ES" dirty="0" err="1" smtClean="0"/>
              <a:t>problems</a:t>
            </a:r>
            <a:r>
              <a:rPr lang="es-ES" dirty="0" smtClean="0"/>
              <a:t> </a:t>
            </a:r>
            <a:r>
              <a:rPr lang="es-ES" dirty="0" err="1" smtClean="0"/>
              <a:t>the</a:t>
            </a:r>
            <a:r>
              <a:rPr lang="es-ES" dirty="0" smtClean="0"/>
              <a:t> </a:t>
            </a:r>
            <a:r>
              <a:rPr lang="es-ES" dirty="0" err="1" smtClean="0"/>
              <a:t>models</a:t>
            </a:r>
            <a:r>
              <a:rPr lang="es-ES" dirty="0" smtClean="0"/>
              <a:t> </a:t>
            </a:r>
            <a:r>
              <a:rPr lang="es-ES" dirty="0" err="1" smtClean="0"/>
              <a:t>have</a:t>
            </a:r>
            <a:r>
              <a:rPr lang="es-ES" dirty="0" smtClean="0"/>
              <a:t> </a:t>
            </a:r>
            <a:r>
              <a:rPr lang="es-ES" dirty="0" err="1" smtClean="0"/>
              <a:t>with</a:t>
            </a:r>
            <a:r>
              <a:rPr lang="es-ES" dirty="0" smtClean="0"/>
              <a:t> </a:t>
            </a:r>
            <a:r>
              <a:rPr lang="es-ES" dirty="0" err="1" smtClean="0"/>
              <a:t>underestimating</a:t>
            </a:r>
            <a:r>
              <a:rPr lang="es-ES" dirty="0" smtClean="0"/>
              <a:t> </a:t>
            </a:r>
            <a:r>
              <a:rPr lang="es-ES" dirty="0" err="1" smtClean="0"/>
              <a:t>wet</a:t>
            </a:r>
            <a:r>
              <a:rPr lang="es-ES" dirty="0" smtClean="0"/>
              <a:t> </a:t>
            </a:r>
            <a:r>
              <a:rPr lang="es-ES" dirty="0" err="1" smtClean="0"/>
              <a:t>deposition</a:t>
            </a:r>
            <a:endParaRPr lang="es-ES" dirty="0" smtClean="0"/>
          </a:p>
          <a:p>
            <a:pPr>
              <a:spcBef>
                <a:spcPct val="0"/>
              </a:spcBef>
            </a:pPr>
            <a:r>
              <a:rPr lang="es-ES" dirty="0" err="1" smtClean="0"/>
              <a:t>Generally</a:t>
            </a:r>
            <a:r>
              <a:rPr lang="es-ES" dirty="0" smtClean="0"/>
              <a:t> </a:t>
            </a:r>
            <a:r>
              <a:rPr lang="es-ES" dirty="0" err="1" smtClean="0"/>
              <a:t>all</a:t>
            </a:r>
            <a:r>
              <a:rPr lang="es-ES" dirty="0" smtClean="0"/>
              <a:t> </a:t>
            </a:r>
            <a:r>
              <a:rPr lang="es-ES" dirty="0" err="1" smtClean="0"/>
              <a:t>models</a:t>
            </a:r>
            <a:r>
              <a:rPr lang="es-ES" dirty="0" smtClean="0"/>
              <a:t> </a:t>
            </a:r>
            <a:r>
              <a:rPr lang="es-ES" dirty="0" err="1" smtClean="0"/>
              <a:t>underestimate</a:t>
            </a:r>
            <a:r>
              <a:rPr lang="es-ES" dirty="0" smtClean="0"/>
              <a:t> </a:t>
            </a:r>
            <a:r>
              <a:rPr lang="es-ES" dirty="0" err="1" smtClean="0"/>
              <a:t>wet</a:t>
            </a:r>
            <a:r>
              <a:rPr lang="es-ES" dirty="0" smtClean="0"/>
              <a:t> </a:t>
            </a:r>
            <a:r>
              <a:rPr lang="es-ES" dirty="0" err="1" smtClean="0"/>
              <a:t>deposition</a:t>
            </a:r>
            <a:r>
              <a:rPr lang="es-ES" dirty="0" smtClean="0"/>
              <a:t>, </a:t>
            </a:r>
            <a:r>
              <a:rPr lang="es-ES" dirty="0" err="1" smtClean="0"/>
              <a:t>apart</a:t>
            </a:r>
            <a:r>
              <a:rPr lang="es-ES" dirty="0" smtClean="0"/>
              <a:t> </a:t>
            </a:r>
            <a:r>
              <a:rPr lang="es-ES" dirty="0" err="1" smtClean="0"/>
              <a:t>from</a:t>
            </a:r>
            <a:r>
              <a:rPr lang="es-ES" dirty="0" smtClean="0"/>
              <a:t> EMEP </a:t>
            </a:r>
            <a:r>
              <a:rPr lang="es-ES" dirty="0" err="1" smtClean="0"/>
              <a:t>for</a:t>
            </a:r>
            <a:r>
              <a:rPr lang="es-ES" dirty="0" smtClean="0"/>
              <a:t> </a:t>
            </a:r>
            <a:r>
              <a:rPr lang="es-ES" dirty="0" err="1" smtClean="0"/>
              <a:t>WSOx</a:t>
            </a:r>
            <a:endParaRPr lang="es-ES" dirty="0" smtClean="0"/>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32059-3DD1-4150-8200-2FBBC885039B}" type="slidenum">
              <a:rPr lang="es-ES"/>
              <a:pPr fontAlgn="base">
                <a:spcBef>
                  <a:spcPct val="0"/>
                </a:spcBef>
                <a:spcAft>
                  <a:spcPct val="0"/>
                </a:spcAft>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All models tend to overestimate concentrations</a:t>
            </a:r>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1C5B5-D304-4351-BCC3-272E7153DC97}" type="slidenum">
              <a:rPr lang="es-ES"/>
              <a:pPr fontAlgn="base">
                <a:spcBef>
                  <a:spcPct val="0"/>
                </a:spcBef>
                <a:spcAft>
                  <a:spcPct val="0"/>
                </a:spcAft>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Linear trends have been assumed </a:t>
            </a:r>
          </a:p>
          <a:p>
            <a:pPr marL="171450" indent="-171450">
              <a:spcBef>
                <a:spcPct val="0"/>
              </a:spcBef>
              <a:buFontTx/>
              <a:buChar char="•"/>
            </a:pPr>
            <a:r>
              <a:rPr lang="es-ES" smtClean="0"/>
              <a:t>Need to point out that there are two trends: the absolute trend (in mg N (or S) /m2/yr) and relative trend (in %/yr)</a:t>
            </a:r>
          </a:p>
          <a:p>
            <a:pPr marL="171450" indent="-171450">
              <a:spcBef>
                <a:spcPct val="0"/>
              </a:spcBef>
              <a:buFontTx/>
              <a:buChar char="•"/>
            </a:pPr>
            <a:r>
              <a:rPr lang="es-ES" smtClean="0"/>
              <a:t>We have focussed on the absolute trends although later we compare them</a:t>
            </a:r>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D4040-0285-4477-935C-AD4829C83A5D}" type="slidenum">
              <a:rPr lang="es-ES"/>
              <a:pPr fontAlgn="base">
                <a:spcBef>
                  <a:spcPct val="0"/>
                </a:spcBef>
                <a:spcAft>
                  <a:spcPct val="0"/>
                </a:spcAft>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Just looking at the period 1990-2000</a:t>
            </a:r>
          </a:p>
          <a:p>
            <a:pPr marL="171450" indent="-171450">
              <a:spcBef>
                <a:spcPct val="0"/>
              </a:spcBef>
              <a:buFontTx/>
              <a:buChar char="•"/>
            </a:pPr>
            <a:r>
              <a:rPr lang="es-ES" smtClean="0"/>
              <a:t>WNOx</a:t>
            </a:r>
          </a:p>
          <a:p>
            <a:pPr marL="171450" indent="-171450">
              <a:spcBef>
                <a:spcPct val="0"/>
              </a:spcBef>
              <a:buFontTx/>
              <a:buChar char="•"/>
            </a:pPr>
            <a:r>
              <a:rPr lang="en-GB" smtClean="0"/>
              <a:t>With regards to the spatial distributions of the trends, most of the statistically significant observed trends of WNOx (both increasing and decreasing) for the period 1990-2000 are located in the centre and eastern side of the domain </a:t>
            </a:r>
          </a:p>
          <a:p>
            <a:pPr marL="171450" indent="-171450">
              <a:spcBef>
                <a:spcPct val="0"/>
              </a:spcBef>
              <a:buFontTx/>
              <a:buChar char="•"/>
            </a:pPr>
            <a:r>
              <a:rPr lang="en-GB" smtClean="0"/>
              <a:t>The five models also estimate the most significant trends (decreasing only) in the east of the domain although they fail to capture the large observed increasing and decreasing trends. </a:t>
            </a:r>
            <a:endParaRPr lang="es-ES"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41BA8-94CC-4BC6-A0ED-C6B715F90F9E}" type="slidenum">
              <a:rPr lang="es-ES"/>
              <a:pPr fontAlgn="base">
                <a:spcBef>
                  <a:spcPct val="0"/>
                </a:spcBef>
                <a:spcAft>
                  <a:spcPct val="0"/>
                </a:spcAft>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WNHx:</a:t>
            </a:r>
          </a:p>
          <a:p>
            <a:pPr>
              <a:spcBef>
                <a:spcPct val="0"/>
              </a:spcBef>
            </a:pPr>
            <a:r>
              <a:rPr lang="en-GB" smtClean="0"/>
              <a:t>the observations show significant trends (all but one decreasing) across the domain whereas the models estimate decreasing trends in the east and increasing trends in the west. </a:t>
            </a:r>
          </a:p>
          <a:p>
            <a:pPr>
              <a:spcBef>
                <a:spcPct val="0"/>
              </a:spcBef>
            </a:pPr>
            <a:r>
              <a:rPr lang="en-GB" smtClean="0"/>
              <a:t>The EMEP model estimated the largest decreasing trends.</a:t>
            </a:r>
            <a:endParaRPr lang="es-ES" smtClean="0"/>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5BC43-476A-41C7-9B89-A006F768E053}" type="slidenum">
              <a:rPr lang="es-ES"/>
              <a:pPr fontAlgn="base">
                <a:spcBef>
                  <a:spcPct val="0"/>
                </a:spcBef>
                <a:spcAft>
                  <a:spcPct val="0"/>
                </a:spcAft>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481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WSOx</a:t>
            </a:r>
          </a:p>
          <a:p>
            <a:pPr>
              <a:spcBef>
                <a:spcPct val="0"/>
              </a:spcBef>
            </a:pPr>
            <a:r>
              <a:rPr lang="en-GB" smtClean="0"/>
              <a:t>All significant observed trends for WSOx for the period 1990-2000 are decreasing trends and are distributed throughout the central and northern part of the domain.  </a:t>
            </a:r>
          </a:p>
          <a:p>
            <a:pPr>
              <a:spcBef>
                <a:spcPct val="0"/>
              </a:spcBef>
            </a:pPr>
            <a:r>
              <a:rPr lang="en-GB" smtClean="0"/>
              <a:t>The models similarly estimate more significant trends in these areas of the domain and estimate the largest decreasing domains in the central and eastern parts of the domain, with EMEP estimating the largest values.</a:t>
            </a:r>
            <a:endParaRPr lang="es-ES" smtClean="0"/>
          </a:p>
        </p:txBody>
      </p:sp>
      <p:sp>
        <p:nvSpPr>
          <p:cNvPr id="481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891C4-975D-4F00-B23A-490D8ECF890B}" type="slidenum">
              <a:rPr lang="es-ES"/>
              <a:pPr fontAlgn="base">
                <a:spcBef>
                  <a:spcPct val="0"/>
                </a:spcBef>
                <a:spcAft>
                  <a:spcPct val="0"/>
                </a:spcAft>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C44A30F-D68B-4F4F-95DD-EC731CACF20C}" type="slidenum">
              <a:rPr lang="es-ES" smtClean="0"/>
              <a:pPr>
                <a:defRPr/>
              </a:pPr>
              <a:t>17</a:t>
            </a:fld>
            <a:endParaRPr lang="es-ES"/>
          </a:p>
        </p:txBody>
      </p:sp>
    </p:spTree>
    <p:extLst>
      <p:ext uri="{BB962C8B-B14F-4D97-AF65-F5344CB8AC3E}">
        <p14:creationId xmlns:p14="http://schemas.microsoft.com/office/powerpoint/2010/main" val="397580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C44A30F-D68B-4F4F-95DD-EC731CACF20C}" type="slidenum">
              <a:rPr lang="es-ES" smtClean="0"/>
              <a:pPr>
                <a:defRPr/>
              </a:pPr>
              <a:t>18</a:t>
            </a:fld>
            <a:endParaRPr lang="es-ES"/>
          </a:p>
        </p:txBody>
      </p:sp>
    </p:spTree>
    <p:extLst>
      <p:ext uri="{BB962C8B-B14F-4D97-AF65-F5344CB8AC3E}">
        <p14:creationId xmlns:p14="http://schemas.microsoft.com/office/powerpoint/2010/main" val="353407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0063A-99E3-49BB-986A-25FEFB60F833}" type="slidenum">
              <a:rPr lang="es-ES"/>
              <a:pPr fontAlgn="base">
                <a:spcBef>
                  <a:spcPct val="0"/>
                </a:spcBef>
                <a:spcAft>
                  <a:spcPct val="0"/>
                </a:spcAft>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C44A30F-D68B-4F4F-95DD-EC731CACF20C}" type="slidenum">
              <a:rPr lang="es-ES" smtClean="0"/>
              <a:pPr>
                <a:defRPr/>
              </a:pPr>
              <a:t>2</a:t>
            </a:fld>
            <a:endParaRPr lang="es-ES"/>
          </a:p>
        </p:txBody>
      </p:sp>
    </p:spTree>
    <p:extLst>
      <p:ext uri="{BB962C8B-B14F-4D97-AF65-F5344CB8AC3E}">
        <p14:creationId xmlns:p14="http://schemas.microsoft.com/office/powerpoint/2010/main" val="187422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p:spPr>
      </p:sp>
      <p:sp>
        <p:nvSpPr>
          <p:cNvPr id="5427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42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710B9A-DDAC-452F-BB71-EA46D22DA709}" type="slidenum">
              <a:rPr lang="es-ES"/>
              <a:pPr fontAlgn="base">
                <a:spcBef>
                  <a:spcPct val="0"/>
                </a:spcBef>
                <a:spcAft>
                  <a:spcPct val="0"/>
                </a:spcAft>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buFont typeface="Arial" panose="020B0604020202020204" pitchFamily="34" charset="0"/>
              <a:buNone/>
              <a:defRPr/>
            </a:pPr>
            <a:endParaRPr lang="es-ES" dirty="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AEC078-9A4E-4A00-826D-D008C40B4701}" type="slidenum">
              <a:rPr lang="es-ES"/>
              <a:pPr fontAlgn="base">
                <a:spcBef>
                  <a:spcPct val="0"/>
                </a:spcBef>
                <a:spcAft>
                  <a:spcPct val="0"/>
                </a:spcAft>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lstStyle/>
          <a:p>
            <a:pPr fontAlgn="auto">
              <a:spcBef>
                <a:spcPts val="0"/>
              </a:spcBef>
              <a:spcAft>
                <a:spcPts val="0"/>
              </a:spcAft>
              <a:buFont typeface="Arial" panose="020B0604020202020204" pitchFamily="34" charset="0"/>
              <a:buNone/>
              <a:defRPr/>
            </a:pPr>
            <a:endParaRPr lang="es-ES" dirty="0"/>
          </a:p>
        </p:txBody>
      </p:sp>
      <p:sp>
        <p:nvSpPr>
          <p:cNvPr id="583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33EE7C-FBE4-4F36-A210-A396BE8F88D8}" type="slidenum">
              <a:rPr lang="es-ES"/>
              <a:pPr fontAlgn="base">
                <a:spcBef>
                  <a:spcPct val="0"/>
                </a:spcBef>
                <a:spcAft>
                  <a:spcPct val="0"/>
                </a:spcAft>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C44A30F-D68B-4F4F-95DD-EC731CACF20C}" type="slidenum">
              <a:rPr lang="es-ES" smtClean="0"/>
              <a:pPr>
                <a:defRPr/>
              </a:pPr>
              <a:t>23</a:t>
            </a:fld>
            <a:endParaRPr lang="es-ES"/>
          </a:p>
        </p:txBody>
      </p:sp>
    </p:spTree>
    <p:extLst>
      <p:ext uri="{BB962C8B-B14F-4D97-AF65-F5344CB8AC3E}">
        <p14:creationId xmlns:p14="http://schemas.microsoft.com/office/powerpoint/2010/main" val="3384239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CHIMERE gives substantially lower WSOx than the other models</a:t>
            </a:r>
          </a:p>
          <a:p>
            <a:pPr>
              <a:spcBef>
                <a:spcPct val="0"/>
              </a:spcBef>
            </a:pPr>
            <a:r>
              <a:rPr lang="es-ES" smtClean="0"/>
              <a:t>This points to a possible problem with the wet deposition parameterisation</a:t>
            </a:r>
          </a:p>
          <a:p>
            <a:pPr>
              <a:spcBef>
                <a:spcPct val="0"/>
              </a:spcBef>
            </a:pPr>
            <a:r>
              <a:rPr lang="es-ES" smtClean="0"/>
              <a:t>The model estimates a lower proportion  WSOx coming from scavenging of SO2 than e.g. EMEP or MATCH, which could be part of the problem</a:t>
            </a:r>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26F89E-B04A-4EA1-9252-0033FFF9BC13}" type="slidenum">
              <a:rPr lang="es-ES"/>
              <a:pPr fontAlgn="base">
                <a:spcBef>
                  <a:spcPct val="0"/>
                </a:spcBef>
                <a:spcAft>
                  <a:spcPct val="0"/>
                </a:spcAft>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CHIMERE, along with MATCH, estimates the highest rates of sulphur DRY deposition, which could contribute to the underestimation of WET deposition</a:t>
            </a:r>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1C9B3-20BC-449E-858B-A276313A6D5C}" type="slidenum">
              <a:rPr lang="es-ES"/>
              <a:pPr fontAlgn="base">
                <a:spcBef>
                  <a:spcPct val="0"/>
                </a:spcBef>
                <a:spcAft>
                  <a:spcPct val="0"/>
                </a:spcAft>
              </a:pPr>
              <a:t>25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C44A30F-D68B-4F4F-95DD-EC731CACF20C}" type="slidenum">
              <a:rPr lang="es-ES" smtClean="0"/>
              <a:pPr>
                <a:defRPr/>
              </a:pPr>
              <a:t>3</a:t>
            </a:fld>
            <a:endParaRPr lang="es-ES"/>
          </a:p>
        </p:txBody>
      </p:sp>
    </p:spTree>
    <p:extLst>
      <p:ext uri="{BB962C8B-B14F-4D97-AF65-F5344CB8AC3E}">
        <p14:creationId xmlns:p14="http://schemas.microsoft.com/office/powerpoint/2010/main" val="38827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Sulphur measurements are sea-salt sulphate corrected</a:t>
            </a:r>
          </a:p>
          <a:p>
            <a:pPr marL="171450" indent="-171450">
              <a:spcBef>
                <a:spcPct val="0"/>
              </a:spcBef>
              <a:buFontTx/>
              <a:buChar char="•"/>
            </a:pPr>
            <a:r>
              <a:rPr lang="es-ES" smtClean="0"/>
              <a:t>Observations provided by Wenche (NILU)</a:t>
            </a:r>
          </a:p>
          <a:p>
            <a:pPr marL="171450" indent="-171450">
              <a:spcBef>
                <a:spcPct val="0"/>
              </a:spcBef>
              <a:buFontTx/>
              <a:buChar char="•"/>
            </a:pPr>
            <a:r>
              <a:rPr lang="es-ES" smtClean="0"/>
              <a:t>New model for this assessment: MATCH</a:t>
            </a:r>
          </a:p>
          <a:p>
            <a:pPr marL="171450" indent="-171450">
              <a:spcBef>
                <a:spcPct val="0"/>
              </a:spcBef>
              <a:buFontTx/>
              <a:buChar char="•"/>
            </a:pPr>
            <a:r>
              <a:rPr lang="es-ES" smtClean="0"/>
              <a:t>We now have MINNI simulations for the period 1990-2010</a:t>
            </a:r>
          </a:p>
          <a:p>
            <a:pPr marL="171450" indent="-171450">
              <a:spcBef>
                <a:spcPct val="0"/>
              </a:spcBef>
              <a:buFontTx/>
              <a:buChar char="•"/>
            </a:pPr>
            <a:r>
              <a:rPr lang="es-ES" smtClean="0"/>
              <a:t>WRF-Chem is participating in the exercise but the data have not been included in this analysis</a:t>
            </a:r>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A23C0-7C22-405A-BB1C-24FDD1E03409}" type="slidenum">
              <a:rPr lang="es-ES"/>
              <a:pPr fontAlgn="base">
                <a:spcBef>
                  <a:spcPct val="0"/>
                </a:spcBef>
                <a:spcAft>
                  <a:spcPct val="0"/>
                </a:spcAft>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POLR and MINNI estimate the lowest rates</a:t>
            </a:r>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E7EAC-C882-4631-A05B-8051121ED0E0}" type="slidenum">
              <a:rPr lang="es-ES"/>
              <a:pPr fontAlgn="base">
                <a:spcBef>
                  <a:spcPct val="0"/>
                </a:spcBef>
                <a:spcAft>
                  <a:spcPct val="0"/>
                </a:spcAft>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EMEP highest, MINNI lowest</a:t>
            </a:r>
          </a:p>
          <a:p>
            <a:pPr>
              <a:spcBef>
                <a:spcPct val="0"/>
              </a:spcBef>
            </a:pPr>
            <a:r>
              <a:rPr lang="es-ES" smtClean="0"/>
              <a:t>POLR similar to other models (different to WNOx)</a:t>
            </a:r>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9B6FA-2171-4046-A753-D83BFD942476}" type="slidenum">
              <a:rPr lang="es-ES"/>
              <a:pPr fontAlgn="base">
                <a:spcBef>
                  <a:spcPct val="0"/>
                </a:spcBef>
                <a:spcAft>
                  <a:spcPct val="0"/>
                </a:spcAft>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EMEP – highest</a:t>
            </a:r>
          </a:p>
          <a:p>
            <a:pPr>
              <a:spcBef>
                <a:spcPct val="0"/>
              </a:spcBef>
            </a:pPr>
            <a:r>
              <a:rPr lang="es-ES" smtClean="0"/>
              <a:t>CHIF - lowest</a:t>
            </a:r>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19A7B6-A530-4F07-951E-603A03A94F09}" type="slidenum">
              <a:rPr lang="es-ES"/>
              <a:pPr fontAlgn="base">
                <a:spcBef>
                  <a:spcPct val="0"/>
                </a:spcBef>
                <a:spcAft>
                  <a:spcPct val="0"/>
                </a:spcAft>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s-ES" smtClean="0"/>
              <a:t>Mean deposition rates (average over all measurement sites)</a:t>
            </a:r>
          </a:p>
          <a:p>
            <a:pPr marL="171450" indent="-171450">
              <a:spcBef>
                <a:spcPct val="0"/>
              </a:spcBef>
              <a:buFontTx/>
              <a:buChar char="•"/>
            </a:pPr>
            <a:r>
              <a:rPr lang="es-ES" smtClean="0"/>
              <a:t>Continuous line: Models with full 21 year simulations</a:t>
            </a:r>
          </a:p>
          <a:p>
            <a:pPr marL="171450" indent="-171450">
              <a:spcBef>
                <a:spcPct val="0"/>
              </a:spcBef>
              <a:buFontTx/>
              <a:buChar char="•"/>
            </a:pPr>
            <a:r>
              <a:rPr lang="es-ES" smtClean="0"/>
              <a:t>Individual points: Models with only 1990, 2000, 2010 data (CMAQB and POLR)</a:t>
            </a:r>
          </a:p>
          <a:p>
            <a:pPr marL="171450" indent="-171450">
              <a:spcBef>
                <a:spcPct val="0"/>
              </a:spcBef>
              <a:buFontTx/>
              <a:buChar char="•"/>
            </a:pPr>
            <a:r>
              <a:rPr lang="es-ES" smtClean="0"/>
              <a:t>MINNI, POLR : Lowest</a:t>
            </a:r>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493A84-C7DD-4AF9-BFF7-D808CD5C5BCB}" type="slidenum">
              <a:rPr lang="es-ES"/>
              <a:pPr fontAlgn="base">
                <a:spcBef>
                  <a:spcPct val="0"/>
                </a:spcBef>
                <a:spcAft>
                  <a:spcPct val="0"/>
                </a:spcAft>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Models generally lower than observed</a:t>
            </a:r>
          </a:p>
          <a:p>
            <a:pPr>
              <a:spcBef>
                <a:spcPct val="0"/>
              </a:spcBef>
            </a:pPr>
            <a:r>
              <a:rPr lang="es-ES" smtClean="0"/>
              <a:t>Drop in observed values in the middle of the 90s that is not reproduced by the models</a:t>
            </a:r>
          </a:p>
          <a:p>
            <a:pPr>
              <a:spcBef>
                <a:spcPct val="0"/>
              </a:spcBef>
            </a:pPr>
            <a:r>
              <a:rPr lang="es-ES" smtClean="0"/>
              <a:t>This is not generalised and is due to the influence of a few sites, especially two sites in eastern France (Donon and Morvan)</a:t>
            </a:r>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5D730-3EAF-457F-95DB-267BD0188ADF}"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6643F2D-FD69-473B-9EC2-BC23517CAAE2}" type="datetimeFigureOut">
              <a:rPr lang="es-ES"/>
              <a:pPr>
                <a:defRPr/>
              </a:pPr>
              <a:t>18/05/2017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2A20FD8-3442-46C5-BFFA-525379FCC67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ABAC3B8-72FB-4BFC-94BB-45CD4016838F}" type="datetimeFigureOut">
              <a:rPr lang="es-ES"/>
              <a:pPr>
                <a:defRPr/>
              </a:pPr>
              <a:t>18/05/2017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4B1E565-40F4-4D3E-A676-9FC071B4E0D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EF4290-F1C4-471D-80D3-D03472A3B2CB}" type="datetimeFigureOut">
              <a:rPr lang="es-ES"/>
              <a:pPr>
                <a:defRPr/>
              </a:pPr>
              <a:t>18/05/2017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FDFDC8A-06EF-4DF1-A6E7-09357684F43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D84F761-5B61-4B54-BB1B-B77B8D6F502F}" type="datetimeFigureOut">
              <a:rPr lang="es-ES"/>
              <a:pPr>
                <a:defRPr/>
              </a:pPr>
              <a:t>18/05/2017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6546ABF-2D17-43B4-9F42-913B375C60E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A80A6EE-F899-450F-8D0C-1E6536208A70}" type="datetimeFigureOut">
              <a:rPr lang="es-ES"/>
              <a:pPr>
                <a:defRPr/>
              </a:pPr>
              <a:t>18/05/2017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3E7C4E-8672-48A7-BD9F-F746FAC280EE}"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C7E0C4B-0BF0-463A-BAF8-571D8D97A169}" type="datetimeFigureOut">
              <a:rPr lang="es-ES"/>
              <a:pPr>
                <a:defRPr/>
              </a:pPr>
              <a:t>18/05/2017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650445E-92FF-412D-8D66-167C80D63CD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5D69FE1-40EC-453F-91E4-EF3D6989DB08}" type="datetimeFigureOut">
              <a:rPr lang="es-ES"/>
              <a:pPr>
                <a:defRPr/>
              </a:pPr>
              <a:t>18/05/2017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1E39DE0-9C2A-40FB-94A9-3871FDC6FEF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3DF5B7D-B543-4543-AF41-BD062786038C}" type="datetimeFigureOut">
              <a:rPr lang="es-ES"/>
              <a:pPr>
                <a:defRPr/>
              </a:pPr>
              <a:t>18/05/2017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1FC2610-EA4F-439C-AAF3-ADD67D0E875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296944C-D2ED-4146-9899-B0D2D01BD837}" type="datetimeFigureOut">
              <a:rPr lang="es-ES"/>
              <a:pPr>
                <a:defRPr/>
              </a:pPr>
              <a:t>18/05/2017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AECD614-0E36-4D09-8F60-866408F7AF1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B895B53-1335-4E04-9307-89EB6F735DE7}" type="datetimeFigureOut">
              <a:rPr lang="es-ES"/>
              <a:pPr>
                <a:defRPr/>
              </a:pPr>
              <a:t>18/05/2017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95BB993-50EC-4805-8AE0-3FD30C98D45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31394F3-741F-441C-B0EE-6C063AE34B44}" type="datetimeFigureOut">
              <a:rPr lang="es-ES"/>
              <a:pPr>
                <a:defRPr/>
              </a:pPr>
              <a:t>18/05/2017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30BF31-48AE-4D46-99DD-57E2EA54345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103943A-B204-4068-A4D4-11D90BD424F2}" type="datetimeFigureOut">
              <a:rPr lang="es-ES"/>
              <a:pPr>
                <a:defRPr/>
              </a:pPr>
              <a:t>18/05/2017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F70110D-BDBC-4E83-995C-9F1FA3231FC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3.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3 CuadroTexto"/>
          <p:cNvSpPr txBox="1">
            <a:spLocks noChangeArrowheads="1"/>
          </p:cNvSpPr>
          <p:nvPr/>
        </p:nvSpPr>
        <p:spPr bwMode="auto">
          <a:xfrm>
            <a:off x="260350" y="1341438"/>
            <a:ext cx="8632825" cy="1754187"/>
          </a:xfrm>
          <a:prstGeom prst="rect">
            <a:avLst/>
          </a:prstGeom>
          <a:noFill/>
          <a:ln w="9525">
            <a:noFill/>
            <a:miter lim="800000"/>
            <a:headEnd/>
            <a:tailEnd/>
          </a:ln>
        </p:spPr>
        <p:txBody>
          <a:bodyPr>
            <a:spAutoFit/>
          </a:bodyPr>
          <a:lstStyle/>
          <a:p>
            <a:pPr algn="ctr"/>
            <a:r>
              <a:rPr lang="en-US" sz="3600" b="1" i="1">
                <a:latin typeface="Calibri" pitchFamily="34" charset="0"/>
              </a:rPr>
              <a:t>Deposition trends in Europe for the period 1990-2010, in the framework of the EURODELTA III project – Updated results</a:t>
            </a:r>
            <a:endParaRPr lang="es-ES" sz="3600" b="1" i="1">
              <a:latin typeface="Calibri" pitchFamily="34" charset="0"/>
            </a:endParaRPr>
          </a:p>
        </p:txBody>
      </p:sp>
      <p:sp>
        <p:nvSpPr>
          <p:cNvPr id="14338" name="4 CuadroTexto"/>
          <p:cNvSpPr txBox="1">
            <a:spLocks noChangeArrowheads="1"/>
          </p:cNvSpPr>
          <p:nvPr/>
        </p:nvSpPr>
        <p:spPr bwMode="auto">
          <a:xfrm>
            <a:off x="611188" y="3546475"/>
            <a:ext cx="7993062" cy="1938338"/>
          </a:xfrm>
          <a:prstGeom prst="rect">
            <a:avLst/>
          </a:prstGeom>
          <a:noFill/>
          <a:ln w="9525">
            <a:noFill/>
            <a:miter lim="800000"/>
            <a:headEnd/>
            <a:tailEnd/>
          </a:ln>
        </p:spPr>
        <p:txBody>
          <a:bodyPr>
            <a:spAutoFit/>
          </a:bodyPr>
          <a:lstStyle/>
          <a:p>
            <a:pPr algn="ctr"/>
            <a:r>
              <a:rPr lang="en-US" sz="2000" i="1">
                <a:latin typeface="Calibri" pitchFamily="34" charset="0"/>
              </a:rPr>
              <a:t>Mark R. Theobald, Marta G. Vivanco, Wenche Aas, Mario Adani, Camilla Andersson, Bertrand Bessagnet, Gino Briganti, Andrea Cappelletti, Giancarlo Ciarelli, Augustin Colette, Florian Couvidat, Kees Cuvelier, Massimo D'Isidoro, Hilde Fagerli, Astrid Manders, Kathleen Mar, Mihaela Mircea, Noelia Otero, Maria-Teresa Pay, Valentin Raffort, Yelva Roustan, Martijn Schaap, Svetlana Tsyro, Peter Wind</a:t>
            </a:r>
          </a:p>
        </p:txBody>
      </p:sp>
      <p:pic>
        <p:nvPicPr>
          <p:cNvPr id="14339" name="Picture 2" descr="https://webmail.ciemat.es/Exchange/m.garcia/Bandeja%20de%20entrada/RE:%20logo%20ciemat.EML/logo_ciemat.jpg/C58EA28C-18C0-4a97-9AF2-036E93DDAFB3/logo_ciemat.jpg?attach=1"/>
          <p:cNvPicPr>
            <a:picLocks noChangeAspect="1" noChangeArrowheads="1"/>
          </p:cNvPicPr>
          <p:nvPr/>
        </p:nvPicPr>
        <p:blipFill>
          <a:blip r:embed="rId3"/>
          <a:srcRect/>
          <a:stretch>
            <a:fillRect/>
          </a:stretch>
        </p:blipFill>
        <p:spPr bwMode="auto">
          <a:xfrm>
            <a:off x="250825" y="115888"/>
            <a:ext cx="3048000" cy="952500"/>
          </a:xfrm>
          <a:prstGeom prst="rect">
            <a:avLst/>
          </a:prstGeom>
          <a:noFill/>
          <a:ln w="9525">
            <a:noFill/>
            <a:miter lim="800000"/>
            <a:headEnd/>
            <a:tailEnd/>
          </a:ln>
        </p:spPr>
      </p:pic>
      <p:pic>
        <p:nvPicPr>
          <p:cNvPr id="14340" name="Image 13" descr="logo_INERIS_cartouche_GB.TIF"/>
          <p:cNvPicPr>
            <a:picLocks noChangeAspect="1" noChangeArrowheads="1"/>
          </p:cNvPicPr>
          <p:nvPr/>
        </p:nvPicPr>
        <p:blipFill>
          <a:blip r:embed="rId4"/>
          <a:srcRect/>
          <a:stretch>
            <a:fillRect/>
          </a:stretch>
        </p:blipFill>
        <p:spPr bwMode="auto">
          <a:xfrm>
            <a:off x="7451725" y="195263"/>
            <a:ext cx="1522413" cy="857250"/>
          </a:xfrm>
          <a:prstGeom prst="rect">
            <a:avLst/>
          </a:prstGeom>
          <a:noFill/>
          <a:ln w="9525">
            <a:noFill/>
            <a:miter lim="800000"/>
            <a:headEnd/>
            <a:tailEnd/>
          </a:ln>
        </p:spPr>
      </p:pic>
      <p:sp>
        <p:nvSpPr>
          <p:cNvPr id="14341" name="2 Rectángulo"/>
          <p:cNvSpPr>
            <a:spLocks noChangeArrowheads="1"/>
          </p:cNvSpPr>
          <p:nvPr/>
        </p:nvSpPr>
        <p:spPr bwMode="auto">
          <a:xfrm>
            <a:off x="3132138" y="5949950"/>
            <a:ext cx="3024187" cy="738188"/>
          </a:xfrm>
          <a:prstGeom prst="rect">
            <a:avLst/>
          </a:prstGeom>
          <a:noFill/>
          <a:ln w="9525">
            <a:noFill/>
            <a:miter lim="800000"/>
            <a:headEnd/>
            <a:tailEnd/>
          </a:ln>
        </p:spPr>
        <p:txBody>
          <a:bodyPr>
            <a:spAutoFit/>
          </a:bodyPr>
          <a:lstStyle/>
          <a:p>
            <a:pPr algn="ctr"/>
            <a:r>
              <a:rPr lang="en-US" sz="1400">
                <a:latin typeface="Calibri" pitchFamily="34" charset="0"/>
              </a:rPr>
              <a:t>18th Task Force on Measurement and Modelling Meeting</a:t>
            </a:r>
          </a:p>
          <a:p>
            <a:pPr algn="ctr"/>
            <a:r>
              <a:rPr lang="en-US" sz="1400">
                <a:latin typeface="Calibri" pitchFamily="34" charset="0"/>
              </a:rPr>
              <a:t>Prague, Czech Republic, 3-5 May 2017</a:t>
            </a:r>
            <a:endParaRPr lang="es-ES" sz="14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4 Imagen"/>
          <p:cNvPicPr>
            <a:picLocks noChangeAspect="1"/>
          </p:cNvPicPr>
          <p:nvPr/>
        </p:nvPicPr>
        <p:blipFill>
          <a:blip r:embed="rId3"/>
          <a:srcRect/>
          <a:stretch>
            <a:fillRect/>
          </a:stretch>
        </p:blipFill>
        <p:spPr bwMode="auto">
          <a:xfrm>
            <a:off x="828675" y="1341438"/>
            <a:ext cx="7559675" cy="4821237"/>
          </a:xfrm>
          <a:prstGeom prst="rect">
            <a:avLst/>
          </a:prstGeom>
          <a:noFill/>
          <a:ln w="9525">
            <a:noFill/>
            <a:miter lim="800000"/>
            <a:headEnd/>
            <a:tailEnd/>
          </a:ln>
        </p:spPr>
      </p:pic>
      <p:sp>
        <p:nvSpPr>
          <p:cNvPr id="30722"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30723" name="9 CuadroTexto"/>
          <p:cNvSpPr txBox="1">
            <a:spLocks noChangeArrowheads="1"/>
          </p:cNvSpPr>
          <p:nvPr/>
        </p:nvSpPr>
        <p:spPr bwMode="auto">
          <a:xfrm>
            <a:off x="179388" y="692150"/>
            <a:ext cx="2754312" cy="461963"/>
          </a:xfrm>
          <a:prstGeom prst="rect">
            <a:avLst/>
          </a:prstGeom>
          <a:noFill/>
          <a:ln w="9525">
            <a:noFill/>
            <a:miter lim="800000"/>
            <a:headEnd/>
            <a:tailEnd/>
          </a:ln>
        </p:spPr>
        <p:txBody>
          <a:bodyPr wrap="none">
            <a:spAutoFit/>
          </a:bodyPr>
          <a:lstStyle/>
          <a:p>
            <a:r>
              <a:rPr lang="es-ES" sz="2400" i="1">
                <a:latin typeface="Calibri" pitchFamily="34" charset="0"/>
              </a:rPr>
              <a:t>WSOx (mg S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2" name="1 Flecha arriba y abajo"/>
          <p:cNvSpPr/>
          <p:nvPr/>
        </p:nvSpPr>
        <p:spPr>
          <a:xfrm>
            <a:off x="1555750" y="1628775"/>
            <a:ext cx="431800" cy="3887788"/>
          </a:xfrm>
          <a:prstGeom prst="upDownArrow">
            <a:avLst>
              <a:gd name="adj1" fmla="val 38132"/>
              <a:gd name="adj2" fmla="val 115273"/>
            </a:avLst>
          </a:prstGeom>
          <a:ln w="571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3 CuadroTexto"/>
          <p:cNvSpPr txBox="1">
            <a:spLocks noChangeArrowheads="1"/>
          </p:cNvSpPr>
          <p:nvPr/>
        </p:nvSpPr>
        <p:spPr bwMode="auto">
          <a:xfrm>
            <a:off x="179388" y="188913"/>
            <a:ext cx="7092950" cy="461962"/>
          </a:xfrm>
          <a:prstGeom prst="rect">
            <a:avLst/>
          </a:prstGeom>
          <a:noFill/>
          <a:ln w="9525">
            <a:noFill/>
            <a:miter lim="800000"/>
            <a:headEnd/>
            <a:tailEnd/>
          </a:ln>
        </p:spPr>
        <p:txBody>
          <a:bodyPr wrap="none">
            <a:spAutoFit/>
          </a:bodyPr>
          <a:lstStyle/>
          <a:p>
            <a:r>
              <a:rPr lang="es-ES" sz="2400" b="1" i="1">
                <a:latin typeface="Calibri" pitchFamily="34" charset="0"/>
              </a:rPr>
              <a:t>Model Performance (All 7 models) – (1990, 2000, 2010)</a:t>
            </a:r>
          </a:p>
        </p:txBody>
      </p:sp>
      <p:pic>
        <p:nvPicPr>
          <p:cNvPr id="10" name="9 Imagen"/>
          <p:cNvPicPr/>
          <p:nvPr/>
        </p:nvPicPr>
        <p:blipFill>
          <a:blip r:embed="rId3"/>
          <a:stretch>
            <a:fillRect/>
          </a:stretch>
        </p:blipFill>
        <p:spPr>
          <a:xfrm>
            <a:off x="251520" y="764704"/>
            <a:ext cx="36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p:cNvPicPr/>
          <p:nvPr/>
        </p:nvPicPr>
        <p:blipFill>
          <a:blip r:embed="rId4"/>
          <a:stretch>
            <a:fillRect/>
          </a:stretch>
        </p:blipFill>
        <p:spPr>
          <a:xfrm>
            <a:off x="2699792" y="2205264"/>
            <a:ext cx="36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Imagen"/>
          <p:cNvPicPr/>
          <p:nvPr/>
        </p:nvPicPr>
        <p:blipFill>
          <a:blip r:embed="rId5"/>
          <a:stretch>
            <a:fillRect/>
          </a:stretch>
        </p:blipFill>
        <p:spPr>
          <a:xfrm>
            <a:off x="5292080" y="3069360"/>
            <a:ext cx="36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6" cstate="print">
            <a:extLst/>
          </a:blip>
          <a:srcRect/>
          <a:stretch>
            <a:fillRect/>
          </a:stretch>
        </p:blipFill>
        <p:spPr bwMode="auto">
          <a:xfrm>
            <a:off x="251520" y="4548997"/>
            <a:ext cx="2213792" cy="132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7" cstate="print">
            <a:extLst/>
          </a:blip>
          <a:srcRect/>
          <a:stretch>
            <a:fillRect/>
          </a:stretch>
        </p:blipFill>
        <p:spPr bwMode="auto">
          <a:xfrm>
            <a:off x="4085792" y="732448"/>
            <a:ext cx="2214000" cy="132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a:blip r:embed="rId8" cstate="print">
            <a:extLst/>
          </a:blip>
          <a:srcRect/>
          <a:stretch>
            <a:fillRect/>
          </a:stretch>
        </p:blipFill>
        <p:spPr bwMode="auto">
          <a:xfrm>
            <a:off x="6678080" y="1541064"/>
            <a:ext cx="2214000" cy="132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12 Elipse"/>
          <p:cNvSpPr/>
          <p:nvPr/>
        </p:nvSpPr>
        <p:spPr>
          <a:xfrm>
            <a:off x="7418388" y="1668463"/>
            <a:ext cx="398462" cy="604837"/>
          </a:xfrm>
          <a:prstGeom prst="ellipse">
            <a:avLst/>
          </a:prstGeom>
          <a:noFill/>
          <a:ln w="38100">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cstate="print">
            <a:extLst/>
          </a:blip>
          <a:srcRect/>
          <a:stretch>
            <a:fillRect/>
          </a:stretch>
        </p:blipFill>
        <p:spPr bwMode="auto">
          <a:xfrm>
            <a:off x="6678080" y="1506880"/>
            <a:ext cx="2214000" cy="1389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7" name="Picture 7"/>
          <p:cNvPicPr>
            <a:picLocks noChangeAspect="1" noChangeArrowheads="1"/>
          </p:cNvPicPr>
          <p:nvPr/>
        </p:nvPicPr>
        <p:blipFill>
          <a:blip r:embed="rId4" cstate="print">
            <a:extLst/>
          </a:blip>
          <a:srcRect/>
          <a:stretch>
            <a:fillRect/>
          </a:stretch>
        </p:blipFill>
        <p:spPr bwMode="auto">
          <a:xfrm>
            <a:off x="4085792" y="684633"/>
            <a:ext cx="2214000" cy="1389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p:cNvPicPr>
            <a:picLocks noChangeAspect="1" noChangeArrowheads="1"/>
          </p:cNvPicPr>
          <p:nvPr/>
        </p:nvPicPr>
        <p:blipFill>
          <a:blip r:embed="rId5" cstate="print">
            <a:extLst/>
          </a:blip>
          <a:srcRect/>
          <a:stretch>
            <a:fillRect/>
          </a:stretch>
        </p:blipFill>
        <p:spPr bwMode="auto">
          <a:xfrm>
            <a:off x="276950" y="4535303"/>
            <a:ext cx="2214000" cy="1389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p:cNvPicPr>
            <a:picLocks noChangeAspect="1" noChangeArrowheads="1"/>
          </p:cNvPicPr>
          <p:nvPr/>
        </p:nvPicPr>
        <p:blipFill>
          <a:blip r:embed="rId6">
            <a:extLst/>
          </a:blip>
          <a:srcRect/>
          <a:stretch>
            <a:fillRect/>
          </a:stretch>
        </p:blipFill>
        <p:spPr bwMode="auto">
          <a:xfrm>
            <a:off x="251520" y="668478"/>
            <a:ext cx="3600000" cy="3741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4821" name="3 CuadroTexto"/>
          <p:cNvSpPr txBox="1">
            <a:spLocks noChangeArrowheads="1"/>
          </p:cNvSpPr>
          <p:nvPr/>
        </p:nvSpPr>
        <p:spPr bwMode="auto">
          <a:xfrm>
            <a:off x="179388" y="188913"/>
            <a:ext cx="4368800" cy="461962"/>
          </a:xfrm>
          <a:prstGeom prst="rect">
            <a:avLst/>
          </a:prstGeom>
          <a:noFill/>
          <a:ln w="9525">
            <a:noFill/>
            <a:miter lim="800000"/>
            <a:headEnd/>
            <a:tailEnd/>
          </a:ln>
        </p:spPr>
        <p:txBody>
          <a:bodyPr wrap="none">
            <a:spAutoFit/>
          </a:bodyPr>
          <a:lstStyle/>
          <a:p>
            <a:r>
              <a:rPr lang="es-ES" sz="2400" b="1" i="1">
                <a:latin typeface="Calibri" pitchFamily="34" charset="0"/>
              </a:rPr>
              <a:t>Relationship with concentrations</a:t>
            </a:r>
          </a:p>
        </p:txBody>
      </p:sp>
      <p:pic>
        <p:nvPicPr>
          <p:cNvPr id="5123" name="Picture 3"/>
          <p:cNvPicPr>
            <a:picLocks noChangeAspect="1" noChangeArrowheads="1"/>
          </p:cNvPicPr>
          <p:nvPr/>
        </p:nvPicPr>
        <p:blipFill>
          <a:blip r:embed="rId7">
            <a:extLst/>
          </a:blip>
          <a:srcRect/>
          <a:stretch>
            <a:fillRect/>
          </a:stretch>
        </p:blipFill>
        <p:spPr bwMode="auto">
          <a:xfrm>
            <a:off x="2681801" y="2211590"/>
            <a:ext cx="3600000" cy="3741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p:cNvPicPr>
            <a:picLocks noChangeAspect="1" noChangeArrowheads="1"/>
          </p:cNvPicPr>
          <p:nvPr/>
        </p:nvPicPr>
        <p:blipFill>
          <a:blip r:embed="rId8">
            <a:extLst/>
          </a:blip>
          <a:srcRect/>
          <a:stretch>
            <a:fillRect/>
          </a:stretch>
        </p:blipFill>
        <p:spPr bwMode="auto">
          <a:xfrm>
            <a:off x="5292080" y="3035176"/>
            <a:ext cx="360000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noChangeArrowheads="1"/>
          </p:cNvPicPr>
          <p:nvPr/>
        </p:nvPicPr>
        <p:blipFill>
          <a:blip r:embed="rId3"/>
          <a:srcRect/>
          <a:stretch>
            <a:fillRect/>
          </a:stretch>
        </p:blipFill>
        <p:spPr bwMode="auto">
          <a:xfrm>
            <a:off x="1763713" y="2786063"/>
            <a:ext cx="5183187" cy="3814762"/>
          </a:xfrm>
          <a:prstGeom prst="rect">
            <a:avLst/>
          </a:prstGeom>
          <a:noFill/>
          <a:ln w="9525">
            <a:noFill/>
            <a:miter lim="800000"/>
            <a:headEnd/>
            <a:tailEnd/>
          </a:ln>
        </p:spPr>
      </p:pic>
      <p:sp>
        <p:nvSpPr>
          <p:cNvPr id="40962" name="3 CuadroTexto"/>
          <p:cNvSpPr txBox="1">
            <a:spLocks noChangeArrowheads="1"/>
          </p:cNvSpPr>
          <p:nvPr/>
        </p:nvSpPr>
        <p:spPr bwMode="auto">
          <a:xfrm>
            <a:off x="179388" y="188913"/>
            <a:ext cx="5495925" cy="461962"/>
          </a:xfrm>
          <a:prstGeom prst="rect">
            <a:avLst/>
          </a:prstGeom>
          <a:noFill/>
          <a:ln w="9525">
            <a:noFill/>
            <a:miter lim="800000"/>
            <a:headEnd/>
            <a:tailEnd/>
          </a:ln>
        </p:spPr>
        <p:txBody>
          <a:bodyPr wrap="none">
            <a:spAutoFit/>
          </a:bodyPr>
          <a:lstStyle/>
          <a:p>
            <a:r>
              <a:rPr lang="es-ES" sz="2400" b="1" i="1">
                <a:latin typeface="Calibri" pitchFamily="34" charset="0"/>
              </a:rPr>
              <a:t>Trend Calculation (1990-2000, 2000-2010)</a:t>
            </a:r>
          </a:p>
        </p:txBody>
      </p:sp>
      <p:sp>
        <p:nvSpPr>
          <p:cNvPr id="5" name="4 CuadroTexto"/>
          <p:cNvSpPr txBox="1"/>
          <p:nvPr/>
        </p:nvSpPr>
        <p:spPr>
          <a:xfrm>
            <a:off x="179388" y="908050"/>
            <a:ext cx="7258050" cy="1731963"/>
          </a:xfrm>
          <a:prstGeom prst="rect">
            <a:avLst/>
          </a:prstGeom>
          <a:noFill/>
        </p:spPr>
        <p:txBody>
          <a:bodyPr wrap="none">
            <a:spAutoFit/>
          </a:bodyPr>
          <a:lstStyle/>
          <a:p>
            <a:pPr fontAlgn="auto">
              <a:spcBef>
                <a:spcPts val="0"/>
              </a:spcBef>
              <a:spcAft>
                <a:spcPts val="0"/>
              </a:spcAft>
              <a:defRPr/>
            </a:pPr>
            <a:r>
              <a:rPr lang="es-ES" sz="2400" b="1" i="1" dirty="0" err="1">
                <a:solidFill>
                  <a:srgbClr val="00008A"/>
                </a:solidFill>
                <a:latin typeface="+mn-lt"/>
              </a:rPr>
              <a:t>Conditions</a:t>
            </a:r>
            <a:r>
              <a:rPr lang="es-ES" sz="2400" b="1" i="1" dirty="0">
                <a:solidFill>
                  <a:srgbClr val="00008A"/>
                </a:solidFill>
                <a:latin typeface="+mn-lt"/>
              </a:rPr>
              <a:t>: </a:t>
            </a:r>
            <a:r>
              <a:rPr lang="es-ES" sz="2400" i="1" dirty="0" err="1">
                <a:solidFill>
                  <a:srgbClr val="00008A"/>
                </a:solidFill>
                <a:latin typeface="+mn-lt"/>
              </a:rPr>
              <a:t>Observations</a:t>
            </a:r>
            <a:r>
              <a:rPr lang="es-ES" sz="2400" i="1" dirty="0">
                <a:solidFill>
                  <a:srgbClr val="00008A"/>
                </a:solidFill>
                <a:latin typeface="+mn-lt"/>
              </a:rPr>
              <a:t> </a:t>
            </a:r>
            <a:r>
              <a:rPr lang="es-ES" sz="2400" i="1" dirty="0" err="1">
                <a:solidFill>
                  <a:srgbClr val="00008A"/>
                </a:solidFill>
                <a:latin typeface="+mn-lt"/>
              </a:rPr>
              <a:t>for</a:t>
            </a:r>
            <a:r>
              <a:rPr lang="es-ES" sz="2400" i="1" dirty="0">
                <a:solidFill>
                  <a:srgbClr val="00008A"/>
                </a:solidFill>
                <a:latin typeface="+mn-lt"/>
              </a:rPr>
              <a:t> &gt; 75% of </a:t>
            </a:r>
            <a:r>
              <a:rPr lang="es-ES" sz="2400" i="1" dirty="0" err="1">
                <a:solidFill>
                  <a:srgbClr val="00008A"/>
                </a:solidFill>
                <a:latin typeface="+mn-lt"/>
              </a:rPr>
              <a:t>period</a:t>
            </a:r>
            <a:endParaRPr lang="es-ES" sz="2400"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Trend</a:t>
            </a:r>
            <a:r>
              <a:rPr lang="es-ES" sz="2400" b="1" i="1" dirty="0">
                <a:solidFill>
                  <a:srgbClr val="00008A"/>
                </a:solidFill>
                <a:latin typeface="+mn-lt"/>
              </a:rPr>
              <a:t> </a:t>
            </a:r>
            <a:r>
              <a:rPr lang="es-ES" sz="2400" b="1" i="1" dirty="0" err="1">
                <a:solidFill>
                  <a:srgbClr val="00008A"/>
                </a:solidFill>
                <a:latin typeface="+mn-lt"/>
              </a:rPr>
              <a:t>calculation</a:t>
            </a:r>
            <a:r>
              <a:rPr lang="es-ES" sz="2400" b="1" i="1" dirty="0">
                <a:solidFill>
                  <a:srgbClr val="00008A"/>
                </a:solidFill>
                <a:latin typeface="+mn-lt"/>
              </a:rPr>
              <a:t>:  </a:t>
            </a:r>
            <a:r>
              <a:rPr lang="es-ES" sz="2400" i="1" dirty="0" err="1">
                <a:solidFill>
                  <a:srgbClr val="00008A"/>
                </a:solidFill>
                <a:latin typeface="+mn-lt"/>
              </a:rPr>
              <a:t>Sen’s</a:t>
            </a:r>
            <a:r>
              <a:rPr lang="es-ES" sz="2400" i="1" dirty="0">
                <a:solidFill>
                  <a:srgbClr val="00008A"/>
                </a:solidFill>
                <a:latin typeface="+mn-lt"/>
              </a:rPr>
              <a:t> </a:t>
            </a:r>
            <a:r>
              <a:rPr lang="es-ES" sz="2400" i="1" dirty="0" err="1">
                <a:solidFill>
                  <a:srgbClr val="00008A"/>
                </a:solidFill>
                <a:latin typeface="+mn-lt"/>
              </a:rPr>
              <a:t>slope</a:t>
            </a:r>
            <a:r>
              <a:rPr lang="es-ES" sz="2400" i="1" dirty="0">
                <a:solidFill>
                  <a:srgbClr val="00008A"/>
                </a:solidFill>
                <a:latin typeface="+mn-lt"/>
              </a:rPr>
              <a:t> </a:t>
            </a:r>
            <a:r>
              <a:rPr lang="es-ES" sz="2400" i="1" dirty="0" err="1">
                <a:solidFill>
                  <a:srgbClr val="00008A"/>
                </a:solidFill>
                <a:latin typeface="+mn-lt"/>
              </a:rPr>
              <a:t>method</a:t>
            </a:r>
            <a:endParaRPr lang="es-ES" sz="2400"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Relative</a:t>
            </a:r>
            <a:r>
              <a:rPr lang="es-ES" sz="2400" b="1" i="1" dirty="0">
                <a:solidFill>
                  <a:srgbClr val="00008A"/>
                </a:solidFill>
                <a:latin typeface="+mn-lt"/>
              </a:rPr>
              <a:t> </a:t>
            </a:r>
            <a:r>
              <a:rPr lang="es-ES" sz="2400" b="1" i="1" dirty="0" err="1">
                <a:solidFill>
                  <a:srgbClr val="00008A"/>
                </a:solidFill>
                <a:latin typeface="+mn-lt"/>
              </a:rPr>
              <a:t>trend</a:t>
            </a:r>
            <a:r>
              <a:rPr lang="es-ES" sz="2400" b="1" i="1" dirty="0">
                <a:solidFill>
                  <a:srgbClr val="00008A"/>
                </a:solidFill>
                <a:latin typeface="+mn-lt"/>
              </a:rPr>
              <a:t> </a:t>
            </a:r>
            <a:r>
              <a:rPr lang="es-ES" sz="2400" i="1" dirty="0">
                <a:solidFill>
                  <a:srgbClr val="00008A"/>
                </a:solidFill>
                <a:latin typeface="+mn-lt"/>
              </a:rPr>
              <a:t>= </a:t>
            </a:r>
            <a:r>
              <a:rPr lang="es-ES" sz="2400" i="1" dirty="0" err="1">
                <a:solidFill>
                  <a:srgbClr val="00008A"/>
                </a:solidFill>
                <a:latin typeface="+mn-lt"/>
              </a:rPr>
              <a:t>Trend</a:t>
            </a:r>
            <a:r>
              <a:rPr lang="es-ES" sz="2400" i="1" dirty="0">
                <a:solidFill>
                  <a:srgbClr val="00008A"/>
                </a:solidFill>
                <a:latin typeface="+mn-lt"/>
              </a:rPr>
              <a:t>/</a:t>
            </a:r>
            <a:r>
              <a:rPr lang="es-ES" sz="2400" i="1" dirty="0" err="1">
                <a:solidFill>
                  <a:srgbClr val="00008A"/>
                </a:solidFill>
                <a:latin typeface="+mn-lt"/>
              </a:rPr>
              <a:t>Estimated</a:t>
            </a:r>
            <a:r>
              <a:rPr lang="es-ES" sz="2400" i="1" dirty="0">
                <a:solidFill>
                  <a:srgbClr val="00008A"/>
                </a:solidFill>
                <a:latin typeface="+mn-lt"/>
              </a:rPr>
              <a:t> </a:t>
            </a:r>
            <a:r>
              <a:rPr lang="es-ES" sz="2400" i="1" dirty="0" err="1">
                <a:solidFill>
                  <a:srgbClr val="00008A"/>
                </a:solidFill>
                <a:latin typeface="+mn-lt"/>
              </a:rPr>
              <a:t>value</a:t>
            </a:r>
            <a:r>
              <a:rPr lang="es-ES" sz="2400" i="1" dirty="0">
                <a:solidFill>
                  <a:srgbClr val="00008A"/>
                </a:solidFill>
                <a:latin typeface="+mn-lt"/>
              </a:rPr>
              <a:t> at </a:t>
            </a:r>
            <a:r>
              <a:rPr lang="es-ES" sz="2400" i="1" dirty="0" err="1">
                <a:solidFill>
                  <a:srgbClr val="00008A"/>
                </a:solidFill>
                <a:latin typeface="+mn-lt"/>
              </a:rPr>
              <a:t>start</a:t>
            </a:r>
            <a:r>
              <a:rPr lang="es-ES" sz="2400" i="1" dirty="0">
                <a:solidFill>
                  <a:srgbClr val="00008A"/>
                </a:solidFill>
                <a:latin typeface="+mn-lt"/>
              </a:rPr>
              <a:t> of </a:t>
            </a:r>
            <a:r>
              <a:rPr lang="es-ES" sz="2400" i="1" dirty="0" err="1">
                <a:solidFill>
                  <a:srgbClr val="00008A"/>
                </a:solidFill>
                <a:latin typeface="+mn-lt"/>
              </a:rPr>
              <a:t>period</a:t>
            </a:r>
            <a:endParaRPr lang="es-ES" sz="2400" i="1" dirty="0">
              <a:solidFill>
                <a:srgbClr val="00008A"/>
              </a:solidFill>
              <a:latin typeface="+mn-lt"/>
            </a:endParaRPr>
          </a:p>
          <a:p>
            <a:pPr fontAlgn="auto">
              <a:spcBef>
                <a:spcPts val="0"/>
              </a:spcBef>
              <a:spcAft>
                <a:spcPts val="0"/>
              </a:spcAft>
              <a:defRPr/>
            </a:pPr>
            <a:endParaRPr lang="es-ES" sz="1050" b="1" i="1" dirty="0">
              <a:solidFill>
                <a:srgbClr val="00008A"/>
              </a:solidFill>
              <a:latin typeface="+mn-lt"/>
            </a:endParaRPr>
          </a:p>
          <a:p>
            <a:pPr fontAlgn="auto">
              <a:spcBef>
                <a:spcPts val="0"/>
              </a:spcBef>
              <a:spcAft>
                <a:spcPts val="0"/>
              </a:spcAft>
              <a:defRPr/>
            </a:pPr>
            <a:r>
              <a:rPr lang="es-ES" sz="2400" b="1" i="1" dirty="0" err="1">
                <a:solidFill>
                  <a:srgbClr val="00008A"/>
                </a:solidFill>
                <a:latin typeface="+mn-lt"/>
              </a:rPr>
              <a:t>Trend</a:t>
            </a:r>
            <a:r>
              <a:rPr lang="es-ES" sz="2400" b="1" i="1" dirty="0">
                <a:solidFill>
                  <a:srgbClr val="00008A"/>
                </a:solidFill>
                <a:latin typeface="+mn-lt"/>
              </a:rPr>
              <a:t> </a:t>
            </a:r>
            <a:r>
              <a:rPr lang="es-ES" sz="2400" b="1" i="1" dirty="0" err="1">
                <a:solidFill>
                  <a:srgbClr val="00008A"/>
                </a:solidFill>
                <a:latin typeface="+mn-lt"/>
              </a:rPr>
              <a:t>significance</a:t>
            </a:r>
            <a:r>
              <a:rPr lang="es-ES" sz="2400" b="1" i="1" dirty="0">
                <a:solidFill>
                  <a:srgbClr val="00008A"/>
                </a:solidFill>
                <a:latin typeface="+mn-lt"/>
              </a:rPr>
              <a:t>: </a:t>
            </a:r>
            <a:r>
              <a:rPr lang="es-ES" sz="2400" i="1" dirty="0">
                <a:solidFill>
                  <a:srgbClr val="00008A"/>
                </a:solidFill>
                <a:latin typeface="+mn-lt"/>
              </a:rPr>
              <a:t>Mann Kendall </a:t>
            </a:r>
            <a:r>
              <a:rPr lang="es-ES" sz="2400" i="1" dirty="0" err="1">
                <a:solidFill>
                  <a:srgbClr val="00008A"/>
                </a:solidFill>
                <a:latin typeface="+mn-lt"/>
              </a:rPr>
              <a:t>method</a:t>
            </a:r>
            <a:r>
              <a:rPr lang="es-ES" sz="2400" i="1" dirty="0">
                <a:solidFill>
                  <a:srgbClr val="00008A"/>
                </a:solidFill>
                <a:latin typeface="+mn-lt"/>
              </a:rPr>
              <a:t> (p &lt; 0.05)</a:t>
            </a:r>
          </a:p>
        </p:txBody>
      </p:sp>
      <p:sp>
        <p:nvSpPr>
          <p:cNvPr id="8" name="7 CuadroTexto"/>
          <p:cNvSpPr txBox="1">
            <a:spLocks noChangeArrowheads="1"/>
          </p:cNvSpPr>
          <p:nvPr/>
        </p:nvSpPr>
        <p:spPr bwMode="auto">
          <a:xfrm>
            <a:off x="179388" y="2708275"/>
            <a:ext cx="1296987" cy="1201738"/>
          </a:xfrm>
          <a:prstGeom prst="rect">
            <a:avLst/>
          </a:prstGeom>
          <a:noFill/>
          <a:ln w="9525">
            <a:noFill/>
            <a:miter lim="800000"/>
            <a:headEnd/>
            <a:tailEnd/>
          </a:ln>
        </p:spPr>
        <p:txBody>
          <a:bodyPr>
            <a:spAutoFit/>
          </a:bodyPr>
          <a:lstStyle/>
          <a:p>
            <a:r>
              <a:rPr lang="es-ES" sz="1800" i="1">
                <a:latin typeface="Calibri" pitchFamily="34" charset="0"/>
              </a:rPr>
              <a:t>e.g. Randomly chosen site</a:t>
            </a:r>
          </a:p>
          <a:p>
            <a:r>
              <a:rPr lang="es-ES" sz="1800" i="1">
                <a:latin typeface="Calibri" pitchFamily="34" charset="0"/>
              </a:rPr>
              <a:t>(DE002R)</a:t>
            </a:r>
          </a:p>
        </p:txBody>
      </p:sp>
      <p:sp>
        <p:nvSpPr>
          <p:cNvPr id="2" name="1 Rectángulo"/>
          <p:cNvSpPr/>
          <p:nvPr/>
        </p:nvSpPr>
        <p:spPr>
          <a:xfrm>
            <a:off x="6732588" y="5084763"/>
            <a:ext cx="2106612" cy="1477962"/>
          </a:xfrm>
          <a:prstGeom prst="rect">
            <a:avLst/>
          </a:prstGeom>
        </p:spPr>
        <p:txBody>
          <a:bodyPr>
            <a:spAutoFit/>
          </a:bodyPr>
          <a:lstStyle/>
          <a:p>
            <a:pPr fontAlgn="auto">
              <a:spcBef>
                <a:spcPts val="0"/>
              </a:spcBef>
              <a:spcAft>
                <a:spcPts val="0"/>
              </a:spcAft>
              <a:defRPr/>
            </a:pPr>
            <a:r>
              <a:rPr lang="es-ES" sz="1800" dirty="0" err="1">
                <a:latin typeface="+mn-lt"/>
              </a:rPr>
              <a:t>Relative</a:t>
            </a:r>
            <a:r>
              <a:rPr lang="es-ES" sz="1800" dirty="0">
                <a:latin typeface="+mn-lt"/>
              </a:rPr>
              <a:t> </a:t>
            </a:r>
            <a:r>
              <a:rPr lang="es-ES" sz="1800" dirty="0" err="1">
                <a:latin typeface="+mn-lt"/>
              </a:rPr>
              <a:t>trends</a:t>
            </a:r>
            <a:r>
              <a:rPr lang="es-ES" sz="1800" dirty="0">
                <a:latin typeface="+mn-lt"/>
              </a:rPr>
              <a:t> (yr</a:t>
            </a:r>
            <a:r>
              <a:rPr lang="es-ES" sz="1800" baseline="30000" dirty="0">
                <a:latin typeface="+mn-lt"/>
              </a:rPr>
              <a:t>-1</a:t>
            </a:r>
            <a:r>
              <a:rPr lang="es-ES" sz="1800" dirty="0">
                <a:latin typeface="+mn-lt"/>
              </a:rPr>
              <a:t>)</a:t>
            </a:r>
          </a:p>
          <a:p>
            <a:pPr fontAlgn="auto">
              <a:spcBef>
                <a:spcPts val="0"/>
              </a:spcBef>
              <a:spcAft>
                <a:spcPts val="0"/>
              </a:spcAft>
              <a:defRPr/>
            </a:pPr>
            <a:r>
              <a:rPr lang="es-ES" sz="1800" dirty="0">
                <a:solidFill>
                  <a:srgbClr val="C00000"/>
                </a:solidFill>
                <a:latin typeface="+mn-lt"/>
              </a:rPr>
              <a:t>-2.7% (***)</a:t>
            </a:r>
          </a:p>
          <a:p>
            <a:pPr fontAlgn="auto">
              <a:spcBef>
                <a:spcPts val="0"/>
              </a:spcBef>
              <a:spcAft>
                <a:spcPts val="0"/>
              </a:spcAft>
              <a:defRPr/>
            </a:pPr>
            <a:r>
              <a:rPr lang="es-ES" sz="1800" dirty="0">
                <a:solidFill>
                  <a:schemeClr val="accent1">
                    <a:lumMod val="75000"/>
                  </a:schemeClr>
                </a:solidFill>
                <a:latin typeface="+mn-lt"/>
              </a:rPr>
              <a:t>-2.1% (***)</a:t>
            </a:r>
          </a:p>
          <a:p>
            <a:pPr fontAlgn="auto">
              <a:spcBef>
                <a:spcPts val="0"/>
              </a:spcBef>
              <a:spcAft>
                <a:spcPts val="0"/>
              </a:spcAft>
              <a:defRPr/>
            </a:pPr>
            <a:r>
              <a:rPr lang="es-ES" sz="1800" dirty="0">
                <a:solidFill>
                  <a:srgbClr val="B19017"/>
                </a:solidFill>
                <a:latin typeface="+mn-lt"/>
              </a:rPr>
              <a:t>-2.5% (***)</a:t>
            </a:r>
          </a:p>
          <a:p>
            <a:pPr fontAlgn="auto">
              <a:spcBef>
                <a:spcPts val="0"/>
              </a:spcBef>
              <a:spcAft>
                <a:spcPts val="0"/>
              </a:spcAft>
              <a:defRPr/>
            </a:pPr>
            <a:r>
              <a:rPr lang="es-ES" sz="1800" dirty="0">
                <a:solidFill>
                  <a:srgbClr val="7CBF33"/>
                </a:solidFill>
                <a:latin typeface="+mn-lt"/>
              </a:rPr>
              <a:t>-0.9% (</a:t>
            </a:r>
            <a:r>
              <a:rPr lang="es-ES" sz="1800" dirty="0" err="1">
                <a:solidFill>
                  <a:srgbClr val="7CBF33"/>
                </a:solidFill>
                <a:latin typeface="+mn-lt"/>
              </a:rPr>
              <a:t>ns</a:t>
            </a:r>
            <a:r>
              <a:rPr lang="es-ES" sz="1800" dirty="0">
                <a:solidFill>
                  <a:srgbClr val="7CBF33"/>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CuadroTexto"/>
          <p:cNvSpPr txBox="1">
            <a:spLocks noChangeArrowheads="1"/>
          </p:cNvSpPr>
          <p:nvPr/>
        </p:nvSpPr>
        <p:spPr bwMode="auto">
          <a:xfrm>
            <a:off x="179388" y="188913"/>
            <a:ext cx="7161212" cy="8302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a:t>
            </a:r>
          </a:p>
          <a:p>
            <a:r>
              <a:rPr lang="es-ES" sz="2400" i="1">
                <a:latin typeface="Calibri" pitchFamily="34" charset="0"/>
              </a:rPr>
              <a:t>WNOx  1990-2000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pic>
        <p:nvPicPr>
          <p:cNvPr id="43010" name="Picture 2"/>
          <p:cNvPicPr>
            <a:picLocks noChangeAspect="1" noChangeArrowheads="1"/>
          </p:cNvPicPr>
          <p:nvPr/>
        </p:nvPicPr>
        <p:blipFill>
          <a:blip r:embed="rId3"/>
          <a:srcRect/>
          <a:stretch>
            <a:fillRect/>
          </a:stretch>
        </p:blipFill>
        <p:spPr bwMode="auto">
          <a:xfrm>
            <a:off x="107950" y="1341438"/>
            <a:ext cx="7777163" cy="3929062"/>
          </a:xfrm>
          <a:prstGeom prst="rect">
            <a:avLst/>
          </a:prstGeom>
          <a:noFill/>
          <a:ln w="9525">
            <a:noFill/>
            <a:miter lim="800000"/>
            <a:headEnd/>
            <a:tailEnd/>
          </a:ln>
        </p:spPr>
      </p:pic>
      <p:pic>
        <p:nvPicPr>
          <p:cNvPr id="43011" name="11 Imagen"/>
          <p:cNvPicPr>
            <a:picLocks noChangeAspect="1" noChangeArrowheads="1"/>
          </p:cNvPicPr>
          <p:nvPr/>
        </p:nvPicPr>
        <p:blipFill>
          <a:blip r:embed="rId4"/>
          <a:srcRect/>
          <a:stretch>
            <a:fillRect/>
          </a:stretch>
        </p:blipFill>
        <p:spPr bwMode="auto">
          <a:xfrm>
            <a:off x="5889625" y="3573463"/>
            <a:ext cx="2643188" cy="2319337"/>
          </a:xfrm>
          <a:prstGeom prst="rect">
            <a:avLst/>
          </a:prstGeom>
          <a:noFill/>
          <a:ln w="9525">
            <a:noFill/>
            <a:miter lim="800000"/>
            <a:headEnd/>
            <a:tailEnd/>
          </a:ln>
        </p:spPr>
      </p:pic>
      <p:sp>
        <p:nvSpPr>
          <p:cNvPr id="43012" name="15 CuadroTexto"/>
          <p:cNvSpPr txBox="1">
            <a:spLocks noChangeArrowheads="1"/>
          </p:cNvSpPr>
          <p:nvPr/>
        </p:nvSpPr>
        <p:spPr bwMode="auto">
          <a:xfrm>
            <a:off x="6002338" y="5949950"/>
            <a:ext cx="2232025" cy="646113"/>
          </a:xfrm>
          <a:prstGeom prst="rect">
            <a:avLst/>
          </a:prstGeom>
          <a:noFill/>
          <a:ln w="9525">
            <a:noFill/>
            <a:miter lim="800000"/>
            <a:headEnd/>
            <a:tailEnd/>
          </a:ln>
        </p:spPr>
        <p:txBody>
          <a:bodyPr>
            <a:spAutoFit/>
          </a:bodyPr>
          <a:lstStyle/>
          <a:p>
            <a:pPr algn="ctr"/>
            <a:r>
              <a:rPr lang="es-ES" sz="1800" i="1">
                <a:latin typeface="Calibri" pitchFamily="34" charset="0"/>
              </a:rPr>
              <a:t>Modelled vs. Measured Trends</a:t>
            </a:r>
          </a:p>
        </p:txBody>
      </p:sp>
      <p:pic>
        <p:nvPicPr>
          <p:cNvPr id="43013" name="Picture 4"/>
          <p:cNvPicPr>
            <a:picLocks noChangeAspect="1" noChangeArrowheads="1"/>
          </p:cNvPicPr>
          <p:nvPr/>
        </p:nvPicPr>
        <p:blipFill>
          <a:blip r:embed="rId5"/>
          <a:srcRect/>
          <a:stretch>
            <a:fillRect/>
          </a:stretch>
        </p:blipFill>
        <p:spPr bwMode="auto">
          <a:xfrm>
            <a:off x="8147050" y="1557338"/>
            <a:ext cx="385763" cy="863600"/>
          </a:xfrm>
          <a:prstGeom prst="rect">
            <a:avLst/>
          </a:prstGeom>
          <a:noFill/>
          <a:ln w="9525">
            <a:noFill/>
            <a:miter lim="800000"/>
            <a:headEnd/>
            <a:tailEnd/>
          </a:ln>
        </p:spPr>
      </p:pic>
      <p:sp>
        <p:nvSpPr>
          <p:cNvPr id="2" name="1 Rectángulo"/>
          <p:cNvSpPr/>
          <p:nvPr/>
        </p:nvSpPr>
        <p:spPr>
          <a:xfrm>
            <a:off x="8201025" y="2454275"/>
            <a:ext cx="144463" cy="1444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 name="2 Elipse"/>
          <p:cNvSpPr/>
          <p:nvPr/>
        </p:nvSpPr>
        <p:spPr>
          <a:xfrm>
            <a:off x="8205788" y="2671763"/>
            <a:ext cx="133350" cy="133350"/>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43016" name="6 CuadroTexto"/>
          <p:cNvSpPr txBox="1">
            <a:spLocks noChangeArrowheads="1"/>
          </p:cNvSpPr>
          <p:nvPr/>
        </p:nvSpPr>
        <p:spPr bwMode="auto">
          <a:xfrm>
            <a:off x="8301038" y="2411413"/>
            <a:ext cx="539750" cy="230187"/>
          </a:xfrm>
          <a:prstGeom prst="rect">
            <a:avLst/>
          </a:prstGeom>
          <a:noFill/>
          <a:ln w="9525">
            <a:noFill/>
            <a:miter lim="800000"/>
            <a:headEnd/>
            <a:tailEnd/>
          </a:ln>
        </p:spPr>
        <p:txBody>
          <a:bodyPr wrap="none">
            <a:spAutoFit/>
          </a:bodyPr>
          <a:lstStyle/>
          <a:p>
            <a:r>
              <a:rPr lang="es-ES" sz="900">
                <a:latin typeface="Calibri" pitchFamily="34" charset="0"/>
              </a:rPr>
              <a:t>Not sig.</a:t>
            </a:r>
          </a:p>
        </p:txBody>
      </p:sp>
      <p:sp>
        <p:nvSpPr>
          <p:cNvPr id="43017" name="19 CuadroTexto"/>
          <p:cNvSpPr txBox="1">
            <a:spLocks noChangeArrowheads="1"/>
          </p:cNvSpPr>
          <p:nvPr/>
        </p:nvSpPr>
        <p:spPr bwMode="auto">
          <a:xfrm>
            <a:off x="8301038" y="2625725"/>
            <a:ext cx="554037" cy="230188"/>
          </a:xfrm>
          <a:prstGeom prst="rect">
            <a:avLst/>
          </a:prstGeom>
          <a:noFill/>
          <a:ln w="9525">
            <a:noFill/>
            <a:miter lim="800000"/>
            <a:headEnd/>
            <a:tailEnd/>
          </a:ln>
        </p:spPr>
        <p:txBody>
          <a:bodyPr wrap="none">
            <a:spAutoFit/>
          </a:bodyPr>
          <a:lstStyle/>
          <a:p>
            <a:r>
              <a:rPr lang="es-ES" sz="900">
                <a:latin typeface="Calibri" pitchFamily="34" charset="0"/>
              </a:rPr>
              <a:t>No data</a:t>
            </a:r>
          </a:p>
        </p:txBody>
      </p:sp>
      <p:sp>
        <p:nvSpPr>
          <p:cNvPr id="11" name="10 Elipse"/>
          <p:cNvSpPr/>
          <p:nvPr/>
        </p:nvSpPr>
        <p:spPr>
          <a:xfrm rot="20703053">
            <a:off x="6070600" y="4538663"/>
            <a:ext cx="1203325" cy="669925"/>
          </a:xfrm>
          <a:prstGeom prst="ellipse">
            <a:avLst/>
          </a:prstGeom>
          <a:noFill/>
          <a:ln w="1270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22" name="21 Rectángulo"/>
          <p:cNvSpPr/>
          <p:nvPr/>
        </p:nvSpPr>
        <p:spPr>
          <a:xfrm>
            <a:off x="1338263" y="1341438"/>
            <a:ext cx="615950"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23" name="22 Rectángulo"/>
          <p:cNvSpPr/>
          <p:nvPr/>
        </p:nvSpPr>
        <p:spPr>
          <a:xfrm>
            <a:off x="3759200" y="1371600"/>
            <a:ext cx="735013"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24" name="23 Rectángulo"/>
          <p:cNvSpPr/>
          <p:nvPr/>
        </p:nvSpPr>
        <p:spPr>
          <a:xfrm>
            <a:off x="6326188" y="1371600"/>
            <a:ext cx="69215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26" name="25 Rectángulo"/>
          <p:cNvSpPr/>
          <p:nvPr/>
        </p:nvSpPr>
        <p:spPr>
          <a:xfrm>
            <a:off x="1203325" y="3197225"/>
            <a:ext cx="88582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27" name="26 Rectángulo"/>
          <p:cNvSpPr/>
          <p:nvPr/>
        </p:nvSpPr>
        <p:spPr>
          <a:xfrm>
            <a:off x="3721100" y="3197225"/>
            <a:ext cx="81280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107950" y="1355725"/>
            <a:ext cx="7777163" cy="3900488"/>
          </a:xfrm>
          <a:prstGeom prst="rect">
            <a:avLst/>
          </a:prstGeom>
          <a:noFill/>
          <a:ln w="9525">
            <a:noFill/>
            <a:miter lim="800000"/>
            <a:headEnd/>
            <a:tailEnd/>
          </a:ln>
        </p:spPr>
      </p:pic>
      <p:pic>
        <p:nvPicPr>
          <p:cNvPr id="45058" name="12 Imagen"/>
          <p:cNvPicPr>
            <a:picLocks noChangeAspect="1"/>
          </p:cNvPicPr>
          <p:nvPr/>
        </p:nvPicPr>
        <p:blipFill>
          <a:blip r:embed="rId4"/>
          <a:srcRect/>
          <a:stretch>
            <a:fillRect/>
          </a:stretch>
        </p:blipFill>
        <p:spPr bwMode="auto">
          <a:xfrm>
            <a:off x="5889625" y="3573463"/>
            <a:ext cx="2641600" cy="2319337"/>
          </a:xfrm>
          <a:prstGeom prst="rect">
            <a:avLst/>
          </a:prstGeom>
          <a:noFill/>
          <a:ln w="9525">
            <a:noFill/>
            <a:miter lim="800000"/>
            <a:headEnd/>
            <a:tailEnd/>
          </a:ln>
        </p:spPr>
      </p:pic>
      <p:sp>
        <p:nvSpPr>
          <p:cNvPr id="45059" name="3 CuadroTexto"/>
          <p:cNvSpPr txBox="1">
            <a:spLocks noChangeArrowheads="1"/>
          </p:cNvSpPr>
          <p:nvPr/>
        </p:nvSpPr>
        <p:spPr bwMode="auto">
          <a:xfrm>
            <a:off x="179388" y="188913"/>
            <a:ext cx="7161212" cy="8302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a:t>
            </a:r>
          </a:p>
          <a:p>
            <a:r>
              <a:rPr lang="es-ES" sz="2400" i="1">
                <a:latin typeface="Calibri" pitchFamily="34" charset="0"/>
              </a:rPr>
              <a:t>WNHx  1990-2000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45060" name="15 CuadroTexto"/>
          <p:cNvSpPr txBox="1">
            <a:spLocks noChangeArrowheads="1"/>
          </p:cNvSpPr>
          <p:nvPr/>
        </p:nvSpPr>
        <p:spPr bwMode="auto">
          <a:xfrm>
            <a:off x="6002338" y="5949950"/>
            <a:ext cx="2232025" cy="646113"/>
          </a:xfrm>
          <a:prstGeom prst="rect">
            <a:avLst/>
          </a:prstGeom>
          <a:noFill/>
          <a:ln w="9525">
            <a:noFill/>
            <a:miter lim="800000"/>
            <a:headEnd/>
            <a:tailEnd/>
          </a:ln>
        </p:spPr>
        <p:txBody>
          <a:bodyPr>
            <a:spAutoFit/>
          </a:bodyPr>
          <a:lstStyle/>
          <a:p>
            <a:pPr algn="ctr"/>
            <a:r>
              <a:rPr lang="es-ES" sz="1800" i="1">
                <a:latin typeface="Calibri" pitchFamily="34" charset="0"/>
              </a:rPr>
              <a:t>Modelled vs. Measured Trends</a:t>
            </a:r>
          </a:p>
        </p:txBody>
      </p:sp>
      <p:pic>
        <p:nvPicPr>
          <p:cNvPr id="45061" name="Picture 4"/>
          <p:cNvPicPr>
            <a:picLocks noChangeAspect="1" noChangeArrowheads="1"/>
          </p:cNvPicPr>
          <p:nvPr/>
        </p:nvPicPr>
        <p:blipFill>
          <a:blip r:embed="rId5"/>
          <a:srcRect/>
          <a:stretch>
            <a:fillRect/>
          </a:stretch>
        </p:blipFill>
        <p:spPr bwMode="auto">
          <a:xfrm>
            <a:off x="8147050" y="1557338"/>
            <a:ext cx="385763" cy="863600"/>
          </a:xfrm>
          <a:prstGeom prst="rect">
            <a:avLst/>
          </a:prstGeom>
          <a:noFill/>
          <a:ln w="9525">
            <a:noFill/>
            <a:miter lim="800000"/>
            <a:headEnd/>
            <a:tailEnd/>
          </a:ln>
        </p:spPr>
      </p:pic>
      <p:sp>
        <p:nvSpPr>
          <p:cNvPr id="2" name="1 Rectángulo"/>
          <p:cNvSpPr/>
          <p:nvPr/>
        </p:nvSpPr>
        <p:spPr>
          <a:xfrm>
            <a:off x="8201025" y="2454275"/>
            <a:ext cx="144463" cy="1444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 name="2 Elipse"/>
          <p:cNvSpPr/>
          <p:nvPr/>
        </p:nvSpPr>
        <p:spPr>
          <a:xfrm>
            <a:off x="8205788" y="2671763"/>
            <a:ext cx="133350" cy="133350"/>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45064" name="6 CuadroTexto"/>
          <p:cNvSpPr txBox="1">
            <a:spLocks noChangeArrowheads="1"/>
          </p:cNvSpPr>
          <p:nvPr/>
        </p:nvSpPr>
        <p:spPr bwMode="auto">
          <a:xfrm>
            <a:off x="8301038" y="2411413"/>
            <a:ext cx="539750" cy="230187"/>
          </a:xfrm>
          <a:prstGeom prst="rect">
            <a:avLst/>
          </a:prstGeom>
          <a:noFill/>
          <a:ln w="9525">
            <a:noFill/>
            <a:miter lim="800000"/>
            <a:headEnd/>
            <a:tailEnd/>
          </a:ln>
        </p:spPr>
        <p:txBody>
          <a:bodyPr wrap="none">
            <a:spAutoFit/>
          </a:bodyPr>
          <a:lstStyle/>
          <a:p>
            <a:r>
              <a:rPr lang="es-ES" sz="900">
                <a:latin typeface="Calibri" pitchFamily="34" charset="0"/>
              </a:rPr>
              <a:t>Not sig.</a:t>
            </a:r>
          </a:p>
        </p:txBody>
      </p:sp>
      <p:sp>
        <p:nvSpPr>
          <p:cNvPr id="45065" name="19 CuadroTexto"/>
          <p:cNvSpPr txBox="1">
            <a:spLocks noChangeArrowheads="1"/>
          </p:cNvSpPr>
          <p:nvPr/>
        </p:nvSpPr>
        <p:spPr bwMode="auto">
          <a:xfrm>
            <a:off x="8301038" y="2625725"/>
            <a:ext cx="554037" cy="230188"/>
          </a:xfrm>
          <a:prstGeom prst="rect">
            <a:avLst/>
          </a:prstGeom>
          <a:noFill/>
          <a:ln w="9525">
            <a:noFill/>
            <a:miter lim="800000"/>
            <a:headEnd/>
            <a:tailEnd/>
          </a:ln>
        </p:spPr>
        <p:txBody>
          <a:bodyPr wrap="none">
            <a:spAutoFit/>
          </a:bodyPr>
          <a:lstStyle/>
          <a:p>
            <a:r>
              <a:rPr lang="es-ES" sz="900">
                <a:latin typeface="Calibri" pitchFamily="34" charset="0"/>
              </a:rPr>
              <a:t>No data</a:t>
            </a:r>
          </a:p>
        </p:txBody>
      </p:sp>
      <p:sp>
        <p:nvSpPr>
          <p:cNvPr id="11" name="10 Elipse"/>
          <p:cNvSpPr/>
          <p:nvPr/>
        </p:nvSpPr>
        <p:spPr>
          <a:xfrm rot="21087403">
            <a:off x="6007100" y="4459288"/>
            <a:ext cx="1300163" cy="547687"/>
          </a:xfrm>
          <a:prstGeom prst="ellipse">
            <a:avLst/>
          </a:prstGeom>
          <a:noFill/>
          <a:ln w="1270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15" name="14 Rectángulo"/>
          <p:cNvSpPr/>
          <p:nvPr/>
        </p:nvSpPr>
        <p:spPr>
          <a:xfrm>
            <a:off x="1338263" y="1341438"/>
            <a:ext cx="615950"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17" name="16 Rectángulo"/>
          <p:cNvSpPr/>
          <p:nvPr/>
        </p:nvSpPr>
        <p:spPr>
          <a:xfrm>
            <a:off x="3759200" y="1371600"/>
            <a:ext cx="735013"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18" name="17 Rectángulo"/>
          <p:cNvSpPr/>
          <p:nvPr/>
        </p:nvSpPr>
        <p:spPr>
          <a:xfrm>
            <a:off x="6326188" y="1371600"/>
            <a:ext cx="69215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19" name="18 Rectángulo"/>
          <p:cNvSpPr/>
          <p:nvPr/>
        </p:nvSpPr>
        <p:spPr>
          <a:xfrm>
            <a:off x="1203325" y="3197225"/>
            <a:ext cx="88582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21" name="20 Rectángulo"/>
          <p:cNvSpPr/>
          <p:nvPr/>
        </p:nvSpPr>
        <p:spPr>
          <a:xfrm>
            <a:off x="3721100" y="3197225"/>
            <a:ext cx="81280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3"/>
          <a:srcRect/>
          <a:stretch>
            <a:fillRect/>
          </a:stretch>
        </p:blipFill>
        <p:spPr bwMode="auto">
          <a:xfrm>
            <a:off x="107950" y="1360488"/>
            <a:ext cx="7775575" cy="3927475"/>
          </a:xfrm>
          <a:prstGeom prst="rect">
            <a:avLst/>
          </a:prstGeom>
          <a:noFill/>
          <a:ln w="9525">
            <a:noFill/>
            <a:miter lim="800000"/>
            <a:headEnd/>
            <a:tailEnd/>
          </a:ln>
        </p:spPr>
      </p:pic>
      <p:pic>
        <p:nvPicPr>
          <p:cNvPr id="47106" name="13 Imagen"/>
          <p:cNvPicPr>
            <a:picLocks noChangeAspect="1"/>
          </p:cNvPicPr>
          <p:nvPr/>
        </p:nvPicPr>
        <p:blipFill>
          <a:blip r:embed="rId4"/>
          <a:srcRect/>
          <a:stretch>
            <a:fillRect/>
          </a:stretch>
        </p:blipFill>
        <p:spPr bwMode="auto">
          <a:xfrm>
            <a:off x="5889625" y="3579813"/>
            <a:ext cx="2641600" cy="2336800"/>
          </a:xfrm>
          <a:prstGeom prst="rect">
            <a:avLst/>
          </a:prstGeom>
          <a:noFill/>
          <a:ln w="9525">
            <a:noFill/>
            <a:miter lim="800000"/>
            <a:headEnd/>
            <a:tailEnd/>
          </a:ln>
        </p:spPr>
      </p:pic>
      <p:sp>
        <p:nvSpPr>
          <p:cNvPr id="47107" name="3 CuadroTexto"/>
          <p:cNvSpPr txBox="1">
            <a:spLocks noChangeArrowheads="1"/>
          </p:cNvSpPr>
          <p:nvPr/>
        </p:nvSpPr>
        <p:spPr bwMode="auto">
          <a:xfrm>
            <a:off x="179388" y="188913"/>
            <a:ext cx="7161212" cy="830262"/>
          </a:xfrm>
          <a:prstGeom prst="rect">
            <a:avLst/>
          </a:prstGeom>
          <a:noFill/>
          <a:ln w="9525">
            <a:noFill/>
            <a:miter lim="800000"/>
            <a:headEnd/>
            <a:tailEnd/>
          </a:ln>
        </p:spPr>
        <p:txBody>
          <a:bodyPr wrap="none">
            <a:spAutoFit/>
          </a:bodyPr>
          <a:lstStyle/>
          <a:p>
            <a:r>
              <a:rPr lang="es-ES" sz="2400" b="1" i="1">
                <a:latin typeface="Calibri" pitchFamily="34" charset="0"/>
              </a:rPr>
              <a:t>Spatial distributions of measured and modelled trends </a:t>
            </a:r>
          </a:p>
          <a:p>
            <a:r>
              <a:rPr lang="es-ES" sz="2400" i="1">
                <a:latin typeface="Calibri" pitchFamily="34" charset="0"/>
              </a:rPr>
              <a:t>WSOx  1990-2000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47108" name="15 CuadroTexto"/>
          <p:cNvSpPr txBox="1">
            <a:spLocks noChangeArrowheads="1"/>
          </p:cNvSpPr>
          <p:nvPr/>
        </p:nvSpPr>
        <p:spPr bwMode="auto">
          <a:xfrm>
            <a:off x="6002338" y="5949950"/>
            <a:ext cx="2232025" cy="646113"/>
          </a:xfrm>
          <a:prstGeom prst="rect">
            <a:avLst/>
          </a:prstGeom>
          <a:noFill/>
          <a:ln w="9525">
            <a:noFill/>
            <a:miter lim="800000"/>
            <a:headEnd/>
            <a:tailEnd/>
          </a:ln>
        </p:spPr>
        <p:txBody>
          <a:bodyPr>
            <a:spAutoFit/>
          </a:bodyPr>
          <a:lstStyle/>
          <a:p>
            <a:pPr algn="ctr"/>
            <a:r>
              <a:rPr lang="es-ES" sz="1800" i="1">
                <a:latin typeface="Calibri" pitchFamily="34" charset="0"/>
              </a:rPr>
              <a:t>Modelled vs. Measured Trends</a:t>
            </a:r>
          </a:p>
        </p:txBody>
      </p:sp>
      <p:pic>
        <p:nvPicPr>
          <p:cNvPr id="47109" name="Picture 4"/>
          <p:cNvPicPr>
            <a:picLocks noChangeAspect="1" noChangeArrowheads="1"/>
          </p:cNvPicPr>
          <p:nvPr/>
        </p:nvPicPr>
        <p:blipFill>
          <a:blip r:embed="rId5"/>
          <a:srcRect/>
          <a:stretch>
            <a:fillRect/>
          </a:stretch>
        </p:blipFill>
        <p:spPr bwMode="auto">
          <a:xfrm>
            <a:off x="8147050" y="1557338"/>
            <a:ext cx="385763" cy="863600"/>
          </a:xfrm>
          <a:prstGeom prst="rect">
            <a:avLst/>
          </a:prstGeom>
          <a:noFill/>
          <a:ln w="9525">
            <a:noFill/>
            <a:miter lim="800000"/>
            <a:headEnd/>
            <a:tailEnd/>
          </a:ln>
        </p:spPr>
      </p:pic>
      <p:sp>
        <p:nvSpPr>
          <p:cNvPr id="2" name="1 Rectángulo"/>
          <p:cNvSpPr/>
          <p:nvPr/>
        </p:nvSpPr>
        <p:spPr>
          <a:xfrm>
            <a:off x="8201025" y="2454275"/>
            <a:ext cx="144463" cy="1444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 name="2 Elipse"/>
          <p:cNvSpPr/>
          <p:nvPr/>
        </p:nvSpPr>
        <p:spPr>
          <a:xfrm>
            <a:off x="8205788" y="2671763"/>
            <a:ext cx="133350" cy="133350"/>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47112" name="6 CuadroTexto"/>
          <p:cNvSpPr txBox="1">
            <a:spLocks noChangeArrowheads="1"/>
          </p:cNvSpPr>
          <p:nvPr/>
        </p:nvSpPr>
        <p:spPr bwMode="auto">
          <a:xfrm>
            <a:off x="8301038" y="2411413"/>
            <a:ext cx="539750" cy="230187"/>
          </a:xfrm>
          <a:prstGeom prst="rect">
            <a:avLst/>
          </a:prstGeom>
          <a:noFill/>
          <a:ln w="9525">
            <a:noFill/>
            <a:miter lim="800000"/>
            <a:headEnd/>
            <a:tailEnd/>
          </a:ln>
        </p:spPr>
        <p:txBody>
          <a:bodyPr wrap="none">
            <a:spAutoFit/>
          </a:bodyPr>
          <a:lstStyle/>
          <a:p>
            <a:r>
              <a:rPr lang="es-ES" sz="900">
                <a:latin typeface="Calibri" pitchFamily="34" charset="0"/>
              </a:rPr>
              <a:t>Not sig.</a:t>
            </a:r>
          </a:p>
        </p:txBody>
      </p:sp>
      <p:sp>
        <p:nvSpPr>
          <p:cNvPr id="47113" name="19 CuadroTexto"/>
          <p:cNvSpPr txBox="1">
            <a:spLocks noChangeArrowheads="1"/>
          </p:cNvSpPr>
          <p:nvPr/>
        </p:nvSpPr>
        <p:spPr bwMode="auto">
          <a:xfrm>
            <a:off x="8301038" y="2625725"/>
            <a:ext cx="554037" cy="230188"/>
          </a:xfrm>
          <a:prstGeom prst="rect">
            <a:avLst/>
          </a:prstGeom>
          <a:noFill/>
          <a:ln w="9525">
            <a:noFill/>
            <a:miter lim="800000"/>
            <a:headEnd/>
            <a:tailEnd/>
          </a:ln>
        </p:spPr>
        <p:txBody>
          <a:bodyPr wrap="none">
            <a:spAutoFit/>
          </a:bodyPr>
          <a:lstStyle/>
          <a:p>
            <a:r>
              <a:rPr lang="es-ES" sz="900">
                <a:latin typeface="Calibri" pitchFamily="34" charset="0"/>
              </a:rPr>
              <a:t>No data</a:t>
            </a:r>
          </a:p>
        </p:txBody>
      </p:sp>
      <p:sp>
        <p:nvSpPr>
          <p:cNvPr id="11" name="10 Elipse"/>
          <p:cNvSpPr/>
          <p:nvPr/>
        </p:nvSpPr>
        <p:spPr>
          <a:xfrm rot="19173861">
            <a:off x="6207125" y="4970463"/>
            <a:ext cx="1203325" cy="568325"/>
          </a:xfrm>
          <a:prstGeom prst="ellipse">
            <a:avLst/>
          </a:prstGeom>
          <a:noFill/>
          <a:ln w="1270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47115" name="4 CuadroTexto"/>
          <p:cNvSpPr txBox="1">
            <a:spLocks noChangeArrowheads="1"/>
          </p:cNvSpPr>
          <p:nvPr/>
        </p:nvSpPr>
        <p:spPr bwMode="auto">
          <a:xfrm>
            <a:off x="8356600" y="1671638"/>
            <a:ext cx="174625" cy="195262"/>
          </a:xfrm>
          <a:prstGeom prst="rect">
            <a:avLst/>
          </a:prstGeom>
          <a:solidFill>
            <a:schemeClr val="bg1"/>
          </a:solidFill>
          <a:ln w="9525">
            <a:noFill/>
            <a:miter lim="800000"/>
            <a:headEnd/>
            <a:tailEnd/>
          </a:ln>
        </p:spPr>
        <p:txBody>
          <a:bodyPr wrap="none" lIns="36000" tIns="36000" rIns="36000" bIns="36000">
            <a:spAutoFit/>
          </a:bodyPr>
          <a:lstStyle/>
          <a:p>
            <a:r>
              <a:rPr lang="es-ES" sz="800">
                <a:latin typeface="Calibri" pitchFamily="34" charset="0"/>
              </a:rPr>
              <a:t>40</a:t>
            </a:r>
          </a:p>
        </p:txBody>
      </p:sp>
      <p:sp>
        <p:nvSpPr>
          <p:cNvPr id="47116" name="16 CuadroTexto"/>
          <p:cNvSpPr txBox="1">
            <a:spLocks noChangeArrowheads="1"/>
          </p:cNvSpPr>
          <p:nvPr/>
        </p:nvSpPr>
        <p:spPr bwMode="auto">
          <a:xfrm>
            <a:off x="8356600" y="2090738"/>
            <a:ext cx="206375" cy="195262"/>
          </a:xfrm>
          <a:prstGeom prst="rect">
            <a:avLst/>
          </a:prstGeom>
          <a:solidFill>
            <a:schemeClr val="bg1"/>
          </a:solidFill>
          <a:ln w="9525">
            <a:noFill/>
            <a:miter lim="800000"/>
            <a:headEnd/>
            <a:tailEnd/>
          </a:ln>
        </p:spPr>
        <p:txBody>
          <a:bodyPr wrap="none" lIns="36000" tIns="36000" rIns="36000" bIns="36000">
            <a:spAutoFit/>
          </a:bodyPr>
          <a:lstStyle/>
          <a:p>
            <a:r>
              <a:rPr lang="es-ES" sz="800">
                <a:latin typeface="Calibri" pitchFamily="34" charset="0"/>
              </a:rPr>
              <a:t>-40</a:t>
            </a:r>
          </a:p>
        </p:txBody>
      </p:sp>
      <p:sp>
        <p:nvSpPr>
          <p:cNvPr id="18" name="17 Rectángulo"/>
          <p:cNvSpPr/>
          <p:nvPr/>
        </p:nvSpPr>
        <p:spPr>
          <a:xfrm>
            <a:off x="1338263" y="1341438"/>
            <a:ext cx="615950"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19" name="18 Rectángulo"/>
          <p:cNvSpPr/>
          <p:nvPr/>
        </p:nvSpPr>
        <p:spPr>
          <a:xfrm>
            <a:off x="3759200" y="1371600"/>
            <a:ext cx="735013"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21" name="20 Rectángulo"/>
          <p:cNvSpPr/>
          <p:nvPr/>
        </p:nvSpPr>
        <p:spPr>
          <a:xfrm>
            <a:off x="6326188" y="1371600"/>
            <a:ext cx="69215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22" name="21 Rectángulo"/>
          <p:cNvSpPr/>
          <p:nvPr/>
        </p:nvSpPr>
        <p:spPr>
          <a:xfrm>
            <a:off x="1203325" y="3197225"/>
            <a:ext cx="88582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23" name="22 Rectángulo"/>
          <p:cNvSpPr/>
          <p:nvPr/>
        </p:nvSpPr>
        <p:spPr>
          <a:xfrm>
            <a:off x="3721100" y="3197225"/>
            <a:ext cx="81280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3"/>
          <p:cNvPicPr>
            <a:picLocks noChangeAspect="1" noChangeArrowheads="1"/>
          </p:cNvPicPr>
          <p:nvPr/>
        </p:nvPicPr>
        <p:blipFill>
          <a:blip r:embed="rId3"/>
          <a:srcRect/>
          <a:stretch>
            <a:fillRect/>
          </a:stretch>
        </p:blipFill>
        <p:spPr bwMode="auto">
          <a:xfrm>
            <a:off x="603250" y="960438"/>
            <a:ext cx="8027988" cy="5437187"/>
          </a:xfrm>
          <a:prstGeom prst="rect">
            <a:avLst/>
          </a:prstGeom>
          <a:noFill/>
          <a:ln w="9525">
            <a:noFill/>
            <a:miter lim="800000"/>
            <a:headEnd/>
            <a:tailEnd/>
          </a:ln>
        </p:spPr>
      </p:pic>
      <p:sp>
        <p:nvSpPr>
          <p:cNvPr id="49154" name="15 CuadroTexto"/>
          <p:cNvSpPr txBox="1">
            <a:spLocks noChangeArrowheads="1"/>
          </p:cNvSpPr>
          <p:nvPr/>
        </p:nvSpPr>
        <p:spPr bwMode="auto">
          <a:xfrm>
            <a:off x="179388" y="188913"/>
            <a:ext cx="3833812" cy="461962"/>
          </a:xfrm>
          <a:prstGeom prst="rect">
            <a:avLst/>
          </a:prstGeom>
          <a:noFill/>
          <a:ln w="9525">
            <a:noFill/>
            <a:miter lim="800000"/>
            <a:headEnd/>
            <a:tailEnd/>
          </a:ln>
        </p:spPr>
        <p:txBody>
          <a:bodyPr wrap="none">
            <a:spAutoFit/>
          </a:bodyPr>
          <a:lstStyle/>
          <a:p>
            <a:r>
              <a:rPr lang="es-ES" sz="2400" b="1" i="1">
                <a:latin typeface="Calibri" pitchFamily="34" charset="0"/>
              </a:rPr>
              <a:t>Analysis of significant trends</a:t>
            </a:r>
            <a:endParaRPr lang="es-ES" sz="2400" i="1">
              <a:latin typeface="Calibri" pitchFamily="34" charset="0"/>
            </a:endParaRPr>
          </a:p>
        </p:txBody>
      </p:sp>
      <p:pic>
        <p:nvPicPr>
          <p:cNvPr id="49155" name="Picture 15"/>
          <p:cNvPicPr>
            <a:picLocks noChangeAspect="1" noChangeArrowheads="1"/>
          </p:cNvPicPr>
          <p:nvPr/>
        </p:nvPicPr>
        <p:blipFill>
          <a:blip r:embed="rId4"/>
          <a:srcRect/>
          <a:stretch>
            <a:fillRect/>
          </a:stretch>
        </p:blipFill>
        <p:spPr bwMode="auto">
          <a:xfrm>
            <a:off x="4052888" y="5251450"/>
            <a:ext cx="828675" cy="809625"/>
          </a:xfrm>
          <a:prstGeom prst="rect">
            <a:avLst/>
          </a:prstGeom>
          <a:noFill/>
          <a:ln w="9525">
            <a:noFill/>
            <a:miter lim="800000"/>
            <a:headEnd/>
            <a:tailEnd/>
          </a:ln>
        </p:spPr>
      </p:pic>
      <p:pic>
        <p:nvPicPr>
          <p:cNvPr id="49156" name="Picture 15"/>
          <p:cNvPicPr>
            <a:picLocks noChangeAspect="1" noChangeArrowheads="1"/>
          </p:cNvPicPr>
          <p:nvPr/>
        </p:nvPicPr>
        <p:blipFill>
          <a:blip r:embed="rId4"/>
          <a:srcRect/>
          <a:stretch>
            <a:fillRect/>
          </a:stretch>
        </p:blipFill>
        <p:spPr bwMode="auto">
          <a:xfrm>
            <a:off x="6164263" y="5251450"/>
            <a:ext cx="827087" cy="809625"/>
          </a:xfrm>
          <a:prstGeom prst="rect">
            <a:avLst/>
          </a:prstGeom>
          <a:noFill/>
          <a:ln w="9525">
            <a:noFill/>
            <a:miter lim="800000"/>
            <a:headEnd/>
            <a:tailEnd/>
          </a:ln>
        </p:spPr>
      </p:pic>
      <p:pic>
        <p:nvPicPr>
          <p:cNvPr id="49157" name="Picture 16"/>
          <p:cNvPicPr>
            <a:picLocks noChangeAspect="1" noChangeArrowheads="1"/>
          </p:cNvPicPr>
          <p:nvPr/>
        </p:nvPicPr>
        <p:blipFill>
          <a:blip r:embed="rId5"/>
          <a:srcRect/>
          <a:stretch>
            <a:fillRect/>
          </a:stretch>
        </p:blipFill>
        <p:spPr bwMode="auto">
          <a:xfrm>
            <a:off x="4164013" y="1943100"/>
            <a:ext cx="717550" cy="715963"/>
          </a:xfrm>
          <a:prstGeom prst="rect">
            <a:avLst/>
          </a:prstGeom>
          <a:noFill/>
          <a:ln w="9525">
            <a:noFill/>
            <a:miter lim="800000"/>
            <a:headEnd/>
            <a:tailEnd/>
          </a:ln>
        </p:spPr>
      </p:pic>
      <p:pic>
        <p:nvPicPr>
          <p:cNvPr id="49158" name="Picture 16"/>
          <p:cNvPicPr>
            <a:picLocks noChangeAspect="1" noChangeArrowheads="1"/>
          </p:cNvPicPr>
          <p:nvPr/>
        </p:nvPicPr>
        <p:blipFill>
          <a:blip r:embed="rId5"/>
          <a:srcRect/>
          <a:stretch>
            <a:fillRect/>
          </a:stretch>
        </p:blipFill>
        <p:spPr bwMode="auto">
          <a:xfrm>
            <a:off x="2044700" y="1943100"/>
            <a:ext cx="715963" cy="715963"/>
          </a:xfrm>
          <a:prstGeom prst="rect">
            <a:avLst/>
          </a:prstGeom>
          <a:noFill/>
          <a:ln w="9525">
            <a:noFill/>
            <a:miter lim="800000"/>
            <a:headEnd/>
            <a:tailEnd/>
          </a:ln>
        </p:spPr>
      </p:pic>
      <p:pic>
        <p:nvPicPr>
          <p:cNvPr id="49159" name="Picture 16"/>
          <p:cNvPicPr>
            <a:picLocks noChangeAspect="1" noChangeArrowheads="1"/>
          </p:cNvPicPr>
          <p:nvPr/>
        </p:nvPicPr>
        <p:blipFill>
          <a:blip r:embed="rId5"/>
          <a:srcRect/>
          <a:stretch>
            <a:fillRect/>
          </a:stretch>
        </p:blipFill>
        <p:spPr bwMode="auto">
          <a:xfrm>
            <a:off x="2044700" y="3559175"/>
            <a:ext cx="715963" cy="714375"/>
          </a:xfrm>
          <a:prstGeom prst="rect">
            <a:avLst/>
          </a:prstGeom>
          <a:noFill/>
          <a:ln w="9525">
            <a:noFill/>
            <a:miter lim="800000"/>
            <a:headEnd/>
            <a:tailEnd/>
          </a:ln>
        </p:spPr>
      </p:pic>
      <p:pic>
        <p:nvPicPr>
          <p:cNvPr id="49160" name="Picture 16"/>
          <p:cNvPicPr>
            <a:picLocks noChangeAspect="1" noChangeArrowheads="1"/>
          </p:cNvPicPr>
          <p:nvPr/>
        </p:nvPicPr>
        <p:blipFill>
          <a:blip r:embed="rId5"/>
          <a:srcRect/>
          <a:stretch>
            <a:fillRect/>
          </a:stretch>
        </p:blipFill>
        <p:spPr bwMode="auto">
          <a:xfrm>
            <a:off x="4164013" y="3559175"/>
            <a:ext cx="717550" cy="714375"/>
          </a:xfrm>
          <a:prstGeom prst="rect">
            <a:avLst/>
          </a:prstGeom>
          <a:noFill/>
          <a:ln w="9525">
            <a:noFill/>
            <a:miter lim="800000"/>
            <a:headEnd/>
            <a:tailEnd/>
          </a:ln>
        </p:spPr>
      </p:pic>
      <p:pic>
        <p:nvPicPr>
          <p:cNvPr id="49161" name="Picture 16"/>
          <p:cNvPicPr>
            <a:picLocks noChangeAspect="1" noChangeArrowheads="1"/>
          </p:cNvPicPr>
          <p:nvPr/>
        </p:nvPicPr>
        <p:blipFill>
          <a:blip r:embed="rId5"/>
          <a:srcRect/>
          <a:stretch>
            <a:fillRect/>
          </a:stretch>
        </p:blipFill>
        <p:spPr bwMode="auto">
          <a:xfrm>
            <a:off x="6267450" y="3559175"/>
            <a:ext cx="715963" cy="714375"/>
          </a:xfrm>
          <a:prstGeom prst="rect">
            <a:avLst/>
          </a:prstGeom>
          <a:noFill/>
          <a:ln w="9525">
            <a:noFill/>
            <a:miter lim="800000"/>
            <a:headEnd/>
            <a:tailEnd/>
          </a:ln>
        </p:spPr>
      </p:pic>
      <p:pic>
        <p:nvPicPr>
          <p:cNvPr id="49162" name="Picture 15"/>
          <p:cNvPicPr>
            <a:picLocks noChangeAspect="1" noChangeArrowheads="1"/>
          </p:cNvPicPr>
          <p:nvPr/>
        </p:nvPicPr>
        <p:blipFill>
          <a:blip r:embed="rId4"/>
          <a:srcRect/>
          <a:stretch>
            <a:fillRect/>
          </a:stretch>
        </p:blipFill>
        <p:spPr bwMode="auto">
          <a:xfrm>
            <a:off x="6164263" y="1943100"/>
            <a:ext cx="827087" cy="809625"/>
          </a:xfrm>
          <a:prstGeom prst="rect">
            <a:avLst/>
          </a:prstGeom>
          <a:noFill/>
          <a:ln w="9525">
            <a:noFill/>
            <a:miter lim="800000"/>
            <a:headEnd/>
            <a:tailEnd/>
          </a:ln>
        </p:spPr>
      </p:pic>
      <p:pic>
        <p:nvPicPr>
          <p:cNvPr id="49163" name="Picture 15"/>
          <p:cNvPicPr>
            <a:picLocks noChangeAspect="1" noChangeArrowheads="1"/>
          </p:cNvPicPr>
          <p:nvPr/>
        </p:nvPicPr>
        <p:blipFill>
          <a:blip r:embed="rId4"/>
          <a:srcRect/>
          <a:stretch>
            <a:fillRect/>
          </a:stretch>
        </p:blipFill>
        <p:spPr bwMode="auto">
          <a:xfrm>
            <a:off x="1989138" y="5251450"/>
            <a:ext cx="827087" cy="809625"/>
          </a:xfrm>
          <a:prstGeom prst="rect">
            <a:avLst/>
          </a:prstGeom>
          <a:noFill/>
          <a:ln w="9525">
            <a:noFill/>
            <a:miter lim="800000"/>
            <a:headEnd/>
            <a:tailEnd/>
          </a:ln>
        </p:spPr>
      </p:pic>
      <p:sp>
        <p:nvSpPr>
          <p:cNvPr id="49165" name="Text Box 13"/>
          <p:cNvSpPr txBox="1">
            <a:spLocks noChangeArrowheads="1"/>
          </p:cNvSpPr>
          <p:nvPr/>
        </p:nvSpPr>
        <p:spPr bwMode="auto">
          <a:xfrm>
            <a:off x="5818188" y="1135063"/>
            <a:ext cx="2176462" cy="366712"/>
          </a:xfrm>
          <a:prstGeom prst="rect">
            <a:avLst/>
          </a:prstGeom>
          <a:solidFill>
            <a:schemeClr val="bg1"/>
          </a:solidFill>
          <a:ln w="9525">
            <a:noFill/>
            <a:miter lim="800000"/>
            <a:headEnd/>
            <a:tailEnd/>
          </a:ln>
          <a:effectLst/>
        </p:spPr>
        <p:txBody>
          <a:bodyPr>
            <a:spAutoFit/>
          </a:bodyPr>
          <a:lstStyle/>
          <a:p>
            <a:pPr>
              <a:spcBef>
                <a:spcPct val="50000"/>
              </a:spcBef>
            </a:pPr>
            <a:r>
              <a:rPr lang="es-ES" sz="1800" b="1"/>
              <a:t>1990 -2010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3"/>
          <p:cNvPicPr>
            <a:picLocks noChangeAspect="1" noChangeArrowheads="1"/>
          </p:cNvPicPr>
          <p:nvPr/>
        </p:nvPicPr>
        <p:blipFill>
          <a:blip r:embed="rId3"/>
          <a:srcRect/>
          <a:stretch>
            <a:fillRect/>
          </a:stretch>
        </p:blipFill>
        <p:spPr bwMode="auto">
          <a:xfrm>
            <a:off x="603250" y="960438"/>
            <a:ext cx="8027988" cy="5437187"/>
          </a:xfrm>
          <a:prstGeom prst="rect">
            <a:avLst/>
          </a:prstGeom>
          <a:noFill/>
          <a:ln w="9525">
            <a:noFill/>
            <a:miter lim="800000"/>
            <a:headEnd/>
            <a:tailEnd/>
          </a:ln>
        </p:spPr>
      </p:pic>
      <p:pic>
        <p:nvPicPr>
          <p:cNvPr id="50178" name="Picture 6"/>
          <p:cNvPicPr>
            <a:picLocks noChangeAspect="1" noChangeArrowheads="1"/>
          </p:cNvPicPr>
          <p:nvPr/>
        </p:nvPicPr>
        <p:blipFill>
          <a:blip r:embed="rId4"/>
          <a:srcRect/>
          <a:stretch>
            <a:fillRect/>
          </a:stretch>
        </p:blipFill>
        <p:spPr bwMode="auto">
          <a:xfrm>
            <a:off x="1527175" y="4840288"/>
            <a:ext cx="1916113" cy="1508125"/>
          </a:xfrm>
          <a:prstGeom prst="rect">
            <a:avLst/>
          </a:prstGeom>
          <a:noFill/>
          <a:ln w="9525">
            <a:noFill/>
            <a:miter lim="800000"/>
            <a:headEnd/>
            <a:tailEnd/>
          </a:ln>
        </p:spPr>
      </p:pic>
      <p:sp>
        <p:nvSpPr>
          <p:cNvPr id="50179" name="15 CuadroTexto"/>
          <p:cNvSpPr txBox="1">
            <a:spLocks noChangeArrowheads="1"/>
          </p:cNvSpPr>
          <p:nvPr/>
        </p:nvSpPr>
        <p:spPr bwMode="auto">
          <a:xfrm>
            <a:off x="179388" y="188913"/>
            <a:ext cx="3833812" cy="461962"/>
          </a:xfrm>
          <a:prstGeom prst="rect">
            <a:avLst/>
          </a:prstGeom>
          <a:noFill/>
          <a:ln w="9525">
            <a:noFill/>
            <a:miter lim="800000"/>
            <a:headEnd/>
            <a:tailEnd/>
          </a:ln>
        </p:spPr>
        <p:txBody>
          <a:bodyPr wrap="none">
            <a:spAutoFit/>
          </a:bodyPr>
          <a:lstStyle/>
          <a:p>
            <a:r>
              <a:rPr lang="es-ES" sz="2400" b="1" i="1">
                <a:latin typeface="Calibri" pitchFamily="34" charset="0"/>
              </a:rPr>
              <a:t>Analysis of significant trends</a:t>
            </a:r>
            <a:endParaRPr lang="es-ES" sz="2400" i="1">
              <a:latin typeface="Calibri" pitchFamily="34" charset="0"/>
            </a:endParaRPr>
          </a:p>
        </p:txBody>
      </p:sp>
      <p:pic>
        <p:nvPicPr>
          <p:cNvPr id="50180" name="Picture 15"/>
          <p:cNvPicPr>
            <a:picLocks noChangeAspect="1" noChangeArrowheads="1"/>
          </p:cNvPicPr>
          <p:nvPr/>
        </p:nvPicPr>
        <p:blipFill>
          <a:blip r:embed="rId5"/>
          <a:srcRect/>
          <a:stretch>
            <a:fillRect/>
          </a:stretch>
        </p:blipFill>
        <p:spPr bwMode="auto">
          <a:xfrm>
            <a:off x="4052888" y="5251450"/>
            <a:ext cx="828675" cy="809625"/>
          </a:xfrm>
          <a:prstGeom prst="rect">
            <a:avLst/>
          </a:prstGeom>
          <a:noFill/>
          <a:ln w="9525">
            <a:noFill/>
            <a:miter lim="800000"/>
            <a:headEnd/>
            <a:tailEnd/>
          </a:ln>
        </p:spPr>
      </p:pic>
      <p:pic>
        <p:nvPicPr>
          <p:cNvPr id="50181" name="Picture 15"/>
          <p:cNvPicPr>
            <a:picLocks noChangeAspect="1" noChangeArrowheads="1"/>
          </p:cNvPicPr>
          <p:nvPr/>
        </p:nvPicPr>
        <p:blipFill>
          <a:blip r:embed="rId5"/>
          <a:srcRect/>
          <a:stretch>
            <a:fillRect/>
          </a:stretch>
        </p:blipFill>
        <p:spPr bwMode="auto">
          <a:xfrm>
            <a:off x="6164263" y="5251450"/>
            <a:ext cx="827087" cy="809625"/>
          </a:xfrm>
          <a:prstGeom prst="rect">
            <a:avLst/>
          </a:prstGeom>
          <a:noFill/>
          <a:ln w="9525">
            <a:noFill/>
            <a:miter lim="800000"/>
            <a:headEnd/>
            <a:tailEnd/>
          </a:ln>
        </p:spPr>
      </p:pic>
      <p:pic>
        <p:nvPicPr>
          <p:cNvPr id="50182" name="Picture 16"/>
          <p:cNvPicPr>
            <a:picLocks noChangeAspect="1" noChangeArrowheads="1"/>
          </p:cNvPicPr>
          <p:nvPr/>
        </p:nvPicPr>
        <p:blipFill>
          <a:blip r:embed="rId6"/>
          <a:srcRect/>
          <a:stretch>
            <a:fillRect/>
          </a:stretch>
        </p:blipFill>
        <p:spPr bwMode="auto">
          <a:xfrm>
            <a:off x="4164013" y="1943100"/>
            <a:ext cx="717550" cy="715963"/>
          </a:xfrm>
          <a:prstGeom prst="rect">
            <a:avLst/>
          </a:prstGeom>
          <a:noFill/>
          <a:ln w="9525">
            <a:noFill/>
            <a:miter lim="800000"/>
            <a:headEnd/>
            <a:tailEnd/>
          </a:ln>
        </p:spPr>
      </p:pic>
      <p:pic>
        <p:nvPicPr>
          <p:cNvPr id="50183" name="Picture 16"/>
          <p:cNvPicPr>
            <a:picLocks noChangeAspect="1" noChangeArrowheads="1"/>
          </p:cNvPicPr>
          <p:nvPr/>
        </p:nvPicPr>
        <p:blipFill>
          <a:blip r:embed="rId6"/>
          <a:srcRect/>
          <a:stretch>
            <a:fillRect/>
          </a:stretch>
        </p:blipFill>
        <p:spPr bwMode="auto">
          <a:xfrm>
            <a:off x="2044700" y="1943100"/>
            <a:ext cx="715963" cy="715963"/>
          </a:xfrm>
          <a:prstGeom prst="rect">
            <a:avLst/>
          </a:prstGeom>
          <a:noFill/>
          <a:ln w="9525">
            <a:noFill/>
            <a:miter lim="800000"/>
            <a:headEnd/>
            <a:tailEnd/>
          </a:ln>
        </p:spPr>
      </p:pic>
      <p:pic>
        <p:nvPicPr>
          <p:cNvPr id="50184" name="Picture 16"/>
          <p:cNvPicPr>
            <a:picLocks noChangeAspect="1" noChangeArrowheads="1"/>
          </p:cNvPicPr>
          <p:nvPr/>
        </p:nvPicPr>
        <p:blipFill>
          <a:blip r:embed="rId6"/>
          <a:srcRect/>
          <a:stretch>
            <a:fillRect/>
          </a:stretch>
        </p:blipFill>
        <p:spPr bwMode="auto">
          <a:xfrm>
            <a:off x="2044700" y="3559175"/>
            <a:ext cx="715963" cy="714375"/>
          </a:xfrm>
          <a:prstGeom prst="rect">
            <a:avLst/>
          </a:prstGeom>
          <a:noFill/>
          <a:ln w="9525">
            <a:noFill/>
            <a:miter lim="800000"/>
            <a:headEnd/>
            <a:tailEnd/>
          </a:ln>
        </p:spPr>
      </p:pic>
      <p:pic>
        <p:nvPicPr>
          <p:cNvPr id="50185" name="Picture 16"/>
          <p:cNvPicPr>
            <a:picLocks noChangeAspect="1" noChangeArrowheads="1"/>
          </p:cNvPicPr>
          <p:nvPr/>
        </p:nvPicPr>
        <p:blipFill>
          <a:blip r:embed="rId6"/>
          <a:srcRect/>
          <a:stretch>
            <a:fillRect/>
          </a:stretch>
        </p:blipFill>
        <p:spPr bwMode="auto">
          <a:xfrm>
            <a:off x="4164013" y="3559175"/>
            <a:ext cx="717550" cy="714375"/>
          </a:xfrm>
          <a:prstGeom prst="rect">
            <a:avLst/>
          </a:prstGeom>
          <a:noFill/>
          <a:ln w="9525">
            <a:noFill/>
            <a:miter lim="800000"/>
            <a:headEnd/>
            <a:tailEnd/>
          </a:ln>
        </p:spPr>
      </p:pic>
      <p:pic>
        <p:nvPicPr>
          <p:cNvPr id="50186" name="Picture 16"/>
          <p:cNvPicPr>
            <a:picLocks noChangeAspect="1" noChangeArrowheads="1"/>
          </p:cNvPicPr>
          <p:nvPr/>
        </p:nvPicPr>
        <p:blipFill>
          <a:blip r:embed="rId6"/>
          <a:srcRect/>
          <a:stretch>
            <a:fillRect/>
          </a:stretch>
        </p:blipFill>
        <p:spPr bwMode="auto">
          <a:xfrm>
            <a:off x="6267450" y="3559175"/>
            <a:ext cx="715963" cy="714375"/>
          </a:xfrm>
          <a:prstGeom prst="rect">
            <a:avLst/>
          </a:prstGeom>
          <a:noFill/>
          <a:ln w="9525">
            <a:noFill/>
            <a:miter lim="800000"/>
            <a:headEnd/>
            <a:tailEnd/>
          </a:ln>
        </p:spPr>
      </p:pic>
      <p:pic>
        <p:nvPicPr>
          <p:cNvPr id="50187" name="Picture 15"/>
          <p:cNvPicPr>
            <a:picLocks noChangeAspect="1" noChangeArrowheads="1"/>
          </p:cNvPicPr>
          <p:nvPr/>
        </p:nvPicPr>
        <p:blipFill>
          <a:blip r:embed="rId5"/>
          <a:srcRect/>
          <a:stretch>
            <a:fillRect/>
          </a:stretch>
        </p:blipFill>
        <p:spPr bwMode="auto">
          <a:xfrm>
            <a:off x="6164263" y="1943100"/>
            <a:ext cx="827087" cy="809625"/>
          </a:xfrm>
          <a:prstGeom prst="rect">
            <a:avLst/>
          </a:prstGeom>
          <a:noFill/>
          <a:ln w="9525">
            <a:noFill/>
            <a:miter lim="800000"/>
            <a:headEnd/>
            <a:tailEnd/>
          </a:ln>
        </p:spPr>
      </p:pic>
      <p:pic>
        <p:nvPicPr>
          <p:cNvPr id="50188" name="Picture 7"/>
          <p:cNvPicPr>
            <a:picLocks noChangeAspect="1" noChangeArrowheads="1"/>
          </p:cNvPicPr>
          <p:nvPr/>
        </p:nvPicPr>
        <p:blipFill>
          <a:blip r:embed="rId7"/>
          <a:srcRect/>
          <a:stretch>
            <a:fillRect/>
          </a:stretch>
        </p:blipFill>
        <p:spPr bwMode="auto">
          <a:xfrm>
            <a:off x="3581400" y="4840288"/>
            <a:ext cx="1917700" cy="1508125"/>
          </a:xfrm>
          <a:prstGeom prst="rect">
            <a:avLst/>
          </a:prstGeom>
          <a:noFill/>
          <a:ln w="9525">
            <a:noFill/>
            <a:miter lim="800000"/>
            <a:headEnd/>
            <a:tailEnd/>
          </a:ln>
        </p:spPr>
      </p:pic>
      <p:pic>
        <p:nvPicPr>
          <p:cNvPr id="50189" name="Picture 8"/>
          <p:cNvPicPr>
            <a:picLocks noChangeAspect="1" noChangeArrowheads="1"/>
          </p:cNvPicPr>
          <p:nvPr/>
        </p:nvPicPr>
        <p:blipFill>
          <a:blip r:embed="rId8"/>
          <a:srcRect/>
          <a:stretch>
            <a:fillRect/>
          </a:stretch>
        </p:blipFill>
        <p:spPr bwMode="auto">
          <a:xfrm>
            <a:off x="5619750" y="1547813"/>
            <a:ext cx="1916113" cy="1508125"/>
          </a:xfrm>
          <a:prstGeom prst="rect">
            <a:avLst/>
          </a:prstGeom>
          <a:noFill/>
          <a:ln w="9525">
            <a:noFill/>
            <a:miter lim="800000"/>
            <a:headEnd/>
            <a:tailEnd/>
          </a:ln>
        </p:spPr>
      </p:pic>
      <p:pic>
        <p:nvPicPr>
          <p:cNvPr id="50190" name="Picture 9"/>
          <p:cNvPicPr>
            <a:picLocks noChangeAspect="1" noChangeArrowheads="1"/>
          </p:cNvPicPr>
          <p:nvPr/>
        </p:nvPicPr>
        <p:blipFill>
          <a:blip r:embed="rId9"/>
          <a:srcRect/>
          <a:stretch>
            <a:fillRect/>
          </a:stretch>
        </p:blipFill>
        <p:spPr bwMode="auto">
          <a:xfrm>
            <a:off x="5602288" y="4840288"/>
            <a:ext cx="1919287" cy="1508125"/>
          </a:xfrm>
          <a:prstGeom prst="rect">
            <a:avLst/>
          </a:prstGeom>
          <a:noFill/>
          <a:ln w="9525">
            <a:noFill/>
            <a:miter lim="800000"/>
            <a:headEnd/>
            <a:tailEnd/>
          </a:ln>
        </p:spPr>
      </p:pic>
      <p:sp>
        <p:nvSpPr>
          <p:cNvPr id="50192" name="Text Box 16"/>
          <p:cNvSpPr txBox="1">
            <a:spLocks noChangeArrowheads="1"/>
          </p:cNvSpPr>
          <p:nvPr/>
        </p:nvSpPr>
        <p:spPr bwMode="auto">
          <a:xfrm>
            <a:off x="5818188" y="1119188"/>
            <a:ext cx="2176462" cy="366712"/>
          </a:xfrm>
          <a:prstGeom prst="rect">
            <a:avLst/>
          </a:prstGeom>
          <a:solidFill>
            <a:schemeClr val="bg1"/>
          </a:solidFill>
          <a:ln w="9525">
            <a:noFill/>
            <a:miter lim="800000"/>
            <a:headEnd/>
            <a:tailEnd/>
          </a:ln>
          <a:effectLst/>
        </p:spPr>
        <p:txBody>
          <a:bodyPr>
            <a:spAutoFit/>
          </a:bodyPr>
          <a:lstStyle/>
          <a:p>
            <a:pPr>
              <a:spcBef>
                <a:spcPct val="50000"/>
              </a:spcBef>
            </a:pPr>
            <a:r>
              <a:rPr lang="es-ES" sz="1800" b="1"/>
              <a:t>1990 -2010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CuadroTexto"/>
          <p:cNvSpPr txBox="1">
            <a:spLocks noChangeArrowheads="1"/>
          </p:cNvSpPr>
          <p:nvPr/>
        </p:nvSpPr>
        <p:spPr bwMode="auto">
          <a:xfrm>
            <a:off x="179388" y="188913"/>
            <a:ext cx="5232400" cy="461962"/>
          </a:xfrm>
          <a:prstGeom prst="rect">
            <a:avLst/>
          </a:prstGeom>
          <a:noFill/>
          <a:ln w="9525">
            <a:noFill/>
            <a:miter lim="800000"/>
            <a:headEnd/>
            <a:tailEnd/>
          </a:ln>
        </p:spPr>
        <p:txBody>
          <a:bodyPr wrap="none">
            <a:spAutoFit/>
          </a:bodyPr>
          <a:lstStyle/>
          <a:p>
            <a:r>
              <a:rPr lang="es-ES" sz="2400" b="1" i="1">
                <a:latin typeface="Calibri" pitchFamily="34" charset="0"/>
              </a:rPr>
              <a:t>Relative vs Absolute Trends (e.g. WSOx)</a:t>
            </a:r>
          </a:p>
        </p:txBody>
      </p:sp>
      <p:pic>
        <p:nvPicPr>
          <p:cNvPr id="51202" name="12 Imagen"/>
          <p:cNvPicPr>
            <a:picLocks noChangeAspect="1" noChangeArrowheads="1"/>
          </p:cNvPicPr>
          <p:nvPr/>
        </p:nvPicPr>
        <p:blipFill>
          <a:blip r:embed="rId3"/>
          <a:srcRect/>
          <a:stretch>
            <a:fillRect/>
          </a:stretch>
        </p:blipFill>
        <p:spPr bwMode="auto">
          <a:xfrm>
            <a:off x="993775" y="1235075"/>
            <a:ext cx="3159125" cy="2555875"/>
          </a:xfrm>
          <a:prstGeom prst="rect">
            <a:avLst/>
          </a:prstGeom>
          <a:noFill/>
          <a:ln w="9525">
            <a:noFill/>
            <a:miter lim="800000"/>
            <a:headEnd/>
            <a:tailEnd/>
          </a:ln>
        </p:spPr>
      </p:pic>
      <p:sp>
        <p:nvSpPr>
          <p:cNvPr id="51203" name="13 CuadroTexto"/>
          <p:cNvSpPr txBox="1">
            <a:spLocks noChangeArrowheads="1"/>
          </p:cNvSpPr>
          <p:nvPr/>
        </p:nvSpPr>
        <p:spPr bwMode="auto">
          <a:xfrm>
            <a:off x="1301750" y="752475"/>
            <a:ext cx="2212975" cy="461963"/>
          </a:xfrm>
          <a:prstGeom prst="rect">
            <a:avLst/>
          </a:prstGeom>
          <a:noFill/>
          <a:ln w="9525">
            <a:noFill/>
            <a:miter lim="800000"/>
            <a:headEnd/>
            <a:tailEnd/>
          </a:ln>
        </p:spPr>
        <p:txBody>
          <a:bodyPr wrap="none">
            <a:spAutoFit/>
          </a:bodyPr>
          <a:lstStyle/>
          <a:p>
            <a:r>
              <a:rPr lang="es-ES" sz="2400" i="1">
                <a:latin typeface="Calibri" pitchFamily="34" charset="0"/>
              </a:rPr>
              <a:t>Absolute trends</a:t>
            </a:r>
          </a:p>
        </p:txBody>
      </p:sp>
      <p:pic>
        <p:nvPicPr>
          <p:cNvPr id="51204" name="15 Imagen"/>
          <p:cNvPicPr>
            <a:picLocks noChangeAspect="1"/>
          </p:cNvPicPr>
          <p:nvPr/>
        </p:nvPicPr>
        <p:blipFill>
          <a:blip r:embed="rId4"/>
          <a:srcRect/>
          <a:stretch>
            <a:fillRect/>
          </a:stretch>
        </p:blipFill>
        <p:spPr bwMode="auto">
          <a:xfrm>
            <a:off x="4770438" y="1235075"/>
            <a:ext cx="3160712" cy="2555875"/>
          </a:xfrm>
          <a:prstGeom prst="rect">
            <a:avLst/>
          </a:prstGeom>
          <a:noFill/>
          <a:ln w="9525">
            <a:noFill/>
            <a:miter lim="800000"/>
            <a:headEnd/>
            <a:tailEnd/>
          </a:ln>
        </p:spPr>
      </p:pic>
      <p:sp>
        <p:nvSpPr>
          <p:cNvPr id="51205" name="16 CuadroTexto"/>
          <p:cNvSpPr txBox="1">
            <a:spLocks noChangeArrowheads="1"/>
          </p:cNvSpPr>
          <p:nvPr/>
        </p:nvSpPr>
        <p:spPr bwMode="auto">
          <a:xfrm>
            <a:off x="5078413" y="752475"/>
            <a:ext cx="2044700" cy="461963"/>
          </a:xfrm>
          <a:prstGeom prst="rect">
            <a:avLst/>
          </a:prstGeom>
          <a:noFill/>
          <a:ln w="9525">
            <a:noFill/>
            <a:miter lim="800000"/>
            <a:headEnd/>
            <a:tailEnd/>
          </a:ln>
        </p:spPr>
        <p:txBody>
          <a:bodyPr wrap="none">
            <a:spAutoFit/>
          </a:bodyPr>
          <a:lstStyle/>
          <a:p>
            <a:r>
              <a:rPr lang="es-ES" sz="2400" i="1">
                <a:latin typeface="Calibri" pitchFamily="34" charset="0"/>
              </a:rPr>
              <a:t>Relative trends</a:t>
            </a:r>
          </a:p>
        </p:txBody>
      </p:sp>
      <p:pic>
        <p:nvPicPr>
          <p:cNvPr id="51206" name="Picture 7"/>
          <p:cNvPicPr>
            <a:picLocks noChangeAspect="1" noChangeArrowheads="1"/>
          </p:cNvPicPr>
          <p:nvPr/>
        </p:nvPicPr>
        <p:blipFill>
          <a:blip r:embed="rId5"/>
          <a:srcRect/>
          <a:stretch>
            <a:fillRect/>
          </a:stretch>
        </p:blipFill>
        <p:spPr bwMode="auto">
          <a:xfrm>
            <a:off x="1112838" y="4046538"/>
            <a:ext cx="2790825" cy="2365375"/>
          </a:xfrm>
          <a:prstGeom prst="rect">
            <a:avLst/>
          </a:prstGeom>
          <a:noFill/>
          <a:ln w="9525">
            <a:noFill/>
            <a:miter lim="800000"/>
            <a:headEnd/>
            <a:tailEnd/>
          </a:ln>
        </p:spPr>
      </p:pic>
      <p:sp>
        <p:nvSpPr>
          <p:cNvPr id="51207" name="19 CuadroTexto"/>
          <p:cNvSpPr txBox="1">
            <a:spLocks noChangeArrowheads="1"/>
          </p:cNvSpPr>
          <p:nvPr/>
        </p:nvSpPr>
        <p:spPr bwMode="auto">
          <a:xfrm>
            <a:off x="1795463" y="6467475"/>
            <a:ext cx="1174750" cy="339725"/>
          </a:xfrm>
          <a:prstGeom prst="rect">
            <a:avLst/>
          </a:prstGeom>
          <a:noFill/>
          <a:ln w="9525">
            <a:noFill/>
            <a:miter lim="800000"/>
            <a:headEnd/>
            <a:tailEnd/>
          </a:ln>
        </p:spPr>
        <p:txBody>
          <a:bodyPr wrap="none">
            <a:spAutoFit/>
          </a:bodyPr>
          <a:lstStyle/>
          <a:p>
            <a:r>
              <a:rPr lang="es-ES" sz="1600" b="1" i="1">
                <a:latin typeface="Calibri" pitchFamily="34" charset="0"/>
              </a:rPr>
              <a:t>1990 - 2000</a:t>
            </a:r>
          </a:p>
        </p:txBody>
      </p:sp>
      <p:pic>
        <p:nvPicPr>
          <p:cNvPr id="51208" name="Picture 8"/>
          <p:cNvPicPr>
            <a:picLocks noChangeAspect="1" noChangeArrowheads="1"/>
          </p:cNvPicPr>
          <p:nvPr/>
        </p:nvPicPr>
        <p:blipFill>
          <a:blip r:embed="rId6"/>
          <a:srcRect/>
          <a:stretch>
            <a:fillRect/>
          </a:stretch>
        </p:blipFill>
        <p:spPr bwMode="auto">
          <a:xfrm>
            <a:off x="4879975" y="4046538"/>
            <a:ext cx="2792413" cy="2365375"/>
          </a:xfrm>
          <a:prstGeom prst="rect">
            <a:avLst/>
          </a:prstGeom>
          <a:noFill/>
          <a:ln w="9525">
            <a:noFill/>
            <a:miter lim="800000"/>
            <a:headEnd/>
            <a:tailEnd/>
          </a:ln>
        </p:spPr>
      </p:pic>
      <p:sp>
        <p:nvSpPr>
          <p:cNvPr id="51209" name="21 CuadroTexto"/>
          <p:cNvSpPr txBox="1">
            <a:spLocks noChangeArrowheads="1"/>
          </p:cNvSpPr>
          <p:nvPr/>
        </p:nvSpPr>
        <p:spPr bwMode="auto">
          <a:xfrm>
            <a:off x="5538788" y="6467475"/>
            <a:ext cx="1174750" cy="339725"/>
          </a:xfrm>
          <a:prstGeom prst="rect">
            <a:avLst/>
          </a:prstGeom>
          <a:noFill/>
          <a:ln w="9525">
            <a:noFill/>
            <a:miter lim="800000"/>
            <a:headEnd/>
            <a:tailEnd/>
          </a:ln>
        </p:spPr>
        <p:txBody>
          <a:bodyPr wrap="none">
            <a:spAutoFit/>
          </a:bodyPr>
          <a:lstStyle/>
          <a:p>
            <a:r>
              <a:rPr lang="es-ES" sz="1600" b="1" i="1">
                <a:latin typeface="Calibri" pitchFamily="34" charset="0"/>
              </a:rPr>
              <a:t>1990 - 2000</a:t>
            </a:r>
          </a:p>
        </p:txBody>
      </p:sp>
      <p:cxnSp>
        <p:nvCxnSpPr>
          <p:cNvPr id="5" name="4 Conector recto"/>
          <p:cNvCxnSpPr/>
          <p:nvPr/>
        </p:nvCxnSpPr>
        <p:spPr>
          <a:xfrm>
            <a:off x="4341813" y="939800"/>
            <a:ext cx="0" cy="5654675"/>
          </a:xfrm>
          <a:prstGeom prst="line">
            <a:avLst/>
          </a:prstGeom>
          <a:ln w="12700"/>
        </p:spPr>
        <p:style>
          <a:lnRef idx="2">
            <a:schemeClr val="dk1"/>
          </a:lnRef>
          <a:fillRef idx="0">
            <a:schemeClr val="dk1"/>
          </a:fillRef>
          <a:effectRef idx="1">
            <a:schemeClr val="dk1"/>
          </a:effectRef>
          <a:fontRef idx="minor">
            <a:schemeClr val="tx1"/>
          </a:fontRef>
        </p:style>
      </p:cxnSp>
      <p:sp>
        <p:nvSpPr>
          <p:cNvPr id="25" name="24 Elipse"/>
          <p:cNvSpPr/>
          <p:nvPr/>
        </p:nvSpPr>
        <p:spPr>
          <a:xfrm rot="20231634">
            <a:off x="1274763" y="5053013"/>
            <a:ext cx="1300162" cy="1098550"/>
          </a:xfrm>
          <a:prstGeom prst="ellipse">
            <a:avLst/>
          </a:prstGeom>
          <a:noFill/>
          <a:ln w="1270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26" name="25 Elipse"/>
          <p:cNvSpPr/>
          <p:nvPr/>
        </p:nvSpPr>
        <p:spPr>
          <a:xfrm rot="20231634">
            <a:off x="4973638" y="5334000"/>
            <a:ext cx="1298575" cy="663575"/>
          </a:xfrm>
          <a:prstGeom prst="ellipse">
            <a:avLst/>
          </a:prstGeom>
          <a:noFill/>
          <a:ln w="1270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pic>
        <p:nvPicPr>
          <p:cNvPr id="4098" name="Picture 2"/>
          <p:cNvPicPr>
            <a:picLocks noChangeAspect="1" noChangeArrowheads="1"/>
          </p:cNvPicPr>
          <p:nvPr/>
        </p:nvPicPr>
        <p:blipFill>
          <a:blip r:embed="rId7">
            <a:extLst/>
          </a:blip>
          <a:srcRect/>
          <a:stretch>
            <a:fillRect/>
          </a:stretch>
        </p:blipFill>
        <p:spPr bwMode="auto">
          <a:xfrm>
            <a:off x="2279650" y="1627188"/>
            <a:ext cx="4584700" cy="3608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3 CuadroTexto"/>
          <p:cNvSpPr txBox="1">
            <a:spLocks noChangeArrowheads="1"/>
          </p:cNvSpPr>
          <p:nvPr/>
        </p:nvSpPr>
        <p:spPr bwMode="auto">
          <a:xfrm>
            <a:off x="260350" y="323850"/>
            <a:ext cx="1122363" cy="461963"/>
          </a:xfrm>
          <a:prstGeom prst="rect">
            <a:avLst/>
          </a:prstGeom>
          <a:noFill/>
          <a:ln w="9525">
            <a:noFill/>
            <a:miter lim="800000"/>
            <a:headEnd/>
            <a:tailEnd/>
          </a:ln>
        </p:spPr>
        <p:txBody>
          <a:bodyPr wrap="none">
            <a:spAutoFit/>
          </a:bodyPr>
          <a:lstStyle/>
          <a:p>
            <a:r>
              <a:rPr lang="es-ES" sz="2400" b="1" i="1">
                <a:latin typeface="Calibri" pitchFamily="34" charset="0"/>
              </a:rPr>
              <a:t>Outline</a:t>
            </a:r>
          </a:p>
        </p:txBody>
      </p:sp>
      <p:sp>
        <p:nvSpPr>
          <p:cNvPr id="16386" name="2 CuadroTexto"/>
          <p:cNvSpPr txBox="1">
            <a:spLocks noChangeArrowheads="1"/>
          </p:cNvSpPr>
          <p:nvPr/>
        </p:nvSpPr>
        <p:spPr bwMode="auto">
          <a:xfrm>
            <a:off x="539750" y="1341438"/>
            <a:ext cx="8280400" cy="4308475"/>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s-ES" sz="2800" i="1">
                <a:solidFill>
                  <a:srgbClr val="00008A"/>
                </a:solidFill>
                <a:latin typeface="Calibri" pitchFamily="34" charset="0"/>
              </a:rPr>
              <a:t>Aims of the study</a:t>
            </a:r>
          </a:p>
          <a:p>
            <a:pPr marL="342900" indent="-342900">
              <a:spcAft>
                <a:spcPts val="1200"/>
              </a:spcAft>
              <a:buFont typeface="Arial" charset="0"/>
              <a:buChar char="•"/>
            </a:pPr>
            <a:r>
              <a:rPr lang="es-ES" sz="2800" i="1">
                <a:solidFill>
                  <a:srgbClr val="00008A"/>
                </a:solidFill>
                <a:latin typeface="Calibri" pitchFamily="34" charset="0"/>
              </a:rPr>
              <a:t>Model performance assessment for wet deposition and atmospheric concentrations</a:t>
            </a:r>
          </a:p>
          <a:p>
            <a:pPr marL="342900" indent="-342900">
              <a:spcAft>
                <a:spcPts val="1200"/>
              </a:spcAft>
              <a:buFont typeface="Arial" charset="0"/>
              <a:buChar char="•"/>
            </a:pPr>
            <a:r>
              <a:rPr lang="es-ES" sz="2800" i="1">
                <a:solidFill>
                  <a:srgbClr val="00008A"/>
                </a:solidFill>
                <a:latin typeface="Calibri" pitchFamily="34" charset="0"/>
              </a:rPr>
              <a:t>Analysis of observed/modelled trends in wet deposition for the period 1990-2010</a:t>
            </a:r>
          </a:p>
          <a:p>
            <a:pPr marL="342900" indent="-342900">
              <a:spcAft>
                <a:spcPts val="1200"/>
              </a:spcAft>
              <a:buFont typeface="Arial" charset="0"/>
              <a:buChar char="•"/>
            </a:pPr>
            <a:r>
              <a:rPr lang="es-ES" sz="2800" i="1">
                <a:solidFill>
                  <a:srgbClr val="00008A"/>
                </a:solidFill>
                <a:latin typeface="Calibri" pitchFamily="34" charset="0"/>
              </a:rPr>
              <a:t>Absolute versus relative trends</a:t>
            </a:r>
          </a:p>
          <a:p>
            <a:pPr marL="342900" indent="-342900">
              <a:spcAft>
                <a:spcPts val="1200"/>
              </a:spcAft>
              <a:buFont typeface="Arial" charset="0"/>
              <a:buChar char="•"/>
            </a:pPr>
            <a:r>
              <a:rPr lang="es-ES" sz="2800" i="1">
                <a:solidFill>
                  <a:srgbClr val="00008A"/>
                </a:solidFill>
                <a:latin typeface="Calibri" pitchFamily="34" charset="0"/>
              </a:rPr>
              <a:t>The influence of dry deposition on total deposition</a:t>
            </a:r>
          </a:p>
          <a:p>
            <a:pPr marL="342900" indent="-342900">
              <a:spcAft>
                <a:spcPts val="1200"/>
              </a:spcAft>
              <a:buFont typeface="Arial" charset="0"/>
              <a:buChar char="•"/>
            </a:pPr>
            <a:r>
              <a:rPr lang="es-ES" sz="2800" i="1">
                <a:solidFill>
                  <a:srgbClr val="00008A"/>
                </a:solidFill>
                <a:latin typeface="Calibri" pitchFamily="34" charset="0"/>
              </a:rPr>
              <a:t>Conclusions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3 CuadroTexto"/>
          <p:cNvSpPr txBox="1">
            <a:spLocks noChangeArrowheads="1"/>
          </p:cNvSpPr>
          <p:nvPr/>
        </p:nvSpPr>
        <p:spPr bwMode="auto">
          <a:xfrm>
            <a:off x="179388" y="188913"/>
            <a:ext cx="7669212" cy="400050"/>
          </a:xfrm>
          <a:prstGeom prst="rect">
            <a:avLst/>
          </a:prstGeom>
          <a:noFill/>
          <a:ln w="9525">
            <a:noFill/>
            <a:miter lim="800000"/>
            <a:headEnd/>
            <a:tailEnd/>
          </a:ln>
        </p:spPr>
        <p:txBody>
          <a:bodyPr wrap="none">
            <a:spAutoFit/>
          </a:bodyPr>
          <a:lstStyle/>
          <a:p>
            <a:r>
              <a:rPr lang="es-ES" sz="2000" b="1" i="1">
                <a:latin typeface="Calibri" pitchFamily="34" charset="0"/>
              </a:rPr>
              <a:t>Obtaining more robust time series through measurement-model fusion</a:t>
            </a:r>
          </a:p>
        </p:txBody>
      </p:sp>
      <p:sp>
        <p:nvSpPr>
          <p:cNvPr id="53250" name="14 CuadroTexto"/>
          <p:cNvSpPr txBox="1">
            <a:spLocks noChangeArrowheads="1"/>
          </p:cNvSpPr>
          <p:nvPr/>
        </p:nvSpPr>
        <p:spPr bwMode="auto">
          <a:xfrm>
            <a:off x="179388" y="846138"/>
            <a:ext cx="8562975" cy="1016000"/>
          </a:xfrm>
          <a:prstGeom prst="rect">
            <a:avLst/>
          </a:prstGeom>
          <a:noFill/>
          <a:ln w="9525">
            <a:noFill/>
            <a:miter lim="800000"/>
            <a:headEnd/>
            <a:tailEnd/>
          </a:ln>
        </p:spPr>
        <p:txBody>
          <a:bodyPr>
            <a:spAutoFit/>
          </a:bodyPr>
          <a:lstStyle/>
          <a:p>
            <a:pPr marL="342900" indent="-342900">
              <a:buFont typeface="Arial" charset="0"/>
              <a:buChar char="•"/>
            </a:pPr>
            <a:r>
              <a:rPr lang="es-ES" sz="2000" i="1">
                <a:latin typeface="Calibri" pitchFamily="34" charset="0"/>
              </a:rPr>
              <a:t>If the models are better at estimating relative changes in deposition then maybe we can obtain more reliable estimates of future deposition by correcting the models for an initial period for which measurements exist.</a:t>
            </a:r>
          </a:p>
        </p:txBody>
      </p:sp>
      <p:pic>
        <p:nvPicPr>
          <p:cNvPr id="53251" name="17 Imagen"/>
          <p:cNvPicPr>
            <a:picLocks noChangeAspect="1"/>
          </p:cNvPicPr>
          <p:nvPr/>
        </p:nvPicPr>
        <p:blipFill>
          <a:blip r:embed="rId3"/>
          <a:srcRect/>
          <a:stretch>
            <a:fillRect/>
          </a:stretch>
        </p:blipFill>
        <p:spPr bwMode="auto">
          <a:xfrm>
            <a:off x="392113" y="3328988"/>
            <a:ext cx="4503737" cy="2873375"/>
          </a:xfrm>
          <a:prstGeom prst="rect">
            <a:avLst/>
          </a:prstGeom>
          <a:noFill/>
          <a:ln w="9525">
            <a:noFill/>
            <a:miter lim="800000"/>
            <a:headEnd/>
            <a:tailEnd/>
          </a:ln>
        </p:spPr>
      </p:pic>
      <p:sp>
        <p:nvSpPr>
          <p:cNvPr id="53252" name="18 CuadroTexto"/>
          <p:cNvSpPr txBox="1">
            <a:spLocks noChangeArrowheads="1"/>
          </p:cNvSpPr>
          <p:nvPr/>
        </p:nvSpPr>
        <p:spPr bwMode="auto">
          <a:xfrm>
            <a:off x="257175" y="2068513"/>
            <a:ext cx="1579563" cy="646112"/>
          </a:xfrm>
          <a:prstGeom prst="rect">
            <a:avLst/>
          </a:prstGeom>
          <a:noFill/>
          <a:ln w="9525">
            <a:noFill/>
            <a:miter lim="800000"/>
            <a:headEnd/>
            <a:tailEnd/>
          </a:ln>
        </p:spPr>
        <p:txBody>
          <a:bodyPr>
            <a:spAutoFit/>
          </a:bodyPr>
          <a:lstStyle/>
          <a:p>
            <a:r>
              <a:rPr lang="es-ES" sz="1800" b="1" i="1">
                <a:latin typeface="Calibri" pitchFamily="34" charset="0"/>
              </a:rPr>
              <a:t>Very simple example:</a:t>
            </a:r>
          </a:p>
        </p:txBody>
      </p:sp>
      <p:sp>
        <p:nvSpPr>
          <p:cNvPr id="21" name="20 Rectángulo"/>
          <p:cNvSpPr/>
          <p:nvPr/>
        </p:nvSpPr>
        <p:spPr>
          <a:xfrm>
            <a:off x="849313" y="3502025"/>
            <a:ext cx="463550" cy="2460625"/>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53254" name="22 CuadroTexto"/>
          <p:cNvSpPr txBox="1">
            <a:spLocks noChangeArrowheads="1"/>
          </p:cNvSpPr>
          <p:nvPr/>
        </p:nvSpPr>
        <p:spPr bwMode="auto">
          <a:xfrm>
            <a:off x="5414963" y="2097088"/>
            <a:ext cx="3054350" cy="831850"/>
          </a:xfrm>
          <a:prstGeom prst="rect">
            <a:avLst/>
          </a:prstGeom>
          <a:noFill/>
          <a:ln w="9525">
            <a:noFill/>
            <a:miter lim="800000"/>
            <a:headEnd/>
            <a:tailEnd/>
          </a:ln>
        </p:spPr>
        <p:txBody>
          <a:bodyPr>
            <a:spAutoFit/>
          </a:bodyPr>
          <a:lstStyle/>
          <a:p>
            <a:r>
              <a:rPr lang="es-ES" sz="1600" i="1">
                <a:latin typeface="Calibri" pitchFamily="34" charset="0"/>
              </a:rPr>
              <a:t>1) Calculate the model correction (e.g. bias correction)  for the initial period (3 years, in this example) </a:t>
            </a:r>
          </a:p>
        </p:txBody>
      </p:sp>
      <p:sp>
        <p:nvSpPr>
          <p:cNvPr id="2" name="1 Abrir llave"/>
          <p:cNvSpPr/>
          <p:nvPr/>
        </p:nvSpPr>
        <p:spPr>
          <a:xfrm rot="5400000">
            <a:off x="976313" y="3097213"/>
            <a:ext cx="209550" cy="463550"/>
          </a:xfrm>
          <a:prstGeom prst="leftBrace">
            <a:avLst>
              <a:gd name="adj1" fmla="val 4166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sz="1800"/>
          </a:p>
        </p:txBody>
      </p:sp>
      <p:graphicFrame>
        <p:nvGraphicFramePr>
          <p:cNvPr id="3" name="2 Tabla"/>
          <p:cNvGraphicFramePr>
            <a:graphicFrameLocks noGrp="1"/>
          </p:cNvGraphicFramePr>
          <p:nvPr/>
        </p:nvGraphicFramePr>
        <p:xfrm>
          <a:off x="2869547" y="3615795"/>
          <a:ext cx="1238250" cy="1297305"/>
        </p:xfrm>
        <a:graphic>
          <a:graphicData uri="http://schemas.openxmlformats.org/drawingml/2006/table">
            <a:tbl>
              <a:tblPr firstRow="1">
                <a:tableStyleId>{3C2FFA5D-87B4-456A-9821-1D502468CF0F}</a:tableStyleId>
              </a:tblPr>
              <a:tblGrid>
                <a:gridCol w="527050"/>
                <a:gridCol w="711200"/>
              </a:tblGrid>
              <a:tr h="190500">
                <a:tc>
                  <a:txBody>
                    <a:bodyPr/>
                    <a:lstStyle/>
                    <a:p>
                      <a:pPr algn="ctr" fontAlgn="b"/>
                      <a:r>
                        <a:rPr lang="es-ES" sz="1100" u="none" strike="noStrike" dirty="0" err="1">
                          <a:effectLst/>
                        </a:rPr>
                        <a:t>Model</a:t>
                      </a:r>
                      <a:endParaRPr lang="es-ES" sz="1100" b="0" i="0" u="none" strike="noStrike" dirty="0">
                        <a:solidFill>
                          <a:srgbClr val="000000"/>
                        </a:solidFill>
                        <a:effectLst/>
                        <a:latin typeface="Calibri"/>
                      </a:endParaRPr>
                    </a:p>
                  </a:txBody>
                  <a:tcPr marL="9525" marR="9525" marT="9525" marB="0" anchor="ctr"/>
                </a:tc>
                <a:tc>
                  <a:txBody>
                    <a:bodyPr/>
                    <a:lstStyle/>
                    <a:p>
                      <a:pPr algn="ctr" fontAlgn="b"/>
                      <a:r>
                        <a:rPr lang="es-ES" sz="1100" u="none" strike="noStrike" dirty="0" err="1">
                          <a:effectLst/>
                        </a:rPr>
                        <a:t>Correction</a:t>
                      </a:r>
                      <a:r>
                        <a:rPr lang="es-ES" sz="1100" u="none" strike="noStrike" dirty="0">
                          <a:effectLst/>
                        </a:rPr>
                        <a:t> Factor</a:t>
                      </a:r>
                      <a:endParaRPr lang="es-ES" sz="1100" b="0" i="0" u="none" strike="noStrike" dirty="0">
                        <a:solidFill>
                          <a:srgbClr val="000000"/>
                        </a:solidFill>
                        <a:effectLst/>
                        <a:latin typeface="Calibri"/>
                      </a:endParaRPr>
                    </a:p>
                  </a:txBody>
                  <a:tcPr marL="9525" marR="9525" marT="9525" marB="0" anchor="ctr"/>
                </a:tc>
              </a:tr>
              <a:tr h="190500">
                <a:tc>
                  <a:txBody>
                    <a:bodyPr/>
                    <a:lstStyle/>
                    <a:p>
                      <a:pPr algn="l" fontAlgn="b"/>
                      <a:r>
                        <a:rPr lang="es-ES" sz="1100" u="none" strike="noStrike">
                          <a:effectLst/>
                        </a:rPr>
                        <a:t>CHIF</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3.40</a:t>
                      </a:r>
                      <a:endParaRPr lang="es-ES" sz="1100" b="0" i="0" u="none" strike="noStrike" dirty="0">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EMEP</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0.64</a:t>
                      </a:r>
                      <a:endParaRPr lang="es-ES" sz="1100" b="0" i="0" u="none" strike="noStrike" dirty="0">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LOTO</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1.06</a:t>
                      </a:r>
                      <a:endParaRPr lang="es-ES" sz="1100" b="0" i="0" u="none" strike="noStrike" dirty="0">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MATCH</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1.91</a:t>
                      </a:r>
                      <a:endParaRPr lang="es-ES" sz="1100" b="0" i="0" u="none" strike="noStrike" dirty="0">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MINNI</a:t>
                      </a:r>
                      <a:endParaRPr lang="es-ES"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1.67</a:t>
                      </a:r>
                      <a:endParaRPr lang="es-ES" sz="1100" b="0" i="0" u="none" strike="noStrike" dirty="0">
                        <a:solidFill>
                          <a:srgbClr val="000000"/>
                        </a:solidFill>
                        <a:effectLst/>
                        <a:latin typeface="Calibri"/>
                      </a:endParaRPr>
                    </a:p>
                  </a:txBody>
                  <a:tcPr marL="9525" marR="9525" marT="9525" marB="0" anchor="b"/>
                </a:tc>
              </a:tr>
            </a:tbl>
          </a:graphicData>
        </a:graphic>
      </p:graphicFrame>
      <p:sp>
        <p:nvSpPr>
          <p:cNvPr id="53257" name="23 CuadroTexto"/>
          <p:cNvSpPr txBox="1">
            <a:spLocks noChangeArrowheads="1"/>
          </p:cNvSpPr>
          <p:nvPr/>
        </p:nvSpPr>
        <p:spPr bwMode="auto">
          <a:xfrm>
            <a:off x="5414963" y="3157538"/>
            <a:ext cx="2870200" cy="585787"/>
          </a:xfrm>
          <a:prstGeom prst="rect">
            <a:avLst/>
          </a:prstGeom>
          <a:noFill/>
          <a:ln w="9525">
            <a:noFill/>
            <a:miter lim="800000"/>
            <a:headEnd/>
            <a:tailEnd/>
          </a:ln>
        </p:spPr>
        <p:txBody>
          <a:bodyPr>
            <a:spAutoFit/>
          </a:bodyPr>
          <a:lstStyle/>
          <a:p>
            <a:r>
              <a:rPr lang="es-ES" sz="1600" i="1">
                <a:latin typeface="Calibri" pitchFamily="34" charset="0"/>
              </a:rPr>
              <a:t>2) Apply the correction to the rest of the time series</a:t>
            </a:r>
          </a:p>
        </p:txBody>
      </p:sp>
      <p:pic>
        <p:nvPicPr>
          <p:cNvPr id="53258" name="Picture 9"/>
          <p:cNvPicPr>
            <a:picLocks noChangeAspect="1" noChangeArrowheads="1"/>
          </p:cNvPicPr>
          <p:nvPr/>
        </p:nvPicPr>
        <p:blipFill>
          <a:blip r:embed="rId4"/>
          <a:srcRect/>
          <a:stretch>
            <a:fillRect/>
          </a:stretch>
        </p:blipFill>
        <p:spPr bwMode="auto">
          <a:xfrm>
            <a:off x="5586413" y="4070350"/>
            <a:ext cx="3370262" cy="2103438"/>
          </a:xfrm>
          <a:prstGeom prst="rect">
            <a:avLst/>
          </a:prstGeom>
          <a:noFill/>
          <a:ln w="9525">
            <a:noFill/>
            <a:miter lim="800000"/>
            <a:headEnd/>
            <a:tailEnd/>
          </a:ln>
        </p:spPr>
      </p:pic>
      <p:sp>
        <p:nvSpPr>
          <p:cNvPr id="6" name="5 Flecha derecha"/>
          <p:cNvSpPr/>
          <p:nvPr/>
        </p:nvSpPr>
        <p:spPr>
          <a:xfrm>
            <a:off x="4956175" y="4879975"/>
            <a:ext cx="454025" cy="512763"/>
          </a:xfrm>
          <a:prstGeom prst="rightArrow">
            <a:avLst/>
          </a:prstGeom>
          <a:ln w="28575"/>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53260" name="27 CuadroTexto"/>
          <p:cNvSpPr txBox="1">
            <a:spLocks noChangeArrowheads="1"/>
          </p:cNvSpPr>
          <p:nvPr/>
        </p:nvSpPr>
        <p:spPr bwMode="auto">
          <a:xfrm>
            <a:off x="546100" y="2919413"/>
            <a:ext cx="1579563" cy="307975"/>
          </a:xfrm>
          <a:prstGeom prst="rect">
            <a:avLst/>
          </a:prstGeom>
          <a:noFill/>
          <a:ln w="9525">
            <a:noFill/>
            <a:miter lim="800000"/>
            <a:headEnd/>
            <a:tailEnd/>
          </a:ln>
        </p:spPr>
        <p:txBody>
          <a:bodyPr>
            <a:spAutoFit/>
          </a:bodyPr>
          <a:lstStyle/>
          <a:p>
            <a:r>
              <a:rPr lang="es-ES" sz="1400" b="1" i="1">
                <a:latin typeface="Calibri" pitchFamily="34" charset="0"/>
              </a:rPr>
              <a:t>Initial period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9"/>
          <p:cNvPicPr>
            <a:picLocks noChangeAspect="1" noChangeArrowheads="1"/>
          </p:cNvPicPr>
          <p:nvPr/>
        </p:nvPicPr>
        <p:blipFill>
          <a:blip r:embed="rId3"/>
          <a:srcRect/>
          <a:stretch>
            <a:fillRect/>
          </a:stretch>
        </p:blipFill>
        <p:spPr bwMode="auto">
          <a:xfrm>
            <a:off x="2554288" y="796925"/>
            <a:ext cx="4319587" cy="2695575"/>
          </a:xfrm>
          <a:prstGeom prst="rect">
            <a:avLst/>
          </a:prstGeom>
          <a:noFill/>
          <a:ln w="9525">
            <a:noFill/>
            <a:miter lim="800000"/>
            <a:headEnd/>
            <a:tailEnd/>
          </a:ln>
        </p:spPr>
      </p:pic>
      <p:pic>
        <p:nvPicPr>
          <p:cNvPr id="55298" name="Picture 8"/>
          <p:cNvPicPr>
            <a:picLocks noChangeAspect="1" noChangeArrowheads="1"/>
          </p:cNvPicPr>
          <p:nvPr/>
        </p:nvPicPr>
        <p:blipFill>
          <a:blip r:embed="rId4"/>
          <a:srcRect/>
          <a:stretch>
            <a:fillRect/>
          </a:stretch>
        </p:blipFill>
        <p:spPr bwMode="auto">
          <a:xfrm>
            <a:off x="168275" y="3851275"/>
            <a:ext cx="4319588" cy="2697163"/>
          </a:xfrm>
          <a:prstGeom prst="rect">
            <a:avLst/>
          </a:prstGeom>
          <a:noFill/>
          <a:ln w="9525">
            <a:noFill/>
            <a:miter lim="800000"/>
            <a:headEnd/>
            <a:tailEnd/>
          </a:ln>
        </p:spPr>
      </p:pic>
      <p:pic>
        <p:nvPicPr>
          <p:cNvPr id="55299" name="Picture 7"/>
          <p:cNvPicPr>
            <a:picLocks noChangeAspect="1" noChangeArrowheads="1"/>
          </p:cNvPicPr>
          <p:nvPr/>
        </p:nvPicPr>
        <p:blipFill>
          <a:blip r:embed="rId5"/>
          <a:srcRect/>
          <a:stretch>
            <a:fillRect/>
          </a:stretch>
        </p:blipFill>
        <p:spPr bwMode="auto">
          <a:xfrm>
            <a:off x="4508500" y="3851275"/>
            <a:ext cx="4321175" cy="2697163"/>
          </a:xfrm>
          <a:prstGeom prst="rect">
            <a:avLst/>
          </a:prstGeom>
          <a:noFill/>
          <a:ln w="9525">
            <a:noFill/>
            <a:miter lim="800000"/>
            <a:headEnd/>
            <a:tailEnd/>
          </a:ln>
        </p:spPr>
      </p:pic>
      <p:pic>
        <p:nvPicPr>
          <p:cNvPr id="23" name="22 Imagen"/>
          <p:cNvPicPr>
            <a:picLocks noChangeAspect="1"/>
          </p:cNvPicPr>
          <p:nvPr/>
        </p:nvPicPr>
        <p:blipFill>
          <a:blip r:embed="rId6"/>
          <a:stretch>
            <a:fillRect/>
          </a:stretch>
        </p:blipFill>
        <p:spPr>
          <a:xfrm>
            <a:off x="3049198" y="3780314"/>
            <a:ext cx="1260000" cy="803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26 Imagen"/>
          <p:cNvPicPr>
            <a:picLocks noChangeAspect="1"/>
          </p:cNvPicPr>
          <p:nvPr/>
        </p:nvPicPr>
        <p:blipFill>
          <a:blip r:embed="rId7"/>
          <a:stretch>
            <a:fillRect/>
          </a:stretch>
        </p:blipFill>
        <p:spPr>
          <a:xfrm>
            <a:off x="7468214" y="3791707"/>
            <a:ext cx="1260000" cy="792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14 Imagen"/>
          <p:cNvPicPr>
            <a:picLocks noChangeAspect="1"/>
          </p:cNvPicPr>
          <p:nvPr/>
        </p:nvPicPr>
        <p:blipFill>
          <a:blip r:embed="rId8"/>
          <a:stretch>
            <a:fillRect/>
          </a:stretch>
        </p:blipFill>
        <p:spPr>
          <a:xfrm>
            <a:off x="5117866" y="762200"/>
            <a:ext cx="1205842" cy="769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303" name="29 CuadroTexto"/>
          <p:cNvSpPr txBox="1">
            <a:spLocks noChangeArrowheads="1"/>
          </p:cNvSpPr>
          <p:nvPr/>
        </p:nvSpPr>
        <p:spPr bwMode="auto">
          <a:xfrm>
            <a:off x="179388" y="188913"/>
            <a:ext cx="4806950" cy="461962"/>
          </a:xfrm>
          <a:prstGeom prst="rect">
            <a:avLst/>
          </a:prstGeom>
          <a:noFill/>
          <a:ln w="9525">
            <a:noFill/>
            <a:miter lim="800000"/>
            <a:headEnd/>
            <a:tailEnd/>
          </a:ln>
        </p:spPr>
        <p:txBody>
          <a:bodyPr wrap="none">
            <a:spAutoFit/>
          </a:bodyPr>
          <a:lstStyle/>
          <a:p>
            <a:r>
              <a:rPr lang="es-ES" sz="2400" b="1" i="1">
                <a:latin typeface="Calibri" pitchFamily="34" charset="0"/>
              </a:rPr>
              <a:t>Time series of bias-corrected models</a:t>
            </a:r>
          </a:p>
        </p:txBody>
      </p:sp>
      <p:sp>
        <p:nvSpPr>
          <p:cNvPr id="3" name="2 Rectángulo"/>
          <p:cNvSpPr/>
          <p:nvPr/>
        </p:nvSpPr>
        <p:spPr>
          <a:xfrm>
            <a:off x="3143250" y="1047750"/>
            <a:ext cx="404813" cy="2109788"/>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2" name="31 Rectángulo"/>
          <p:cNvSpPr/>
          <p:nvPr/>
        </p:nvSpPr>
        <p:spPr>
          <a:xfrm>
            <a:off x="684213" y="4100513"/>
            <a:ext cx="404812" cy="2109787"/>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
        <p:nvSpPr>
          <p:cNvPr id="33" name="32 Rectángulo"/>
          <p:cNvSpPr/>
          <p:nvPr/>
        </p:nvSpPr>
        <p:spPr>
          <a:xfrm>
            <a:off x="5033963" y="4100513"/>
            <a:ext cx="404812" cy="2109787"/>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6"/>
          <p:cNvPicPr>
            <a:picLocks noChangeAspect="1" noChangeArrowheads="1"/>
          </p:cNvPicPr>
          <p:nvPr/>
        </p:nvPicPr>
        <p:blipFill>
          <a:blip r:embed="rId3"/>
          <a:srcRect/>
          <a:stretch>
            <a:fillRect/>
          </a:stretch>
        </p:blipFill>
        <p:spPr bwMode="auto">
          <a:xfrm>
            <a:off x="290513" y="1060450"/>
            <a:ext cx="2597150" cy="1619250"/>
          </a:xfrm>
          <a:prstGeom prst="rect">
            <a:avLst/>
          </a:prstGeom>
          <a:noFill/>
          <a:ln w="9525">
            <a:noFill/>
            <a:miter lim="800000"/>
            <a:headEnd/>
            <a:tailEnd/>
          </a:ln>
        </p:spPr>
      </p:pic>
      <p:sp>
        <p:nvSpPr>
          <p:cNvPr id="57346" name="11 CuadroTexto"/>
          <p:cNvSpPr txBox="1">
            <a:spLocks noChangeArrowheads="1"/>
          </p:cNvSpPr>
          <p:nvPr/>
        </p:nvSpPr>
        <p:spPr bwMode="auto">
          <a:xfrm>
            <a:off x="179388" y="188913"/>
            <a:ext cx="2819400" cy="461962"/>
          </a:xfrm>
          <a:prstGeom prst="rect">
            <a:avLst/>
          </a:prstGeom>
          <a:noFill/>
          <a:ln w="9525">
            <a:noFill/>
            <a:miter lim="800000"/>
            <a:headEnd/>
            <a:tailEnd/>
          </a:ln>
        </p:spPr>
        <p:txBody>
          <a:bodyPr wrap="none">
            <a:spAutoFit/>
          </a:bodyPr>
          <a:lstStyle/>
          <a:p>
            <a:r>
              <a:rPr lang="es-ES" sz="2400" b="1" i="1">
                <a:latin typeface="Calibri" pitchFamily="34" charset="0"/>
              </a:rPr>
              <a:t>Don’t forget the dry!</a:t>
            </a:r>
          </a:p>
        </p:txBody>
      </p:sp>
      <p:pic>
        <p:nvPicPr>
          <p:cNvPr id="57347" name="Picture 7"/>
          <p:cNvPicPr>
            <a:picLocks noChangeAspect="1" noChangeArrowheads="1"/>
          </p:cNvPicPr>
          <p:nvPr/>
        </p:nvPicPr>
        <p:blipFill>
          <a:blip r:embed="rId4"/>
          <a:srcRect/>
          <a:stretch>
            <a:fillRect/>
          </a:stretch>
        </p:blipFill>
        <p:spPr bwMode="auto">
          <a:xfrm>
            <a:off x="6064250" y="2863850"/>
            <a:ext cx="2595563" cy="1619250"/>
          </a:xfrm>
          <a:prstGeom prst="rect">
            <a:avLst/>
          </a:prstGeom>
          <a:noFill/>
          <a:ln w="9525">
            <a:noFill/>
            <a:miter lim="800000"/>
            <a:headEnd/>
            <a:tailEnd/>
          </a:ln>
        </p:spPr>
      </p:pic>
      <p:pic>
        <p:nvPicPr>
          <p:cNvPr id="57348" name="Picture 11"/>
          <p:cNvPicPr>
            <a:picLocks noChangeAspect="1" noChangeArrowheads="1"/>
          </p:cNvPicPr>
          <p:nvPr/>
        </p:nvPicPr>
        <p:blipFill>
          <a:blip r:embed="rId5"/>
          <a:srcRect/>
          <a:stretch>
            <a:fillRect/>
          </a:stretch>
        </p:blipFill>
        <p:spPr bwMode="auto">
          <a:xfrm>
            <a:off x="403225" y="2863850"/>
            <a:ext cx="2595563" cy="1619250"/>
          </a:xfrm>
          <a:prstGeom prst="rect">
            <a:avLst/>
          </a:prstGeom>
          <a:noFill/>
          <a:ln w="9525">
            <a:noFill/>
            <a:miter lim="800000"/>
            <a:headEnd/>
            <a:tailEnd/>
          </a:ln>
        </p:spPr>
      </p:pic>
      <p:pic>
        <p:nvPicPr>
          <p:cNvPr id="57349" name="Picture 12"/>
          <p:cNvPicPr>
            <a:picLocks noChangeAspect="1" noChangeArrowheads="1"/>
          </p:cNvPicPr>
          <p:nvPr/>
        </p:nvPicPr>
        <p:blipFill>
          <a:blip r:embed="rId6"/>
          <a:srcRect/>
          <a:stretch>
            <a:fillRect/>
          </a:stretch>
        </p:blipFill>
        <p:spPr bwMode="auto">
          <a:xfrm>
            <a:off x="3219450" y="2863850"/>
            <a:ext cx="2595563" cy="1619250"/>
          </a:xfrm>
          <a:prstGeom prst="rect">
            <a:avLst/>
          </a:prstGeom>
          <a:noFill/>
          <a:ln w="9525">
            <a:noFill/>
            <a:miter lim="800000"/>
            <a:headEnd/>
            <a:tailEnd/>
          </a:ln>
        </p:spPr>
      </p:pic>
      <p:pic>
        <p:nvPicPr>
          <p:cNvPr id="57350" name="Picture 13"/>
          <p:cNvPicPr>
            <a:picLocks noChangeAspect="1" noChangeArrowheads="1"/>
          </p:cNvPicPr>
          <p:nvPr/>
        </p:nvPicPr>
        <p:blipFill>
          <a:blip r:embed="rId7"/>
          <a:srcRect/>
          <a:stretch>
            <a:fillRect/>
          </a:stretch>
        </p:blipFill>
        <p:spPr bwMode="auto">
          <a:xfrm>
            <a:off x="3219450" y="4675188"/>
            <a:ext cx="2595563" cy="1620837"/>
          </a:xfrm>
          <a:prstGeom prst="rect">
            <a:avLst/>
          </a:prstGeom>
          <a:noFill/>
          <a:ln w="9525">
            <a:noFill/>
            <a:miter lim="800000"/>
            <a:headEnd/>
            <a:tailEnd/>
          </a:ln>
        </p:spPr>
      </p:pic>
      <p:pic>
        <p:nvPicPr>
          <p:cNvPr id="57351" name="Picture 14"/>
          <p:cNvPicPr>
            <a:picLocks noChangeAspect="1" noChangeArrowheads="1"/>
          </p:cNvPicPr>
          <p:nvPr/>
        </p:nvPicPr>
        <p:blipFill>
          <a:blip r:embed="rId8"/>
          <a:srcRect/>
          <a:stretch>
            <a:fillRect/>
          </a:stretch>
        </p:blipFill>
        <p:spPr bwMode="auto">
          <a:xfrm>
            <a:off x="403225" y="4675188"/>
            <a:ext cx="2595563" cy="1620837"/>
          </a:xfrm>
          <a:prstGeom prst="rect">
            <a:avLst/>
          </a:prstGeom>
          <a:noFill/>
          <a:ln w="9525">
            <a:noFill/>
            <a:miter lim="800000"/>
            <a:headEnd/>
            <a:tailEnd/>
          </a:ln>
        </p:spPr>
      </p:pic>
      <p:pic>
        <p:nvPicPr>
          <p:cNvPr id="57352" name="Picture 15"/>
          <p:cNvPicPr>
            <a:picLocks noChangeAspect="1" noChangeArrowheads="1"/>
          </p:cNvPicPr>
          <p:nvPr/>
        </p:nvPicPr>
        <p:blipFill>
          <a:blip r:embed="rId9"/>
          <a:srcRect/>
          <a:stretch>
            <a:fillRect/>
          </a:stretch>
        </p:blipFill>
        <p:spPr bwMode="auto">
          <a:xfrm>
            <a:off x="6064250" y="4675188"/>
            <a:ext cx="2595563" cy="1620837"/>
          </a:xfrm>
          <a:prstGeom prst="rect">
            <a:avLst/>
          </a:prstGeom>
          <a:noFill/>
          <a:ln w="9525">
            <a:noFill/>
            <a:miter lim="800000"/>
            <a:headEnd/>
            <a:tailEnd/>
          </a:ln>
        </p:spPr>
      </p:pic>
      <p:pic>
        <p:nvPicPr>
          <p:cNvPr id="57353" name="Picture 17"/>
          <p:cNvPicPr>
            <a:picLocks noChangeAspect="1" noChangeArrowheads="1"/>
          </p:cNvPicPr>
          <p:nvPr/>
        </p:nvPicPr>
        <p:blipFill>
          <a:blip r:embed="rId10"/>
          <a:srcRect/>
          <a:stretch>
            <a:fillRect/>
          </a:stretch>
        </p:blipFill>
        <p:spPr bwMode="auto">
          <a:xfrm>
            <a:off x="3219450" y="1060450"/>
            <a:ext cx="2595563" cy="1619250"/>
          </a:xfrm>
          <a:prstGeom prst="rect">
            <a:avLst/>
          </a:prstGeom>
          <a:noFill/>
          <a:ln w="9525">
            <a:noFill/>
            <a:miter lim="800000"/>
            <a:headEnd/>
            <a:tailEnd/>
          </a:ln>
        </p:spPr>
      </p:pic>
      <p:pic>
        <p:nvPicPr>
          <p:cNvPr id="57354" name="Picture 18"/>
          <p:cNvPicPr>
            <a:picLocks noChangeAspect="1" noChangeArrowheads="1"/>
          </p:cNvPicPr>
          <p:nvPr/>
        </p:nvPicPr>
        <p:blipFill>
          <a:blip r:embed="rId11"/>
          <a:srcRect/>
          <a:stretch>
            <a:fillRect/>
          </a:stretch>
        </p:blipFill>
        <p:spPr bwMode="auto">
          <a:xfrm>
            <a:off x="6064250" y="1060450"/>
            <a:ext cx="2595563"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3 CuadroTexto"/>
          <p:cNvSpPr txBox="1">
            <a:spLocks noChangeArrowheads="1"/>
          </p:cNvSpPr>
          <p:nvPr/>
        </p:nvSpPr>
        <p:spPr bwMode="auto">
          <a:xfrm>
            <a:off x="260350" y="323850"/>
            <a:ext cx="4171950" cy="461963"/>
          </a:xfrm>
          <a:prstGeom prst="rect">
            <a:avLst/>
          </a:prstGeom>
          <a:noFill/>
          <a:ln w="9525">
            <a:noFill/>
            <a:miter lim="800000"/>
            <a:headEnd/>
            <a:tailEnd/>
          </a:ln>
        </p:spPr>
        <p:txBody>
          <a:bodyPr wrap="none">
            <a:spAutoFit/>
          </a:bodyPr>
          <a:lstStyle/>
          <a:p>
            <a:r>
              <a:rPr lang="es-ES" sz="2400" b="1" i="1">
                <a:latin typeface="Calibri" pitchFamily="34" charset="0"/>
              </a:rPr>
              <a:t>Questions to answer - Revisited</a:t>
            </a:r>
          </a:p>
        </p:txBody>
      </p:sp>
      <p:sp>
        <p:nvSpPr>
          <p:cNvPr id="59394" name="2 CuadroTexto"/>
          <p:cNvSpPr txBox="1">
            <a:spLocks noChangeArrowheads="1"/>
          </p:cNvSpPr>
          <p:nvPr/>
        </p:nvSpPr>
        <p:spPr bwMode="auto">
          <a:xfrm>
            <a:off x="611188" y="903288"/>
            <a:ext cx="7546975" cy="5110162"/>
          </a:xfrm>
          <a:prstGeom prst="rect">
            <a:avLst/>
          </a:prstGeom>
          <a:noFill/>
          <a:ln w="9525">
            <a:noFill/>
            <a:miter lim="800000"/>
            <a:headEnd/>
            <a:tailEnd/>
          </a:ln>
        </p:spPr>
        <p:txBody>
          <a:bodyPr>
            <a:spAutoFit/>
          </a:bodyPr>
          <a:lstStyle/>
          <a:p>
            <a:pPr marL="457200" indent="-457200">
              <a:spcAft>
                <a:spcPts val="6000"/>
              </a:spcAft>
              <a:buFont typeface="Calibri" pitchFamily="34" charset="0"/>
              <a:buAutoNum type="arabicParenR"/>
            </a:pPr>
            <a:r>
              <a:rPr lang="es-ES" sz="2800" i="1">
                <a:solidFill>
                  <a:srgbClr val="00008A"/>
                </a:solidFill>
                <a:latin typeface="Calibri" pitchFamily="34" charset="0"/>
              </a:rPr>
              <a:t>Can the models  estimate wet deposition for the period 1990-2010 with sufficient accuracy?</a:t>
            </a:r>
          </a:p>
          <a:p>
            <a:pPr marL="457200" indent="-457200">
              <a:spcAft>
                <a:spcPts val="9600"/>
              </a:spcAft>
              <a:buFont typeface="Calibri" pitchFamily="34" charset="0"/>
              <a:buAutoNum type="arabicParenR"/>
            </a:pPr>
            <a:r>
              <a:rPr lang="es-ES" sz="2800" i="1">
                <a:solidFill>
                  <a:srgbClr val="00008A"/>
                </a:solidFill>
                <a:latin typeface="Calibri" pitchFamily="34" charset="0"/>
              </a:rPr>
              <a:t>Can the models reproduce the observed trends in wet deposition?</a:t>
            </a:r>
          </a:p>
          <a:p>
            <a:pPr marL="457200" indent="-457200">
              <a:spcAft>
                <a:spcPts val="6000"/>
              </a:spcAft>
              <a:buFont typeface="Calibri" pitchFamily="34" charset="0"/>
              <a:buAutoNum type="arabicParenR"/>
            </a:pPr>
            <a:r>
              <a:rPr lang="es-ES" sz="2800" i="1">
                <a:solidFill>
                  <a:srgbClr val="00008A"/>
                </a:solidFill>
                <a:latin typeface="Calibri" pitchFamily="34" charset="0"/>
              </a:rPr>
              <a:t>What are the reasons for the differences between the models and between modelled and observed trends?</a:t>
            </a:r>
          </a:p>
        </p:txBody>
      </p:sp>
      <p:sp>
        <p:nvSpPr>
          <p:cNvPr id="59395" name="1 CuadroTexto"/>
          <p:cNvSpPr txBox="1">
            <a:spLocks noChangeArrowheads="1"/>
          </p:cNvSpPr>
          <p:nvPr/>
        </p:nvSpPr>
        <p:spPr bwMode="auto">
          <a:xfrm>
            <a:off x="717550" y="1866900"/>
            <a:ext cx="7974013" cy="646113"/>
          </a:xfrm>
          <a:prstGeom prst="rect">
            <a:avLst/>
          </a:prstGeom>
          <a:noFill/>
          <a:ln w="9525">
            <a:noFill/>
            <a:miter lim="800000"/>
            <a:headEnd/>
            <a:tailEnd/>
          </a:ln>
        </p:spPr>
        <p:txBody>
          <a:bodyPr>
            <a:spAutoFit/>
          </a:bodyPr>
          <a:lstStyle/>
          <a:p>
            <a:r>
              <a:rPr lang="es-ES" sz="1800">
                <a:solidFill>
                  <a:srgbClr val="C00000"/>
                </a:solidFill>
                <a:latin typeface="Calibri" pitchFamily="34" charset="0"/>
              </a:rPr>
              <a:t>Although there is a general underestimation of wet deposition (with the exception of EMEP for WSOx),  some models perform better than others</a:t>
            </a:r>
          </a:p>
        </p:txBody>
      </p:sp>
      <p:sp>
        <p:nvSpPr>
          <p:cNvPr id="59396" name="4 CuadroTexto"/>
          <p:cNvSpPr txBox="1">
            <a:spLocks noChangeArrowheads="1"/>
          </p:cNvSpPr>
          <p:nvPr/>
        </p:nvSpPr>
        <p:spPr bwMode="auto">
          <a:xfrm>
            <a:off x="717550" y="3425825"/>
            <a:ext cx="7974013" cy="1200150"/>
          </a:xfrm>
          <a:prstGeom prst="rect">
            <a:avLst/>
          </a:prstGeom>
          <a:noFill/>
          <a:ln w="9525">
            <a:noFill/>
            <a:miter lim="800000"/>
            <a:headEnd/>
            <a:tailEnd/>
          </a:ln>
        </p:spPr>
        <p:txBody>
          <a:bodyPr>
            <a:spAutoFit/>
          </a:bodyPr>
          <a:lstStyle/>
          <a:p>
            <a:r>
              <a:rPr lang="es-ES" sz="1800">
                <a:solidFill>
                  <a:srgbClr val="C00000"/>
                </a:solidFill>
                <a:latin typeface="Calibri" pitchFamily="34" charset="0"/>
              </a:rPr>
              <a:t>Most of the observed trends for WNOx and WNHx are not significant (using our methodology) and so assessment is difficult.  For WSOx, for which most observed trends are significant, the models tend to overestimate the decreasing trends.  Model performance is better for relative trends</a:t>
            </a:r>
          </a:p>
        </p:txBody>
      </p:sp>
      <p:sp>
        <p:nvSpPr>
          <p:cNvPr id="59397" name="5 CuadroTexto"/>
          <p:cNvSpPr txBox="1">
            <a:spLocks noChangeArrowheads="1"/>
          </p:cNvSpPr>
          <p:nvPr/>
        </p:nvSpPr>
        <p:spPr bwMode="auto">
          <a:xfrm>
            <a:off x="717550" y="5913438"/>
            <a:ext cx="7974013" cy="647700"/>
          </a:xfrm>
          <a:prstGeom prst="rect">
            <a:avLst/>
          </a:prstGeom>
          <a:noFill/>
          <a:ln w="9525">
            <a:noFill/>
            <a:miter lim="800000"/>
            <a:headEnd/>
            <a:tailEnd/>
          </a:ln>
        </p:spPr>
        <p:txBody>
          <a:bodyPr>
            <a:spAutoFit/>
          </a:bodyPr>
          <a:lstStyle/>
          <a:p>
            <a:r>
              <a:rPr lang="es-ES" sz="1800">
                <a:solidFill>
                  <a:srgbClr val="C00000"/>
                </a:solidFill>
                <a:latin typeface="Calibri" pitchFamily="34" charset="0"/>
              </a:rPr>
              <a:t>Complex task to evaluate this for multiple models although some analysis has been done looking at the influence of gas/particle scavening and dry deposition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12 Imagen"/>
          <p:cNvPicPr>
            <a:picLocks noChangeAspect="1"/>
          </p:cNvPicPr>
          <p:nvPr/>
        </p:nvPicPr>
        <p:blipFill>
          <a:blip r:embed="rId3"/>
          <a:srcRect/>
          <a:stretch>
            <a:fillRect/>
          </a:stretch>
        </p:blipFill>
        <p:spPr bwMode="auto">
          <a:xfrm>
            <a:off x="5659438" y="342900"/>
            <a:ext cx="2771775" cy="1768475"/>
          </a:xfrm>
          <a:prstGeom prst="rect">
            <a:avLst/>
          </a:prstGeom>
          <a:noFill/>
          <a:ln w="9525">
            <a:noFill/>
            <a:miter lim="800000"/>
            <a:headEnd/>
            <a:tailEnd/>
          </a:ln>
        </p:spPr>
      </p:pic>
      <p:sp>
        <p:nvSpPr>
          <p:cNvPr id="14" name="13 Flecha izquierda"/>
          <p:cNvSpPr/>
          <p:nvPr/>
        </p:nvSpPr>
        <p:spPr>
          <a:xfrm rot="10800000">
            <a:off x="5295900" y="1576388"/>
            <a:ext cx="512763" cy="420687"/>
          </a:xfrm>
          <a:prstGeom prst="leftArrow">
            <a:avLst/>
          </a:prstGeom>
          <a:ln w="28575"/>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36868" name="14 CuadroTexto"/>
          <p:cNvSpPr txBox="1">
            <a:spLocks noChangeArrowheads="1"/>
          </p:cNvSpPr>
          <p:nvPr/>
        </p:nvSpPr>
        <p:spPr bwMode="auto">
          <a:xfrm>
            <a:off x="179388" y="995363"/>
            <a:ext cx="4895850" cy="1373187"/>
          </a:xfrm>
          <a:prstGeom prst="rect">
            <a:avLst/>
          </a:prstGeom>
          <a:noFill/>
          <a:ln w="9525">
            <a:noFill/>
            <a:miter lim="800000"/>
            <a:headEnd/>
            <a:tailEnd/>
          </a:ln>
        </p:spPr>
        <p:txBody>
          <a:bodyPr>
            <a:spAutoFit/>
          </a:bodyPr>
          <a:lstStyle/>
          <a:p>
            <a:pPr marL="457200" indent="-457200">
              <a:spcAft>
                <a:spcPts val="1200"/>
              </a:spcAft>
              <a:buFont typeface="Arial" charset="0"/>
              <a:buChar char="•"/>
            </a:pPr>
            <a:r>
              <a:rPr lang="es-ES" sz="2800" i="1">
                <a:latin typeface="Calibri" pitchFamily="34" charset="0"/>
              </a:rPr>
              <a:t>Underestimation of contribution from scavenging of SO</a:t>
            </a:r>
            <a:r>
              <a:rPr lang="es-ES" sz="2800" i="1" baseline="-25000">
                <a:latin typeface="Calibri" pitchFamily="34" charset="0"/>
              </a:rPr>
              <a:t>2</a:t>
            </a:r>
            <a:r>
              <a:rPr lang="es-ES" sz="2800" i="1">
                <a:latin typeface="Calibri" pitchFamily="34" charset="0"/>
              </a:rPr>
              <a:t>?</a:t>
            </a:r>
          </a:p>
        </p:txBody>
      </p:sp>
      <p:grpSp>
        <p:nvGrpSpPr>
          <p:cNvPr id="36869" name="1 Grupo"/>
          <p:cNvGrpSpPr>
            <a:grpSpLocks/>
          </p:cNvGrpSpPr>
          <p:nvPr/>
        </p:nvGrpSpPr>
        <p:grpSpPr bwMode="auto">
          <a:xfrm>
            <a:off x="369888" y="3700463"/>
            <a:ext cx="8339137" cy="2474912"/>
            <a:chOff x="-171332" y="2708147"/>
            <a:chExt cx="9484649" cy="2814546"/>
          </a:xfrm>
        </p:grpSpPr>
        <p:pic>
          <p:nvPicPr>
            <p:cNvPr id="36874" name="Picture 2"/>
            <p:cNvPicPr>
              <a:picLocks noChangeAspect="1" noChangeArrowheads="1"/>
            </p:cNvPicPr>
            <p:nvPr/>
          </p:nvPicPr>
          <p:blipFill>
            <a:blip r:embed="rId4"/>
            <a:srcRect/>
            <a:stretch>
              <a:fillRect/>
            </a:stretch>
          </p:blipFill>
          <p:spPr bwMode="auto">
            <a:xfrm>
              <a:off x="-171332" y="2708147"/>
              <a:ext cx="3600000" cy="2814546"/>
            </a:xfrm>
            <a:prstGeom prst="rect">
              <a:avLst/>
            </a:prstGeom>
            <a:noFill/>
            <a:ln w="9525">
              <a:noFill/>
              <a:miter lim="800000"/>
              <a:headEnd/>
              <a:tailEnd/>
            </a:ln>
          </p:spPr>
        </p:pic>
        <p:pic>
          <p:nvPicPr>
            <p:cNvPr id="36875" name="Picture 3"/>
            <p:cNvPicPr>
              <a:picLocks noChangeAspect="1" noChangeArrowheads="1"/>
            </p:cNvPicPr>
            <p:nvPr/>
          </p:nvPicPr>
          <p:blipFill>
            <a:blip r:embed="rId5"/>
            <a:srcRect/>
            <a:stretch>
              <a:fillRect/>
            </a:stretch>
          </p:blipFill>
          <p:spPr bwMode="auto">
            <a:xfrm>
              <a:off x="2770320" y="2708147"/>
              <a:ext cx="3600000" cy="2814546"/>
            </a:xfrm>
            <a:prstGeom prst="rect">
              <a:avLst/>
            </a:prstGeom>
            <a:noFill/>
            <a:ln w="9525">
              <a:noFill/>
              <a:miter lim="800000"/>
              <a:headEnd/>
              <a:tailEnd/>
            </a:ln>
          </p:spPr>
        </p:pic>
        <p:pic>
          <p:nvPicPr>
            <p:cNvPr id="36876" name="Picture 5"/>
            <p:cNvPicPr>
              <a:picLocks noChangeAspect="1" noChangeArrowheads="1"/>
            </p:cNvPicPr>
            <p:nvPr/>
          </p:nvPicPr>
          <p:blipFill>
            <a:blip r:embed="rId6"/>
            <a:srcRect/>
            <a:stretch>
              <a:fillRect/>
            </a:stretch>
          </p:blipFill>
          <p:spPr bwMode="auto">
            <a:xfrm>
              <a:off x="5713317" y="2708147"/>
              <a:ext cx="3600000" cy="2814546"/>
            </a:xfrm>
            <a:prstGeom prst="rect">
              <a:avLst/>
            </a:prstGeom>
            <a:noFill/>
            <a:ln w="9525">
              <a:noFill/>
              <a:miter lim="800000"/>
              <a:headEnd/>
              <a:tailEnd/>
            </a:ln>
          </p:spPr>
        </p:pic>
      </p:grpSp>
      <p:sp>
        <p:nvSpPr>
          <p:cNvPr id="36870" name="18 CuadroTexto"/>
          <p:cNvSpPr txBox="1">
            <a:spLocks noChangeArrowheads="1"/>
          </p:cNvSpPr>
          <p:nvPr/>
        </p:nvSpPr>
        <p:spPr bwMode="auto">
          <a:xfrm>
            <a:off x="2041525" y="6203950"/>
            <a:ext cx="4978400" cy="461963"/>
          </a:xfrm>
          <a:prstGeom prst="rect">
            <a:avLst/>
          </a:prstGeom>
          <a:noFill/>
          <a:ln w="9525">
            <a:noFill/>
            <a:miter lim="800000"/>
            <a:headEnd/>
            <a:tailEnd/>
          </a:ln>
        </p:spPr>
        <p:txBody>
          <a:bodyPr wrap="none">
            <a:spAutoFit/>
          </a:bodyPr>
          <a:lstStyle/>
          <a:p>
            <a:r>
              <a:rPr lang="es-ES" sz="2400" b="1" i="1">
                <a:latin typeface="Calibri" pitchFamily="34" charset="0"/>
              </a:rPr>
              <a:t>Proportion of WSOx coming from SO</a:t>
            </a:r>
            <a:r>
              <a:rPr lang="es-ES" sz="2400" b="1" i="1" baseline="-25000">
                <a:latin typeface="Calibri" pitchFamily="34" charset="0"/>
              </a:rPr>
              <a:t>2</a:t>
            </a:r>
          </a:p>
        </p:txBody>
      </p:sp>
      <p:sp>
        <p:nvSpPr>
          <p:cNvPr id="20" name="19 Rectángulo"/>
          <p:cNvSpPr/>
          <p:nvPr/>
        </p:nvSpPr>
        <p:spPr>
          <a:xfrm>
            <a:off x="1500188" y="3575050"/>
            <a:ext cx="615950"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21" name="20 Rectángulo"/>
          <p:cNvSpPr/>
          <p:nvPr/>
        </p:nvSpPr>
        <p:spPr>
          <a:xfrm>
            <a:off x="4075113" y="3575050"/>
            <a:ext cx="735012"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23" name="22 Rectángulo"/>
          <p:cNvSpPr/>
          <p:nvPr/>
        </p:nvSpPr>
        <p:spPr>
          <a:xfrm>
            <a:off x="6602413" y="3575050"/>
            <a:ext cx="884237"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36878" name="3 CuadroTexto"/>
          <p:cNvSpPr txBox="1">
            <a:spLocks noChangeArrowheads="1"/>
          </p:cNvSpPr>
          <p:nvPr/>
        </p:nvSpPr>
        <p:spPr bwMode="auto">
          <a:xfrm>
            <a:off x="346075" y="0"/>
            <a:ext cx="5245100" cy="822325"/>
          </a:xfrm>
          <a:prstGeom prst="rect">
            <a:avLst/>
          </a:prstGeom>
          <a:noFill/>
          <a:ln w="9525">
            <a:noFill/>
            <a:miter lim="800000"/>
            <a:headEnd/>
            <a:tailEnd/>
          </a:ln>
        </p:spPr>
        <p:txBody>
          <a:bodyPr wrap="none">
            <a:spAutoFit/>
          </a:bodyPr>
          <a:lstStyle/>
          <a:p>
            <a:r>
              <a:rPr lang="es-ES" sz="2400" b="1" i="1">
                <a:latin typeface="Calibri" pitchFamily="34" charset="0"/>
              </a:rPr>
              <a:t>EDIII: framework to improve models.</a:t>
            </a:r>
          </a:p>
          <a:p>
            <a:r>
              <a:rPr lang="es-ES" sz="2400" b="1" i="1">
                <a:latin typeface="Calibri" pitchFamily="34" charset="0"/>
              </a:rPr>
              <a:t>Case of  CHIMERE. Why is WSOx so low?</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3 CuadroTexto"/>
          <p:cNvSpPr txBox="1">
            <a:spLocks noChangeArrowheads="1"/>
          </p:cNvSpPr>
          <p:nvPr/>
        </p:nvSpPr>
        <p:spPr bwMode="auto">
          <a:xfrm>
            <a:off x="179388" y="188913"/>
            <a:ext cx="5245100" cy="822325"/>
          </a:xfrm>
          <a:prstGeom prst="rect">
            <a:avLst/>
          </a:prstGeom>
          <a:noFill/>
          <a:ln w="9525">
            <a:noFill/>
            <a:miter lim="800000"/>
            <a:headEnd/>
            <a:tailEnd/>
          </a:ln>
        </p:spPr>
        <p:txBody>
          <a:bodyPr wrap="none">
            <a:spAutoFit/>
          </a:bodyPr>
          <a:lstStyle/>
          <a:p>
            <a:r>
              <a:rPr lang="es-ES" sz="2400" b="1" i="1">
                <a:latin typeface="Calibri" pitchFamily="34" charset="0"/>
              </a:rPr>
              <a:t>EDIII: framework to improve models.</a:t>
            </a:r>
          </a:p>
          <a:p>
            <a:r>
              <a:rPr lang="es-ES" sz="2400" b="1" i="1">
                <a:latin typeface="Calibri" pitchFamily="34" charset="0"/>
              </a:rPr>
              <a:t>Case of  CHIMERE. Why is WSOx so low?</a:t>
            </a:r>
          </a:p>
        </p:txBody>
      </p:sp>
      <p:pic>
        <p:nvPicPr>
          <p:cNvPr id="38914" name="12 Imagen"/>
          <p:cNvPicPr>
            <a:picLocks noChangeAspect="1"/>
          </p:cNvPicPr>
          <p:nvPr/>
        </p:nvPicPr>
        <p:blipFill>
          <a:blip r:embed="rId3"/>
          <a:srcRect/>
          <a:stretch>
            <a:fillRect/>
          </a:stretch>
        </p:blipFill>
        <p:spPr bwMode="auto">
          <a:xfrm>
            <a:off x="5659438" y="342900"/>
            <a:ext cx="2771775" cy="1768475"/>
          </a:xfrm>
          <a:prstGeom prst="rect">
            <a:avLst/>
          </a:prstGeom>
          <a:noFill/>
          <a:ln w="9525">
            <a:noFill/>
            <a:miter lim="800000"/>
            <a:headEnd/>
            <a:tailEnd/>
          </a:ln>
        </p:spPr>
      </p:pic>
      <p:sp>
        <p:nvSpPr>
          <p:cNvPr id="14" name="13 Flecha izquierda"/>
          <p:cNvSpPr/>
          <p:nvPr/>
        </p:nvSpPr>
        <p:spPr>
          <a:xfrm rot="10800000">
            <a:off x="5295900" y="1576388"/>
            <a:ext cx="512763" cy="420687"/>
          </a:xfrm>
          <a:prstGeom prst="leftArrow">
            <a:avLst/>
          </a:prstGeom>
          <a:ln w="28575"/>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
        <p:nvSpPr>
          <p:cNvPr id="38916" name="14 CuadroTexto"/>
          <p:cNvSpPr txBox="1">
            <a:spLocks noChangeArrowheads="1"/>
          </p:cNvSpPr>
          <p:nvPr/>
        </p:nvSpPr>
        <p:spPr bwMode="auto">
          <a:xfrm>
            <a:off x="195263" y="1389063"/>
            <a:ext cx="4895850" cy="2379662"/>
          </a:xfrm>
          <a:prstGeom prst="rect">
            <a:avLst/>
          </a:prstGeom>
          <a:noFill/>
          <a:ln w="9525">
            <a:noFill/>
            <a:miter lim="800000"/>
            <a:headEnd/>
            <a:tailEnd/>
          </a:ln>
        </p:spPr>
        <p:txBody>
          <a:bodyPr>
            <a:spAutoFit/>
          </a:bodyPr>
          <a:lstStyle/>
          <a:p>
            <a:pPr marL="457200" indent="-457200">
              <a:spcAft>
                <a:spcPts val="1200"/>
              </a:spcAft>
              <a:buFont typeface="Arial" charset="0"/>
              <a:buChar char="•"/>
            </a:pPr>
            <a:r>
              <a:rPr lang="es-ES" sz="2800" i="1">
                <a:latin typeface="Calibri" pitchFamily="34" charset="0"/>
              </a:rPr>
              <a:t>Underestimation of contribution from scavenging of SO</a:t>
            </a:r>
            <a:r>
              <a:rPr lang="es-ES" sz="2800" i="1" baseline="-25000">
                <a:latin typeface="Calibri" pitchFamily="34" charset="0"/>
              </a:rPr>
              <a:t>2</a:t>
            </a:r>
            <a:r>
              <a:rPr lang="es-ES" sz="2800" i="1">
                <a:latin typeface="Calibri" pitchFamily="34" charset="0"/>
              </a:rPr>
              <a:t>?</a:t>
            </a:r>
          </a:p>
          <a:p>
            <a:pPr marL="457200" indent="-457200">
              <a:spcAft>
                <a:spcPts val="1200"/>
              </a:spcAft>
              <a:buFont typeface="Arial" charset="0"/>
              <a:buChar char="•"/>
            </a:pPr>
            <a:r>
              <a:rPr lang="es-ES" sz="2800" i="1">
                <a:latin typeface="Calibri" pitchFamily="34" charset="0"/>
              </a:rPr>
              <a:t>Overestimation of dry deposition?</a:t>
            </a:r>
          </a:p>
        </p:txBody>
      </p:sp>
      <p:pic>
        <p:nvPicPr>
          <p:cNvPr id="38917" name="21 Imagen"/>
          <p:cNvPicPr>
            <a:picLocks noChangeAspect="1" noChangeArrowheads="1"/>
          </p:cNvPicPr>
          <p:nvPr/>
        </p:nvPicPr>
        <p:blipFill>
          <a:blip r:embed="rId4"/>
          <a:srcRect/>
          <a:stretch>
            <a:fillRect/>
          </a:stretch>
        </p:blipFill>
        <p:spPr bwMode="auto">
          <a:xfrm>
            <a:off x="4254500" y="3249613"/>
            <a:ext cx="4470400" cy="2852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2 CuadroTexto"/>
          <p:cNvSpPr txBox="1">
            <a:spLocks noChangeArrowheads="1"/>
          </p:cNvSpPr>
          <p:nvPr/>
        </p:nvSpPr>
        <p:spPr bwMode="auto">
          <a:xfrm>
            <a:off x="395288" y="782638"/>
            <a:ext cx="8569325" cy="5348287"/>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s-ES" sz="2000" i="1">
                <a:solidFill>
                  <a:srgbClr val="00008A"/>
                </a:solidFill>
                <a:latin typeface="Calibri" pitchFamily="34" charset="0"/>
              </a:rPr>
              <a:t>The models tend to underestimate rates of wet deposition (except EMEP for WSOx) and overestimate atmospheric concentrations</a:t>
            </a:r>
          </a:p>
          <a:p>
            <a:pPr marL="342900" indent="-342900">
              <a:spcAft>
                <a:spcPts val="1200"/>
              </a:spcAft>
              <a:buFont typeface="Arial" charset="0"/>
              <a:buChar char="•"/>
            </a:pPr>
            <a:r>
              <a:rPr lang="es-ES" sz="2000" b="1" i="1">
                <a:solidFill>
                  <a:srgbClr val="00008A"/>
                </a:solidFill>
                <a:latin typeface="Calibri" pitchFamily="34" charset="0"/>
              </a:rPr>
              <a:t>WNOx Trends: </a:t>
            </a:r>
            <a:r>
              <a:rPr lang="es-ES" sz="2000" i="1">
                <a:solidFill>
                  <a:srgbClr val="00008A"/>
                </a:solidFill>
                <a:latin typeface="Calibri" pitchFamily="34" charset="0"/>
              </a:rPr>
              <a:t>Most of the models tend to underestimate the observed decreases in deposition (modelled trends are more significant)</a:t>
            </a:r>
          </a:p>
          <a:p>
            <a:pPr marL="342900" indent="-342900">
              <a:spcAft>
                <a:spcPts val="1200"/>
              </a:spcAft>
              <a:buFont typeface="Arial" charset="0"/>
              <a:buChar char="•"/>
            </a:pPr>
            <a:r>
              <a:rPr lang="es-ES" sz="2000" b="1" i="1">
                <a:solidFill>
                  <a:srgbClr val="00008A"/>
                </a:solidFill>
                <a:latin typeface="Calibri" pitchFamily="34" charset="0"/>
              </a:rPr>
              <a:t>WNHx Trends: </a:t>
            </a:r>
            <a:r>
              <a:rPr lang="es-ES" sz="2000" i="1">
                <a:solidFill>
                  <a:srgbClr val="00008A"/>
                </a:solidFill>
                <a:latin typeface="Calibri" pitchFamily="34" charset="0"/>
              </a:rPr>
              <a:t>Observed and modelled trends are smaller than those for WNOx (very few trends are significant)</a:t>
            </a:r>
          </a:p>
          <a:p>
            <a:pPr marL="342900" indent="-342900">
              <a:spcAft>
                <a:spcPts val="1200"/>
              </a:spcAft>
              <a:buFont typeface="Arial" charset="0"/>
              <a:buChar char="•"/>
            </a:pPr>
            <a:r>
              <a:rPr lang="es-ES" sz="2000" b="1" i="1">
                <a:solidFill>
                  <a:srgbClr val="00008A"/>
                </a:solidFill>
                <a:latin typeface="Calibri" pitchFamily="34" charset="0"/>
              </a:rPr>
              <a:t>WSOx Trends: </a:t>
            </a:r>
            <a:r>
              <a:rPr lang="es-ES" sz="2000" i="1">
                <a:solidFill>
                  <a:srgbClr val="00008A"/>
                </a:solidFill>
                <a:latin typeface="Calibri" pitchFamily="34" charset="0"/>
              </a:rPr>
              <a:t>All models except EMEP overestimate the observed decreasing trends for all periods (the majority of which are significant)</a:t>
            </a:r>
          </a:p>
          <a:p>
            <a:pPr marL="342900" indent="-342900">
              <a:spcAft>
                <a:spcPts val="1200"/>
              </a:spcAft>
              <a:buFont typeface="Arial" charset="0"/>
              <a:buChar char="•"/>
            </a:pPr>
            <a:r>
              <a:rPr lang="es-ES" sz="2000" i="1">
                <a:solidFill>
                  <a:srgbClr val="00008A"/>
                </a:solidFill>
                <a:latin typeface="Calibri" pitchFamily="34" charset="0"/>
              </a:rPr>
              <a:t>The relative trends seems to be more robust than the absolute trends suggesting that more reliable estimates of future deposition can be obtained through measurement-model fusion</a:t>
            </a:r>
          </a:p>
          <a:p>
            <a:pPr marL="342900" indent="-342900">
              <a:spcAft>
                <a:spcPts val="1200"/>
              </a:spcAft>
              <a:buFont typeface="Arial" charset="0"/>
              <a:buChar char="•"/>
            </a:pPr>
            <a:r>
              <a:rPr lang="es-ES" sz="2000" i="1">
                <a:solidFill>
                  <a:srgbClr val="00008A"/>
                </a:solidFill>
                <a:latin typeface="Calibri" pitchFamily="34" charset="0"/>
              </a:rPr>
              <a:t>The contribution of dry deposition to the total is substantial and varies widely between models (mean contributions of 30 – 80%)</a:t>
            </a:r>
          </a:p>
        </p:txBody>
      </p:sp>
      <p:sp>
        <p:nvSpPr>
          <p:cNvPr id="100355" name="3 CuadroTexto"/>
          <p:cNvSpPr txBox="1">
            <a:spLocks noChangeArrowheads="1"/>
          </p:cNvSpPr>
          <p:nvPr/>
        </p:nvSpPr>
        <p:spPr bwMode="auto">
          <a:xfrm>
            <a:off x="179388" y="188913"/>
            <a:ext cx="1674812" cy="461962"/>
          </a:xfrm>
          <a:prstGeom prst="rect">
            <a:avLst/>
          </a:prstGeom>
          <a:noFill/>
          <a:ln w="9525">
            <a:noFill/>
            <a:miter lim="800000"/>
            <a:headEnd/>
            <a:tailEnd/>
          </a:ln>
        </p:spPr>
        <p:txBody>
          <a:bodyPr wrap="none">
            <a:spAutoFit/>
          </a:bodyPr>
          <a:lstStyle/>
          <a:p>
            <a:r>
              <a:rPr lang="es-ES" sz="2400" b="1" i="1">
                <a:latin typeface="Calibri" pitchFamily="34" charset="0"/>
              </a:rPr>
              <a:t>Conclusions</a:t>
            </a:r>
          </a:p>
        </p:txBody>
      </p:sp>
      <p:sp>
        <p:nvSpPr>
          <p:cNvPr id="2" name="1 CuadroTexto"/>
          <p:cNvSpPr txBox="1"/>
          <p:nvPr/>
        </p:nvSpPr>
        <p:spPr>
          <a:xfrm>
            <a:off x="2384277" y="6041876"/>
            <a:ext cx="4007978" cy="461665"/>
          </a:xfrm>
          <a:prstGeom prst="rect">
            <a:avLst/>
          </a:prstGeom>
          <a:noFill/>
        </p:spPr>
        <p:txBody>
          <a:bodyPr>
            <a:spAutoFit/>
          </a:bodyPr>
          <a:lstStyle/>
          <a:p>
            <a:pPr algn="ctr" fontAlgn="auto">
              <a:spcBef>
                <a:spcPts val="0"/>
              </a:spcBef>
              <a:spcAft>
                <a:spcPts val="0"/>
              </a:spcAft>
              <a:defRPr/>
            </a:pPr>
            <a:r>
              <a:rPr lang="es-ES" sz="2400" b="1" dirty="0" err="1">
                <a:ln w="10541" cmpd="sng">
                  <a:solidFill>
                    <a:srgbClr val="540000"/>
                  </a:solidFill>
                  <a:prstDash val="solid"/>
                </a:ln>
                <a:solidFill>
                  <a:srgbClr val="FF0000"/>
                </a:solidFill>
                <a:latin typeface="+mn-lt"/>
              </a:rPr>
              <a:t>Thanks</a:t>
            </a:r>
            <a:r>
              <a:rPr lang="es-ES" sz="2400" b="1" dirty="0">
                <a:ln w="10541" cmpd="sng">
                  <a:solidFill>
                    <a:srgbClr val="540000"/>
                  </a:solidFill>
                  <a:prstDash val="solid"/>
                </a:ln>
                <a:solidFill>
                  <a:srgbClr val="FF0000"/>
                </a:solidFill>
                <a:latin typeface="+mn-lt"/>
              </a:rPr>
              <a:t> </a:t>
            </a:r>
            <a:r>
              <a:rPr lang="es-ES" sz="2400" b="1" dirty="0" err="1">
                <a:ln w="10541" cmpd="sng">
                  <a:solidFill>
                    <a:srgbClr val="540000"/>
                  </a:solidFill>
                  <a:prstDash val="solid"/>
                </a:ln>
                <a:solidFill>
                  <a:srgbClr val="FF0000"/>
                </a:solidFill>
                <a:latin typeface="+mn-lt"/>
              </a:rPr>
              <a:t>for</a:t>
            </a:r>
            <a:r>
              <a:rPr lang="es-ES" sz="2400" b="1" dirty="0">
                <a:ln w="10541" cmpd="sng">
                  <a:solidFill>
                    <a:srgbClr val="540000"/>
                  </a:solidFill>
                  <a:prstDash val="solid"/>
                </a:ln>
                <a:solidFill>
                  <a:srgbClr val="FF0000"/>
                </a:solidFill>
                <a:latin typeface="+mn-lt"/>
              </a:rPr>
              <a:t> </a:t>
            </a:r>
            <a:r>
              <a:rPr lang="es-ES" sz="2400" b="1" dirty="0" err="1" smtClean="0">
                <a:ln w="10541" cmpd="sng">
                  <a:solidFill>
                    <a:srgbClr val="540000"/>
                  </a:solidFill>
                  <a:prstDash val="solid"/>
                </a:ln>
                <a:solidFill>
                  <a:srgbClr val="FF0000"/>
                </a:solidFill>
                <a:latin typeface="+mn-lt"/>
              </a:rPr>
              <a:t>your</a:t>
            </a:r>
            <a:r>
              <a:rPr lang="es-ES" sz="2400" b="1" dirty="0" smtClean="0">
                <a:ln w="10541" cmpd="sng">
                  <a:solidFill>
                    <a:srgbClr val="540000"/>
                  </a:solidFill>
                  <a:prstDash val="solid"/>
                </a:ln>
                <a:solidFill>
                  <a:srgbClr val="FF0000"/>
                </a:solidFill>
                <a:latin typeface="+mn-lt"/>
              </a:rPr>
              <a:t> </a:t>
            </a:r>
            <a:r>
              <a:rPr lang="es-ES" sz="2400" b="1" dirty="0" err="1">
                <a:ln w="10541" cmpd="sng">
                  <a:solidFill>
                    <a:srgbClr val="540000"/>
                  </a:solidFill>
                  <a:prstDash val="solid"/>
                </a:ln>
                <a:solidFill>
                  <a:srgbClr val="FF0000"/>
                </a:solidFill>
                <a:latin typeface="+mn-lt"/>
              </a:rPr>
              <a:t>attention</a:t>
            </a:r>
            <a:r>
              <a:rPr lang="es-ES" sz="2400" b="1" dirty="0">
                <a:ln w="10541" cmpd="sng">
                  <a:solidFill>
                    <a:srgbClr val="540000"/>
                  </a:solidFill>
                  <a:prstDash val="solid"/>
                </a:ln>
                <a:solidFill>
                  <a:srgbClr val="FF0000"/>
                </a:solidFill>
                <a:latin typeface="+mn-lt"/>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CuadroTexto"/>
          <p:cNvSpPr txBox="1">
            <a:spLocks noChangeArrowheads="1"/>
          </p:cNvSpPr>
          <p:nvPr/>
        </p:nvSpPr>
        <p:spPr bwMode="auto">
          <a:xfrm>
            <a:off x="260350" y="323850"/>
            <a:ext cx="2789238" cy="461963"/>
          </a:xfrm>
          <a:prstGeom prst="rect">
            <a:avLst/>
          </a:prstGeom>
          <a:noFill/>
          <a:ln w="9525">
            <a:noFill/>
            <a:miter lim="800000"/>
            <a:headEnd/>
            <a:tailEnd/>
          </a:ln>
        </p:spPr>
        <p:txBody>
          <a:bodyPr wrap="none">
            <a:spAutoFit/>
          </a:bodyPr>
          <a:lstStyle/>
          <a:p>
            <a:r>
              <a:rPr lang="es-ES" sz="2400" b="1" i="1">
                <a:latin typeface="Calibri" pitchFamily="34" charset="0"/>
              </a:rPr>
              <a:t>Questions to answer</a:t>
            </a:r>
          </a:p>
        </p:txBody>
      </p:sp>
      <p:sp>
        <p:nvSpPr>
          <p:cNvPr id="17410" name="2 CuadroTexto"/>
          <p:cNvSpPr txBox="1">
            <a:spLocks noChangeArrowheads="1"/>
          </p:cNvSpPr>
          <p:nvPr/>
        </p:nvSpPr>
        <p:spPr bwMode="auto">
          <a:xfrm>
            <a:off x="611188" y="1484313"/>
            <a:ext cx="7546975" cy="3724275"/>
          </a:xfrm>
          <a:prstGeom prst="rect">
            <a:avLst/>
          </a:prstGeom>
          <a:noFill/>
          <a:ln w="9525">
            <a:noFill/>
            <a:miter lim="800000"/>
            <a:headEnd/>
            <a:tailEnd/>
          </a:ln>
        </p:spPr>
        <p:txBody>
          <a:bodyPr>
            <a:spAutoFit/>
          </a:bodyPr>
          <a:lstStyle/>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estimate wet deposition for the period 1990-2010 with sufficient accuracy?</a:t>
            </a:r>
          </a:p>
          <a:p>
            <a:pPr marL="457200" indent="-457200">
              <a:spcAft>
                <a:spcPts val="2400"/>
              </a:spcAft>
              <a:buFont typeface="Calibri" pitchFamily="34" charset="0"/>
              <a:buAutoNum type="arabicParenR"/>
            </a:pPr>
            <a:r>
              <a:rPr lang="es-ES" sz="2800" i="1">
                <a:solidFill>
                  <a:srgbClr val="00008A"/>
                </a:solidFill>
                <a:latin typeface="Calibri" pitchFamily="34" charset="0"/>
              </a:rPr>
              <a:t>Can the models reproduce the observed trends in wet deposition?</a:t>
            </a:r>
          </a:p>
          <a:p>
            <a:pPr marL="457200" indent="-457200">
              <a:spcAft>
                <a:spcPts val="2400"/>
              </a:spcAft>
              <a:buFont typeface="Calibri" pitchFamily="34" charset="0"/>
              <a:buAutoNum type="arabicParenR"/>
            </a:pPr>
            <a:r>
              <a:rPr lang="es-ES" sz="2800" i="1">
                <a:solidFill>
                  <a:srgbClr val="00008A"/>
                </a:solidFill>
                <a:latin typeface="Calibri" pitchFamily="34" charset="0"/>
              </a:rPr>
              <a:t>What are the reasons for the differences between the models and between modelled and observed trends?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179388" y="188913"/>
            <a:ext cx="2009775" cy="461962"/>
          </a:xfrm>
          <a:prstGeom prst="rect">
            <a:avLst/>
          </a:prstGeom>
          <a:noFill/>
          <a:ln w="9525">
            <a:noFill/>
            <a:miter lim="800000"/>
            <a:headEnd/>
            <a:tailEnd/>
          </a:ln>
        </p:spPr>
        <p:txBody>
          <a:bodyPr wrap="none">
            <a:spAutoFit/>
          </a:bodyPr>
          <a:lstStyle/>
          <a:p>
            <a:r>
              <a:rPr lang="es-ES" sz="2400" b="1" i="1">
                <a:latin typeface="Calibri" pitchFamily="34" charset="0"/>
              </a:rPr>
              <a:t>Datasets Used</a:t>
            </a:r>
          </a:p>
        </p:txBody>
      </p:sp>
      <p:graphicFrame>
        <p:nvGraphicFramePr>
          <p:cNvPr id="3" name="2 Tabla"/>
          <p:cNvGraphicFramePr>
            <a:graphicFrameLocks noGrp="1"/>
          </p:cNvGraphicFramePr>
          <p:nvPr/>
        </p:nvGraphicFramePr>
        <p:xfrm>
          <a:off x="250825" y="3573463"/>
          <a:ext cx="2448272" cy="2377440"/>
        </p:xfrm>
        <a:graphic>
          <a:graphicData uri="http://schemas.openxmlformats.org/drawingml/2006/table">
            <a:tbl>
              <a:tblPr firstRow="1" bandRow="1">
                <a:tableStyleId>{5C22544A-7EE6-4342-B048-85BDC9FD1C3A}</a:tableStyleId>
              </a:tblPr>
              <a:tblGrid>
                <a:gridCol w="2448272"/>
              </a:tblGrid>
              <a:tr h="370840">
                <a:tc>
                  <a:txBody>
                    <a:bodyPr/>
                    <a:lstStyle/>
                    <a:p>
                      <a:r>
                        <a:rPr lang="es-ES" dirty="0" err="1" smtClean="0"/>
                        <a:t>Simulations</a:t>
                      </a:r>
                      <a:r>
                        <a:rPr lang="es-ES" dirty="0" smtClean="0"/>
                        <a:t> </a:t>
                      </a:r>
                    </a:p>
                    <a:p>
                      <a:r>
                        <a:rPr lang="es-ES" dirty="0" smtClean="0"/>
                        <a:t>(1990-2010)</a:t>
                      </a:r>
                    </a:p>
                  </a:txBody>
                  <a:tcPr/>
                </a:tc>
              </a:tr>
              <a:tr h="370840">
                <a:tc>
                  <a:txBody>
                    <a:bodyPr/>
                    <a:lstStyle/>
                    <a:p>
                      <a:r>
                        <a:rPr lang="es-ES" dirty="0" err="1" smtClean="0"/>
                        <a:t>Chimere</a:t>
                      </a:r>
                      <a:r>
                        <a:rPr lang="es-ES" dirty="0" smtClean="0"/>
                        <a:t> (</a:t>
                      </a:r>
                      <a:r>
                        <a:rPr lang="es-ES" b="1" dirty="0" smtClean="0">
                          <a:solidFill>
                            <a:srgbClr val="FF0000"/>
                          </a:solidFill>
                        </a:rPr>
                        <a:t>CHIF</a:t>
                      </a:r>
                      <a:r>
                        <a:rPr lang="es-ES" dirty="0" smtClean="0"/>
                        <a:t>)</a:t>
                      </a:r>
                    </a:p>
                    <a:p>
                      <a:r>
                        <a:rPr lang="es-ES" dirty="0" smtClean="0"/>
                        <a:t>EMEP MSC-W (EMEP)</a:t>
                      </a:r>
                    </a:p>
                    <a:p>
                      <a:r>
                        <a:rPr lang="es-ES" dirty="0" smtClean="0"/>
                        <a:t>Lotos-Euros (LOTO)</a:t>
                      </a:r>
                    </a:p>
                    <a:p>
                      <a:r>
                        <a:rPr lang="es-ES" b="1" dirty="0" smtClean="0">
                          <a:solidFill>
                            <a:srgbClr val="FF0000"/>
                          </a:solidFill>
                        </a:rPr>
                        <a:t>MATCH</a:t>
                      </a:r>
                    </a:p>
                    <a:p>
                      <a:r>
                        <a:rPr lang="es-ES" b="1" dirty="0" smtClean="0">
                          <a:solidFill>
                            <a:srgbClr val="FF0000"/>
                          </a:solidFill>
                        </a:rPr>
                        <a:t>MINNI</a:t>
                      </a:r>
                    </a:p>
                    <a:p>
                      <a:endParaRPr lang="es-ES" dirty="0" smtClean="0"/>
                    </a:p>
                  </a:txBody>
                  <a:tcPr/>
                </a:tc>
              </a:tr>
            </a:tbl>
          </a:graphicData>
        </a:graphic>
      </p:graphicFrame>
      <p:graphicFrame>
        <p:nvGraphicFramePr>
          <p:cNvPr id="5" name="4 Tabla"/>
          <p:cNvGraphicFramePr>
            <a:graphicFrameLocks noGrp="1"/>
          </p:cNvGraphicFramePr>
          <p:nvPr/>
        </p:nvGraphicFramePr>
        <p:xfrm>
          <a:off x="250825" y="765175"/>
          <a:ext cx="5544616" cy="2382520"/>
        </p:xfrm>
        <a:graphic>
          <a:graphicData uri="http://schemas.openxmlformats.org/drawingml/2006/table">
            <a:tbl>
              <a:tblPr firstRow="1" bandRow="1">
                <a:tableStyleId>{21E4AEA4-8DFA-4A89-87EB-49C32662AFE0}</a:tableStyleId>
              </a:tblPr>
              <a:tblGrid>
                <a:gridCol w="5544616"/>
              </a:tblGrid>
              <a:tr h="370840">
                <a:tc>
                  <a:txBody>
                    <a:bodyPr/>
                    <a:lstStyle/>
                    <a:p>
                      <a:r>
                        <a:rPr lang="es-ES" dirty="0" smtClean="0"/>
                        <a:t>Variables (</a:t>
                      </a:r>
                      <a:r>
                        <a:rPr lang="es-ES" dirty="0" err="1" smtClean="0"/>
                        <a:t>annual</a:t>
                      </a:r>
                      <a:r>
                        <a:rPr lang="es-ES" dirty="0" smtClean="0"/>
                        <a:t>, </a:t>
                      </a:r>
                      <a:r>
                        <a:rPr lang="es-ES" dirty="0" err="1" smtClean="0"/>
                        <a:t>seasonal</a:t>
                      </a:r>
                      <a:r>
                        <a:rPr lang="es-ES" dirty="0" smtClean="0"/>
                        <a:t>)</a:t>
                      </a:r>
                      <a:endParaRPr lang="es-ES" dirty="0"/>
                    </a:p>
                  </a:txBody>
                  <a:tcPr/>
                </a:tc>
              </a:tr>
              <a:tr h="370840">
                <a:tc>
                  <a:txBody>
                    <a:bodyPr/>
                    <a:lstStyle/>
                    <a:p>
                      <a:r>
                        <a:rPr lang="es-ES" dirty="0" err="1" smtClean="0"/>
                        <a:t>Wet</a:t>
                      </a:r>
                      <a:r>
                        <a:rPr lang="es-ES" dirty="0" smtClean="0"/>
                        <a:t> </a:t>
                      </a:r>
                      <a:r>
                        <a:rPr lang="es-ES" dirty="0" err="1" smtClean="0"/>
                        <a:t>deposition</a:t>
                      </a:r>
                      <a:r>
                        <a:rPr lang="es-ES" dirty="0" smtClean="0"/>
                        <a:t> of </a:t>
                      </a:r>
                      <a:r>
                        <a:rPr lang="es-ES" dirty="0" err="1" smtClean="0"/>
                        <a:t>oxidised</a:t>
                      </a:r>
                      <a:r>
                        <a:rPr lang="es-ES" dirty="0" smtClean="0"/>
                        <a:t> N (</a:t>
                      </a:r>
                      <a:r>
                        <a:rPr lang="es-ES" b="1" dirty="0" err="1" smtClean="0"/>
                        <a:t>WNOx</a:t>
                      </a:r>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Wet</a:t>
                      </a:r>
                      <a:r>
                        <a:rPr lang="es-ES" dirty="0" smtClean="0"/>
                        <a:t> </a:t>
                      </a:r>
                      <a:r>
                        <a:rPr lang="es-ES" dirty="0" err="1" smtClean="0"/>
                        <a:t>deposition</a:t>
                      </a:r>
                      <a:r>
                        <a:rPr lang="es-ES" dirty="0" smtClean="0"/>
                        <a:t> of </a:t>
                      </a:r>
                      <a:r>
                        <a:rPr lang="es-ES" dirty="0" err="1" smtClean="0"/>
                        <a:t>reduced</a:t>
                      </a:r>
                      <a:r>
                        <a:rPr lang="es-ES" dirty="0" smtClean="0"/>
                        <a:t> N (</a:t>
                      </a:r>
                      <a:r>
                        <a:rPr lang="es-ES" b="1" dirty="0" err="1" smtClean="0"/>
                        <a:t>WNHx</a:t>
                      </a:r>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Wet</a:t>
                      </a:r>
                      <a:r>
                        <a:rPr lang="es-ES" dirty="0" smtClean="0"/>
                        <a:t> </a:t>
                      </a:r>
                      <a:r>
                        <a:rPr lang="es-ES" dirty="0" err="1" smtClean="0"/>
                        <a:t>deposition</a:t>
                      </a:r>
                      <a:r>
                        <a:rPr lang="es-ES" dirty="0" smtClean="0"/>
                        <a:t> of S (</a:t>
                      </a:r>
                      <a:r>
                        <a:rPr lang="es-ES" b="1" dirty="0" err="1" smtClean="0"/>
                        <a:t>WSOx</a:t>
                      </a:r>
                      <a:r>
                        <a:rPr lang="es-ES" dirty="0" smtClean="0"/>
                        <a:t>)</a:t>
                      </a:r>
                      <a:r>
                        <a:rPr lang="es-ES" baseline="30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oxidised</a:t>
                      </a:r>
                      <a:r>
                        <a:rPr lang="es-ES" baseline="0" dirty="0" smtClean="0"/>
                        <a:t> N = HNO</a:t>
                      </a:r>
                      <a:r>
                        <a:rPr lang="es-ES" baseline="-25000" dirty="0" smtClean="0"/>
                        <a:t>3</a:t>
                      </a:r>
                      <a:r>
                        <a:rPr lang="es-ES" baseline="0" dirty="0" smtClean="0"/>
                        <a:t> + PM</a:t>
                      </a:r>
                      <a:r>
                        <a:rPr lang="es-ES" baseline="-25000" dirty="0" smtClean="0"/>
                        <a:t>10</a:t>
                      </a:r>
                      <a:r>
                        <a:rPr lang="es-ES" baseline="0" dirty="0" smtClean="0"/>
                        <a:t>-NO</a:t>
                      </a:r>
                      <a:r>
                        <a:rPr lang="es-ES" baseline="-25000" dirty="0" smtClean="0"/>
                        <a:t>3</a:t>
                      </a:r>
                      <a:r>
                        <a:rPr lang="es-ES" baseline="0" dirty="0" smtClean="0"/>
                        <a:t> (</a:t>
                      </a:r>
                      <a:r>
                        <a:rPr lang="es-ES" b="1" baseline="0" dirty="0" smtClean="0"/>
                        <a:t>TNO3</a:t>
                      </a:r>
                      <a:r>
                        <a:rPr lang="es-E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reduced</a:t>
                      </a:r>
                      <a:r>
                        <a:rPr lang="es-ES" baseline="0" dirty="0" smtClean="0"/>
                        <a:t> N = NH</a:t>
                      </a:r>
                      <a:r>
                        <a:rPr lang="es-ES" baseline="-25000" dirty="0" smtClean="0"/>
                        <a:t>3</a:t>
                      </a:r>
                      <a:r>
                        <a:rPr lang="es-ES" baseline="0" dirty="0" smtClean="0"/>
                        <a:t> + PM</a:t>
                      </a:r>
                      <a:r>
                        <a:rPr lang="es-ES" baseline="-25000" dirty="0" smtClean="0"/>
                        <a:t>10</a:t>
                      </a:r>
                      <a:r>
                        <a:rPr lang="es-ES" baseline="0" dirty="0" smtClean="0"/>
                        <a:t>-NH</a:t>
                      </a:r>
                      <a:r>
                        <a:rPr lang="es-ES" baseline="-25000" dirty="0" smtClean="0"/>
                        <a:t>4</a:t>
                      </a:r>
                      <a:r>
                        <a:rPr lang="es-ES" baseline="0" dirty="0" smtClean="0"/>
                        <a:t> (</a:t>
                      </a:r>
                      <a:r>
                        <a:rPr lang="es-ES" b="1" baseline="0" dirty="0" smtClean="0"/>
                        <a:t>TNH4</a:t>
                      </a:r>
                      <a:r>
                        <a:rPr lang="es-ES" baseline="0" dirty="0" smtClean="0"/>
                        <a:t>)</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Total </a:t>
                      </a:r>
                      <a:r>
                        <a:rPr lang="es-ES" dirty="0" err="1" smtClean="0"/>
                        <a:t>sulphur</a:t>
                      </a:r>
                      <a:r>
                        <a:rPr lang="es-ES" baseline="0" dirty="0" smtClean="0"/>
                        <a:t> = SO</a:t>
                      </a:r>
                      <a:r>
                        <a:rPr lang="es-ES" baseline="-25000" dirty="0" smtClean="0"/>
                        <a:t>2</a:t>
                      </a:r>
                      <a:r>
                        <a:rPr lang="es-ES" baseline="0" dirty="0" smtClean="0"/>
                        <a:t> + PM</a:t>
                      </a:r>
                      <a:r>
                        <a:rPr lang="es-ES" baseline="-25000" dirty="0" smtClean="0"/>
                        <a:t>10</a:t>
                      </a:r>
                      <a:r>
                        <a:rPr lang="es-ES" baseline="0" dirty="0" smtClean="0"/>
                        <a:t>-SO</a:t>
                      </a:r>
                      <a:r>
                        <a:rPr lang="es-ES" baseline="-25000" dirty="0" smtClean="0"/>
                        <a:t>4</a:t>
                      </a:r>
                      <a:r>
                        <a:rPr lang="es-ES" baseline="0" dirty="0" smtClean="0"/>
                        <a:t> (</a:t>
                      </a:r>
                      <a:r>
                        <a:rPr lang="es-ES" b="1" baseline="0" dirty="0" smtClean="0"/>
                        <a:t>TSO4</a:t>
                      </a:r>
                      <a:r>
                        <a:rPr lang="es-ES" baseline="0" dirty="0" smtClean="0"/>
                        <a:t>)</a:t>
                      </a:r>
                      <a:r>
                        <a:rPr lang="es-ES" baseline="30000" dirty="0" smtClean="0"/>
                        <a:t> *</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Precipitation</a:t>
                      </a:r>
                      <a:endParaRPr lang="es-ES" dirty="0" smtClean="0"/>
                    </a:p>
                  </a:txBody>
                  <a:tcPr/>
                </a:tc>
              </a:tr>
            </a:tbl>
          </a:graphicData>
        </a:graphic>
      </p:graphicFrame>
      <p:graphicFrame>
        <p:nvGraphicFramePr>
          <p:cNvPr id="6" name="5 Tabla"/>
          <p:cNvGraphicFramePr>
            <a:graphicFrameLocks noGrp="1"/>
          </p:cNvGraphicFramePr>
          <p:nvPr/>
        </p:nvGraphicFramePr>
        <p:xfrm>
          <a:off x="2916238" y="3573463"/>
          <a:ext cx="3024336" cy="2926080"/>
        </p:xfrm>
        <a:graphic>
          <a:graphicData uri="http://schemas.openxmlformats.org/drawingml/2006/table">
            <a:tbl>
              <a:tblPr firstRow="1" bandRow="1">
                <a:tableStyleId>{7DF18680-E054-41AD-8BC1-D1AEF772440D}</a:tableStyleId>
              </a:tblPr>
              <a:tblGrid>
                <a:gridCol w="3024336"/>
              </a:tblGrid>
              <a:tr h="370840">
                <a:tc>
                  <a:txBody>
                    <a:bodyPr/>
                    <a:lstStyle/>
                    <a:p>
                      <a:r>
                        <a:rPr lang="es-ES" dirty="0" err="1" smtClean="0"/>
                        <a:t>Simulations</a:t>
                      </a:r>
                      <a:r>
                        <a:rPr lang="es-ES" dirty="0" smtClean="0"/>
                        <a:t> </a:t>
                      </a:r>
                    </a:p>
                    <a:p>
                      <a:r>
                        <a:rPr lang="es-ES" dirty="0" smtClean="0"/>
                        <a:t>(1990,</a:t>
                      </a:r>
                      <a:r>
                        <a:rPr lang="es-ES" baseline="0" dirty="0" smtClean="0"/>
                        <a:t> 2000, 2010)</a:t>
                      </a:r>
                    </a:p>
                  </a:txBody>
                  <a:tcPr/>
                </a:tc>
              </a:tr>
              <a:tr h="370840">
                <a:tc>
                  <a:txBody>
                    <a:bodyPr/>
                    <a:lstStyle/>
                    <a:p>
                      <a:r>
                        <a:rPr lang="es-ES" dirty="0" err="1" smtClean="0"/>
                        <a:t>Chimere</a:t>
                      </a:r>
                      <a:r>
                        <a:rPr lang="es-ES" dirty="0" smtClean="0"/>
                        <a:t> (CHIF)</a:t>
                      </a:r>
                    </a:p>
                    <a:p>
                      <a:r>
                        <a:rPr lang="es-ES" dirty="0" smtClean="0"/>
                        <a:t>CMAQ (CMAQB)</a:t>
                      </a:r>
                    </a:p>
                    <a:p>
                      <a:r>
                        <a:rPr lang="es-ES" dirty="0" smtClean="0"/>
                        <a:t>EMEP MSC-W (EMEP)</a:t>
                      </a:r>
                    </a:p>
                    <a:p>
                      <a:r>
                        <a:rPr lang="es-ES" dirty="0" smtClean="0"/>
                        <a:t>Lotos-Euros (LOTO)</a:t>
                      </a:r>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rgbClr val="FF0000"/>
                          </a:solidFill>
                        </a:rPr>
                        <a:t>MATCH</a:t>
                      </a:r>
                    </a:p>
                    <a:p>
                      <a:r>
                        <a:rPr lang="es-ES" strike="noStrike" dirty="0" smtClean="0">
                          <a:solidFill>
                            <a:schemeClr val="tx1"/>
                          </a:solidFill>
                        </a:rPr>
                        <a:t>MINNI</a:t>
                      </a:r>
                    </a:p>
                    <a:p>
                      <a:r>
                        <a:rPr lang="es-ES" dirty="0" smtClean="0"/>
                        <a:t>Polair3D (POLR)</a:t>
                      </a:r>
                    </a:p>
                    <a:p>
                      <a:r>
                        <a:rPr lang="es-ES" dirty="0" smtClean="0">
                          <a:solidFill>
                            <a:schemeClr val="tx1">
                              <a:lumMod val="65000"/>
                              <a:lumOff val="35000"/>
                            </a:schemeClr>
                          </a:solidFill>
                        </a:rPr>
                        <a:t>WRF-</a:t>
                      </a:r>
                      <a:r>
                        <a:rPr lang="es-ES" dirty="0" err="1" smtClean="0">
                          <a:solidFill>
                            <a:schemeClr val="tx1">
                              <a:lumMod val="65000"/>
                              <a:lumOff val="35000"/>
                            </a:schemeClr>
                          </a:solidFill>
                        </a:rPr>
                        <a:t>Chem</a:t>
                      </a:r>
                      <a:r>
                        <a:rPr lang="es-ES" baseline="0" dirty="0" smtClean="0">
                          <a:solidFill>
                            <a:schemeClr val="tx1">
                              <a:lumMod val="65000"/>
                              <a:lumOff val="35000"/>
                            </a:schemeClr>
                          </a:solidFill>
                        </a:rPr>
                        <a:t> (WRFC)</a:t>
                      </a:r>
                      <a:endParaRPr lang="es-ES" dirty="0" smtClean="0">
                        <a:solidFill>
                          <a:schemeClr val="tx1">
                            <a:lumMod val="65000"/>
                            <a:lumOff val="35000"/>
                          </a:schemeClr>
                        </a:solidFill>
                      </a:endParaRPr>
                    </a:p>
                  </a:txBody>
                  <a:tcPr/>
                </a:tc>
              </a:tr>
            </a:tbl>
          </a:graphicData>
        </a:graphic>
      </p:graphicFrame>
      <p:graphicFrame>
        <p:nvGraphicFramePr>
          <p:cNvPr id="8" name="7 Tabla"/>
          <p:cNvGraphicFramePr>
            <a:graphicFrameLocks noGrp="1"/>
          </p:cNvGraphicFramePr>
          <p:nvPr/>
        </p:nvGraphicFramePr>
        <p:xfrm>
          <a:off x="6156325" y="3573463"/>
          <a:ext cx="2736304" cy="1554480"/>
        </p:xfrm>
        <a:graphic>
          <a:graphicData uri="http://schemas.openxmlformats.org/drawingml/2006/table">
            <a:tbl>
              <a:tblPr firstRow="1" bandRow="1">
                <a:tableStyleId>{F5AB1C69-6EDB-4FF4-983F-18BD219EF322}</a:tableStyleId>
              </a:tblPr>
              <a:tblGrid>
                <a:gridCol w="2736304"/>
              </a:tblGrid>
              <a:tr h="370840">
                <a:tc>
                  <a:txBody>
                    <a:bodyPr/>
                    <a:lstStyle/>
                    <a:p>
                      <a:r>
                        <a:rPr lang="es-ES" dirty="0" err="1" smtClean="0"/>
                        <a:t>Observations</a:t>
                      </a:r>
                      <a:r>
                        <a:rPr lang="es-ES" dirty="0" smtClean="0"/>
                        <a:t> </a:t>
                      </a:r>
                    </a:p>
                    <a:p>
                      <a:r>
                        <a:rPr lang="es-ES" dirty="0" smtClean="0"/>
                        <a:t>(EMEP </a:t>
                      </a:r>
                      <a:r>
                        <a:rPr lang="es-ES" dirty="0" err="1" smtClean="0"/>
                        <a:t>sites</a:t>
                      </a:r>
                      <a:r>
                        <a:rPr lang="es-ES" dirty="0" smtClean="0"/>
                        <a:t>:</a:t>
                      </a:r>
                      <a:r>
                        <a:rPr lang="es-ES" baseline="0" dirty="0" smtClean="0"/>
                        <a:t> 1990-2010)</a:t>
                      </a:r>
                      <a:endParaRPr lang="es-ES" dirty="0"/>
                    </a:p>
                  </a:txBody>
                  <a:tcPr>
                    <a:solidFill>
                      <a:srgbClr val="77943C"/>
                    </a:solidFill>
                  </a:tcPr>
                </a:tc>
              </a:tr>
              <a:tr h="370840">
                <a:tc>
                  <a:txBody>
                    <a:bodyPr/>
                    <a:lstStyle/>
                    <a:p>
                      <a:r>
                        <a:rPr lang="es-ES" dirty="0" err="1" smtClean="0"/>
                        <a:t>Wet</a:t>
                      </a:r>
                      <a:r>
                        <a:rPr lang="es-ES" dirty="0" smtClean="0"/>
                        <a:t> </a:t>
                      </a:r>
                      <a:r>
                        <a:rPr lang="es-ES" dirty="0" err="1" smtClean="0"/>
                        <a:t>deposition</a:t>
                      </a:r>
                      <a:r>
                        <a:rPr lang="es-ES" dirty="0" smtClean="0"/>
                        <a:t> (41 </a:t>
                      </a:r>
                      <a:r>
                        <a:rPr lang="es-ES" dirty="0" err="1" smtClean="0"/>
                        <a:t>sites</a:t>
                      </a:r>
                      <a:r>
                        <a:rPr lang="es-ES" dirty="0" smtClean="0"/>
                        <a:t>)</a:t>
                      </a:r>
                    </a:p>
                    <a:p>
                      <a:r>
                        <a:rPr lang="es-ES" dirty="0" err="1" smtClean="0"/>
                        <a:t>Precipitation</a:t>
                      </a:r>
                      <a:r>
                        <a:rPr lang="es-ES" baseline="0" dirty="0" smtClean="0"/>
                        <a:t> (41 </a:t>
                      </a:r>
                      <a:r>
                        <a:rPr lang="es-ES" baseline="0" dirty="0" err="1" smtClean="0"/>
                        <a:t>sites</a:t>
                      </a:r>
                      <a:r>
                        <a:rPr lang="es-ES" baseline="0" dirty="0" smtClean="0"/>
                        <a:t>)</a:t>
                      </a:r>
                    </a:p>
                    <a:p>
                      <a:r>
                        <a:rPr lang="es-ES" baseline="0" dirty="0" err="1" smtClean="0"/>
                        <a:t>Concentrations</a:t>
                      </a:r>
                      <a:r>
                        <a:rPr lang="es-ES" baseline="0" dirty="0" smtClean="0"/>
                        <a:t> (29 </a:t>
                      </a:r>
                      <a:r>
                        <a:rPr lang="es-ES" baseline="0" dirty="0" err="1" smtClean="0"/>
                        <a:t>sites</a:t>
                      </a:r>
                      <a:r>
                        <a:rPr lang="es-ES" baseline="0" dirty="0" smtClean="0"/>
                        <a:t>)</a:t>
                      </a:r>
                      <a:endParaRPr lang="es-ES" dirty="0" smtClean="0"/>
                    </a:p>
                  </a:txBody>
                  <a:tcPr>
                    <a:solidFill>
                      <a:srgbClr val="B9CC9C"/>
                    </a:solidFill>
                  </a:tcPr>
                </a:tc>
              </a:tr>
            </a:tbl>
          </a:graphicData>
        </a:graphic>
      </p:graphicFrame>
      <p:pic>
        <p:nvPicPr>
          <p:cNvPr id="1027" name="Picture 3"/>
          <p:cNvPicPr>
            <a:picLocks noChangeAspect="1" noChangeArrowheads="1"/>
          </p:cNvPicPr>
          <p:nvPr/>
        </p:nvPicPr>
        <p:blipFill>
          <a:blip r:embed="rId3"/>
          <a:srcRect/>
          <a:stretch>
            <a:fillRect/>
          </a:stretch>
        </p:blipFill>
        <p:spPr bwMode="auto">
          <a:xfrm>
            <a:off x="6372225" y="5230813"/>
            <a:ext cx="2303463" cy="574675"/>
          </a:xfrm>
          <a:prstGeom prst="rect">
            <a:avLst/>
          </a:prstGeom>
          <a:noFill/>
          <a:ln w="9525">
            <a:noFill/>
            <a:miter lim="800000"/>
            <a:headEnd/>
            <a:tailEnd/>
          </a:ln>
        </p:spPr>
      </p:pic>
      <p:sp>
        <p:nvSpPr>
          <p:cNvPr id="18468" name="6 CuadroTexto"/>
          <p:cNvSpPr txBox="1">
            <a:spLocks noChangeArrowheads="1"/>
          </p:cNvSpPr>
          <p:nvPr/>
        </p:nvSpPr>
        <p:spPr bwMode="auto">
          <a:xfrm>
            <a:off x="250825" y="3141663"/>
            <a:ext cx="2189163" cy="276225"/>
          </a:xfrm>
          <a:prstGeom prst="rect">
            <a:avLst/>
          </a:prstGeom>
          <a:noFill/>
          <a:ln w="9525">
            <a:noFill/>
            <a:miter lim="800000"/>
            <a:headEnd/>
            <a:tailEnd/>
          </a:ln>
        </p:spPr>
        <p:txBody>
          <a:bodyPr wrap="none">
            <a:spAutoFit/>
          </a:bodyPr>
          <a:lstStyle/>
          <a:p>
            <a:r>
              <a:rPr lang="es-ES" sz="1200" baseline="30000">
                <a:latin typeface="Calibri" pitchFamily="34" charset="0"/>
              </a:rPr>
              <a:t>*</a:t>
            </a:r>
            <a:r>
              <a:rPr lang="es-ES" sz="1200">
                <a:latin typeface="Calibri" pitchFamily="34" charset="0"/>
              </a:rPr>
              <a:t> Not including sea-salt sulphate</a:t>
            </a:r>
          </a:p>
        </p:txBody>
      </p:sp>
      <p:pic>
        <p:nvPicPr>
          <p:cNvPr id="10" name="9 Imagen"/>
          <p:cNvPicPr>
            <a:picLocks noChangeAspect="1"/>
          </p:cNvPicPr>
          <p:nvPr/>
        </p:nvPicPr>
        <p:blipFill>
          <a:blip r:embed="rId4"/>
          <a:srcRect/>
          <a:stretch>
            <a:fillRect/>
          </a:stretch>
        </p:blipFill>
        <p:spPr bwMode="auto">
          <a:xfrm>
            <a:off x="6156325" y="549275"/>
            <a:ext cx="2736850" cy="299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3 CuadroTexto"/>
          <p:cNvSpPr txBox="1">
            <a:spLocks noChangeArrowheads="1"/>
          </p:cNvSpPr>
          <p:nvPr/>
        </p:nvSpPr>
        <p:spPr bwMode="auto">
          <a:xfrm>
            <a:off x="179388" y="188913"/>
            <a:ext cx="2874962" cy="1200150"/>
          </a:xfrm>
          <a:prstGeom prst="rect">
            <a:avLst/>
          </a:prstGeom>
          <a:noFill/>
          <a:ln w="9525">
            <a:noFill/>
            <a:miter lim="800000"/>
            <a:headEnd/>
            <a:tailEnd/>
          </a:ln>
        </p:spPr>
        <p:txBody>
          <a:bodyPr wrap="none">
            <a:spAutoFit/>
          </a:bodyPr>
          <a:lstStyle/>
          <a:p>
            <a:r>
              <a:rPr lang="es-ES" sz="2400" b="1" i="1">
                <a:latin typeface="Calibri" pitchFamily="34" charset="0"/>
              </a:rPr>
              <a:t>1990 Base Year  </a:t>
            </a:r>
          </a:p>
          <a:p>
            <a:r>
              <a:rPr lang="es-ES" sz="2400" i="1">
                <a:latin typeface="Calibri" pitchFamily="34" charset="0"/>
              </a:rPr>
              <a:t>WNOx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a:p>
            <a:endParaRPr lang="es-ES" sz="2400" b="1" i="1">
              <a:latin typeface="Calibri" pitchFamily="34" charset="0"/>
            </a:endParaRPr>
          </a:p>
        </p:txBody>
      </p:sp>
      <p:pic>
        <p:nvPicPr>
          <p:cNvPr id="20482" name="8 Imagen"/>
          <p:cNvPicPr>
            <a:picLocks noChangeAspect="1"/>
          </p:cNvPicPr>
          <p:nvPr/>
        </p:nvPicPr>
        <p:blipFill>
          <a:blip r:embed="rId3"/>
          <a:srcRect/>
          <a:stretch>
            <a:fillRect/>
          </a:stretch>
        </p:blipFill>
        <p:spPr bwMode="auto">
          <a:xfrm>
            <a:off x="395288" y="1125538"/>
            <a:ext cx="8459787" cy="5624512"/>
          </a:xfrm>
          <a:prstGeom prst="rect">
            <a:avLst/>
          </a:prstGeom>
          <a:noFill/>
          <a:ln w="9525">
            <a:noFill/>
            <a:miter lim="800000"/>
            <a:headEnd/>
            <a:tailEnd/>
          </a:ln>
        </p:spPr>
      </p:pic>
      <p:sp>
        <p:nvSpPr>
          <p:cNvPr id="6" name="5 Rectángulo"/>
          <p:cNvSpPr/>
          <p:nvPr/>
        </p:nvSpPr>
        <p:spPr>
          <a:xfrm>
            <a:off x="4140200" y="1052513"/>
            <a:ext cx="6159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14" name="13 Rectángulo"/>
          <p:cNvSpPr/>
          <p:nvPr/>
        </p:nvSpPr>
        <p:spPr>
          <a:xfrm>
            <a:off x="1547813" y="1052513"/>
            <a:ext cx="735012"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15" name="14 Rectángulo"/>
          <p:cNvSpPr/>
          <p:nvPr/>
        </p:nvSpPr>
        <p:spPr>
          <a:xfrm>
            <a:off x="6588125" y="1052513"/>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16" name="15 Rectángulo"/>
          <p:cNvSpPr/>
          <p:nvPr/>
        </p:nvSpPr>
        <p:spPr>
          <a:xfrm>
            <a:off x="1476375" y="2852738"/>
            <a:ext cx="931863"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CMAQB</a:t>
            </a:r>
          </a:p>
        </p:txBody>
      </p:sp>
      <p:sp>
        <p:nvSpPr>
          <p:cNvPr id="17" name="16 Rectángulo"/>
          <p:cNvSpPr/>
          <p:nvPr/>
        </p:nvSpPr>
        <p:spPr>
          <a:xfrm>
            <a:off x="3981450" y="2852738"/>
            <a:ext cx="884238"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18" name="17 Rectángulo"/>
          <p:cNvSpPr/>
          <p:nvPr/>
        </p:nvSpPr>
        <p:spPr>
          <a:xfrm>
            <a:off x="6491288" y="2852738"/>
            <a:ext cx="814387"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
        <p:nvSpPr>
          <p:cNvPr id="19" name="18 Rectángulo"/>
          <p:cNvSpPr/>
          <p:nvPr/>
        </p:nvSpPr>
        <p:spPr>
          <a:xfrm>
            <a:off x="1508125" y="4643438"/>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POLR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10 Imagen"/>
          <p:cNvPicPr>
            <a:picLocks noChangeAspect="1"/>
          </p:cNvPicPr>
          <p:nvPr/>
        </p:nvPicPr>
        <p:blipFill>
          <a:blip r:embed="rId3"/>
          <a:srcRect/>
          <a:stretch>
            <a:fillRect/>
          </a:stretch>
        </p:blipFill>
        <p:spPr bwMode="auto">
          <a:xfrm>
            <a:off x="395288" y="1125538"/>
            <a:ext cx="8459787" cy="5630862"/>
          </a:xfrm>
          <a:prstGeom prst="rect">
            <a:avLst/>
          </a:prstGeom>
          <a:noFill/>
          <a:ln w="9525">
            <a:noFill/>
            <a:miter lim="800000"/>
            <a:headEnd/>
            <a:tailEnd/>
          </a:ln>
        </p:spPr>
      </p:pic>
      <p:sp>
        <p:nvSpPr>
          <p:cNvPr id="22530" name="3 CuadroTexto"/>
          <p:cNvSpPr txBox="1">
            <a:spLocks noChangeArrowheads="1"/>
          </p:cNvSpPr>
          <p:nvPr/>
        </p:nvSpPr>
        <p:spPr bwMode="auto">
          <a:xfrm>
            <a:off x="179388" y="188913"/>
            <a:ext cx="2874962" cy="1200150"/>
          </a:xfrm>
          <a:prstGeom prst="rect">
            <a:avLst/>
          </a:prstGeom>
          <a:noFill/>
          <a:ln w="9525">
            <a:noFill/>
            <a:miter lim="800000"/>
            <a:headEnd/>
            <a:tailEnd/>
          </a:ln>
        </p:spPr>
        <p:txBody>
          <a:bodyPr wrap="none">
            <a:spAutoFit/>
          </a:bodyPr>
          <a:lstStyle/>
          <a:p>
            <a:r>
              <a:rPr lang="es-ES" sz="2400" b="1" i="1">
                <a:latin typeface="Calibri" pitchFamily="34" charset="0"/>
              </a:rPr>
              <a:t>1990 Base Year  </a:t>
            </a:r>
          </a:p>
          <a:p>
            <a:r>
              <a:rPr lang="es-ES" sz="2400" i="1">
                <a:latin typeface="Calibri" pitchFamily="34" charset="0"/>
              </a:rPr>
              <a:t>WNHx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a:p>
            <a:endParaRPr lang="es-ES" sz="2400" b="1" i="1">
              <a:latin typeface="Calibri" pitchFamily="34" charset="0"/>
            </a:endParaRPr>
          </a:p>
        </p:txBody>
      </p:sp>
      <p:sp>
        <p:nvSpPr>
          <p:cNvPr id="6" name="5 Rectángulo"/>
          <p:cNvSpPr/>
          <p:nvPr/>
        </p:nvSpPr>
        <p:spPr>
          <a:xfrm>
            <a:off x="4140200" y="1052513"/>
            <a:ext cx="6159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14" name="13 Rectángulo"/>
          <p:cNvSpPr/>
          <p:nvPr/>
        </p:nvSpPr>
        <p:spPr>
          <a:xfrm>
            <a:off x="1547813" y="1052513"/>
            <a:ext cx="735012"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15" name="14 Rectángulo"/>
          <p:cNvSpPr/>
          <p:nvPr/>
        </p:nvSpPr>
        <p:spPr>
          <a:xfrm>
            <a:off x="6588125" y="1052513"/>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16" name="15 Rectángulo"/>
          <p:cNvSpPr/>
          <p:nvPr/>
        </p:nvSpPr>
        <p:spPr>
          <a:xfrm>
            <a:off x="1476375" y="2852738"/>
            <a:ext cx="931863"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CMAQB</a:t>
            </a:r>
          </a:p>
        </p:txBody>
      </p:sp>
      <p:sp>
        <p:nvSpPr>
          <p:cNvPr id="17" name="16 Rectángulo"/>
          <p:cNvSpPr/>
          <p:nvPr/>
        </p:nvSpPr>
        <p:spPr>
          <a:xfrm>
            <a:off x="3981450" y="2852738"/>
            <a:ext cx="884238"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18" name="17 Rectángulo"/>
          <p:cNvSpPr/>
          <p:nvPr/>
        </p:nvSpPr>
        <p:spPr>
          <a:xfrm>
            <a:off x="6491288" y="2852738"/>
            <a:ext cx="814387"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
        <p:nvSpPr>
          <p:cNvPr id="19" name="18 Rectángulo"/>
          <p:cNvSpPr/>
          <p:nvPr/>
        </p:nvSpPr>
        <p:spPr>
          <a:xfrm>
            <a:off x="1508125" y="4643438"/>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POLR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10 Imagen"/>
          <p:cNvPicPr>
            <a:picLocks noChangeAspect="1"/>
          </p:cNvPicPr>
          <p:nvPr/>
        </p:nvPicPr>
        <p:blipFill>
          <a:blip r:embed="rId3"/>
          <a:srcRect/>
          <a:stretch>
            <a:fillRect/>
          </a:stretch>
        </p:blipFill>
        <p:spPr bwMode="auto">
          <a:xfrm>
            <a:off x="395288" y="1125538"/>
            <a:ext cx="8459787" cy="5622925"/>
          </a:xfrm>
          <a:prstGeom prst="rect">
            <a:avLst/>
          </a:prstGeom>
          <a:noFill/>
          <a:ln w="9525">
            <a:noFill/>
            <a:miter lim="800000"/>
            <a:headEnd/>
            <a:tailEnd/>
          </a:ln>
        </p:spPr>
      </p:pic>
      <p:sp>
        <p:nvSpPr>
          <p:cNvPr id="24578" name="3 CuadroTexto"/>
          <p:cNvSpPr txBox="1">
            <a:spLocks noChangeArrowheads="1"/>
          </p:cNvSpPr>
          <p:nvPr/>
        </p:nvSpPr>
        <p:spPr bwMode="auto">
          <a:xfrm>
            <a:off x="179388" y="188913"/>
            <a:ext cx="2754312" cy="1200150"/>
          </a:xfrm>
          <a:prstGeom prst="rect">
            <a:avLst/>
          </a:prstGeom>
          <a:noFill/>
          <a:ln w="9525">
            <a:noFill/>
            <a:miter lim="800000"/>
            <a:headEnd/>
            <a:tailEnd/>
          </a:ln>
        </p:spPr>
        <p:txBody>
          <a:bodyPr wrap="none">
            <a:spAutoFit/>
          </a:bodyPr>
          <a:lstStyle/>
          <a:p>
            <a:r>
              <a:rPr lang="es-ES" sz="2400" b="1" i="1">
                <a:latin typeface="Calibri" pitchFamily="34" charset="0"/>
              </a:rPr>
              <a:t>1990 Base Year  </a:t>
            </a:r>
          </a:p>
          <a:p>
            <a:r>
              <a:rPr lang="es-ES" sz="2400" i="1">
                <a:latin typeface="Calibri" pitchFamily="34" charset="0"/>
              </a:rPr>
              <a:t>WSOx (mg S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a:p>
            <a:endParaRPr lang="es-ES" sz="2400" b="1" i="1">
              <a:latin typeface="Calibri" pitchFamily="34" charset="0"/>
            </a:endParaRPr>
          </a:p>
        </p:txBody>
      </p:sp>
      <p:sp>
        <p:nvSpPr>
          <p:cNvPr id="6" name="5 Rectángulo"/>
          <p:cNvSpPr/>
          <p:nvPr/>
        </p:nvSpPr>
        <p:spPr>
          <a:xfrm>
            <a:off x="4140200" y="1052513"/>
            <a:ext cx="6159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CHIF</a:t>
            </a:r>
          </a:p>
        </p:txBody>
      </p:sp>
      <p:sp>
        <p:nvSpPr>
          <p:cNvPr id="14" name="13 Rectángulo"/>
          <p:cNvSpPr/>
          <p:nvPr/>
        </p:nvSpPr>
        <p:spPr>
          <a:xfrm>
            <a:off x="1547813" y="1052513"/>
            <a:ext cx="735012"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EMEP</a:t>
            </a:r>
          </a:p>
        </p:txBody>
      </p:sp>
      <p:sp>
        <p:nvSpPr>
          <p:cNvPr id="15" name="14 Rectángulo"/>
          <p:cNvSpPr/>
          <p:nvPr/>
        </p:nvSpPr>
        <p:spPr>
          <a:xfrm>
            <a:off x="6588125" y="1052513"/>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LOTO</a:t>
            </a:r>
          </a:p>
        </p:txBody>
      </p:sp>
      <p:sp>
        <p:nvSpPr>
          <p:cNvPr id="16" name="15 Rectángulo"/>
          <p:cNvSpPr/>
          <p:nvPr/>
        </p:nvSpPr>
        <p:spPr>
          <a:xfrm>
            <a:off x="1476375" y="2852738"/>
            <a:ext cx="931863"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CMAQB</a:t>
            </a:r>
          </a:p>
        </p:txBody>
      </p:sp>
      <p:sp>
        <p:nvSpPr>
          <p:cNvPr id="17" name="16 Rectángulo"/>
          <p:cNvSpPr/>
          <p:nvPr/>
        </p:nvSpPr>
        <p:spPr>
          <a:xfrm>
            <a:off x="3981450" y="2852738"/>
            <a:ext cx="884238"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MATCH</a:t>
            </a:r>
          </a:p>
        </p:txBody>
      </p:sp>
      <p:sp>
        <p:nvSpPr>
          <p:cNvPr id="18" name="17 Rectángulo"/>
          <p:cNvSpPr/>
          <p:nvPr/>
        </p:nvSpPr>
        <p:spPr>
          <a:xfrm>
            <a:off x="6491288" y="2852738"/>
            <a:ext cx="814387"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MINNI</a:t>
            </a:r>
          </a:p>
        </p:txBody>
      </p:sp>
      <p:sp>
        <p:nvSpPr>
          <p:cNvPr id="19" name="18 Rectángulo"/>
          <p:cNvSpPr/>
          <p:nvPr/>
        </p:nvSpPr>
        <p:spPr>
          <a:xfrm>
            <a:off x="1508125" y="4643438"/>
            <a:ext cx="69215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s-ES" sz="1800" b="1" dirty="0"/>
              <a:t>POLR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26626" name="9 CuadroTexto"/>
          <p:cNvSpPr txBox="1">
            <a:spLocks noChangeArrowheads="1"/>
          </p:cNvSpPr>
          <p:nvPr/>
        </p:nvSpPr>
        <p:spPr bwMode="auto">
          <a:xfrm>
            <a:off x="179388" y="692150"/>
            <a:ext cx="2874962" cy="461963"/>
          </a:xfrm>
          <a:prstGeom prst="rect">
            <a:avLst/>
          </a:prstGeom>
          <a:noFill/>
          <a:ln w="9525">
            <a:noFill/>
            <a:miter lim="800000"/>
            <a:headEnd/>
            <a:tailEnd/>
          </a:ln>
        </p:spPr>
        <p:txBody>
          <a:bodyPr wrap="none">
            <a:spAutoFit/>
          </a:bodyPr>
          <a:lstStyle/>
          <a:p>
            <a:r>
              <a:rPr lang="es-ES" sz="2400" i="1">
                <a:latin typeface="Calibri" pitchFamily="34" charset="0"/>
              </a:rPr>
              <a:t>WNOx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pic>
        <p:nvPicPr>
          <p:cNvPr id="26627" name="10 Imagen"/>
          <p:cNvPicPr>
            <a:picLocks noChangeAspect="1" noChangeArrowheads="1"/>
          </p:cNvPicPr>
          <p:nvPr/>
        </p:nvPicPr>
        <p:blipFill>
          <a:blip r:embed="rId3"/>
          <a:srcRect/>
          <a:stretch>
            <a:fillRect/>
          </a:stretch>
        </p:blipFill>
        <p:spPr bwMode="auto">
          <a:xfrm>
            <a:off x="827088" y="1341438"/>
            <a:ext cx="7561262" cy="4821237"/>
          </a:xfrm>
          <a:prstGeom prst="rect">
            <a:avLst/>
          </a:prstGeom>
          <a:noFill/>
          <a:ln w="9525">
            <a:noFill/>
            <a:miter lim="800000"/>
            <a:headEnd/>
            <a:tailEnd/>
          </a:ln>
        </p:spPr>
      </p:pic>
      <p:sp>
        <p:nvSpPr>
          <p:cNvPr id="2" name="1 Flecha izquierda"/>
          <p:cNvSpPr/>
          <p:nvPr/>
        </p:nvSpPr>
        <p:spPr>
          <a:xfrm>
            <a:off x="7308850" y="5013325"/>
            <a:ext cx="792163" cy="647700"/>
          </a:xfrm>
          <a:prstGeom prst="leftArrow">
            <a:avLst/>
          </a:prstGeom>
          <a:ln w="571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4 Imagen"/>
          <p:cNvPicPr>
            <a:picLocks noChangeAspect="1"/>
          </p:cNvPicPr>
          <p:nvPr/>
        </p:nvPicPr>
        <p:blipFill>
          <a:blip r:embed="rId3"/>
          <a:srcRect/>
          <a:stretch>
            <a:fillRect/>
          </a:stretch>
        </p:blipFill>
        <p:spPr bwMode="auto">
          <a:xfrm>
            <a:off x="828675" y="1374775"/>
            <a:ext cx="7559675" cy="4754563"/>
          </a:xfrm>
          <a:prstGeom prst="rect">
            <a:avLst/>
          </a:prstGeom>
          <a:noFill/>
          <a:ln w="9525">
            <a:noFill/>
            <a:miter lim="800000"/>
            <a:headEnd/>
            <a:tailEnd/>
          </a:ln>
        </p:spPr>
      </p:pic>
      <p:sp>
        <p:nvSpPr>
          <p:cNvPr id="28674" name="3 CuadroTexto"/>
          <p:cNvSpPr txBox="1">
            <a:spLocks noChangeArrowheads="1"/>
          </p:cNvSpPr>
          <p:nvPr/>
        </p:nvSpPr>
        <p:spPr bwMode="auto">
          <a:xfrm>
            <a:off x="179388" y="188913"/>
            <a:ext cx="6567487" cy="461962"/>
          </a:xfrm>
          <a:prstGeom prst="rect">
            <a:avLst/>
          </a:prstGeom>
          <a:noFill/>
          <a:ln w="9525">
            <a:noFill/>
            <a:miter lim="800000"/>
            <a:headEnd/>
            <a:tailEnd/>
          </a:ln>
        </p:spPr>
        <p:txBody>
          <a:bodyPr wrap="none">
            <a:spAutoFit/>
          </a:bodyPr>
          <a:lstStyle/>
          <a:p>
            <a:r>
              <a:rPr lang="es-ES" sz="2400" b="1" i="1">
                <a:latin typeface="Calibri" pitchFamily="34" charset="0"/>
              </a:rPr>
              <a:t>21 year time series (1990-2010) – Mean of all sites</a:t>
            </a:r>
          </a:p>
        </p:txBody>
      </p:sp>
      <p:sp>
        <p:nvSpPr>
          <p:cNvPr id="28675" name="9 CuadroTexto"/>
          <p:cNvSpPr txBox="1">
            <a:spLocks noChangeArrowheads="1"/>
          </p:cNvSpPr>
          <p:nvPr/>
        </p:nvSpPr>
        <p:spPr bwMode="auto">
          <a:xfrm>
            <a:off x="179388" y="692150"/>
            <a:ext cx="2867025" cy="461963"/>
          </a:xfrm>
          <a:prstGeom prst="rect">
            <a:avLst/>
          </a:prstGeom>
          <a:noFill/>
          <a:ln w="9525">
            <a:noFill/>
            <a:miter lim="800000"/>
            <a:headEnd/>
            <a:tailEnd/>
          </a:ln>
        </p:spPr>
        <p:txBody>
          <a:bodyPr wrap="none">
            <a:spAutoFit/>
          </a:bodyPr>
          <a:lstStyle/>
          <a:p>
            <a:r>
              <a:rPr lang="es-ES" sz="2400" i="1">
                <a:latin typeface="Calibri" pitchFamily="34" charset="0"/>
              </a:rPr>
              <a:t>WNHx (mg N m</a:t>
            </a:r>
            <a:r>
              <a:rPr lang="es-ES" sz="2400" i="1" baseline="30000">
                <a:latin typeface="Calibri" pitchFamily="34" charset="0"/>
              </a:rPr>
              <a:t>-2</a:t>
            </a:r>
            <a:r>
              <a:rPr lang="es-ES" sz="2400" i="1">
                <a:latin typeface="Calibri" pitchFamily="34" charset="0"/>
              </a:rPr>
              <a:t> yr</a:t>
            </a:r>
            <a:r>
              <a:rPr lang="es-ES" sz="2400" i="1" baseline="30000">
                <a:latin typeface="Calibri" pitchFamily="34" charset="0"/>
              </a:rPr>
              <a:t>-1</a:t>
            </a:r>
            <a:r>
              <a:rPr lang="es-ES" sz="2400" i="1">
                <a:latin typeface="Calibri" pitchFamily="34" charset="0"/>
              </a:rPr>
              <a:t>)</a:t>
            </a:r>
          </a:p>
        </p:txBody>
      </p:sp>
      <p:sp>
        <p:nvSpPr>
          <p:cNvPr id="2" name="1 Elipse"/>
          <p:cNvSpPr/>
          <p:nvPr/>
        </p:nvSpPr>
        <p:spPr>
          <a:xfrm>
            <a:off x="1258888" y="1916113"/>
            <a:ext cx="3457575" cy="2592387"/>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9950</TotalTime>
  <Words>1686</Words>
  <Application>Microsoft Office PowerPoint</Application>
  <PresentationFormat>Presentación en pantalla (4:3)</PresentationFormat>
  <Paragraphs>247</Paragraphs>
  <Slides>26</Slides>
  <Notes>25</Notes>
  <HiddenSlides>2</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Theobald, Mark</dc:creator>
  <cp:lastModifiedBy>Theobald, Mark</cp:lastModifiedBy>
  <cp:revision>166</cp:revision>
  <dcterms:created xsi:type="dcterms:W3CDTF">2016-05-10T08:51:41Z</dcterms:created>
  <dcterms:modified xsi:type="dcterms:W3CDTF">2017-05-18T15:11:43Z</dcterms:modified>
</cp:coreProperties>
</file>