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8" r:id="rId3"/>
    <p:sldId id="274" r:id="rId4"/>
    <p:sldId id="271" r:id="rId5"/>
    <p:sldId id="272" r:id="rId6"/>
    <p:sldId id="273" r:id="rId7"/>
    <p:sldId id="267" r:id="rId8"/>
    <p:sldId id="275" r:id="rId9"/>
    <p:sldId id="265" r:id="rId10"/>
    <p:sldId id="270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02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E145FF-A9CB-47C3-8822-0BE73CDECE6A}" type="datetimeFigureOut">
              <a:rPr lang="ru-RU" smtClean="0"/>
              <a:t>08.05.2017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38991A-30F5-44B5-A945-35E6584088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034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68760"/>
            <a:ext cx="7772400" cy="3096343"/>
          </a:xfrm>
        </p:spPr>
        <p:txBody>
          <a:bodyPr>
            <a:normAutofit/>
          </a:bodyPr>
          <a:lstStyle/>
          <a:p>
            <a:r>
              <a:rPr lang="en-US" dirty="0" smtClean="0"/>
              <a:t>Evaluation </a:t>
            </a:r>
            <a:r>
              <a:rPr lang="en-US" dirty="0"/>
              <a:t>of </a:t>
            </a:r>
            <a:r>
              <a:rPr lang="en-US" dirty="0" smtClean="0"/>
              <a:t>ICP-IM Forest </a:t>
            </a:r>
            <a:r>
              <a:rPr lang="en-US" dirty="0"/>
              <a:t>damage </a:t>
            </a:r>
            <a:r>
              <a:rPr lang="en-US" dirty="0" smtClean="0"/>
              <a:t>Subprogram data and </a:t>
            </a:r>
            <a:r>
              <a:rPr lang="en-US" dirty="0"/>
              <a:t>heavy metals in </a:t>
            </a:r>
            <a:r>
              <a:rPr lang="en-US" dirty="0" smtClean="0"/>
              <a:t>moss (in Russia)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24128" y="5517232"/>
            <a:ext cx="3419872" cy="1340768"/>
          </a:xfrm>
        </p:spPr>
        <p:txBody>
          <a:bodyPr>
            <a:normAutofit fontScale="47500" lnSpcReduction="20000"/>
          </a:bodyPr>
          <a:lstStyle/>
          <a:p>
            <a:r>
              <a:rPr lang="en-US" i="1" dirty="0">
                <a:solidFill>
                  <a:schemeClr val="tx1"/>
                </a:solidFill>
              </a:rPr>
              <a:t>Institute of Global Climate and Ecology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err="1" smtClean="0">
                <a:solidFill>
                  <a:schemeClr val="tx1"/>
                </a:solidFill>
              </a:rPr>
              <a:t>Gromov</a:t>
            </a:r>
            <a:r>
              <a:rPr lang="en-US" dirty="0" smtClean="0">
                <a:solidFill>
                  <a:schemeClr val="tx1"/>
                </a:solidFill>
              </a:rPr>
              <a:t> Sergey</a:t>
            </a:r>
          </a:p>
          <a:p>
            <a:r>
              <a:rPr lang="en-US" dirty="0" err="1" smtClean="0">
                <a:solidFill>
                  <a:schemeClr val="tx1"/>
                </a:solidFill>
              </a:rPr>
              <a:t>Konkova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Elizaveta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Ekaterina </a:t>
            </a:r>
            <a:r>
              <a:rPr lang="en-US" dirty="0" err="1" smtClean="0">
                <a:solidFill>
                  <a:schemeClr val="tx1"/>
                </a:solidFill>
              </a:rPr>
              <a:t>Pozdnyakova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55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3749220"/>
              </p:ext>
            </p:extLst>
          </p:nvPr>
        </p:nvGraphicFramePr>
        <p:xfrm>
          <a:off x="107504" y="2132857"/>
          <a:ext cx="8964489" cy="3744415"/>
        </p:xfrm>
        <a:graphic>
          <a:graphicData uri="http://schemas.openxmlformats.org/drawingml/2006/table">
            <a:tbl>
              <a:tblPr/>
              <a:tblGrid>
                <a:gridCol w="1115616"/>
                <a:gridCol w="432048"/>
                <a:gridCol w="504056"/>
                <a:gridCol w="504056"/>
                <a:gridCol w="432048"/>
                <a:gridCol w="432048"/>
                <a:gridCol w="504056"/>
                <a:gridCol w="504056"/>
                <a:gridCol w="432048"/>
                <a:gridCol w="504056"/>
                <a:gridCol w="504056"/>
                <a:gridCol w="504056"/>
                <a:gridCol w="504056"/>
                <a:gridCol w="504056"/>
                <a:gridCol w="504056"/>
                <a:gridCol w="540568"/>
                <a:gridCol w="539553"/>
              </a:tblGrid>
              <a:tr h="3624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Territory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94" marR="5694" marT="56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Na</a:t>
                      </a:r>
                    </a:p>
                  </a:txBody>
                  <a:tcPr marL="5694" marR="5694" marT="56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</a:p>
                  </a:txBody>
                  <a:tcPr marL="5694" marR="5694" marT="56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Ca</a:t>
                      </a:r>
                    </a:p>
                  </a:txBody>
                  <a:tcPr marL="5694" marR="5694" marT="56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Mg</a:t>
                      </a:r>
                    </a:p>
                  </a:txBody>
                  <a:tcPr marL="5694" marR="5694" marT="56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Al</a:t>
                      </a:r>
                    </a:p>
                  </a:txBody>
                  <a:tcPr marL="5694" marR="5694" marT="56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Cl</a:t>
                      </a:r>
                    </a:p>
                  </a:txBody>
                  <a:tcPr marL="5694" marR="5694" marT="56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Mn</a:t>
                      </a:r>
                    </a:p>
                  </a:txBody>
                  <a:tcPr marL="5694" marR="5694" marT="56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Fe</a:t>
                      </a:r>
                    </a:p>
                  </a:txBody>
                  <a:tcPr marL="5694" marR="5694" marT="56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Zn</a:t>
                      </a:r>
                    </a:p>
                  </a:txBody>
                  <a:tcPr marL="5694" marR="5694" marT="56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Rb</a:t>
                      </a:r>
                    </a:p>
                  </a:txBody>
                  <a:tcPr marL="5694" marR="5694" marT="56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Cr</a:t>
                      </a:r>
                    </a:p>
                  </a:txBody>
                  <a:tcPr marL="5694" marR="5694" marT="56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</a:p>
                  </a:txBody>
                  <a:tcPr marL="5694" marR="5694" marT="56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Ni</a:t>
                      </a:r>
                    </a:p>
                  </a:txBody>
                  <a:tcPr marL="5694" marR="5694" marT="56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As</a:t>
                      </a:r>
                    </a:p>
                  </a:txBody>
                  <a:tcPr marL="5694" marR="5694" marT="56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Cd</a:t>
                      </a:r>
                    </a:p>
                  </a:txBody>
                  <a:tcPr marL="5694" marR="5694" marT="56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Sb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94" marR="5694" marT="56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1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Janiskoski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94" marR="5694" marT="56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1,03</a:t>
                      </a:r>
                    </a:p>
                  </a:txBody>
                  <a:tcPr marL="5694" marR="5694" marT="56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20,56</a:t>
                      </a:r>
                    </a:p>
                  </a:txBody>
                  <a:tcPr marL="5694" marR="5694" marT="56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9,87</a:t>
                      </a:r>
                    </a:p>
                  </a:txBody>
                  <a:tcPr marL="5694" marR="5694" marT="56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0,75</a:t>
                      </a:r>
                    </a:p>
                  </a:txBody>
                  <a:tcPr marL="5694" marR="5694" marT="56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0,31</a:t>
                      </a:r>
                    </a:p>
                  </a:txBody>
                  <a:tcPr marL="5694" marR="5694" marT="56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153,3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94" marR="5694" marT="56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37,45</a:t>
                      </a:r>
                    </a:p>
                  </a:txBody>
                  <a:tcPr marL="5694" marR="5694" marT="56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1,87</a:t>
                      </a:r>
                    </a:p>
                  </a:txBody>
                  <a:tcPr marL="5694" marR="5694" marT="56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110,</a:t>
                      </a:r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94" marR="5694" marT="56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9,05</a:t>
                      </a:r>
                    </a:p>
                  </a:txBody>
                  <a:tcPr marL="5694" marR="5694" marT="56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3,46</a:t>
                      </a:r>
                    </a:p>
                  </a:txBody>
                  <a:tcPr marL="5694" marR="5694" marT="56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0,79</a:t>
                      </a:r>
                    </a:p>
                  </a:txBody>
                  <a:tcPr marL="5694" marR="5694" marT="56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30,93</a:t>
                      </a:r>
                    </a:p>
                  </a:txBody>
                  <a:tcPr marL="5694" marR="5694" marT="56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213,9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94" marR="5694" marT="56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331,9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94" marR="5694" marT="56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25,21</a:t>
                      </a:r>
                    </a:p>
                  </a:txBody>
                  <a:tcPr marL="5694" marR="5694" marT="56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</a:tr>
              <a:tr h="31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5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“Polar circle”</a:t>
                      </a:r>
                    </a:p>
                  </a:txBody>
                  <a:tcPr marL="5694" marR="5694" marT="56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4,75</a:t>
                      </a:r>
                    </a:p>
                  </a:txBody>
                  <a:tcPr marL="5694" marR="5694" marT="56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217,</a:t>
                      </a:r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94" marR="5694" marT="56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60,59</a:t>
                      </a:r>
                    </a:p>
                  </a:txBody>
                  <a:tcPr marL="5694" marR="5694" marT="56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9,41</a:t>
                      </a:r>
                    </a:p>
                  </a:txBody>
                  <a:tcPr marL="5694" marR="5694" marT="56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8,28</a:t>
                      </a:r>
                    </a:p>
                  </a:txBody>
                  <a:tcPr marL="5694" marR="5694" marT="56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304,3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94" marR="5694" marT="56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372,7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94" marR="5694" marT="56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7,84</a:t>
                      </a:r>
                    </a:p>
                  </a:txBody>
                  <a:tcPr marL="5694" marR="5694" marT="56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301,2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94" marR="5694" marT="56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186,7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94" marR="5694" marT="56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12,05</a:t>
                      </a:r>
                    </a:p>
                  </a:txBody>
                  <a:tcPr marL="5694" marR="5694" marT="56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12,67</a:t>
                      </a:r>
                    </a:p>
                  </a:txBody>
                  <a:tcPr marL="5694" marR="5694" marT="56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22,41</a:t>
                      </a:r>
                    </a:p>
                  </a:txBody>
                  <a:tcPr marL="5694" marR="5694" marT="56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1043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94" marR="5694" marT="56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1569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94" marR="5694" marT="56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46,40</a:t>
                      </a:r>
                    </a:p>
                  </a:txBody>
                  <a:tcPr marL="5694" marR="5694" marT="56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</a:tr>
              <a:tr h="31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Pinega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5694" marR="5694" marT="56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3,51</a:t>
                      </a:r>
                    </a:p>
                  </a:txBody>
                  <a:tcPr marL="5694" marR="5694" marT="56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123,7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94" marR="5694" marT="56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25,36</a:t>
                      </a:r>
                    </a:p>
                  </a:txBody>
                  <a:tcPr marL="5694" marR="5694" marT="56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3,74</a:t>
                      </a:r>
                    </a:p>
                  </a:txBody>
                  <a:tcPr marL="5694" marR="5694" marT="56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0,60</a:t>
                      </a:r>
                    </a:p>
                  </a:txBody>
                  <a:tcPr marL="5694" marR="5694" marT="56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370,</a:t>
                      </a:r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94" marR="5694" marT="56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165,4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94" marR="5694" marT="56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0,69</a:t>
                      </a:r>
                    </a:p>
                  </a:txBody>
                  <a:tcPr marL="5694" marR="5694" marT="56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129,8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94" marR="5694" marT="56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47,</a:t>
                      </a:r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94" marR="5694" marT="56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1,73</a:t>
                      </a:r>
                    </a:p>
                  </a:txBody>
                  <a:tcPr marL="5694" marR="5694" marT="56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1,12</a:t>
                      </a:r>
                    </a:p>
                  </a:txBody>
                  <a:tcPr marL="5694" marR="5694" marT="56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6,86</a:t>
                      </a:r>
                    </a:p>
                  </a:txBody>
                  <a:tcPr marL="5694" marR="5694" marT="56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10,98</a:t>
                      </a:r>
                    </a:p>
                  </a:txBody>
                  <a:tcPr marL="5694" marR="5694" marT="56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296,</a:t>
                      </a:r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94" marR="5694" marT="56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18,10</a:t>
                      </a:r>
                    </a:p>
                  </a:txBody>
                  <a:tcPr marL="5694" marR="5694" marT="56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9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Central Forest  </a:t>
                      </a:r>
                    </a:p>
                  </a:txBody>
                  <a:tcPr marL="5694" marR="5694" marT="56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0,55</a:t>
                      </a:r>
                    </a:p>
                  </a:txBody>
                  <a:tcPr marL="5694" marR="5694" marT="56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41,52</a:t>
                      </a:r>
                    </a:p>
                  </a:txBody>
                  <a:tcPr marL="5694" marR="5694" marT="56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13,79</a:t>
                      </a:r>
                    </a:p>
                  </a:txBody>
                  <a:tcPr marL="5694" marR="5694" marT="56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1,83</a:t>
                      </a:r>
                    </a:p>
                  </a:txBody>
                  <a:tcPr marL="5694" marR="5694" marT="56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1,12</a:t>
                      </a:r>
                    </a:p>
                  </a:txBody>
                  <a:tcPr marL="5694" marR="5694" marT="56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76,00</a:t>
                      </a:r>
                    </a:p>
                  </a:txBody>
                  <a:tcPr marL="5694" marR="5694" marT="56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81,32</a:t>
                      </a:r>
                    </a:p>
                  </a:txBody>
                  <a:tcPr marL="5694" marR="5694" marT="56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0,97</a:t>
                      </a:r>
                    </a:p>
                  </a:txBody>
                  <a:tcPr marL="5694" marR="5694" marT="56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53,90</a:t>
                      </a:r>
                    </a:p>
                  </a:txBody>
                  <a:tcPr marL="5694" marR="5694" marT="56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11,00</a:t>
                      </a:r>
                    </a:p>
                  </a:txBody>
                  <a:tcPr marL="5694" marR="5694" marT="56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1,75</a:t>
                      </a:r>
                    </a:p>
                  </a:txBody>
                  <a:tcPr marL="5694" marR="5694" marT="56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1,82</a:t>
                      </a:r>
                    </a:p>
                  </a:txBody>
                  <a:tcPr marL="5694" marR="5694" marT="56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3,35</a:t>
                      </a:r>
                    </a:p>
                  </a:txBody>
                  <a:tcPr marL="5694" marR="5694" marT="56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51,73</a:t>
                      </a:r>
                    </a:p>
                  </a:txBody>
                  <a:tcPr marL="5694" marR="5694" marT="56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94" marR="5694" marT="56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17,11</a:t>
                      </a:r>
                    </a:p>
                  </a:txBody>
                  <a:tcPr marL="5694" marR="5694" marT="56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59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River "</a:t>
                      </a:r>
                      <a:r>
                        <a:rPr lang="en-US" sz="1600" b="0" i="0" u="none" strike="noStrike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Bolshaya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sestra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" </a:t>
                      </a:r>
                    </a:p>
                  </a:txBody>
                  <a:tcPr marL="5694" marR="5694" marT="56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0,41</a:t>
                      </a:r>
                    </a:p>
                  </a:txBody>
                  <a:tcPr marL="5694" marR="5694" marT="56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18,88</a:t>
                      </a:r>
                    </a:p>
                  </a:txBody>
                  <a:tcPr marL="5694" marR="5694" marT="56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6,86</a:t>
                      </a:r>
                    </a:p>
                  </a:txBody>
                  <a:tcPr marL="5694" marR="5694" marT="56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1,02</a:t>
                      </a:r>
                    </a:p>
                  </a:txBody>
                  <a:tcPr marL="5694" marR="5694" marT="56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1,21</a:t>
                      </a:r>
                    </a:p>
                  </a:txBody>
                  <a:tcPr marL="5694" marR="5694" marT="56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28,62</a:t>
                      </a:r>
                    </a:p>
                  </a:txBody>
                  <a:tcPr marL="5694" marR="5694" marT="56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38,60</a:t>
                      </a:r>
                    </a:p>
                  </a:txBody>
                  <a:tcPr marL="5694" marR="5694" marT="56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0,92</a:t>
                      </a:r>
                    </a:p>
                  </a:txBody>
                  <a:tcPr marL="5694" marR="5694" marT="56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26,67</a:t>
                      </a:r>
                    </a:p>
                  </a:txBody>
                  <a:tcPr marL="5694" marR="5694" marT="56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3,71</a:t>
                      </a:r>
                    </a:p>
                  </a:txBody>
                  <a:tcPr marL="5694" marR="5694" marT="56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2,11</a:t>
                      </a:r>
                    </a:p>
                  </a:txBody>
                  <a:tcPr marL="5694" marR="5694" marT="56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1,84</a:t>
                      </a:r>
                    </a:p>
                  </a:txBody>
                  <a:tcPr marL="5694" marR="5694" marT="56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1,88</a:t>
                      </a:r>
                    </a:p>
                  </a:txBody>
                  <a:tcPr marL="5694" marR="5694" marT="56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33,29</a:t>
                      </a:r>
                    </a:p>
                  </a:txBody>
                  <a:tcPr marL="5694" marR="5694" marT="56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268,</a:t>
                      </a:r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94" marR="5694" marT="56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17,44</a:t>
                      </a:r>
                    </a:p>
                  </a:txBody>
                  <a:tcPr marL="5694" marR="5694" marT="56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9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Prioksko-Terrasny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</a:p>
                  </a:txBody>
                  <a:tcPr marL="5694" marR="5694" marT="56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0,29</a:t>
                      </a:r>
                    </a:p>
                  </a:txBody>
                  <a:tcPr marL="5694" marR="5694" marT="56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14,49</a:t>
                      </a:r>
                    </a:p>
                  </a:txBody>
                  <a:tcPr marL="5694" marR="5694" marT="56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5,97</a:t>
                      </a:r>
                    </a:p>
                  </a:txBody>
                  <a:tcPr marL="5694" marR="5694" marT="56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0,72</a:t>
                      </a:r>
                    </a:p>
                  </a:txBody>
                  <a:tcPr marL="5694" marR="5694" marT="56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0,96</a:t>
                      </a:r>
                    </a:p>
                  </a:txBody>
                  <a:tcPr marL="5694" marR="5694" marT="56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51,41</a:t>
                      </a:r>
                    </a:p>
                  </a:txBody>
                  <a:tcPr marL="5694" marR="5694" marT="56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50,81</a:t>
                      </a:r>
                    </a:p>
                  </a:txBody>
                  <a:tcPr marL="5694" marR="5694" marT="56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0,97</a:t>
                      </a:r>
                    </a:p>
                  </a:txBody>
                  <a:tcPr marL="5694" marR="5694" marT="56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19,49</a:t>
                      </a:r>
                    </a:p>
                  </a:txBody>
                  <a:tcPr marL="5694" marR="5694" marT="56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6,94</a:t>
                      </a:r>
                    </a:p>
                  </a:txBody>
                  <a:tcPr marL="5694" marR="5694" marT="56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1,76</a:t>
                      </a:r>
                    </a:p>
                  </a:txBody>
                  <a:tcPr marL="5694" marR="5694" marT="56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1,35</a:t>
                      </a:r>
                    </a:p>
                  </a:txBody>
                  <a:tcPr marL="5694" marR="5694" marT="56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2,47</a:t>
                      </a:r>
                    </a:p>
                  </a:txBody>
                  <a:tcPr marL="5694" marR="5694" marT="56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21,54</a:t>
                      </a:r>
                    </a:p>
                  </a:txBody>
                  <a:tcPr marL="5694" marR="5694" marT="56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83,</a:t>
                      </a:r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94" marR="5694" marT="56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17,56</a:t>
                      </a:r>
                    </a:p>
                  </a:txBody>
                  <a:tcPr marL="5694" marR="5694" marT="56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Voronezh </a:t>
                      </a:r>
                    </a:p>
                  </a:txBody>
                  <a:tcPr marL="5694" marR="5694" marT="56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0,30</a:t>
                      </a:r>
                    </a:p>
                  </a:txBody>
                  <a:tcPr marL="5694" marR="5694" marT="56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2,35</a:t>
                      </a:r>
                    </a:p>
                  </a:txBody>
                  <a:tcPr marL="5694" marR="5694" marT="56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1,45</a:t>
                      </a:r>
                    </a:p>
                  </a:txBody>
                  <a:tcPr marL="5694" marR="5694" marT="56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0,10</a:t>
                      </a:r>
                    </a:p>
                  </a:txBody>
                  <a:tcPr marL="5694" marR="5694" marT="56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0,24</a:t>
                      </a:r>
                    </a:p>
                  </a:txBody>
                  <a:tcPr marL="5694" marR="5694" marT="56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10,55</a:t>
                      </a:r>
                    </a:p>
                  </a:txBody>
                  <a:tcPr marL="5694" marR="5694" marT="56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2,01</a:t>
                      </a:r>
                    </a:p>
                  </a:txBody>
                  <a:tcPr marL="5694" marR="5694" marT="56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0,57</a:t>
                      </a:r>
                    </a:p>
                  </a:txBody>
                  <a:tcPr marL="5694" marR="5694" marT="56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2,94</a:t>
                      </a:r>
                    </a:p>
                  </a:txBody>
                  <a:tcPr marL="5694" marR="5694" marT="56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0,66</a:t>
                      </a:r>
                    </a:p>
                  </a:txBody>
                  <a:tcPr marL="5694" marR="5694" marT="56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1,07</a:t>
                      </a:r>
                    </a:p>
                  </a:txBody>
                  <a:tcPr marL="5694" marR="5694" marT="56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0,30</a:t>
                      </a:r>
                    </a:p>
                  </a:txBody>
                  <a:tcPr marL="5694" marR="5694" marT="56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0,55</a:t>
                      </a:r>
                    </a:p>
                  </a:txBody>
                  <a:tcPr marL="5694" marR="5694" marT="56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6,27</a:t>
                      </a:r>
                    </a:p>
                  </a:txBody>
                  <a:tcPr marL="5694" marR="5694" marT="56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51,0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94" marR="5694" marT="56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3,10</a:t>
                      </a:r>
                    </a:p>
                  </a:txBody>
                  <a:tcPr marL="5694" marR="5694" marT="56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07504" y="410406"/>
            <a:ext cx="8928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Enrichment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factors of mosses</a:t>
            </a:r>
            <a:r>
              <a:rPr lang="en-US" sz="4000" dirty="0" smtClean="0"/>
              <a:t> </a:t>
            </a:r>
            <a:endParaRPr lang="ru-RU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810" y="1292297"/>
            <a:ext cx="1838582" cy="5525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5186" y="1291822"/>
            <a:ext cx="5943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Calculation was carried out according to the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formula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28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564905"/>
            <a:ext cx="8229600" cy="936104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 for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attention!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19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Cooperation with ICP- IM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(Forest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damage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subprogram)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2391516"/>
              </p:ext>
            </p:extLst>
          </p:nvPr>
        </p:nvGraphicFramePr>
        <p:xfrm>
          <a:off x="6588224" y="1738131"/>
          <a:ext cx="2423592" cy="17628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1796"/>
                <a:gridCol w="1211796"/>
              </a:tblGrid>
              <a:tr h="696077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Correlation coefficients Between defoliation and depigmentation (P = 0.05)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6077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Picea</a:t>
                      </a:r>
                      <a:r>
                        <a:rPr lang="en-US" sz="16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abies</a:t>
                      </a:r>
                      <a:r>
                        <a:rPr lang="en-US" sz="16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Pinus</a:t>
                      </a:r>
                      <a:r>
                        <a:rPr lang="en-US" sz="16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sylvestris</a:t>
                      </a:r>
                      <a:r>
                        <a:rPr lang="en-US" sz="16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13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0,861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0,698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588224" y="3573016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Correlation between coniferous was not found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42" y="1412776"/>
            <a:ext cx="6604066" cy="2925357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23996"/>
            <a:ext cx="6588224" cy="2534004"/>
          </a:xfrm>
          <a:prstGeom prst="rect">
            <a:avLst/>
          </a:prstGeom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3121778"/>
              </p:ext>
            </p:extLst>
          </p:nvPr>
        </p:nvGraphicFramePr>
        <p:xfrm>
          <a:off x="6594527" y="4515303"/>
          <a:ext cx="2395918" cy="21513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7959"/>
                <a:gridCol w="1197959"/>
              </a:tblGrid>
              <a:tr h="237275">
                <a:tc gridSpan="2"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Correlation coefficients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768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R(DF&amp;DP)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>
                          <a:latin typeface="Times New Roman" pitchFamily="18" charset="0"/>
                          <a:cs typeface="Times New Roman" pitchFamily="18" charset="0"/>
                        </a:rPr>
                        <a:t>R(DF&amp;DP)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768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Picea</a:t>
                      </a:r>
                      <a:r>
                        <a:rPr lang="en-US" sz="16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abies</a:t>
                      </a:r>
                      <a:r>
                        <a:rPr lang="en-US" sz="16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Pinus</a:t>
                      </a:r>
                      <a:r>
                        <a:rPr lang="en-US" sz="16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sylvestris</a:t>
                      </a:r>
                      <a:r>
                        <a:rPr lang="en-US" sz="16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768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0,64</a:t>
                      </a:r>
                      <a:r>
                        <a:rPr lang="en-US" sz="16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0,74</a:t>
                      </a:r>
                      <a:r>
                        <a:rPr lang="en-US" sz="16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768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R(DP&amp;DP)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>
                          <a:latin typeface="Times New Roman" pitchFamily="18" charset="0"/>
                          <a:cs typeface="Times New Roman" pitchFamily="18" charset="0"/>
                        </a:rPr>
                        <a:t>R(DF&amp;DF)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768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Conifer. 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Conifer. 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768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0,86</a:t>
                      </a:r>
                      <a:r>
                        <a:rPr lang="en-US" sz="16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0,938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025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50825" y="188913"/>
            <a:ext cx="8893175" cy="1014412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Stands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"Polar circle“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(White Sea Biological Station)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4"/>
          <p:cNvSpPr txBox="1">
            <a:spLocks/>
          </p:cNvSpPr>
          <p:nvPr/>
        </p:nvSpPr>
        <p:spPr>
          <a:xfrm>
            <a:off x="611188" y="1484313"/>
            <a:ext cx="3960812" cy="28892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smtClean="0"/>
              <a:t>fir-wood</a:t>
            </a:r>
            <a:endParaRPr lang="ru-RU" sz="180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9338" y="1773238"/>
            <a:ext cx="3917950" cy="5084762"/>
          </a:xfrm>
          <a:prstGeom prst="rect">
            <a:avLst/>
          </a:prstGeom>
        </p:spPr>
      </p:pic>
      <p:sp>
        <p:nvSpPr>
          <p:cNvPr id="5" name="Текст 5"/>
          <p:cNvSpPr txBox="1">
            <a:spLocks/>
          </p:cNvSpPr>
          <p:nvPr/>
        </p:nvSpPr>
        <p:spPr>
          <a:xfrm>
            <a:off x="4859338" y="1484313"/>
            <a:ext cx="3886200" cy="28892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800" smtClean="0"/>
              <a:t>pinery</a:t>
            </a:r>
            <a:endParaRPr lang="ru-RU" sz="1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773238"/>
            <a:ext cx="3960812" cy="508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45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850106"/>
          </a:xfrm>
        </p:spPr>
        <p:txBody>
          <a:bodyPr>
            <a:no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Correlation with precipitation pollution. "Polar circle“ and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Pinega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2"/>
            <a:ext cx="8890794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Correlation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wet deposition (current (c) and previous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(p)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year)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Correlation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concentrations in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precipitation(current (c)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 (p)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year)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" y="1628800"/>
            <a:ext cx="9144000" cy="251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97152"/>
            <a:ext cx="9144000" cy="207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780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850106"/>
          </a:xfrm>
        </p:spPr>
        <p:txBody>
          <a:bodyPr>
            <a:no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Correlation with precipitation pollution. "Polar circle“ and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Janiskoski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2"/>
            <a:ext cx="8890794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Correlation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wet deposition (current (c) and previous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(p)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year)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Correlation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concentrations in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precipitation(current (c)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 (p)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year)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087" y="1628800"/>
            <a:ext cx="9144000" cy="232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6773"/>
            <a:ext cx="9144000" cy="165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979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533400" y="273050"/>
            <a:ext cx="8153400" cy="869950"/>
          </a:xfrm>
          <a:prstGeom prst="rect">
            <a:avLst/>
          </a:prstGeom>
        </p:spPr>
        <p:txBody>
          <a:bodyPr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Stands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rioksko-Terrasny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Biosphere Reserve 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4"/>
          <p:cNvSpPr txBox="1">
            <a:spLocks/>
          </p:cNvSpPr>
          <p:nvPr/>
        </p:nvSpPr>
        <p:spPr>
          <a:xfrm>
            <a:off x="611188" y="1484313"/>
            <a:ext cx="3886200" cy="28892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smtClean="0"/>
              <a:t>fir-wood</a:t>
            </a:r>
            <a:endParaRPr lang="ru-RU" sz="1800" smtClean="0"/>
          </a:p>
        </p:txBody>
      </p:sp>
      <p:sp>
        <p:nvSpPr>
          <p:cNvPr id="5" name="Текст 5"/>
          <p:cNvSpPr txBox="1">
            <a:spLocks/>
          </p:cNvSpPr>
          <p:nvPr/>
        </p:nvSpPr>
        <p:spPr>
          <a:xfrm>
            <a:off x="4859338" y="1484313"/>
            <a:ext cx="3886200" cy="28892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800" smtClean="0"/>
              <a:t>pinery</a:t>
            </a:r>
            <a:endParaRPr lang="ru-RU" sz="1800" dirty="0"/>
          </a:p>
        </p:txBody>
      </p:sp>
      <p:pic>
        <p:nvPicPr>
          <p:cNvPr id="6" name="Picture 2" descr="F:\Photo\ББС\Photo-019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773238"/>
            <a:ext cx="3889375" cy="5084762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2363" y="1757363"/>
            <a:ext cx="3743325" cy="510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25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850106"/>
          </a:xfrm>
        </p:spPr>
        <p:txBody>
          <a:bodyPr>
            <a:no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Correlation with precipitation pollution.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Prioksko-Terrasny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BR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2"/>
            <a:ext cx="8890794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Correlation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wet deposition (current (c) and previous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(p)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year)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Correlation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concentrations in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precipitation(current (c)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 (p)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year)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726" y="1700808"/>
            <a:ext cx="9144000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78375"/>
            <a:ext cx="9144000" cy="207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989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Correlation with heavy metals in precipitation and with air </a:t>
            </a:r>
            <a:r>
              <a:rPr lang="en-US" dirty="0" smtClean="0"/>
              <a:t>pollutants</a:t>
            </a:r>
            <a:r>
              <a:rPr lang="en-US" dirty="0"/>
              <a:t>. </a:t>
            </a:r>
            <a:r>
              <a:rPr lang="en-US" dirty="0" err="1" smtClean="0"/>
              <a:t>Prioksko-Terrasny</a:t>
            </a:r>
            <a:r>
              <a:rPr lang="en-US" dirty="0" smtClean="0"/>
              <a:t> </a:t>
            </a:r>
            <a:r>
              <a:rPr lang="en-US" dirty="0"/>
              <a:t>BR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1221530"/>
              </p:ext>
            </p:extLst>
          </p:nvPr>
        </p:nvGraphicFramePr>
        <p:xfrm>
          <a:off x="395536" y="1883454"/>
          <a:ext cx="8229600" cy="1935099"/>
        </p:xfrm>
        <a:graphic>
          <a:graphicData uri="http://schemas.openxmlformats.org/drawingml/2006/table">
            <a:tbl>
              <a:tblPr firstRow="1" firstCol="1" bandRow="1"/>
              <a:tblGrid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</a:tblGrid>
              <a:tr h="8836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Coniferous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Parameter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Correlation with wet deposition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Correlation with concentrations in precipitation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002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Hg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Pb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Cd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Cu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Hg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Pb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Cd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Cu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Picea</a:t>
                      </a: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abies</a:t>
                      </a: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L.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Defoliation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0.62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P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0.64</a:t>
                      </a: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C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-0.51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P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0.63</a:t>
                      </a: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C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Pinus</a:t>
                      </a: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sylvestris</a:t>
                      </a: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L.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Depigmentation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-0.85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P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Picea</a:t>
                      </a: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abies</a:t>
                      </a: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L.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Depigmentation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0.57</a:t>
                      </a: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P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0.55</a:t>
                      </a: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C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0.58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C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0.57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C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0.56</a:t>
                      </a: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C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Pinus</a:t>
                      </a: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sylvestris</a:t>
                      </a: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L</a:t>
                      </a:r>
                      <a:r>
                        <a:rPr lang="ru-RU" sz="11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Defoliation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-0.72</a:t>
                      </a: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P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874872" y="4204125"/>
            <a:ext cx="29990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Correlation with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air </a:t>
            </a:r>
            <a:r>
              <a:rPr lang="en-US" dirty="0"/>
              <a:t>pollutants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1467487"/>
              </p:ext>
            </p:extLst>
          </p:nvPr>
        </p:nvGraphicFramePr>
        <p:xfrm>
          <a:off x="395536" y="4797152"/>
          <a:ext cx="8229600" cy="1542288"/>
        </p:xfrm>
        <a:graphic>
          <a:graphicData uri="http://schemas.openxmlformats.org/drawingml/2006/table">
            <a:tbl>
              <a:tblPr firstRow="1" firstCol="1" bandRow="1"/>
              <a:tblGrid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</a:tblGrid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Coniferous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Parameter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 - (SO4)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 - (NO3)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 - (NH4)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 - (SO2)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</a:t>
                      </a: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Pinus</a:t>
                      </a: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sylvestris</a:t>
                      </a: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L</a:t>
                      </a:r>
                      <a:r>
                        <a:rPr lang="ru-RU" sz="11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Defoliation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-0.6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P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-0.</a:t>
                      </a: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70 P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0.6</a:t>
                      </a: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 C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Picea</a:t>
                      </a: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abies</a:t>
                      </a: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L.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Defoliation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0.52</a:t>
                      </a: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C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0.59</a:t>
                      </a: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C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Pinus</a:t>
                      </a: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sylvestris</a:t>
                      </a: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L.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Depigmentation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-0.5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 P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-0.5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 P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0.7</a:t>
                      </a: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C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Picea</a:t>
                      </a: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abies</a:t>
                      </a: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L.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Depigmentation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0.70</a:t>
                      </a: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C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0.72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C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7194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Cooperation with ICP-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vegetation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3826768" cy="5073427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Sampling was provided accordance with the requirements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ICP-vegetation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Sampling time : July-October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Types of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mosses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 algn="just">
              <a:buNone/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Pleurozium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schreberi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most sampling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points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Hilocomium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spledens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Taiga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Pinega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Pasvik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3))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Measurements were performed by "Joint institute for nuclear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research"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Element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Na,Mg,Al,Cl,K,Ca,Sc,V,Cr,Mn,Ni,Co,Fe,Zn,As,Se,Br,Sr,Rb,Mo,Cd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Sb,I,Ba,Cs,La,Sm,Tb,Hf,Ta,W,Au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Th,U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980728"/>
            <a:ext cx="4105848" cy="527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24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4950</TotalTime>
  <Words>601</Words>
  <Application>Microsoft Office PowerPoint</Application>
  <PresentationFormat>Экран (4:3)</PresentationFormat>
  <Paragraphs>303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Evaluation of ICP-IM Forest damage Subprogram data and heavy metals in moss (in Russia)</vt:lpstr>
      <vt:lpstr>Cooperation with ICP- IM (Forest damage subprogram)</vt:lpstr>
      <vt:lpstr>Презентация PowerPoint</vt:lpstr>
      <vt:lpstr>Correlation with precipitation pollution. "Polar circle“ and Pinega</vt:lpstr>
      <vt:lpstr>Correlation with precipitation pollution. "Polar circle“ and Janiskoski</vt:lpstr>
      <vt:lpstr>Презентация PowerPoint</vt:lpstr>
      <vt:lpstr>Correlation with precipitation pollution. Prioksko-Terrasny BR</vt:lpstr>
      <vt:lpstr>Correlation with heavy metals in precipitation and with air pollutants. Prioksko-Terrasny BR</vt:lpstr>
      <vt:lpstr>Cooperation with ICP- vegetation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Лизочка</dc:creator>
  <cp:lastModifiedBy>Лизочка</cp:lastModifiedBy>
  <cp:revision>50</cp:revision>
  <dcterms:created xsi:type="dcterms:W3CDTF">2017-04-27T13:36:28Z</dcterms:created>
  <dcterms:modified xsi:type="dcterms:W3CDTF">2017-05-08T13:20:17Z</dcterms:modified>
</cp:coreProperties>
</file>