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handoutMasterIdLst>
    <p:handoutMasterId r:id="rId23"/>
  </p:handoutMasterIdLst>
  <p:sldIdLst>
    <p:sldId id="278" r:id="rId2"/>
    <p:sldId id="363" r:id="rId3"/>
    <p:sldId id="279" r:id="rId4"/>
    <p:sldId id="416" r:id="rId5"/>
    <p:sldId id="367" r:id="rId6"/>
    <p:sldId id="366" r:id="rId7"/>
    <p:sldId id="368" r:id="rId8"/>
    <p:sldId id="392" r:id="rId9"/>
    <p:sldId id="369" r:id="rId10"/>
    <p:sldId id="382" r:id="rId11"/>
    <p:sldId id="383" r:id="rId12"/>
    <p:sldId id="390" r:id="rId13"/>
    <p:sldId id="391" r:id="rId14"/>
    <p:sldId id="371" r:id="rId15"/>
    <p:sldId id="384" r:id="rId16"/>
    <p:sldId id="372" r:id="rId17"/>
    <p:sldId id="414" r:id="rId18"/>
    <p:sldId id="402" r:id="rId19"/>
    <p:sldId id="295" r:id="rId20"/>
    <p:sldId id="293" r:id="rId21"/>
  </p:sldIdLst>
  <p:sldSz cx="9144000" cy="6858000" type="screen4x3"/>
  <p:notesSz cx="6781800"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962"/>
    <a:srgbClr val="1C4372"/>
    <a:srgbClr val="C1E0FF"/>
    <a:srgbClr val="A9FDE7"/>
    <a:srgbClr val="005828"/>
    <a:srgbClr val="A7BEFF"/>
    <a:srgbClr val="003CE6"/>
    <a:srgbClr val="B7A51F"/>
    <a:srgbClr val="000000"/>
    <a:srgbClr val="847E2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3" autoAdjust="0"/>
    <p:restoredTop sz="94660"/>
  </p:normalViewPr>
  <p:slideViewPr>
    <p:cSldViewPr>
      <p:cViewPr>
        <p:scale>
          <a:sx n="84" d="100"/>
          <a:sy n="84" d="100"/>
        </p:scale>
        <p:origin x="-4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_\&#1060;&#1083;&#1101;&#1096;&#1082;&#1072;\&#1053;&#1086;&#1074;&#1072;&#1103;%20&#1087;&#1072;&#1087;&#1082;&#1072;%20(3)\Zona1\&#1082;&#1086;&#1085;&#1094;&#1077;&#1085;&#1090;&#1088;&#1072;&#1094;&#1080;&#1080;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1\d\DATA\AIR\&#1069;&#1082;&#1089;&#1087;&#1077;&#1088;&#1080;&#1084;&#1077;&#1085;&#1090;\Formaldehyde_sourc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0985252338909123"/>
          <c:y val="5.3597333251026634E-2"/>
          <c:w val="0.51454565272392705"/>
          <c:h val="0.7851917224037348"/>
        </c:manualLayout>
      </c:layout>
      <c:lineChart>
        <c:grouping val="standard"/>
        <c:ser>
          <c:idx val="6"/>
          <c:order val="0"/>
          <c:tx>
            <c:strRef>
              <c:f>'Максимальные_расчет_классы (2)'!$J$60</c:f>
              <c:strCache>
                <c:ptCount val="1"/>
                <c:pt idx="0">
                  <c:v>Particleboard, medium sources, high emission intensity</c:v>
                </c:pt>
              </c:strCache>
            </c:strRef>
          </c:tx>
          <c:spPr>
            <a:ln w="25400">
              <a:prstDash val="lgDash"/>
            </a:ln>
          </c:spPr>
          <c:marker>
            <c:symbol val="none"/>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(2)'!$CA$8:$DD$8</c:f>
              <c:numCache>
                <c:formatCode>0.00</c:formatCode>
                <c:ptCount val="30"/>
                <c:pt idx="0">
                  <c:v>70.865306174384159</c:v>
                </c:pt>
                <c:pt idx="1">
                  <c:v>369.17907088100702</c:v>
                </c:pt>
                <c:pt idx="2">
                  <c:v>319.46818209712166</c:v>
                </c:pt>
                <c:pt idx="3">
                  <c:v>235.67993616233582</c:v>
                </c:pt>
                <c:pt idx="4">
                  <c:v>174.5409662913645</c:v>
                </c:pt>
                <c:pt idx="5">
                  <c:v>132.83196897700043</c:v>
                </c:pt>
                <c:pt idx="6">
                  <c:v>104.05349442697593</c:v>
                </c:pt>
                <c:pt idx="7">
                  <c:v>83.593673954482568</c:v>
                </c:pt>
                <c:pt idx="8">
                  <c:v>68.606524434182973</c:v>
                </c:pt>
                <c:pt idx="9">
                  <c:v>57.331009886986195</c:v>
                </c:pt>
                <c:pt idx="10">
                  <c:v>48.643827201122804</c:v>
                </c:pt>
                <c:pt idx="11">
                  <c:v>41.81397066124358</c:v>
                </c:pt>
                <c:pt idx="12">
                  <c:v>36.347624334926344</c:v>
                </c:pt>
                <c:pt idx="13">
                  <c:v>31.904355888453075</c:v>
                </c:pt>
                <c:pt idx="14">
                  <c:v>28.243744716741489</c:v>
                </c:pt>
                <c:pt idx="15">
                  <c:v>25.190102944429484</c:v>
                </c:pt>
                <c:pt idx="16">
                  <c:v>22.616876229140889</c:v>
                </c:pt>
                <c:pt idx="17">
                  <c:v>20.427119736622917</c:v>
                </c:pt>
                <c:pt idx="18">
                  <c:v>18.547988679383458</c:v>
                </c:pt>
                <c:pt idx="19">
                  <c:v>16.922405540524451</c:v>
                </c:pt>
                <c:pt idx="20">
                  <c:v>15.507328853555418</c:v>
                </c:pt>
                <c:pt idx="21">
                  <c:v>14.266881893304726</c:v>
                </c:pt>
                <c:pt idx="22">
                  <c:v>13.173224588821634</c:v>
                </c:pt>
                <c:pt idx="23">
                  <c:v>12.204023005432559</c:v>
                </c:pt>
                <c:pt idx="24">
                  <c:v>11.340880857425036</c:v>
                </c:pt>
                <c:pt idx="25">
                  <c:v>10.568619737016309</c:v>
                </c:pt>
                <c:pt idx="26">
                  <c:v>9.8748230297621973</c:v>
                </c:pt>
                <c:pt idx="27">
                  <c:v>9.2490720353515439</c:v>
                </c:pt>
                <c:pt idx="28">
                  <c:v>8.6826817536237861</c:v>
                </c:pt>
                <c:pt idx="29">
                  <c:v>8.1680812089315609</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0"/>
          <c:order val="1"/>
          <c:tx>
            <c:strRef>
              <c:f>'Максимальные_расчет_классы (2)'!$J$59</c:f>
              <c:strCache>
                <c:ptCount val="1"/>
                <c:pt idx="0">
                  <c:v>Particleboard, low sources, average emission intensity</c:v>
                </c:pt>
              </c:strCache>
            </c:strRef>
          </c:tx>
          <c:spPr>
            <a:ln w="25400">
              <a:solidFill>
                <a:schemeClr val="accent6">
                  <a:lumMod val="75000"/>
                </a:schemeClr>
              </a:solidFill>
            </a:ln>
          </c:spPr>
          <c:marker>
            <c:symbol val="circle"/>
            <c:size val="4"/>
            <c:spPr>
              <a:solidFill>
                <a:schemeClr val="bg1">
                  <a:lumMod val="65000"/>
                </a:schemeClr>
              </a:solidFill>
              <a:ln>
                <a:solidFill>
                  <a:schemeClr val="accent6">
                    <a:lumMod val="50000"/>
                  </a:schemeClr>
                </a:solidFill>
              </a:ln>
            </c:spPr>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(2)'!$CA$2:$DD$2</c:f>
              <c:numCache>
                <c:formatCode>0.00</c:formatCode>
                <c:ptCount val="30"/>
                <c:pt idx="0">
                  <c:v>37.964687165165167</c:v>
                </c:pt>
                <c:pt idx="1">
                  <c:v>97.598403184865404</c:v>
                </c:pt>
                <c:pt idx="2">
                  <c:v>73.07710537839958</c:v>
                </c:pt>
                <c:pt idx="3">
                  <c:v>51.084358289752785</c:v>
                </c:pt>
                <c:pt idx="4">
                  <c:v>36.861448370428128</c:v>
                </c:pt>
                <c:pt idx="5">
                  <c:v>27.64334640840541</c:v>
                </c:pt>
                <c:pt idx="6">
                  <c:v>21.458099962992723</c:v>
                </c:pt>
                <c:pt idx="7">
                  <c:v>17.134781032654605</c:v>
                </c:pt>
                <c:pt idx="8">
                  <c:v>14.003229195435518</c:v>
                </c:pt>
                <c:pt idx="9">
                  <c:v>11.665662285330336</c:v>
                </c:pt>
                <c:pt idx="10">
                  <c:v>9.8749826762848567</c:v>
                </c:pt>
                <c:pt idx="11">
                  <c:v>8.4732292906232267</c:v>
                </c:pt>
                <c:pt idx="12">
                  <c:v>7.3550725660494267</c:v>
                </c:pt>
                <c:pt idx="13">
                  <c:v>6.4485958569223225</c:v>
                </c:pt>
                <c:pt idx="14">
                  <c:v>5.7033852948362727</c:v>
                </c:pt>
                <c:pt idx="15">
                  <c:v>5.0828241839064381</c:v>
                </c:pt>
                <c:pt idx="16">
                  <c:v>4.5606529830035827</c:v>
                </c:pt>
                <c:pt idx="17">
                  <c:v>4.1168388108723475</c:v>
                </c:pt>
                <c:pt idx="18">
                  <c:v>3.7363754764389907</c:v>
                </c:pt>
                <c:pt idx="19">
                  <c:v>3.4075386012727202</c:v>
                </c:pt>
                <c:pt idx="20">
                  <c:v>3.1215041408520152</c:v>
                </c:pt>
                <c:pt idx="21">
                  <c:v>2.8709347715100511</c:v>
                </c:pt>
                <c:pt idx="22">
                  <c:v>2.6501453193680535</c:v>
                </c:pt>
                <c:pt idx="23">
                  <c:v>2.4545815833270952</c:v>
                </c:pt>
                <c:pt idx="24">
                  <c:v>2.2804974378997582</c:v>
                </c:pt>
                <c:pt idx="25">
                  <c:v>2.1248056966833113</c:v>
                </c:pt>
                <c:pt idx="26">
                  <c:v>1.9849833387208993</c:v>
                </c:pt>
                <c:pt idx="27">
                  <c:v>1.8589153120259037</c:v>
                </c:pt>
                <c:pt idx="28">
                  <c:v>1.7448399039664801</c:v>
                </c:pt>
                <c:pt idx="29">
                  <c:v>1.6412227272165121</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1"/>
          <c:order val="2"/>
          <c:tx>
            <c:strRef>
              <c:f>'Максимальные_расчет_классы (2)'!$J$62</c:f>
              <c:strCache>
                <c:ptCount val="1"/>
                <c:pt idx="0">
                  <c:v>Particleboard, low sources, average emission intensity</c:v>
                </c:pt>
              </c:strCache>
            </c:strRef>
          </c:tx>
          <c:spPr>
            <a:ln w="25400"/>
          </c:spPr>
          <c:marker>
            <c:symbol val="none"/>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(2)'!$CA$3:$DD$3</c:f>
              <c:numCache>
                <c:formatCode>0.00</c:formatCode>
                <c:ptCount val="30"/>
                <c:pt idx="0">
                  <c:v>1.9199298946979908</c:v>
                </c:pt>
                <c:pt idx="1">
                  <c:v>29.912341045756428</c:v>
                </c:pt>
                <c:pt idx="2">
                  <c:v>32.398560292186943</c:v>
                </c:pt>
                <c:pt idx="3">
                  <c:v>25.983440429812912</c:v>
                </c:pt>
                <c:pt idx="4">
                  <c:v>20.034704980413387</c:v>
                </c:pt>
                <c:pt idx="5">
                  <c:v>15.598922197358455</c:v>
                </c:pt>
                <c:pt idx="6">
                  <c:v>12.393115115784624</c:v>
                </c:pt>
                <c:pt idx="7">
                  <c:v>10.050219855171592</c:v>
                </c:pt>
                <c:pt idx="8">
                  <c:v>8.3028104429451091</c:v>
                </c:pt>
                <c:pt idx="9">
                  <c:v>6.9715970018889024</c:v>
                </c:pt>
                <c:pt idx="10">
                  <c:v>5.9366140803061818</c:v>
                </c:pt>
                <c:pt idx="11">
                  <c:v>5.1173359364650173</c:v>
                </c:pt>
                <c:pt idx="12">
                  <c:v>4.4581526681580206</c:v>
                </c:pt>
                <c:pt idx="13">
                  <c:v>3.9201059977767985</c:v>
                </c:pt>
                <c:pt idx="14">
                  <c:v>3.4753446086484305</c:v>
                </c:pt>
                <c:pt idx="15">
                  <c:v>3.1033129984417012</c:v>
                </c:pt>
                <c:pt idx="16">
                  <c:v>2.7890974661996641</c:v>
                </c:pt>
                <c:pt idx="17">
                  <c:v>2.5211973912756291</c:v>
                </c:pt>
                <c:pt idx="18">
                  <c:v>2.2909280666785192</c:v>
                </c:pt>
                <c:pt idx="19">
                  <c:v>2.0914532736846567</c:v>
                </c:pt>
                <c:pt idx="20">
                  <c:v>1.9176019326197771</c:v>
                </c:pt>
                <c:pt idx="21">
                  <c:v>1.7650470456394221</c:v>
                </c:pt>
                <c:pt idx="22">
                  <c:v>1.6304229060853921</c:v>
                </c:pt>
                <c:pt idx="23">
                  <c:v>1.5110232983032055</c:v>
                </c:pt>
                <c:pt idx="24">
                  <c:v>1.4046143047709818</c:v>
                </c:pt>
                <c:pt idx="25">
                  <c:v>1.3093493096849318</c:v>
                </c:pt>
                <c:pt idx="26">
                  <c:v>1.2237154017790011</c:v>
                </c:pt>
                <c:pt idx="27">
                  <c:v>1.1464412187582271</c:v>
                </c:pt>
                <c:pt idx="28">
                  <c:v>1.0764656428109158</c:v>
                </c:pt>
                <c:pt idx="29">
                  <c:v>1.0128623860610964</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7"/>
          <c:order val="3"/>
          <c:tx>
            <c:strRef>
              <c:f>'Максимальные_расчет_классы (2)'!$J$57</c:f>
              <c:strCache>
                <c:ptCount val="1"/>
                <c:pt idx="0">
                  <c:v>Plywood, low sources, low emission intensity</c:v>
                </c:pt>
              </c:strCache>
            </c:strRef>
          </c:tx>
          <c:spPr>
            <a:ln w="25400">
              <a:solidFill>
                <a:schemeClr val="accent3">
                  <a:lumMod val="75000"/>
                </a:schemeClr>
              </a:solidFill>
              <a:prstDash val="solid"/>
            </a:ln>
          </c:spPr>
          <c:marker>
            <c:symbol val="square"/>
            <c:size val="4"/>
            <c:spPr>
              <a:solidFill>
                <a:schemeClr val="accent3">
                  <a:lumMod val="75000"/>
                </a:schemeClr>
              </a:solidFill>
              <a:ln>
                <a:solidFill>
                  <a:schemeClr val="accent3">
                    <a:lumMod val="50000"/>
                  </a:schemeClr>
                </a:solidFill>
              </a:ln>
            </c:spPr>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(2)'!$CA$9:$DD$9</c:f>
              <c:numCache>
                <c:formatCode>0.00</c:formatCode>
                <c:ptCount val="30"/>
                <c:pt idx="0">
                  <c:v>54.991461960426754</c:v>
                </c:pt>
                <c:pt idx="1">
                  <c:v>35.633062575214154</c:v>
                </c:pt>
                <c:pt idx="2">
                  <c:v>20.116692375333752</c:v>
                </c:pt>
                <c:pt idx="3">
                  <c:v>12.65984196338902</c:v>
                </c:pt>
                <c:pt idx="4">
                  <c:v>8.6832707865730061</c:v>
                </c:pt>
                <c:pt idx="5">
                  <c:v>6.3276051584269215</c:v>
                </c:pt>
                <c:pt idx="6">
                  <c:v>4.8253210553633314</c:v>
                </c:pt>
                <c:pt idx="7">
                  <c:v>3.8078776908242178</c:v>
                </c:pt>
                <c:pt idx="8">
                  <c:v>3.0862979013247154</c:v>
                </c:pt>
                <c:pt idx="9">
                  <c:v>2.5556340919243152</c:v>
                </c:pt>
                <c:pt idx="10">
                  <c:v>2.1535382060579407</c:v>
                </c:pt>
                <c:pt idx="11">
                  <c:v>1.8413706545909436</c:v>
                </c:pt>
                <c:pt idx="12">
                  <c:v>1.5939551260687312</c:v>
                </c:pt>
                <c:pt idx="13">
                  <c:v>1.3943987613662656</c:v>
                </c:pt>
                <c:pt idx="14">
                  <c:v>1.2310191573229314</c:v>
                </c:pt>
                <c:pt idx="15">
                  <c:v>1.0954258363042646</c:v>
                </c:pt>
                <c:pt idx="16">
                  <c:v>0.98165108384068545</c:v>
                </c:pt>
                <c:pt idx="17">
                  <c:v>0.88517722763942475</c:v>
                </c:pt>
                <c:pt idx="18">
                  <c:v>0.80263985324504272</c:v>
                </c:pt>
                <c:pt idx="19">
                  <c:v>0.7314245368587855</c:v>
                </c:pt>
                <c:pt idx="20">
                  <c:v>0.66957084032253178</c:v>
                </c:pt>
                <c:pt idx="21">
                  <c:v>0.61545612783431158</c:v>
                </c:pt>
                <c:pt idx="22">
                  <c:v>0.56782672209708562</c:v>
                </c:pt>
                <c:pt idx="23">
                  <c:v>0.52568110451574379</c:v>
                </c:pt>
                <c:pt idx="24">
                  <c:v>0.48819761414325047</c:v>
                </c:pt>
                <c:pt idx="25">
                  <c:v>0.45470065598251885</c:v>
                </c:pt>
                <c:pt idx="26">
                  <c:v>0.42463911652292724</c:v>
                </c:pt>
                <c:pt idx="27">
                  <c:v>0.39755183317350162</c:v>
                </c:pt>
                <c:pt idx="28">
                  <c:v>0.37305526624383273</c:v>
                </c:pt>
                <c:pt idx="29">
                  <c:v>0.35081593124132232</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2"/>
          <c:order val="4"/>
          <c:tx>
            <c:strRef>
              <c:f>'Максимальные_расчет_классы (2)'!$J$56</c:f>
              <c:strCache>
                <c:ptCount val="1"/>
                <c:pt idx="0">
                  <c:v>Plywood, very low sources, low emission intensity</c:v>
                </c:pt>
              </c:strCache>
            </c:strRef>
          </c:tx>
          <c:spPr>
            <a:ln w="31750">
              <a:solidFill>
                <a:schemeClr val="tx1"/>
              </a:solidFill>
              <a:prstDash val="sysDash"/>
            </a:ln>
          </c:spPr>
          <c:marker>
            <c:symbol val="none"/>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(2)'!$CA$4:$DD$4</c:f>
              <c:numCache>
                <c:formatCode>0.00</c:formatCode>
                <c:ptCount val="30"/>
                <c:pt idx="0">
                  <c:v>7.3732681164449625</c:v>
                </c:pt>
                <c:pt idx="1">
                  <c:v>70.384139547311975</c:v>
                </c:pt>
                <c:pt idx="2">
                  <c:v>68.953615766968227</c:v>
                </c:pt>
                <c:pt idx="3">
                  <c:v>53.272879933035121</c:v>
                </c:pt>
                <c:pt idx="4">
                  <c:v>40.342396696453072</c:v>
                </c:pt>
                <c:pt idx="5">
                  <c:v>31.091623967570829</c:v>
                </c:pt>
                <c:pt idx="6">
                  <c:v>24.546369999834852</c:v>
                </c:pt>
                <c:pt idx="7">
                  <c:v>19.822508465593021</c:v>
                </c:pt>
                <c:pt idx="8">
                  <c:v>16.327900162913725</c:v>
                </c:pt>
                <c:pt idx="9">
                  <c:v>13.6806277262521</c:v>
                </c:pt>
                <c:pt idx="10">
                  <c:v>11.630843575615168</c:v>
                </c:pt>
                <c:pt idx="11">
                  <c:v>10.013239335364938</c:v>
                </c:pt>
                <c:pt idx="12">
                  <c:v>8.7148101297490719</c:v>
                </c:pt>
                <c:pt idx="13">
                  <c:v>7.6569702088551006</c:v>
                </c:pt>
                <c:pt idx="14">
                  <c:v>6.7838509546274279</c:v>
                </c:pt>
                <c:pt idx="15">
                  <c:v>6.0544047672318655</c:v>
                </c:pt>
                <c:pt idx="16">
                  <c:v>5.4389472580278557</c:v>
                </c:pt>
                <c:pt idx="17">
                  <c:v>4.9146563460213848</c:v>
                </c:pt>
                <c:pt idx="18">
                  <c:v>4.4643366380977563</c:v>
                </c:pt>
                <c:pt idx="19">
                  <c:v>4.0744807306296673</c:v>
                </c:pt>
                <c:pt idx="20">
                  <c:v>3.7348855455962018</c:v>
                </c:pt>
                <c:pt idx="21">
                  <c:v>3.4370283473696874</c:v>
                </c:pt>
                <c:pt idx="22">
                  <c:v>3.1742869133589537</c:v>
                </c:pt>
                <c:pt idx="23">
                  <c:v>2.9413420762891787</c:v>
                </c:pt>
                <c:pt idx="24">
                  <c:v>2.7338072621660761</c:v>
                </c:pt>
                <c:pt idx="25">
                  <c:v>2.5480594649044388</c:v>
                </c:pt>
                <c:pt idx="26">
                  <c:v>2.3811324237573843</c:v>
                </c:pt>
                <c:pt idx="27">
                  <c:v>2.2305351308198791</c:v>
                </c:pt>
                <c:pt idx="28">
                  <c:v>2.0941896713847332</c:v>
                </c:pt>
                <c:pt idx="29">
                  <c:v>1.9702832848751439</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3"/>
          <c:order val="5"/>
          <c:tx>
            <c:strRef>
              <c:f>'Максимальные_расчет_классы (2)'!$J$58</c:f>
              <c:strCache>
                <c:ptCount val="1"/>
                <c:pt idx="0">
                  <c:v>Resins, low sources, low emission intensity</c:v>
                </c:pt>
              </c:strCache>
            </c:strRef>
          </c:tx>
          <c:spPr>
            <a:ln w="25400"/>
          </c:spPr>
          <c:marker>
            <c:symbol val="triangle"/>
            <c:size val="4"/>
            <c:spPr>
              <a:solidFill>
                <a:schemeClr val="accent4">
                  <a:lumMod val="50000"/>
                </a:schemeClr>
              </a:solidFill>
              <a:ln>
                <a:solidFill>
                  <a:prstClr val="black"/>
                </a:solidFill>
              </a:ln>
            </c:spPr>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(2)'!$CA$5:$DD$5</c:f>
              <c:numCache>
                <c:formatCode>0.00</c:formatCode>
                <c:ptCount val="30"/>
                <c:pt idx="0">
                  <c:v>60.662633441097256</c:v>
                </c:pt>
                <c:pt idx="1">
                  <c:v>26.452796421804859</c:v>
                </c:pt>
                <c:pt idx="2">
                  <c:v>13.769882284013304</c:v>
                </c:pt>
                <c:pt idx="3">
                  <c:v>8.4078833963975601</c:v>
                </c:pt>
                <c:pt idx="4">
                  <c:v>5.6834310463525055</c:v>
                </c:pt>
                <c:pt idx="5">
                  <c:v>4.1075706838598807</c:v>
                </c:pt>
                <c:pt idx="6">
                  <c:v>3.1164127837469073</c:v>
                </c:pt>
                <c:pt idx="7">
                  <c:v>2.4509658806962378</c:v>
                </c:pt>
                <c:pt idx="8">
                  <c:v>1.981796213114295</c:v>
                </c:pt>
                <c:pt idx="9">
                  <c:v>1.6381993171766114</c:v>
                </c:pt>
                <c:pt idx="10">
                  <c:v>1.3786486746433124</c:v>
                </c:pt>
                <c:pt idx="11">
                  <c:v>1.1776175235761726</c:v>
                </c:pt>
                <c:pt idx="12">
                  <c:v>1.0185758117160588</c:v>
                </c:pt>
                <c:pt idx="13">
                  <c:v>0.89048428311902161</c:v>
                </c:pt>
                <c:pt idx="14">
                  <c:v>0.78573684304173219</c:v>
                </c:pt>
                <c:pt idx="15">
                  <c:v>0.69888749462242472</c:v>
                </c:pt>
                <c:pt idx="16">
                  <c:v>0.62607161434568936</c:v>
                </c:pt>
                <c:pt idx="17">
                  <c:v>0.5643698640321555</c:v>
                </c:pt>
                <c:pt idx="18">
                  <c:v>0.51161167600794755</c:v>
                </c:pt>
                <c:pt idx="19">
                  <c:v>0.46611289436768716</c:v>
                </c:pt>
                <c:pt idx="20">
                  <c:v>0.42661195250049377</c:v>
                </c:pt>
                <c:pt idx="21">
                  <c:v>0.39206601390852674</c:v>
                </c:pt>
                <c:pt idx="22">
                  <c:v>0.36167001321571424</c:v>
                </c:pt>
                <c:pt idx="23">
                  <c:v>0.33478131110139031</c:v>
                </c:pt>
                <c:pt idx="24">
                  <c:v>0.31087306606372084</c:v>
                </c:pt>
                <c:pt idx="25">
                  <c:v>0.28951237100573163</c:v>
                </c:pt>
                <c:pt idx="26">
                  <c:v>0.27034626892328156</c:v>
                </c:pt>
                <c:pt idx="27">
                  <c:v>0.25307956297427114</c:v>
                </c:pt>
                <c:pt idx="28">
                  <c:v>0.23746684934979395</c:v>
                </c:pt>
                <c:pt idx="29">
                  <c:v>0.22329485395266044</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ser>
          <c:idx val="5"/>
          <c:order val="6"/>
          <c:tx>
            <c:strRef>
              <c:f>'Максимальные_расчет_классы (2)'!$J$61</c:f>
              <c:strCache>
                <c:ptCount val="1"/>
                <c:pt idx="0">
                  <c:v>Resins, very low sources, low emission intensity</c:v>
                </c:pt>
              </c:strCache>
            </c:strRef>
          </c:tx>
          <c:spPr>
            <a:ln w="25400">
              <a:solidFill>
                <a:schemeClr val="accent5">
                  <a:lumMod val="75000"/>
                </a:schemeClr>
              </a:solidFill>
              <a:prstDash val="solid"/>
            </a:ln>
          </c:spPr>
          <c:marker>
            <c:symbol val="diamond"/>
            <c:size val="5"/>
            <c:spPr>
              <a:solidFill>
                <a:schemeClr val="accent1">
                  <a:lumMod val="40000"/>
                  <a:lumOff val="60000"/>
                </a:schemeClr>
              </a:solidFill>
              <a:ln>
                <a:solidFill>
                  <a:schemeClr val="accent5">
                    <a:lumMod val="50000"/>
                  </a:schemeClr>
                </a:solidFill>
              </a:ln>
            </c:spPr>
          </c:marker>
          <c:cat>
            <c:numRef>
              <c:f>'Максимальные_расчет_классы (2)'!$S$11:$AV$11</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cat>
          <c:val>
            <c:numRef>
              <c:f>'Максимальные_расчет_классы (2)'!$CA$7:$DD$7</c:f>
              <c:numCache>
                <c:formatCode>0.00</c:formatCode>
                <c:ptCount val="30"/>
                <c:pt idx="0">
                  <c:v>23.907160838047176</c:v>
                </c:pt>
                <c:pt idx="1">
                  <c:v>8.6542500185213704</c:v>
                </c:pt>
                <c:pt idx="2">
                  <c:v>4.3363260632857115</c:v>
                </c:pt>
                <c:pt idx="3">
                  <c:v>2.6104405378864683</c:v>
                </c:pt>
                <c:pt idx="4">
                  <c:v>1.7525155709593803</c:v>
                </c:pt>
                <c:pt idx="5">
                  <c:v>1.2616906461883854</c:v>
                </c:pt>
                <c:pt idx="6">
                  <c:v>0.9549503617454993</c:v>
                </c:pt>
                <c:pt idx="7">
                  <c:v>0.74984246398260002</c:v>
                </c:pt>
                <c:pt idx="8">
                  <c:v>0.60562829761528969</c:v>
                </c:pt>
                <c:pt idx="9">
                  <c:v>0.50021871132183859</c:v>
                </c:pt>
                <c:pt idx="10">
                  <c:v>0.42070751833601883</c:v>
                </c:pt>
                <c:pt idx="11">
                  <c:v>0.35919067944146038</c:v>
                </c:pt>
                <c:pt idx="12">
                  <c:v>0.31056437303177026</c:v>
                </c:pt>
                <c:pt idx="13">
                  <c:v>0.27142751197161985</c:v>
                </c:pt>
                <c:pt idx="14">
                  <c:v>0.23944073913170302</c:v>
                </c:pt>
                <c:pt idx="15">
                  <c:v>0.21293145560978141</c:v>
                </c:pt>
                <c:pt idx="16">
                  <c:v>0.19071399848154447</c:v>
                </c:pt>
                <c:pt idx="17">
                  <c:v>0.17189360804381038</c:v>
                </c:pt>
                <c:pt idx="18">
                  <c:v>0.15580552136771375</c:v>
                </c:pt>
                <c:pt idx="19">
                  <c:v>0.14193430874491741</c:v>
                </c:pt>
                <c:pt idx="20">
                  <c:v>0.12989405863307768</c:v>
                </c:pt>
                <c:pt idx="21">
                  <c:v>0.11936596119115055</c:v>
                </c:pt>
                <c:pt idx="22">
                  <c:v>0.11010398913079189</c:v>
                </c:pt>
                <c:pt idx="23">
                  <c:v>0.10191182363481845</c:v>
                </c:pt>
                <c:pt idx="24">
                  <c:v>9.4628576348356516E-2</c:v>
                </c:pt>
                <c:pt idx="25">
                  <c:v>8.8122084585560798E-2</c:v>
                </c:pt>
                <c:pt idx="26">
                  <c:v>8.2284620119611143E-2</c:v>
                </c:pt>
                <c:pt idx="27">
                  <c:v>7.7026105721748533E-2</c:v>
                </c:pt>
                <c:pt idx="28">
                  <c:v>7.2271673218484322E-2</c:v>
                </c:pt>
                <c:pt idx="29">
                  <c:v>6.7956271241545518E-2</c:v>
                </c:pt>
              </c:numCache>
            </c:numRef>
          </c:val>
          <c:extLst>
            <c:ext xmlns:c15="http://schemas.microsoft.com/office/drawing/2012/chart" uri="{02D57815-91ED-43cb-92C2-25804820EDAC}">
              <c15:filteredSeriesTitle>
                <c15:tx>
                  <c:strRef>
                    <c:extLst>
                      <c:ext uri="{02D57815-91ED-43cb-92C2-25804820EDAC}">
                        <c15:formulaRef>
                          <c15:sqref>'Максимальные_расчет_классы (2)'!#REF!</c15:sqref>
                        </c15:formulaRef>
                      </c:ext>
                    </c:extLst>
                    <c:strCache>
                      <c:ptCount val="1"/>
                      <c:pt idx="0">
                        <c:v>#REF!</c:v>
                      </c:pt>
                    </c:strCache>
                  </c:strRef>
                </c15:tx>
              </c15:filteredSeriesTitle>
            </c:ext>
            <c:ext xmlns:c15="http://schemas.microsoft.com/office/drawing/2012/chart" uri="{02D57815-91ED-43cb-92C2-25804820EDAC}">
              <c15:filteredCategoryTitle>
                <c15:cat>
                  <c:multiLvlStrRef>
                    <c:extLst>
                      <c:ext uri="{02D57815-91ED-43cb-92C2-25804820EDAC}">
                        <c15:formulaRef>
                          <c15:sqref>Максимальные_расчет_классы!$R$73:$AU$73</c15:sqref>
                        </c15:formulaRef>
                      </c:ext>
                    </c:extLst>
                  </c:multiLvlStrRef>
                </c15:cat>
              </c15:filteredCategoryTitle>
            </c:ext>
          </c:extLst>
        </c:ser>
        <c:marker val="1"/>
        <c:axId val="43952768"/>
        <c:axId val="43967616"/>
      </c:lineChart>
      <c:catAx>
        <c:axId val="43952768"/>
        <c:scaling>
          <c:orientation val="minMax"/>
        </c:scaling>
        <c:axPos val="b"/>
        <c:title>
          <c:tx>
            <c:rich>
              <a:bodyPr/>
              <a:lstStyle/>
              <a:p>
                <a:pPr>
                  <a:defRPr sz="1200"/>
                </a:pPr>
                <a:r>
                  <a:rPr lang="en-US" sz="1200"/>
                  <a:t>Distance, m</a:t>
                </a:r>
                <a:endParaRPr lang="ru-RU" sz="1200"/>
              </a:p>
            </c:rich>
          </c:tx>
          <c:layout>
            <c:manualLayout>
              <c:xMode val="edge"/>
              <c:yMode val="edge"/>
              <c:x val="0.29468422742944739"/>
              <c:y val="0.95431936921643357"/>
            </c:manualLayout>
          </c:layout>
        </c:title>
        <c:numFmt formatCode="General" sourceLinked="1"/>
        <c:tickLblPos val="nextTo"/>
        <c:txPr>
          <a:bodyPr rot="-5400000" vert="horz"/>
          <a:lstStyle/>
          <a:p>
            <a:pPr>
              <a:defRPr/>
            </a:pPr>
            <a:endParaRPr lang="ru-RU"/>
          </a:p>
        </c:txPr>
        <c:crossAx val="43967616"/>
        <c:crossesAt val="1.0000000000000041E-3"/>
        <c:auto val="1"/>
        <c:lblAlgn val="ctr"/>
        <c:lblOffset val="100"/>
        <c:tickLblSkip val="2"/>
      </c:catAx>
      <c:valAx>
        <c:axId val="43967616"/>
        <c:scaling>
          <c:logBase val="10"/>
          <c:orientation val="minMax"/>
          <c:min val="1.0000000000000041E-3"/>
        </c:scaling>
        <c:axPos val="l"/>
        <c:majorGridlines/>
        <c:title>
          <c:tx>
            <c:rich>
              <a:bodyPr rot="-5400000" vert="horz"/>
              <a:lstStyle/>
              <a:p>
                <a:pPr>
                  <a:defRPr sz="1200"/>
                </a:pPr>
                <a:r>
                  <a:rPr lang="en-US" sz="1200" b="1" i="0" baseline="0" dirty="0" smtClean="0"/>
                  <a:t>Concentration</a:t>
                </a:r>
                <a:r>
                  <a:rPr lang="ru-RU" sz="1200" b="1" i="0" baseline="0" dirty="0" smtClean="0"/>
                  <a:t>, </a:t>
                </a:r>
                <a:r>
                  <a:rPr lang="el-GR" sz="1200" b="1" i="0" baseline="0" dirty="0" smtClean="0"/>
                  <a:t>μ</a:t>
                </a:r>
                <a:r>
                  <a:rPr lang="en-US" sz="1200" b="1" i="0" baseline="0" dirty="0" smtClean="0"/>
                  <a:t>g</a:t>
                </a:r>
                <a:r>
                  <a:rPr lang="ru-RU" sz="1200" b="1" i="0" baseline="0" dirty="0" smtClean="0"/>
                  <a:t>/</a:t>
                </a:r>
                <a:r>
                  <a:rPr lang="en-US" sz="1200" b="1" i="0" baseline="0" dirty="0" smtClean="0"/>
                  <a:t>m</a:t>
                </a:r>
                <a:r>
                  <a:rPr lang="ru-RU" sz="1200" b="1" i="0" baseline="0" dirty="0" smtClean="0"/>
                  <a:t>3</a:t>
                </a:r>
                <a:endParaRPr lang="ru-RU" sz="1200" dirty="0"/>
              </a:p>
            </c:rich>
          </c:tx>
          <c:layout/>
        </c:title>
        <c:numFmt formatCode="0.000" sourceLinked="0"/>
        <c:tickLblPos val="nextTo"/>
        <c:crossAx val="43952768"/>
        <c:crossesAt val="1"/>
        <c:crossBetween val="between"/>
      </c:valAx>
    </c:plotArea>
    <c:legend>
      <c:legendPos val="r"/>
      <c:layout>
        <c:manualLayout>
          <c:xMode val="edge"/>
          <c:yMode val="edge"/>
          <c:x val="0.63719752427134613"/>
          <c:y val="5.4504350664462367E-2"/>
          <c:w val="0.36094145468430677"/>
          <c:h val="0.84009099379944174"/>
        </c:manualLayout>
      </c:layout>
    </c:legend>
    <c:plotVisOnly val="1"/>
    <c:dispBlanksAs val="gap"/>
  </c:chart>
  <c:spPr>
    <a:solidFill>
      <a:schemeClr val="bg1"/>
    </a:solidFill>
    <a:ln>
      <a:noFill/>
    </a:ln>
  </c:spPr>
  <c:txPr>
    <a:bodyPr/>
    <a:lstStyle/>
    <a:p>
      <a:pPr>
        <a:defRPr sz="1100" b="1">
          <a:latin typeface="+mn-lt"/>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8564115485564456"/>
          <c:y val="4.4013768104905912E-2"/>
          <c:w val="0.77169217847769689"/>
          <c:h val="0.73843455063259034"/>
        </c:manualLayout>
      </c:layout>
      <c:scatterChart>
        <c:scatterStyle val="lineMarker"/>
        <c:ser>
          <c:idx val="0"/>
          <c:order val="0"/>
          <c:spPr>
            <a:ln w="28575">
              <a:noFill/>
            </a:ln>
          </c:spPr>
          <c:marker>
            <c:symbol val="circle"/>
            <c:size val="8"/>
            <c:spPr>
              <a:ln>
                <a:solidFill>
                  <a:srgbClr val="475A8D">
                    <a:lumMod val="50000"/>
                  </a:srgbClr>
                </a:solidFill>
              </a:ln>
            </c:spPr>
          </c:marker>
          <c:trendline>
            <c:spPr>
              <a:ln>
                <a:solidFill>
                  <a:srgbClr val="E7DEC9">
                    <a:lumMod val="10000"/>
                  </a:srgbClr>
                </a:solidFill>
              </a:ln>
            </c:spPr>
            <c:trendlineType val="linear"/>
            <c:dispRSqr val="1"/>
            <c:dispEq val="1"/>
            <c:trendlineLbl>
              <c:layout>
                <c:manualLayout>
                  <c:x val="0.13519554799132041"/>
                  <c:y val="-0.29131553677741823"/>
                </c:manualLayout>
              </c:layout>
              <c:numFmt formatCode="General" sourceLinked="0"/>
            </c:trendlineLbl>
          </c:trendline>
          <c:xVal>
            <c:numRef>
              <c:f>Расчет_замеры!$W$2:$W$164</c:f>
              <c:numCache>
                <c:formatCode>0.00</c:formatCode>
                <c:ptCount val="75"/>
                <c:pt idx="0">
                  <c:v>47.183576019053476</c:v>
                </c:pt>
                <c:pt idx="1">
                  <c:v>4.1262497493530121</c:v>
                </c:pt>
                <c:pt idx="2">
                  <c:v>4.1262497493530121</c:v>
                </c:pt>
                <c:pt idx="3">
                  <c:v>47.183576019053476</c:v>
                </c:pt>
                <c:pt idx="4">
                  <c:v>10.410243382928932</c:v>
                </c:pt>
                <c:pt idx="5">
                  <c:v>10.410243382928932</c:v>
                </c:pt>
                <c:pt idx="6">
                  <c:v>10.410243382928932</c:v>
                </c:pt>
                <c:pt idx="7" formatCode="General">
                  <c:v>2.3895542003898571</c:v>
                </c:pt>
                <c:pt idx="8" formatCode="General">
                  <c:v>2.3895542003898571</c:v>
                </c:pt>
                <c:pt idx="9">
                  <c:v>7.5472869317708238</c:v>
                </c:pt>
                <c:pt idx="10">
                  <c:v>7.5472869317708238</c:v>
                </c:pt>
                <c:pt idx="11" formatCode="General">
                  <c:v>1.3342669444826381</c:v>
                </c:pt>
                <c:pt idx="12" formatCode="General">
                  <c:v>1.3342669444826381</c:v>
                </c:pt>
                <c:pt idx="13" formatCode="General">
                  <c:v>4.0274886306535267</c:v>
                </c:pt>
                <c:pt idx="14" formatCode="General">
                  <c:v>4.0181553359565747</c:v>
                </c:pt>
                <c:pt idx="15" formatCode="General">
                  <c:v>4.0181553359565747</c:v>
                </c:pt>
                <c:pt idx="16" formatCode="General">
                  <c:v>4.0274886306535267</c:v>
                </c:pt>
                <c:pt idx="17" formatCode="General">
                  <c:v>1.1300139887339091</c:v>
                </c:pt>
                <c:pt idx="18" formatCode="General">
                  <c:v>1.2119853444753899</c:v>
                </c:pt>
                <c:pt idx="19" formatCode="General">
                  <c:v>1.2119853444753899</c:v>
                </c:pt>
                <c:pt idx="20" formatCode="General">
                  <c:v>1.1300139887339091</c:v>
                </c:pt>
                <c:pt idx="21" formatCode="General">
                  <c:v>1.2029530367149692</c:v>
                </c:pt>
                <c:pt idx="22">
                  <c:v>48.540906806142871</c:v>
                </c:pt>
                <c:pt idx="23">
                  <c:v>48.540906806142871</c:v>
                </c:pt>
                <c:pt idx="24" formatCode="General">
                  <c:v>1.2029530367149692</c:v>
                </c:pt>
                <c:pt idx="25" formatCode="General">
                  <c:v>1.028231101612489</c:v>
                </c:pt>
                <c:pt idx="26" formatCode="General">
                  <c:v>1.028231101612489</c:v>
                </c:pt>
                <c:pt idx="27" formatCode="General">
                  <c:v>2.4761678388312598</c:v>
                </c:pt>
                <c:pt idx="28" formatCode="General">
                  <c:v>2.4761678388312598</c:v>
                </c:pt>
                <c:pt idx="29" formatCode="General">
                  <c:v>0.88016351911777058</c:v>
                </c:pt>
                <c:pt idx="30" formatCode="General">
                  <c:v>0.88016351911777058</c:v>
                </c:pt>
                <c:pt idx="31" formatCode="General">
                  <c:v>2.2934731188178792</c:v>
                </c:pt>
                <c:pt idx="32" formatCode="General">
                  <c:v>2.2934731188178792</c:v>
                </c:pt>
                <c:pt idx="33">
                  <c:v>29.920082825866789</c:v>
                </c:pt>
                <c:pt idx="34">
                  <c:v>29.920082825866789</c:v>
                </c:pt>
                <c:pt idx="35">
                  <c:v>8.0565290630027047</c:v>
                </c:pt>
                <c:pt idx="36">
                  <c:v>10.438052722801048</c:v>
                </c:pt>
                <c:pt idx="37">
                  <c:v>9.8462797354107199</c:v>
                </c:pt>
                <c:pt idx="38">
                  <c:v>5.974623645559598</c:v>
                </c:pt>
                <c:pt idx="39">
                  <c:v>5.974623645559598</c:v>
                </c:pt>
                <c:pt idx="40">
                  <c:v>5.974623645559598</c:v>
                </c:pt>
                <c:pt idx="41" formatCode="General">
                  <c:v>1.4903251406924938</c:v>
                </c:pt>
                <c:pt idx="42" formatCode="General">
                  <c:v>1.4903251406924938</c:v>
                </c:pt>
                <c:pt idx="43">
                  <c:v>26.714513760010639</c:v>
                </c:pt>
                <c:pt idx="44">
                  <c:v>26.714513760010639</c:v>
                </c:pt>
                <c:pt idx="45" formatCode="General">
                  <c:v>1.4647990929797254</c:v>
                </c:pt>
                <c:pt idx="46" formatCode="General">
                  <c:v>1.4647990929797254</c:v>
                </c:pt>
                <c:pt idx="47">
                  <c:v>23.124577178126611</c:v>
                </c:pt>
                <c:pt idx="48">
                  <c:v>1.1401926693766582</c:v>
                </c:pt>
                <c:pt idx="49">
                  <c:v>1.1401926693766582</c:v>
                </c:pt>
                <c:pt idx="50">
                  <c:v>21.911083421677731</c:v>
                </c:pt>
                <c:pt idx="51" formatCode="General">
                  <c:v>0.96018392615588022</c:v>
                </c:pt>
                <c:pt idx="52" formatCode="General">
                  <c:v>1.0263649327967101</c:v>
                </c:pt>
                <c:pt idx="53" formatCode="General">
                  <c:v>0.66485312640588989</c:v>
                </c:pt>
                <c:pt idx="54">
                  <c:v>17.116524425343798</c:v>
                </c:pt>
                <c:pt idx="55" formatCode="General">
                  <c:v>0.66485312640588989</c:v>
                </c:pt>
                <c:pt idx="56">
                  <c:v>17.116524425343798</c:v>
                </c:pt>
                <c:pt idx="57">
                  <c:v>0.60818064288814766</c:v>
                </c:pt>
                <c:pt idx="58">
                  <c:v>0.60818064288814766</c:v>
                </c:pt>
                <c:pt idx="59" formatCode="General">
                  <c:v>1.3156539931361737</c:v>
                </c:pt>
                <c:pt idx="60" formatCode="General">
                  <c:v>1.3156539931361737</c:v>
                </c:pt>
                <c:pt idx="61">
                  <c:v>1.385690660087773</c:v>
                </c:pt>
                <c:pt idx="62">
                  <c:v>1.385690660087773</c:v>
                </c:pt>
                <c:pt idx="63" formatCode="General">
                  <c:v>0.86694331557318061</c:v>
                </c:pt>
                <c:pt idx="64" formatCode="General">
                  <c:v>0.86694331557318061</c:v>
                </c:pt>
                <c:pt idx="65" formatCode="General">
                  <c:v>1.7401840855700639</c:v>
                </c:pt>
                <c:pt idx="66" formatCode="General">
                  <c:v>1.1531241891888553</c:v>
                </c:pt>
                <c:pt idx="67" formatCode="General">
                  <c:v>1.7401840855700639</c:v>
                </c:pt>
                <c:pt idx="68" formatCode="General">
                  <c:v>1.1531241891888553</c:v>
                </c:pt>
                <c:pt idx="69" formatCode="General">
                  <c:v>1.7713335998464057</c:v>
                </c:pt>
                <c:pt idx="70" formatCode="General">
                  <c:v>1.7713335998464057</c:v>
                </c:pt>
                <c:pt idx="71" formatCode="General">
                  <c:v>0.86217908138548571</c:v>
                </c:pt>
                <c:pt idx="72" formatCode="General">
                  <c:v>0.86217908138548571</c:v>
                </c:pt>
                <c:pt idx="73">
                  <c:v>16.731344663502369</c:v>
                </c:pt>
                <c:pt idx="74">
                  <c:v>16.731344663502369</c:v>
                </c:pt>
              </c:numCache>
            </c:numRef>
          </c:xVal>
          <c:yVal>
            <c:numRef>
              <c:f>Расчет_замеры!$X$2:$X$164</c:f>
              <c:numCache>
                <c:formatCode>0.00</c:formatCode>
                <c:ptCount val="75"/>
                <c:pt idx="0">
                  <c:v>7.7427089169361363</c:v>
                </c:pt>
                <c:pt idx="1">
                  <c:v>7.4517093652034934</c:v>
                </c:pt>
                <c:pt idx="2">
                  <c:v>8.8065656134224053</c:v>
                </c:pt>
                <c:pt idx="3">
                  <c:v>16.001598428334695</c:v>
                </c:pt>
                <c:pt idx="4">
                  <c:v>7.4083923800087534</c:v>
                </c:pt>
                <c:pt idx="5">
                  <c:v>8.7553728127376225</c:v>
                </c:pt>
                <c:pt idx="6">
                  <c:v>10.10235324546648</c:v>
                </c:pt>
                <c:pt idx="7">
                  <c:v>27.175867610650446</c:v>
                </c:pt>
                <c:pt idx="8">
                  <c:v>22.901012031446786</c:v>
                </c:pt>
                <c:pt idx="9">
                  <c:v>7.3894638995176534</c:v>
                </c:pt>
                <c:pt idx="10">
                  <c:v>6.0459250086962255</c:v>
                </c:pt>
                <c:pt idx="11">
                  <c:v>11.131129739825392</c:v>
                </c:pt>
                <c:pt idx="12">
                  <c:v>9.275941449854491</c:v>
                </c:pt>
                <c:pt idx="13">
                  <c:v>10.667106505284076</c:v>
                </c:pt>
                <c:pt idx="14">
                  <c:v>13.397611557599976</c:v>
                </c:pt>
                <c:pt idx="15">
                  <c:v>8.9317410383999505</c:v>
                </c:pt>
                <c:pt idx="16">
                  <c:v>14.667271444765436</c:v>
                </c:pt>
                <c:pt idx="17">
                  <c:v>9.1670069061373525</c:v>
                </c:pt>
                <c:pt idx="18">
                  <c:v>13.98184928527937</c:v>
                </c:pt>
                <c:pt idx="19">
                  <c:v>12.428310475803848</c:v>
                </c:pt>
                <c:pt idx="20">
                  <c:v>9.1670069061373525</c:v>
                </c:pt>
                <c:pt idx="21">
                  <c:v>18.551882899708993</c:v>
                </c:pt>
                <c:pt idx="22">
                  <c:v>24.381936799453296</c:v>
                </c:pt>
                <c:pt idx="23">
                  <c:v>24.381936799453296</c:v>
                </c:pt>
                <c:pt idx="24">
                  <c:v>13.913912174781739</c:v>
                </c:pt>
                <c:pt idx="25">
                  <c:v>22.917517265343289</c:v>
                </c:pt>
                <c:pt idx="26">
                  <c:v>20</c:v>
                </c:pt>
                <c:pt idx="27">
                  <c:v>10.628477474928275</c:v>
                </c:pt>
                <c:pt idx="28">
                  <c:v>11.957037159294376</c:v>
                </c:pt>
                <c:pt idx="29">
                  <c:v>18.320809625157455</c:v>
                </c:pt>
                <c:pt idx="30">
                  <c:v>15.267341354297868</c:v>
                </c:pt>
                <c:pt idx="31">
                  <c:v>8.9317410383999505</c:v>
                </c:pt>
                <c:pt idx="32">
                  <c:v>8.9317410383999505</c:v>
                </c:pt>
                <c:pt idx="33">
                  <c:v>36.449999999999996</c:v>
                </c:pt>
                <c:pt idx="34">
                  <c:v>31.4</c:v>
                </c:pt>
                <c:pt idx="35">
                  <c:v>11.797619778465751</c:v>
                </c:pt>
                <c:pt idx="36">
                  <c:v>21.725835866261203</c:v>
                </c:pt>
                <c:pt idx="37">
                  <c:v>11.850455927051676</c:v>
                </c:pt>
                <c:pt idx="38">
                  <c:v>27.298868651685758</c:v>
                </c:pt>
                <c:pt idx="39">
                  <c:v>34.713376186711535</c:v>
                </c:pt>
                <c:pt idx="40">
                  <c:v>16.514130418921017</c:v>
                </c:pt>
                <c:pt idx="41">
                  <c:v>14.981080100192168</c:v>
                </c:pt>
                <c:pt idx="42">
                  <c:v>13.98234142684603</c:v>
                </c:pt>
                <c:pt idx="43">
                  <c:v>29.342749131210589</c:v>
                </c:pt>
                <c:pt idx="44">
                  <c:v>24.727035784728088</c:v>
                </c:pt>
                <c:pt idx="45">
                  <c:v>10.038256275397588</c:v>
                </c:pt>
                <c:pt idx="46">
                  <c:v>15.057384413096386</c:v>
                </c:pt>
                <c:pt idx="47">
                  <c:v>29.521426223349092</c:v>
                </c:pt>
                <c:pt idx="48">
                  <c:v>6.1519209438779345</c:v>
                </c:pt>
                <c:pt idx="49">
                  <c:v>5.4683741723359445</c:v>
                </c:pt>
                <c:pt idx="50">
                  <c:v>19.902085094392785</c:v>
                </c:pt>
                <c:pt idx="51">
                  <c:v>13.98234142684603</c:v>
                </c:pt>
                <c:pt idx="52">
                  <c:v>7.9899093867692024</c:v>
                </c:pt>
                <c:pt idx="53">
                  <c:v>9.9690808582405595</c:v>
                </c:pt>
                <c:pt idx="54">
                  <c:v>5.004435548840882</c:v>
                </c:pt>
                <c:pt idx="55">
                  <c:v>9.9690808582405595</c:v>
                </c:pt>
                <c:pt idx="56">
                  <c:v>5.6947025210948885</c:v>
                </c:pt>
                <c:pt idx="57">
                  <c:v>8.8483217066017978</c:v>
                </c:pt>
                <c:pt idx="58">
                  <c:v>8.1676815753248846</c:v>
                </c:pt>
                <c:pt idx="59">
                  <c:v>15.124631466094778</c:v>
                </c:pt>
                <c:pt idx="60">
                  <c:v>24.871616188689362</c:v>
                </c:pt>
                <c:pt idx="61">
                  <c:v>8.1280030920317419</c:v>
                </c:pt>
                <c:pt idx="62">
                  <c:v>8.8053366830345237</c:v>
                </c:pt>
                <c:pt idx="63">
                  <c:v>7.9470624098499734</c:v>
                </c:pt>
                <c:pt idx="64">
                  <c:v>4.6357864057458116</c:v>
                </c:pt>
                <c:pt idx="65">
                  <c:v>20.098275708031807</c:v>
                </c:pt>
                <c:pt idx="66">
                  <c:v>15.703291156092748</c:v>
                </c:pt>
                <c:pt idx="67">
                  <c:v>28.137585991244816</c:v>
                </c:pt>
                <c:pt idx="68">
                  <c:v>10.468860770728513</c:v>
                </c:pt>
                <c:pt idx="69">
                  <c:v>20.166175288126507</c:v>
                </c:pt>
                <c:pt idx="70">
                  <c:v>20.166175288126507</c:v>
                </c:pt>
                <c:pt idx="71">
                  <c:v>9.2715728114916232</c:v>
                </c:pt>
                <c:pt idx="72">
                  <c:v>17.88089042216243</c:v>
                </c:pt>
                <c:pt idx="73">
                  <c:v>38.505297589419044</c:v>
                </c:pt>
                <c:pt idx="74">
                  <c:v>43.770979311049011</c:v>
                </c:pt>
              </c:numCache>
            </c:numRef>
          </c:yVal>
        </c:ser>
        <c:axId val="43753472"/>
        <c:axId val="43755392"/>
      </c:scatterChart>
      <c:valAx>
        <c:axId val="43753472"/>
        <c:scaling>
          <c:orientation val="minMax"/>
        </c:scaling>
        <c:axPos val="b"/>
        <c:title>
          <c:tx>
            <c:rich>
              <a:bodyPr/>
              <a:lstStyle/>
              <a:p>
                <a:pPr>
                  <a:defRPr/>
                </a:pPr>
                <a:r>
                  <a:rPr lang="en-US" dirty="0" err="1" smtClean="0"/>
                  <a:t>Modelled</a:t>
                </a:r>
                <a:r>
                  <a:rPr lang="en-US" dirty="0" smtClean="0"/>
                  <a:t> concentration</a:t>
                </a:r>
                <a:r>
                  <a:rPr lang="ru-RU" dirty="0" smtClean="0"/>
                  <a:t>, </a:t>
                </a:r>
                <a:r>
                  <a:rPr lang="el-GR" sz="1200" b="1" i="0" u="none" strike="noStrike" baseline="0" dirty="0" smtClean="0"/>
                  <a:t>μ</a:t>
                </a:r>
                <a:r>
                  <a:rPr lang="en-US" dirty="0" smtClean="0"/>
                  <a:t>g</a:t>
                </a:r>
                <a:r>
                  <a:rPr lang="ru-RU" dirty="0" smtClean="0"/>
                  <a:t>/м</a:t>
                </a:r>
                <a:r>
                  <a:rPr lang="ru-RU" baseline="30000" dirty="0" smtClean="0"/>
                  <a:t>3</a:t>
                </a:r>
                <a:endParaRPr lang="ru-RU" baseline="30000" dirty="0"/>
              </a:p>
            </c:rich>
          </c:tx>
          <c:layout>
            <c:manualLayout>
              <c:xMode val="edge"/>
              <c:yMode val="edge"/>
              <c:x val="0.28193935985274582"/>
              <c:y val="0.9205440229062275"/>
            </c:manualLayout>
          </c:layout>
        </c:title>
        <c:numFmt formatCode="0" sourceLinked="0"/>
        <c:tickLblPos val="nextTo"/>
        <c:spPr>
          <a:ln>
            <a:solidFill>
              <a:srgbClr val="E7DEC9">
                <a:lumMod val="10000"/>
              </a:srgbClr>
            </a:solidFill>
          </a:ln>
        </c:spPr>
        <c:crossAx val="43755392"/>
        <c:crosses val="autoZero"/>
        <c:crossBetween val="midCat"/>
      </c:valAx>
      <c:valAx>
        <c:axId val="43755392"/>
        <c:scaling>
          <c:orientation val="minMax"/>
        </c:scaling>
        <c:axPos val="l"/>
        <c:majorGridlines/>
        <c:title>
          <c:tx>
            <c:rich>
              <a:bodyPr rot="-5400000" vert="horz"/>
              <a:lstStyle/>
              <a:p>
                <a:pPr>
                  <a:defRPr/>
                </a:pPr>
                <a:r>
                  <a:rPr lang="en-US" dirty="0" smtClean="0"/>
                  <a:t>Measured concentration</a:t>
                </a:r>
                <a:r>
                  <a:rPr lang="ru-RU" dirty="0" smtClean="0"/>
                  <a:t>,</a:t>
                </a:r>
                <a:r>
                  <a:rPr lang="en-US" dirty="0" smtClean="0"/>
                  <a:t> </a:t>
                </a:r>
                <a:r>
                  <a:rPr lang="el-GR" sz="1200" b="1" i="0" u="none" strike="noStrike" baseline="0" dirty="0" smtClean="0"/>
                  <a:t>μ</a:t>
                </a:r>
                <a:r>
                  <a:rPr lang="en-US" dirty="0" smtClean="0"/>
                  <a:t>g</a:t>
                </a:r>
                <a:r>
                  <a:rPr lang="ru-RU" dirty="0" smtClean="0"/>
                  <a:t>/м</a:t>
                </a:r>
                <a:r>
                  <a:rPr lang="ru-RU" baseline="30000" dirty="0" smtClean="0"/>
                  <a:t>3</a:t>
                </a:r>
                <a:endParaRPr lang="ru-RU" baseline="30000" dirty="0"/>
              </a:p>
            </c:rich>
          </c:tx>
          <c:layout>
            <c:manualLayout>
              <c:xMode val="edge"/>
              <c:yMode val="edge"/>
              <c:x val="2.482169728783934E-3"/>
              <c:y val="9.7490198662405686E-2"/>
            </c:manualLayout>
          </c:layout>
        </c:title>
        <c:numFmt formatCode="0" sourceLinked="0"/>
        <c:tickLblPos val="nextTo"/>
        <c:spPr>
          <a:ln>
            <a:solidFill>
              <a:srgbClr val="E7DEC9">
                <a:lumMod val="10000"/>
              </a:srgbClr>
            </a:solidFill>
          </a:ln>
        </c:spPr>
        <c:crossAx val="43753472"/>
        <c:crosses val="autoZero"/>
        <c:crossBetween val="midCat"/>
      </c:valAx>
    </c:plotArea>
    <c:plotVisOnly val="1"/>
    <c:dispBlanksAs val="gap"/>
  </c:chart>
  <c:spPr>
    <a:solidFill>
      <a:prstClr val="white"/>
    </a:solidFill>
    <a:ln>
      <a:noFill/>
    </a:ln>
  </c:spPr>
  <c:txPr>
    <a:bodyPr/>
    <a:lstStyle/>
    <a:p>
      <a:pPr>
        <a:defRPr sz="1200" b="1">
          <a:solidFill>
            <a:srgbClr val="000000"/>
          </a:solidFill>
          <a:latin typeface="Arial" pitchFamily="34" charset="0"/>
          <a:cs typeface="Arial" pitchFamily="34" charset="0"/>
        </a:defRPr>
      </a:pPr>
      <a:endParaRPr lang="ru-RU"/>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621C8-10A6-4BD0-813E-794B3A4625E8}"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ru-RU"/>
        </a:p>
      </dgm:t>
    </dgm:pt>
    <dgm:pt modelId="{C0610D6B-41D0-4EFC-9DF7-B9FE17C3DC46}">
      <dgm:prSet phldrT="[Текст]" custT="1"/>
      <dgm:spPr/>
      <dgm:t>
        <a:bodyPr/>
        <a:lstStyle/>
        <a:p>
          <a:r>
            <a:rPr lang="ru-RU" sz="1400" b="1" dirty="0" smtClean="0">
              <a:solidFill>
                <a:srgbClr val="000000"/>
              </a:solidFill>
              <a:latin typeface="Arial" pitchFamily="34" charset="0"/>
              <a:cs typeface="Arial" pitchFamily="34" charset="0"/>
            </a:rPr>
            <a:t>1</a:t>
          </a:r>
          <a:r>
            <a:rPr lang="en-US" sz="1400" b="1" baseline="30000" dirty="0" err="1" smtClean="0">
              <a:solidFill>
                <a:srgbClr val="000000"/>
              </a:solidFill>
              <a:latin typeface="Arial" pitchFamily="34" charset="0"/>
              <a:cs typeface="Arial" pitchFamily="34" charset="0"/>
            </a:rPr>
            <a:t>st</a:t>
          </a:r>
          <a:r>
            <a:rPr lang="en-US" sz="1400" b="1" dirty="0" smtClean="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level</a:t>
          </a:r>
          <a:r>
            <a:rPr lang="ru-RU" sz="1400" b="1" dirty="0" smtClean="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Facility</a:t>
          </a:r>
          <a:r>
            <a:rPr lang="ru-RU" sz="1400" b="1" dirty="0" smtClean="0">
              <a:solidFill>
                <a:srgbClr val="000000"/>
              </a:solidFill>
              <a:latin typeface="Arial" pitchFamily="34" charset="0"/>
              <a:cs typeface="Arial" pitchFamily="34" charset="0"/>
            </a:rPr>
            <a:t>)</a:t>
          </a:r>
          <a:endParaRPr lang="ru-RU" sz="1400" b="1" dirty="0">
            <a:solidFill>
              <a:srgbClr val="000000"/>
            </a:solidFill>
            <a:latin typeface="Arial" pitchFamily="34" charset="0"/>
            <a:cs typeface="Arial" pitchFamily="34" charset="0"/>
          </a:endParaRPr>
        </a:p>
      </dgm:t>
    </dgm:pt>
    <dgm:pt modelId="{57AC5EC8-D24A-4AED-BB7B-EBC00437EBB3}" type="parTrans" cxnId="{C4BC5253-8DA4-475D-ADED-95494FDD8290}">
      <dgm:prSet/>
      <dgm:spPr/>
      <dgm:t>
        <a:bodyPr/>
        <a:lstStyle/>
        <a:p>
          <a:endParaRPr lang="ru-RU"/>
        </a:p>
      </dgm:t>
    </dgm:pt>
    <dgm:pt modelId="{059BD58F-181A-4092-B8FA-CAAFFB33293A}" type="sibTrans" cxnId="{C4BC5253-8DA4-475D-ADED-95494FDD8290}">
      <dgm:prSet/>
      <dgm:spPr/>
      <dgm:t>
        <a:bodyPr/>
        <a:lstStyle/>
        <a:p>
          <a:endParaRPr lang="ru-RU"/>
        </a:p>
      </dgm:t>
    </dgm:pt>
    <dgm:pt modelId="{F8B87DD3-6AD1-41D3-B438-1EB6935759B3}">
      <dgm:prSet phldrT="[Текст]" custT="1"/>
      <dgm:spPr>
        <a:solidFill>
          <a:schemeClr val="accent1">
            <a:lumMod val="60000"/>
            <a:lumOff val="40000"/>
            <a:alpha val="90000"/>
          </a:schemeClr>
        </a:solidFill>
      </dgm:spPr>
      <dgm:t>
        <a:bodyPr/>
        <a:lstStyle/>
        <a:p>
          <a:r>
            <a:rPr lang="ru-RU" sz="1400" dirty="0" smtClean="0">
              <a:solidFill>
                <a:srgbClr val="000000"/>
              </a:solidFill>
              <a:latin typeface="Calibri" pitchFamily="34" charset="0"/>
              <a:cs typeface="Arial" pitchFamily="34" charset="0"/>
            </a:rPr>
            <a:t> </a:t>
          </a:r>
          <a:r>
            <a:rPr lang="en-US" sz="1400" dirty="0" smtClean="0">
              <a:solidFill>
                <a:srgbClr val="000000"/>
              </a:solidFill>
              <a:latin typeface="Calibri" pitchFamily="34" charset="0"/>
              <a:cs typeface="Arial" pitchFamily="34" charset="0"/>
            </a:rPr>
            <a:t>Annual  production</a:t>
          </a:r>
          <a:r>
            <a:rPr lang="ru-RU" sz="1400" dirty="0" smtClean="0">
              <a:solidFill>
                <a:srgbClr val="000000"/>
              </a:solidFill>
              <a:latin typeface="Calibri" pitchFamily="34" charset="0"/>
              <a:cs typeface="Arial" pitchFamily="34" charset="0"/>
            </a:rPr>
            <a:t> </a:t>
          </a:r>
          <a:endParaRPr lang="ru-RU" sz="1400" dirty="0">
            <a:solidFill>
              <a:srgbClr val="000000"/>
            </a:solidFill>
            <a:latin typeface="Calibri" pitchFamily="34" charset="0"/>
            <a:cs typeface="Arial" pitchFamily="34" charset="0"/>
          </a:endParaRPr>
        </a:p>
      </dgm:t>
    </dgm:pt>
    <dgm:pt modelId="{FDF5E217-47D7-48DD-AEDE-848695013507}" type="parTrans" cxnId="{2B367C12-A5FD-422E-BF98-A89D571813F0}">
      <dgm:prSet/>
      <dgm:spPr/>
      <dgm:t>
        <a:bodyPr/>
        <a:lstStyle/>
        <a:p>
          <a:endParaRPr lang="ru-RU"/>
        </a:p>
      </dgm:t>
    </dgm:pt>
    <dgm:pt modelId="{9B34643B-F15B-44F9-AF26-22179C2633D3}" type="sibTrans" cxnId="{2B367C12-A5FD-422E-BF98-A89D571813F0}">
      <dgm:prSet/>
      <dgm:spPr/>
      <dgm:t>
        <a:bodyPr/>
        <a:lstStyle/>
        <a:p>
          <a:endParaRPr lang="ru-RU"/>
        </a:p>
      </dgm:t>
    </dgm:pt>
    <dgm:pt modelId="{3F81AB1C-0BDF-48B1-BA07-FC944B06A50D}">
      <dgm:prSet phldrT="[Текст]" custT="1"/>
      <dgm:spPr>
        <a:solidFill>
          <a:schemeClr val="accent1">
            <a:lumMod val="60000"/>
            <a:lumOff val="40000"/>
            <a:alpha val="90000"/>
          </a:schemeClr>
        </a:solidFill>
      </dgm:spPr>
      <dgm:t>
        <a:bodyPr/>
        <a:lstStyle/>
        <a:p>
          <a:r>
            <a:rPr lang="ru-RU" sz="1400" dirty="0" smtClean="0">
              <a:solidFill>
                <a:srgbClr val="000000"/>
              </a:solidFill>
              <a:latin typeface="Calibri" pitchFamily="34" charset="0"/>
              <a:cs typeface="Arial" pitchFamily="34" charset="0"/>
            </a:rPr>
            <a:t> </a:t>
          </a:r>
          <a:r>
            <a:rPr lang="en-US" sz="1400" dirty="0" smtClean="0">
              <a:solidFill>
                <a:srgbClr val="000000"/>
              </a:solidFill>
              <a:latin typeface="Calibri" pitchFamily="34" charset="0"/>
              <a:cs typeface="Arial" pitchFamily="34" charset="0"/>
            </a:rPr>
            <a:t>Annual emission</a:t>
          </a:r>
          <a:endParaRPr lang="ru-RU" sz="1400" dirty="0">
            <a:solidFill>
              <a:srgbClr val="000000"/>
            </a:solidFill>
            <a:latin typeface="Calibri" pitchFamily="34" charset="0"/>
            <a:cs typeface="Arial" pitchFamily="34" charset="0"/>
          </a:endParaRPr>
        </a:p>
      </dgm:t>
    </dgm:pt>
    <dgm:pt modelId="{3DF6FEAD-558D-4C15-A4B9-DA78B319DB92}" type="parTrans" cxnId="{BB32C10C-4213-46EA-8222-58CF2F1F82FA}">
      <dgm:prSet/>
      <dgm:spPr/>
      <dgm:t>
        <a:bodyPr/>
        <a:lstStyle/>
        <a:p>
          <a:endParaRPr lang="ru-RU"/>
        </a:p>
      </dgm:t>
    </dgm:pt>
    <dgm:pt modelId="{2CAAD067-C088-4FA7-B71B-CF05079CA2D6}" type="sibTrans" cxnId="{BB32C10C-4213-46EA-8222-58CF2F1F82FA}">
      <dgm:prSet/>
      <dgm:spPr/>
      <dgm:t>
        <a:bodyPr/>
        <a:lstStyle/>
        <a:p>
          <a:endParaRPr lang="ru-RU"/>
        </a:p>
      </dgm:t>
    </dgm:pt>
    <dgm:pt modelId="{9ACB4678-1449-4BB0-BEDA-C53EFB0D4410}">
      <dgm:prSet phldrT="[Текст]" custT="1"/>
      <dgm:spPr/>
      <dgm:t>
        <a:bodyPr/>
        <a:lstStyle/>
        <a:p>
          <a:r>
            <a:rPr lang="ru-RU" sz="1400" b="1" dirty="0" smtClean="0">
              <a:solidFill>
                <a:srgbClr val="000000"/>
              </a:solidFill>
              <a:latin typeface="Arial" pitchFamily="34" charset="0"/>
              <a:cs typeface="Arial" pitchFamily="34" charset="0"/>
            </a:rPr>
            <a:t>2</a:t>
          </a:r>
          <a:r>
            <a:rPr lang="en-US" sz="1400" b="1" baseline="30000" dirty="0" err="1" smtClean="0">
              <a:solidFill>
                <a:srgbClr val="000000"/>
              </a:solidFill>
              <a:latin typeface="Arial" pitchFamily="34" charset="0"/>
              <a:cs typeface="Arial" pitchFamily="34" charset="0"/>
            </a:rPr>
            <a:t>nd</a:t>
          </a:r>
          <a:r>
            <a:rPr lang="en-US" sz="1400" b="1" dirty="0" smtClean="0">
              <a:solidFill>
                <a:srgbClr val="000000"/>
              </a:solidFill>
              <a:latin typeface="Arial" pitchFamily="34" charset="0"/>
              <a:cs typeface="Arial" pitchFamily="34" charset="0"/>
            </a:rPr>
            <a:t> level </a:t>
          </a:r>
          <a:r>
            <a:rPr lang="ru-RU" sz="1400" b="1" dirty="0" smtClean="0">
              <a:solidFill>
                <a:srgbClr val="000000"/>
              </a:solidFill>
              <a:latin typeface="Arial" pitchFamily="34" charset="0"/>
              <a:cs typeface="Arial" pitchFamily="34" charset="0"/>
            </a:rPr>
            <a:t>(</a:t>
          </a:r>
          <a:r>
            <a:rPr lang="en-US" sz="1400" b="1" dirty="0" smtClean="0">
              <a:solidFill>
                <a:srgbClr val="000000"/>
              </a:solidFill>
              <a:latin typeface="Arial" pitchFamily="34" charset="0"/>
              <a:cs typeface="Arial" pitchFamily="34" charset="0"/>
            </a:rPr>
            <a:t>Site</a:t>
          </a:r>
          <a:r>
            <a:rPr lang="ru-RU" sz="1400" b="1" dirty="0" smtClean="0">
              <a:solidFill>
                <a:srgbClr val="000000"/>
              </a:solidFill>
              <a:latin typeface="Arial" pitchFamily="34" charset="0"/>
              <a:cs typeface="Arial" pitchFamily="34" charset="0"/>
            </a:rPr>
            <a:t>)</a:t>
          </a:r>
          <a:endParaRPr lang="ru-RU" sz="1400" b="1" dirty="0">
            <a:solidFill>
              <a:srgbClr val="000000"/>
            </a:solidFill>
            <a:latin typeface="Arial" pitchFamily="34" charset="0"/>
            <a:cs typeface="Arial" pitchFamily="34" charset="0"/>
          </a:endParaRPr>
        </a:p>
      </dgm:t>
    </dgm:pt>
    <dgm:pt modelId="{8E0FB34B-31C3-476F-AFCA-2BA24134A93E}" type="parTrans" cxnId="{45439EB2-92F3-4020-81F1-19252B2BC140}">
      <dgm:prSet/>
      <dgm:spPr/>
      <dgm:t>
        <a:bodyPr/>
        <a:lstStyle/>
        <a:p>
          <a:endParaRPr lang="ru-RU"/>
        </a:p>
      </dgm:t>
    </dgm:pt>
    <dgm:pt modelId="{DBACD3C2-A01A-406A-BB2D-BDD27F1EAF62}" type="sibTrans" cxnId="{45439EB2-92F3-4020-81F1-19252B2BC140}">
      <dgm:prSet/>
      <dgm:spPr/>
      <dgm:t>
        <a:bodyPr/>
        <a:lstStyle/>
        <a:p>
          <a:endParaRPr lang="ru-RU"/>
        </a:p>
      </dgm:t>
    </dgm:pt>
    <dgm:pt modelId="{E1621662-4806-4E18-B4E0-4505AB269C5A}">
      <dgm:prSet phldrT="[Текст]" custT="1"/>
      <dgm:spPr>
        <a:solidFill>
          <a:schemeClr val="accent1">
            <a:lumMod val="60000"/>
            <a:lumOff val="40000"/>
            <a:alpha val="90000"/>
          </a:schemeClr>
        </a:solidFill>
        <a:ln>
          <a:solidFill>
            <a:schemeClr val="accent1">
              <a:lumMod val="40000"/>
              <a:lumOff val="60000"/>
              <a:alpha val="90000"/>
            </a:schemeClr>
          </a:solidFill>
        </a:ln>
      </dgm:spPr>
      <dgm:t>
        <a:bodyPr/>
        <a:lstStyle/>
        <a:p>
          <a:pPr>
            <a:spcBef>
              <a:spcPts val="1200"/>
            </a:spcBef>
            <a:spcAft>
              <a:spcPts val="0"/>
            </a:spcAft>
          </a:pPr>
          <a:r>
            <a:rPr lang="ru-RU" sz="1400" b="0" dirty="0" smtClean="0">
              <a:solidFill>
                <a:srgbClr val="000000"/>
              </a:solidFill>
              <a:latin typeface="Calibri" pitchFamily="34" charset="0"/>
              <a:cs typeface="Arial" pitchFamily="34" charset="0"/>
            </a:rPr>
            <a:t> </a:t>
          </a:r>
          <a:r>
            <a:rPr lang="en-US" sz="1400" b="0" dirty="0" smtClean="0">
              <a:solidFill>
                <a:srgbClr val="000000"/>
              </a:solidFill>
              <a:latin typeface="Calibri" pitchFamily="34" charset="0"/>
              <a:cs typeface="Arial" pitchFamily="34" charset="0"/>
            </a:rPr>
            <a:t>Annual emission</a:t>
          </a:r>
          <a:endParaRPr lang="ru-RU" sz="1400" b="0" dirty="0">
            <a:solidFill>
              <a:srgbClr val="000000"/>
            </a:solidFill>
            <a:latin typeface="Calibri" pitchFamily="34" charset="0"/>
            <a:cs typeface="Arial" pitchFamily="34" charset="0"/>
          </a:endParaRPr>
        </a:p>
      </dgm:t>
    </dgm:pt>
    <dgm:pt modelId="{00E2C609-133A-4BDB-9878-2B28FF284106}" type="parTrans" cxnId="{16396474-6B55-410D-BD27-147B5857BB6E}">
      <dgm:prSet/>
      <dgm:spPr/>
      <dgm:t>
        <a:bodyPr/>
        <a:lstStyle/>
        <a:p>
          <a:endParaRPr lang="ru-RU"/>
        </a:p>
      </dgm:t>
    </dgm:pt>
    <dgm:pt modelId="{1FC5708E-D4E2-4DB3-9EDB-C800D598CC05}" type="sibTrans" cxnId="{16396474-6B55-410D-BD27-147B5857BB6E}">
      <dgm:prSet/>
      <dgm:spPr/>
      <dgm:t>
        <a:bodyPr/>
        <a:lstStyle/>
        <a:p>
          <a:endParaRPr lang="ru-RU"/>
        </a:p>
      </dgm:t>
    </dgm:pt>
    <dgm:pt modelId="{79211FFA-2458-452D-94BE-EF80C305CAEF}">
      <dgm:prSet/>
      <dgm:spPr/>
      <dgm:t>
        <a:bodyPr/>
        <a:lstStyle/>
        <a:p>
          <a:endParaRPr lang="ru-RU" dirty="0"/>
        </a:p>
      </dgm:t>
    </dgm:pt>
    <dgm:pt modelId="{7C2A718E-DC26-4555-918A-A47251676D1E}" type="parTrans" cxnId="{BAE3C5D2-DFD8-4B15-95C8-0E328066BCCC}">
      <dgm:prSet/>
      <dgm:spPr/>
      <dgm:t>
        <a:bodyPr/>
        <a:lstStyle/>
        <a:p>
          <a:endParaRPr lang="ru-RU"/>
        </a:p>
      </dgm:t>
    </dgm:pt>
    <dgm:pt modelId="{7D549E45-7408-4AAF-B1A9-65509E9A2FBC}" type="sibTrans" cxnId="{BAE3C5D2-DFD8-4B15-95C8-0E328066BCCC}">
      <dgm:prSet/>
      <dgm:spPr/>
      <dgm:t>
        <a:bodyPr/>
        <a:lstStyle/>
        <a:p>
          <a:endParaRPr lang="ru-RU"/>
        </a:p>
      </dgm:t>
    </dgm:pt>
    <dgm:pt modelId="{59C77A74-F70C-4496-B1DD-4B95BB21A449}">
      <dgm:prSet/>
      <dgm:spPr/>
      <dgm:t>
        <a:bodyPr/>
        <a:lstStyle/>
        <a:p>
          <a:endParaRPr lang="ru-RU" dirty="0"/>
        </a:p>
      </dgm:t>
    </dgm:pt>
    <dgm:pt modelId="{F3E61886-87A9-4C8B-A8B3-5237DCA21F00}" type="parTrans" cxnId="{1C0CB765-89BD-4628-8A42-2E4F7045C243}">
      <dgm:prSet/>
      <dgm:spPr/>
      <dgm:t>
        <a:bodyPr/>
        <a:lstStyle/>
        <a:p>
          <a:endParaRPr lang="ru-RU"/>
        </a:p>
      </dgm:t>
    </dgm:pt>
    <dgm:pt modelId="{FCF575A8-954E-4640-86C3-20D7F23E5097}" type="sibTrans" cxnId="{1C0CB765-89BD-4628-8A42-2E4F7045C243}">
      <dgm:prSet/>
      <dgm:spPr/>
      <dgm:t>
        <a:bodyPr/>
        <a:lstStyle/>
        <a:p>
          <a:endParaRPr lang="ru-RU"/>
        </a:p>
      </dgm:t>
    </dgm:pt>
    <dgm:pt modelId="{E6CBF478-5927-4E3C-871B-9A4F293D9434}">
      <dgm:prSet phldrT="[Текст]" custT="1"/>
      <dgm:spPr>
        <a:solidFill>
          <a:schemeClr val="accent1">
            <a:lumMod val="60000"/>
            <a:lumOff val="40000"/>
            <a:alpha val="90000"/>
          </a:schemeClr>
        </a:solidFill>
        <a:ln>
          <a:solidFill>
            <a:schemeClr val="accent1">
              <a:lumMod val="40000"/>
              <a:lumOff val="60000"/>
              <a:alpha val="90000"/>
            </a:schemeClr>
          </a:solidFill>
        </a:ln>
      </dgm:spPr>
      <dgm:t>
        <a:bodyPr/>
        <a:lstStyle/>
        <a:p>
          <a:pPr>
            <a:spcBef>
              <a:spcPts val="1200"/>
            </a:spcBef>
            <a:spcAft>
              <a:spcPts val="0"/>
            </a:spcAft>
          </a:pPr>
          <a:r>
            <a:rPr lang="en-US" sz="1400" b="0" dirty="0" smtClean="0">
              <a:solidFill>
                <a:srgbClr val="000000"/>
              </a:solidFill>
              <a:latin typeface="Calibri" pitchFamily="34" charset="0"/>
              <a:cs typeface="Arial" pitchFamily="34" charset="0"/>
            </a:rPr>
            <a:t>Area, location</a:t>
          </a:r>
          <a:endParaRPr lang="ru-RU" sz="1400" b="0" dirty="0">
            <a:solidFill>
              <a:srgbClr val="000000"/>
            </a:solidFill>
            <a:latin typeface="Calibri" pitchFamily="34" charset="0"/>
            <a:cs typeface="Arial" pitchFamily="34" charset="0"/>
          </a:endParaRPr>
        </a:p>
      </dgm:t>
    </dgm:pt>
    <dgm:pt modelId="{0456FE19-505D-4A01-BC22-253D7A055F42}" type="parTrans" cxnId="{932D28BC-1F1E-4B89-BD0F-3BB808EED09E}">
      <dgm:prSet/>
      <dgm:spPr/>
      <dgm:t>
        <a:bodyPr/>
        <a:lstStyle/>
        <a:p>
          <a:endParaRPr lang="ru-RU"/>
        </a:p>
      </dgm:t>
    </dgm:pt>
    <dgm:pt modelId="{8EE131D1-97FB-4A4C-9E61-CFC651D1221F}" type="sibTrans" cxnId="{932D28BC-1F1E-4B89-BD0F-3BB808EED09E}">
      <dgm:prSet/>
      <dgm:spPr/>
      <dgm:t>
        <a:bodyPr/>
        <a:lstStyle/>
        <a:p>
          <a:endParaRPr lang="ru-RU"/>
        </a:p>
      </dgm:t>
    </dgm:pt>
    <dgm:pt modelId="{1FF47E56-2953-4F14-B3C5-F49468AA756B}">
      <dgm:prSet phldrT="[Текст]" custT="1"/>
      <dgm:spPr>
        <a:solidFill>
          <a:schemeClr val="accent1">
            <a:lumMod val="60000"/>
            <a:lumOff val="40000"/>
            <a:alpha val="90000"/>
          </a:schemeClr>
        </a:solidFill>
      </dgm:spPr>
      <dgm:t>
        <a:bodyPr/>
        <a:lstStyle/>
        <a:p>
          <a:endParaRPr lang="ru-RU" sz="1400" dirty="0">
            <a:solidFill>
              <a:srgbClr val="000000"/>
            </a:solidFill>
            <a:latin typeface="Calibri" pitchFamily="34" charset="0"/>
          </a:endParaRPr>
        </a:p>
      </dgm:t>
    </dgm:pt>
    <dgm:pt modelId="{B67FDB3A-4EF9-405D-81D3-AA23757FC692}" type="parTrans" cxnId="{7D3E7174-36AF-4D17-97FB-8C0F98358A24}">
      <dgm:prSet/>
      <dgm:spPr/>
      <dgm:t>
        <a:bodyPr/>
        <a:lstStyle/>
        <a:p>
          <a:endParaRPr lang="ru-RU"/>
        </a:p>
      </dgm:t>
    </dgm:pt>
    <dgm:pt modelId="{06AD3702-4CE5-44AA-AF49-EEE507648206}" type="sibTrans" cxnId="{7D3E7174-36AF-4D17-97FB-8C0F98358A24}">
      <dgm:prSet/>
      <dgm:spPr/>
      <dgm:t>
        <a:bodyPr/>
        <a:lstStyle/>
        <a:p>
          <a:endParaRPr lang="ru-RU"/>
        </a:p>
      </dgm:t>
    </dgm:pt>
    <dgm:pt modelId="{F4398C42-D479-41A6-B1F3-25A92DDA9DEF}">
      <dgm:prSet phldrT="[Текст]" custT="1"/>
      <dgm:spPr>
        <a:solidFill>
          <a:schemeClr val="accent1">
            <a:lumMod val="60000"/>
            <a:lumOff val="40000"/>
            <a:alpha val="90000"/>
          </a:schemeClr>
        </a:solidFill>
        <a:ln>
          <a:solidFill>
            <a:schemeClr val="accent1">
              <a:lumMod val="40000"/>
              <a:lumOff val="60000"/>
              <a:alpha val="90000"/>
            </a:schemeClr>
          </a:solidFill>
        </a:ln>
      </dgm:spPr>
      <dgm:t>
        <a:bodyPr/>
        <a:lstStyle/>
        <a:p>
          <a:pPr>
            <a:spcBef>
              <a:spcPts val="1200"/>
            </a:spcBef>
            <a:spcAft>
              <a:spcPts val="0"/>
            </a:spcAft>
          </a:pPr>
          <a:r>
            <a:rPr lang="en-US" sz="1400" b="0" dirty="0" smtClean="0">
              <a:solidFill>
                <a:srgbClr val="000000"/>
              </a:solidFill>
              <a:latin typeface="Calibri" pitchFamily="34" charset="0"/>
            </a:rPr>
            <a:t>Number of shops</a:t>
          </a:r>
          <a:r>
            <a:rPr lang="ru-RU" sz="1400" b="0" dirty="0" smtClean="0">
              <a:solidFill>
                <a:srgbClr val="000000"/>
              </a:solidFill>
              <a:latin typeface="Calibri" pitchFamily="34" charset="0"/>
              <a:cs typeface="Arial" pitchFamily="34" charset="0"/>
            </a:rPr>
            <a:t> </a:t>
          </a:r>
          <a:endParaRPr lang="ru-RU" sz="1400" b="0" dirty="0">
            <a:solidFill>
              <a:srgbClr val="000000"/>
            </a:solidFill>
            <a:latin typeface="Calibri" pitchFamily="34" charset="0"/>
          </a:endParaRPr>
        </a:p>
      </dgm:t>
    </dgm:pt>
    <dgm:pt modelId="{A44C370E-7676-480B-9921-26A9BDB897A6}" type="parTrans" cxnId="{A9B845F2-E10A-4613-989F-DBCA20D9BCA7}">
      <dgm:prSet/>
      <dgm:spPr/>
      <dgm:t>
        <a:bodyPr/>
        <a:lstStyle/>
        <a:p>
          <a:endParaRPr lang="ru-RU"/>
        </a:p>
      </dgm:t>
    </dgm:pt>
    <dgm:pt modelId="{7F41B53F-FA56-4EE4-917D-5742E798CBC9}" type="sibTrans" cxnId="{A9B845F2-E10A-4613-989F-DBCA20D9BCA7}">
      <dgm:prSet/>
      <dgm:spPr/>
      <dgm:t>
        <a:bodyPr/>
        <a:lstStyle/>
        <a:p>
          <a:endParaRPr lang="ru-RU"/>
        </a:p>
      </dgm:t>
    </dgm:pt>
    <dgm:pt modelId="{CF7C5C08-6F06-478C-937A-CBB2AF497F5E}" type="pres">
      <dgm:prSet presAssocID="{7C4621C8-10A6-4BD0-813E-794B3A4625E8}" presName="Name0" presStyleCnt="0">
        <dgm:presLayoutVars>
          <dgm:dir/>
          <dgm:animLvl val="lvl"/>
          <dgm:resizeHandles/>
        </dgm:presLayoutVars>
      </dgm:prSet>
      <dgm:spPr/>
      <dgm:t>
        <a:bodyPr/>
        <a:lstStyle/>
        <a:p>
          <a:endParaRPr lang="ru-RU"/>
        </a:p>
      </dgm:t>
    </dgm:pt>
    <dgm:pt modelId="{F341EEEF-389C-431C-925B-A2DDD3A5102B}" type="pres">
      <dgm:prSet presAssocID="{C0610D6B-41D0-4EFC-9DF7-B9FE17C3DC46}" presName="linNode" presStyleCnt="0"/>
      <dgm:spPr/>
    </dgm:pt>
    <dgm:pt modelId="{32E5148C-793E-4B54-A813-B958D813A218}" type="pres">
      <dgm:prSet presAssocID="{C0610D6B-41D0-4EFC-9DF7-B9FE17C3DC46}" presName="parentShp" presStyleLbl="node1" presStyleIdx="0" presStyleCnt="4" custScaleX="128103">
        <dgm:presLayoutVars>
          <dgm:bulletEnabled val="1"/>
        </dgm:presLayoutVars>
      </dgm:prSet>
      <dgm:spPr/>
      <dgm:t>
        <a:bodyPr/>
        <a:lstStyle/>
        <a:p>
          <a:endParaRPr lang="ru-RU"/>
        </a:p>
      </dgm:t>
    </dgm:pt>
    <dgm:pt modelId="{CD99DC05-BFE7-45F9-AEFD-446653C4F80A}" type="pres">
      <dgm:prSet presAssocID="{C0610D6B-41D0-4EFC-9DF7-B9FE17C3DC46}" presName="childShp" presStyleLbl="bgAccFollowNode1" presStyleIdx="0" presStyleCnt="4" custScaleX="132787">
        <dgm:presLayoutVars>
          <dgm:bulletEnabled val="1"/>
        </dgm:presLayoutVars>
      </dgm:prSet>
      <dgm:spPr/>
      <dgm:t>
        <a:bodyPr/>
        <a:lstStyle/>
        <a:p>
          <a:endParaRPr lang="ru-RU"/>
        </a:p>
      </dgm:t>
    </dgm:pt>
    <dgm:pt modelId="{9B2745F7-92FC-477E-A8A1-36D199A25108}" type="pres">
      <dgm:prSet presAssocID="{059BD58F-181A-4092-B8FA-CAAFFB33293A}" presName="spacing" presStyleCnt="0"/>
      <dgm:spPr/>
    </dgm:pt>
    <dgm:pt modelId="{549CA902-4567-461A-B195-8507F81517CC}" type="pres">
      <dgm:prSet presAssocID="{9ACB4678-1449-4BB0-BEDA-C53EFB0D4410}" presName="linNode" presStyleCnt="0"/>
      <dgm:spPr/>
    </dgm:pt>
    <dgm:pt modelId="{F3ACAFA3-D4D6-43F9-A977-6645B17ECA90}" type="pres">
      <dgm:prSet presAssocID="{9ACB4678-1449-4BB0-BEDA-C53EFB0D4410}" presName="parentShp" presStyleLbl="node1" presStyleIdx="1" presStyleCnt="4" custScaleX="100000">
        <dgm:presLayoutVars>
          <dgm:bulletEnabled val="1"/>
        </dgm:presLayoutVars>
      </dgm:prSet>
      <dgm:spPr/>
      <dgm:t>
        <a:bodyPr/>
        <a:lstStyle/>
        <a:p>
          <a:endParaRPr lang="ru-RU"/>
        </a:p>
      </dgm:t>
    </dgm:pt>
    <dgm:pt modelId="{5242ABE5-9251-4F80-AA36-840568CBB579}" type="pres">
      <dgm:prSet presAssocID="{9ACB4678-1449-4BB0-BEDA-C53EFB0D4410}" presName="childShp" presStyleLbl="bgAccFollowNode1" presStyleIdx="1" presStyleCnt="4" custScaleY="95119" custLinFactNeighborX="1880" custLinFactNeighborY="-941">
        <dgm:presLayoutVars>
          <dgm:bulletEnabled val="1"/>
        </dgm:presLayoutVars>
      </dgm:prSet>
      <dgm:spPr/>
      <dgm:t>
        <a:bodyPr/>
        <a:lstStyle/>
        <a:p>
          <a:endParaRPr lang="ru-RU"/>
        </a:p>
      </dgm:t>
    </dgm:pt>
    <dgm:pt modelId="{F107B865-1A0C-4ECF-A225-2C933ED65C65}" type="pres">
      <dgm:prSet presAssocID="{DBACD3C2-A01A-406A-BB2D-BDD27F1EAF62}" presName="spacing" presStyleCnt="0"/>
      <dgm:spPr/>
    </dgm:pt>
    <dgm:pt modelId="{4FBCBA95-4047-45BE-9A4A-452BADD6FF9C}" type="pres">
      <dgm:prSet presAssocID="{79211FFA-2458-452D-94BE-EF80C305CAEF}" presName="linNode" presStyleCnt="0"/>
      <dgm:spPr/>
    </dgm:pt>
    <dgm:pt modelId="{302C9809-EF44-41AB-A499-6E6D2B290341}" type="pres">
      <dgm:prSet presAssocID="{79211FFA-2458-452D-94BE-EF80C305CAEF}" presName="parentShp" presStyleLbl="node1" presStyleIdx="2" presStyleCnt="4">
        <dgm:presLayoutVars>
          <dgm:bulletEnabled val="1"/>
        </dgm:presLayoutVars>
      </dgm:prSet>
      <dgm:spPr/>
      <dgm:t>
        <a:bodyPr/>
        <a:lstStyle/>
        <a:p>
          <a:endParaRPr lang="ru-RU"/>
        </a:p>
      </dgm:t>
    </dgm:pt>
    <dgm:pt modelId="{DFEEDA64-1B97-4BF5-A09B-D5E71A944DBA}" type="pres">
      <dgm:prSet presAssocID="{79211FFA-2458-452D-94BE-EF80C305CAEF}" presName="childShp" presStyleLbl="bgAccFollowNode1" presStyleIdx="2" presStyleCnt="4">
        <dgm:presLayoutVars>
          <dgm:bulletEnabled val="1"/>
        </dgm:presLayoutVars>
      </dgm:prSet>
      <dgm:spPr>
        <a:solidFill>
          <a:schemeClr val="accent1">
            <a:lumMod val="60000"/>
            <a:lumOff val="40000"/>
            <a:alpha val="90000"/>
          </a:schemeClr>
        </a:solidFill>
      </dgm:spPr>
      <dgm:t>
        <a:bodyPr/>
        <a:lstStyle/>
        <a:p>
          <a:endParaRPr lang="ru-RU"/>
        </a:p>
      </dgm:t>
    </dgm:pt>
    <dgm:pt modelId="{74FC3100-7713-4492-BD02-90D1409EC271}" type="pres">
      <dgm:prSet presAssocID="{7D549E45-7408-4AAF-B1A9-65509E9A2FBC}" presName="spacing" presStyleCnt="0"/>
      <dgm:spPr/>
    </dgm:pt>
    <dgm:pt modelId="{7F506E4F-C0F4-4236-8D2E-3A924A14A68B}" type="pres">
      <dgm:prSet presAssocID="{59C77A74-F70C-4496-B1DD-4B95BB21A449}" presName="linNode" presStyleCnt="0"/>
      <dgm:spPr/>
    </dgm:pt>
    <dgm:pt modelId="{081A8153-C4C3-418B-A84E-9E481837FE96}" type="pres">
      <dgm:prSet presAssocID="{59C77A74-F70C-4496-B1DD-4B95BB21A449}" presName="parentShp" presStyleLbl="node1" presStyleIdx="3" presStyleCnt="4">
        <dgm:presLayoutVars>
          <dgm:bulletEnabled val="1"/>
        </dgm:presLayoutVars>
      </dgm:prSet>
      <dgm:spPr/>
      <dgm:t>
        <a:bodyPr/>
        <a:lstStyle/>
        <a:p>
          <a:endParaRPr lang="ru-RU"/>
        </a:p>
      </dgm:t>
    </dgm:pt>
    <dgm:pt modelId="{505D07A2-176C-479D-9B8A-F8F2FBC761F0}" type="pres">
      <dgm:prSet presAssocID="{59C77A74-F70C-4496-B1DD-4B95BB21A449}" presName="childShp" presStyleLbl="bgAccFollowNode1" presStyleIdx="3" presStyleCnt="4">
        <dgm:presLayoutVars>
          <dgm:bulletEnabled val="1"/>
        </dgm:presLayoutVars>
      </dgm:prSet>
      <dgm:spPr>
        <a:solidFill>
          <a:schemeClr val="accent1">
            <a:lumMod val="60000"/>
            <a:lumOff val="40000"/>
            <a:alpha val="90000"/>
          </a:schemeClr>
        </a:solidFill>
      </dgm:spPr>
      <dgm:t>
        <a:bodyPr/>
        <a:lstStyle/>
        <a:p>
          <a:endParaRPr lang="ru-RU"/>
        </a:p>
      </dgm:t>
    </dgm:pt>
  </dgm:ptLst>
  <dgm:cxnLst>
    <dgm:cxn modelId="{C1C65CDA-737C-4CA1-9C0B-DB1E3E984917}" type="presOf" srcId="{9ACB4678-1449-4BB0-BEDA-C53EFB0D4410}" destId="{F3ACAFA3-D4D6-43F9-A977-6645B17ECA90}" srcOrd="0" destOrd="0" presId="urn:microsoft.com/office/officeart/2005/8/layout/vList6"/>
    <dgm:cxn modelId="{932207A5-4A96-4732-96BC-FE289427C0CE}" type="presOf" srcId="{7C4621C8-10A6-4BD0-813E-794B3A4625E8}" destId="{CF7C5C08-6F06-478C-937A-CBB2AF497F5E}" srcOrd="0" destOrd="0" presId="urn:microsoft.com/office/officeart/2005/8/layout/vList6"/>
    <dgm:cxn modelId="{C4BC5253-8DA4-475D-ADED-95494FDD8290}" srcId="{7C4621C8-10A6-4BD0-813E-794B3A4625E8}" destId="{C0610D6B-41D0-4EFC-9DF7-B9FE17C3DC46}" srcOrd="0" destOrd="0" parTransId="{57AC5EC8-D24A-4AED-BB7B-EBC00437EBB3}" sibTransId="{059BD58F-181A-4092-B8FA-CAAFFB33293A}"/>
    <dgm:cxn modelId="{2B367C12-A5FD-422E-BF98-A89D571813F0}" srcId="{C0610D6B-41D0-4EFC-9DF7-B9FE17C3DC46}" destId="{F8B87DD3-6AD1-41D3-B438-1EB6935759B3}" srcOrd="1" destOrd="0" parTransId="{FDF5E217-47D7-48DD-AEDE-848695013507}" sibTransId="{9B34643B-F15B-44F9-AF26-22179C2633D3}"/>
    <dgm:cxn modelId="{F95ACB7B-F092-4ED7-B73A-F09E51F2090C}" type="presOf" srcId="{79211FFA-2458-452D-94BE-EF80C305CAEF}" destId="{302C9809-EF44-41AB-A499-6E6D2B290341}" srcOrd="0" destOrd="0" presId="urn:microsoft.com/office/officeart/2005/8/layout/vList6"/>
    <dgm:cxn modelId="{45439EB2-92F3-4020-81F1-19252B2BC140}" srcId="{7C4621C8-10A6-4BD0-813E-794B3A4625E8}" destId="{9ACB4678-1449-4BB0-BEDA-C53EFB0D4410}" srcOrd="1" destOrd="0" parTransId="{8E0FB34B-31C3-476F-AFCA-2BA24134A93E}" sibTransId="{DBACD3C2-A01A-406A-BB2D-BDD27F1EAF62}"/>
    <dgm:cxn modelId="{05D5C4CC-D541-47AC-898E-7A9FE445D6A0}" type="presOf" srcId="{E6CBF478-5927-4E3C-871B-9A4F293D9434}" destId="{5242ABE5-9251-4F80-AA36-840568CBB579}" srcOrd="0" destOrd="2" presId="urn:microsoft.com/office/officeart/2005/8/layout/vList6"/>
    <dgm:cxn modelId="{BB32C10C-4213-46EA-8222-58CF2F1F82FA}" srcId="{C0610D6B-41D0-4EFC-9DF7-B9FE17C3DC46}" destId="{3F81AB1C-0BDF-48B1-BA07-FC944B06A50D}" srcOrd="2" destOrd="0" parTransId="{3DF6FEAD-558D-4C15-A4B9-DA78B319DB92}" sibTransId="{2CAAD067-C088-4FA7-B71B-CF05079CA2D6}"/>
    <dgm:cxn modelId="{1C0CB765-89BD-4628-8A42-2E4F7045C243}" srcId="{7C4621C8-10A6-4BD0-813E-794B3A4625E8}" destId="{59C77A74-F70C-4496-B1DD-4B95BB21A449}" srcOrd="3" destOrd="0" parTransId="{F3E61886-87A9-4C8B-A8B3-5237DCA21F00}" sibTransId="{FCF575A8-954E-4640-86C3-20D7F23E5097}"/>
    <dgm:cxn modelId="{7D3E7174-36AF-4D17-97FB-8C0F98358A24}" srcId="{C0610D6B-41D0-4EFC-9DF7-B9FE17C3DC46}" destId="{1FF47E56-2953-4F14-B3C5-F49468AA756B}" srcOrd="0" destOrd="0" parTransId="{B67FDB3A-4EF9-405D-81D3-AA23757FC692}" sibTransId="{06AD3702-4CE5-44AA-AF49-EEE507648206}"/>
    <dgm:cxn modelId="{BAE3C5D2-DFD8-4B15-95C8-0E328066BCCC}" srcId="{7C4621C8-10A6-4BD0-813E-794B3A4625E8}" destId="{79211FFA-2458-452D-94BE-EF80C305CAEF}" srcOrd="2" destOrd="0" parTransId="{7C2A718E-DC26-4555-918A-A47251676D1E}" sibTransId="{7D549E45-7408-4AAF-B1A9-65509E9A2FBC}"/>
    <dgm:cxn modelId="{B396A37A-E5F5-41EB-858E-D33B58ACB004}" type="presOf" srcId="{E1621662-4806-4E18-B4E0-4505AB269C5A}" destId="{5242ABE5-9251-4F80-AA36-840568CBB579}" srcOrd="0" destOrd="1" presId="urn:microsoft.com/office/officeart/2005/8/layout/vList6"/>
    <dgm:cxn modelId="{932D28BC-1F1E-4B89-BD0F-3BB808EED09E}" srcId="{9ACB4678-1449-4BB0-BEDA-C53EFB0D4410}" destId="{E6CBF478-5927-4E3C-871B-9A4F293D9434}" srcOrd="2" destOrd="0" parTransId="{0456FE19-505D-4A01-BC22-253D7A055F42}" sibTransId="{8EE131D1-97FB-4A4C-9E61-CFC651D1221F}"/>
    <dgm:cxn modelId="{A9B845F2-E10A-4613-989F-DBCA20D9BCA7}" srcId="{9ACB4678-1449-4BB0-BEDA-C53EFB0D4410}" destId="{F4398C42-D479-41A6-B1F3-25A92DDA9DEF}" srcOrd="0" destOrd="0" parTransId="{A44C370E-7676-480B-9921-26A9BDB897A6}" sibTransId="{7F41B53F-FA56-4EE4-917D-5742E798CBC9}"/>
    <dgm:cxn modelId="{C40CF2EB-3D26-4317-9CAA-4285AFC327B2}" type="presOf" srcId="{F8B87DD3-6AD1-41D3-B438-1EB6935759B3}" destId="{CD99DC05-BFE7-45F9-AEFD-446653C4F80A}" srcOrd="0" destOrd="1" presId="urn:microsoft.com/office/officeart/2005/8/layout/vList6"/>
    <dgm:cxn modelId="{2766526B-3728-4537-A464-82B0D987507C}" type="presOf" srcId="{3F81AB1C-0BDF-48B1-BA07-FC944B06A50D}" destId="{CD99DC05-BFE7-45F9-AEFD-446653C4F80A}" srcOrd="0" destOrd="2" presId="urn:microsoft.com/office/officeart/2005/8/layout/vList6"/>
    <dgm:cxn modelId="{1000031D-C0D3-4BAC-9C4E-F8A04C85BA1D}" type="presOf" srcId="{C0610D6B-41D0-4EFC-9DF7-B9FE17C3DC46}" destId="{32E5148C-793E-4B54-A813-B958D813A218}" srcOrd="0" destOrd="0" presId="urn:microsoft.com/office/officeart/2005/8/layout/vList6"/>
    <dgm:cxn modelId="{7E1FF508-9CC0-4AA0-B7F5-76EAD3C2B8D2}" type="presOf" srcId="{F4398C42-D479-41A6-B1F3-25A92DDA9DEF}" destId="{5242ABE5-9251-4F80-AA36-840568CBB579}" srcOrd="0" destOrd="0" presId="urn:microsoft.com/office/officeart/2005/8/layout/vList6"/>
    <dgm:cxn modelId="{16396474-6B55-410D-BD27-147B5857BB6E}" srcId="{9ACB4678-1449-4BB0-BEDA-C53EFB0D4410}" destId="{E1621662-4806-4E18-B4E0-4505AB269C5A}" srcOrd="1" destOrd="0" parTransId="{00E2C609-133A-4BDB-9878-2B28FF284106}" sibTransId="{1FC5708E-D4E2-4DB3-9EDB-C800D598CC05}"/>
    <dgm:cxn modelId="{8278E68D-5F5E-4756-843C-8A636BA330F7}" type="presOf" srcId="{1FF47E56-2953-4F14-B3C5-F49468AA756B}" destId="{CD99DC05-BFE7-45F9-AEFD-446653C4F80A}" srcOrd="0" destOrd="0" presId="urn:microsoft.com/office/officeart/2005/8/layout/vList6"/>
    <dgm:cxn modelId="{FB800FAB-411A-44AD-A1BE-D43213ED49DC}" type="presOf" srcId="{59C77A74-F70C-4496-B1DD-4B95BB21A449}" destId="{081A8153-C4C3-418B-A84E-9E481837FE96}" srcOrd="0" destOrd="0" presId="urn:microsoft.com/office/officeart/2005/8/layout/vList6"/>
    <dgm:cxn modelId="{AF0ABD3C-640F-4EC1-A5B7-7B3F8B535FB5}" type="presParOf" srcId="{CF7C5C08-6F06-478C-937A-CBB2AF497F5E}" destId="{F341EEEF-389C-431C-925B-A2DDD3A5102B}" srcOrd="0" destOrd="0" presId="urn:microsoft.com/office/officeart/2005/8/layout/vList6"/>
    <dgm:cxn modelId="{82B81668-2BDB-4222-8954-77EC047AE886}" type="presParOf" srcId="{F341EEEF-389C-431C-925B-A2DDD3A5102B}" destId="{32E5148C-793E-4B54-A813-B958D813A218}" srcOrd="0" destOrd="0" presId="urn:microsoft.com/office/officeart/2005/8/layout/vList6"/>
    <dgm:cxn modelId="{F131DB3B-B402-4CFB-AAC3-197B02A6C9A0}" type="presParOf" srcId="{F341EEEF-389C-431C-925B-A2DDD3A5102B}" destId="{CD99DC05-BFE7-45F9-AEFD-446653C4F80A}" srcOrd="1" destOrd="0" presId="urn:microsoft.com/office/officeart/2005/8/layout/vList6"/>
    <dgm:cxn modelId="{F6CB3C92-A15B-405F-B401-7DD9CC47D43D}" type="presParOf" srcId="{CF7C5C08-6F06-478C-937A-CBB2AF497F5E}" destId="{9B2745F7-92FC-477E-A8A1-36D199A25108}" srcOrd="1" destOrd="0" presId="urn:microsoft.com/office/officeart/2005/8/layout/vList6"/>
    <dgm:cxn modelId="{21205153-7026-40F8-AB13-9DA9A9F82AFC}" type="presParOf" srcId="{CF7C5C08-6F06-478C-937A-CBB2AF497F5E}" destId="{549CA902-4567-461A-B195-8507F81517CC}" srcOrd="2" destOrd="0" presId="urn:microsoft.com/office/officeart/2005/8/layout/vList6"/>
    <dgm:cxn modelId="{542C4DC5-BDD3-4A50-AB06-AAE65C4E8C97}" type="presParOf" srcId="{549CA902-4567-461A-B195-8507F81517CC}" destId="{F3ACAFA3-D4D6-43F9-A977-6645B17ECA90}" srcOrd="0" destOrd="0" presId="urn:microsoft.com/office/officeart/2005/8/layout/vList6"/>
    <dgm:cxn modelId="{8712B68D-E804-4AAF-BADA-036DA419ED71}" type="presParOf" srcId="{549CA902-4567-461A-B195-8507F81517CC}" destId="{5242ABE5-9251-4F80-AA36-840568CBB579}" srcOrd="1" destOrd="0" presId="urn:microsoft.com/office/officeart/2005/8/layout/vList6"/>
    <dgm:cxn modelId="{30CBB56E-898C-401F-9DED-3C27B8819541}" type="presParOf" srcId="{CF7C5C08-6F06-478C-937A-CBB2AF497F5E}" destId="{F107B865-1A0C-4ECF-A225-2C933ED65C65}" srcOrd="3" destOrd="0" presId="urn:microsoft.com/office/officeart/2005/8/layout/vList6"/>
    <dgm:cxn modelId="{34970A21-B7C4-4944-8C55-AC1AC8597080}" type="presParOf" srcId="{CF7C5C08-6F06-478C-937A-CBB2AF497F5E}" destId="{4FBCBA95-4047-45BE-9A4A-452BADD6FF9C}" srcOrd="4" destOrd="0" presId="urn:microsoft.com/office/officeart/2005/8/layout/vList6"/>
    <dgm:cxn modelId="{1AEEB4E4-920B-4951-AEB1-F739A890482B}" type="presParOf" srcId="{4FBCBA95-4047-45BE-9A4A-452BADD6FF9C}" destId="{302C9809-EF44-41AB-A499-6E6D2B290341}" srcOrd="0" destOrd="0" presId="urn:microsoft.com/office/officeart/2005/8/layout/vList6"/>
    <dgm:cxn modelId="{4572FCDA-11E3-46F8-94C2-102A14097FEA}" type="presParOf" srcId="{4FBCBA95-4047-45BE-9A4A-452BADD6FF9C}" destId="{DFEEDA64-1B97-4BF5-A09B-D5E71A944DBA}" srcOrd="1" destOrd="0" presId="urn:microsoft.com/office/officeart/2005/8/layout/vList6"/>
    <dgm:cxn modelId="{82BE4328-2BD5-4E88-848F-FA1C9CE6AA3A}" type="presParOf" srcId="{CF7C5C08-6F06-478C-937A-CBB2AF497F5E}" destId="{74FC3100-7713-4492-BD02-90D1409EC271}" srcOrd="5" destOrd="0" presId="urn:microsoft.com/office/officeart/2005/8/layout/vList6"/>
    <dgm:cxn modelId="{254E9C70-5AF8-485F-BA30-D9EE9357D778}" type="presParOf" srcId="{CF7C5C08-6F06-478C-937A-CBB2AF497F5E}" destId="{7F506E4F-C0F4-4236-8D2E-3A924A14A68B}" srcOrd="6" destOrd="0" presId="urn:microsoft.com/office/officeart/2005/8/layout/vList6"/>
    <dgm:cxn modelId="{6D436E69-657A-4330-943A-95D756DA5162}" type="presParOf" srcId="{7F506E4F-C0F4-4236-8D2E-3A924A14A68B}" destId="{081A8153-C4C3-418B-A84E-9E481837FE96}" srcOrd="0" destOrd="0" presId="urn:microsoft.com/office/officeart/2005/8/layout/vList6"/>
    <dgm:cxn modelId="{8722BC9D-018D-4D89-B304-0498DE338E6A}" type="presParOf" srcId="{7F506E4F-C0F4-4236-8D2E-3A924A14A68B}" destId="{505D07A2-176C-479D-9B8A-F8F2FBC761F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99DC05-BFE7-45F9-AEFD-446653C4F80A}">
      <dsp:nvSpPr>
        <dsp:cNvPr id="0" name=""/>
        <dsp:cNvSpPr/>
      </dsp:nvSpPr>
      <dsp:spPr>
        <a:xfrm>
          <a:off x="1550372" y="1624"/>
          <a:ext cx="2409817" cy="1288690"/>
        </a:xfrm>
        <a:prstGeom prst="rightArrow">
          <a:avLst>
            <a:gd name="adj1" fmla="val 75000"/>
            <a:gd name="adj2" fmla="val 50000"/>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solidFill>
              <a:srgbClr val="000000"/>
            </a:solidFill>
            <a:latin typeface="Calibri" pitchFamily="34" charset="0"/>
          </a:endParaRPr>
        </a:p>
        <a:p>
          <a:pPr marL="114300" lvl="1" indent="-114300" algn="l" defTabSz="622300">
            <a:lnSpc>
              <a:spcPct val="90000"/>
            </a:lnSpc>
            <a:spcBef>
              <a:spcPct val="0"/>
            </a:spcBef>
            <a:spcAft>
              <a:spcPct val="15000"/>
            </a:spcAft>
            <a:buChar char="••"/>
          </a:pPr>
          <a:r>
            <a:rPr lang="ru-RU" sz="1400" kern="1200" dirty="0" smtClean="0">
              <a:solidFill>
                <a:srgbClr val="000000"/>
              </a:solidFill>
              <a:latin typeface="Calibri" pitchFamily="34" charset="0"/>
              <a:cs typeface="Arial" pitchFamily="34" charset="0"/>
            </a:rPr>
            <a:t> </a:t>
          </a:r>
          <a:r>
            <a:rPr lang="en-US" sz="1400" kern="1200" dirty="0" smtClean="0">
              <a:solidFill>
                <a:srgbClr val="000000"/>
              </a:solidFill>
              <a:latin typeface="Calibri" pitchFamily="34" charset="0"/>
              <a:cs typeface="Arial" pitchFamily="34" charset="0"/>
            </a:rPr>
            <a:t>Annual  production</a:t>
          </a:r>
          <a:r>
            <a:rPr lang="ru-RU" sz="1400" kern="1200" dirty="0" smtClean="0">
              <a:solidFill>
                <a:srgbClr val="000000"/>
              </a:solidFill>
              <a:latin typeface="Calibri" pitchFamily="34" charset="0"/>
              <a:cs typeface="Arial" pitchFamily="34" charset="0"/>
            </a:rPr>
            <a:t> </a:t>
          </a:r>
          <a:endParaRPr lang="ru-RU" sz="1400" kern="1200" dirty="0">
            <a:solidFill>
              <a:srgbClr val="000000"/>
            </a:solidFill>
            <a:latin typeface="Calibri" pitchFamily="34" charset="0"/>
            <a:cs typeface="Arial" pitchFamily="34" charset="0"/>
          </a:endParaRPr>
        </a:p>
        <a:p>
          <a:pPr marL="114300" lvl="1" indent="-114300" algn="l" defTabSz="622300">
            <a:lnSpc>
              <a:spcPct val="90000"/>
            </a:lnSpc>
            <a:spcBef>
              <a:spcPct val="0"/>
            </a:spcBef>
            <a:spcAft>
              <a:spcPct val="15000"/>
            </a:spcAft>
            <a:buChar char="••"/>
          </a:pPr>
          <a:r>
            <a:rPr lang="ru-RU" sz="1400" kern="1200" dirty="0" smtClean="0">
              <a:solidFill>
                <a:srgbClr val="000000"/>
              </a:solidFill>
              <a:latin typeface="Calibri" pitchFamily="34" charset="0"/>
              <a:cs typeface="Arial" pitchFamily="34" charset="0"/>
            </a:rPr>
            <a:t> </a:t>
          </a:r>
          <a:r>
            <a:rPr lang="en-US" sz="1400" kern="1200" dirty="0" smtClean="0">
              <a:solidFill>
                <a:srgbClr val="000000"/>
              </a:solidFill>
              <a:latin typeface="Calibri" pitchFamily="34" charset="0"/>
              <a:cs typeface="Arial" pitchFamily="34" charset="0"/>
            </a:rPr>
            <a:t>Annual emission</a:t>
          </a:r>
          <a:endParaRPr lang="ru-RU" sz="1400" kern="1200" dirty="0">
            <a:solidFill>
              <a:srgbClr val="000000"/>
            </a:solidFill>
            <a:latin typeface="Calibri" pitchFamily="34" charset="0"/>
            <a:cs typeface="Arial" pitchFamily="34" charset="0"/>
          </a:endParaRPr>
        </a:p>
      </dsp:txBody>
      <dsp:txXfrm>
        <a:off x="1550372" y="1624"/>
        <a:ext cx="2409817" cy="1288690"/>
      </dsp:txXfrm>
    </dsp:sp>
    <dsp:sp modelId="{32E5148C-793E-4B54-A813-B958D813A218}">
      <dsp:nvSpPr>
        <dsp:cNvPr id="0" name=""/>
        <dsp:cNvSpPr/>
      </dsp:nvSpPr>
      <dsp:spPr>
        <a:xfrm>
          <a:off x="497" y="1624"/>
          <a:ext cx="1549875" cy="12886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Arial" pitchFamily="34" charset="0"/>
              <a:cs typeface="Arial" pitchFamily="34" charset="0"/>
            </a:rPr>
            <a:t>1</a:t>
          </a:r>
          <a:r>
            <a:rPr lang="en-US" sz="1400" b="1" kern="1200" baseline="30000" dirty="0" err="1" smtClean="0">
              <a:solidFill>
                <a:srgbClr val="000000"/>
              </a:solidFill>
              <a:latin typeface="Arial" pitchFamily="34" charset="0"/>
              <a:cs typeface="Arial" pitchFamily="34" charset="0"/>
            </a:rPr>
            <a:t>st</a:t>
          </a:r>
          <a:r>
            <a:rPr lang="en-US" sz="1400" b="1" kern="1200" dirty="0" smtClean="0">
              <a:solidFill>
                <a:srgbClr val="000000"/>
              </a:solidFill>
              <a:latin typeface="Arial" pitchFamily="34" charset="0"/>
              <a:cs typeface="Arial" pitchFamily="34" charset="0"/>
            </a:rPr>
            <a:t> </a:t>
          </a:r>
          <a:r>
            <a:rPr lang="ru-RU" sz="1400" b="1" kern="1200" dirty="0" smtClean="0">
              <a:solidFill>
                <a:srgbClr val="000000"/>
              </a:solidFill>
              <a:latin typeface="Arial" pitchFamily="34" charset="0"/>
              <a:cs typeface="Arial" pitchFamily="34" charset="0"/>
            </a:rPr>
            <a:t> </a:t>
          </a:r>
          <a:r>
            <a:rPr lang="en-US" sz="1400" b="1" kern="1200" dirty="0" smtClean="0">
              <a:solidFill>
                <a:srgbClr val="000000"/>
              </a:solidFill>
              <a:latin typeface="Arial" pitchFamily="34" charset="0"/>
              <a:cs typeface="Arial" pitchFamily="34" charset="0"/>
            </a:rPr>
            <a:t>level</a:t>
          </a:r>
          <a:r>
            <a:rPr lang="ru-RU" sz="1400" b="1" kern="1200" dirty="0" smtClean="0">
              <a:solidFill>
                <a:srgbClr val="000000"/>
              </a:solidFill>
              <a:latin typeface="Arial" pitchFamily="34" charset="0"/>
              <a:cs typeface="Arial" pitchFamily="34" charset="0"/>
            </a:rPr>
            <a:t> (</a:t>
          </a:r>
          <a:r>
            <a:rPr lang="en-US" sz="1400" b="1" kern="1200" dirty="0" smtClean="0">
              <a:solidFill>
                <a:srgbClr val="000000"/>
              </a:solidFill>
              <a:latin typeface="Arial" pitchFamily="34" charset="0"/>
              <a:cs typeface="Arial" pitchFamily="34" charset="0"/>
            </a:rPr>
            <a:t>Facility</a:t>
          </a:r>
          <a:r>
            <a:rPr lang="ru-RU" sz="1400" b="1" kern="1200" dirty="0" smtClean="0">
              <a:solidFill>
                <a:srgbClr val="000000"/>
              </a:solidFill>
              <a:latin typeface="Arial" pitchFamily="34" charset="0"/>
              <a:cs typeface="Arial" pitchFamily="34" charset="0"/>
            </a:rPr>
            <a:t>)</a:t>
          </a:r>
          <a:endParaRPr lang="ru-RU" sz="1400" b="1" kern="1200" dirty="0">
            <a:solidFill>
              <a:srgbClr val="000000"/>
            </a:solidFill>
            <a:latin typeface="Arial" pitchFamily="34" charset="0"/>
            <a:cs typeface="Arial" pitchFamily="34" charset="0"/>
          </a:endParaRPr>
        </a:p>
      </dsp:txBody>
      <dsp:txXfrm>
        <a:off x="497" y="1624"/>
        <a:ext cx="1549875" cy="1288690"/>
      </dsp:txXfrm>
    </dsp:sp>
    <dsp:sp modelId="{5242ABE5-9251-4F80-AA36-840568CBB579}">
      <dsp:nvSpPr>
        <dsp:cNvPr id="0" name=""/>
        <dsp:cNvSpPr/>
      </dsp:nvSpPr>
      <dsp:spPr>
        <a:xfrm>
          <a:off x="1584275" y="1438507"/>
          <a:ext cx="2376412" cy="1225789"/>
        </a:xfrm>
        <a:prstGeom prst="rightArrow">
          <a:avLst>
            <a:gd name="adj1" fmla="val 75000"/>
            <a:gd name="adj2" fmla="val 50000"/>
          </a:avLst>
        </a:prstGeom>
        <a:solidFill>
          <a:schemeClr val="accent1">
            <a:lumMod val="60000"/>
            <a:lumOff val="40000"/>
            <a:alpha val="90000"/>
          </a:schemeClr>
        </a:solidFill>
        <a:ln w="9525" cap="flat" cmpd="sng" algn="ctr">
          <a:solidFill>
            <a:schemeClr val="accent1">
              <a:lumMod val="40000"/>
              <a:lumOff val="6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ts val="0"/>
            </a:spcAft>
            <a:buChar char="••"/>
          </a:pPr>
          <a:r>
            <a:rPr lang="en-US" sz="1400" b="0" kern="1200" dirty="0" smtClean="0">
              <a:solidFill>
                <a:srgbClr val="000000"/>
              </a:solidFill>
              <a:latin typeface="Calibri" pitchFamily="34" charset="0"/>
            </a:rPr>
            <a:t>Number of shops</a:t>
          </a:r>
          <a:r>
            <a:rPr lang="ru-RU" sz="1400" b="0" kern="1200" dirty="0" smtClean="0">
              <a:solidFill>
                <a:srgbClr val="000000"/>
              </a:solidFill>
              <a:latin typeface="Calibri" pitchFamily="34" charset="0"/>
              <a:cs typeface="Arial" pitchFamily="34" charset="0"/>
            </a:rPr>
            <a:t> </a:t>
          </a:r>
          <a:endParaRPr lang="ru-RU" sz="1400" b="0" kern="1200" dirty="0">
            <a:solidFill>
              <a:srgbClr val="000000"/>
            </a:solidFill>
            <a:latin typeface="Calibri" pitchFamily="34" charset="0"/>
          </a:endParaRPr>
        </a:p>
        <a:p>
          <a:pPr marL="114300" lvl="1" indent="-114300" algn="l" defTabSz="622300">
            <a:lnSpc>
              <a:spcPct val="90000"/>
            </a:lnSpc>
            <a:spcBef>
              <a:spcPct val="0"/>
            </a:spcBef>
            <a:spcAft>
              <a:spcPts val="0"/>
            </a:spcAft>
            <a:buChar char="••"/>
          </a:pPr>
          <a:r>
            <a:rPr lang="ru-RU" sz="1400" b="0" kern="1200" dirty="0" smtClean="0">
              <a:solidFill>
                <a:srgbClr val="000000"/>
              </a:solidFill>
              <a:latin typeface="Calibri" pitchFamily="34" charset="0"/>
              <a:cs typeface="Arial" pitchFamily="34" charset="0"/>
            </a:rPr>
            <a:t> </a:t>
          </a:r>
          <a:r>
            <a:rPr lang="en-US" sz="1400" b="0" kern="1200" dirty="0" smtClean="0">
              <a:solidFill>
                <a:srgbClr val="000000"/>
              </a:solidFill>
              <a:latin typeface="Calibri" pitchFamily="34" charset="0"/>
              <a:cs typeface="Arial" pitchFamily="34" charset="0"/>
            </a:rPr>
            <a:t>Annual emission</a:t>
          </a:r>
          <a:endParaRPr lang="ru-RU" sz="1400" b="0" kern="1200" dirty="0">
            <a:solidFill>
              <a:srgbClr val="000000"/>
            </a:solidFill>
            <a:latin typeface="Calibri" pitchFamily="34" charset="0"/>
            <a:cs typeface="Arial" pitchFamily="34" charset="0"/>
          </a:endParaRPr>
        </a:p>
        <a:p>
          <a:pPr marL="114300" lvl="1" indent="-114300" algn="l" defTabSz="622300">
            <a:lnSpc>
              <a:spcPct val="90000"/>
            </a:lnSpc>
            <a:spcBef>
              <a:spcPct val="0"/>
            </a:spcBef>
            <a:spcAft>
              <a:spcPts val="0"/>
            </a:spcAft>
            <a:buChar char="••"/>
          </a:pPr>
          <a:r>
            <a:rPr lang="en-US" sz="1400" b="0" kern="1200" dirty="0" smtClean="0">
              <a:solidFill>
                <a:srgbClr val="000000"/>
              </a:solidFill>
              <a:latin typeface="Calibri" pitchFamily="34" charset="0"/>
              <a:cs typeface="Arial" pitchFamily="34" charset="0"/>
            </a:rPr>
            <a:t>Area, location</a:t>
          </a:r>
          <a:endParaRPr lang="ru-RU" sz="1400" b="0" kern="1200" dirty="0">
            <a:solidFill>
              <a:srgbClr val="000000"/>
            </a:solidFill>
            <a:latin typeface="Calibri" pitchFamily="34" charset="0"/>
            <a:cs typeface="Arial" pitchFamily="34" charset="0"/>
          </a:endParaRPr>
        </a:p>
      </dsp:txBody>
      <dsp:txXfrm>
        <a:off x="1584275" y="1438507"/>
        <a:ext cx="2376412" cy="1225789"/>
      </dsp:txXfrm>
    </dsp:sp>
    <dsp:sp modelId="{F3ACAFA3-D4D6-43F9-A977-6645B17ECA90}">
      <dsp:nvSpPr>
        <dsp:cNvPr id="0" name=""/>
        <dsp:cNvSpPr/>
      </dsp:nvSpPr>
      <dsp:spPr>
        <a:xfrm>
          <a:off x="0" y="1419183"/>
          <a:ext cx="1584275" cy="12886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Arial" pitchFamily="34" charset="0"/>
              <a:cs typeface="Arial" pitchFamily="34" charset="0"/>
            </a:rPr>
            <a:t>2</a:t>
          </a:r>
          <a:r>
            <a:rPr lang="en-US" sz="1400" b="1" kern="1200" baseline="30000" dirty="0" err="1" smtClean="0">
              <a:solidFill>
                <a:srgbClr val="000000"/>
              </a:solidFill>
              <a:latin typeface="Arial" pitchFamily="34" charset="0"/>
              <a:cs typeface="Arial" pitchFamily="34" charset="0"/>
            </a:rPr>
            <a:t>nd</a:t>
          </a:r>
          <a:r>
            <a:rPr lang="en-US" sz="1400" b="1" kern="1200" dirty="0" smtClean="0">
              <a:solidFill>
                <a:srgbClr val="000000"/>
              </a:solidFill>
              <a:latin typeface="Arial" pitchFamily="34" charset="0"/>
              <a:cs typeface="Arial" pitchFamily="34" charset="0"/>
            </a:rPr>
            <a:t> level </a:t>
          </a:r>
          <a:r>
            <a:rPr lang="ru-RU" sz="1400" b="1" kern="1200" dirty="0" smtClean="0">
              <a:solidFill>
                <a:srgbClr val="000000"/>
              </a:solidFill>
              <a:latin typeface="Arial" pitchFamily="34" charset="0"/>
              <a:cs typeface="Arial" pitchFamily="34" charset="0"/>
            </a:rPr>
            <a:t>(</a:t>
          </a:r>
          <a:r>
            <a:rPr lang="en-US" sz="1400" b="1" kern="1200" dirty="0" smtClean="0">
              <a:solidFill>
                <a:srgbClr val="000000"/>
              </a:solidFill>
              <a:latin typeface="Arial" pitchFamily="34" charset="0"/>
              <a:cs typeface="Arial" pitchFamily="34" charset="0"/>
            </a:rPr>
            <a:t>Site</a:t>
          </a:r>
          <a:r>
            <a:rPr lang="ru-RU" sz="1400" b="1" kern="1200" dirty="0" smtClean="0">
              <a:solidFill>
                <a:srgbClr val="000000"/>
              </a:solidFill>
              <a:latin typeface="Arial" pitchFamily="34" charset="0"/>
              <a:cs typeface="Arial" pitchFamily="34" charset="0"/>
            </a:rPr>
            <a:t>)</a:t>
          </a:r>
          <a:endParaRPr lang="ru-RU" sz="1400" b="1" kern="1200" dirty="0">
            <a:solidFill>
              <a:srgbClr val="000000"/>
            </a:solidFill>
            <a:latin typeface="Arial" pitchFamily="34" charset="0"/>
            <a:cs typeface="Arial" pitchFamily="34" charset="0"/>
          </a:endParaRPr>
        </a:p>
      </dsp:txBody>
      <dsp:txXfrm>
        <a:off x="0" y="1419183"/>
        <a:ext cx="1584275" cy="1288690"/>
      </dsp:txXfrm>
    </dsp:sp>
    <dsp:sp modelId="{DFEEDA64-1B97-4BF5-A09B-D5E71A944DBA}">
      <dsp:nvSpPr>
        <dsp:cNvPr id="0" name=""/>
        <dsp:cNvSpPr/>
      </dsp:nvSpPr>
      <dsp:spPr>
        <a:xfrm>
          <a:off x="1584275" y="2836742"/>
          <a:ext cx="2376412" cy="1288690"/>
        </a:xfrm>
        <a:prstGeom prst="rightArrow">
          <a:avLst>
            <a:gd name="adj1" fmla="val 75000"/>
            <a:gd name="adj2" fmla="val 50000"/>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2C9809-EF44-41AB-A499-6E6D2B290341}">
      <dsp:nvSpPr>
        <dsp:cNvPr id="0" name=""/>
        <dsp:cNvSpPr/>
      </dsp:nvSpPr>
      <dsp:spPr>
        <a:xfrm>
          <a:off x="0" y="2836742"/>
          <a:ext cx="1584275" cy="12886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ru-RU" sz="6500" kern="1200" dirty="0"/>
        </a:p>
      </dsp:txBody>
      <dsp:txXfrm>
        <a:off x="0" y="2836742"/>
        <a:ext cx="1584275" cy="1288690"/>
      </dsp:txXfrm>
    </dsp:sp>
    <dsp:sp modelId="{505D07A2-176C-479D-9B8A-F8F2FBC761F0}">
      <dsp:nvSpPr>
        <dsp:cNvPr id="0" name=""/>
        <dsp:cNvSpPr/>
      </dsp:nvSpPr>
      <dsp:spPr>
        <a:xfrm>
          <a:off x="1584275" y="4254301"/>
          <a:ext cx="2376412" cy="1288690"/>
        </a:xfrm>
        <a:prstGeom prst="rightArrow">
          <a:avLst>
            <a:gd name="adj1" fmla="val 75000"/>
            <a:gd name="adj2" fmla="val 50000"/>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1A8153-C4C3-418B-A84E-9E481837FE96}">
      <dsp:nvSpPr>
        <dsp:cNvPr id="0" name=""/>
        <dsp:cNvSpPr/>
      </dsp:nvSpPr>
      <dsp:spPr>
        <a:xfrm>
          <a:off x="0" y="4254301"/>
          <a:ext cx="1584275" cy="12886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ru-RU" sz="6500" kern="1200" dirty="0"/>
        </a:p>
      </dsp:txBody>
      <dsp:txXfrm>
        <a:off x="0" y="4254301"/>
        <a:ext cx="1584275" cy="12886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4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166AB5-B550-4AF3-AA7F-C950E6CA8745}" type="datetimeFigureOut">
              <a:rPr lang="ru-RU"/>
              <a:pPr>
                <a:defRPr/>
              </a:pPr>
              <a:t>17.05.2017</a:t>
            </a:fld>
            <a:endParaRPr lang="ru-RU"/>
          </a:p>
        </p:txBody>
      </p:sp>
      <p:sp>
        <p:nvSpPr>
          <p:cNvPr id="4" name="Нижний колонтитул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73F66B-F828-4466-8109-FCBED32D270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pPr>
              <a:defRPr/>
            </a:pPr>
            <a:fld id="{ED70DAB0-8E11-488D-AEAF-81E72984B6D0}" type="datetimeFigureOut">
              <a:rPr lang="ru-RU"/>
              <a:pPr>
                <a:defRPr/>
              </a:pPr>
              <a:t>17.05.2017</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7863" y="4714875"/>
            <a:ext cx="54260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a:defRPr sz="1200"/>
            </a:lvl1pPr>
          </a:lstStyle>
          <a:p>
            <a:pPr>
              <a:defRPr/>
            </a:pPr>
            <a:fld id="{29C86986-8F41-4CA6-A7C6-B5F8C51C1E2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098B4D-7941-4F1B-8B5E-39948120BF7D}" type="datetimeFigureOut">
              <a:rPr lang="ru-RU"/>
              <a:pPr>
                <a:defRPr/>
              </a:pPr>
              <a:t>17.05.2017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327B11-14DC-45AF-8229-44F1BA126EA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01E63B-CD01-4D4B-A3A3-6CDAB5E773FD}" type="datetimeFigureOut">
              <a:rPr lang="ru-RU"/>
              <a:pPr>
                <a:defRPr/>
              </a:pPr>
              <a:t>17.05.2017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81C2D8-BF11-42DC-8EA0-BF39D29F64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2809D4-039C-4663-8D7E-8682707E443F}" type="datetimeFigureOut">
              <a:rPr lang="ru-RU"/>
              <a:pPr>
                <a:defRPr/>
              </a:pPr>
              <a:t>17.05.2017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FEE549-BE16-4718-A955-E5C75D89603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2D5E645-A821-4730-9F08-9FCA0B9AC22D}" type="datetimeFigureOut">
              <a:rPr lang="ru-RU"/>
              <a:pPr>
                <a:defRPr/>
              </a:pPr>
              <a:t>17.05.2017</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36A8C34-6BA8-4C15-9D99-647A7D4A187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7AB5314-8F1C-45D8-AEA4-D1EFBBB00D85}" type="datetimeFigureOut">
              <a:rPr lang="ru-RU"/>
              <a:pPr>
                <a:defRPr/>
              </a:pPr>
              <a:t>17.05.2017</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5EBCA0A-6139-43A9-8F01-2927EC1C28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CF1A9-B342-4617-8B30-EB552D7D1686}" type="datetimeFigureOut">
              <a:rPr lang="ru-RU"/>
              <a:pPr>
                <a:defRPr/>
              </a:pPr>
              <a:t>17.05.2017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BE52FA-3F94-4D0F-8245-71325FE5B5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37D4DE2-6C91-4B98-8E9C-6DE24340786F}" type="datetimeFigureOut">
              <a:rPr lang="ru-RU"/>
              <a:pPr>
                <a:defRPr/>
              </a:pPr>
              <a:t>17.05.2017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703881-E13A-445F-9492-A323AFB347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AD6A8D6-7DD5-498D-B654-D420C53CAE48}" type="datetimeFigureOut">
              <a:rPr lang="ru-RU"/>
              <a:pPr>
                <a:defRPr/>
              </a:pPr>
              <a:t>17.05.2017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C41336-9A10-49C3-9F11-9D96BC7D64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B3E0DF-D994-4163-A186-C1E55D34AAC9}" type="datetimeFigureOut">
              <a:rPr lang="ru-RU"/>
              <a:pPr>
                <a:defRPr/>
              </a:pPr>
              <a:t>17.05.2017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91F7D2-D7EE-44C6-B0CB-EB2C2793C08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2E407F8-152C-4E39-BB48-A7F63041C4AF}" type="datetimeFigureOut">
              <a:rPr lang="ru-RU"/>
              <a:pPr>
                <a:defRPr/>
              </a:pPr>
              <a:t>17.05.2017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21F5395-F679-47E2-AB82-05C5A189C4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39FEC2-837C-420F-9BB4-16C9261984F0}" type="datetimeFigureOut">
              <a:rPr lang="ru-RU"/>
              <a:pPr>
                <a:defRPr/>
              </a:pPr>
              <a:t>17.05.2017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F68AE4-F19E-4AD0-9265-306972D40EC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98C64A-4D31-4637-BECB-7012928FC2C5}" type="datetimeFigureOut">
              <a:rPr lang="ru-RU"/>
              <a:pPr>
                <a:defRPr/>
              </a:pPr>
              <a:t>17.05.2017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7AB013-20F7-4031-BC8D-FB5F23EF69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9041E7-216B-484C-A97A-EC2BD5027DBE}" type="datetimeFigureOut">
              <a:rPr lang="ru-RU"/>
              <a:pPr>
                <a:defRPr/>
              </a:pPr>
              <a:t>17.05.2017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1881C19-F4E1-483F-95F5-2E12C24C5DA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1E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6F23F17-3311-44B3-BAE9-BA9E095C882C}" type="datetimeFigureOut">
              <a:rPr lang="ru-RU"/>
              <a:pPr>
                <a:defRPr/>
              </a:pPr>
              <a:t>17.05.2017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46FBB5-EE7C-4BDA-86CD-A785DE033B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4"/>
          <p:cNvSpPr>
            <a:spLocks noGrp="1"/>
          </p:cNvSpPr>
          <p:nvPr>
            <p:ph type="ctrTitle"/>
          </p:nvPr>
        </p:nvSpPr>
        <p:spPr>
          <a:xfrm>
            <a:off x="714348" y="1500174"/>
            <a:ext cx="7918450" cy="1658937"/>
          </a:xfrm>
        </p:spPr>
        <p:txBody>
          <a:bodyPr/>
          <a:lstStyle/>
          <a:p>
            <a:r>
              <a:rPr lang="en-US" sz="2800" b="1" dirty="0" smtClean="0">
                <a:solidFill>
                  <a:srgbClr val="183962"/>
                </a:solidFill>
              </a:rPr>
              <a:t>Formaldehyde in ambient air of industrial areas of Belarus: simple Gaussian model</a:t>
            </a:r>
            <a:r>
              <a:rPr lang="ru-RU" sz="2800" b="1" dirty="0" smtClean="0">
                <a:solidFill>
                  <a:srgbClr val="183962"/>
                </a:solidFill>
              </a:rPr>
              <a:t> </a:t>
            </a:r>
            <a:r>
              <a:rPr lang="en-US" sz="2800" b="1" dirty="0" smtClean="0">
                <a:solidFill>
                  <a:srgbClr val="183962"/>
                </a:solidFill>
              </a:rPr>
              <a:t>application for a sector impact assessment</a:t>
            </a:r>
            <a:r>
              <a:rPr lang="ru-RU" sz="2800" dirty="0" smtClean="0">
                <a:solidFill>
                  <a:srgbClr val="183962"/>
                </a:solidFill>
              </a:rPr>
              <a:t/>
            </a:r>
            <a:br>
              <a:rPr lang="ru-RU" sz="2800" dirty="0" smtClean="0">
                <a:solidFill>
                  <a:srgbClr val="183962"/>
                </a:solidFill>
              </a:rPr>
            </a:br>
            <a:r>
              <a:rPr lang="ru-RU" sz="2800" dirty="0" smtClean="0">
                <a:solidFill>
                  <a:srgbClr val="183962"/>
                </a:solidFill>
              </a:rPr>
              <a:t/>
            </a:r>
            <a:br>
              <a:rPr lang="ru-RU" sz="2800" dirty="0" smtClean="0">
                <a:solidFill>
                  <a:srgbClr val="183962"/>
                </a:solidFill>
              </a:rPr>
            </a:br>
            <a:endParaRPr lang="ru-RU" sz="2800" dirty="0" smtClean="0">
              <a:solidFill>
                <a:srgbClr val="183962"/>
              </a:solidFill>
            </a:endParaRPr>
          </a:p>
        </p:txBody>
      </p:sp>
      <p:sp>
        <p:nvSpPr>
          <p:cNvPr id="6147" name="Rectangle 5"/>
          <p:cNvSpPr>
            <a:spLocks noGrp="1"/>
          </p:cNvSpPr>
          <p:nvPr>
            <p:ph type="subTitle" idx="1"/>
          </p:nvPr>
        </p:nvSpPr>
        <p:spPr>
          <a:xfrm>
            <a:off x="1142976" y="3643314"/>
            <a:ext cx="6977062" cy="863600"/>
          </a:xfrm>
        </p:spPr>
        <p:txBody>
          <a:bodyPr/>
          <a:lstStyle/>
          <a:p>
            <a:r>
              <a:rPr lang="en-US" sz="2000" b="1" dirty="0" smtClean="0">
                <a:solidFill>
                  <a:srgbClr val="183962"/>
                </a:solidFill>
              </a:rPr>
              <a:t>Institute for Nature Management,</a:t>
            </a:r>
          </a:p>
          <a:p>
            <a:r>
              <a:rPr lang="en-US" sz="2000" b="1" dirty="0" smtClean="0">
                <a:solidFill>
                  <a:srgbClr val="183962"/>
                </a:solidFill>
              </a:rPr>
              <a:t>Minsk, Belarus</a:t>
            </a:r>
            <a:endParaRPr lang="ru-RU" sz="2000" b="1" dirty="0" smtClean="0">
              <a:solidFill>
                <a:srgbClr val="183962"/>
              </a:solidFill>
            </a:endParaRPr>
          </a:p>
          <a:p>
            <a:pPr>
              <a:lnSpc>
                <a:spcPct val="80000"/>
              </a:lnSpc>
            </a:pPr>
            <a:endParaRPr lang="ru-RU" sz="2000" b="1" dirty="0" smtClean="0">
              <a:solidFill>
                <a:srgbClr val="183962"/>
              </a:solidFill>
            </a:endParaRPr>
          </a:p>
          <a:p>
            <a:pPr>
              <a:lnSpc>
                <a:spcPct val="80000"/>
              </a:lnSpc>
            </a:pPr>
            <a:r>
              <a:rPr lang="ru-RU" sz="2000" b="1" dirty="0" smtClean="0">
                <a:solidFill>
                  <a:srgbClr val="183962"/>
                </a:solidFill>
              </a:rPr>
              <a:t>			</a:t>
            </a:r>
          </a:p>
        </p:txBody>
      </p:sp>
      <p:sp>
        <p:nvSpPr>
          <p:cNvPr id="6148" name="Rectangle 6"/>
          <p:cNvSpPr>
            <a:spLocks/>
          </p:cNvSpPr>
          <p:nvPr/>
        </p:nvSpPr>
        <p:spPr bwMode="auto">
          <a:xfrm>
            <a:off x="428596" y="5500702"/>
            <a:ext cx="3460745" cy="842981"/>
          </a:xfrm>
          <a:prstGeom prst="rect">
            <a:avLst/>
          </a:prstGeom>
          <a:noFill/>
          <a:ln w="9525">
            <a:noFill/>
            <a:miter lim="800000"/>
            <a:headEnd/>
            <a:tailEnd/>
          </a:ln>
        </p:spPr>
        <p:txBody>
          <a:bodyPr/>
          <a:lstStyle/>
          <a:p>
            <a:pPr algn="ctr" eaLnBrk="0" hangingPunct="0">
              <a:lnSpc>
                <a:spcPct val="90000"/>
              </a:lnSpc>
              <a:spcBef>
                <a:spcPct val="20000"/>
              </a:spcBef>
              <a:buFont typeface="Arial" charset="0"/>
              <a:buNone/>
            </a:pPr>
            <a:r>
              <a:rPr lang="en-US" sz="1400" b="1" dirty="0" smtClean="0">
                <a:solidFill>
                  <a:schemeClr val="tx2">
                    <a:lumMod val="50000"/>
                  </a:schemeClr>
                </a:solidFill>
              </a:rPr>
              <a:t>1</a:t>
            </a:r>
            <a:r>
              <a:rPr lang="ru-RU" sz="1400" b="1" dirty="0" smtClean="0">
                <a:solidFill>
                  <a:schemeClr val="tx2">
                    <a:lumMod val="50000"/>
                  </a:schemeClr>
                </a:solidFill>
              </a:rPr>
              <a:t>8</a:t>
            </a:r>
            <a:r>
              <a:rPr lang="en-US" sz="1400" b="1" dirty="0" err="1" smtClean="0">
                <a:solidFill>
                  <a:schemeClr val="tx2">
                    <a:lumMod val="50000"/>
                  </a:schemeClr>
                </a:solidFill>
              </a:rPr>
              <a:t>th</a:t>
            </a:r>
            <a:r>
              <a:rPr lang="en-US" sz="1400" b="1" dirty="0" smtClean="0">
                <a:solidFill>
                  <a:schemeClr val="tx2">
                    <a:lumMod val="50000"/>
                  </a:schemeClr>
                </a:solidFill>
              </a:rPr>
              <a:t>  Task Force on Measurement and </a:t>
            </a:r>
            <a:r>
              <a:rPr lang="en-US" sz="1400" b="1" dirty="0" err="1" smtClean="0">
                <a:solidFill>
                  <a:schemeClr val="tx2">
                    <a:lumMod val="50000"/>
                  </a:schemeClr>
                </a:solidFill>
              </a:rPr>
              <a:t>Modelling</a:t>
            </a:r>
            <a:r>
              <a:rPr lang="en-US" sz="1400" b="1" dirty="0" smtClean="0">
                <a:solidFill>
                  <a:schemeClr val="tx2">
                    <a:lumMod val="50000"/>
                  </a:schemeClr>
                </a:solidFill>
              </a:rPr>
              <a:t> Meeting  </a:t>
            </a:r>
          </a:p>
          <a:p>
            <a:pPr algn="ctr" eaLnBrk="0" hangingPunct="0">
              <a:lnSpc>
                <a:spcPct val="90000"/>
              </a:lnSpc>
              <a:spcBef>
                <a:spcPct val="20000"/>
              </a:spcBef>
              <a:buFont typeface="Arial" charset="0"/>
              <a:buNone/>
            </a:pPr>
            <a:r>
              <a:rPr lang="en-US" sz="1400" b="1" dirty="0" smtClean="0">
                <a:solidFill>
                  <a:schemeClr val="tx2">
                    <a:lumMod val="50000"/>
                  </a:schemeClr>
                </a:solidFill>
              </a:rPr>
              <a:t>Prague, Czech Republic, </a:t>
            </a:r>
            <a:r>
              <a:rPr lang="ru-RU" sz="1400" b="1" dirty="0" smtClean="0">
                <a:solidFill>
                  <a:schemeClr val="tx2">
                    <a:lumMod val="50000"/>
                  </a:schemeClr>
                </a:solidFill>
              </a:rPr>
              <a:t>3</a:t>
            </a:r>
            <a:r>
              <a:rPr lang="en-US" sz="1400" b="1" dirty="0" smtClean="0">
                <a:solidFill>
                  <a:schemeClr val="tx2">
                    <a:lumMod val="50000"/>
                  </a:schemeClr>
                </a:solidFill>
              </a:rPr>
              <a:t>-</a:t>
            </a:r>
            <a:r>
              <a:rPr lang="ru-RU" sz="1400" b="1" dirty="0" smtClean="0">
                <a:solidFill>
                  <a:schemeClr val="tx2">
                    <a:lumMod val="50000"/>
                  </a:schemeClr>
                </a:solidFill>
              </a:rPr>
              <a:t>5</a:t>
            </a:r>
            <a:r>
              <a:rPr lang="en-US" sz="1400" b="1" dirty="0" smtClean="0">
                <a:solidFill>
                  <a:schemeClr val="tx2">
                    <a:lumMod val="50000"/>
                  </a:schemeClr>
                </a:solidFill>
              </a:rPr>
              <a:t> May 201</a:t>
            </a:r>
            <a:r>
              <a:rPr lang="ru-RU" sz="1400" b="1" dirty="0" smtClean="0">
                <a:solidFill>
                  <a:schemeClr val="tx2">
                    <a:lumMod val="50000"/>
                  </a:schemeClr>
                </a:solidFill>
              </a:rPr>
              <a:t>7</a:t>
            </a:r>
            <a:endParaRPr lang="ru-RU" sz="1400" b="1" dirty="0">
              <a:solidFill>
                <a:schemeClr val="tx2">
                  <a:lumMod val="50000"/>
                </a:schemeClr>
              </a:solidFill>
            </a:endParaRPr>
          </a:p>
        </p:txBody>
      </p:sp>
      <p:sp>
        <p:nvSpPr>
          <p:cNvPr id="5" name="Rectangle 5"/>
          <p:cNvSpPr txBox="1">
            <a:spLocks/>
          </p:cNvSpPr>
          <p:nvPr/>
        </p:nvSpPr>
        <p:spPr bwMode="auto">
          <a:xfrm>
            <a:off x="1071538" y="3000372"/>
            <a:ext cx="6977062"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err="1" smtClean="0">
                <a:ln>
                  <a:noFill/>
                </a:ln>
                <a:solidFill>
                  <a:srgbClr val="183962"/>
                </a:solidFill>
                <a:effectLst/>
                <a:uLnTx/>
                <a:uFillTx/>
                <a:latin typeface="+mn-lt"/>
                <a:ea typeface="+mn-ea"/>
                <a:cs typeface="+mn-cs"/>
              </a:rPr>
              <a:t>S.Kakareka</a:t>
            </a:r>
            <a:r>
              <a:rPr kumimoji="0" lang="en-US" sz="2000" b="1" i="0" u="none" strike="noStrike" kern="1200" cap="none" spc="0" normalizeH="0" baseline="0" noProof="0" dirty="0" smtClean="0">
                <a:ln>
                  <a:noFill/>
                </a:ln>
                <a:solidFill>
                  <a:srgbClr val="183962"/>
                </a:solidFill>
                <a:effectLst/>
                <a:uLnTx/>
                <a:uFillTx/>
                <a:latin typeface="+mn-lt"/>
                <a:ea typeface="+mn-ea"/>
                <a:cs typeface="+mn-cs"/>
              </a:rPr>
              <a:t>, </a:t>
            </a:r>
            <a:r>
              <a:rPr kumimoji="0" lang="en-US" sz="2000" b="1" i="0" u="none" strike="noStrike" kern="1200" cap="none" spc="0" normalizeH="0" baseline="0" noProof="0" dirty="0" err="1" smtClean="0">
                <a:ln>
                  <a:noFill/>
                </a:ln>
                <a:solidFill>
                  <a:srgbClr val="183962"/>
                </a:solidFill>
                <a:effectLst/>
                <a:uLnTx/>
                <a:uFillTx/>
                <a:latin typeface="+mn-lt"/>
                <a:ea typeface="+mn-ea"/>
                <a:cs typeface="+mn-cs"/>
              </a:rPr>
              <a:t>J.Kokosh</a:t>
            </a:r>
            <a:endParaRPr kumimoji="0" lang="en-US" sz="2000" b="1" i="0" u="none" strike="noStrike" kern="1200" cap="none" spc="0" normalizeH="0" baseline="0" noProof="0" dirty="0" smtClean="0">
              <a:ln>
                <a:noFill/>
              </a:ln>
              <a:solidFill>
                <a:srgbClr val="183962"/>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 typeface="Arial" charset="0"/>
              <a:buNone/>
              <a:tabLst/>
              <a:defRPr/>
            </a:pPr>
            <a:endParaRPr kumimoji="0" lang="ru-RU" sz="2000" b="1" i="0" u="none" strike="noStrike" kern="1200" cap="none" spc="0" normalizeH="0" baseline="0" noProof="0" dirty="0" smtClean="0">
              <a:ln>
                <a:noFill/>
              </a:ln>
              <a:solidFill>
                <a:srgbClr val="183962"/>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183962"/>
                </a:solidFill>
                <a:effectLst/>
                <a:uLnTx/>
                <a:uFillTx/>
                <a:latin typeface="+mn-lt"/>
                <a:ea typeface="+mn-ea"/>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14282" y="142852"/>
            <a:ext cx="8748713" cy="1008063"/>
          </a:xfrm>
          <a:prstGeom prst="roundRect">
            <a:avLst/>
          </a:prstGeom>
          <a:ln w="28575"/>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smtClean="0">
                <a:solidFill>
                  <a:schemeClr val="tx1"/>
                </a:solidFill>
              </a:rPr>
              <a:t>Stationary sources of formaldehyde releases</a:t>
            </a:r>
            <a:endParaRPr lang="ru-RU" sz="2000"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214282" y="1214422"/>
            <a:ext cx="2143140" cy="2857520"/>
          </a:xfrm>
          <a:prstGeom prst="rect">
            <a:avLst/>
          </a:prstGeom>
          <a:noFill/>
          <a:ln w="9525">
            <a:noFill/>
            <a:miter lim="800000"/>
            <a:headEnd/>
            <a:tailEnd/>
          </a:ln>
        </p:spPr>
      </p:pic>
      <p:pic>
        <p:nvPicPr>
          <p:cNvPr id="27652" name="Рисунок 13"/>
          <p:cNvPicPr>
            <a:picLocks noChangeAspect="1" noChangeArrowheads="1"/>
          </p:cNvPicPr>
          <p:nvPr/>
        </p:nvPicPr>
        <p:blipFill>
          <a:blip r:embed="rId3" cstate="print"/>
          <a:srcRect/>
          <a:stretch>
            <a:fillRect/>
          </a:stretch>
        </p:blipFill>
        <p:spPr bwMode="auto">
          <a:xfrm>
            <a:off x="214282" y="4143379"/>
            <a:ext cx="2143140" cy="2659975"/>
          </a:xfrm>
          <a:prstGeom prst="rect">
            <a:avLst/>
          </a:prstGeom>
          <a:noFill/>
          <a:ln w="9525">
            <a:noFill/>
            <a:miter lim="800000"/>
            <a:headEnd/>
            <a:tailEnd/>
          </a:ln>
        </p:spPr>
      </p:pic>
      <p:pic>
        <p:nvPicPr>
          <p:cNvPr id="27653" name="Рисунок 23" descr="Фото5287.jpg"/>
          <p:cNvPicPr>
            <a:picLocks noChangeAspect="1" noChangeArrowheads="1"/>
          </p:cNvPicPr>
          <p:nvPr/>
        </p:nvPicPr>
        <p:blipFill>
          <a:blip r:embed="rId4" cstate="print"/>
          <a:srcRect/>
          <a:stretch>
            <a:fillRect/>
          </a:stretch>
        </p:blipFill>
        <p:spPr bwMode="auto">
          <a:xfrm>
            <a:off x="2643206" y="1643050"/>
            <a:ext cx="3143240" cy="2357430"/>
          </a:xfrm>
          <a:prstGeom prst="rect">
            <a:avLst/>
          </a:prstGeom>
          <a:noFill/>
          <a:ln w="9525">
            <a:noFill/>
            <a:miter lim="800000"/>
            <a:headEnd/>
            <a:tailEnd/>
          </a:ln>
        </p:spPr>
      </p:pic>
      <p:pic>
        <p:nvPicPr>
          <p:cNvPr id="27654" name="Рисунок 24" descr="вальцы.jpg"/>
          <p:cNvPicPr>
            <a:picLocks noChangeAspect="1" noChangeArrowheads="1"/>
          </p:cNvPicPr>
          <p:nvPr/>
        </p:nvPicPr>
        <p:blipFill>
          <a:blip r:embed="rId5" cstate="print"/>
          <a:srcRect/>
          <a:stretch>
            <a:fillRect/>
          </a:stretch>
        </p:blipFill>
        <p:spPr bwMode="auto">
          <a:xfrm>
            <a:off x="2857488" y="4286256"/>
            <a:ext cx="2566988" cy="2498404"/>
          </a:xfrm>
          <a:prstGeom prst="rect">
            <a:avLst/>
          </a:prstGeom>
          <a:noFill/>
          <a:ln w="9525">
            <a:noFill/>
            <a:miter lim="800000"/>
            <a:headEnd/>
            <a:tailEnd/>
          </a:ln>
        </p:spPr>
      </p:pic>
      <p:sp>
        <p:nvSpPr>
          <p:cNvPr id="9" name="Скругленный прямоугольник 8"/>
          <p:cNvSpPr/>
          <p:nvPr/>
        </p:nvSpPr>
        <p:spPr>
          <a:xfrm>
            <a:off x="2643174" y="1142984"/>
            <a:ext cx="3143272" cy="571504"/>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n-US" sz="1600" dirty="0" smtClean="0">
                <a:solidFill>
                  <a:srgbClr val="000000"/>
                </a:solidFill>
              </a:rPr>
              <a:t>Reservoirs for products and materials </a:t>
            </a:r>
            <a:endParaRPr lang="ru-RU" sz="1600" dirty="0">
              <a:solidFill>
                <a:srgbClr val="000000"/>
              </a:solidFill>
            </a:endParaRPr>
          </a:p>
        </p:txBody>
      </p:sp>
      <p:pic>
        <p:nvPicPr>
          <p:cNvPr id="10" name="Рисунок 27" descr="Фото4761.jpg"/>
          <p:cNvPicPr>
            <a:picLocks noChangeAspect="1" noChangeArrowheads="1"/>
          </p:cNvPicPr>
          <p:nvPr/>
        </p:nvPicPr>
        <p:blipFill>
          <a:blip r:embed="rId6" cstate="print"/>
          <a:srcRect l="6768" r="14502"/>
          <a:stretch>
            <a:fillRect/>
          </a:stretch>
        </p:blipFill>
        <p:spPr bwMode="auto">
          <a:xfrm>
            <a:off x="6000760" y="4214818"/>
            <a:ext cx="2714644" cy="2586054"/>
          </a:xfrm>
          <a:prstGeom prst="rect">
            <a:avLst/>
          </a:prstGeom>
          <a:noFill/>
          <a:ln w="9525">
            <a:noFill/>
            <a:miter lim="800000"/>
            <a:headEnd/>
            <a:tailEnd/>
          </a:ln>
        </p:spPr>
      </p:pic>
      <p:sp>
        <p:nvSpPr>
          <p:cNvPr id="6" name="Скругленный прямоугольник 5"/>
          <p:cNvSpPr/>
          <p:nvPr/>
        </p:nvSpPr>
        <p:spPr>
          <a:xfrm>
            <a:off x="214282" y="3929066"/>
            <a:ext cx="2143108" cy="428603"/>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solidFill>
                  <a:srgbClr val="000000"/>
                </a:solidFill>
              </a:rPr>
              <a:t>Reactors</a:t>
            </a:r>
            <a:endParaRPr lang="ru-RU" sz="1600" dirty="0">
              <a:solidFill>
                <a:srgbClr val="000000"/>
              </a:solidFill>
            </a:endParaRPr>
          </a:p>
        </p:txBody>
      </p:sp>
      <p:sp>
        <p:nvSpPr>
          <p:cNvPr id="11" name="Скругленный прямоугольник 10"/>
          <p:cNvSpPr/>
          <p:nvPr/>
        </p:nvSpPr>
        <p:spPr>
          <a:xfrm>
            <a:off x="2786050" y="4071942"/>
            <a:ext cx="2714612" cy="35719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solidFill>
                  <a:srgbClr val="000000"/>
                </a:solidFill>
              </a:rPr>
              <a:t>Plywood dryers</a:t>
            </a:r>
            <a:endParaRPr lang="ru-RU" sz="1600" dirty="0">
              <a:solidFill>
                <a:srgbClr val="000000"/>
              </a:solidFill>
            </a:endParaRPr>
          </a:p>
        </p:txBody>
      </p:sp>
      <p:pic>
        <p:nvPicPr>
          <p:cNvPr id="15" name="Рисунок 14" descr="SDC14152.JPG"/>
          <p:cNvPicPr>
            <a:picLocks noChangeAspect="1"/>
          </p:cNvPicPr>
          <p:nvPr/>
        </p:nvPicPr>
        <p:blipFill>
          <a:blip r:embed="rId7" cstate="print"/>
          <a:srcRect l="12500" t="7143" r="26785" b="4497"/>
          <a:stretch>
            <a:fillRect/>
          </a:stretch>
        </p:blipFill>
        <p:spPr>
          <a:xfrm>
            <a:off x="6012736" y="1193412"/>
            <a:ext cx="2702667" cy="2949968"/>
          </a:xfrm>
          <a:prstGeom prst="rect">
            <a:avLst/>
          </a:prstGeom>
        </p:spPr>
      </p:pic>
      <p:sp>
        <p:nvSpPr>
          <p:cNvPr id="8" name="Скругленный прямоугольник 7"/>
          <p:cNvSpPr/>
          <p:nvPr/>
        </p:nvSpPr>
        <p:spPr>
          <a:xfrm>
            <a:off x="6000760" y="3786190"/>
            <a:ext cx="2714612" cy="42862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solidFill>
                  <a:srgbClr val="000000"/>
                </a:solidFill>
              </a:rPr>
              <a:t>Plywood  presses</a:t>
            </a:r>
            <a:endParaRPr lang="ru-RU" sz="16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SDC15843.JPG"/>
          <p:cNvPicPr>
            <a:picLocks noGrp="1" noChangeAspect="1"/>
          </p:cNvPicPr>
          <p:nvPr>
            <p:ph idx="1"/>
          </p:nvPr>
        </p:nvPicPr>
        <p:blipFill>
          <a:blip r:embed="rId2" cstate="print"/>
          <a:srcRect r="735"/>
          <a:stretch>
            <a:fillRect/>
          </a:stretch>
        </p:blipFill>
        <p:spPr>
          <a:xfrm>
            <a:off x="571472" y="1731969"/>
            <a:ext cx="3286148" cy="2482849"/>
          </a:xfrm>
        </p:spPr>
      </p:pic>
      <p:pic>
        <p:nvPicPr>
          <p:cNvPr id="102403" name="Рисунок 26" descr="склад.jpg"/>
          <p:cNvPicPr>
            <a:picLocks noChangeAspect="1" noChangeArrowheads="1"/>
          </p:cNvPicPr>
          <p:nvPr/>
        </p:nvPicPr>
        <p:blipFill>
          <a:blip r:embed="rId3" cstate="print"/>
          <a:srcRect r="21289"/>
          <a:stretch>
            <a:fillRect/>
          </a:stretch>
        </p:blipFill>
        <p:spPr bwMode="auto">
          <a:xfrm>
            <a:off x="571471" y="4214818"/>
            <a:ext cx="3286149" cy="2366985"/>
          </a:xfrm>
          <a:prstGeom prst="rect">
            <a:avLst/>
          </a:prstGeom>
          <a:noFill/>
          <a:ln w="9525">
            <a:noFill/>
            <a:miter lim="800000"/>
            <a:headEnd/>
            <a:tailEnd/>
          </a:ln>
        </p:spPr>
      </p:pic>
      <p:sp>
        <p:nvSpPr>
          <p:cNvPr id="10" name="Скругленный прямоугольник 9"/>
          <p:cNvSpPr/>
          <p:nvPr/>
        </p:nvSpPr>
        <p:spPr>
          <a:xfrm>
            <a:off x="571472" y="1285860"/>
            <a:ext cx="3286148" cy="500041"/>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r>
              <a:rPr lang="en-US" sz="1600" dirty="0" smtClean="0"/>
              <a:t>Plywood warehouses</a:t>
            </a:r>
            <a:endParaRPr lang="ru-RU" sz="1600" dirty="0"/>
          </a:p>
        </p:txBody>
      </p:sp>
      <p:pic>
        <p:nvPicPr>
          <p:cNvPr id="11" name="Рисунок 10" descr="http://www.ivacevichdrev.by/sites/default/files/ivc_0006_layer_1_copy_-_kopiya.jpg"/>
          <p:cNvPicPr/>
          <p:nvPr/>
        </p:nvPicPr>
        <p:blipFill>
          <a:blip r:embed="rId4" cstate="print"/>
          <a:srcRect b="3243"/>
          <a:stretch>
            <a:fillRect/>
          </a:stretch>
        </p:blipFill>
        <p:spPr bwMode="auto">
          <a:xfrm>
            <a:off x="5000628" y="1643050"/>
            <a:ext cx="3429024" cy="2286016"/>
          </a:xfrm>
          <a:prstGeom prst="rect">
            <a:avLst/>
          </a:prstGeom>
          <a:noFill/>
          <a:ln w="9525">
            <a:noFill/>
            <a:miter lim="800000"/>
            <a:headEnd/>
            <a:tailEnd/>
          </a:ln>
        </p:spPr>
      </p:pic>
      <p:pic>
        <p:nvPicPr>
          <p:cNvPr id="12" name="Рисунок 11" descr="ivc_0003_layer_10_-_kopiya_0"/>
          <p:cNvPicPr/>
          <p:nvPr/>
        </p:nvPicPr>
        <p:blipFill>
          <a:blip r:embed="rId5" cstate="print"/>
          <a:srcRect/>
          <a:stretch>
            <a:fillRect/>
          </a:stretch>
        </p:blipFill>
        <p:spPr bwMode="auto">
          <a:xfrm>
            <a:off x="5000628" y="3929066"/>
            <a:ext cx="3429024" cy="2652826"/>
          </a:xfrm>
          <a:prstGeom prst="rect">
            <a:avLst/>
          </a:prstGeom>
          <a:noFill/>
          <a:ln w="9525">
            <a:noFill/>
            <a:miter lim="800000"/>
            <a:headEnd/>
            <a:tailEnd/>
          </a:ln>
        </p:spPr>
      </p:pic>
      <p:sp>
        <p:nvSpPr>
          <p:cNvPr id="13" name="Скругленный прямоугольник 12"/>
          <p:cNvSpPr/>
          <p:nvPr/>
        </p:nvSpPr>
        <p:spPr>
          <a:xfrm>
            <a:off x="5000628" y="1285860"/>
            <a:ext cx="3429024" cy="500041"/>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r>
              <a:rPr lang="en-US" sz="1600" dirty="0" smtClean="0"/>
              <a:t>Chipboard and </a:t>
            </a:r>
            <a:r>
              <a:rPr lang="en-US" sz="1600" dirty="0" err="1" smtClean="0"/>
              <a:t>laminwood</a:t>
            </a:r>
            <a:r>
              <a:rPr lang="en-US" sz="1600" dirty="0" smtClean="0"/>
              <a:t> production lines</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1214446"/>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err="1" smtClean="0">
                <a:latin typeface="Calibri" pitchFamily="34" charset="0"/>
                <a:cs typeface="Calibri" pitchFamily="34" charset="0"/>
              </a:rPr>
              <a:t>Modelling</a:t>
            </a:r>
            <a:r>
              <a:rPr lang="en-US" sz="2400" b="1" dirty="0" smtClean="0">
                <a:latin typeface="Calibri" pitchFamily="34" charset="0"/>
                <a:cs typeface="Calibri" pitchFamily="34" charset="0"/>
              </a:rPr>
              <a:t> results</a:t>
            </a:r>
            <a:endParaRPr lang="ru-RU" sz="2400" b="1" dirty="0">
              <a:latin typeface="Calibri" pitchFamily="34" charset="0"/>
              <a:cs typeface="Calibri" pitchFamily="34" charset="0"/>
            </a:endParaRPr>
          </a:p>
        </p:txBody>
      </p:sp>
      <p:sp>
        <p:nvSpPr>
          <p:cNvPr id="143361" name="Rectangle 1"/>
          <p:cNvSpPr>
            <a:spLocks noChangeArrowheads="1"/>
          </p:cNvSpPr>
          <p:nvPr/>
        </p:nvSpPr>
        <p:spPr bwMode="auto">
          <a:xfrm>
            <a:off x="571472" y="2000240"/>
            <a:ext cx="8072494" cy="374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10000"/>
              </a:lnSpc>
            </a:pPr>
            <a:r>
              <a:rPr lang="en-US" dirty="0" smtClean="0">
                <a:latin typeface="+mj-lt"/>
              </a:rPr>
              <a:t>The maximum surface concentrations at a distance from 100 to 3000 m from source groups for 6 stability classes (A-F) were estimated.</a:t>
            </a:r>
            <a:endParaRPr kumimoji="0" lang="en-US" b="0" i="0" u="none" strike="noStrike" cap="none" normalizeH="0" baseline="0" dirty="0" smtClean="0">
              <a:ln>
                <a:noFill/>
              </a:ln>
              <a:solidFill>
                <a:schemeClr val="tx1"/>
              </a:solidFill>
              <a:effectLst/>
              <a:latin typeface="+mj-lt"/>
              <a:ea typeface="Calibri" pitchFamily="34" charset="0"/>
              <a:cs typeface="Calibri" pitchFamily="34" charset="0"/>
            </a:endParaRPr>
          </a:p>
          <a:p>
            <a:pPr lvl="0" algn="just">
              <a:lnSpc>
                <a:spcPct val="110000"/>
              </a:lnSpc>
            </a:pPr>
            <a:endParaRPr kumimoji="0" lang="en-US" b="0" i="0" u="none" strike="noStrike" cap="none" normalizeH="0" baseline="0" dirty="0" smtClean="0">
              <a:ln>
                <a:noFill/>
              </a:ln>
              <a:solidFill>
                <a:schemeClr val="tx1"/>
              </a:solidFill>
              <a:effectLst/>
              <a:latin typeface="+mj-lt"/>
              <a:ea typeface="Calibri" pitchFamily="34" charset="0"/>
              <a:cs typeface="Calibri" pitchFamily="34" charset="0"/>
            </a:endParaRPr>
          </a:p>
          <a:p>
            <a:pPr lvl="0" algn="just">
              <a:lnSpc>
                <a:spcPct val="110000"/>
              </a:lnSpc>
            </a:pP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For A and B class air  concentrations exceeding MPL</a:t>
            </a:r>
            <a:r>
              <a:rPr kumimoji="0" lang="en-US" b="0" i="0" u="none" strike="noStrike" cap="none" normalizeH="0" dirty="0" smtClean="0">
                <a:ln>
                  <a:noFill/>
                </a:ln>
                <a:solidFill>
                  <a:schemeClr val="tx1"/>
                </a:solidFill>
                <a:effectLst/>
                <a:latin typeface="+mj-lt"/>
                <a:ea typeface="Calibri" pitchFamily="34" charset="0"/>
                <a:cs typeface="Calibri" pitchFamily="34" charset="0"/>
              </a:rPr>
              <a:t> (30 </a:t>
            </a:r>
            <a:r>
              <a:rPr kumimoji="0" lang="el-GR" b="0" i="0" u="none" strike="noStrike" cap="none" normalizeH="0" dirty="0" smtClean="0">
                <a:ln>
                  <a:noFill/>
                </a:ln>
                <a:solidFill>
                  <a:schemeClr val="tx1"/>
                </a:solidFill>
                <a:effectLst/>
                <a:latin typeface="+mj-lt"/>
                <a:ea typeface="Calibri" pitchFamily="34" charset="0"/>
                <a:cs typeface="Calibri" pitchFamily="34" charset="0"/>
              </a:rPr>
              <a:t>μ</a:t>
            </a:r>
            <a:r>
              <a:rPr kumimoji="0" lang="en-US" b="0" i="0" u="none" strike="noStrike" cap="none" normalizeH="0" dirty="0" smtClean="0">
                <a:ln>
                  <a:noFill/>
                </a:ln>
                <a:solidFill>
                  <a:schemeClr val="tx1"/>
                </a:solidFill>
                <a:effectLst/>
                <a:latin typeface="+mj-lt"/>
                <a:ea typeface="Calibri" pitchFamily="34" charset="0"/>
                <a:cs typeface="Calibri" pitchFamily="34" charset="0"/>
              </a:rPr>
              <a:t>g/m</a:t>
            </a:r>
            <a:r>
              <a:rPr kumimoji="0" lang="en-US" b="0" i="0" u="none" strike="noStrike" cap="none" normalizeH="0" baseline="30000" dirty="0" smtClean="0">
                <a:ln>
                  <a:noFill/>
                </a:ln>
                <a:solidFill>
                  <a:schemeClr val="tx1"/>
                </a:solidFill>
                <a:effectLst/>
                <a:latin typeface="+mj-lt"/>
                <a:ea typeface="Calibri" pitchFamily="34" charset="0"/>
                <a:cs typeface="Calibri" pitchFamily="34" charset="0"/>
              </a:rPr>
              <a:t>3</a:t>
            </a:r>
            <a:r>
              <a:rPr kumimoji="0" lang="en-US" b="0" i="0" u="none" strike="noStrike" cap="none" normalizeH="0" dirty="0" smtClean="0">
                <a:ln>
                  <a:noFill/>
                </a:ln>
                <a:solidFill>
                  <a:schemeClr val="tx1"/>
                </a:solidFill>
                <a:effectLst/>
                <a:latin typeface="+mj-lt"/>
                <a:ea typeface="Calibri" pitchFamily="34" charset="0"/>
                <a:cs typeface="Calibri" pitchFamily="34" charset="0"/>
              </a:rPr>
              <a:t>) may be found at distances up to </a:t>
            </a:r>
            <a:r>
              <a:rPr kumimoji="0" lang="ru-RU" b="0" i="0" u="none" strike="noStrike" cap="none" normalizeH="0" dirty="0" smtClean="0">
                <a:ln>
                  <a:noFill/>
                </a:ln>
                <a:solidFill>
                  <a:schemeClr val="tx1"/>
                </a:solidFill>
                <a:effectLst/>
                <a:latin typeface="+mj-lt"/>
                <a:ea typeface="Calibri" pitchFamily="34" charset="0"/>
                <a:cs typeface="Calibri" pitchFamily="34" charset="0"/>
              </a:rPr>
              <a:t>2</a:t>
            </a:r>
            <a:r>
              <a:rPr kumimoji="0" lang="en-US" b="0" i="0" u="none" strike="noStrike" cap="none" normalizeH="0" dirty="0" smtClean="0">
                <a:ln>
                  <a:noFill/>
                </a:ln>
                <a:solidFill>
                  <a:schemeClr val="tx1"/>
                </a:solidFill>
                <a:effectLst/>
                <a:latin typeface="+mj-lt"/>
                <a:ea typeface="Calibri" pitchFamily="34" charset="0"/>
                <a:cs typeface="Calibri" pitchFamily="34" charset="0"/>
              </a:rPr>
              <a:t>00 m from sources, </a:t>
            </a:r>
            <a:r>
              <a:rPr lang="en-US" dirty="0" smtClean="0">
                <a:latin typeface="+mj-lt"/>
                <a:ea typeface="Calibri" pitchFamily="34" charset="0"/>
                <a:cs typeface="Calibri" pitchFamily="34" charset="0"/>
              </a:rPr>
              <a:t>for C class – up to 300 m, for D class – up to 600 m, for E class – up to 900 m, for F class – up to 1500 m.</a:t>
            </a:r>
          </a:p>
          <a:p>
            <a:pPr lvl="0" algn="just">
              <a:lnSpc>
                <a:spcPct val="110000"/>
              </a:lnSpc>
            </a:pP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From 45 source groups</a:t>
            </a:r>
            <a:r>
              <a:rPr kumimoji="0" lang="en-US" b="0" i="0" u="none" strike="noStrike" cap="none" normalizeH="0" dirty="0" smtClean="0">
                <a:ln>
                  <a:noFill/>
                </a:ln>
                <a:solidFill>
                  <a:schemeClr val="tx1"/>
                </a:solidFill>
                <a:effectLst/>
                <a:latin typeface="+mj-lt"/>
                <a:ea typeface="Calibri" pitchFamily="34" charset="0"/>
                <a:cs typeface="Calibri" pitchFamily="34" charset="0"/>
              </a:rPr>
              <a:t> 16 groups can form air concentration exceeding MPL.</a:t>
            </a:r>
          </a:p>
          <a:p>
            <a:pPr lvl="0" algn="just">
              <a:lnSpc>
                <a:spcPct val="110000"/>
              </a:lnSpc>
            </a:pPr>
            <a:r>
              <a:rPr kumimoji="0" lang="en-US" b="0" i="0" u="none" strike="noStrike" cap="none" normalizeH="0" dirty="0" smtClean="0">
                <a:ln>
                  <a:noFill/>
                </a:ln>
                <a:solidFill>
                  <a:schemeClr val="tx1"/>
                </a:solidFill>
                <a:effectLst/>
                <a:latin typeface="+mj-lt"/>
                <a:ea typeface="Calibri" pitchFamily="34" charset="0"/>
                <a:cs typeface="Calibri" pitchFamily="34" charset="0"/>
              </a:rPr>
              <a:t>Necessity to account possible overlapping of plumes was </a:t>
            </a:r>
            <a:r>
              <a:rPr kumimoji="0" lang="en-US" b="0" i="0" u="none" strike="noStrike" cap="none" normalizeH="0" dirty="0" err="1" smtClean="0">
                <a:ln>
                  <a:noFill/>
                </a:ln>
                <a:solidFill>
                  <a:schemeClr val="tx1"/>
                </a:solidFill>
                <a:effectLst/>
                <a:latin typeface="+mj-lt"/>
                <a:ea typeface="Calibri" pitchFamily="34" charset="0"/>
                <a:cs typeface="Calibri" pitchFamily="34" charset="0"/>
              </a:rPr>
              <a:t>analysed</a:t>
            </a:r>
            <a:r>
              <a:rPr kumimoji="0" lang="en-US" b="0" i="0" u="none" strike="noStrike" cap="none" normalizeH="0" dirty="0" smtClean="0">
                <a:ln>
                  <a:noFill/>
                </a:ln>
                <a:solidFill>
                  <a:schemeClr val="tx1"/>
                </a:solidFill>
                <a:effectLst/>
                <a:latin typeface="+mj-lt"/>
                <a:ea typeface="Calibri" pitchFamily="34" charset="0"/>
                <a:cs typeface="Calibri" pitchFamily="34" charset="0"/>
              </a:rPr>
              <a:t>.</a:t>
            </a:r>
            <a:endParaRPr kumimoji="0" lang="en-US"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0" fontAlgn="base" latinLnBrk="0" hangingPunct="0">
              <a:lnSpc>
                <a:spcPct val="11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ea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40146" y="404664"/>
            <a:ext cx="8896350" cy="800219"/>
          </a:xfrm>
          <a:prstGeom prst="rect">
            <a:avLst/>
          </a:prstGeom>
          <a:noFill/>
          <a:ln w="9525">
            <a:noFill/>
            <a:miter lim="800000"/>
            <a:headEnd/>
            <a:tailEnd/>
          </a:ln>
        </p:spPr>
        <p:txBody>
          <a:bodyPr>
            <a:spAutoFit/>
          </a:bodyPr>
          <a:lstStyle/>
          <a:p>
            <a:r>
              <a:rPr lang="en-US" altLang="ru-RU" sz="1400" b="1" dirty="0" err="1" smtClean="0">
                <a:solidFill>
                  <a:srgbClr val="000000"/>
                </a:solidFill>
                <a:latin typeface="+mj-lt"/>
              </a:rPr>
              <a:t>Modelled</a:t>
            </a:r>
            <a:r>
              <a:rPr lang="en-US" altLang="ru-RU" sz="1400" b="1" dirty="0" smtClean="0">
                <a:solidFill>
                  <a:srgbClr val="000000"/>
                </a:solidFill>
                <a:latin typeface="+mj-lt"/>
              </a:rPr>
              <a:t> maximum formaldehyde air concentrations for various  types of wood products  at different distances from sources of emission (C stability class)</a:t>
            </a:r>
          </a:p>
          <a:p>
            <a:endParaRPr lang="ru-RU" altLang="ru-RU" dirty="0">
              <a:latin typeface="+mj-lt"/>
            </a:endParaRPr>
          </a:p>
        </p:txBody>
      </p:sp>
      <p:graphicFrame>
        <p:nvGraphicFramePr>
          <p:cNvPr id="5" name="Диаграмма 4"/>
          <p:cNvGraphicFramePr>
            <a:graphicFrameLocks/>
          </p:cNvGraphicFramePr>
          <p:nvPr/>
        </p:nvGraphicFramePr>
        <p:xfrm>
          <a:off x="214282" y="1214422"/>
          <a:ext cx="8568952" cy="47950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928662" y="285728"/>
            <a:ext cx="7358114" cy="71438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rPr>
              <a:t>Verification</a:t>
            </a:r>
            <a:endParaRPr lang="ru-RU" sz="2400" b="1" dirty="0">
              <a:latin typeface="+mj-lt"/>
            </a:endParaRPr>
          </a:p>
        </p:txBody>
      </p:sp>
      <p:sp>
        <p:nvSpPr>
          <p:cNvPr id="150529" name="Rectangle 1"/>
          <p:cNvSpPr>
            <a:spLocks noChangeArrowheads="1"/>
          </p:cNvSpPr>
          <p:nvPr/>
        </p:nvSpPr>
        <p:spPr bwMode="auto">
          <a:xfrm>
            <a:off x="714348" y="1361995"/>
            <a:ext cx="8001056" cy="34156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For verification of </a:t>
            </a:r>
            <a:r>
              <a:rPr kumimoji="0" lang="en-US" b="0" i="0" u="none" strike="noStrike" cap="none" normalizeH="0" baseline="0" dirty="0" err="1" smtClean="0">
                <a:ln>
                  <a:noFill/>
                </a:ln>
                <a:solidFill>
                  <a:schemeClr val="tx1"/>
                </a:solidFill>
                <a:effectLst/>
                <a:latin typeface="+mj-lt"/>
                <a:ea typeface="Calibri" pitchFamily="34" charset="0"/>
                <a:cs typeface="Calibri" pitchFamily="34" charset="0"/>
              </a:rPr>
              <a:t>modelled</a:t>
            </a: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 results data on formaldehyde measurements in impacted areas of 6 wood-processing facilities were</a:t>
            </a:r>
            <a:r>
              <a:rPr kumimoji="0" lang="en-US" b="0" i="0" u="none" strike="noStrike" cap="none" normalizeH="0" dirty="0" smtClean="0">
                <a:ln>
                  <a:noFill/>
                </a:ln>
                <a:solidFill>
                  <a:schemeClr val="tx1"/>
                </a:solidFill>
                <a:effectLst/>
                <a:latin typeface="+mj-lt"/>
                <a:ea typeface="Calibri" pitchFamily="34" charset="0"/>
                <a:cs typeface="Calibri" pitchFamily="34" charset="0"/>
              </a:rPr>
              <a:t> used. </a:t>
            </a:r>
          </a:p>
          <a:p>
            <a:pPr marL="0" marR="0" lvl="0" indent="0" algn="just" defTabSz="914400" rtl="0" eaLnBrk="1" fontAlgn="base" latinLnBrk="0" hangingPunct="1">
              <a:lnSpc>
                <a:spcPct val="110000"/>
              </a:lnSpc>
              <a:spcBef>
                <a:spcPct val="0"/>
              </a:spcBef>
              <a:spcAft>
                <a:spcPct val="0"/>
              </a:spcAft>
              <a:buClrTx/>
              <a:buSzTx/>
              <a:buFontTx/>
              <a:buNone/>
              <a:tabLst/>
            </a:pPr>
            <a:r>
              <a:rPr lang="en-US" baseline="0" dirty="0" smtClean="0">
                <a:latin typeface="+mj-lt"/>
                <a:cs typeface="Calibri" pitchFamily="34" charset="0"/>
              </a:rPr>
              <a:t>Measurement points at the distance 100 m and more were accounted.</a:t>
            </a:r>
          </a:p>
          <a:p>
            <a:pPr marL="0" marR="0" lvl="0" indent="0" algn="just" defTabSz="914400" rtl="0" eaLnBrk="1" fontAlgn="base" latinLnBrk="0" hangingPunct="1">
              <a:lnSpc>
                <a:spcPct val="110000"/>
              </a:lnSpc>
              <a:spcBef>
                <a:spcPct val="0"/>
              </a:spcBef>
              <a:spcAft>
                <a:spcPct val="0"/>
              </a:spcAft>
              <a:buClrTx/>
              <a:buSzTx/>
              <a:buFontTx/>
              <a:buNone/>
              <a:tabLst/>
            </a:pPr>
            <a:r>
              <a:rPr lang="en-US" baseline="0" dirty="0" smtClean="0">
                <a:latin typeface="+mj-lt"/>
                <a:cs typeface="Calibri" pitchFamily="34" charset="0"/>
              </a:rPr>
              <a:t>For comparison real meteorological</a:t>
            </a:r>
            <a:r>
              <a:rPr lang="en-US" dirty="0" smtClean="0">
                <a:latin typeface="+mj-lt"/>
                <a:cs typeface="Calibri" pitchFamily="34" charset="0"/>
              </a:rPr>
              <a:t> conditions  (temperature, air pressure, wind speed, stability class)   at time of measurements were accounted. </a:t>
            </a:r>
          </a:p>
          <a:p>
            <a:pPr marL="0" marR="0" lvl="0" indent="0" algn="just"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cs typeface="Calibri" pitchFamily="34" charset="0"/>
              </a:rPr>
              <a:t>At wind speed &lt;0.5 it was assumed equal 0.5.</a:t>
            </a:r>
          </a:p>
          <a:p>
            <a:pPr marL="0" marR="0" lvl="0" indent="0" algn="just"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cs typeface="Calibri" pitchFamily="34" charset="0"/>
              </a:rPr>
              <a:t>Real work load of the equipment</a:t>
            </a:r>
            <a:r>
              <a:rPr kumimoji="0" lang="en-US" b="0" i="0" u="none" strike="noStrike" cap="none" normalizeH="0" dirty="0" smtClean="0">
                <a:ln>
                  <a:noFill/>
                </a:ln>
                <a:solidFill>
                  <a:schemeClr val="tx1"/>
                </a:solidFill>
                <a:effectLst/>
                <a:latin typeface="+mj-lt"/>
                <a:cs typeface="Calibri" pitchFamily="34" charset="0"/>
              </a:rPr>
              <a:t> at the facility  was accounted.</a:t>
            </a:r>
          </a:p>
          <a:p>
            <a:pPr marL="0" marR="0" lvl="0" indent="0" algn="just" defTabSz="914400" rtl="0" eaLnBrk="1" fontAlgn="base" latinLnBrk="0" hangingPunct="1">
              <a:lnSpc>
                <a:spcPct val="11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j-lt"/>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57158" y="285728"/>
            <a:ext cx="8229600" cy="785812"/>
          </a:xfrm>
        </p:spPr>
        <p:txBody>
          <a:bodyPr/>
          <a:lstStyle/>
          <a:p>
            <a:pPr>
              <a:defRPr/>
            </a:pPr>
            <a:endParaRPr lang="ru-RU" sz="2200" b="1" dirty="0" smtClean="0">
              <a:latin typeface="+mn-lt"/>
            </a:endParaRPr>
          </a:p>
        </p:txBody>
      </p:sp>
      <p:sp>
        <p:nvSpPr>
          <p:cNvPr id="18435" name="Rectangle 3"/>
          <p:cNvSpPr>
            <a:spLocks noGrp="1"/>
          </p:cNvSpPr>
          <p:nvPr>
            <p:ph type="body" idx="1"/>
          </p:nvPr>
        </p:nvSpPr>
        <p:spPr>
          <a:xfrm>
            <a:off x="428625" y="1500188"/>
            <a:ext cx="8147050" cy="5218112"/>
          </a:xfrm>
        </p:spPr>
        <p:txBody>
          <a:bodyPr/>
          <a:lstStyle/>
          <a:p>
            <a:pPr marL="0" indent="0" algn="just">
              <a:lnSpc>
                <a:spcPct val="110000"/>
              </a:lnSpc>
              <a:buFont typeface="Arial" charset="0"/>
              <a:buNone/>
            </a:pPr>
            <a:endParaRPr lang="ru-RU" sz="1800" smtClean="0"/>
          </a:p>
        </p:txBody>
      </p:sp>
      <p:sp>
        <p:nvSpPr>
          <p:cNvPr id="5" name="Скругленный прямоугольник 4"/>
          <p:cNvSpPr/>
          <p:nvPr/>
        </p:nvSpPr>
        <p:spPr>
          <a:xfrm>
            <a:off x="428596" y="1571608"/>
            <a:ext cx="8358188" cy="5286392"/>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just">
              <a:lnSpc>
                <a:spcPct val="110000"/>
              </a:lnSpc>
              <a:buFont typeface="Arial" charset="0"/>
              <a:buNone/>
              <a:defRPr/>
            </a:pPr>
            <a:endParaRPr lang="ru-RU" sz="1600" dirty="0" smtClean="0">
              <a:latin typeface="+mj-lt"/>
            </a:endParaRPr>
          </a:p>
          <a:p>
            <a:pPr algn="just"/>
            <a:endParaRPr lang="en-US" sz="1600" dirty="0" smtClean="0">
              <a:latin typeface="+mj-lt"/>
            </a:endParaRPr>
          </a:p>
          <a:p>
            <a:pPr algn="just"/>
            <a:endParaRPr lang="en-US" altLang="ru-RU" u="sng" dirty="0" smtClean="0">
              <a:solidFill>
                <a:srgbClr val="000000"/>
              </a:solidFill>
              <a:latin typeface="+mj-lt"/>
              <a:cs typeface="Arial" charset="0"/>
            </a:endParaRPr>
          </a:p>
          <a:p>
            <a:pPr algn="just"/>
            <a:endParaRPr lang="en-US" altLang="ru-RU" u="sng" dirty="0" smtClean="0">
              <a:solidFill>
                <a:srgbClr val="000000"/>
              </a:solidFill>
              <a:latin typeface="+mj-lt"/>
              <a:cs typeface="Arial" charset="0"/>
            </a:endParaRPr>
          </a:p>
          <a:p>
            <a:pPr algn="just"/>
            <a:endParaRPr lang="en-US" altLang="ru-RU" u="sng" dirty="0" smtClean="0">
              <a:solidFill>
                <a:srgbClr val="000000"/>
              </a:solidFill>
              <a:latin typeface="+mj-lt"/>
              <a:cs typeface="Arial" charset="0"/>
            </a:endParaRPr>
          </a:p>
          <a:p>
            <a:pPr algn="just"/>
            <a:endParaRPr lang="en-US" altLang="ru-RU" u="sng" dirty="0" smtClean="0">
              <a:solidFill>
                <a:srgbClr val="000000"/>
              </a:solidFill>
              <a:latin typeface="+mj-lt"/>
              <a:cs typeface="Arial" charset="0"/>
            </a:endParaRPr>
          </a:p>
          <a:p>
            <a:pPr algn="just"/>
            <a:endParaRPr lang="en-US" altLang="ru-RU" u="sng" dirty="0" smtClean="0">
              <a:solidFill>
                <a:srgbClr val="000000"/>
              </a:solidFill>
              <a:latin typeface="+mj-lt"/>
              <a:cs typeface="Arial" charset="0"/>
            </a:endParaRPr>
          </a:p>
          <a:p>
            <a:pPr algn="just"/>
            <a:endParaRPr lang="en-US" altLang="ru-RU" u="sng" dirty="0" smtClean="0">
              <a:solidFill>
                <a:srgbClr val="000000"/>
              </a:solidFill>
              <a:latin typeface="+mj-lt"/>
              <a:cs typeface="Arial" charset="0"/>
            </a:endParaRPr>
          </a:p>
          <a:p>
            <a:pPr algn="just">
              <a:lnSpc>
                <a:spcPct val="120000"/>
              </a:lnSpc>
            </a:pPr>
            <a:r>
              <a:rPr lang="en-US" altLang="ru-RU" u="sng" dirty="0" smtClean="0">
                <a:solidFill>
                  <a:srgbClr val="000000"/>
                </a:solidFill>
                <a:latin typeface="+mj-lt"/>
                <a:cs typeface="Arial" charset="0"/>
              </a:rPr>
              <a:t>Methodology</a:t>
            </a:r>
            <a:r>
              <a:rPr lang="ru-RU" altLang="ru-RU" u="sng" dirty="0">
                <a:solidFill>
                  <a:srgbClr val="000000"/>
                </a:solidFill>
                <a:latin typeface="+mj-lt"/>
                <a:cs typeface="Arial" charset="0"/>
              </a:rPr>
              <a:t>:</a:t>
            </a:r>
          </a:p>
          <a:p>
            <a:pPr algn="just">
              <a:lnSpc>
                <a:spcPct val="120000"/>
              </a:lnSpc>
            </a:pPr>
            <a:r>
              <a:rPr lang="en-US" dirty="0" smtClean="0">
                <a:latin typeface="+mj-lt"/>
              </a:rPr>
              <a:t>- air aspiration through liquid absorbents, parallel measurement near release source and outside downwind and upwind with measurement of sources parameters and meteorology;</a:t>
            </a:r>
            <a:endParaRPr lang="ru-RU" dirty="0" smtClean="0">
              <a:latin typeface="+mj-lt"/>
            </a:endParaRPr>
          </a:p>
          <a:p>
            <a:pPr algn="just">
              <a:lnSpc>
                <a:spcPct val="120000"/>
              </a:lnSpc>
            </a:pPr>
            <a:r>
              <a:rPr lang="en-US" dirty="0" smtClean="0">
                <a:latin typeface="+mj-lt"/>
              </a:rPr>
              <a:t>-</a:t>
            </a:r>
            <a:r>
              <a:rPr lang="en-US" dirty="0" err="1" smtClean="0">
                <a:latin typeface="+mj-lt"/>
              </a:rPr>
              <a:t>photocolorimetric</a:t>
            </a:r>
            <a:r>
              <a:rPr lang="en-US" dirty="0" smtClean="0">
                <a:latin typeface="+mj-lt"/>
              </a:rPr>
              <a:t> detection of formaldehyde in </a:t>
            </a:r>
            <a:r>
              <a:rPr lang="en-US" dirty="0" smtClean="0"/>
              <a:t>liquid absorbents;</a:t>
            </a:r>
            <a:endParaRPr lang="ru-RU" dirty="0" smtClean="0">
              <a:latin typeface="+mj-lt"/>
            </a:endParaRPr>
          </a:p>
          <a:p>
            <a:pPr algn="just">
              <a:lnSpc>
                <a:spcPct val="120000"/>
              </a:lnSpc>
              <a:buFontTx/>
              <a:buChar char="-"/>
            </a:pPr>
            <a:r>
              <a:rPr lang="en-US" dirty="0" smtClean="0">
                <a:latin typeface="+mj-lt"/>
              </a:rPr>
              <a:t>stack parameters and land features detection.</a:t>
            </a:r>
          </a:p>
          <a:p>
            <a:pPr algn="just"/>
            <a:r>
              <a:rPr lang="en-US" u="sng" dirty="0" smtClean="0">
                <a:latin typeface="+mj-lt"/>
              </a:rPr>
              <a:t>Tested sites </a:t>
            </a:r>
          </a:p>
          <a:p>
            <a:pPr algn="just"/>
            <a:r>
              <a:rPr lang="en-US" dirty="0" smtClean="0">
                <a:latin typeface="+mj-lt"/>
              </a:rPr>
              <a:t>- workshops</a:t>
            </a:r>
            <a:r>
              <a:rPr lang="ru-RU" dirty="0" smtClean="0">
                <a:latin typeface="+mj-lt"/>
              </a:rPr>
              <a:t> </a:t>
            </a:r>
            <a:r>
              <a:rPr lang="en-US" dirty="0" smtClean="0">
                <a:latin typeface="+mj-lt"/>
              </a:rPr>
              <a:t>and industrial sites (plywood and chipboard production, resins production) – obsolete and modern</a:t>
            </a:r>
            <a:endParaRPr lang="ru-RU" dirty="0" smtClean="0">
              <a:latin typeface="+mj-lt"/>
            </a:endParaRPr>
          </a:p>
          <a:p>
            <a:pPr algn="just">
              <a:lnSpc>
                <a:spcPct val="120000"/>
              </a:lnSpc>
              <a:buFontTx/>
              <a:buChar char="-"/>
            </a:pPr>
            <a:endParaRPr lang="ru-RU" dirty="0">
              <a:latin typeface="+mj-lt"/>
            </a:endParaRPr>
          </a:p>
        </p:txBody>
      </p:sp>
      <p:pic>
        <p:nvPicPr>
          <p:cNvPr id="6" name="Picture 109" descr="Копия 2012-09-07 10"/>
          <p:cNvPicPr>
            <a:picLocks noChangeAspect="1" noChangeArrowheads="1"/>
          </p:cNvPicPr>
          <p:nvPr/>
        </p:nvPicPr>
        <p:blipFill>
          <a:blip r:embed="rId2" cstate="print"/>
          <a:srcRect l="17030" t="3842" r="5684"/>
          <a:stretch>
            <a:fillRect/>
          </a:stretch>
        </p:blipFill>
        <p:spPr bwMode="auto">
          <a:xfrm>
            <a:off x="6002361" y="1100781"/>
            <a:ext cx="1800214" cy="2399657"/>
          </a:xfrm>
          <a:prstGeom prst="rect">
            <a:avLst/>
          </a:prstGeom>
          <a:noFill/>
          <a:ln w="9525">
            <a:noFill/>
            <a:miter lim="800000"/>
            <a:headEnd/>
            <a:tailEnd/>
          </a:ln>
        </p:spPr>
      </p:pic>
      <p:pic>
        <p:nvPicPr>
          <p:cNvPr id="7" name="Picture 146" descr="DSCF0034"/>
          <p:cNvPicPr>
            <a:picLocks noChangeAspect="1" noChangeArrowheads="1"/>
          </p:cNvPicPr>
          <p:nvPr/>
        </p:nvPicPr>
        <p:blipFill>
          <a:blip r:embed="rId3" cstate="print"/>
          <a:srcRect/>
          <a:stretch>
            <a:fillRect/>
          </a:stretch>
        </p:blipFill>
        <p:spPr bwMode="auto">
          <a:xfrm>
            <a:off x="1285852" y="1071546"/>
            <a:ext cx="1801815" cy="2401791"/>
          </a:xfrm>
          <a:prstGeom prst="rect">
            <a:avLst/>
          </a:prstGeom>
          <a:noFill/>
          <a:ln w="9525">
            <a:noFill/>
            <a:miter lim="800000"/>
            <a:headEnd/>
            <a:tailEnd/>
          </a:ln>
        </p:spPr>
      </p:pic>
      <p:pic>
        <p:nvPicPr>
          <p:cNvPr id="8" name="Рисунок 7" descr="SDC14285.JPG"/>
          <p:cNvPicPr>
            <a:picLocks noChangeAspect="1"/>
          </p:cNvPicPr>
          <p:nvPr/>
        </p:nvPicPr>
        <p:blipFill>
          <a:blip r:embed="rId4" cstate="print"/>
          <a:srcRect l="31580" r="11183" b="13157"/>
          <a:stretch>
            <a:fillRect/>
          </a:stretch>
        </p:blipFill>
        <p:spPr>
          <a:xfrm>
            <a:off x="3507636" y="1071546"/>
            <a:ext cx="2080361" cy="2428892"/>
          </a:xfrm>
          <a:prstGeom prst="rect">
            <a:avLst/>
          </a:prstGeom>
        </p:spPr>
      </p:pic>
      <p:sp>
        <p:nvSpPr>
          <p:cNvPr id="9" name="Текст 4"/>
          <p:cNvSpPr txBox="1">
            <a:spLocks/>
          </p:cNvSpPr>
          <p:nvPr/>
        </p:nvSpPr>
        <p:spPr bwMode="auto">
          <a:xfrm>
            <a:off x="642910" y="0"/>
            <a:ext cx="8072494" cy="928670"/>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342900" indent="-342900" algn="ctr" eaLnBrk="0" hangingPunct="0">
              <a:lnSpc>
                <a:spcPct val="80000"/>
              </a:lnSpc>
              <a:spcBef>
                <a:spcPct val="20000"/>
              </a:spcBef>
              <a:defRPr/>
            </a:pPr>
            <a:r>
              <a:rPr lang="en-US" sz="2000" b="1" dirty="0" smtClean="0">
                <a:latin typeface="+mj-lt"/>
              </a:rPr>
              <a:t>Measurement of formaldehyde in emissions and ambient air of impacted areas</a:t>
            </a:r>
            <a:endParaRPr kumimoji="0" lang="ru-RU" sz="2000" b="1" i="0" u="none" strike="noStrike" kern="1200" cap="none" spc="0" normalizeH="0" baseline="0" noProof="0" dirty="0">
              <a:ln>
                <a:noFill/>
              </a:ln>
              <a:solidFill>
                <a:schemeClr val="dk1"/>
              </a:solidFill>
              <a:effectLst/>
              <a:uLnTx/>
              <a:uFillTx/>
              <a:latin typeface="+mj-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785786" y="214290"/>
            <a:ext cx="7358114" cy="71438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000" b="1" dirty="0" smtClean="0">
                <a:latin typeface="Calibri" pitchFamily="34" charset="0"/>
                <a:cs typeface="Calibri" pitchFamily="34" charset="0"/>
              </a:rPr>
              <a:t>Ratio between the measured and calculated values of formaldehyde air concentrations</a:t>
            </a:r>
            <a:endParaRPr lang="ru-RU" sz="2000" b="1" dirty="0" smtClean="0">
              <a:latin typeface="Calibri" pitchFamily="34" charset="0"/>
              <a:cs typeface="Calibri" pitchFamily="34" charset="0"/>
            </a:endParaRPr>
          </a:p>
        </p:txBody>
      </p:sp>
      <p:sp>
        <p:nvSpPr>
          <p:cNvPr id="153601" name="Rectangle 1"/>
          <p:cNvSpPr>
            <a:spLocks noChangeArrowheads="1"/>
          </p:cNvSpPr>
          <p:nvPr/>
        </p:nvSpPr>
        <p:spPr bwMode="auto">
          <a:xfrm>
            <a:off x="928662" y="5072074"/>
            <a:ext cx="77867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000" dirty="0" smtClean="0">
                <a:latin typeface="Calibri" pitchFamily="34" charset="0"/>
                <a:ea typeface="Calibri" pitchFamily="34" charset="0"/>
                <a:cs typeface="Calibri" pitchFamily="34" charset="0"/>
              </a:rPr>
              <a:t>The analysis showed a certain convergence of the calculated and measured concentrations of formaldehyde taking into account numerous difficulties of plume measurements. </a:t>
            </a:r>
          </a:p>
        </p:txBody>
      </p:sp>
      <p:graphicFrame>
        <p:nvGraphicFramePr>
          <p:cNvPr id="6" name="Диаграмма 5"/>
          <p:cNvGraphicFramePr/>
          <p:nvPr/>
        </p:nvGraphicFramePr>
        <p:xfrm>
          <a:off x="2143108" y="1071546"/>
          <a:ext cx="5214974" cy="35004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63314" cy="311972"/>
          </a:xfrm>
        </p:spPr>
        <p:txBody>
          <a:bodyPr/>
          <a:lstStyle/>
          <a:p>
            <a:r>
              <a:rPr lang="en-US" sz="2000" b="1" dirty="0" smtClean="0">
                <a:effectLst>
                  <a:outerShdw blurRad="38100" dist="38100" dir="2700000" algn="tl">
                    <a:srgbClr val="000000">
                      <a:alpha val="43137"/>
                    </a:srgbClr>
                  </a:outerShdw>
                </a:effectLst>
              </a:rPr>
              <a:t>Ranking of facilities/sites by air impact </a:t>
            </a:r>
            <a:endParaRPr lang="ru-RU" sz="2000" b="1" dirty="0">
              <a:effectLst>
                <a:outerShdw blurRad="38100" dist="38100" dir="2700000" algn="tl">
                  <a:srgbClr val="000000">
                    <a:alpha val="43137"/>
                  </a:srgbClr>
                </a:outerShdw>
              </a:effectLst>
            </a:endParaRPr>
          </a:p>
        </p:txBody>
      </p:sp>
      <p:sp>
        <p:nvSpPr>
          <p:cNvPr id="6" name="Скругленный прямоугольник 5"/>
          <p:cNvSpPr/>
          <p:nvPr/>
        </p:nvSpPr>
        <p:spPr>
          <a:xfrm>
            <a:off x="142844" y="2500306"/>
            <a:ext cx="1428760" cy="12887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Facilities/Sites</a:t>
            </a:r>
            <a:endParaRPr lang="ru-RU" sz="2000" b="1" dirty="0">
              <a:solidFill>
                <a:schemeClr val="tx1"/>
              </a:solidFill>
            </a:endParaRPr>
          </a:p>
        </p:txBody>
      </p:sp>
      <p:sp>
        <p:nvSpPr>
          <p:cNvPr id="7" name="Содержимое 6"/>
          <p:cNvSpPr>
            <a:spLocks noGrp="1"/>
          </p:cNvSpPr>
          <p:nvPr>
            <p:ph idx="1"/>
          </p:nvPr>
        </p:nvSpPr>
        <p:spPr>
          <a:xfrm>
            <a:off x="1928794" y="3286124"/>
            <a:ext cx="3106688" cy="1080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Maximum formaldehyde concentrations</a:t>
            </a:r>
            <a:endParaRPr lang="ru-RU" sz="2000" b="1" dirty="0">
              <a:solidFill>
                <a:schemeClr val="tx1"/>
              </a:solidFill>
            </a:endParaRPr>
          </a:p>
        </p:txBody>
      </p:sp>
      <p:sp>
        <p:nvSpPr>
          <p:cNvPr id="8" name="Содержимое 6"/>
          <p:cNvSpPr txBox="1">
            <a:spLocks/>
          </p:cNvSpPr>
          <p:nvPr/>
        </p:nvSpPr>
        <p:spPr bwMode="auto">
          <a:xfrm>
            <a:off x="2000232" y="714356"/>
            <a:ext cx="3106688" cy="1080120"/>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Arial" charset="0"/>
              <a:buChar char="•"/>
            </a:pPr>
            <a:r>
              <a:rPr lang="en-US" sz="2000" b="1" dirty="0" smtClean="0">
                <a:solidFill>
                  <a:schemeClr val="tx1"/>
                </a:solidFill>
              </a:rPr>
              <a:t>Technical condition</a:t>
            </a:r>
            <a:endParaRPr kumimoji="0" lang="ru-RU"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Содержимое 6"/>
          <p:cNvSpPr txBox="1">
            <a:spLocks/>
          </p:cNvSpPr>
          <p:nvPr/>
        </p:nvSpPr>
        <p:spPr bwMode="auto">
          <a:xfrm>
            <a:off x="2000232" y="1928802"/>
            <a:ext cx="3096344" cy="1152128"/>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Arial" charset="0"/>
              <a:buChar char="•"/>
            </a:pPr>
            <a:r>
              <a:rPr lang="en-US" sz="2000" b="1" dirty="0" smtClean="0">
                <a:solidFill>
                  <a:schemeClr val="tx1"/>
                </a:solidFill>
              </a:rPr>
              <a:t>Location </a:t>
            </a:r>
          </a:p>
          <a:p>
            <a:pPr marL="342900" lvl="0" indent="-342900" eaLnBrk="0" hangingPunct="0">
              <a:spcBef>
                <a:spcPct val="20000"/>
              </a:spcBef>
              <a:buFont typeface="Wingdings" pitchFamily="2" charset="2"/>
              <a:buChar char="ü"/>
            </a:pPr>
            <a:r>
              <a:rPr lang="en-US" sz="2000" b="1" dirty="0" smtClean="0">
                <a:solidFill>
                  <a:schemeClr val="tx1"/>
                </a:solidFill>
              </a:rPr>
              <a:t>wind speed profile</a:t>
            </a:r>
          </a:p>
          <a:p>
            <a:pPr marL="342900" lvl="0" indent="-342900" eaLnBrk="0" hangingPunct="0">
              <a:spcBef>
                <a:spcPct val="20000"/>
              </a:spcBef>
              <a:buFont typeface="Wingdings" pitchFamily="2" charset="2"/>
              <a:buChar char="ü"/>
            </a:pPr>
            <a:r>
              <a:rPr lang="en-US" sz="2000" b="1" dirty="0" smtClean="0">
                <a:solidFill>
                  <a:schemeClr val="tx1"/>
                </a:solidFill>
              </a:rPr>
              <a:t>roughness</a:t>
            </a:r>
          </a:p>
        </p:txBody>
      </p:sp>
      <p:sp>
        <p:nvSpPr>
          <p:cNvPr id="10" name="Содержимое 6"/>
          <p:cNvSpPr txBox="1">
            <a:spLocks/>
          </p:cNvSpPr>
          <p:nvPr/>
        </p:nvSpPr>
        <p:spPr bwMode="auto">
          <a:xfrm>
            <a:off x="1969368" y="4653136"/>
            <a:ext cx="3106688" cy="1080120"/>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Arial" charset="0"/>
              <a:buChar char="•"/>
            </a:pPr>
            <a:r>
              <a:rPr lang="en-US" sz="2000" b="1" dirty="0" smtClean="0">
                <a:solidFill>
                  <a:schemeClr val="tx1"/>
                </a:solidFill>
              </a:rPr>
              <a:t>Population impacted</a:t>
            </a:r>
            <a:endParaRPr kumimoji="0" lang="ru-RU"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Содержимое 6"/>
          <p:cNvSpPr txBox="1">
            <a:spLocks/>
          </p:cNvSpPr>
          <p:nvPr/>
        </p:nvSpPr>
        <p:spPr bwMode="auto">
          <a:xfrm>
            <a:off x="5643570" y="3500438"/>
            <a:ext cx="3312368" cy="1080120"/>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mj-lt"/>
              <a:buAutoNum type="arabicPeriod"/>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Low (5)</a:t>
            </a:r>
          </a:p>
          <a:p>
            <a:pPr marL="342900" lvl="0" indent="-342900" eaLnBrk="0" hangingPunct="0">
              <a:spcBef>
                <a:spcPct val="20000"/>
              </a:spcBef>
              <a:buFont typeface="+mj-lt"/>
              <a:buAutoNum type="arabicPeriod"/>
            </a:pPr>
            <a:r>
              <a:rPr lang="en-US" sz="1600" b="1" dirty="0" smtClean="0">
                <a:solidFill>
                  <a:schemeClr val="tx1"/>
                </a:solidFill>
              </a:rPr>
              <a:t>Average (4)</a:t>
            </a:r>
          </a:p>
          <a:p>
            <a:pPr marL="342900" lvl="0" indent="-342900" eaLnBrk="0" hangingPunct="0">
              <a:spcBef>
                <a:spcPct val="20000"/>
              </a:spcBef>
              <a:buFont typeface="+mj-lt"/>
              <a:buAutoNum type="arabicPeriod"/>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High (6)</a:t>
            </a:r>
            <a:endParaRPr kumimoji="0" lang="ru-RU"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Содержимое 6"/>
          <p:cNvSpPr txBox="1">
            <a:spLocks/>
          </p:cNvSpPr>
          <p:nvPr/>
        </p:nvSpPr>
        <p:spPr bwMode="auto">
          <a:xfrm>
            <a:off x="5643570" y="500042"/>
            <a:ext cx="3312368" cy="1080119"/>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Obsolete (4)</a:t>
            </a:r>
          </a:p>
          <a:p>
            <a:pPr marL="342900" lvl="0" indent="-342900" eaLnBrk="0" hangingPunct="0">
              <a:spcBef>
                <a:spcPct val="20000"/>
              </a:spcBef>
              <a:buFont typeface="+mj-lt"/>
              <a:buAutoNum type="arabicPeriod"/>
            </a:pPr>
            <a:r>
              <a:rPr lang="en-US" sz="1600" b="1" dirty="0" smtClean="0">
                <a:solidFill>
                  <a:schemeClr val="tx1"/>
                </a:solidFill>
              </a:rPr>
              <a:t>Partially modernized (5)</a:t>
            </a:r>
          </a:p>
          <a:p>
            <a:pPr marL="342900" lvl="0" indent="-342900" eaLnBrk="0" hangingPunct="0">
              <a:spcBef>
                <a:spcPct val="20000"/>
              </a:spcBef>
              <a:buFont typeface="+mj-lt"/>
              <a:buAutoNum type="arabicPeriod"/>
            </a:pPr>
            <a:r>
              <a:rPr lang="en-US" sz="1600" b="1" dirty="0" smtClean="0">
                <a:solidFill>
                  <a:schemeClr val="tx1"/>
                </a:solidFill>
              </a:rPr>
              <a:t>Modern</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(6)</a:t>
            </a:r>
            <a:endParaRPr kumimoji="0" lang="ru-RU"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Содержимое 6"/>
          <p:cNvSpPr txBox="1">
            <a:spLocks/>
          </p:cNvSpPr>
          <p:nvPr/>
        </p:nvSpPr>
        <p:spPr bwMode="auto">
          <a:xfrm>
            <a:off x="5643570" y="1714488"/>
            <a:ext cx="3312368" cy="864096"/>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mj-lt"/>
              <a:buAutoNum type="arabicPeriod"/>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City </a:t>
            </a:r>
            <a:r>
              <a:rPr lang="en-US" sz="1400" b="1" dirty="0" smtClean="0">
                <a:solidFill>
                  <a:schemeClr val="tx1"/>
                </a:solidFill>
              </a:rPr>
              <a:t>(9)</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mj-lt"/>
              <a:buAutoNum type="arabicPeriod"/>
            </a:pPr>
            <a:r>
              <a:rPr lang="en-US" sz="1400" b="1" dirty="0" smtClean="0">
                <a:solidFill>
                  <a:schemeClr val="tx1"/>
                </a:solidFill>
              </a:rPr>
              <a:t>City/village (2)</a:t>
            </a:r>
          </a:p>
          <a:p>
            <a:pPr marL="342900" lvl="0" indent="-342900" eaLnBrk="0" hangingPunct="0">
              <a:spcBef>
                <a:spcPct val="20000"/>
              </a:spcBef>
              <a:buFont typeface="+mj-lt"/>
              <a:buAutoNum type="arabicPeriod"/>
            </a:pPr>
            <a:r>
              <a:rPr lang="en-US" sz="1400" b="1" dirty="0" smtClean="0">
                <a:solidFill>
                  <a:schemeClr val="tx1"/>
                </a:solidFill>
              </a:rPr>
              <a:t>Village </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(4)</a:t>
            </a:r>
            <a:endParaRPr kumimoji="0" lang="ru-RU"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Содержимое 6"/>
          <p:cNvSpPr txBox="1">
            <a:spLocks/>
          </p:cNvSpPr>
          <p:nvPr/>
        </p:nvSpPr>
        <p:spPr bwMode="auto">
          <a:xfrm>
            <a:off x="5643570" y="2643182"/>
            <a:ext cx="3312368" cy="792088"/>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buFont typeface="+mj-lt"/>
              <a:buAutoNum type="arabicPeriod"/>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&lt; 0,4 m (6)</a:t>
            </a:r>
          </a:p>
          <a:p>
            <a:pPr marL="342900" lvl="0" indent="-342900" eaLnBrk="0" hangingPunct="0">
              <a:spcBef>
                <a:spcPct val="20000"/>
              </a:spcBef>
              <a:buFont typeface="+mj-lt"/>
              <a:buAutoNum type="arabicPeriod"/>
            </a:pPr>
            <a:r>
              <a:rPr lang="en-US" sz="1400" b="1" dirty="0" smtClean="0">
                <a:solidFill>
                  <a:schemeClr val="tx1"/>
                </a:solidFill>
              </a:rPr>
              <a:t>0,4-0,5 m (5)</a:t>
            </a:r>
          </a:p>
          <a:p>
            <a:pPr marL="342900" lvl="0" indent="-342900" eaLnBrk="0" hangingPunct="0">
              <a:spcBef>
                <a:spcPct val="20000"/>
              </a:spcBef>
              <a:buFont typeface="+mj-lt"/>
              <a:buAutoNum type="arabicPeriod"/>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&gt; 0,5 m (4)</a:t>
            </a:r>
            <a:endParaRPr kumimoji="0" lang="ru-RU"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Содержимое 6"/>
          <p:cNvSpPr txBox="1">
            <a:spLocks/>
          </p:cNvSpPr>
          <p:nvPr/>
        </p:nvSpPr>
        <p:spPr bwMode="auto">
          <a:xfrm>
            <a:off x="5652120" y="4725144"/>
            <a:ext cx="3312368" cy="989872"/>
          </a:xfrm>
          <a:prstGeom prst="roundRect">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lvl="0" indent="-342900" eaLnBrk="0" hangingPunct="0">
              <a:spcBef>
                <a:spcPct val="20000"/>
              </a:spcBef>
            </a:pPr>
            <a:r>
              <a:rPr lang="en-US" sz="1200" b="1" dirty="0" smtClean="0">
                <a:solidFill>
                  <a:schemeClr val="tx1"/>
                </a:solidFill>
              </a:rPr>
              <a:t>Population in 0,5 km zone</a:t>
            </a:r>
          </a:p>
          <a:p>
            <a:pPr marL="342900" lvl="0" indent="-342900" eaLnBrk="0" hangingPunct="0">
              <a:spcBef>
                <a:spcPct val="20000"/>
              </a:spcBef>
              <a:buFont typeface="+mj-lt"/>
              <a:buAutoNum type="arabicPeriod"/>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&lt; 100 people (2)</a:t>
            </a:r>
          </a:p>
          <a:p>
            <a:pPr marL="342900" lvl="0" indent="-342900" eaLnBrk="0" hangingPunct="0">
              <a:spcBef>
                <a:spcPct val="20000"/>
              </a:spcBef>
              <a:buFont typeface="+mj-lt"/>
              <a:buAutoNum type="arabicPeriod"/>
            </a:pPr>
            <a:r>
              <a:rPr lang="en-US" sz="1200" b="1" dirty="0" smtClean="0">
                <a:solidFill>
                  <a:schemeClr val="tx1"/>
                </a:solidFill>
              </a:rPr>
              <a:t>100 - 1000 people (9)</a:t>
            </a:r>
          </a:p>
          <a:p>
            <a:pPr marL="342900" lvl="0" indent="-342900" eaLnBrk="0" hangingPunct="0">
              <a:spcBef>
                <a:spcPct val="20000"/>
              </a:spcBef>
              <a:buFont typeface="+mj-lt"/>
              <a:buAutoNum type="arabicPeriod"/>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&gt; 1000 people (3)</a:t>
            </a:r>
            <a:endParaRPr kumimoji="0" lang="ru-RU" sz="1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8" name="Прямая со стрелкой 17"/>
          <p:cNvCxnSpPr>
            <a:stCxn id="6" idx="3"/>
            <a:endCxn id="9" idx="1"/>
          </p:cNvCxnSpPr>
          <p:nvPr/>
        </p:nvCxnSpPr>
        <p:spPr>
          <a:xfrm flipV="1">
            <a:off x="1571604" y="2504866"/>
            <a:ext cx="428628" cy="63980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6" idx="3"/>
            <a:endCxn id="8" idx="1"/>
          </p:cNvCxnSpPr>
          <p:nvPr/>
        </p:nvCxnSpPr>
        <p:spPr>
          <a:xfrm flipV="1">
            <a:off x="1571604" y="1254416"/>
            <a:ext cx="428628" cy="18902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3"/>
            <a:endCxn id="10" idx="1"/>
          </p:cNvCxnSpPr>
          <p:nvPr/>
        </p:nvCxnSpPr>
        <p:spPr>
          <a:xfrm>
            <a:off x="1571604" y="3144673"/>
            <a:ext cx="397764" cy="20485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3"/>
            <a:endCxn id="7" idx="1"/>
          </p:cNvCxnSpPr>
          <p:nvPr/>
        </p:nvCxnSpPr>
        <p:spPr>
          <a:xfrm>
            <a:off x="1571604" y="3144673"/>
            <a:ext cx="357190" cy="6815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0" idx="3"/>
            <a:endCxn id="16" idx="1"/>
          </p:cNvCxnSpPr>
          <p:nvPr/>
        </p:nvCxnSpPr>
        <p:spPr>
          <a:xfrm>
            <a:off x="5076056" y="5193196"/>
            <a:ext cx="576064" cy="268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9" idx="3"/>
            <a:endCxn id="14" idx="1"/>
          </p:cNvCxnSpPr>
          <p:nvPr/>
        </p:nvCxnSpPr>
        <p:spPr>
          <a:xfrm>
            <a:off x="5096576" y="2504866"/>
            <a:ext cx="546994" cy="5343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9" idx="3"/>
          </p:cNvCxnSpPr>
          <p:nvPr/>
        </p:nvCxnSpPr>
        <p:spPr>
          <a:xfrm flipV="1">
            <a:off x="5096576" y="1928802"/>
            <a:ext cx="576064"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8" idx="3"/>
            <a:endCxn id="12" idx="1"/>
          </p:cNvCxnSpPr>
          <p:nvPr/>
        </p:nvCxnSpPr>
        <p:spPr>
          <a:xfrm flipV="1">
            <a:off x="5106920" y="1040102"/>
            <a:ext cx="536650" cy="2143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7" idx="3"/>
            <a:endCxn id="11" idx="1"/>
          </p:cNvCxnSpPr>
          <p:nvPr/>
        </p:nvCxnSpPr>
        <p:spPr>
          <a:xfrm>
            <a:off x="5035482" y="3826184"/>
            <a:ext cx="608088" cy="2143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a:xfrm>
            <a:off x="500034" y="1643050"/>
            <a:ext cx="8229600" cy="4143404"/>
          </a:xfrm>
        </p:spPr>
        <p:txBody>
          <a:bodyPr/>
          <a:lstStyle/>
          <a:p>
            <a:pPr marL="0" indent="0" algn="just">
              <a:lnSpc>
                <a:spcPct val="120000"/>
              </a:lnSpc>
              <a:buNone/>
              <a:defRPr/>
            </a:pPr>
            <a:r>
              <a:rPr lang="en-US" sz="2000" dirty="0" smtClean="0">
                <a:latin typeface="Calibri" pitchFamily="34" charset="0"/>
                <a:cs typeface="Calibri" pitchFamily="34" charset="0"/>
              </a:rPr>
              <a:t>The proposed approach made it possible to rank the wood processing enterprises according to the level of impact on the air environment and population. </a:t>
            </a:r>
          </a:p>
          <a:p>
            <a:pPr marL="0" indent="0" algn="just">
              <a:lnSpc>
                <a:spcPct val="120000"/>
              </a:lnSpc>
              <a:buNone/>
              <a:defRPr/>
            </a:pPr>
            <a:r>
              <a:rPr lang="en-US" sz="2000" dirty="0" smtClean="0">
                <a:latin typeface="Calibri" pitchFamily="34" charset="0"/>
                <a:cs typeface="Calibri" pitchFamily="34" charset="0"/>
              </a:rPr>
              <a:t>The performed simulation showed that high concentrations of formaldehyde under unfavorable conditions can be fixed at a considerable distance from the enterprises. A significant increase in the zone of maximum surface concentrations with high atmospheric stability is shown. </a:t>
            </a:r>
          </a:p>
          <a:p>
            <a:pPr marL="0" indent="0" algn="just">
              <a:lnSpc>
                <a:spcPct val="120000"/>
              </a:lnSpc>
              <a:buNone/>
              <a:defRPr/>
            </a:pPr>
            <a:r>
              <a:rPr lang="en-US" sz="2000" dirty="0" smtClean="0">
                <a:latin typeface="Calibri" pitchFamily="34" charset="0"/>
                <a:cs typeface="Calibri" pitchFamily="34" charset="0"/>
              </a:rPr>
              <a:t>On the basis of the obtained results, it is possible to estimate the cumulative effect of the enterprises of an industry.</a:t>
            </a:r>
          </a:p>
          <a:p>
            <a:pPr marL="0" indent="0" algn="just">
              <a:lnSpc>
                <a:spcPct val="120000"/>
              </a:lnSpc>
              <a:buNone/>
              <a:defRPr/>
            </a:pPr>
            <a:r>
              <a:rPr lang="en-US" sz="2000" dirty="0" smtClean="0">
                <a:latin typeface="Calibri" pitchFamily="34" charset="0"/>
                <a:cs typeface="Calibri" pitchFamily="34" charset="0"/>
              </a:rPr>
              <a:t>Proposed approach can be accounted for improvement of current system of emission inventory and emission limits establishing.</a:t>
            </a:r>
          </a:p>
          <a:p>
            <a:pPr algn="ctr">
              <a:buNone/>
              <a:defRPr/>
            </a:pPr>
            <a:endParaRPr lang="ru-RU" sz="2000" dirty="0" smtClean="0">
              <a:latin typeface="+mj-lt"/>
            </a:endParaRPr>
          </a:p>
        </p:txBody>
      </p:sp>
      <p:sp>
        <p:nvSpPr>
          <p:cNvPr id="4" name="Скругленный прямоугольник 3"/>
          <p:cNvSpPr/>
          <p:nvPr/>
        </p:nvSpPr>
        <p:spPr>
          <a:xfrm>
            <a:off x="428596" y="428604"/>
            <a:ext cx="8286750" cy="1000132"/>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defRPr/>
            </a:pPr>
            <a:r>
              <a:rPr lang="en-US" sz="2400" b="1" dirty="0" smtClean="0">
                <a:latin typeface="+mj-lt"/>
              </a:rPr>
              <a:t>Conclusions</a:t>
            </a:r>
            <a:endParaRPr lang="ru-RU" sz="2400" b="1" dirty="0" smtClean="0">
              <a:latin typeface="+mj-lt"/>
            </a:endParaRPr>
          </a:p>
          <a:p>
            <a:pPr algn="just">
              <a:lnSpc>
                <a:spcPct val="120000"/>
              </a:lnSpc>
              <a:buFontTx/>
              <a:buChar char="-"/>
              <a:defRPr/>
            </a:pPr>
            <a:endParaRPr lang="en-US" dirty="0" smtClean="0">
              <a:latin typeface="+mj-lt"/>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28596" y="1500174"/>
            <a:ext cx="8229600" cy="3571900"/>
          </a:xfrm>
        </p:spPr>
        <p:txBody>
          <a:bodyPr/>
          <a:lstStyle/>
          <a:p>
            <a:pPr indent="1073150" algn="l">
              <a:lnSpc>
                <a:spcPct val="120000"/>
              </a:lnSpc>
              <a:defRPr/>
            </a:pPr>
            <a:r>
              <a:rPr lang="en-US" sz="1800" b="1" dirty="0" smtClean="0"/>
              <a:t/>
            </a:r>
            <a:br>
              <a:rPr lang="en-US" sz="1800" b="1" dirty="0" smtClean="0"/>
            </a:br>
            <a:r>
              <a:rPr lang="en-US" sz="1800" dirty="0" smtClean="0"/>
              <a:t>- facilities of other sectors testing;</a:t>
            </a:r>
            <a:br>
              <a:rPr lang="en-US" sz="1800" dirty="0" smtClean="0"/>
            </a:br>
            <a:r>
              <a:rPr lang="en-US" sz="1800" dirty="0" smtClean="0"/>
              <a:t>- further </a:t>
            </a:r>
            <a:r>
              <a:rPr lang="en-US" sz="1800" dirty="0" err="1" smtClean="0"/>
              <a:t>modelling</a:t>
            </a:r>
            <a:r>
              <a:rPr lang="en-US" sz="1800" dirty="0" smtClean="0"/>
              <a:t>/measurement exercises (other VOC, ammonia..);</a:t>
            </a:r>
            <a:br>
              <a:rPr lang="en-US" sz="1800" dirty="0" smtClean="0"/>
            </a:br>
            <a:r>
              <a:rPr lang="en-US" sz="1800" dirty="0" smtClean="0"/>
              <a:t>-  verification against AERMOD </a:t>
            </a:r>
            <a:r>
              <a:rPr lang="en-US" sz="1800" dirty="0" err="1" smtClean="0"/>
              <a:t>modelling</a:t>
            </a:r>
            <a:r>
              <a:rPr lang="en-US" sz="1800" dirty="0" smtClean="0"/>
              <a:t>;</a:t>
            </a:r>
            <a:br>
              <a:rPr lang="en-US" sz="1800" dirty="0" smtClean="0"/>
            </a:br>
            <a:r>
              <a:rPr lang="en-US" sz="1800" dirty="0" smtClean="0"/>
              <a:t>- impact assessment sophistication;</a:t>
            </a:r>
            <a:br>
              <a:rPr lang="en-US" sz="1800" dirty="0" smtClean="0"/>
            </a:br>
            <a:r>
              <a:rPr lang="en-US" sz="1800" dirty="0" smtClean="0"/>
              <a:t>- problems to be solved for effective dispersion </a:t>
            </a:r>
            <a:r>
              <a:rPr lang="en-US" sz="1800" dirty="0" err="1" smtClean="0"/>
              <a:t>modelling</a:t>
            </a:r>
            <a:r>
              <a:rPr lang="en-US" sz="1800" dirty="0" smtClean="0"/>
              <a:t>:</a:t>
            </a:r>
            <a:br>
              <a:rPr lang="en-US" sz="1800" dirty="0" smtClean="0"/>
            </a:br>
            <a:r>
              <a:rPr lang="en-US" sz="1800" dirty="0" smtClean="0"/>
              <a:t>   -  unstable work of emission generating installations;</a:t>
            </a:r>
            <a:br>
              <a:rPr lang="en-US" sz="1800" dirty="0" smtClean="0"/>
            </a:br>
            <a:r>
              <a:rPr lang="en-US" sz="1800" dirty="0" smtClean="0"/>
              <a:t>   - poor data on history of activity of emission sources;</a:t>
            </a:r>
            <a:br>
              <a:rPr lang="en-US" sz="1800" dirty="0" smtClean="0"/>
            </a:br>
            <a:r>
              <a:rPr lang="en-US" sz="1800" dirty="0" smtClean="0"/>
              <a:t>   - numerous diffuse sources which are not accounted;</a:t>
            </a:r>
            <a:br>
              <a:rPr lang="en-US" sz="1800" dirty="0" smtClean="0"/>
            </a:br>
            <a:r>
              <a:rPr lang="en-US" sz="1800" dirty="0" smtClean="0"/>
              <a:t>   - lack of meteorology data with fine resolution.</a:t>
            </a:r>
            <a:br>
              <a:rPr lang="en-US" sz="1800" dirty="0" smtClean="0"/>
            </a:br>
            <a:endParaRPr lang="ru-RU" sz="1800" b="1" dirty="0" smtClean="0"/>
          </a:p>
        </p:txBody>
      </p:sp>
      <p:sp>
        <p:nvSpPr>
          <p:cNvPr id="6" name="Скругленный прямоугольник 5"/>
          <p:cNvSpPr/>
          <p:nvPr/>
        </p:nvSpPr>
        <p:spPr>
          <a:xfrm>
            <a:off x="428596" y="357166"/>
            <a:ext cx="8286750" cy="1000132"/>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defRPr/>
            </a:pPr>
            <a:r>
              <a:rPr lang="en-US" sz="2400" b="1" dirty="0" smtClean="0">
                <a:latin typeface="+mj-lt"/>
              </a:rPr>
              <a:t>Ways forward</a:t>
            </a:r>
          </a:p>
          <a:p>
            <a:pPr algn="just">
              <a:lnSpc>
                <a:spcPct val="120000"/>
              </a:lnSpc>
              <a:buFontTx/>
              <a:buChar char="-"/>
              <a:defRPr/>
            </a:pPr>
            <a:endParaRPr lang="ru-RU"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28596" y="928670"/>
            <a:ext cx="8143932" cy="4786346"/>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10000"/>
              </a:lnSpc>
              <a:buNone/>
              <a:defRPr/>
            </a:pPr>
            <a:r>
              <a:rPr lang="en-US" sz="1800" b="1" dirty="0" smtClean="0">
                <a:latin typeface="+mj-lt"/>
                <a:cs typeface="Calibri" pitchFamily="34" charset="0"/>
              </a:rPr>
              <a:t>Rationale</a:t>
            </a:r>
          </a:p>
          <a:p>
            <a:pPr marL="0" indent="0">
              <a:lnSpc>
                <a:spcPct val="110000"/>
              </a:lnSpc>
              <a:buFontTx/>
              <a:buChar char="-"/>
              <a:defRPr/>
            </a:pPr>
            <a:r>
              <a:rPr lang="en-US" sz="1800" dirty="0" smtClean="0">
                <a:latin typeface="+mj-lt"/>
                <a:cs typeface="Calibri" pitchFamily="34" charset="0"/>
              </a:rPr>
              <a:t>impact assessment for  a set of facilities of an industry sector are necessary for development planning;</a:t>
            </a:r>
          </a:p>
          <a:p>
            <a:pPr marL="0" indent="0" algn="just">
              <a:lnSpc>
                <a:spcPct val="110000"/>
              </a:lnSpc>
              <a:buFontTx/>
              <a:buChar char="-"/>
              <a:defRPr/>
            </a:pPr>
            <a:r>
              <a:rPr lang="en-US" sz="1800" dirty="0" smtClean="0">
                <a:latin typeface="+mj-lt"/>
                <a:cs typeface="Calibri" pitchFamily="34" charset="0"/>
              </a:rPr>
              <a:t>existing dispersion models with regard to stationary sources are too laborious  in application for a few facilities located in different cities as whole </a:t>
            </a:r>
            <a:r>
              <a:rPr lang="en-US" sz="1800" dirty="0" err="1" smtClean="0">
                <a:latin typeface="+mj-lt"/>
                <a:cs typeface="Calibri" pitchFamily="34" charset="0"/>
              </a:rPr>
              <a:t>parametrization</a:t>
            </a:r>
            <a:r>
              <a:rPr lang="en-US" sz="1800" dirty="0" smtClean="0">
                <a:latin typeface="+mj-lt"/>
                <a:cs typeface="Calibri" pitchFamily="34" charset="0"/>
              </a:rPr>
              <a:t> of sources (including hourly time series of emissions) and meteorology is necessary;</a:t>
            </a:r>
          </a:p>
          <a:p>
            <a:pPr marL="0" indent="0" algn="just">
              <a:lnSpc>
                <a:spcPct val="110000"/>
              </a:lnSpc>
              <a:buFontTx/>
              <a:buChar char="-"/>
              <a:defRPr/>
            </a:pPr>
            <a:r>
              <a:rPr lang="en-US" sz="1800" dirty="0" smtClean="0">
                <a:latin typeface="+mj-lt"/>
                <a:cs typeface="Calibri" pitchFamily="34" charset="0"/>
              </a:rPr>
              <a:t> current air emission inventories at industrial facilities allow to get yearly maximum emission rates for sources which reflect full load (</a:t>
            </a:r>
            <a:r>
              <a:rPr lang="en-US" sz="1800" dirty="0" err="1" smtClean="0">
                <a:latin typeface="+mj-lt"/>
                <a:cs typeface="Calibri" pitchFamily="34" charset="0"/>
              </a:rPr>
              <a:t>i.e</a:t>
            </a:r>
            <a:r>
              <a:rPr lang="en-US" sz="1800" dirty="0" smtClean="0">
                <a:latin typeface="+mj-lt"/>
                <a:cs typeface="Calibri" pitchFamily="34" charset="0"/>
              </a:rPr>
              <a:t> one value for a source) but do not show real variations of emission rates;</a:t>
            </a:r>
          </a:p>
          <a:p>
            <a:pPr marL="0" indent="0" algn="just">
              <a:lnSpc>
                <a:spcPct val="110000"/>
              </a:lnSpc>
              <a:buFontTx/>
              <a:buChar char="-"/>
              <a:defRPr/>
            </a:pPr>
            <a:r>
              <a:rPr lang="en-US" sz="1800" dirty="0" smtClean="0">
                <a:latin typeface="+mj-lt"/>
                <a:cs typeface="Calibri" pitchFamily="34" charset="0"/>
              </a:rPr>
              <a:t> simple modeling approach is desirable which allow to operate with available sources emission inventory data.</a:t>
            </a:r>
            <a:endParaRPr lang="ru-RU" sz="1800" dirty="0">
              <a:latin typeface="+mj-lt"/>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p:txBody>
          <a:bodyPr/>
          <a:lstStyle/>
          <a:p>
            <a:r>
              <a:rPr lang="en-US" sz="2800" b="1" dirty="0" smtClean="0"/>
              <a:t>Thank you for your attention</a:t>
            </a:r>
            <a:r>
              <a:rPr lang="ru-RU" sz="2800" b="1" dirty="0" smtClean="0"/>
              <a:t>!</a:t>
            </a:r>
          </a:p>
        </p:txBody>
      </p:sp>
      <p:sp>
        <p:nvSpPr>
          <p:cNvPr id="37891" name="Rectangle 3"/>
          <p:cNvSpPr>
            <a:spLocks noGrp="1"/>
          </p:cNvSpPr>
          <p:nvPr>
            <p:ph type="subTitle" idx="1"/>
          </p:nvPr>
        </p:nvSpPr>
        <p:spPr/>
        <p:txBody>
          <a:bodyPr/>
          <a:lstStyle/>
          <a:p>
            <a:endParaRPr lang="ru-RU" smtClean="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50825" y="214290"/>
            <a:ext cx="8893175" cy="785819"/>
          </a:xfrm>
        </p:spPr>
        <p:txBody>
          <a:bodyPr/>
          <a:lstStyle/>
          <a:p>
            <a:pPr algn="l"/>
            <a:endParaRPr lang="ru-RU" sz="2000" dirty="0" smtClean="0"/>
          </a:p>
        </p:txBody>
      </p:sp>
      <p:sp>
        <p:nvSpPr>
          <p:cNvPr id="7171" name="Rectangle 3"/>
          <p:cNvSpPr>
            <a:spLocks noGrp="1"/>
          </p:cNvSpPr>
          <p:nvPr>
            <p:ph type="body" idx="1"/>
          </p:nvPr>
        </p:nvSpPr>
        <p:spPr>
          <a:xfrm>
            <a:off x="357158" y="642918"/>
            <a:ext cx="8501063" cy="5715040"/>
          </a:xfrm>
        </p:spPr>
        <p:txBody>
          <a:bodyPr/>
          <a:lstStyle/>
          <a:p>
            <a:pPr algn="just">
              <a:buNone/>
            </a:pPr>
            <a:r>
              <a:rPr lang="en-US" sz="2000" b="1" dirty="0" smtClean="0">
                <a:latin typeface="+mj-lt"/>
              </a:rPr>
              <a:t>Goals  of study:</a:t>
            </a:r>
            <a:endParaRPr lang="ru-RU" sz="2000" b="1" dirty="0" smtClean="0">
              <a:latin typeface="+mj-lt"/>
            </a:endParaRPr>
          </a:p>
          <a:p>
            <a:pPr lvl="0" algn="just"/>
            <a:r>
              <a:rPr lang="en-US" sz="1800" dirty="0" smtClean="0">
                <a:latin typeface="+mj-lt"/>
              </a:rPr>
              <a:t>Elaboration of a simple methodology of facilities impact assessment onto air quality and health</a:t>
            </a:r>
          </a:p>
          <a:p>
            <a:pPr lvl="0" algn="just"/>
            <a:r>
              <a:rPr lang="en-US" sz="1800" dirty="0" smtClean="0">
                <a:latin typeface="+mj-lt"/>
              </a:rPr>
              <a:t>Facilities ranking on their impacts</a:t>
            </a:r>
          </a:p>
          <a:p>
            <a:pPr lvl="0" algn="just">
              <a:buNone/>
            </a:pPr>
            <a:r>
              <a:rPr lang="en-US" sz="1800" b="1" dirty="0" smtClean="0">
                <a:latin typeface="+mj-lt"/>
              </a:rPr>
              <a:t>Purposes</a:t>
            </a:r>
            <a:endParaRPr lang="ru-RU" sz="1800" b="1" dirty="0" smtClean="0">
              <a:latin typeface="+mj-lt"/>
            </a:endParaRPr>
          </a:p>
          <a:p>
            <a:pPr lvl="0" algn="just"/>
            <a:r>
              <a:rPr lang="en-US" sz="1800" dirty="0" smtClean="0">
                <a:latin typeface="+mj-lt"/>
              </a:rPr>
              <a:t>Proposals for industry in view of possibilities of formaldehyde (and  other VOC) releases reduction at wood-processing;</a:t>
            </a:r>
            <a:endParaRPr lang="ru-RU" sz="1800" dirty="0" smtClean="0">
              <a:latin typeface="+mj-lt"/>
            </a:endParaRPr>
          </a:p>
          <a:p>
            <a:pPr algn="just"/>
            <a:r>
              <a:rPr lang="en-US" sz="1800" dirty="0" smtClean="0">
                <a:latin typeface="+mj-lt"/>
              </a:rPr>
              <a:t>Proposals for city authorities in view of ecology improvement at impacted sites and explanation of high concentration values (episodes).</a:t>
            </a:r>
          </a:p>
          <a:p>
            <a:pPr algn="just">
              <a:buNone/>
            </a:pPr>
            <a:r>
              <a:rPr lang="en-US" sz="1800" b="1" dirty="0" smtClean="0">
                <a:latin typeface="+mj-lt"/>
              </a:rPr>
              <a:t>Tasks:</a:t>
            </a:r>
          </a:p>
          <a:p>
            <a:pPr algn="just">
              <a:buFontTx/>
              <a:buChar char="-"/>
            </a:pPr>
            <a:r>
              <a:rPr lang="en-US" sz="1800" dirty="0" smtClean="0">
                <a:latin typeface="+mj-lt"/>
              </a:rPr>
              <a:t>Methodology elaboration</a:t>
            </a:r>
            <a:r>
              <a:rPr lang="ru-RU" sz="1800" dirty="0" smtClean="0">
                <a:latin typeface="+mj-lt"/>
              </a:rPr>
              <a:t> </a:t>
            </a:r>
            <a:r>
              <a:rPr lang="en-US" sz="1800" dirty="0" smtClean="0">
                <a:latin typeface="+mj-lt"/>
              </a:rPr>
              <a:t>and sources </a:t>
            </a:r>
            <a:r>
              <a:rPr lang="en-US" sz="1800" dirty="0" err="1" smtClean="0">
                <a:latin typeface="+mj-lt"/>
              </a:rPr>
              <a:t>parametrization</a:t>
            </a:r>
            <a:r>
              <a:rPr lang="en-US" sz="1800" dirty="0" smtClean="0">
                <a:latin typeface="+mj-lt"/>
              </a:rPr>
              <a:t>; </a:t>
            </a:r>
          </a:p>
          <a:p>
            <a:pPr algn="just">
              <a:buFontTx/>
              <a:buChar char="-"/>
            </a:pPr>
            <a:r>
              <a:rPr lang="en-US" sz="1800" dirty="0" smtClean="0">
                <a:latin typeface="+mj-lt"/>
              </a:rPr>
              <a:t>Dispersion </a:t>
            </a:r>
            <a:r>
              <a:rPr lang="en-US" sz="1800" dirty="0" err="1" smtClean="0">
                <a:latin typeface="+mj-lt"/>
              </a:rPr>
              <a:t>modelling</a:t>
            </a:r>
            <a:r>
              <a:rPr lang="en-US" sz="1800" dirty="0" smtClean="0">
                <a:latin typeface="+mj-lt"/>
              </a:rPr>
              <a:t>; </a:t>
            </a:r>
          </a:p>
          <a:p>
            <a:pPr algn="just">
              <a:buFontTx/>
              <a:buChar char="-"/>
            </a:pPr>
            <a:r>
              <a:rPr lang="en-US" sz="1800" dirty="0" smtClean="0">
                <a:latin typeface="+mj-lt"/>
              </a:rPr>
              <a:t>Formaldehyde air measurement (case studies) at sources and impacted areas for </a:t>
            </a:r>
            <a:r>
              <a:rPr lang="en-US" sz="1800" dirty="0" err="1" smtClean="0">
                <a:latin typeface="+mj-lt"/>
              </a:rPr>
              <a:t>modelling</a:t>
            </a:r>
            <a:r>
              <a:rPr lang="en-US" sz="1800" dirty="0" smtClean="0">
                <a:latin typeface="+mj-lt"/>
              </a:rPr>
              <a:t> verification;</a:t>
            </a:r>
            <a:endParaRPr lang="en-US" sz="1800" b="1" dirty="0" smtClean="0">
              <a:latin typeface="+mj-lt"/>
            </a:endParaRPr>
          </a:p>
          <a:p>
            <a:pPr algn="just">
              <a:buFontTx/>
              <a:buChar char="-"/>
            </a:pPr>
            <a:r>
              <a:rPr lang="en-US" sz="1800" dirty="0" smtClean="0">
                <a:latin typeface="+mj-lt"/>
              </a:rPr>
              <a:t>Meteorological and landscape factors influencing dispersion assessment;</a:t>
            </a:r>
            <a:endParaRPr lang="ru-RU" sz="1800" dirty="0" smtClean="0">
              <a:latin typeface="+mj-lt"/>
            </a:endParaRPr>
          </a:p>
          <a:p>
            <a:pPr algn="just">
              <a:buFontTx/>
              <a:buChar char="-"/>
            </a:pPr>
            <a:r>
              <a:rPr lang="en-US" sz="1800" dirty="0" smtClean="0">
                <a:latin typeface="+mj-lt"/>
              </a:rPr>
              <a:t>Air concentrations impact assessment.</a:t>
            </a:r>
          </a:p>
          <a:p>
            <a:pPr algn="just">
              <a:buFontTx/>
              <a:buChar char="-"/>
            </a:pPr>
            <a:endParaRPr lang="ru-RU" sz="1800" dirty="0" smtClean="0">
              <a:latin typeface="+mj-lt"/>
            </a:endParaRPr>
          </a:p>
        </p:txBody>
      </p:sp>
      <p:sp>
        <p:nvSpPr>
          <p:cNvPr id="7172" name="Rectangle 4"/>
          <p:cNvSpPr>
            <a:spLocks/>
          </p:cNvSpPr>
          <p:nvPr/>
        </p:nvSpPr>
        <p:spPr bwMode="auto">
          <a:xfrm>
            <a:off x="250825" y="5500688"/>
            <a:ext cx="8893175" cy="1498600"/>
          </a:xfrm>
          <a:prstGeom prst="rect">
            <a:avLst/>
          </a:prstGeom>
          <a:noFill/>
          <a:ln w="9525">
            <a:noFill/>
            <a:miter lim="800000"/>
            <a:headEnd/>
            <a:tailEnd/>
          </a:ln>
        </p:spPr>
        <p:txBody>
          <a:bodyPr anchor="ctr"/>
          <a:lstStyle/>
          <a:p>
            <a:pPr eaLnBrk="0" hangingPunct="0"/>
            <a:r>
              <a:rPr lang="ru-RU">
                <a:solidFill>
                  <a:srgbClr val="FF0000"/>
                </a:solidFill>
                <a:latin typeface="Verdana" pitchFamily="34" charset="0"/>
              </a:rPr>
              <a:t/>
            </a:r>
            <a:br>
              <a:rPr lang="ru-RU">
                <a:solidFill>
                  <a:srgbClr val="FF0000"/>
                </a:solidFill>
                <a:latin typeface="Verdana" pitchFamily="34" charset="0"/>
              </a:rPr>
            </a:br>
            <a:endParaRPr lang="ru-RU">
              <a:solidFill>
                <a:srgbClr val="FF0000"/>
              </a:solidFill>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2910" y="1785926"/>
            <a:ext cx="8001056" cy="2751522"/>
          </a:xfrm>
          <a:prstGeom prst="rect">
            <a:avLst/>
          </a:prstGeom>
        </p:spPr>
        <p:txBody>
          <a:bodyPr wrap="square">
            <a:spAutoFit/>
          </a:bodyPr>
          <a:lstStyle/>
          <a:p>
            <a:pPr indent="360363" algn="just">
              <a:lnSpc>
                <a:spcPct val="120000"/>
              </a:lnSpc>
            </a:pPr>
            <a:r>
              <a:rPr lang="en-US" dirty="0" smtClean="0">
                <a:latin typeface="+mj-lt"/>
              </a:rPr>
              <a:t>The proposed approach makes it possible to obtain the values of the maximum formaldehyde air surface concentrations created by groups of sources at different distances and dispersion conditions. </a:t>
            </a:r>
          </a:p>
          <a:p>
            <a:pPr indent="360363" algn="just">
              <a:lnSpc>
                <a:spcPct val="120000"/>
              </a:lnSpc>
            </a:pPr>
            <a:endParaRPr lang="en-US" dirty="0" smtClean="0">
              <a:latin typeface="+mj-lt"/>
            </a:endParaRPr>
          </a:p>
          <a:p>
            <a:pPr indent="360363" algn="just">
              <a:lnSpc>
                <a:spcPct val="120000"/>
              </a:lnSpc>
            </a:pPr>
            <a:r>
              <a:rPr lang="en-US" dirty="0" smtClean="0">
                <a:latin typeface="+mj-lt"/>
              </a:rPr>
              <a:t>The approach was tested on an example of formaldehyde emissions by wood-processing industry enterprises (production of laminated wood materials) – greatest industry source of formaldehyde.</a:t>
            </a:r>
            <a:endParaRPr lang="ru-RU"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928694"/>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Calibri" pitchFamily="34" charset="0"/>
                <a:cs typeface="Calibri" pitchFamily="34" charset="0"/>
              </a:rPr>
              <a:t>Model selection</a:t>
            </a:r>
            <a:endParaRPr lang="ru-RU" sz="2400" b="1" dirty="0">
              <a:latin typeface="Calibri" pitchFamily="34" charset="0"/>
              <a:cs typeface="Calibri" pitchFamily="34" charset="0"/>
            </a:endParaRPr>
          </a:p>
        </p:txBody>
      </p:sp>
      <p:sp>
        <p:nvSpPr>
          <p:cNvPr id="143361" name="Rectangle 1"/>
          <p:cNvSpPr>
            <a:spLocks noChangeArrowheads="1"/>
          </p:cNvSpPr>
          <p:nvPr/>
        </p:nvSpPr>
        <p:spPr bwMode="auto">
          <a:xfrm>
            <a:off x="571472" y="1434242"/>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Simple Gaussian model based onto </a:t>
            </a:r>
            <a:r>
              <a:rPr kumimoji="0" lang="en-US" b="0" i="0" u="none" strike="noStrike" cap="none" normalizeH="0" baseline="0" dirty="0" err="1" smtClean="0">
                <a:ln>
                  <a:noFill/>
                </a:ln>
                <a:solidFill>
                  <a:schemeClr val="tx1"/>
                </a:solidFill>
                <a:effectLst/>
                <a:latin typeface="+mj-lt"/>
                <a:ea typeface="Calibri" pitchFamily="34" charset="0"/>
                <a:cs typeface="Calibri" pitchFamily="34" charset="0"/>
              </a:rPr>
              <a:t>Pasquil</a:t>
            </a: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-Gifford dispersion equation</a:t>
            </a:r>
            <a:r>
              <a:rPr kumimoji="0" lang="en-US" b="0" i="0" u="none" strike="noStrike" cap="none" normalizeH="0" dirty="0" smtClean="0">
                <a:ln>
                  <a:noFill/>
                </a:ln>
                <a:solidFill>
                  <a:schemeClr val="tx1"/>
                </a:solidFill>
                <a:effectLst/>
                <a:latin typeface="+mj-lt"/>
                <a:ea typeface="Calibri" pitchFamily="34" charset="0"/>
                <a:cs typeface="Calibri" pitchFamily="34" charset="0"/>
              </a:rPr>
              <a:t> and dispersion parameters w</a:t>
            </a:r>
            <a:r>
              <a:rPr lang="en-US" dirty="0" smtClean="0">
                <a:latin typeface="+mj-lt"/>
                <a:ea typeface="Calibri" pitchFamily="34" charset="0"/>
                <a:cs typeface="Calibri" pitchFamily="34" charset="0"/>
              </a:rPr>
              <a:t>as</a:t>
            </a:r>
            <a:r>
              <a:rPr kumimoji="0" lang="en-US" b="0" i="0" u="none" strike="noStrike" cap="none" normalizeH="0" dirty="0" smtClean="0">
                <a:ln>
                  <a:noFill/>
                </a:ln>
                <a:solidFill>
                  <a:schemeClr val="tx1"/>
                </a:solidFill>
                <a:effectLst/>
                <a:latin typeface="+mj-lt"/>
                <a:ea typeface="Calibri" pitchFamily="34" charset="0"/>
                <a:cs typeface="Calibri" pitchFamily="34" charset="0"/>
              </a:rPr>
              <a:t> used.</a:t>
            </a:r>
            <a:r>
              <a:rPr kumimoji="0" lang="en-US" b="0" i="0" u="none" strike="noStrike" cap="none" normalizeH="0" baseline="0" dirty="0" smtClean="0">
                <a:ln>
                  <a:noFill/>
                </a:ln>
                <a:solidFill>
                  <a:schemeClr val="tx1"/>
                </a:solidFill>
                <a:effectLst/>
                <a:latin typeface="+mj-lt"/>
                <a:ea typeface="Calibri" pitchFamily="34" charset="0"/>
                <a:cs typeface="Calibri" pitchFamily="34" charset="0"/>
              </a:rPr>
              <a:t>  </a:t>
            </a:r>
            <a:endParaRPr kumimoji="0" lang="ru-RU"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ea typeface="Calibri" pitchFamily="34" charset="0"/>
              <a:cs typeface="Calibri" pitchFamily="34" charset="0"/>
            </a:endParaRPr>
          </a:p>
          <a:p>
            <a:r>
              <a:rPr lang="en-US" dirty="0" smtClean="0">
                <a:latin typeface="+mj-lt"/>
              </a:rPr>
              <a:t>Main parameters</a:t>
            </a:r>
            <a:r>
              <a:rPr lang="ru-RU" dirty="0" smtClean="0">
                <a:latin typeface="+mj-lt"/>
              </a:rPr>
              <a:t>:</a:t>
            </a:r>
            <a:endParaRPr lang="en-US" dirty="0" smtClean="0">
              <a:latin typeface="+mj-lt"/>
            </a:endParaRPr>
          </a:p>
          <a:p>
            <a:endParaRPr lang="ru-RU" dirty="0">
              <a:latin typeface="+mj-lt"/>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642910" y="2786058"/>
            <a:ext cx="7929618" cy="1920526"/>
          </a:xfrm>
          <a:prstGeom prst="rect">
            <a:avLst/>
          </a:prstGeom>
        </p:spPr>
        <p:txBody>
          <a:bodyPr wrap="square">
            <a:spAutoFit/>
          </a:bodyPr>
          <a:lstStyle/>
          <a:p>
            <a:pPr algn="just">
              <a:lnSpc>
                <a:spcPct val="110000"/>
              </a:lnSpc>
              <a:buFontTx/>
              <a:buChar char="-"/>
            </a:pPr>
            <a:r>
              <a:rPr lang="en-US" dirty="0" smtClean="0">
                <a:latin typeface="+mj-lt"/>
              </a:rPr>
              <a:t> emission rate, g/s,</a:t>
            </a:r>
          </a:p>
          <a:p>
            <a:pPr algn="just">
              <a:lnSpc>
                <a:spcPct val="110000"/>
              </a:lnSpc>
              <a:buFontTx/>
              <a:buChar char="-"/>
            </a:pPr>
            <a:r>
              <a:rPr lang="en-US" dirty="0" smtClean="0">
                <a:latin typeface="+mj-lt"/>
              </a:rPr>
              <a:t> source height, </a:t>
            </a:r>
          </a:p>
          <a:p>
            <a:pPr algn="just">
              <a:lnSpc>
                <a:spcPct val="110000"/>
              </a:lnSpc>
              <a:buFontTx/>
              <a:buChar char="-"/>
            </a:pPr>
            <a:r>
              <a:rPr lang="en-US" dirty="0" smtClean="0">
                <a:latin typeface="+mj-lt"/>
              </a:rPr>
              <a:t> stack diameter,</a:t>
            </a:r>
          </a:p>
          <a:p>
            <a:pPr algn="just">
              <a:lnSpc>
                <a:spcPct val="110000"/>
              </a:lnSpc>
              <a:buFontTx/>
              <a:buChar char="-"/>
            </a:pPr>
            <a:r>
              <a:rPr lang="en-US" dirty="0" smtClean="0">
                <a:latin typeface="+mj-lt"/>
              </a:rPr>
              <a:t> wind speed,  </a:t>
            </a:r>
          </a:p>
          <a:p>
            <a:pPr algn="just">
              <a:lnSpc>
                <a:spcPct val="110000"/>
              </a:lnSpc>
              <a:buFontTx/>
              <a:buChar char="-"/>
            </a:pPr>
            <a:r>
              <a:rPr lang="en-US" dirty="0" smtClean="0">
                <a:latin typeface="+mj-lt"/>
              </a:rPr>
              <a:t> </a:t>
            </a:r>
            <a:r>
              <a:rPr lang="en-US" dirty="0" err="1" smtClean="0">
                <a:latin typeface="+mj-lt"/>
              </a:rPr>
              <a:t>Sy</a:t>
            </a:r>
            <a:r>
              <a:rPr lang="en-US" dirty="0" smtClean="0">
                <a:latin typeface="+mj-lt"/>
              </a:rPr>
              <a:t> and </a:t>
            </a:r>
            <a:r>
              <a:rPr lang="en-US" dirty="0" err="1" smtClean="0">
                <a:latin typeface="+mj-lt"/>
              </a:rPr>
              <a:t>Sz</a:t>
            </a:r>
            <a:r>
              <a:rPr lang="en-US" dirty="0" smtClean="0">
                <a:latin typeface="+mj-lt"/>
              </a:rPr>
              <a:t> - dispersion coefficients in the horizontal and vertical directions.</a:t>
            </a:r>
            <a:endParaRPr lang="ru-RU"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28596" y="214290"/>
            <a:ext cx="8143932" cy="857256"/>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Calibri" pitchFamily="34" charset="0"/>
                <a:cs typeface="Calibri" pitchFamily="34" charset="0"/>
              </a:rPr>
              <a:t>Main stages</a:t>
            </a:r>
            <a:endParaRPr lang="ru-RU" sz="2400" b="1" dirty="0">
              <a:latin typeface="Calibri" pitchFamily="34" charset="0"/>
              <a:cs typeface="Calibri" pitchFamily="34" charset="0"/>
            </a:endParaRPr>
          </a:p>
        </p:txBody>
      </p:sp>
      <p:sp>
        <p:nvSpPr>
          <p:cNvPr id="10" name="Прямоугольник 9"/>
          <p:cNvSpPr/>
          <p:nvPr/>
        </p:nvSpPr>
        <p:spPr>
          <a:xfrm>
            <a:off x="571472" y="1285860"/>
            <a:ext cx="8143932" cy="4513415"/>
          </a:xfrm>
          <a:prstGeom prst="rect">
            <a:avLst/>
          </a:prstGeom>
        </p:spPr>
        <p:txBody>
          <a:bodyPr wrap="square">
            <a:spAutoFit/>
          </a:bodyPr>
          <a:lstStyle/>
          <a:p>
            <a:pPr algn="just">
              <a:lnSpc>
                <a:spcPct val="114000"/>
              </a:lnSpc>
              <a:buFontTx/>
              <a:buChar char="-"/>
            </a:pPr>
            <a:r>
              <a:rPr lang="en-US" dirty="0" smtClean="0">
                <a:latin typeface="+mj-lt"/>
                <a:cs typeface="Calibri" pitchFamily="34" charset="0"/>
              </a:rPr>
              <a:t> Facilities data collection;</a:t>
            </a:r>
          </a:p>
          <a:p>
            <a:pPr algn="just">
              <a:lnSpc>
                <a:spcPct val="114000"/>
              </a:lnSpc>
              <a:buFontTx/>
              <a:buChar char="-"/>
            </a:pPr>
            <a:r>
              <a:rPr lang="en-US" dirty="0" smtClean="0">
                <a:latin typeface="+mj-lt"/>
                <a:cs typeface="Calibri" pitchFamily="34" charset="0"/>
              </a:rPr>
              <a:t> Sources </a:t>
            </a:r>
            <a:r>
              <a:rPr lang="en-US" dirty="0" err="1" smtClean="0">
                <a:latin typeface="+mj-lt"/>
                <a:cs typeface="Calibri" pitchFamily="34" charset="0"/>
              </a:rPr>
              <a:t>parametrisation</a:t>
            </a:r>
            <a:r>
              <a:rPr lang="en-US" dirty="0" smtClean="0">
                <a:latin typeface="+mj-lt"/>
                <a:cs typeface="Calibri" pitchFamily="34" charset="0"/>
              </a:rPr>
              <a:t> and grouping according to the height, flue gas speed, temperature </a:t>
            </a:r>
            <a:r>
              <a:rPr lang="en-US" dirty="0" err="1" smtClean="0">
                <a:latin typeface="+mj-lt"/>
                <a:cs typeface="Calibri" pitchFamily="34" charset="0"/>
              </a:rPr>
              <a:t>ets</a:t>
            </a:r>
            <a:r>
              <a:rPr lang="en-US" dirty="0" smtClean="0">
                <a:latin typeface="+mj-lt"/>
                <a:cs typeface="Calibri" pitchFamily="34" charset="0"/>
              </a:rPr>
              <a:t>. and location;</a:t>
            </a:r>
          </a:p>
          <a:p>
            <a:pPr algn="just">
              <a:lnSpc>
                <a:spcPct val="114000"/>
              </a:lnSpc>
              <a:buFontTx/>
              <a:buChar char="-"/>
            </a:pPr>
            <a:r>
              <a:rPr lang="en-US" dirty="0" smtClean="0">
                <a:latin typeface="+mj-lt"/>
                <a:cs typeface="Calibri" pitchFamily="34" charset="0"/>
              </a:rPr>
              <a:t> </a:t>
            </a:r>
            <a:r>
              <a:rPr lang="en-US" dirty="0" err="1" smtClean="0">
                <a:latin typeface="+mj-lt"/>
                <a:cs typeface="Calibri" pitchFamily="34" charset="0"/>
              </a:rPr>
              <a:t>Modelling</a:t>
            </a:r>
            <a:r>
              <a:rPr lang="en-US" dirty="0" smtClean="0">
                <a:latin typeface="+mj-lt"/>
                <a:cs typeface="Calibri" pitchFamily="34" charset="0"/>
              </a:rPr>
              <a:t> of formaldehyde maximum concentrations at distance from 100 to 3000 meters for standard conditions (1 m/s wind speed, 20 degrees C) for 6 </a:t>
            </a:r>
            <a:r>
              <a:rPr lang="en-US" dirty="0" err="1" smtClean="0">
                <a:latin typeface="+mj-lt"/>
                <a:cs typeface="Calibri" pitchFamily="34" charset="0"/>
              </a:rPr>
              <a:t>Pasquil</a:t>
            </a:r>
            <a:r>
              <a:rPr lang="en-US" dirty="0" smtClean="0">
                <a:latin typeface="+mj-lt"/>
                <a:cs typeface="Calibri" pitchFamily="34" charset="0"/>
              </a:rPr>
              <a:t> stability classes  (A-F);</a:t>
            </a:r>
          </a:p>
          <a:p>
            <a:pPr algn="just">
              <a:lnSpc>
                <a:spcPct val="114000"/>
              </a:lnSpc>
              <a:buFontTx/>
              <a:buChar char="-"/>
            </a:pPr>
            <a:r>
              <a:rPr lang="en-US" dirty="0" smtClean="0">
                <a:latin typeface="+mj-lt"/>
                <a:cs typeface="Calibri" pitchFamily="34" charset="0"/>
              </a:rPr>
              <a:t> Assessment  of population impacted by high concentrations of formaldehyde;</a:t>
            </a:r>
          </a:p>
          <a:p>
            <a:pPr algn="just">
              <a:lnSpc>
                <a:spcPct val="114000"/>
              </a:lnSpc>
              <a:buFontTx/>
              <a:buChar char="-"/>
            </a:pPr>
            <a:r>
              <a:rPr lang="en-US" dirty="0" smtClean="0">
                <a:latin typeface="+mj-lt"/>
                <a:cs typeface="Calibri" pitchFamily="34" charset="0"/>
              </a:rPr>
              <a:t> Determination of meteorological and landscape parameters  for  industrial sites which impact the dispersion; </a:t>
            </a:r>
          </a:p>
          <a:p>
            <a:pPr algn="just">
              <a:lnSpc>
                <a:spcPct val="114000"/>
              </a:lnSpc>
              <a:buFontTx/>
              <a:buChar char="-"/>
            </a:pPr>
            <a:r>
              <a:rPr lang="en-US" dirty="0" smtClean="0">
                <a:latin typeface="+mj-lt"/>
                <a:cs typeface="Calibri" pitchFamily="34" charset="0"/>
              </a:rPr>
              <a:t>Comparative characterization of facilities by their impact onto air quality and population and their classification.</a:t>
            </a:r>
          </a:p>
          <a:p>
            <a:pPr algn="just">
              <a:lnSpc>
                <a:spcPct val="114000"/>
              </a:lnSpc>
            </a:pPr>
            <a:endParaRPr lang="en-US" dirty="0" smtClean="0">
              <a:latin typeface="+mj-lt"/>
              <a:cs typeface="Calibri" pitchFamily="34" charset="0"/>
            </a:endParaRPr>
          </a:p>
          <a:p>
            <a:pPr algn="just">
              <a:lnSpc>
                <a:spcPct val="114000"/>
              </a:lnSpc>
            </a:pPr>
            <a:endParaRPr lang="en-US" dirty="0" smtClean="0">
              <a:latin typeface="+mj-lt"/>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85720" y="285728"/>
            <a:ext cx="8143932" cy="107157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Calibri" pitchFamily="34" charset="0"/>
                <a:cs typeface="Calibri" pitchFamily="34" charset="0"/>
              </a:rPr>
              <a:t>Formaldehyde emission sources aggregation and </a:t>
            </a:r>
            <a:r>
              <a:rPr lang="en-US" sz="2400" b="1" dirty="0" err="1" smtClean="0">
                <a:latin typeface="Calibri" pitchFamily="34" charset="0"/>
                <a:cs typeface="Calibri" pitchFamily="34" charset="0"/>
              </a:rPr>
              <a:t>parametrization</a:t>
            </a:r>
            <a:endParaRPr lang="ru-RU" sz="2400" b="1" dirty="0">
              <a:latin typeface="Calibri" pitchFamily="34" charset="0"/>
              <a:cs typeface="Calibri" pitchFamily="34" charset="0"/>
            </a:endParaRPr>
          </a:p>
        </p:txBody>
      </p:sp>
      <p:sp>
        <p:nvSpPr>
          <p:cNvPr id="142337" name="Rectangle 1"/>
          <p:cNvSpPr>
            <a:spLocks noChangeArrowheads="1"/>
          </p:cNvSpPr>
          <p:nvPr/>
        </p:nvSpPr>
        <p:spPr bwMode="auto">
          <a:xfrm>
            <a:off x="500034" y="1540835"/>
            <a:ext cx="78581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dirty="0" smtClean="0">
                <a:latin typeface="+mj-lt"/>
                <a:ea typeface="Calibri" pitchFamily="34" charset="0"/>
                <a:cs typeface="Calibri" pitchFamily="34" charset="0"/>
              </a:rPr>
              <a:t>More than 90% of formaldehyde emissions in the woodworking industry of Belarus are due to the production of laminated wood materials. </a:t>
            </a:r>
          </a:p>
          <a:p>
            <a:pPr lvl="0" algn="just"/>
            <a:r>
              <a:rPr lang="en-US" dirty="0" smtClean="0">
                <a:latin typeface="+mj-lt"/>
                <a:ea typeface="Calibri" pitchFamily="34" charset="0"/>
                <a:cs typeface="Calibri" pitchFamily="34" charset="0"/>
              </a:rPr>
              <a:t>There are about 240 sources of formaldehyde emissions at wood-processing facilities having different heights, stack diameters, off-gas velocity and other parameters that affect the emission dispersion. For </a:t>
            </a:r>
            <a:r>
              <a:rPr lang="en-US" dirty="0" err="1" smtClean="0">
                <a:latin typeface="+mj-lt"/>
                <a:ea typeface="Calibri" pitchFamily="34" charset="0"/>
                <a:cs typeface="Calibri" pitchFamily="34" charset="0"/>
              </a:rPr>
              <a:t>geoecological</a:t>
            </a:r>
            <a:r>
              <a:rPr lang="en-US" dirty="0" smtClean="0">
                <a:latin typeface="+mj-lt"/>
                <a:ea typeface="Calibri" pitchFamily="34" charset="0"/>
                <a:cs typeface="Calibri" pitchFamily="34" charset="0"/>
              </a:rPr>
              <a:t> analysis, information on sources was aggregated taking into account their geographical location and basic parameters.</a:t>
            </a:r>
          </a:p>
          <a:p>
            <a:pPr lvl="0" algn="just"/>
            <a:endParaRPr lang="en-US" dirty="0" smtClean="0">
              <a:latin typeface="+mj-lt"/>
              <a:ea typeface="Calibri" pitchFamily="34" charset="0"/>
              <a:cs typeface="Calibri" pitchFamily="34" charset="0"/>
            </a:endParaRPr>
          </a:p>
          <a:p>
            <a:pPr lvl="0" algn="just"/>
            <a:r>
              <a:rPr lang="en-US" dirty="0" smtClean="0">
                <a:latin typeface="+mj-lt"/>
                <a:ea typeface="Calibri" pitchFamily="34" charset="0"/>
                <a:cs typeface="Calibri" pitchFamily="34" charset="0"/>
              </a:rPr>
              <a:t>The </a:t>
            </a:r>
            <a:r>
              <a:rPr lang="en-US" b="1" dirty="0" smtClean="0">
                <a:latin typeface="+mj-lt"/>
                <a:ea typeface="Calibri" pitchFamily="34" charset="0"/>
                <a:cs typeface="Calibri" pitchFamily="34" charset="0"/>
              </a:rPr>
              <a:t>first level </a:t>
            </a:r>
            <a:r>
              <a:rPr lang="en-US" dirty="0" smtClean="0">
                <a:latin typeface="+mj-lt"/>
                <a:ea typeface="Calibri" pitchFamily="34" charset="0"/>
                <a:cs typeface="Calibri" pitchFamily="34" charset="0"/>
              </a:rPr>
              <a:t>of aggregation is the enterprise itself. In total, laminates are produced in 11 enterprises in Belarus. </a:t>
            </a:r>
          </a:p>
          <a:p>
            <a:pPr lvl="0" algn="just"/>
            <a:endParaRPr lang="en-US" dirty="0" smtClean="0">
              <a:latin typeface="+mj-lt"/>
              <a:ea typeface="Calibri" pitchFamily="34" charset="0"/>
              <a:cs typeface="Calibri" pitchFamily="34" charset="0"/>
            </a:endParaRPr>
          </a:p>
          <a:p>
            <a:pPr lvl="0" algn="just"/>
            <a:r>
              <a:rPr lang="en-US" dirty="0" smtClean="0">
                <a:latin typeface="+mj-lt"/>
                <a:ea typeface="Calibri" pitchFamily="34" charset="0"/>
                <a:cs typeface="Calibri" pitchFamily="34" charset="0"/>
              </a:rPr>
              <a:t>The </a:t>
            </a:r>
            <a:r>
              <a:rPr lang="en-US" b="1" dirty="0" smtClean="0">
                <a:latin typeface="+mj-lt"/>
                <a:ea typeface="Calibri" pitchFamily="34" charset="0"/>
                <a:cs typeface="Calibri" pitchFamily="34" charset="0"/>
              </a:rPr>
              <a:t>second level </a:t>
            </a:r>
            <a:r>
              <a:rPr lang="en-US" dirty="0" smtClean="0">
                <a:latin typeface="+mj-lt"/>
                <a:ea typeface="Calibri" pitchFamily="34" charset="0"/>
                <a:cs typeface="Calibri" pitchFamily="34" charset="0"/>
              </a:rPr>
              <a:t>of aggregation is the industrial site. Most of the enterprises are located within the same industrial area within the same city, but a number of enterprises are located at two sites (OJSC </a:t>
            </a:r>
            <a:r>
              <a:rPr lang="en-US" dirty="0" err="1" smtClean="0">
                <a:latin typeface="+mj-lt"/>
                <a:ea typeface="Calibri" pitchFamily="34" charset="0"/>
                <a:cs typeface="Calibri" pitchFamily="34" charset="0"/>
              </a:rPr>
              <a:t>Ivatsevichdrev</a:t>
            </a:r>
            <a:r>
              <a:rPr lang="en-US" dirty="0" smtClean="0">
                <a:latin typeface="+mj-lt"/>
                <a:ea typeface="Calibri" pitchFamily="34" charset="0"/>
                <a:cs typeface="Calibri" pitchFamily="34" charset="0"/>
              </a:rPr>
              <a:t>) or have branches in other cities (JSV </a:t>
            </a:r>
            <a:r>
              <a:rPr lang="en-US" dirty="0" err="1" smtClean="0">
                <a:latin typeface="+mj-lt"/>
                <a:ea typeface="Calibri" pitchFamily="34" charset="0"/>
                <a:cs typeface="Calibri" pitchFamily="34" charset="0"/>
              </a:rPr>
              <a:t>Kronospan</a:t>
            </a:r>
            <a:r>
              <a:rPr lang="en-US" dirty="0" smtClean="0">
                <a:latin typeface="+mj-lt"/>
                <a:ea typeface="Calibri" pitchFamily="34" charset="0"/>
                <a:cs typeface="Calibri" pitchFamily="34" charset="0"/>
              </a:rPr>
              <a:t>, </a:t>
            </a:r>
            <a:r>
              <a:rPr lang="en-US" dirty="0" smtClean="0">
                <a:ea typeface="Calibri" pitchFamily="34" charset="0"/>
                <a:cs typeface="Calibri" pitchFamily="34" charset="0"/>
              </a:rPr>
              <a:t>OJSC </a:t>
            </a:r>
            <a:r>
              <a:rPr lang="en-US" dirty="0" err="1" smtClean="0">
                <a:latin typeface="+mj-lt"/>
                <a:ea typeface="Calibri" pitchFamily="34" charset="0"/>
                <a:cs typeface="Calibri" pitchFamily="34" charset="0"/>
              </a:rPr>
              <a:t>Gomeldrev</a:t>
            </a:r>
            <a:r>
              <a:rPr lang="en-US" dirty="0" smtClean="0">
                <a:latin typeface="+mj-lt"/>
                <a:ea typeface="Calibri" pitchFamily="34" charset="0"/>
                <a:cs typeface="Calibri" pitchFamily="34" charset="0"/>
              </a:rPr>
              <a:t>).</a:t>
            </a:r>
            <a:endParaRPr kumimoji="0" lang="ru-RU" b="0" i="0" u="none" strike="noStrike" cap="none" normalizeH="0" baseline="0" dirty="0" smtClean="0">
              <a:ln>
                <a:noFill/>
              </a:ln>
              <a:solidFill>
                <a:schemeClr val="tx1"/>
              </a:solidFill>
              <a:effectLst/>
              <a:latin typeface="+mj-lt"/>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4294967295"/>
          </p:nvPr>
        </p:nvGraphicFramePr>
        <p:xfrm>
          <a:off x="179512" y="980728"/>
          <a:ext cx="39606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3" name="Заголовок 2"/>
          <p:cNvSpPr>
            <a:spLocks noGrp="1"/>
          </p:cNvSpPr>
          <p:nvPr>
            <p:ph type="title"/>
          </p:nvPr>
        </p:nvSpPr>
        <p:spPr bwMode="auto">
          <a:xfrm>
            <a:off x="0" y="0"/>
            <a:ext cx="9144000" cy="692150"/>
          </a:xfrm>
          <a:solidFill>
            <a:schemeClr val="bg2">
              <a:lumMod val="40000"/>
              <a:lumOff val="60000"/>
            </a:schemeClr>
          </a:solidFill>
          <a:ln w="28575">
            <a:solidFill>
              <a:schemeClr val="bg1">
                <a:lumMod val="25000"/>
              </a:schemeClr>
            </a:solidFill>
          </a:ln>
        </p:spPr>
        <p:txBody>
          <a:bodyPr wrap="square" numCol="1" anchorCtr="0" compatLnSpc="1">
            <a:prstTxWarp prst="textNoShape">
              <a:avLst/>
            </a:prstTxWarp>
            <a:normAutofit/>
          </a:bodyPr>
          <a:lstStyle/>
          <a:p>
            <a:pPr algn="ctr">
              <a:defRPr/>
            </a:pPr>
            <a:r>
              <a:rPr lang="en-US" sz="2000" b="1" cap="none" dirty="0" smtClean="0">
                <a:solidFill>
                  <a:srgbClr val="000000"/>
                </a:solidFill>
                <a:latin typeface="Calibri" pitchFamily="34" charset="0"/>
                <a:cs typeface="Arial" charset="0"/>
              </a:rPr>
              <a:t>Scheme of </a:t>
            </a:r>
            <a:r>
              <a:rPr lang="en-US" sz="2000" b="1" cap="none" dirty="0" err="1" smtClean="0">
                <a:solidFill>
                  <a:srgbClr val="000000"/>
                </a:solidFill>
                <a:latin typeface="Calibri" pitchFamily="34" charset="0"/>
                <a:cs typeface="Arial" charset="0"/>
              </a:rPr>
              <a:t>geoecological</a:t>
            </a:r>
            <a:r>
              <a:rPr lang="en-US" sz="2000" b="1" cap="none" dirty="0" smtClean="0">
                <a:solidFill>
                  <a:srgbClr val="000000"/>
                </a:solidFill>
                <a:latin typeface="Calibri" pitchFamily="34" charset="0"/>
                <a:cs typeface="Arial" charset="0"/>
              </a:rPr>
              <a:t> analysis of wood-processing industry of Belarus</a:t>
            </a:r>
            <a:endParaRPr lang="ru-RU" sz="2000" b="1" cap="none" dirty="0" smtClean="0">
              <a:solidFill>
                <a:srgbClr val="000000"/>
              </a:solidFill>
              <a:latin typeface="Calibri" pitchFamily="34" charset="0"/>
              <a:cs typeface="Arial" charset="0"/>
            </a:endParaRPr>
          </a:p>
        </p:txBody>
      </p:sp>
      <p:sp>
        <p:nvSpPr>
          <p:cNvPr id="30724" name="TextBox 4"/>
          <p:cNvSpPr txBox="1">
            <a:spLocks noChangeArrowheads="1"/>
          </p:cNvSpPr>
          <p:nvPr/>
        </p:nvSpPr>
        <p:spPr bwMode="auto">
          <a:xfrm>
            <a:off x="179388" y="4076700"/>
            <a:ext cx="1584325" cy="538609"/>
          </a:xfrm>
          <a:prstGeom prst="rect">
            <a:avLst/>
          </a:prstGeom>
          <a:noFill/>
          <a:ln w="9525">
            <a:noFill/>
            <a:miter lim="800000"/>
            <a:headEnd/>
            <a:tailEnd/>
          </a:ln>
        </p:spPr>
        <p:txBody>
          <a:bodyPr>
            <a:spAutoFit/>
          </a:bodyPr>
          <a:lstStyle/>
          <a:p>
            <a:pPr algn="ctr"/>
            <a:r>
              <a:rPr lang="ru-RU" altLang="ru-RU" sz="1400" b="1" dirty="0" smtClean="0">
                <a:solidFill>
                  <a:srgbClr val="000000"/>
                </a:solidFill>
              </a:rPr>
              <a:t>3</a:t>
            </a:r>
            <a:r>
              <a:rPr lang="en-US" altLang="ru-RU" sz="1400" b="1" baseline="30000" dirty="0" smtClean="0">
                <a:solidFill>
                  <a:srgbClr val="000000"/>
                </a:solidFill>
              </a:rPr>
              <a:t>rd</a:t>
            </a:r>
            <a:r>
              <a:rPr lang="en-US" altLang="ru-RU" sz="1400" b="1" dirty="0" smtClean="0">
                <a:solidFill>
                  <a:srgbClr val="000000"/>
                </a:solidFill>
              </a:rPr>
              <a:t> level</a:t>
            </a:r>
            <a:r>
              <a:rPr lang="ru-RU" altLang="ru-RU" sz="1400" b="1" dirty="0" smtClean="0">
                <a:solidFill>
                  <a:srgbClr val="000000"/>
                </a:solidFill>
              </a:rPr>
              <a:t> </a:t>
            </a:r>
            <a:endParaRPr lang="ru-RU" altLang="ru-RU" sz="1400" b="1" dirty="0">
              <a:solidFill>
                <a:srgbClr val="000000"/>
              </a:solidFill>
            </a:endParaRPr>
          </a:p>
          <a:p>
            <a:pPr algn="ctr"/>
            <a:r>
              <a:rPr lang="ru-RU" altLang="ru-RU" sz="1400" b="1" dirty="0" smtClean="0">
                <a:solidFill>
                  <a:srgbClr val="000000"/>
                </a:solidFill>
              </a:rPr>
              <a:t>(</a:t>
            </a:r>
            <a:r>
              <a:rPr lang="en-US" altLang="ru-RU" sz="1400" b="1" dirty="0" smtClean="0">
                <a:solidFill>
                  <a:srgbClr val="000000"/>
                </a:solidFill>
              </a:rPr>
              <a:t>Shop</a:t>
            </a:r>
            <a:r>
              <a:rPr lang="ru-RU" altLang="ru-RU" sz="1500" b="1" dirty="0" smtClean="0">
                <a:solidFill>
                  <a:srgbClr val="000000"/>
                </a:solidFill>
              </a:rPr>
              <a:t>)</a:t>
            </a:r>
            <a:endParaRPr lang="ru-RU" altLang="ru-RU" sz="1500" b="1" dirty="0">
              <a:solidFill>
                <a:srgbClr val="000000"/>
              </a:solidFill>
            </a:endParaRPr>
          </a:p>
        </p:txBody>
      </p:sp>
      <p:sp>
        <p:nvSpPr>
          <p:cNvPr id="30725" name="TextBox 5"/>
          <p:cNvSpPr txBox="1">
            <a:spLocks noChangeArrowheads="1"/>
          </p:cNvSpPr>
          <p:nvPr/>
        </p:nvSpPr>
        <p:spPr bwMode="auto">
          <a:xfrm>
            <a:off x="250825" y="5373688"/>
            <a:ext cx="1439863" cy="738664"/>
          </a:xfrm>
          <a:prstGeom prst="rect">
            <a:avLst/>
          </a:prstGeom>
          <a:noFill/>
          <a:ln w="9525">
            <a:noFill/>
            <a:miter lim="800000"/>
            <a:headEnd/>
            <a:tailEnd/>
          </a:ln>
        </p:spPr>
        <p:txBody>
          <a:bodyPr>
            <a:spAutoFit/>
          </a:bodyPr>
          <a:lstStyle/>
          <a:p>
            <a:pPr algn="ctr"/>
            <a:r>
              <a:rPr lang="ru-RU" altLang="ru-RU" sz="1400" b="1" dirty="0" smtClean="0">
                <a:solidFill>
                  <a:srgbClr val="000000"/>
                </a:solidFill>
              </a:rPr>
              <a:t>4</a:t>
            </a:r>
            <a:r>
              <a:rPr lang="en-US" altLang="ru-RU" sz="1400" b="1" baseline="30000" dirty="0" err="1" smtClean="0">
                <a:solidFill>
                  <a:srgbClr val="000000"/>
                </a:solidFill>
              </a:rPr>
              <a:t>th</a:t>
            </a:r>
            <a:r>
              <a:rPr lang="en-US" altLang="ru-RU" sz="1400" b="1" dirty="0" smtClean="0">
                <a:solidFill>
                  <a:srgbClr val="000000"/>
                </a:solidFill>
              </a:rPr>
              <a:t> level </a:t>
            </a:r>
            <a:r>
              <a:rPr lang="ru-RU" altLang="ru-RU" sz="1400" b="1" dirty="0" smtClean="0">
                <a:solidFill>
                  <a:srgbClr val="000000"/>
                </a:solidFill>
              </a:rPr>
              <a:t>(</a:t>
            </a:r>
            <a:r>
              <a:rPr lang="en-US" altLang="ru-RU" sz="1400" b="1" dirty="0" smtClean="0">
                <a:solidFill>
                  <a:srgbClr val="000000"/>
                </a:solidFill>
              </a:rPr>
              <a:t>Group of sources</a:t>
            </a:r>
            <a:r>
              <a:rPr lang="ru-RU" altLang="ru-RU" sz="1400" b="1" dirty="0" smtClean="0">
                <a:solidFill>
                  <a:srgbClr val="000000"/>
                </a:solidFill>
              </a:rPr>
              <a:t>)</a:t>
            </a:r>
            <a:endParaRPr lang="ru-RU" altLang="ru-RU" sz="1400" b="1" dirty="0">
              <a:solidFill>
                <a:srgbClr val="000000"/>
              </a:solidFill>
            </a:endParaRPr>
          </a:p>
        </p:txBody>
      </p:sp>
      <p:sp>
        <p:nvSpPr>
          <p:cNvPr id="7" name="Скругленный прямоугольник 6"/>
          <p:cNvSpPr/>
          <p:nvPr/>
        </p:nvSpPr>
        <p:spPr>
          <a:xfrm>
            <a:off x="4140200" y="1052513"/>
            <a:ext cx="1727944"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7" name="TextBox 7"/>
          <p:cNvSpPr txBox="1">
            <a:spLocks noChangeArrowheads="1"/>
          </p:cNvSpPr>
          <p:nvPr/>
        </p:nvSpPr>
        <p:spPr bwMode="auto">
          <a:xfrm>
            <a:off x="4211960" y="1340768"/>
            <a:ext cx="1559098" cy="646331"/>
          </a:xfrm>
          <a:prstGeom prst="rect">
            <a:avLst/>
          </a:prstGeom>
          <a:noFill/>
          <a:ln w="9525">
            <a:noFill/>
            <a:miter lim="800000"/>
            <a:headEnd/>
            <a:tailEnd/>
          </a:ln>
        </p:spPr>
        <p:txBody>
          <a:bodyPr wrap="square">
            <a:spAutoFit/>
          </a:bodyPr>
          <a:lstStyle/>
          <a:p>
            <a:r>
              <a:rPr lang="ru-RU" altLang="ru-RU" dirty="0"/>
              <a:t>12 </a:t>
            </a:r>
            <a:r>
              <a:rPr lang="en-US" altLang="ru-RU" dirty="0" smtClean="0"/>
              <a:t>facilities</a:t>
            </a:r>
            <a:r>
              <a:rPr lang="ru-RU" altLang="ru-RU" dirty="0" smtClean="0"/>
              <a:t> </a:t>
            </a:r>
            <a:r>
              <a:rPr lang="en-US" altLang="ru-RU" dirty="0" smtClean="0"/>
              <a:t>in 10 cities</a:t>
            </a:r>
            <a:endParaRPr lang="ru-RU" altLang="ru-RU" dirty="0"/>
          </a:p>
        </p:txBody>
      </p:sp>
      <p:sp>
        <p:nvSpPr>
          <p:cNvPr id="9" name="Скругленный прямоугольник 8"/>
          <p:cNvSpPr/>
          <p:nvPr/>
        </p:nvSpPr>
        <p:spPr>
          <a:xfrm>
            <a:off x="4140200" y="2492375"/>
            <a:ext cx="1727944"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кругленный прямоугольник 9"/>
          <p:cNvSpPr/>
          <p:nvPr/>
        </p:nvSpPr>
        <p:spPr>
          <a:xfrm>
            <a:off x="4164013" y="3917950"/>
            <a:ext cx="1704131" cy="115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кругленный прямоугольник 10"/>
          <p:cNvSpPr/>
          <p:nvPr/>
        </p:nvSpPr>
        <p:spPr>
          <a:xfrm>
            <a:off x="4183063" y="5300663"/>
            <a:ext cx="1685081"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31" name="TextBox 11"/>
          <p:cNvSpPr txBox="1">
            <a:spLocks noChangeArrowheads="1"/>
          </p:cNvSpPr>
          <p:nvPr/>
        </p:nvSpPr>
        <p:spPr bwMode="auto">
          <a:xfrm>
            <a:off x="4164013" y="2705100"/>
            <a:ext cx="1920875" cy="369332"/>
          </a:xfrm>
          <a:prstGeom prst="rect">
            <a:avLst/>
          </a:prstGeom>
          <a:noFill/>
          <a:ln w="9525">
            <a:noFill/>
            <a:miter lim="800000"/>
            <a:headEnd/>
            <a:tailEnd/>
          </a:ln>
        </p:spPr>
        <p:txBody>
          <a:bodyPr>
            <a:spAutoFit/>
          </a:bodyPr>
          <a:lstStyle/>
          <a:p>
            <a:r>
              <a:rPr lang="ru-RU" altLang="ru-RU" dirty="0"/>
              <a:t>15 </a:t>
            </a:r>
            <a:r>
              <a:rPr lang="en-US" altLang="ru-RU" dirty="0" smtClean="0"/>
              <a:t>sites</a:t>
            </a:r>
            <a:endParaRPr lang="ru-RU" altLang="ru-RU" dirty="0"/>
          </a:p>
        </p:txBody>
      </p:sp>
      <p:sp>
        <p:nvSpPr>
          <p:cNvPr id="30732" name="TextBox 12"/>
          <p:cNvSpPr txBox="1">
            <a:spLocks noChangeArrowheads="1"/>
          </p:cNvSpPr>
          <p:nvPr/>
        </p:nvSpPr>
        <p:spPr bwMode="auto">
          <a:xfrm>
            <a:off x="4246563" y="4251325"/>
            <a:ext cx="2520950" cy="369888"/>
          </a:xfrm>
          <a:prstGeom prst="rect">
            <a:avLst/>
          </a:prstGeom>
          <a:noFill/>
          <a:ln w="9525">
            <a:noFill/>
            <a:miter lim="800000"/>
            <a:headEnd/>
            <a:tailEnd/>
          </a:ln>
        </p:spPr>
        <p:txBody>
          <a:bodyPr>
            <a:spAutoFit/>
          </a:bodyPr>
          <a:lstStyle/>
          <a:p>
            <a:r>
              <a:rPr lang="ru-RU" altLang="ru-RU" dirty="0"/>
              <a:t>27 </a:t>
            </a:r>
            <a:r>
              <a:rPr lang="en-US" altLang="ru-RU" dirty="0" smtClean="0"/>
              <a:t>shops</a:t>
            </a:r>
            <a:endParaRPr lang="ru-RU" altLang="ru-RU" dirty="0"/>
          </a:p>
        </p:txBody>
      </p:sp>
      <p:sp>
        <p:nvSpPr>
          <p:cNvPr id="30733" name="TextBox 13"/>
          <p:cNvSpPr txBox="1">
            <a:spLocks noChangeArrowheads="1"/>
          </p:cNvSpPr>
          <p:nvPr/>
        </p:nvSpPr>
        <p:spPr bwMode="auto">
          <a:xfrm>
            <a:off x="4214810" y="5572140"/>
            <a:ext cx="1893887" cy="369332"/>
          </a:xfrm>
          <a:prstGeom prst="rect">
            <a:avLst/>
          </a:prstGeom>
          <a:noFill/>
          <a:ln w="9525">
            <a:noFill/>
            <a:miter lim="800000"/>
            <a:headEnd/>
            <a:tailEnd/>
          </a:ln>
        </p:spPr>
        <p:txBody>
          <a:bodyPr>
            <a:spAutoFit/>
          </a:bodyPr>
          <a:lstStyle/>
          <a:p>
            <a:r>
              <a:rPr lang="en-US" altLang="ru-RU" dirty="0" smtClean="0"/>
              <a:t>45 groups</a:t>
            </a:r>
            <a:endParaRPr lang="ru-RU" altLang="ru-RU" dirty="0" smtClean="0"/>
          </a:p>
        </p:txBody>
      </p:sp>
      <p:sp>
        <p:nvSpPr>
          <p:cNvPr id="30734" name="TextBox 14"/>
          <p:cNvSpPr txBox="1">
            <a:spLocks noChangeArrowheads="1"/>
          </p:cNvSpPr>
          <p:nvPr/>
        </p:nvSpPr>
        <p:spPr bwMode="auto">
          <a:xfrm>
            <a:off x="1785918" y="5357826"/>
            <a:ext cx="2273300" cy="738664"/>
          </a:xfrm>
          <a:prstGeom prst="rect">
            <a:avLst/>
          </a:prstGeom>
          <a:noFill/>
          <a:ln w="9525">
            <a:noFill/>
            <a:miter lim="800000"/>
            <a:headEnd/>
            <a:tailEnd/>
          </a:ln>
        </p:spPr>
        <p:txBody>
          <a:bodyPr>
            <a:spAutoFit/>
          </a:bodyPr>
          <a:lstStyle/>
          <a:p>
            <a:pPr>
              <a:buFont typeface="Arial" charset="0"/>
              <a:buChar char="•"/>
            </a:pPr>
            <a:r>
              <a:rPr lang="en-US" altLang="ru-RU" sz="1400" dirty="0" smtClean="0">
                <a:solidFill>
                  <a:srgbClr val="000000"/>
                </a:solidFill>
                <a:latin typeface="Calibri" pitchFamily="34" charset="0"/>
              </a:rPr>
              <a:t>Flow  and emission  rate  </a:t>
            </a:r>
          </a:p>
          <a:p>
            <a:pPr>
              <a:buFont typeface="Arial" charset="0"/>
              <a:buChar char="•"/>
            </a:pPr>
            <a:r>
              <a:rPr lang="en-US" altLang="ru-RU" sz="1400" dirty="0" smtClean="0">
                <a:solidFill>
                  <a:srgbClr val="000000"/>
                </a:solidFill>
                <a:latin typeface="Calibri" pitchFamily="34" charset="0"/>
              </a:rPr>
              <a:t>Temperature</a:t>
            </a:r>
            <a:r>
              <a:rPr lang="ru-RU" altLang="ru-RU" sz="1400" dirty="0" smtClean="0">
                <a:solidFill>
                  <a:srgbClr val="000000"/>
                </a:solidFill>
                <a:latin typeface="Calibri" pitchFamily="34" charset="0"/>
              </a:rPr>
              <a:t> </a:t>
            </a:r>
            <a:endParaRPr lang="ru-RU" altLang="ru-RU" sz="1400" dirty="0">
              <a:solidFill>
                <a:srgbClr val="000000"/>
              </a:solidFill>
              <a:latin typeface="Calibri" pitchFamily="34" charset="0"/>
            </a:endParaRPr>
          </a:p>
          <a:p>
            <a:pPr>
              <a:buFont typeface="Arial" charset="0"/>
              <a:buChar char="•"/>
            </a:pPr>
            <a:r>
              <a:rPr lang="en-US" altLang="ru-RU" sz="1400" dirty="0" smtClean="0">
                <a:solidFill>
                  <a:srgbClr val="000000"/>
                </a:solidFill>
                <a:latin typeface="Calibri" pitchFamily="34" charset="0"/>
              </a:rPr>
              <a:t>Stack height and diameter</a:t>
            </a:r>
            <a:endParaRPr lang="ru-RU" altLang="ru-RU" sz="1400" dirty="0">
              <a:solidFill>
                <a:srgbClr val="000000"/>
              </a:solidFill>
              <a:latin typeface="Calibri" pitchFamily="34" charset="0"/>
            </a:endParaRPr>
          </a:p>
        </p:txBody>
      </p:sp>
      <p:sp>
        <p:nvSpPr>
          <p:cNvPr id="30735" name="TextBox 15"/>
          <p:cNvSpPr txBox="1">
            <a:spLocks noChangeArrowheads="1"/>
          </p:cNvSpPr>
          <p:nvPr/>
        </p:nvSpPr>
        <p:spPr bwMode="auto">
          <a:xfrm>
            <a:off x="1793875" y="4024313"/>
            <a:ext cx="2089150" cy="523220"/>
          </a:xfrm>
          <a:prstGeom prst="rect">
            <a:avLst/>
          </a:prstGeom>
          <a:noFill/>
          <a:ln w="9525">
            <a:noFill/>
            <a:miter lim="800000"/>
            <a:headEnd/>
            <a:tailEnd/>
          </a:ln>
        </p:spPr>
        <p:txBody>
          <a:bodyPr>
            <a:spAutoFit/>
          </a:bodyPr>
          <a:lstStyle/>
          <a:p>
            <a:pPr>
              <a:buFont typeface="Arial" charset="0"/>
              <a:buChar char="•"/>
            </a:pPr>
            <a:r>
              <a:rPr lang="en-US" altLang="ru-RU" sz="1400" dirty="0" smtClean="0">
                <a:solidFill>
                  <a:srgbClr val="000000"/>
                </a:solidFill>
                <a:latin typeface="Calibri" pitchFamily="34" charset="0"/>
              </a:rPr>
              <a:t>Number of sources</a:t>
            </a:r>
            <a:endParaRPr lang="ru-RU" altLang="ru-RU" sz="1400" dirty="0">
              <a:solidFill>
                <a:srgbClr val="000000"/>
              </a:solidFill>
              <a:latin typeface="Calibri" pitchFamily="34" charset="0"/>
            </a:endParaRPr>
          </a:p>
          <a:p>
            <a:pPr>
              <a:buFont typeface="Arial" charset="0"/>
              <a:buChar char="•"/>
            </a:pPr>
            <a:r>
              <a:rPr lang="en-US" altLang="ru-RU" sz="1400" dirty="0" smtClean="0">
                <a:solidFill>
                  <a:srgbClr val="000000"/>
                </a:solidFill>
                <a:latin typeface="Calibri" pitchFamily="34" charset="0"/>
              </a:rPr>
              <a:t>Area, location, shape</a:t>
            </a:r>
            <a:endParaRPr lang="ru-RU" altLang="ru-RU" sz="1400" dirty="0">
              <a:solidFill>
                <a:srgbClr val="000000"/>
              </a:solidFill>
              <a:latin typeface="Calibri" pitchFamily="34" charset="0"/>
            </a:endParaRPr>
          </a:p>
        </p:txBody>
      </p:sp>
      <p:pic>
        <p:nvPicPr>
          <p:cNvPr id="17" name="Picture 11" descr="SDC14152"/>
          <p:cNvPicPr>
            <a:picLocks noChangeAspect="1" noChangeArrowheads="1"/>
          </p:cNvPicPr>
          <p:nvPr/>
        </p:nvPicPr>
        <p:blipFill>
          <a:blip r:embed="rId7" cstate="print">
            <a:lum contrast="6000"/>
          </a:blip>
          <a:srcRect l="11131" t="3075" r="23401"/>
          <a:stretch>
            <a:fillRect/>
          </a:stretch>
        </p:blipFill>
        <p:spPr bwMode="auto">
          <a:xfrm>
            <a:off x="6084168" y="5157192"/>
            <a:ext cx="1446758" cy="1592691"/>
          </a:xfrm>
          <a:prstGeom prst="rect">
            <a:avLst/>
          </a:prstGeom>
          <a:noFill/>
          <a:ln>
            <a:noFill/>
          </a:ln>
          <a:effectLst>
            <a:outerShdw blurRad="190500" algn="tl" rotWithShape="0">
              <a:srgbClr val="000000">
                <a:alpha val="70000"/>
              </a:srgbClr>
            </a:outerShdw>
          </a:effectLst>
          <a:extLst/>
        </p:spPr>
      </p:pic>
      <p:pic>
        <p:nvPicPr>
          <p:cNvPr id="30738" name="Picture 17" descr="http://mebelsib.biz/upload/information_system_1/9/3/9/item_939/1eafb77b5825834a26954ef977f61ed2.jpg"/>
          <p:cNvPicPr>
            <a:picLocks noChangeAspect="1" noChangeArrowheads="1"/>
          </p:cNvPicPr>
          <p:nvPr/>
        </p:nvPicPr>
        <p:blipFill>
          <a:blip r:embed="rId8" cstate="print"/>
          <a:srcRect l="13440" t="6091" r="40279"/>
          <a:stretch>
            <a:fillRect/>
          </a:stretch>
        </p:blipFill>
        <p:spPr bwMode="auto">
          <a:xfrm>
            <a:off x="6084168" y="3573016"/>
            <a:ext cx="1440160" cy="1527705"/>
          </a:xfrm>
          <a:prstGeom prst="rect">
            <a:avLst/>
          </a:prstGeom>
          <a:noFill/>
          <a:ln w="9525">
            <a:noFill/>
            <a:miter lim="800000"/>
            <a:headEnd/>
            <a:tailEnd/>
          </a:ln>
        </p:spPr>
      </p:pic>
      <p:pic>
        <p:nvPicPr>
          <p:cNvPr id="1026" name="Picture 2" descr="D:\QGIS\беларусь\промплощадки_цвет.jpeg"/>
          <p:cNvPicPr>
            <a:picLocks noChangeAspect="1" noChangeArrowheads="1"/>
          </p:cNvPicPr>
          <p:nvPr/>
        </p:nvPicPr>
        <p:blipFill>
          <a:blip r:embed="rId9" cstate="print"/>
          <a:srcRect l="22772" t="12558" r="18812" b="17676"/>
          <a:stretch>
            <a:fillRect/>
          </a:stretch>
        </p:blipFill>
        <p:spPr bwMode="auto">
          <a:xfrm>
            <a:off x="5929322" y="1285860"/>
            <a:ext cx="2444609" cy="20717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85720" y="285728"/>
            <a:ext cx="8143932" cy="107157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Calibri" pitchFamily="34" charset="0"/>
                <a:cs typeface="Calibri" pitchFamily="34" charset="0"/>
              </a:rPr>
              <a:t>Formaldehyde emission sources aggregation and </a:t>
            </a:r>
            <a:r>
              <a:rPr lang="en-US" sz="2400" b="1" dirty="0" err="1" smtClean="0">
                <a:latin typeface="Calibri" pitchFamily="34" charset="0"/>
                <a:cs typeface="Calibri" pitchFamily="34" charset="0"/>
              </a:rPr>
              <a:t>parametrization</a:t>
            </a:r>
            <a:endParaRPr lang="ru-RU" sz="2400" b="1" dirty="0">
              <a:latin typeface="Calibri" pitchFamily="34" charset="0"/>
              <a:cs typeface="Calibri" pitchFamily="34" charset="0"/>
            </a:endParaRPr>
          </a:p>
        </p:txBody>
      </p:sp>
      <p:sp>
        <p:nvSpPr>
          <p:cNvPr id="142337" name="Rectangle 1"/>
          <p:cNvSpPr>
            <a:spLocks noChangeArrowheads="1"/>
          </p:cNvSpPr>
          <p:nvPr/>
        </p:nvSpPr>
        <p:spPr bwMode="auto">
          <a:xfrm>
            <a:off x="642910" y="1643050"/>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latin typeface="Calibri" pitchFamily="34" charset="0"/>
              </a:rPr>
              <a:t>The </a:t>
            </a:r>
            <a:r>
              <a:rPr lang="en-US" sz="2000" b="1" dirty="0" smtClean="0">
                <a:latin typeface="Calibri" pitchFamily="34" charset="0"/>
              </a:rPr>
              <a:t>third level </a:t>
            </a:r>
            <a:r>
              <a:rPr lang="en-US" sz="2000" dirty="0" smtClean="0">
                <a:latin typeface="Calibri" pitchFamily="34" charset="0"/>
              </a:rPr>
              <a:t>of aggregation is the workshop. Usually within the industrial site of the enterprise there are main shops - particle board, MDF, plywood (depending on the profile of the enterprise), as well as shops for the production of resins, which are also sources of formaldehyde emissions.</a:t>
            </a:r>
          </a:p>
          <a:p>
            <a:pPr algn="just"/>
            <a:endParaRPr lang="en-US" sz="2000" dirty="0" smtClean="0">
              <a:latin typeface="Calibri" pitchFamily="34" charset="0"/>
            </a:endParaRPr>
          </a:p>
          <a:p>
            <a:pPr algn="just"/>
            <a:r>
              <a:rPr lang="en-US" sz="2000" dirty="0" smtClean="0">
                <a:latin typeface="Calibri" pitchFamily="34" charset="0"/>
              </a:rPr>
              <a:t>The </a:t>
            </a:r>
            <a:r>
              <a:rPr lang="en-US" sz="2000" b="1" dirty="0" smtClean="0">
                <a:latin typeface="Calibri" pitchFamily="34" charset="0"/>
              </a:rPr>
              <a:t>fourth level </a:t>
            </a:r>
            <a:r>
              <a:rPr lang="en-US" sz="2000" dirty="0" smtClean="0">
                <a:latin typeface="Calibri" pitchFamily="34" charset="0"/>
              </a:rPr>
              <a:t>of aggregation is a group of sources homogeneous in height (the main one, in addition to the mass of emissions, is the parameter that affects the surface concentrations). The characteristics of the source groups include the maximum emissions, average height, average stack diameter, average velocity and temperature of the flue gases, and the effective stack height for standard conditions (20 ° C, 760 mm Hg, wind 1 m/s). A total of 45 groups of sources of formaldehyde emissions have been identified.</a:t>
            </a:r>
            <a:endParaRPr lang="ru-RU" sz="2000" dirty="0">
              <a:latin typeface="Calibri"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3">
    <a:dk1>
      <a:srgbClr val="E6F3DE"/>
    </a:dk1>
    <a:lt1>
      <a:sysClr val="window" lastClr="FFFFFF"/>
    </a:lt1>
    <a:dk2>
      <a:srgbClr val="B5DB9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6449</TotalTime>
  <Words>1446</Words>
  <Application>Microsoft Office PowerPoint</Application>
  <PresentationFormat>Экран (4:3)</PresentationFormat>
  <Paragraphs>151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Formaldehyde in ambient air of industrial areas of Belarus: simple Gaussian model application for a sector impact assessment  </vt:lpstr>
      <vt:lpstr>Слайд 2</vt:lpstr>
      <vt:lpstr>Слайд 3</vt:lpstr>
      <vt:lpstr>Слайд 4</vt:lpstr>
      <vt:lpstr>Слайд 5</vt:lpstr>
      <vt:lpstr>Слайд 6</vt:lpstr>
      <vt:lpstr>Слайд 7</vt:lpstr>
      <vt:lpstr>Scheme of geoecological analysis of wood-processing industry of Belarus</vt:lpstr>
      <vt:lpstr>Слайд 9</vt:lpstr>
      <vt:lpstr>Слайд 10</vt:lpstr>
      <vt:lpstr>Слайд 11</vt:lpstr>
      <vt:lpstr>Слайд 12</vt:lpstr>
      <vt:lpstr>Слайд 13</vt:lpstr>
      <vt:lpstr>Слайд 14</vt:lpstr>
      <vt:lpstr>Слайд 15</vt:lpstr>
      <vt:lpstr>Слайд 16</vt:lpstr>
      <vt:lpstr>Ranking of facilities/sites by air impact </vt:lpstr>
      <vt:lpstr>Слайд 18</vt:lpstr>
      <vt:lpstr> - facilities of other sectors testing; - further modelling/measurement exercises (other VOC, ammonia..); -  verification against AERMOD modelling; - impact assessment sophistication; - problems to be solved for effective dispersion modelling:    -  unstable work of emission generating installations;    - poor data on history of activity of emission sources;    - numerous diffuse sources which are not accounted;    - lack of meteorology data with fine resolution. </vt:lpstr>
      <vt:lpstr>Thank you for your attention!</vt:lpstr>
    </vt:vector>
  </TitlesOfParts>
  <Company>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Admin</cp:lastModifiedBy>
  <cp:revision>532</cp:revision>
  <dcterms:created xsi:type="dcterms:W3CDTF">2011-12-16T09:54:58Z</dcterms:created>
  <dcterms:modified xsi:type="dcterms:W3CDTF">2017-05-17T07:04:18Z</dcterms:modified>
</cp:coreProperties>
</file>