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2" r:id="rId3"/>
    <p:sldId id="275" r:id="rId4"/>
    <p:sldId id="264" r:id="rId5"/>
    <p:sldId id="263" r:id="rId6"/>
    <p:sldId id="265" r:id="rId7"/>
    <p:sldId id="266" r:id="rId8"/>
    <p:sldId id="267" r:id="rId9"/>
    <p:sldId id="278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6" r:id="rId18"/>
    <p:sldId id="279" r:id="rId19"/>
    <p:sldId id="280" r:id="rId20"/>
    <p:sldId id="281" r:id="rId21"/>
    <p:sldId id="274" r:id="rId22"/>
  </p:sldIdLst>
  <p:sldSz cx="9144000" cy="6858000" type="screen4x3"/>
  <p:notesSz cx="6858000" cy="9144000"/>
  <p:custDataLst>
    <p:tags r:id="rId2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1" autoAdjust="0"/>
    <p:restoredTop sz="94660"/>
  </p:normalViewPr>
  <p:slideViewPr>
    <p:cSldViewPr>
      <p:cViewPr>
        <p:scale>
          <a:sx n="100" d="100"/>
          <a:sy n="100" d="100"/>
        </p:scale>
        <p:origin x="-69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sImag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r="8821"/>
          <a:stretch/>
        </p:blipFill>
        <p:spPr bwMode="auto">
          <a:xfrm>
            <a:off x="-36512" y="-12700"/>
            <a:ext cx="4933951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vbcvb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10800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52231017300791#bib2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000" dirty="0" err="1" smtClean="0"/>
              <a:t>High resolution simulations for the Netherlands with OPS and EMEP4NL</a:t>
            </a: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u="sng" dirty="0" smtClean="0"/>
              <a:t>Eric van der </a:t>
            </a:r>
            <a:r>
              <a:rPr lang="nl-NL" u="sng" dirty="0" err="1" smtClean="0"/>
              <a:t>Swaluw</a:t>
            </a:r>
            <a:r>
              <a:rPr lang="nl-NL" dirty="0" smtClean="0"/>
              <a:t>, Wilco de Vries,</a:t>
            </a:r>
            <a:r>
              <a:rPr lang="nl-NL" dirty="0"/>
              <a:t> </a:t>
            </a:r>
            <a:r>
              <a:rPr lang="nl-NL" dirty="0" smtClean="0"/>
              <a:t>Jan </a:t>
            </a:r>
            <a:r>
              <a:rPr lang="nl-NL" dirty="0" err="1" smtClean="0"/>
              <a:t>Aben</a:t>
            </a:r>
            <a:r>
              <a:rPr lang="nl-NL" dirty="0" smtClean="0"/>
              <a:t>, Roy </a:t>
            </a:r>
            <a:r>
              <a:rPr lang="nl-NL" dirty="0" err="1" smtClean="0"/>
              <a:t>Wichink</a:t>
            </a:r>
            <a:r>
              <a:rPr lang="nl-NL" dirty="0" smtClean="0"/>
              <a:t> Kruit, </a:t>
            </a:r>
            <a:r>
              <a:rPr lang="nl-NL" dirty="0" err="1" smtClean="0"/>
              <a:t>Ferd</a:t>
            </a:r>
            <a:r>
              <a:rPr lang="nl-NL" dirty="0" smtClean="0"/>
              <a:t> Sauter, Guus </a:t>
            </a:r>
            <a:r>
              <a:rPr lang="nl-NL" dirty="0" err="1" smtClean="0"/>
              <a:t>Velders</a:t>
            </a:r>
            <a:r>
              <a:rPr lang="nl-NL" dirty="0" smtClean="0"/>
              <a:t>, </a:t>
            </a:r>
            <a:r>
              <a:rPr lang="nl-NL" dirty="0" err="1" smtClean="0"/>
              <a:t>Addo</a:t>
            </a:r>
            <a:r>
              <a:rPr lang="nl-NL" dirty="0" smtClean="0"/>
              <a:t> van Pul (RIVM)</a:t>
            </a:r>
          </a:p>
          <a:p>
            <a:endParaRPr lang="en-US" dirty="0"/>
          </a:p>
          <a:p>
            <a:r>
              <a:rPr lang="en-US" dirty="0" smtClean="0"/>
              <a:t>Bruce </a:t>
            </a:r>
            <a:r>
              <a:rPr lang="en-US" dirty="0" err="1" smtClean="0"/>
              <a:t>Rolstad</a:t>
            </a:r>
            <a:r>
              <a:rPr lang="en-US" dirty="0" smtClean="0"/>
              <a:t> </a:t>
            </a:r>
            <a:r>
              <a:rPr lang="en-US" dirty="0" err="1" smtClean="0"/>
              <a:t>Denby</a:t>
            </a:r>
            <a:r>
              <a:rPr lang="en-US" dirty="0" smtClean="0"/>
              <a:t>, Peter Wind, Hilde </a:t>
            </a:r>
            <a:r>
              <a:rPr lang="en-US" dirty="0" err="1" smtClean="0"/>
              <a:t>Fagerli</a:t>
            </a:r>
            <a:r>
              <a:rPr lang="en-US" dirty="0" smtClean="0"/>
              <a:t> (EMEP)</a:t>
            </a:r>
          </a:p>
          <a:p>
            <a:endParaRPr lang="en-US" dirty="0"/>
          </a:p>
          <a:p>
            <a:r>
              <a:rPr lang="en-US" dirty="0" smtClean="0"/>
              <a:t>Massimo </a:t>
            </a:r>
            <a:r>
              <a:rPr lang="en-US" dirty="0" err="1" smtClean="0"/>
              <a:t>Vieno</a:t>
            </a:r>
            <a:r>
              <a:rPr lang="en-US" dirty="0" smtClean="0"/>
              <a:t> (CEH)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err="1" smtClean="0"/>
              <a:t>High resolution simulations for the Netherlands with OPS and EMEP4NL</a:t>
            </a:r>
            <a:r>
              <a:rPr lang="nl-NL" dirty="0" smtClean="0"/>
              <a:t> | </a:t>
            </a:r>
            <a:r>
              <a:rPr lang="nl-NL" dirty="0" err="1" smtClean="0"/>
              <a:t>3 May 2017 TFMM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48535"/>
            <a:ext cx="6034617" cy="44292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588" y="6405563"/>
            <a:ext cx="4087812" cy="144462"/>
          </a:xfrm>
        </p:spPr>
        <p:txBody>
          <a:bodyPr/>
          <a:lstStyle/>
          <a:p>
            <a:r>
              <a:rPr lang="nl-NL" dirty="0" smtClean="0"/>
              <a:t>High </a:t>
            </a:r>
            <a:r>
              <a:rPr lang="nl-NL" dirty="0" err="1" smtClean="0"/>
              <a:t>resolution</a:t>
            </a:r>
            <a:r>
              <a:rPr lang="nl-NL" dirty="0" smtClean="0"/>
              <a:t> </a:t>
            </a:r>
            <a:r>
              <a:rPr lang="nl-NL" dirty="0" err="1" smtClean="0"/>
              <a:t>simulations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Netherlands </a:t>
            </a:r>
            <a:r>
              <a:rPr lang="nl-NL" dirty="0" err="1" smtClean="0"/>
              <a:t>with</a:t>
            </a:r>
            <a:r>
              <a:rPr lang="nl-NL" dirty="0" smtClean="0"/>
              <a:t> OPS </a:t>
            </a:r>
            <a:r>
              <a:rPr lang="nl-NL" dirty="0" err="1" smtClean="0"/>
              <a:t>and</a:t>
            </a:r>
            <a:r>
              <a:rPr lang="nl-NL" dirty="0" smtClean="0"/>
              <a:t> EMEP4NL | 3 May 2017 TFMM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15240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NH</a:t>
            </a:r>
            <a:r>
              <a:rPr lang="nl-NL" baseline="-25000" dirty="0" smtClean="0"/>
              <a:t>3</a:t>
            </a:r>
            <a:r>
              <a:rPr lang="nl-NL" dirty="0" smtClean="0"/>
              <a:t>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3800" y="3505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</a:rPr>
              <a:t>0.50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⁰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48535"/>
            <a:ext cx="6034617" cy="44292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588" y="6405563"/>
            <a:ext cx="4087812" cy="144462"/>
          </a:xfrm>
        </p:spPr>
        <p:txBody>
          <a:bodyPr/>
          <a:lstStyle/>
          <a:p>
            <a:r>
              <a:rPr lang="nl-NL" dirty="0" smtClean="0"/>
              <a:t>High </a:t>
            </a:r>
            <a:r>
              <a:rPr lang="nl-NL" dirty="0" err="1" smtClean="0"/>
              <a:t>resolution</a:t>
            </a:r>
            <a:r>
              <a:rPr lang="nl-NL" dirty="0" smtClean="0"/>
              <a:t> </a:t>
            </a:r>
            <a:r>
              <a:rPr lang="nl-NL" dirty="0" err="1" smtClean="0"/>
              <a:t>simulations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Netherlands </a:t>
            </a:r>
            <a:r>
              <a:rPr lang="nl-NL" dirty="0" err="1" smtClean="0"/>
              <a:t>with</a:t>
            </a:r>
            <a:r>
              <a:rPr lang="nl-NL" dirty="0" smtClean="0"/>
              <a:t> OPS </a:t>
            </a:r>
            <a:r>
              <a:rPr lang="nl-NL" dirty="0" err="1" smtClean="0"/>
              <a:t>and</a:t>
            </a:r>
            <a:r>
              <a:rPr lang="nl-NL" dirty="0" smtClean="0"/>
              <a:t> EMEP4NL | 3 May 2017 TFMM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5240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NH</a:t>
            </a:r>
            <a:r>
              <a:rPr lang="nl-NL" baseline="-25000" dirty="0" smtClean="0"/>
              <a:t>3</a:t>
            </a:r>
            <a:r>
              <a:rPr lang="nl-NL" dirty="0" smtClean="0"/>
              <a:t>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3505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0.06⁰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48535"/>
            <a:ext cx="6034617" cy="44292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588" y="6405563"/>
            <a:ext cx="4087812" cy="144462"/>
          </a:xfrm>
        </p:spPr>
        <p:txBody>
          <a:bodyPr/>
          <a:lstStyle/>
          <a:p>
            <a:r>
              <a:rPr lang="nl-NL" dirty="0" smtClean="0"/>
              <a:t>High </a:t>
            </a:r>
            <a:r>
              <a:rPr lang="nl-NL" dirty="0" err="1" smtClean="0"/>
              <a:t>resolution</a:t>
            </a:r>
            <a:r>
              <a:rPr lang="nl-NL" dirty="0" smtClean="0"/>
              <a:t> </a:t>
            </a:r>
            <a:r>
              <a:rPr lang="nl-NL" dirty="0" err="1" smtClean="0"/>
              <a:t>simulations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Netherlands </a:t>
            </a:r>
            <a:r>
              <a:rPr lang="nl-NL" dirty="0" err="1" smtClean="0"/>
              <a:t>with</a:t>
            </a:r>
            <a:r>
              <a:rPr lang="nl-NL" dirty="0" smtClean="0"/>
              <a:t> OPS </a:t>
            </a:r>
            <a:r>
              <a:rPr lang="nl-NL" dirty="0" err="1" smtClean="0"/>
              <a:t>and</a:t>
            </a:r>
            <a:r>
              <a:rPr lang="nl-NL" dirty="0" smtClean="0"/>
              <a:t> EMEP4NL | 3 May 2017 TFMM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5240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NH</a:t>
            </a:r>
            <a:r>
              <a:rPr lang="nl-NL" baseline="-25000" dirty="0" smtClean="0"/>
              <a:t>3</a:t>
            </a:r>
            <a:r>
              <a:rPr lang="nl-NL" dirty="0" smtClean="0"/>
              <a:t>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3505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0.02⁰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1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Calculations</a:t>
            </a:r>
            <a:r>
              <a:rPr lang="nl-NL" dirty="0" smtClean="0"/>
              <a:t> versus </a:t>
            </a:r>
            <a:r>
              <a:rPr lang="nl-NL" dirty="0" err="1" smtClean="0"/>
              <a:t>measurements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5" y="1844675"/>
            <a:ext cx="5840969" cy="42814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7543800" y="3505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</a:rPr>
              <a:t>0.50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⁰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8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Calculations</a:t>
            </a:r>
            <a:r>
              <a:rPr lang="nl-NL" dirty="0" smtClean="0"/>
              <a:t> versus </a:t>
            </a:r>
            <a:r>
              <a:rPr lang="nl-NL" dirty="0" err="1" smtClean="0"/>
              <a:t>measurements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5" y="1844675"/>
            <a:ext cx="5840969" cy="42814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7543800" y="3505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0.06⁰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1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Calculations</a:t>
            </a:r>
            <a:r>
              <a:rPr lang="nl-NL" dirty="0" smtClean="0"/>
              <a:t> versus </a:t>
            </a:r>
            <a:r>
              <a:rPr lang="nl-NL" dirty="0" err="1" smtClean="0"/>
              <a:t>measurements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5" y="1844675"/>
            <a:ext cx="5840968" cy="42814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3" name="Oval 2"/>
          <p:cNvSpPr/>
          <p:nvPr/>
        </p:nvSpPr>
        <p:spPr>
          <a:xfrm>
            <a:off x="4419600" y="3505200"/>
            <a:ext cx="1295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5067300" y="2819400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3800" y="3505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0.02⁰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0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comparison</a:t>
            </a:r>
            <a:r>
              <a:rPr lang="nl-NL" dirty="0"/>
              <a:t> of OPS </a:t>
            </a:r>
            <a:r>
              <a:rPr lang="nl-NL" dirty="0" err="1"/>
              <a:t>and</a:t>
            </a:r>
            <a:r>
              <a:rPr lang="nl-NL" dirty="0"/>
              <a:t> EMEP4NL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5" y="1844675"/>
            <a:ext cx="5840969" cy="42814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6096000" y="25146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EMEP rv4.10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5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comparison</a:t>
            </a:r>
            <a:r>
              <a:rPr lang="nl-NL" dirty="0" smtClean="0"/>
              <a:t> of OPS </a:t>
            </a:r>
            <a:r>
              <a:rPr lang="nl-NL" dirty="0" err="1" smtClean="0"/>
              <a:t>and</a:t>
            </a:r>
            <a:r>
              <a:rPr lang="nl-NL" dirty="0" smtClean="0"/>
              <a:t> EMEP4NL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5" y="1844675"/>
            <a:ext cx="5840969" cy="42814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6096000" y="251460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OPS V4.5.1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7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comparison</a:t>
            </a:r>
            <a:r>
              <a:rPr lang="nl-NL" dirty="0" smtClean="0"/>
              <a:t> of OPS </a:t>
            </a:r>
            <a:r>
              <a:rPr lang="nl-NL" dirty="0" err="1" smtClean="0"/>
              <a:t>and</a:t>
            </a:r>
            <a:r>
              <a:rPr lang="nl-NL" dirty="0" smtClean="0"/>
              <a:t> EMEP4NL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5" y="1844675"/>
            <a:ext cx="5840969" cy="42814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7239000" y="2329934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OPS V4.5.1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2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comparison</a:t>
            </a:r>
            <a:r>
              <a:rPr lang="nl-NL" dirty="0" smtClean="0"/>
              <a:t> of OPS </a:t>
            </a:r>
            <a:r>
              <a:rPr lang="nl-NL" dirty="0" err="1" smtClean="0"/>
              <a:t>and</a:t>
            </a:r>
            <a:r>
              <a:rPr lang="nl-NL" dirty="0" smtClean="0"/>
              <a:t> EMEP4NL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5" y="1844675"/>
            <a:ext cx="5840968" cy="42814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7239000" y="232993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EMEP rv4.10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4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OPS model</a:t>
            </a:r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057400"/>
            <a:ext cx="5486400" cy="4114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10025" cy="4281488"/>
          </a:xfrm>
        </p:spPr>
        <p:txBody>
          <a:bodyPr/>
          <a:lstStyle/>
          <a:p>
            <a:pPr marL="0" indent="0">
              <a:buNone/>
            </a:pPr>
            <a:r>
              <a:rPr lang="nl-NL" sz="1400" i="1" dirty="0" err="1"/>
              <a:t>concentration</a:t>
            </a:r>
            <a:r>
              <a:rPr lang="nl-NL" sz="1400" dirty="0"/>
              <a:t> </a:t>
            </a:r>
            <a:r>
              <a:rPr lang="nl-NL" sz="1400" dirty="0" smtClean="0"/>
              <a:t>-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i="1" dirty="0" err="1"/>
              <a:t>deposition</a:t>
            </a:r>
            <a:r>
              <a:rPr lang="nl-NL" sz="1400" dirty="0"/>
              <a:t> </a:t>
            </a:r>
            <a:r>
              <a:rPr lang="nl-NL" sz="1400" dirty="0" err="1"/>
              <a:t>maps</a:t>
            </a:r>
            <a:r>
              <a:rPr lang="nl-NL" sz="1400" dirty="0"/>
              <a:t> </a:t>
            </a:r>
            <a:r>
              <a:rPr lang="nl-NL" sz="1400" dirty="0" smtClean="0"/>
              <a:t>over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/>
              <a:t>Netherlands </a:t>
            </a:r>
            <a:r>
              <a:rPr lang="nl-NL" sz="1400" dirty="0" err="1"/>
              <a:t>produced</a:t>
            </a:r>
            <a:r>
              <a:rPr lang="nl-NL" sz="1400" dirty="0"/>
              <a:t> on a </a:t>
            </a:r>
            <a:r>
              <a:rPr lang="nl-NL" sz="1400" dirty="0" err="1" smtClean="0"/>
              <a:t>yearly</a:t>
            </a:r>
            <a:r>
              <a:rPr lang="nl-NL" sz="1400" dirty="0" smtClean="0"/>
              <a:t> basis (AERIUS &amp; GCN </a:t>
            </a:r>
            <a:r>
              <a:rPr lang="nl-NL" sz="1400" dirty="0" err="1" smtClean="0"/>
              <a:t>projects</a:t>
            </a:r>
            <a:r>
              <a:rPr lang="nl-NL" sz="1400" dirty="0" smtClean="0"/>
              <a:t>).</a:t>
            </a: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err="1"/>
              <a:t>Calculation</a:t>
            </a:r>
            <a:r>
              <a:rPr lang="nl-NL" sz="1400" dirty="0"/>
              <a:t> tool is </a:t>
            </a:r>
            <a:r>
              <a:rPr lang="nl-NL" sz="1400" dirty="0" err="1"/>
              <a:t>the</a:t>
            </a:r>
            <a:r>
              <a:rPr lang="nl-NL" sz="1400" dirty="0"/>
              <a:t> OPS-model, a </a:t>
            </a:r>
            <a:r>
              <a:rPr lang="nl-NL" sz="1400" dirty="0" smtClean="0"/>
              <a:t>plume model </a:t>
            </a:r>
            <a:r>
              <a:rPr lang="en-GB" sz="1400" dirty="0"/>
              <a:t>with a </a:t>
            </a:r>
            <a:r>
              <a:rPr lang="en-GB" sz="1400" dirty="0" err="1"/>
              <a:t>Lagrangian</a:t>
            </a:r>
            <a:r>
              <a:rPr lang="en-GB" sz="1400" dirty="0"/>
              <a:t> trajectory </a:t>
            </a:r>
            <a:r>
              <a:rPr lang="en-GB" sz="1400" dirty="0" smtClean="0"/>
              <a:t>model for </a:t>
            </a:r>
            <a:r>
              <a:rPr lang="en-GB" sz="1400" dirty="0"/>
              <a:t>long range </a:t>
            </a:r>
            <a:r>
              <a:rPr lang="en-GB" sz="1400" dirty="0" smtClean="0"/>
              <a:t>transport.</a:t>
            </a:r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85-64EA-4B8F-81CD-7A67EAD0729B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219200" y="1857375"/>
            <a:ext cx="2133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in 2014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algn="just"/>
            <a:r>
              <a:rPr lang="nl-NL" dirty="0" smtClean="0"/>
              <a:t>OPS model covers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whole</a:t>
            </a:r>
            <a:r>
              <a:rPr lang="nl-NL" dirty="0" smtClean="0"/>
              <a:t> range </a:t>
            </a:r>
            <a:r>
              <a:rPr lang="nl-NL" dirty="0" err="1" smtClean="0"/>
              <a:t>from</a:t>
            </a:r>
            <a:r>
              <a:rPr lang="nl-NL" dirty="0" smtClean="0"/>
              <a:t> low </a:t>
            </a:r>
            <a:r>
              <a:rPr lang="nl-NL" dirty="0" err="1" smtClean="0"/>
              <a:t>to</a:t>
            </a:r>
            <a:r>
              <a:rPr lang="nl-NL" dirty="0" smtClean="0"/>
              <a:t> high </a:t>
            </a:r>
            <a:r>
              <a:rPr lang="nl-NL" dirty="0" err="1" smtClean="0"/>
              <a:t>values</a:t>
            </a:r>
            <a:r>
              <a:rPr lang="nl-NL" dirty="0" smtClean="0"/>
              <a:t>, but </a:t>
            </a:r>
            <a:r>
              <a:rPr lang="nl-NL" dirty="0" err="1" smtClean="0"/>
              <a:t>overestimates</a:t>
            </a:r>
            <a:r>
              <a:rPr lang="nl-NL" dirty="0" smtClean="0"/>
              <a:t> NH</a:t>
            </a:r>
            <a:r>
              <a:rPr lang="nl-NL" baseline="-25000" dirty="0" smtClean="0"/>
              <a:t>3</a:t>
            </a:r>
            <a:r>
              <a:rPr lang="nl-NL" dirty="0" smtClean="0"/>
              <a:t> </a:t>
            </a:r>
            <a:r>
              <a:rPr lang="nl-NL" dirty="0" err="1" smtClean="0"/>
              <a:t>concentrations</a:t>
            </a:r>
            <a:endParaRPr lang="nl-NL" dirty="0" smtClean="0"/>
          </a:p>
          <a:p>
            <a:pPr algn="just"/>
            <a:endParaRPr lang="nl-NL" dirty="0"/>
          </a:p>
          <a:p>
            <a:pPr algn="just"/>
            <a:r>
              <a:rPr lang="nl-NL" dirty="0" smtClean="0"/>
              <a:t>EMEP4NL model was easy </a:t>
            </a:r>
            <a:r>
              <a:rPr lang="nl-NL" dirty="0" err="1" smtClean="0"/>
              <a:t>to</a:t>
            </a:r>
            <a:r>
              <a:rPr lang="nl-NL" dirty="0" smtClean="0"/>
              <a:t> handle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install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current</a:t>
            </a:r>
            <a:r>
              <a:rPr lang="nl-NL" dirty="0"/>
              <a:t> </a:t>
            </a:r>
            <a:r>
              <a:rPr lang="nl-NL" dirty="0" smtClean="0"/>
              <a:t>rv4.10 EMEP </a:t>
            </a:r>
            <a:r>
              <a:rPr lang="nl-NL" dirty="0" err="1" smtClean="0"/>
              <a:t>version</a:t>
            </a:r>
            <a:endParaRPr lang="nl-NL" dirty="0" smtClean="0"/>
          </a:p>
          <a:p>
            <a:pPr algn="just"/>
            <a:endParaRPr lang="nl-NL" dirty="0"/>
          </a:p>
          <a:p>
            <a:pPr algn="just"/>
            <a:r>
              <a:rPr lang="nl-NL" dirty="0" smtClean="0"/>
              <a:t>The EMEP4NL covers </a:t>
            </a:r>
            <a:r>
              <a:rPr lang="nl-NL" dirty="0" err="1" smtClean="0"/>
              <a:t>the</a:t>
            </a:r>
            <a:r>
              <a:rPr lang="nl-NL" dirty="0" smtClean="0"/>
              <a:t> low range of NH</a:t>
            </a:r>
            <a:r>
              <a:rPr lang="nl-NL" baseline="-25000" dirty="0" smtClean="0"/>
              <a:t>3</a:t>
            </a:r>
            <a:r>
              <a:rPr lang="nl-NL" dirty="0" smtClean="0"/>
              <a:t> </a:t>
            </a:r>
            <a:r>
              <a:rPr lang="nl-NL" dirty="0" err="1" smtClean="0"/>
              <a:t>concentrations</a:t>
            </a:r>
            <a:r>
              <a:rPr lang="nl-NL" dirty="0" smtClean="0"/>
              <a:t> but </a:t>
            </a:r>
            <a:r>
              <a:rPr lang="nl-NL" dirty="0" err="1" smtClean="0"/>
              <a:t>underestimates</a:t>
            </a:r>
            <a:r>
              <a:rPr lang="nl-NL" dirty="0" smtClean="0"/>
              <a:t> NH</a:t>
            </a:r>
            <a:r>
              <a:rPr lang="nl-NL" baseline="-25000" dirty="0" smtClean="0"/>
              <a:t>3</a:t>
            </a:r>
            <a:r>
              <a:rPr lang="nl-NL" dirty="0" smtClean="0"/>
              <a:t> </a:t>
            </a:r>
            <a:r>
              <a:rPr lang="nl-NL" dirty="0" err="1" smtClean="0"/>
              <a:t>concentrations</a:t>
            </a:r>
            <a:r>
              <a:rPr lang="nl-NL" dirty="0" smtClean="0"/>
              <a:t> in source </a:t>
            </a:r>
            <a:r>
              <a:rPr lang="nl-NL" dirty="0" err="1" smtClean="0"/>
              <a:t>regions</a:t>
            </a:r>
            <a:endParaRPr lang="nl-NL" dirty="0" smtClean="0"/>
          </a:p>
          <a:p>
            <a:pPr algn="just"/>
            <a:endParaRPr lang="nl-NL" dirty="0"/>
          </a:p>
          <a:p>
            <a:pPr algn="just"/>
            <a:r>
              <a:rPr lang="nl-NL" dirty="0" smtClean="0"/>
              <a:t>The </a:t>
            </a:r>
            <a:r>
              <a:rPr lang="nl-NL" dirty="0" err="1" smtClean="0"/>
              <a:t>Eastern</a:t>
            </a:r>
            <a:r>
              <a:rPr lang="nl-NL" dirty="0" smtClean="0"/>
              <a:t> part of </a:t>
            </a:r>
            <a:r>
              <a:rPr lang="nl-NL" dirty="0" err="1" smtClean="0"/>
              <a:t>the</a:t>
            </a:r>
            <a:r>
              <a:rPr lang="nl-NL" dirty="0" smtClean="0"/>
              <a:t> Netherlands is </a:t>
            </a:r>
            <a:r>
              <a:rPr lang="nl-NL" dirty="0" err="1" smtClean="0"/>
              <a:t>overestimated</a:t>
            </a:r>
            <a:r>
              <a:rPr lang="nl-NL" dirty="0" smtClean="0"/>
              <a:t> in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4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EMEP4NL	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Trend analysis of </a:t>
            </a:r>
            <a:r>
              <a:rPr lang="nl-NL" dirty="0" err="1" smtClean="0"/>
              <a:t>longer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r>
              <a:rPr lang="nl-NL" dirty="0" smtClean="0"/>
              <a:t> (2006-2015) </a:t>
            </a:r>
            <a:r>
              <a:rPr lang="nl-NL" dirty="0" err="1" smtClean="0"/>
              <a:t>for</a:t>
            </a:r>
            <a:r>
              <a:rPr lang="nl-NL" dirty="0" smtClean="0"/>
              <a:t> NH</a:t>
            </a:r>
            <a:r>
              <a:rPr lang="nl-NL" baseline="-25000" dirty="0" smtClean="0"/>
              <a:t>3</a:t>
            </a:r>
          </a:p>
          <a:p>
            <a:endParaRPr lang="nl-NL" dirty="0"/>
          </a:p>
          <a:p>
            <a:r>
              <a:rPr lang="nl-NL" dirty="0" err="1" smtClean="0"/>
              <a:t>Compare</a:t>
            </a:r>
            <a:r>
              <a:rPr lang="nl-NL" dirty="0" smtClean="0"/>
              <a:t> OPS, EMEP4NL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uEMEP</a:t>
            </a:r>
            <a:endParaRPr lang="nl-NL" dirty="0" smtClean="0"/>
          </a:p>
          <a:p>
            <a:endParaRPr lang="nl-NL" dirty="0"/>
          </a:p>
          <a:p>
            <a:r>
              <a:rPr lang="en-US" dirty="0"/>
              <a:t>simulate the variation in emissions in time (e.g. </a:t>
            </a:r>
            <a:r>
              <a:rPr lang="en-US" dirty="0" smtClean="0"/>
              <a:t>manure application</a:t>
            </a:r>
            <a:r>
              <a:rPr lang="en-US" dirty="0"/>
              <a:t>).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 project on </a:t>
            </a:r>
            <a:r>
              <a:rPr lang="nl-NL" dirty="0" err="1" smtClean="0"/>
              <a:t>implementing</a:t>
            </a:r>
            <a:r>
              <a:rPr lang="nl-NL" dirty="0" smtClean="0"/>
              <a:t> DEPAC</a:t>
            </a:r>
            <a:r>
              <a:rPr lang="nl-NL" baseline="30000" dirty="0" smtClean="0"/>
              <a:t>*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EMEP </a:t>
            </a:r>
          </a:p>
          <a:p>
            <a:endParaRPr lang="nl-NL" dirty="0" smtClean="0"/>
          </a:p>
          <a:p>
            <a:r>
              <a:rPr lang="nl-NL" dirty="0" err="1" smtClean="0"/>
              <a:t>Couple</a:t>
            </a:r>
            <a:r>
              <a:rPr lang="nl-NL" dirty="0" smtClean="0"/>
              <a:t> EMEP4NL </a:t>
            </a:r>
            <a:r>
              <a:rPr lang="nl-NL" dirty="0" err="1" smtClean="0"/>
              <a:t>with</a:t>
            </a:r>
            <a:r>
              <a:rPr lang="nl-NL" dirty="0" smtClean="0"/>
              <a:t> Harmonie data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600" baseline="30000" dirty="0" smtClean="0"/>
              <a:t>*</a:t>
            </a:r>
            <a:r>
              <a:rPr lang="nl-NL" sz="1600" dirty="0" smtClean="0"/>
              <a:t> </a:t>
            </a:r>
            <a:r>
              <a:rPr lang="nl-NL" sz="1600" dirty="0" err="1" smtClean="0"/>
              <a:t>Deposition</a:t>
            </a:r>
            <a:r>
              <a:rPr lang="nl-NL" sz="1600" dirty="0" smtClean="0"/>
              <a:t> module in OPS</a:t>
            </a:r>
            <a:endParaRPr lang="nl-NL" sz="160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0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OPS model</a:t>
            </a:r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057400"/>
            <a:ext cx="5486400" cy="4114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10025" cy="4281488"/>
          </a:xfrm>
        </p:spPr>
        <p:txBody>
          <a:bodyPr/>
          <a:lstStyle/>
          <a:p>
            <a:pPr marL="0" indent="0">
              <a:buNone/>
            </a:pPr>
            <a:r>
              <a:rPr lang="nl-NL" sz="1400" i="1" dirty="0" err="1"/>
              <a:t>concentration</a:t>
            </a:r>
            <a:r>
              <a:rPr lang="nl-NL" sz="1400" dirty="0"/>
              <a:t> </a:t>
            </a:r>
            <a:r>
              <a:rPr lang="nl-NL" sz="1400" dirty="0" smtClean="0"/>
              <a:t>-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i="1" dirty="0" err="1"/>
              <a:t>deposition</a:t>
            </a:r>
            <a:r>
              <a:rPr lang="nl-NL" sz="1400" dirty="0"/>
              <a:t> </a:t>
            </a:r>
            <a:r>
              <a:rPr lang="nl-NL" sz="1400" dirty="0" err="1"/>
              <a:t>maps</a:t>
            </a:r>
            <a:r>
              <a:rPr lang="nl-NL" sz="1400" dirty="0"/>
              <a:t> </a:t>
            </a:r>
            <a:r>
              <a:rPr lang="nl-NL" sz="1400" dirty="0" smtClean="0"/>
              <a:t>over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/>
              <a:t>Netherlands </a:t>
            </a:r>
            <a:r>
              <a:rPr lang="nl-NL" sz="1400" dirty="0" err="1"/>
              <a:t>produced</a:t>
            </a:r>
            <a:r>
              <a:rPr lang="nl-NL" sz="1400" dirty="0"/>
              <a:t> on a </a:t>
            </a:r>
            <a:r>
              <a:rPr lang="nl-NL" sz="1400" dirty="0" err="1" smtClean="0"/>
              <a:t>yearly</a:t>
            </a:r>
            <a:r>
              <a:rPr lang="nl-NL" sz="1400" dirty="0" smtClean="0"/>
              <a:t> basis (AERIUS &amp; GCN </a:t>
            </a:r>
            <a:r>
              <a:rPr lang="nl-NL" sz="1400" dirty="0" err="1" smtClean="0"/>
              <a:t>projects</a:t>
            </a:r>
            <a:r>
              <a:rPr lang="nl-NL" sz="1400" dirty="0" smtClean="0"/>
              <a:t>).</a:t>
            </a: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err="1"/>
              <a:t>Calculation</a:t>
            </a:r>
            <a:r>
              <a:rPr lang="nl-NL" sz="1400" dirty="0"/>
              <a:t> tool is </a:t>
            </a:r>
            <a:r>
              <a:rPr lang="nl-NL" sz="1400" dirty="0" err="1"/>
              <a:t>the</a:t>
            </a:r>
            <a:r>
              <a:rPr lang="nl-NL" sz="1400" dirty="0"/>
              <a:t> OPS-model, a </a:t>
            </a:r>
            <a:r>
              <a:rPr lang="nl-NL" sz="1400" dirty="0" smtClean="0"/>
              <a:t>plume model </a:t>
            </a:r>
            <a:r>
              <a:rPr lang="en-GB" sz="1400" dirty="0"/>
              <a:t>with a </a:t>
            </a:r>
            <a:r>
              <a:rPr lang="en-GB" sz="1400" dirty="0" err="1"/>
              <a:t>Lagrangian</a:t>
            </a:r>
            <a:r>
              <a:rPr lang="en-GB" sz="1400" dirty="0"/>
              <a:t> trajectory </a:t>
            </a:r>
            <a:r>
              <a:rPr lang="en-GB" sz="1400" dirty="0" smtClean="0"/>
              <a:t>model for </a:t>
            </a:r>
            <a:r>
              <a:rPr lang="en-GB" sz="1400" dirty="0"/>
              <a:t>long range </a:t>
            </a:r>
            <a:r>
              <a:rPr lang="en-GB" sz="1400" dirty="0" smtClean="0"/>
              <a:t>transport.</a:t>
            </a:r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85-64EA-4B8F-81CD-7A67EAD0729B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219200" y="1857375"/>
            <a:ext cx="2133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in 2014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886200"/>
            <a:ext cx="377616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Netherlands </a:t>
            </a:r>
            <a:r>
              <a:rPr lang="en-US" dirty="0" smtClean="0"/>
              <a:t>ranks </a:t>
            </a:r>
            <a:r>
              <a:rPr lang="en-US" dirty="0"/>
              <a:t>second </a:t>
            </a:r>
            <a:endParaRPr lang="en-US" dirty="0" smtClean="0"/>
          </a:p>
          <a:p>
            <a:pPr algn="ctr"/>
            <a:r>
              <a:rPr lang="en-US" dirty="0" smtClean="0"/>
              <a:t>in </a:t>
            </a:r>
            <a:r>
              <a:rPr lang="en-US" dirty="0"/>
              <a:t>value of agricultural export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>
                <a:hlinkClick r:id="rId3"/>
              </a:rPr>
              <a:t>The Economist, 2014</a:t>
            </a:r>
            <a:r>
              <a:rPr lang="en-US" dirty="0"/>
              <a:t>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1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OPS model</a:t>
            </a:r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057400"/>
            <a:ext cx="5486400" cy="4114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10025" cy="4281488"/>
          </a:xfrm>
        </p:spPr>
        <p:txBody>
          <a:bodyPr/>
          <a:lstStyle/>
          <a:p>
            <a:pPr marL="0" indent="0">
              <a:buNone/>
            </a:pPr>
            <a:r>
              <a:rPr lang="nl-NL" sz="1400" i="1" dirty="0" err="1"/>
              <a:t>concentration</a:t>
            </a:r>
            <a:r>
              <a:rPr lang="nl-NL" sz="1400" dirty="0"/>
              <a:t> </a:t>
            </a:r>
            <a:r>
              <a:rPr lang="nl-NL" sz="1400" dirty="0" smtClean="0"/>
              <a:t>-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i="1" dirty="0" err="1"/>
              <a:t>deposition</a:t>
            </a:r>
            <a:r>
              <a:rPr lang="nl-NL" sz="1400" dirty="0"/>
              <a:t> </a:t>
            </a:r>
            <a:r>
              <a:rPr lang="nl-NL" sz="1400" dirty="0" err="1"/>
              <a:t>maps</a:t>
            </a:r>
            <a:r>
              <a:rPr lang="nl-NL" sz="1400" dirty="0"/>
              <a:t> </a:t>
            </a:r>
            <a:r>
              <a:rPr lang="nl-NL" sz="1400" dirty="0" smtClean="0"/>
              <a:t>over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/>
              <a:t>Netherlands </a:t>
            </a:r>
            <a:r>
              <a:rPr lang="nl-NL" sz="1400" dirty="0" err="1"/>
              <a:t>produced</a:t>
            </a:r>
            <a:r>
              <a:rPr lang="nl-NL" sz="1400" dirty="0"/>
              <a:t> on a </a:t>
            </a:r>
            <a:r>
              <a:rPr lang="nl-NL" sz="1400" dirty="0" err="1" smtClean="0"/>
              <a:t>yearly</a:t>
            </a:r>
            <a:r>
              <a:rPr lang="nl-NL" sz="1400" dirty="0" smtClean="0"/>
              <a:t> basis (AERIUS &amp; GCN </a:t>
            </a:r>
            <a:r>
              <a:rPr lang="nl-NL" sz="1400" dirty="0" err="1" smtClean="0"/>
              <a:t>projects</a:t>
            </a:r>
            <a:r>
              <a:rPr lang="nl-NL" sz="1400" dirty="0" smtClean="0"/>
              <a:t>).</a:t>
            </a: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err="1"/>
              <a:t>Calculation</a:t>
            </a:r>
            <a:r>
              <a:rPr lang="nl-NL" sz="1400" dirty="0"/>
              <a:t> tool is </a:t>
            </a:r>
            <a:r>
              <a:rPr lang="nl-NL" sz="1400" dirty="0" err="1"/>
              <a:t>the</a:t>
            </a:r>
            <a:r>
              <a:rPr lang="nl-NL" sz="1400" dirty="0"/>
              <a:t> OPS-model, a </a:t>
            </a:r>
            <a:r>
              <a:rPr lang="nl-NL" sz="1400" dirty="0" smtClean="0"/>
              <a:t>plume model </a:t>
            </a:r>
            <a:r>
              <a:rPr lang="en-GB" sz="1400" dirty="0"/>
              <a:t>with a </a:t>
            </a:r>
            <a:r>
              <a:rPr lang="en-GB" sz="1400" dirty="0" err="1"/>
              <a:t>Lagrangian</a:t>
            </a:r>
            <a:r>
              <a:rPr lang="en-GB" sz="1400" dirty="0"/>
              <a:t> trajectory </a:t>
            </a:r>
            <a:r>
              <a:rPr lang="en-GB" sz="1400" dirty="0" smtClean="0"/>
              <a:t>model for </a:t>
            </a:r>
            <a:r>
              <a:rPr lang="en-GB" sz="1400" dirty="0"/>
              <a:t>long range </a:t>
            </a:r>
            <a:r>
              <a:rPr lang="en-GB" sz="1400" dirty="0" smtClean="0"/>
              <a:t>transport.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sz="1400" i="1" dirty="0"/>
              <a:t>The OPS model is statistical: concentration </a:t>
            </a:r>
          </a:p>
          <a:p>
            <a:pPr marL="0" indent="0">
              <a:buNone/>
            </a:pPr>
            <a:r>
              <a:rPr lang="en-US" sz="1400" i="1" dirty="0"/>
              <a:t>and deposition values are calculated for </a:t>
            </a:r>
          </a:p>
          <a:p>
            <a:pPr marL="0" indent="0">
              <a:buNone/>
            </a:pPr>
            <a:r>
              <a:rPr lang="en-US" sz="1400" i="1" dirty="0"/>
              <a:t>different stability classes, and the annual </a:t>
            </a:r>
          </a:p>
          <a:p>
            <a:pPr marL="0" indent="0">
              <a:buNone/>
            </a:pPr>
            <a:r>
              <a:rPr lang="en-US" sz="1400" i="1" dirty="0"/>
              <a:t>averaged value is obtained by summation </a:t>
            </a:r>
          </a:p>
          <a:p>
            <a:pPr marL="0" indent="0">
              <a:buNone/>
            </a:pPr>
            <a:r>
              <a:rPr lang="en-US" sz="1400" i="1" dirty="0"/>
              <a:t>of these values, weighted with their relative </a:t>
            </a:r>
          </a:p>
          <a:p>
            <a:pPr marL="0" indent="0">
              <a:buNone/>
            </a:pPr>
            <a:r>
              <a:rPr lang="en-US" sz="1400" i="1" dirty="0"/>
              <a:t>frequencies of occurrence.</a:t>
            </a:r>
            <a:endParaRPr lang="nl-NL" sz="1400" i="1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85-64EA-4B8F-81CD-7A67EAD0729B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219200" y="1857375"/>
            <a:ext cx="2133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in 2014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OPS model</a:t>
            </a:r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057400"/>
            <a:ext cx="5486400" cy="41147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4010025" cy="4281488"/>
          </a:xfrm>
        </p:spPr>
        <p:txBody>
          <a:bodyPr/>
          <a:lstStyle/>
          <a:p>
            <a:pPr marL="0" indent="0">
              <a:buNone/>
            </a:pPr>
            <a:r>
              <a:rPr lang="nl-NL" sz="1400" i="1" dirty="0" err="1"/>
              <a:t>concentration</a:t>
            </a:r>
            <a:r>
              <a:rPr lang="nl-NL" sz="1400" dirty="0"/>
              <a:t> </a:t>
            </a:r>
            <a:r>
              <a:rPr lang="nl-NL" sz="1400" dirty="0" smtClean="0"/>
              <a:t>-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i="1" dirty="0" err="1"/>
              <a:t>deposition</a:t>
            </a:r>
            <a:r>
              <a:rPr lang="nl-NL" sz="1400" dirty="0"/>
              <a:t> </a:t>
            </a:r>
            <a:r>
              <a:rPr lang="nl-NL" sz="1400" dirty="0" err="1"/>
              <a:t>maps</a:t>
            </a:r>
            <a:r>
              <a:rPr lang="nl-NL" sz="1400" dirty="0"/>
              <a:t> </a:t>
            </a:r>
            <a:r>
              <a:rPr lang="nl-NL" sz="1400" dirty="0" smtClean="0"/>
              <a:t>over </a:t>
            </a:r>
            <a:r>
              <a:rPr lang="nl-NL" sz="1400" dirty="0" err="1" smtClean="0"/>
              <a:t>the</a:t>
            </a:r>
            <a:r>
              <a:rPr lang="nl-NL" sz="1400" dirty="0" smtClean="0"/>
              <a:t> </a:t>
            </a:r>
            <a:r>
              <a:rPr lang="nl-NL" sz="1400" dirty="0"/>
              <a:t>Netherlands </a:t>
            </a:r>
            <a:r>
              <a:rPr lang="nl-NL" sz="1400" dirty="0" err="1"/>
              <a:t>produced</a:t>
            </a:r>
            <a:r>
              <a:rPr lang="nl-NL" sz="1400" dirty="0"/>
              <a:t> on a </a:t>
            </a:r>
            <a:r>
              <a:rPr lang="nl-NL" sz="1400" dirty="0" err="1" smtClean="0"/>
              <a:t>yearly</a:t>
            </a:r>
            <a:r>
              <a:rPr lang="nl-NL" sz="1400" dirty="0" smtClean="0"/>
              <a:t> basis (AERIUS &amp; GCN </a:t>
            </a:r>
            <a:r>
              <a:rPr lang="nl-NL" sz="1400" dirty="0" err="1" smtClean="0"/>
              <a:t>projects</a:t>
            </a:r>
            <a:r>
              <a:rPr lang="nl-NL" sz="1400" dirty="0" smtClean="0"/>
              <a:t>).</a:t>
            </a: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1400" dirty="0" err="1"/>
              <a:t>Calculation</a:t>
            </a:r>
            <a:r>
              <a:rPr lang="nl-NL" sz="1400" dirty="0"/>
              <a:t> tool is </a:t>
            </a:r>
            <a:r>
              <a:rPr lang="nl-NL" sz="1400" dirty="0" err="1"/>
              <a:t>the</a:t>
            </a:r>
            <a:r>
              <a:rPr lang="nl-NL" sz="1400" dirty="0"/>
              <a:t> OPS-model, a </a:t>
            </a:r>
            <a:r>
              <a:rPr lang="nl-NL" sz="1400" dirty="0" smtClean="0"/>
              <a:t>plume model </a:t>
            </a:r>
            <a:r>
              <a:rPr lang="en-GB" sz="1400" dirty="0"/>
              <a:t>with a </a:t>
            </a:r>
            <a:r>
              <a:rPr lang="en-GB" sz="1400" dirty="0" err="1"/>
              <a:t>Lagrangian</a:t>
            </a:r>
            <a:r>
              <a:rPr lang="en-GB" sz="1400" dirty="0"/>
              <a:t> trajectory </a:t>
            </a:r>
            <a:r>
              <a:rPr lang="en-GB" sz="1400" dirty="0" smtClean="0"/>
              <a:t>model for </a:t>
            </a:r>
            <a:r>
              <a:rPr lang="en-GB" sz="1400" dirty="0"/>
              <a:t>long range </a:t>
            </a:r>
            <a:r>
              <a:rPr lang="en-GB" sz="1400" dirty="0" smtClean="0"/>
              <a:t>transport.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sz="1400" dirty="0" smtClean="0"/>
              <a:t>- 1 </a:t>
            </a:r>
            <a:r>
              <a:rPr lang="en-US" sz="1400" dirty="0"/>
              <a:t>km </a:t>
            </a:r>
            <a:r>
              <a:rPr lang="en-US" sz="1400" dirty="0" smtClean="0"/>
              <a:t>resolution</a:t>
            </a:r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meteo</a:t>
            </a:r>
            <a:r>
              <a:rPr lang="en-US" sz="1400" dirty="0" smtClean="0"/>
              <a:t> 2014</a:t>
            </a:r>
          </a:p>
          <a:p>
            <a:pPr marL="0" indent="0">
              <a:buNone/>
            </a:pPr>
            <a:r>
              <a:rPr lang="en-US" sz="1400" dirty="0" smtClean="0"/>
              <a:t>- emission </a:t>
            </a:r>
            <a:r>
              <a:rPr lang="en-US" sz="1400" dirty="0"/>
              <a:t>NL  2013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 emission </a:t>
            </a:r>
            <a:r>
              <a:rPr lang="en-US" sz="1400" dirty="0"/>
              <a:t>BTL </a:t>
            </a:r>
            <a:r>
              <a:rPr lang="en-US" sz="1400" dirty="0" smtClean="0"/>
              <a:t>2012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- calibrated </a:t>
            </a:r>
            <a:r>
              <a:rPr lang="en-US" sz="1400" dirty="0"/>
              <a:t>map (</a:t>
            </a:r>
            <a:r>
              <a:rPr lang="en-US" sz="1400" dirty="0" smtClean="0"/>
              <a:t>0.83)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- OPS </a:t>
            </a:r>
            <a:r>
              <a:rPr lang="en-US" sz="1400" dirty="0"/>
              <a:t>V4.4.4</a:t>
            </a:r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85-64EA-4B8F-81CD-7A67EAD0729B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219200" y="1857375"/>
            <a:ext cx="2133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in 2014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481660"/>
            <a:ext cx="4572000" cy="3428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omparison between calculations &amp; measurements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85-64EA-4B8F-81CD-7A67EAD0729B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2481660"/>
            <a:ext cx="4572000" cy="3428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2399" y="2209800"/>
            <a:ext cx="272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 - Measurement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3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the use of EMEP4NL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OPS model has </a:t>
            </a:r>
            <a:r>
              <a:rPr lang="en-US" dirty="0"/>
              <a:t>been </a:t>
            </a:r>
            <a:r>
              <a:rPr lang="en-US" dirty="0" smtClean="0"/>
              <a:t>criticized: chemistry and large scale transport are parameterized</a:t>
            </a:r>
          </a:p>
          <a:p>
            <a:endParaRPr lang="en-US" dirty="0"/>
          </a:p>
          <a:p>
            <a:r>
              <a:rPr lang="en-US" dirty="0" smtClean="0"/>
              <a:t>A comparison between OPS model and grid model</a:t>
            </a:r>
          </a:p>
          <a:p>
            <a:endParaRPr lang="en-US" dirty="0"/>
          </a:p>
          <a:p>
            <a:r>
              <a:rPr lang="en-US" dirty="0" smtClean="0"/>
              <a:t>EMEP4NL was fit-for-purpose to run at high resolution (2 km)</a:t>
            </a:r>
          </a:p>
          <a:p>
            <a:endParaRPr lang="en-US" dirty="0" smtClean="0"/>
          </a:p>
          <a:p>
            <a:r>
              <a:rPr lang="en-US" dirty="0" smtClean="0"/>
              <a:t>The NH</a:t>
            </a:r>
            <a:r>
              <a:rPr lang="en-US" baseline="-25000" dirty="0" smtClean="0"/>
              <a:t>3</a:t>
            </a:r>
            <a:r>
              <a:rPr lang="en-US" dirty="0" smtClean="0"/>
              <a:t> concentrations can be modeled to even higher resolution with the </a:t>
            </a:r>
            <a:r>
              <a:rPr lang="en-US" dirty="0" err="1" smtClean="0"/>
              <a:t>uEMEP</a:t>
            </a:r>
            <a:r>
              <a:rPr lang="en-US" dirty="0" smtClean="0"/>
              <a:t> model (presentation Bruce </a:t>
            </a:r>
            <a:r>
              <a:rPr lang="en-US" dirty="0" err="1" smtClean="0"/>
              <a:t>Rolstad</a:t>
            </a:r>
            <a:r>
              <a:rPr lang="en-US" smtClean="0"/>
              <a:t> Denby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6400800" cy="48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EMEP4NL grid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High </a:t>
            </a:r>
            <a:r>
              <a:rPr lang="nl-NL" dirty="0" err="1" smtClean="0"/>
              <a:t>resolution</a:t>
            </a:r>
            <a:r>
              <a:rPr lang="nl-NL" dirty="0" smtClean="0"/>
              <a:t> </a:t>
            </a:r>
            <a:r>
              <a:rPr lang="nl-NL" dirty="0" err="1" smtClean="0"/>
              <a:t>simulations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Netherlands </a:t>
            </a:r>
            <a:r>
              <a:rPr lang="nl-NL" dirty="0" err="1" smtClean="0"/>
              <a:t>with</a:t>
            </a:r>
            <a:r>
              <a:rPr lang="nl-NL" dirty="0" smtClean="0"/>
              <a:t> OPS </a:t>
            </a:r>
            <a:r>
              <a:rPr lang="nl-NL" dirty="0" err="1" smtClean="0"/>
              <a:t>and</a:t>
            </a:r>
            <a:r>
              <a:rPr lang="nl-NL" dirty="0" smtClean="0"/>
              <a:t>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7391400" y="2276475"/>
            <a:ext cx="7360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0.50⁰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↓ /3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0.17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⁰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↓ /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0.06 ⁰</a:t>
            </a:r>
            <a:endParaRPr lang="en-US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↓ /3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0.02⁰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 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2 km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3742" y="1371600"/>
            <a:ext cx="16514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EMEP rv4.10</a:t>
            </a:r>
          </a:p>
          <a:p>
            <a:r>
              <a:rPr lang="nl-NL" dirty="0" smtClean="0"/>
              <a:t>WRF v3.8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8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WRF performance at MET office Netherlands (KNMI)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High resolution simulations for the Netherlands with OPS and EMEP4NL | 3 May 2017 TFMM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320318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09850"/>
            <a:ext cx="4320318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8561" y="30480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0480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4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C:\Program Files\RIVM Powerpoint\Images\DefaultTitleSlideImage.jpg"/>
</p:tagLst>
</file>

<file path=ppt/theme/theme1.xml><?xml version="1.0" encoding="utf-8"?>
<a:theme xmlns:a="http://schemas.openxmlformats.org/drawingml/2006/main" name="Tijdelijk_bestand_Presentatie 2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 2</Template>
  <TotalTime>3258</TotalTime>
  <Words>917</Words>
  <Application>Microsoft Office PowerPoint</Application>
  <PresentationFormat>On-screen Show (4:3)</PresentationFormat>
  <Paragraphs>163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Tijdelijk_bestand_Presentatie 2</vt:lpstr>
      <vt:lpstr>High resolution simulations for the Netherlands with OPS and EMEP4NL</vt:lpstr>
      <vt:lpstr>The OPS model</vt:lpstr>
      <vt:lpstr>The OPS model</vt:lpstr>
      <vt:lpstr>The OPS model</vt:lpstr>
      <vt:lpstr>The OPS model</vt:lpstr>
      <vt:lpstr>Comparison between calculations &amp; measurements</vt:lpstr>
      <vt:lpstr>Motivation for the use of EMEP4NL</vt:lpstr>
      <vt:lpstr>The EMEP4NL grid</vt:lpstr>
      <vt:lpstr>WRF performance at MET office Netherlands (KNMI)</vt:lpstr>
      <vt:lpstr>PowerPoint Presentation</vt:lpstr>
      <vt:lpstr>PowerPoint Presentation</vt:lpstr>
      <vt:lpstr>PowerPoint Presentation</vt:lpstr>
      <vt:lpstr>Calculations versus measurements</vt:lpstr>
      <vt:lpstr>Calculations versus measurements</vt:lpstr>
      <vt:lpstr>Calculations versus measurements</vt:lpstr>
      <vt:lpstr>A comparison of OPS and EMEP4NL</vt:lpstr>
      <vt:lpstr>A comparison of OPS and EMEP4NL</vt:lpstr>
      <vt:lpstr>A comparison of OPS and EMEP4NL</vt:lpstr>
      <vt:lpstr>A comparison of OPS and EMEP4NL</vt:lpstr>
      <vt:lpstr>Conclusions</vt:lpstr>
      <vt:lpstr>Future work with EMEP4NL </vt:lpstr>
    </vt:vector>
  </TitlesOfParts>
  <Company>SSC-Campus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resolution simulations for the Netherlands with OPS and EMEP4NL</dc:title>
  <dc:creator>Eric van der Swaluw</dc:creator>
  <cp:lastModifiedBy>Eric van der Swaluw</cp:lastModifiedBy>
  <cp:revision>20</cp:revision>
  <dcterms:created xsi:type="dcterms:W3CDTF">2017-04-24T12:28:30Z</dcterms:created>
  <dcterms:modified xsi:type="dcterms:W3CDTF">2017-05-02T18:19:52Z</dcterms:modified>
</cp:coreProperties>
</file>