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6" r:id="rId3"/>
    <p:sldId id="257" r:id="rId4"/>
    <p:sldId id="258" r:id="rId5"/>
    <p:sldId id="259" r:id="rId6"/>
    <p:sldId id="274" r:id="rId7"/>
    <p:sldId id="275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1C404-3F98-46FB-BAE0-6FD956F436B3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CF84B-0147-47BE-A917-CF692201BB9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257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34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13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13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10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770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35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70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783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56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86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374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86B22-DAB6-4655-8536-65C27DB2143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9DB16-F331-4778-9445-32403FFA9B6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011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0194" y="1598881"/>
            <a:ext cx="7772400" cy="2387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Summary: TFMM trends analysis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16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8097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AQ trends report : </a:t>
            </a:r>
            <a:r>
              <a:rPr lang="fr-FR" b="1" dirty="0" err="1" smtClean="0">
                <a:solidFill>
                  <a:srgbClr val="0070C0"/>
                </a:solidFill>
              </a:rPr>
              <a:t>what</a:t>
            </a:r>
            <a:r>
              <a:rPr lang="fr-FR" b="1" dirty="0" smtClean="0">
                <a:solidFill>
                  <a:srgbClr val="0070C0"/>
                </a:solidFill>
              </a:rPr>
              <a:t> for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7853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Support to air pollution  decision makers involved in the CLRTAP : </a:t>
            </a:r>
            <a:r>
              <a:rPr lang="en-US" sz="2000" b="1" dirty="0" smtClean="0"/>
              <a:t>lessons learnt for 20 years</a:t>
            </a:r>
          </a:p>
          <a:p>
            <a:r>
              <a:rPr lang="en-US" sz="2000" dirty="0" smtClean="0"/>
              <a:t>Contribution to the future </a:t>
            </a:r>
            <a:r>
              <a:rPr lang="en-US" sz="2000" b="1" dirty="0" smtClean="0"/>
              <a:t>CLRTAP assessment report</a:t>
            </a:r>
          </a:p>
          <a:p>
            <a:r>
              <a:rPr lang="en-US" sz="2000" dirty="0" smtClean="0"/>
              <a:t>A synthesis of input, data, information produces by the EMEP centers and by </a:t>
            </a:r>
            <a:r>
              <a:rPr lang="en-US" sz="2000" b="1" dirty="0" smtClean="0"/>
              <a:t>national experts</a:t>
            </a:r>
          </a:p>
          <a:p>
            <a:r>
              <a:rPr lang="en-US" sz="2000" dirty="0" smtClean="0"/>
              <a:t>For the first time gathering </a:t>
            </a:r>
            <a:r>
              <a:rPr lang="en-US" sz="2000" b="1" dirty="0" smtClean="0"/>
              <a:t>observed and </a:t>
            </a:r>
            <a:r>
              <a:rPr lang="en-US" sz="2000" b="1" dirty="0" err="1" smtClean="0"/>
              <a:t>modelled</a:t>
            </a:r>
            <a:r>
              <a:rPr lang="en-US" sz="2000" b="1" dirty="0" smtClean="0"/>
              <a:t> </a:t>
            </a:r>
            <a:r>
              <a:rPr lang="en-US" sz="2000" dirty="0" smtClean="0"/>
              <a:t>AP trends …</a:t>
            </a:r>
          </a:p>
          <a:p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Assessment of the « efficiency » of the emission reduction strategies  adopted with the protocols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Evaluation of trends in long range fluxes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Better understanding of the air pollution patterns in Europe including links with the local scale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Discrimination between contributions from  anthropogenic and natural sources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Mapped  information thanks to </a:t>
            </a:r>
            <a:r>
              <a:rPr lang="en-US" sz="1800" dirty="0" err="1" smtClean="0"/>
              <a:t>modelling</a:t>
            </a:r>
            <a:endParaRPr lang="en-US" sz="1800" dirty="0" smtClean="0"/>
          </a:p>
          <a:p>
            <a:endParaRPr lang="fr-F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57" y="184823"/>
            <a:ext cx="7886700" cy="938584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1) Variables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67" y="1413500"/>
            <a:ext cx="8329710" cy="5170179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 smtClean="0"/>
              <a:t>Variables recommended for measurements at EMEP level 1 stations:</a:t>
            </a:r>
          </a:p>
          <a:p>
            <a:pPr marL="0" indent="0">
              <a:buNone/>
            </a:pPr>
            <a:r>
              <a:rPr lang="en-US" sz="2600" dirty="0" smtClean="0"/>
              <a:t> - </a:t>
            </a:r>
            <a:r>
              <a:rPr lang="en-US" sz="2100" dirty="0" smtClean="0"/>
              <a:t>photo-oxidants (O3, NOx, CO, VOCs)</a:t>
            </a:r>
          </a:p>
          <a:p>
            <a:pPr>
              <a:buFontTx/>
              <a:buChar char="-"/>
            </a:pPr>
            <a:r>
              <a:rPr lang="en-US" sz="2100" dirty="0" smtClean="0"/>
              <a:t>Particulate matter (PM)</a:t>
            </a:r>
          </a:p>
          <a:p>
            <a:pPr>
              <a:buFontTx/>
              <a:buChar char="-"/>
            </a:pPr>
            <a:r>
              <a:rPr lang="en-US" sz="2100" dirty="0" smtClean="0"/>
              <a:t>Heavy metals and POPs</a:t>
            </a:r>
          </a:p>
          <a:p>
            <a:pPr>
              <a:buFontTx/>
              <a:buChar char="-"/>
            </a:pPr>
            <a:r>
              <a:rPr lang="en-US" sz="2100" dirty="0" smtClean="0"/>
              <a:t>Deposition </a:t>
            </a:r>
            <a:endParaRPr lang="en-US" sz="2100" dirty="0" smtClean="0"/>
          </a:p>
          <a:p>
            <a:r>
              <a:rPr lang="en-US" sz="2200" b="1" dirty="0" smtClean="0"/>
              <a:t>Variables recommended for measurements at EMEP level 2 stations</a:t>
            </a:r>
          </a:p>
          <a:p>
            <a:pPr marL="0" indent="0">
              <a:buFontTx/>
              <a:buChar char="-"/>
            </a:pPr>
            <a:r>
              <a:rPr lang="en-US" sz="2100" dirty="0" smtClean="0"/>
              <a:t> Aerosol </a:t>
            </a:r>
            <a:r>
              <a:rPr lang="en-US" sz="2100" dirty="0" smtClean="0"/>
              <a:t>chemical </a:t>
            </a:r>
            <a:r>
              <a:rPr lang="en-US" sz="2100" dirty="0" smtClean="0"/>
              <a:t>composition</a:t>
            </a:r>
          </a:p>
          <a:p>
            <a:r>
              <a:rPr lang="en-US" sz="2000" b="1" dirty="0" smtClean="0"/>
              <a:t>Focus on those </a:t>
            </a:r>
            <a:r>
              <a:rPr lang="en-US" sz="2000" b="1" dirty="0" smtClean="0"/>
              <a:t>that are relevant to assess the impact of the protocols </a:t>
            </a:r>
          </a:p>
          <a:p>
            <a:pPr lvl="1"/>
            <a:r>
              <a:rPr lang="en-US" sz="1900" dirty="0" smtClean="0"/>
              <a:t>EMEP monitoring strategy  list </a:t>
            </a:r>
            <a:r>
              <a:rPr lang="en-US" sz="1900" dirty="0" smtClean="0"/>
              <a:t>makes sense but </a:t>
            </a:r>
            <a:r>
              <a:rPr lang="en-US" sz="1900" dirty="0" smtClean="0"/>
              <a:t>too large  and sometimes too difficult for policy makers </a:t>
            </a:r>
            <a:endParaRPr lang="en-US" sz="1900" dirty="0" smtClean="0"/>
          </a:p>
          <a:p>
            <a:pPr lvl="1"/>
            <a:endParaRPr lang="en-US" sz="1900" dirty="0" smtClean="0"/>
          </a:p>
          <a:p>
            <a:pPr lvl="1"/>
            <a:r>
              <a:rPr lang="en-US" sz="1900" dirty="0" smtClean="0"/>
              <a:t>S</a:t>
            </a:r>
            <a:r>
              <a:rPr lang="en-US" sz="1900" dirty="0" smtClean="0"/>
              <a:t>ome </a:t>
            </a:r>
            <a:r>
              <a:rPr lang="en-US" sz="1900" dirty="0" smtClean="0"/>
              <a:t>compounds are already well-known (e.g. sulfur compounds</a:t>
            </a:r>
            <a:r>
              <a:rPr lang="en-US" sz="1900" dirty="0" smtClean="0"/>
              <a:t>) or are less relevant (CO)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1900" dirty="0" smtClean="0"/>
              <a:t>Ozone, </a:t>
            </a:r>
            <a:r>
              <a:rPr lang="en-US" sz="1900" dirty="0" err="1" smtClean="0"/>
              <a:t>NOx</a:t>
            </a:r>
            <a:r>
              <a:rPr lang="en-US" sz="1900" dirty="0" smtClean="0"/>
              <a:t> </a:t>
            </a:r>
            <a:r>
              <a:rPr lang="en-US" sz="1900" dirty="0" smtClean="0"/>
              <a:t>PM10, PM2.5, sulfur and nitrogen deposition, … information on chemical composition should help in the </a:t>
            </a:r>
            <a:r>
              <a:rPr lang="en-US" sz="1900" dirty="0" smtClean="0"/>
              <a:t>interpretation</a:t>
            </a:r>
          </a:p>
          <a:p>
            <a:pPr lvl="1"/>
            <a:r>
              <a:rPr lang="en-US" sz="1900" dirty="0" smtClean="0"/>
              <a:t>Other ? Ammonia ?</a:t>
            </a:r>
            <a:endParaRPr lang="en-US" sz="1900" dirty="0" smtClean="0"/>
          </a:p>
          <a:p>
            <a:pPr marL="0" indent="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614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2) Period and time granularity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3803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Periods:</a:t>
            </a:r>
          </a:p>
          <a:p>
            <a:pPr marL="0" indent="0">
              <a:buNone/>
            </a:pPr>
            <a:r>
              <a:rPr lang="en-US" sz="2400" dirty="0" smtClean="0"/>
              <a:t>1992-2012</a:t>
            </a:r>
          </a:p>
          <a:p>
            <a:pPr marL="0" indent="0">
              <a:buNone/>
            </a:pPr>
            <a:r>
              <a:rPr lang="en-US" sz="2400" dirty="0" smtClean="0"/>
              <a:t>And 2002 – 2012</a:t>
            </a:r>
          </a:p>
          <a:p>
            <a:pPr marL="0" indent="0">
              <a:buNone/>
            </a:pPr>
            <a:r>
              <a:rPr lang="en-US" sz="2400" dirty="0" smtClean="0"/>
              <a:t>NOTE: this is not the best choice as 2003 is close to the beginning of the second period and can impact substantiality the trend estimate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Data sets resolution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Daily, monthly, annual</a:t>
            </a:r>
          </a:p>
        </p:txBody>
      </p:sp>
    </p:spTree>
    <p:extLst>
      <p:ext uri="{BB962C8B-B14F-4D97-AF65-F5344CB8AC3E}">
        <p14:creationId xmlns:p14="http://schemas.microsoft.com/office/powerpoint/2010/main" xmlns="" val="132911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88" y="20702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3) Data filtering prior to analysis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070"/>
            <a:ext cx="8283530" cy="499700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Check for completeness (do we fill in missing values?)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NO meteorological adjustment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Outliers?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Split data set into day / night values (based on hourly values, possible only for high resolution data)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Split data set into transport sectors (in what temporal resolution? Hourly? Daily?) – </a:t>
            </a:r>
            <a:r>
              <a:rPr lang="en-US" dirty="0" smtClean="0">
                <a:solidFill>
                  <a:srgbClr val="FF0000"/>
                </a:solidFill>
              </a:rPr>
              <a:t>Martin Schultz to find out about new meteorology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/>
              <a:t>Probably only monthly means can be calculated for filtered data set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/>
              <a:t>Question: how to assess the quality of the data sets at this step?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88285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88" y="20702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4) Analytical technique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6443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Use monthly and annual means for trend analysis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Check if there is a trend in the data set (Mann-Kendall? First derivative? Any other method?)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Check if trend is linear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If yes, use Sen’s slope estimate with uncertainty at 95% confidence level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If trend is not liner, use MSC-East piece of software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smtClean="0"/>
              <a:t>Question: how will we compare linear and non linear trend estimates for the same variable?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70968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88" y="20702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5</a:t>
            </a:r>
            <a:r>
              <a:rPr lang="en-US" b="1" dirty="0" smtClean="0">
                <a:solidFill>
                  <a:srgbClr val="0070C0"/>
                </a:solidFill>
              </a:rPr>
              <a:t>) Analysis of results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644377"/>
          </a:xfrm>
        </p:spPr>
        <p:txBody>
          <a:bodyPr>
            <a:normAutofit/>
          </a:bodyPr>
          <a:lstStyle/>
          <a:p>
            <a:r>
              <a:rPr lang="en-US" dirty="0" smtClean="0"/>
              <a:t>A lot of data -&gt; need clustering</a:t>
            </a:r>
          </a:p>
          <a:p>
            <a:r>
              <a:rPr lang="en-US" dirty="0" smtClean="0"/>
              <a:t>How to compare the outcome with models?</a:t>
            </a:r>
          </a:p>
          <a:p>
            <a:endParaRPr lang="en-US" dirty="0"/>
          </a:p>
          <a:p>
            <a:r>
              <a:rPr lang="en-US" b="1" dirty="0" smtClean="0"/>
              <a:t>Interpretation!!!!!</a:t>
            </a:r>
          </a:p>
        </p:txBody>
      </p:sp>
    </p:spTree>
    <p:extLst>
      <p:ext uri="{BB962C8B-B14F-4D97-AF65-F5344CB8AC3E}">
        <p14:creationId xmlns:p14="http://schemas.microsoft.com/office/powerpoint/2010/main" xmlns="" val="255336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3518" y="247561"/>
            <a:ext cx="7886700" cy="94116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First decisions for the work plan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2697" y="1268760"/>
            <a:ext cx="8490857" cy="485740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Statistical analysis tools for observations -&gt; note to be published by the EMEP centers</a:t>
            </a:r>
          </a:p>
          <a:p>
            <a:r>
              <a:rPr lang="en-US" sz="2000" dirty="0" smtClean="0"/>
              <a:t>Tools for analysis available from the centers</a:t>
            </a:r>
          </a:p>
          <a:p>
            <a:r>
              <a:rPr lang="en-US" sz="2000" dirty="0" smtClean="0"/>
              <a:t>The set of stations for observed trends should be defined with national experts :</a:t>
            </a:r>
          </a:p>
          <a:p>
            <a:pPr lvl="1"/>
            <a:r>
              <a:rPr lang="en-US" sz="1600" dirty="0" smtClean="0"/>
              <a:t>First set from the EMEP and scientific networks (with 20 years time series, QA/QC principles checked…)</a:t>
            </a:r>
          </a:p>
          <a:p>
            <a:pPr lvl="1"/>
            <a:r>
              <a:rPr lang="en-US" sz="1600" dirty="0" smtClean="0"/>
              <a:t>This list should be completed for each country by national experts, including urban sites if they are considered as relevant</a:t>
            </a:r>
          </a:p>
          <a:p>
            <a:pPr lvl="1"/>
            <a:r>
              <a:rPr lang="en-US" sz="1600" dirty="0" smtClean="0"/>
              <a:t>The final set of stations is validated by the national experts</a:t>
            </a:r>
            <a:endParaRPr lang="en-US" sz="2000" dirty="0" smtClean="0"/>
          </a:p>
          <a:p>
            <a:r>
              <a:rPr lang="en-US" sz="2000" dirty="0" err="1" smtClean="0"/>
              <a:t>Modelling</a:t>
            </a:r>
            <a:r>
              <a:rPr lang="en-US" sz="2000" dirty="0" smtClean="0"/>
              <a:t> work will be mainly supported by EURODELTA and by the current projects from the EMEP-centers</a:t>
            </a:r>
          </a:p>
          <a:p>
            <a:endParaRPr lang="en-US" sz="2000" dirty="0" smtClean="0"/>
          </a:p>
          <a:p>
            <a:r>
              <a:rPr lang="en-US" sz="2000" dirty="0" smtClean="0"/>
              <a:t>Wiki-page proposed and maintained by MSC-West for exchange of information</a:t>
            </a:r>
          </a:p>
          <a:p>
            <a:r>
              <a:rPr lang="en-US" sz="2000" dirty="0" smtClean="0"/>
              <a:t>ACP special issue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551</Words>
  <Application>Microsoft Office PowerPoint</Application>
  <PresentationFormat>Affichage à l'écran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Office Theme</vt:lpstr>
      <vt:lpstr>Summary: TFMM trends analysis</vt:lpstr>
      <vt:lpstr>AQ trends report : what for</vt:lpstr>
      <vt:lpstr>1) Variables </vt:lpstr>
      <vt:lpstr>2) Period and time granularity</vt:lpstr>
      <vt:lpstr>3) Data filtering prior to analysis</vt:lpstr>
      <vt:lpstr>4) Analytical technique</vt:lpstr>
      <vt:lpstr>5) Analysis of results</vt:lpstr>
      <vt:lpstr>First decisions for the work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3: Meteorology and data filtering</dc:title>
  <dc:creator>Oksana Tarasova</dc:creator>
  <cp:lastModifiedBy>Rouil</cp:lastModifiedBy>
  <cp:revision>13</cp:revision>
  <dcterms:created xsi:type="dcterms:W3CDTF">2014-11-16T18:04:20Z</dcterms:created>
  <dcterms:modified xsi:type="dcterms:W3CDTF">2014-11-18T07:31:23Z</dcterms:modified>
</cp:coreProperties>
</file>