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96" r:id="rId4"/>
    <p:sldId id="299" r:id="rId5"/>
    <p:sldId id="297" r:id="rId6"/>
    <p:sldId id="304" r:id="rId7"/>
    <p:sldId id="314" r:id="rId8"/>
    <p:sldId id="302" r:id="rId9"/>
    <p:sldId id="303" r:id="rId10"/>
    <p:sldId id="309" r:id="rId11"/>
    <p:sldId id="310" r:id="rId12"/>
    <p:sldId id="313" r:id="rId13"/>
    <p:sldId id="321" r:id="rId14"/>
    <p:sldId id="320" r:id="rId15"/>
    <p:sldId id="312" r:id="rId16"/>
    <p:sldId id="311" r:id="rId17"/>
    <p:sldId id="315" r:id="rId18"/>
    <p:sldId id="307" r:id="rId19"/>
    <p:sldId id="318" r:id="rId20"/>
    <p:sldId id="319" r:id="rId21"/>
    <p:sldId id="322" r:id="rId22"/>
    <p:sldId id="323" r:id="rId23"/>
    <p:sldId id="306" r:id="rId24"/>
    <p:sldId id="316" r:id="rId25"/>
    <p:sldId id="30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21D17-597C-4798-8150-F4C9DB7EBD4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36386-3E23-4F1B-A725-76BCCA8CE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7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6282-D66B-4307-A8D0-DB500856BC6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FE6-6A95-45AD-BB6E-123248A9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6282-D66B-4307-A8D0-DB500856BC6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FE6-6A95-45AD-BB6E-123248A9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8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6282-D66B-4307-A8D0-DB500856BC6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FE6-6A95-45AD-BB6E-123248A9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7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6282-D66B-4307-A8D0-DB500856BC6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FE6-6A95-45AD-BB6E-123248A9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8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6282-D66B-4307-A8D0-DB500856BC6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FE6-6A95-45AD-BB6E-123248A9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9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6282-D66B-4307-A8D0-DB500856BC6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FE6-6A95-45AD-BB6E-123248A9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8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6282-D66B-4307-A8D0-DB500856BC6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FE6-6A95-45AD-BB6E-123248A9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6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6282-D66B-4307-A8D0-DB500856BC6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FE6-6A95-45AD-BB6E-123248A9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9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6282-D66B-4307-A8D0-DB500856BC6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FE6-6A95-45AD-BB6E-123248A9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4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6282-D66B-4307-A8D0-DB500856BC6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FE6-6A95-45AD-BB6E-123248A9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7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6282-D66B-4307-A8D0-DB500856BC6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DFE6-6A95-45AD-BB6E-123248A9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2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6282-D66B-4307-A8D0-DB500856BC62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9DFE6-6A95-45AD-BB6E-123248A9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93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5715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-152400" y="914400"/>
            <a:ext cx="9429750" cy="60579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19200" y="1524000"/>
            <a:ext cx="6781800" cy="1923791"/>
            <a:chOff x="1157208" y="381000"/>
            <a:chExt cx="6781800" cy="1488440"/>
          </a:xfrm>
        </p:grpSpPr>
        <p:sp>
          <p:nvSpPr>
            <p:cNvPr id="4" name="Rounded Rectangle 3"/>
            <p:cNvSpPr>
              <a:spLocks noChangeArrowheads="1"/>
            </p:cNvSpPr>
            <p:nvPr/>
          </p:nvSpPr>
          <p:spPr bwMode="auto">
            <a:xfrm>
              <a:off x="1230471" y="381000"/>
              <a:ext cx="6570345" cy="1488440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157208" y="385682"/>
              <a:ext cx="6781800" cy="1452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  <a:tab pos="2286000" algn="l"/>
                </a:tabLst>
              </a:pPr>
              <a:r>
                <a:rPr kumimoji="0" lang="en-GB" sz="36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A Visualization/Analysis Tool for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  <a:tab pos="2286000" algn="l"/>
                </a:tabLst>
              </a:pPr>
              <a:r>
                <a:rPr kumimoji="0" lang="en-GB" sz="36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Modelled Trends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  <a:tab pos="2286000" algn="l"/>
                </a:tabLst>
              </a:pPr>
              <a:r>
                <a:rPr kumimoji="0" lang="en-GB" sz="2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Model - to - Model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  <a:tab pos="2286000" algn="l"/>
                </a:tabLst>
              </a:pPr>
              <a:r>
                <a:rPr kumimoji="0" lang="en-GB" sz="2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Model - to</a:t>
              </a:r>
              <a:r>
                <a:rPr kumimoji="0" lang="en-GB" sz="2200" b="1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kumimoji="0" lang="en-GB" sz="2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– Observations/Emissions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34391" y="3962400"/>
            <a:ext cx="57428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C. </a:t>
            </a:r>
            <a:r>
              <a:rPr lang="en-US" b="1" dirty="0" err="1" smtClean="0">
                <a:solidFill>
                  <a:schemeClr val="bg2"/>
                </a:solidFill>
              </a:rPr>
              <a:t>Cuvelier</a:t>
            </a:r>
            <a:r>
              <a:rPr lang="en-US" b="1" dirty="0" smtClean="0">
                <a:solidFill>
                  <a:schemeClr val="bg2"/>
                </a:solidFill>
              </a:rPr>
              <a:t>,  ex JRC - European Commission</a:t>
            </a:r>
          </a:p>
          <a:p>
            <a:endParaRPr lang="en-US" sz="800" b="1" dirty="0" smtClean="0">
              <a:solidFill>
                <a:schemeClr val="bg2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</a:rPr>
              <a:t>Contributions from EMEP, INERIS, TNO</a:t>
            </a:r>
          </a:p>
          <a:p>
            <a:endParaRPr lang="en-US" sz="800" dirty="0">
              <a:solidFill>
                <a:schemeClr val="bg2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</a:rPr>
              <a:t>Support from </a:t>
            </a:r>
            <a:r>
              <a:rPr lang="en-US" b="1" dirty="0" err="1" smtClean="0">
                <a:solidFill>
                  <a:schemeClr val="bg2"/>
                </a:solidFill>
              </a:rPr>
              <a:t>Concawe</a:t>
            </a:r>
            <a:endParaRPr lang="en-US" b="1" dirty="0" smtClean="0">
              <a:solidFill>
                <a:schemeClr val="bg2"/>
              </a:solidFill>
            </a:endParaRP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b="1" dirty="0" smtClean="0">
              <a:solidFill>
                <a:schemeClr val="bg2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</a:rPr>
              <a:t>Trend analysis issues:</a:t>
            </a:r>
            <a:endParaRPr lang="en-US" b="1" dirty="0" smtClean="0">
              <a:solidFill>
                <a:schemeClr val="bg2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</a:rPr>
              <a:t>-- Multi model comparison (with observations)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-- How to communicate results in an easy way </a:t>
            </a:r>
            <a:r>
              <a:rPr lang="en-US" b="1" dirty="0">
                <a:solidFill>
                  <a:schemeClr val="bg2"/>
                </a:solidFill>
              </a:rPr>
              <a:t>	</a:t>
            </a:r>
            <a:r>
              <a:rPr lang="en-US" dirty="0">
                <a:solidFill>
                  <a:schemeClr val="bg2"/>
                </a:solidFill>
              </a:rPr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9186" y="178991"/>
            <a:ext cx="6250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TFMM-Trends, Paris, 17-18Nov2014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641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76199"/>
            <a:ext cx="9448800" cy="9143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7" t="5509" b="5116"/>
          <a:stretch/>
        </p:blipFill>
        <p:spPr bwMode="auto">
          <a:xfrm>
            <a:off x="922360" y="1047464"/>
            <a:ext cx="7589520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5000" y="89848"/>
            <a:ext cx="5100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FRANCE  PM</a:t>
            </a:r>
            <a:r>
              <a:rPr lang="en-US" sz="3200" b="1" baseline="-25000" dirty="0" smtClean="0">
                <a:solidFill>
                  <a:schemeClr val="bg2"/>
                </a:solidFill>
              </a:rPr>
              <a:t>10</a:t>
            </a:r>
            <a:r>
              <a:rPr lang="en-US" sz="3200" b="1" dirty="0" smtClean="0">
                <a:solidFill>
                  <a:schemeClr val="bg2"/>
                </a:solidFill>
              </a:rPr>
              <a:t>  [</a:t>
            </a:r>
            <a:r>
              <a:rPr lang="en-US" sz="3200" b="1" dirty="0" err="1" smtClean="0">
                <a:solidFill>
                  <a:schemeClr val="bg2"/>
                </a:solidFill>
              </a:rPr>
              <a:t>ug</a:t>
            </a:r>
            <a:r>
              <a:rPr lang="en-US" sz="3200" b="1" dirty="0" smtClean="0">
                <a:solidFill>
                  <a:schemeClr val="bg2"/>
                </a:solidFill>
              </a:rPr>
              <a:t>/m3/year]</a:t>
            </a:r>
            <a:endParaRPr lang="en-US" sz="3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76199"/>
            <a:ext cx="9448800" cy="9143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6" t="5880" b="4840"/>
          <a:stretch/>
        </p:blipFill>
        <p:spPr bwMode="auto">
          <a:xfrm>
            <a:off x="830421" y="1143000"/>
            <a:ext cx="7589520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71896" y="89848"/>
            <a:ext cx="5743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FRANCE-</a:t>
            </a:r>
            <a:r>
              <a:rPr lang="en-US" sz="3200" b="1" dirty="0" err="1" smtClean="0">
                <a:solidFill>
                  <a:schemeClr val="bg2"/>
                </a:solidFill>
              </a:rPr>
              <a:t>IdF</a:t>
            </a:r>
            <a:r>
              <a:rPr lang="en-US" sz="3200" b="1" dirty="0" smtClean="0">
                <a:solidFill>
                  <a:schemeClr val="bg2"/>
                </a:solidFill>
              </a:rPr>
              <a:t>  PM</a:t>
            </a:r>
            <a:r>
              <a:rPr lang="en-US" sz="3200" b="1" baseline="-25000" dirty="0" smtClean="0">
                <a:solidFill>
                  <a:schemeClr val="bg2"/>
                </a:solidFill>
              </a:rPr>
              <a:t>10</a:t>
            </a:r>
            <a:r>
              <a:rPr lang="en-US" sz="3200" b="1" dirty="0" smtClean="0">
                <a:solidFill>
                  <a:schemeClr val="bg2"/>
                </a:solidFill>
              </a:rPr>
              <a:t>  [</a:t>
            </a:r>
            <a:r>
              <a:rPr lang="en-US" sz="3200" b="1" dirty="0" err="1" smtClean="0">
                <a:solidFill>
                  <a:schemeClr val="bg2"/>
                </a:solidFill>
              </a:rPr>
              <a:t>ug</a:t>
            </a:r>
            <a:r>
              <a:rPr lang="en-US" sz="3200" b="1" dirty="0" smtClean="0">
                <a:solidFill>
                  <a:schemeClr val="bg2"/>
                </a:solidFill>
              </a:rPr>
              <a:t>/m3/year]</a:t>
            </a:r>
            <a:endParaRPr lang="en-US" sz="3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76199"/>
            <a:ext cx="9448800" cy="9143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8" t="6450" b="4902"/>
          <a:stretch/>
        </p:blipFill>
        <p:spPr bwMode="auto">
          <a:xfrm>
            <a:off x="830421" y="1143000"/>
            <a:ext cx="7589520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89848"/>
            <a:ext cx="6690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FRANCE-</a:t>
            </a:r>
            <a:r>
              <a:rPr lang="en-US" sz="3200" b="1" dirty="0" err="1" smtClean="0">
                <a:solidFill>
                  <a:schemeClr val="bg2"/>
                </a:solidFill>
              </a:rPr>
              <a:t>IdF</a:t>
            </a:r>
            <a:r>
              <a:rPr lang="en-US" sz="3200" b="1" dirty="0" smtClean="0">
                <a:solidFill>
                  <a:schemeClr val="bg2"/>
                </a:solidFill>
              </a:rPr>
              <a:t>-Paris  PM</a:t>
            </a:r>
            <a:r>
              <a:rPr lang="en-US" sz="3200" b="1" baseline="-25000" dirty="0" smtClean="0">
                <a:solidFill>
                  <a:schemeClr val="bg2"/>
                </a:solidFill>
              </a:rPr>
              <a:t>10</a:t>
            </a:r>
            <a:r>
              <a:rPr lang="en-US" sz="3200" b="1" dirty="0" smtClean="0">
                <a:solidFill>
                  <a:schemeClr val="bg2"/>
                </a:solidFill>
              </a:rPr>
              <a:t>  [</a:t>
            </a:r>
            <a:r>
              <a:rPr lang="en-US" sz="3200" b="1" dirty="0" err="1" smtClean="0">
                <a:solidFill>
                  <a:schemeClr val="bg2"/>
                </a:solidFill>
              </a:rPr>
              <a:t>ug</a:t>
            </a:r>
            <a:r>
              <a:rPr lang="en-US" sz="3200" b="1" dirty="0" smtClean="0">
                <a:solidFill>
                  <a:schemeClr val="bg2"/>
                </a:solidFill>
              </a:rPr>
              <a:t>/m3/year]</a:t>
            </a:r>
            <a:endParaRPr lang="en-US" sz="3200" b="1" dirty="0">
              <a:solidFill>
                <a:schemeClr val="bg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876799" y="1219200"/>
            <a:ext cx="3543141" cy="2133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9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76199"/>
            <a:ext cx="9448800" cy="9143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-144440"/>
            <a:ext cx="66906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FRANCE-</a:t>
            </a:r>
            <a:r>
              <a:rPr lang="en-US" sz="3200" b="1" dirty="0" err="1" smtClean="0">
                <a:solidFill>
                  <a:schemeClr val="bg2"/>
                </a:solidFill>
              </a:rPr>
              <a:t>IdF</a:t>
            </a:r>
            <a:r>
              <a:rPr lang="en-US" sz="3200" b="1" dirty="0" smtClean="0">
                <a:solidFill>
                  <a:schemeClr val="bg2"/>
                </a:solidFill>
              </a:rPr>
              <a:t>-Paris  PM</a:t>
            </a:r>
            <a:r>
              <a:rPr lang="en-US" sz="3200" b="1" baseline="-25000" dirty="0" smtClean="0">
                <a:solidFill>
                  <a:schemeClr val="bg2"/>
                </a:solidFill>
              </a:rPr>
              <a:t>10</a:t>
            </a:r>
            <a:r>
              <a:rPr lang="en-US" sz="3200" b="1" dirty="0" smtClean="0">
                <a:solidFill>
                  <a:schemeClr val="bg2"/>
                </a:solidFill>
              </a:rPr>
              <a:t>  [</a:t>
            </a:r>
            <a:r>
              <a:rPr lang="en-US" sz="3200" b="1" dirty="0" err="1" smtClean="0">
                <a:solidFill>
                  <a:schemeClr val="bg2"/>
                </a:solidFill>
              </a:rPr>
              <a:t>ug</a:t>
            </a:r>
            <a:r>
              <a:rPr lang="en-US" sz="3200" b="1" dirty="0" smtClean="0">
                <a:solidFill>
                  <a:schemeClr val="bg2"/>
                </a:solidFill>
              </a:rPr>
              <a:t>/m3/year]</a:t>
            </a:r>
          </a:p>
          <a:p>
            <a:r>
              <a:rPr lang="en-US" sz="3200" b="1" dirty="0" smtClean="0">
                <a:solidFill>
                  <a:schemeClr val="bg2"/>
                </a:solidFill>
              </a:rPr>
              <a:t>LOTOS-E</a:t>
            </a:r>
            <a:endParaRPr lang="en-US" sz="3200" b="1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0" t="8265" r="4720" b="13768"/>
          <a:stretch/>
        </p:blipFill>
        <p:spPr bwMode="auto">
          <a:xfrm>
            <a:off x="914400" y="1066800"/>
            <a:ext cx="7596000" cy="55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621171" y="3962400"/>
            <a:ext cx="1447801" cy="2133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9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76199"/>
            <a:ext cx="9448800" cy="9143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-138752"/>
            <a:ext cx="66906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FRANCE-</a:t>
            </a:r>
            <a:r>
              <a:rPr lang="en-US" sz="3200" b="1" dirty="0" err="1" smtClean="0">
                <a:solidFill>
                  <a:schemeClr val="bg2"/>
                </a:solidFill>
              </a:rPr>
              <a:t>IdF</a:t>
            </a:r>
            <a:r>
              <a:rPr lang="en-US" sz="3200" b="1" dirty="0" smtClean="0">
                <a:solidFill>
                  <a:schemeClr val="bg2"/>
                </a:solidFill>
              </a:rPr>
              <a:t>-Paris  PM</a:t>
            </a:r>
            <a:r>
              <a:rPr lang="en-US" sz="3200" b="1" baseline="-25000" dirty="0" smtClean="0">
                <a:solidFill>
                  <a:schemeClr val="bg2"/>
                </a:solidFill>
              </a:rPr>
              <a:t>10</a:t>
            </a:r>
            <a:r>
              <a:rPr lang="en-US" sz="3200" b="1" dirty="0" smtClean="0">
                <a:solidFill>
                  <a:schemeClr val="bg2"/>
                </a:solidFill>
              </a:rPr>
              <a:t>  [</a:t>
            </a:r>
            <a:r>
              <a:rPr lang="en-US" sz="3200" b="1" dirty="0" err="1" smtClean="0">
                <a:solidFill>
                  <a:schemeClr val="bg2"/>
                </a:solidFill>
              </a:rPr>
              <a:t>ug</a:t>
            </a:r>
            <a:r>
              <a:rPr lang="en-US" sz="3200" b="1" dirty="0" smtClean="0">
                <a:solidFill>
                  <a:schemeClr val="bg2"/>
                </a:solidFill>
              </a:rPr>
              <a:t>/m3/year]</a:t>
            </a:r>
          </a:p>
          <a:p>
            <a:r>
              <a:rPr lang="en-US" sz="3200" b="1" dirty="0">
                <a:solidFill>
                  <a:schemeClr val="bg2"/>
                </a:solidFill>
              </a:rPr>
              <a:t>LOTOS-E </a:t>
            </a:r>
            <a:r>
              <a:rPr lang="en-US" sz="3200" b="1" dirty="0" smtClean="0">
                <a:solidFill>
                  <a:schemeClr val="bg2"/>
                </a:solidFill>
              </a:rPr>
              <a:t>2005</a:t>
            </a:r>
            <a:endParaRPr lang="en-US" sz="3200" b="1" dirty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3" t="9957" r="5463" b="13265"/>
          <a:stretch/>
        </p:blipFill>
        <p:spPr bwMode="auto">
          <a:xfrm>
            <a:off x="914400" y="1125600"/>
            <a:ext cx="7596000" cy="55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7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76199"/>
            <a:ext cx="9448800" cy="9143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7" t="6567" r="1649" b="4884"/>
          <a:stretch/>
        </p:blipFill>
        <p:spPr bwMode="auto">
          <a:xfrm>
            <a:off x="944880" y="1129352"/>
            <a:ext cx="7589520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13347" y="89848"/>
            <a:ext cx="4316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SPAIN  O</a:t>
            </a:r>
            <a:r>
              <a:rPr lang="en-US" sz="3200" b="1" baseline="-25000" dirty="0">
                <a:solidFill>
                  <a:schemeClr val="bg2"/>
                </a:solidFill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</a:rPr>
              <a:t>  [</a:t>
            </a:r>
            <a:r>
              <a:rPr lang="en-US" sz="3200" b="1" dirty="0" err="1" smtClean="0">
                <a:solidFill>
                  <a:schemeClr val="bg2"/>
                </a:solidFill>
              </a:rPr>
              <a:t>ug</a:t>
            </a:r>
            <a:r>
              <a:rPr lang="en-US" sz="3200" b="1" dirty="0" smtClean="0">
                <a:solidFill>
                  <a:schemeClr val="bg2"/>
                </a:solidFill>
              </a:rPr>
              <a:t>/m3/year]</a:t>
            </a:r>
            <a:endParaRPr lang="en-US" sz="3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76199"/>
            <a:ext cx="9448800" cy="9143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7" t="6672" r="1683" b="4811"/>
          <a:stretch/>
        </p:blipFill>
        <p:spPr bwMode="auto">
          <a:xfrm>
            <a:off x="1021080" y="1066800"/>
            <a:ext cx="7589520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89848"/>
            <a:ext cx="5289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SPAIN-MDR  O</a:t>
            </a:r>
            <a:r>
              <a:rPr lang="en-US" sz="3200" b="1" baseline="-25000" dirty="0">
                <a:solidFill>
                  <a:schemeClr val="bg2"/>
                </a:solidFill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</a:rPr>
              <a:t>  [</a:t>
            </a:r>
            <a:r>
              <a:rPr lang="en-US" sz="3200" b="1" dirty="0" err="1" smtClean="0">
                <a:solidFill>
                  <a:schemeClr val="bg2"/>
                </a:solidFill>
              </a:rPr>
              <a:t>ug</a:t>
            </a:r>
            <a:r>
              <a:rPr lang="en-US" sz="3200" b="1" dirty="0" smtClean="0">
                <a:solidFill>
                  <a:schemeClr val="bg2"/>
                </a:solidFill>
              </a:rPr>
              <a:t>/m3/year]</a:t>
            </a:r>
            <a:endParaRPr lang="en-US" sz="3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76199"/>
            <a:ext cx="9448800" cy="9143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0" t="5927" r="1669" b="4717"/>
          <a:stretch/>
        </p:blipFill>
        <p:spPr bwMode="auto">
          <a:xfrm>
            <a:off x="868680" y="1127760"/>
            <a:ext cx="7589520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1153" y="89848"/>
            <a:ext cx="6661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SPAIN-MDR-Madrid  O</a:t>
            </a:r>
            <a:r>
              <a:rPr lang="en-US" sz="3200" b="1" baseline="-25000" dirty="0">
                <a:solidFill>
                  <a:schemeClr val="bg2"/>
                </a:solidFill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</a:rPr>
              <a:t>  [</a:t>
            </a:r>
            <a:r>
              <a:rPr lang="en-US" sz="3200" b="1" dirty="0" err="1" smtClean="0">
                <a:solidFill>
                  <a:schemeClr val="bg2"/>
                </a:solidFill>
              </a:rPr>
              <a:t>ug</a:t>
            </a:r>
            <a:r>
              <a:rPr lang="en-US" sz="3200" b="1" dirty="0" smtClean="0">
                <a:solidFill>
                  <a:schemeClr val="bg2"/>
                </a:solidFill>
              </a:rPr>
              <a:t>/m3/year]</a:t>
            </a:r>
            <a:endParaRPr lang="en-US" sz="3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2400" y="-76199"/>
            <a:ext cx="9448800" cy="9143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5" name="Picture 3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6544" r="2052" b="4731"/>
          <a:stretch/>
        </p:blipFill>
        <p:spPr bwMode="auto">
          <a:xfrm>
            <a:off x="949656" y="1088408"/>
            <a:ext cx="7589520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7136" y="89848"/>
            <a:ext cx="6751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FRANCE-CORSE  O</a:t>
            </a:r>
            <a:r>
              <a:rPr lang="en-US" sz="3200" b="1" baseline="-25000" dirty="0" smtClean="0">
                <a:solidFill>
                  <a:schemeClr val="bg2"/>
                </a:solidFill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</a:rPr>
              <a:t>ExcD60  [days/year]</a:t>
            </a:r>
            <a:endParaRPr lang="en-US" sz="3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0" t="6752" r="2217" b="5682"/>
          <a:stretch/>
        </p:blipFill>
        <p:spPr bwMode="auto">
          <a:xfrm>
            <a:off x="724240" y="983320"/>
            <a:ext cx="7589520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52400" y="-76199"/>
            <a:ext cx="9448800" cy="9143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9901" y="89848"/>
            <a:ext cx="5100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FRANCE  PM</a:t>
            </a:r>
            <a:r>
              <a:rPr lang="en-US" sz="3200" b="1" baseline="-25000" dirty="0" smtClean="0">
                <a:solidFill>
                  <a:schemeClr val="bg2"/>
                </a:solidFill>
              </a:rPr>
              <a:t>10</a:t>
            </a:r>
            <a:r>
              <a:rPr lang="en-US" sz="3200" b="1" dirty="0" smtClean="0">
                <a:solidFill>
                  <a:schemeClr val="bg2"/>
                </a:solidFill>
              </a:rPr>
              <a:t>  [</a:t>
            </a:r>
            <a:r>
              <a:rPr lang="en-US" sz="3200" b="1" dirty="0" err="1" smtClean="0">
                <a:solidFill>
                  <a:schemeClr val="bg2"/>
                </a:solidFill>
              </a:rPr>
              <a:t>ug</a:t>
            </a:r>
            <a:r>
              <a:rPr lang="en-US" sz="3200" b="1" dirty="0" smtClean="0">
                <a:solidFill>
                  <a:schemeClr val="bg2"/>
                </a:solidFill>
              </a:rPr>
              <a:t>/m3/year]</a:t>
            </a:r>
            <a:endParaRPr lang="en-US" sz="3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76199"/>
            <a:ext cx="9448800" cy="9143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9213" y="1066800"/>
            <a:ext cx="8277587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i="1" u="sng" dirty="0" smtClean="0"/>
              <a:t>Tool for Trend Analysis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en-US" sz="3600" dirty="0" smtClean="0"/>
              <a:t>Multi – Model </a:t>
            </a:r>
            <a:r>
              <a:rPr lang="en-US" sz="2800" dirty="0" smtClean="0"/>
              <a:t>(model </a:t>
            </a:r>
            <a:r>
              <a:rPr lang="en-US" sz="2800" dirty="0" err="1" smtClean="0"/>
              <a:t>intercomparison</a:t>
            </a:r>
            <a:r>
              <a:rPr lang="en-US" sz="2800" dirty="0" smtClean="0"/>
              <a:t>)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en-US" sz="3600" dirty="0" smtClean="0"/>
              <a:t>Multi - Pollutant</a:t>
            </a:r>
          </a:p>
          <a:p>
            <a:pPr marL="1657350" lvl="3" indent="-285750">
              <a:spcAft>
                <a:spcPts val="1200"/>
              </a:spcAft>
              <a:buFontTx/>
              <a:buChar char="-"/>
            </a:pPr>
            <a:r>
              <a:rPr lang="en-US" sz="2800" dirty="0" smtClean="0"/>
              <a:t>Gases, PM, Depositions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en-US" sz="3600" dirty="0" smtClean="0"/>
              <a:t>Multi – Geo (zooming)</a:t>
            </a:r>
          </a:p>
          <a:p>
            <a:pPr marL="1657350" lvl="3" indent="-285750">
              <a:spcAft>
                <a:spcPts val="1200"/>
              </a:spcAft>
              <a:buFontTx/>
              <a:buChar char="-"/>
            </a:pPr>
            <a:r>
              <a:rPr lang="en-US" sz="2800" dirty="0" smtClean="0"/>
              <a:t>Europe (Land, Sea), Countries (39),</a:t>
            </a:r>
          </a:p>
          <a:p>
            <a:pPr lvl="3">
              <a:spcAft>
                <a:spcPts val="1200"/>
              </a:spcAft>
            </a:pPr>
            <a:r>
              <a:rPr lang="en-US" sz="2800" dirty="0" smtClean="0"/>
              <a:t>   Regions </a:t>
            </a:r>
            <a:r>
              <a:rPr lang="en-US" sz="2800" dirty="0"/>
              <a:t>(428), Cities (477), Stations</a:t>
            </a:r>
            <a:endParaRPr lang="en-US" sz="2800" dirty="0" smtClean="0"/>
          </a:p>
          <a:p>
            <a:pPr marL="1657350" lvl="3" indent="-285750">
              <a:spcAft>
                <a:spcPts val="1200"/>
              </a:spcAft>
              <a:buFontTx/>
              <a:buChar char="-"/>
            </a:pPr>
            <a:r>
              <a:rPr lang="en-US" sz="2800" dirty="0" smtClean="0"/>
              <a:t>Detailed Shape files (polygons of </a:t>
            </a:r>
            <a:r>
              <a:rPr lang="en-US" sz="2800" dirty="0" err="1" smtClean="0"/>
              <a:t>lon-lat</a:t>
            </a:r>
            <a:r>
              <a:rPr lang="en-US" sz="2800" dirty="0" smtClean="0"/>
              <a:t>)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en-US" sz="3600" dirty="0" smtClean="0"/>
              <a:t>Add Observational and Emission trends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441969" y="76200"/>
            <a:ext cx="1968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Objectives</a:t>
            </a:r>
            <a:endParaRPr lang="en-US" sz="3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1" t="7829" r="2005" b="6735"/>
          <a:stretch/>
        </p:blipFill>
        <p:spPr bwMode="auto">
          <a:xfrm>
            <a:off x="838200" y="990600"/>
            <a:ext cx="7589520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52400" y="-76199"/>
            <a:ext cx="9448800" cy="9143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33600" y="89848"/>
            <a:ext cx="4661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FRANCE  O</a:t>
            </a:r>
            <a:r>
              <a:rPr lang="en-US" sz="3200" b="1" baseline="-25000" dirty="0">
                <a:solidFill>
                  <a:schemeClr val="bg2"/>
                </a:solidFill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</a:rPr>
              <a:t>  [</a:t>
            </a:r>
            <a:r>
              <a:rPr lang="en-US" sz="3200" b="1" dirty="0" err="1" smtClean="0">
                <a:solidFill>
                  <a:schemeClr val="bg2"/>
                </a:solidFill>
              </a:rPr>
              <a:t>ug</a:t>
            </a:r>
            <a:r>
              <a:rPr lang="en-US" sz="3200" b="1" dirty="0" smtClean="0">
                <a:solidFill>
                  <a:schemeClr val="bg2"/>
                </a:solidFill>
              </a:rPr>
              <a:t>/m3/year]</a:t>
            </a:r>
            <a:endParaRPr lang="en-US" sz="3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76199"/>
            <a:ext cx="9448800" cy="9143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02724" y="-152400"/>
            <a:ext cx="47552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SPAIN  PM</a:t>
            </a:r>
            <a:r>
              <a:rPr lang="en-US" sz="3200" b="1" baseline="-25000" dirty="0" smtClean="0">
                <a:solidFill>
                  <a:schemeClr val="bg2"/>
                </a:solidFill>
              </a:rPr>
              <a:t>10</a:t>
            </a:r>
            <a:r>
              <a:rPr lang="en-US" sz="3200" b="1" dirty="0" smtClean="0">
                <a:solidFill>
                  <a:schemeClr val="bg2"/>
                </a:solidFill>
              </a:rPr>
              <a:t>  [</a:t>
            </a:r>
            <a:r>
              <a:rPr lang="en-US" sz="3200" b="1" dirty="0" err="1" smtClean="0">
                <a:solidFill>
                  <a:schemeClr val="bg2"/>
                </a:solidFill>
              </a:rPr>
              <a:t>ug</a:t>
            </a:r>
            <a:r>
              <a:rPr lang="en-US" sz="3200" b="1" dirty="0" smtClean="0">
                <a:solidFill>
                  <a:schemeClr val="bg2"/>
                </a:solidFill>
              </a:rPr>
              <a:t>/m3/year]</a:t>
            </a:r>
          </a:p>
          <a:p>
            <a:r>
              <a:rPr lang="en-US" sz="3200" b="1" dirty="0" smtClean="0">
                <a:solidFill>
                  <a:schemeClr val="bg2"/>
                </a:solidFill>
              </a:rPr>
              <a:t>LOTOS-E</a:t>
            </a:r>
            <a:endParaRPr lang="en-US" sz="3200" b="1" dirty="0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7439" r="3196" b="5358"/>
          <a:stretch/>
        </p:blipFill>
        <p:spPr bwMode="auto">
          <a:xfrm>
            <a:off x="685800" y="1066800"/>
            <a:ext cx="7596000" cy="55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3055960" y="2980899"/>
            <a:ext cx="3954440" cy="3124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200400" y="5486400"/>
            <a:ext cx="152400" cy="914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78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76199"/>
            <a:ext cx="9448800" cy="9143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13347" y="89848"/>
            <a:ext cx="4316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SPAIN  O</a:t>
            </a:r>
            <a:r>
              <a:rPr lang="en-US" sz="3200" b="1" baseline="-25000" dirty="0">
                <a:solidFill>
                  <a:schemeClr val="bg2"/>
                </a:solidFill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</a:rPr>
              <a:t>  [</a:t>
            </a:r>
            <a:r>
              <a:rPr lang="en-US" sz="3200" b="1" dirty="0" err="1" smtClean="0">
                <a:solidFill>
                  <a:schemeClr val="bg2"/>
                </a:solidFill>
              </a:rPr>
              <a:t>ug</a:t>
            </a:r>
            <a:r>
              <a:rPr lang="en-US" sz="3200" b="1" dirty="0" smtClean="0">
                <a:solidFill>
                  <a:schemeClr val="bg2"/>
                </a:solidFill>
              </a:rPr>
              <a:t>/m3/year]</a:t>
            </a:r>
            <a:endParaRPr lang="en-US" sz="3200" b="1" dirty="0">
              <a:solidFill>
                <a:schemeClr val="bg2"/>
              </a:solidFill>
            </a:endParaRP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3" t="9757" r="3507" b="6660"/>
          <a:stretch/>
        </p:blipFill>
        <p:spPr bwMode="auto">
          <a:xfrm>
            <a:off x="862200" y="1066800"/>
            <a:ext cx="7596000" cy="55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971800" y="4267200"/>
            <a:ext cx="3352800" cy="1905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015016" y="5320352"/>
            <a:ext cx="533400" cy="1143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78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448" y="976952"/>
            <a:ext cx="7772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u="sng" dirty="0" smtClean="0"/>
              <a:t>To complete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Add Observational trends (validation)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Add Emission trends</a:t>
            </a:r>
          </a:p>
          <a:p>
            <a:endParaRPr lang="en-US" dirty="0" smtClean="0"/>
          </a:p>
          <a:p>
            <a:r>
              <a:rPr lang="en-US" sz="3600" b="1" i="1" u="sng" dirty="0" smtClean="0"/>
              <a:t>Visualization/Analysis Tool</a:t>
            </a:r>
            <a:endParaRPr lang="en-US" sz="3600" b="1" i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Easy </a:t>
            </a:r>
            <a:r>
              <a:rPr lang="en-US" sz="2800" dirty="0"/>
              <a:t>to </a:t>
            </a:r>
            <a:r>
              <a:rPr lang="en-US" sz="2800" dirty="0" smtClean="0"/>
              <a:t>install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Easy to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</a:t>
            </a:r>
            <a:r>
              <a:rPr lang="en-US" sz="2800" dirty="0" smtClean="0"/>
              <a:t>cting directly on Model output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Fast – handle large amounts of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Centralized data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PC </a:t>
            </a:r>
            <a:r>
              <a:rPr lang="en-US" sz="2800" dirty="0"/>
              <a:t>and </a:t>
            </a:r>
            <a:r>
              <a:rPr lang="en-US" sz="2800" dirty="0" smtClean="0"/>
              <a:t>Linux</a:t>
            </a:r>
          </a:p>
          <a:p>
            <a:endParaRPr lang="en-US" dirty="0"/>
          </a:p>
          <a:p>
            <a:r>
              <a:rPr lang="en-US" sz="3600" b="1" i="1" u="sng" dirty="0" err="1" smtClean="0"/>
              <a:t>EuroDelta</a:t>
            </a:r>
            <a:r>
              <a:rPr lang="en-US" sz="3600" dirty="0" smtClean="0"/>
              <a:t>: Trend model exercise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-152400" y="-76199"/>
            <a:ext cx="9448800" cy="9143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89848"/>
            <a:ext cx="2560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Final Remarks</a:t>
            </a:r>
            <a:endParaRPr lang="en-US" sz="3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4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4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76199"/>
            <a:ext cx="9448800" cy="9143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173063"/>
            <a:ext cx="7848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/>
              <a:t>Trend Analysis Tool based on experience</a:t>
            </a:r>
          </a:p>
          <a:p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CityDelta</a:t>
            </a:r>
            <a:r>
              <a:rPr lang="en-US" sz="2800" dirty="0" smtClean="0"/>
              <a:t>, </a:t>
            </a:r>
            <a:r>
              <a:rPr lang="en-US" sz="2800" dirty="0" err="1" smtClean="0"/>
              <a:t>EuroDelta</a:t>
            </a:r>
            <a:r>
              <a:rPr lang="en-US" sz="2800" dirty="0" smtClean="0"/>
              <a:t>, POMI, HTAP, </a:t>
            </a:r>
            <a:r>
              <a:rPr lang="en-US" sz="2800" dirty="0" err="1" smtClean="0"/>
              <a:t>DeltaTool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r>
              <a:rPr lang="en-US" sz="3600" b="1" i="1" u="sng" dirty="0" smtClean="0"/>
              <a:t>Criteria</a:t>
            </a:r>
          </a:p>
          <a:p>
            <a:endParaRPr lang="en-US" sz="1200" b="1" i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Easy to install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Easy to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Acting directly on Model output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Fast – handle large amounts of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Centralized data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PC and Linux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8639" y="76200"/>
            <a:ext cx="1619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The Tool</a:t>
            </a:r>
            <a:endParaRPr lang="en-US" sz="3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76199"/>
            <a:ext cx="9448800" cy="9143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794167" y="1084133"/>
            <a:ext cx="7634535" cy="5469067"/>
            <a:chOff x="890651" y="890576"/>
            <a:chExt cx="7634535" cy="5738824"/>
          </a:xfrm>
        </p:grpSpPr>
        <p:grpSp>
          <p:nvGrpSpPr>
            <p:cNvPr id="47" name="Group 46"/>
            <p:cNvGrpSpPr/>
            <p:nvPr/>
          </p:nvGrpSpPr>
          <p:grpSpPr>
            <a:xfrm>
              <a:off x="2254283" y="3371196"/>
              <a:ext cx="4693044" cy="3258204"/>
              <a:chOff x="5005226" y="4691056"/>
              <a:chExt cx="2092661" cy="1985968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005226" y="4691056"/>
                <a:ext cx="2061877" cy="1985968"/>
              </a:xfrm>
              <a:prstGeom prst="rect">
                <a:avLst/>
              </a:prstGeom>
              <a:solidFill>
                <a:srgbClr val="FFC000"/>
              </a:solidFill>
              <a:ln w="76200" cmpd="thickThin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076060" y="4727545"/>
                <a:ext cx="2021827" cy="1850406"/>
              </a:xfrm>
              <a:prstGeom prst="rect">
                <a:avLst/>
              </a:prstGeom>
              <a:noFill/>
              <a:ln w="76200" cmpd="thickThin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chemeClr val="bg1"/>
                    </a:solidFill>
                  </a:rPr>
                  <a:t>Trend Analysis TOOL</a:t>
                </a:r>
              </a:p>
              <a:p>
                <a:endParaRPr lang="en-US" sz="800" b="1" dirty="0">
                  <a:solidFill>
                    <a:schemeClr val="bg1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 dirty="0" smtClean="0">
                    <a:solidFill>
                      <a:schemeClr val="bg1"/>
                    </a:solidFill>
                  </a:rPr>
                  <a:t>All pollutants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 dirty="0" smtClean="0">
                    <a:solidFill>
                      <a:schemeClr val="bg1"/>
                    </a:solidFill>
                  </a:rPr>
                  <a:t>Zoom: Country, region, City, Station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 dirty="0" smtClean="0">
                    <a:solidFill>
                      <a:schemeClr val="bg1"/>
                    </a:solidFill>
                  </a:rPr>
                  <a:t>Indicators (e.g. O</a:t>
                </a:r>
                <a:r>
                  <a:rPr lang="en-US" sz="1600" b="1" baseline="-25000" dirty="0" smtClean="0">
                    <a:solidFill>
                      <a:schemeClr val="bg1"/>
                    </a:solidFill>
                  </a:rPr>
                  <a:t>3</a:t>
                </a:r>
                <a:r>
                  <a:rPr lang="en-US" sz="1600" b="1" dirty="0" smtClean="0">
                    <a:solidFill>
                      <a:schemeClr val="bg1"/>
                    </a:solidFill>
                  </a:rPr>
                  <a:t>excD, O</a:t>
                </a:r>
                <a:r>
                  <a:rPr lang="en-US" sz="1600" b="1" baseline="-25000" dirty="0" smtClean="0">
                    <a:solidFill>
                      <a:schemeClr val="bg1"/>
                    </a:solidFill>
                  </a:rPr>
                  <a:t>3</a:t>
                </a:r>
                <a:r>
                  <a:rPr lang="en-US" sz="1600" b="1" dirty="0" smtClean="0">
                    <a:solidFill>
                      <a:schemeClr val="bg1"/>
                    </a:solidFill>
                  </a:rPr>
                  <a:t>somo35, PM</a:t>
                </a:r>
                <a:r>
                  <a:rPr lang="en-US" sz="1600" b="1" baseline="-25000" dirty="0" smtClean="0">
                    <a:solidFill>
                      <a:schemeClr val="bg1"/>
                    </a:solidFill>
                  </a:rPr>
                  <a:t>10</a:t>
                </a:r>
                <a:r>
                  <a:rPr lang="en-US" sz="1600" b="1" dirty="0" smtClean="0">
                    <a:solidFill>
                      <a:schemeClr val="bg1"/>
                    </a:solidFill>
                  </a:rPr>
                  <a:t>excD,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chemeClr val="bg1"/>
                    </a:solidFill>
                  </a:rPr>
                  <a:t>                           NO</a:t>
                </a:r>
                <a:r>
                  <a:rPr lang="en-US" sz="1600" b="1" baseline="-25000" dirty="0" smtClean="0">
                    <a:solidFill>
                      <a:schemeClr val="bg1"/>
                    </a:solidFill>
                  </a:rPr>
                  <a:t>2</a:t>
                </a:r>
                <a:r>
                  <a:rPr lang="en-US" sz="1600" b="1" dirty="0" smtClean="0">
                    <a:solidFill>
                      <a:schemeClr val="bg1"/>
                    </a:solidFill>
                  </a:rPr>
                  <a:t>excD, … </a:t>
                </a:r>
                <a:r>
                  <a:rPr lang="en-US" sz="1600" b="1" dirty="0" err="1" smtClean="0">
                    <a:solidFill>
                      <a:schemeClr val="bg1"/>
                    </a:solidFill>
                  </a:rPr>
                  <a:t>etc</a:t>
                </a:r>
                <a:r>
                  <a:rPr lang="en-US" sz="1600" b="1" dirty="0" smtClean="0">
                    <a:solidFill>
                      <a:schemeClr val="bg1"/>
                    </a:solidFill>
                  </a:rPr>
                  <a:t>)  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 dirty="0" smtClean="0">
                    <a:solidFill>
                      <a:schemeClr val="bg1"/>
                    </a:solidFill>
                  </a:rPr>
                  <a:t>Regression: Linear, </a:t>
                </a:r>
                <a:r>
                  <a:rPr lang="en-US" sz="1600" b="1" dirty="0" err="1" smtClean="0">
                    <a:solidFill>
                      <a:schemeClr val="bg1"/>
                    </a:solidFill>
                  </a:rPr>
                  <a:t>Exp</a:t>
                </a:r>
                <a:r>
                  <a:rPr lang="en-US" sz="1600" b="1" dirty="0" smtClean="0">
                    <a:solidFill>
                      <a:schemeClr val="bg1"/>
                    </a:solidFill>
                  </a:rPr>
                  <a:t>, Sen, … </a:t>
                </a:r>
                <a:r>
                  <a:rPr lang="en-US" sz="1600" b="1" dirty="0" err="1" smtClean="0">
                    <a:solidFill>
                      <a:schemeClr val="bg1"/>
                    </a:solidFill>
                  </a:rPr>
                  <a:t>etc</a:t>
                </a:r>
                <a:r>
                  <a:rPr lang="en-US" sz="1600" b="1" dirty="0" smtClean="0">
                    <a:solidFill>
                      <a:schemeClr val="bg1"/>
                    </a:solidFill>
                  </a:rPr>
                  <a:t>  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 dirty="0" smtClean="0">
                    <a:solidFill>
                      <a:schemeClr val="bg1"/>
                    </a:solidFill>
                  </a:rPr>
                  <a:t>Add Observational data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 dirty="0" smtClean="0">
                    <a:solidFill>
                      <a:schemeClr val="bg1"/>
                    </a:solidFill>
                  </a:rPr>
                  <a:t>Add Emission </a:t>
                </a:r>
                <a:r>
                  <a:rPr lang="en-US" sz="1600" b="1" dirty="0" err="1" smtClean="0">
                    <a:solidFill>
                      <a:schemeClr val="bg1"/>
                    </a:solidFill>
                  </a:rPr>
                  <a:t>dat</a:t>
                </a:r>
                <a:r>
                  <a:rPr lang="en-US" sz="1600" b="1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b="1" smtClean="0">
                    <a:solidFill>
                      <a:schemeClr val="bg1"/>
                    </a:solidFill>
                  </a:rPr>
                  <a:t>a </a:t>
                </a:r>
                <a:endParaRPr lang="en-US" sz="1600" b="1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890651" y="890576"/>
              <a:ext cx="7634535" cy="2443160"/>
              <a:chOff x="890651" y="757240"/>
              <a:chExt cx="7634535" cy="2443160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4592284" y="2209800"/>
                <a:ext cx="0" cy="990600"/>
              </a:xfrm>
              <a:prstGeom prst="straightConnector1">
                <a:avLst/>
              </a:prstGeom>
              <a:ln w="34925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3525484" y="1171576"/>
                <a:ext cx="0" cy="381000"/>
              </a:xfrm>
              <a:prstGeom prst="straightConnector1">
                <a:avLst/>
              </a:prstGeom>
              <a:ln w="34925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4592284" y="1171576"/>
                <a:ext cx="0" cy="381000"/>
              </a:xfrm>
              <a:prstGeom prst="straightConnector1">
                <a:avLst/>
              </a:prstGeom>
              <a:ln w="34925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5659084" y="1171576"/>
                <a:ext cx="0" cy="381000"/>
              </a:xfrm>
              <a:prstGeom prst="straightConnector1">
                <a:avLst/>
              </a:prstGeom>
              <a:ln w="34925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oup 56"/>
              <p:cNvGrpSpPr/>
              <p:nvPr/>
            </p:nvGrpSpPr>
            <p:grpSpPr>
              <a:xfrm>
                <a:off x="3068284" y="757240"/>
                <a:ext cx="914400" cy="457200"/>
                <a:chOff x="3251164" y="990600"/>
                <a:chExt cx="914400" cy="457200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3251164" y="990600"/>
                  <a:ext cx="914400" cy="457200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3362989" y="1033464"/>
                  <a:ext cx="724878" cy="338554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bg1"/>
                      </a:solidFill>
                    </a:rPr>
                    <a:t>Model</a:t>
                  </a:r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5201884" y="757240"/>
                <a:ext cx="914400" cy="457200"/>
                <a:chOff x="3251164" y="990600"/>
                <a:chExt cx="914400" cy="457200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3251164" y="990600"/>
                  <a:ext cx="914400" cy="457200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3362989" y="1033464"/>
                  <a:ext cx="724878" cy="33855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bg1"/>
                      </a:solidFill>
                    </a:rPr>
                    <a:t>Model</a:t>
                  </a:r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4135084" y="757240"/>
                <a:ext cx="914400" cy="457200"/>
                <a:chOff x="3251164" y="990600"/>
                <a:chExt cx="914400" cy="457200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3251164" y="990600"/>
                  <a:ext cx="914400" cy="457200"/>
                </a:xfrm>
                <a:prstGeom prst="rect">
                  <a:avLst/>
                </a:prstGeom>
                <a:grp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3362989" y="1033464"/>
                  <a:ext cx="724878" cy="33855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bg1"/>
                      </a:solidFill>
                    </a:rPr>
                    <a:t>Model</a:t>
                  </a:r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9" name="Rectangle 68"/>
              <p:cNvSpPr/>
              <p:nvPr/>
            </p:nvSpPr>
            <p:spPr>
              <a:xfrm>
                <a:off x="890651" y="1538288"/>
                <a:ext cx="7522882" cy="13596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083230" y="1538288"/>
                <a:ext cx="7060010" cy="1324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</a:rPr>
                  <a:t>Model results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: Example   </a:t>
                </a:r>
                <a:r>
                  <a:rPr lang="en-US" sz="1600" b="1" dirty="0" smtClean="0">
                    <a:solidFill>
                      <a:schemeClr val="bg1"/>
                    </a:solidFill>
                  </a:rPr>
                  <a:t>ED_MODEL_ED25_PM10_HL_20090225.nc   (</a:t>
                </a:r>
                <a:r>
                  <a:rPr lang="en-US" sz="1600" b="1" dirty="0" err="1" smtClean="0">
                    <a:solidFill>
                      <a:schemeClr val="bg1"/>
                    </a:solidFill>
                  </a:rPr>
                  <a:t>nx,ny,ntime</a:t>
                </a:r>
                <a:r>
                  <a:rPr lang="en-US" sz="1600" b="1" dirty="0" smtClean="0">
                    <a:solidFill>
                      <a:schemeClr val="bg1"/>
                    </a:solidFill>
                  </a:rPr>
                  <a:t>)</a:t>
                </a:r>
              </a:p>
              <a:p>
                <a:r>
                  <a:rPr lang="en-US" sz="1200" dirty="0" err="1" smtClean="0">
                    <a:solidFill>
                      <a:schemeClr val="bg1"/>
                    </a:solidFill>
                  </a:rPr>
                  <a:t>Meteo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:  KZ, PBL, RAIN, T2M, U10, USTAR   (H)</a:t>
                </a:r>
              </a:p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Gas:       </a:t>
                </a:r>
                <a:r>
                  <a:rPr lang="pt-BR" sz="1200" dirty="0" smtClean="0">
                    <a:solidFill>
                      <a:schemeClr val="bg1"/>
                    </a:solidFill>
                  </a:rPr>
                  <a:t>APINEN, H2O2, HCHO, HNO3, ISOP, NH3, NO, NO2, O3, PAN, SO2, VOC   (H,D)</a:t>
                </a:r>
              </a:p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PM:        PM25, [ASOA, BSOA, DUST, EC, NA, NH4, NO3, OPOM, OPPM, POMS2, SO4, TPOM]-25   (H,D)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</a:rPr>
                  <a:t> 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             PM10, [ASOA, BSOA, DUST, EC, NA, NH4, NO3, OPOM, OPPM, POMS2, SO4, TPOM]-10   (H,D)</a:t>
                </a:r>
              </a:p>
              <a:p>
                <a:r>
                  <a:rPr lang="en-US" sz="1200" dirty="0" err="1" smtClean="0">
                    <a:solidFill>
                      <a:schemeClr val="bg1"/>
                    </a:solidFill>
                  </a:rPr>
                  <a:t>Dep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:      </a:t>
                </a:r>
                <a:r>
                  <a:rPr lang="en-US" sz="1200" dirty="0" err="1" smtClean="0">
                    <a:solidFill>
                      <a:schemeClr val="bg1"/>
                    </a:solidFill>
                  </a:rPr>
                  <a:t>DNHx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, </a:t>
                </a:r>
                <a:r>
                  <a:rPr lang="en-US" sz="1200" dirty="0" err="1" smtClean="0">
                    <a:solidFill>
                      <a:schemeClr val="bg1"/>
                    </a:solidFill>
                  </a:rPr>
                  <a:t>DNOx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, </a:t>
                </a:r>
                <a:r>
                  <a:rPr lang="en-US" sz="1200" dirty="0" err="1" smtClean="0">
                    <a:solidFill>
                      <a:schemeClr val="bg1"/>
                    </a:solidFill>
                  </a:rPr>
                  <a:t>DSOx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, </a:t>
                </a:r>
                <a:r>
                  <a:rPr lang="en-US" sz="1200" dirty="0" err="1" smtClean="0">
                    <a:solidFill>
                      <a:schemeClr val="bg1"/>
                    </a:solidFill>
                  </a:rPr>
                  <a:t>WNHx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, </a:t>
                </a:r>
                <a:r>
                  <a:rPr lang="en-US" sz="1200" dirty="0" err="1" smtClean="0">
                    <a:solidFill>
                      <a:schemeClr val="bg1"/>
                    </a:solidFill>
                  </a:rPr>
                  <a:t>WNOx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, </a:t>
                </a:r>
                <a:r>
                  <a:rPr lang="en-US" sz="1200" dirty="0" err="1" smtClean="0">
                    <a:solidFill>
                      <a:schemeClr val="bg1"/>
                    </a:solidFill>
                  </a:rPr>
                  <a:t>WSOx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  (D)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6421084" y="1190298"/>
                <a:ext cx="2104102" cy="387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Read-only  Database</a:t>
                </a:r>
                <a:endParaRPr lang="en-US" dirty="0"/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3404805" y="76200"/>
            <a:ext cx="2081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EuroDelta3</a:t>
            </a:r>
            <a:endParaRPr lang="en-US" sz="3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116208"/>
            <a:ext cx="9448800" cy="9143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564079" y="36191"/>
            <a:ext cx="1922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Multi-Geo</a:t>
            </a:r>
            <a:endParaRPr lang="en-US" sz="3200" b="1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1" y="1026792"/>
            <a:ext cx="8385939" cy="567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199030" y="1367959"/>
            <a:ext cx="1531749" cy="2021032"/>
            <a:chOff x="199030" y="1362664"/>
            <a:chExt cx="1531749" cy="2021032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54" t="2650" r="73208" b="79306"/>
            <a:stretch/>
          </p:blipFill>
          <p:spPr bwMode="auto">
            <a:xfrm>
              <a:off x="199030" y="2332845"/>
              <a:ext cx="1531749" cy="1050851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36" name="Straight Arrow Connector 35"/>
            <p:cNvCxnSpPr/>
            <p:nvPr/>
          </p:nvCxnSpPr>
          <p:spPr>
            <a:xfrm flipH="1">
              <a:off x="910312" y="1362664"/>
              <a:ext cx="330496" cy="901728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914400" y="1367959"/>
            <a:ext cx="2286000" cy="4535632"/>
            <a:chOff x="914400" y="1407968"/>
            <a:chExt cx="2286000" cy="4535632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35" t="2820" r="58163"/>
            <a:stretch/>
          </p:blipFill>
          <p:spPr bwMode="auto">
            <a:xfrm>
              <a:off x="2087562" y="1407968"/>
              <a:ext cx="1112838" cy="4535632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54" name="Straight Arrow Connector 53"/>
            <p:cNvCxnSpPr/>
            <p:nvPr/>
          </p:nvCxnSpPr>
          <p:spPr>
            <a:xfrm flipV="1">
              <a:off x="914400" y="2264392"/>
              <a:ext cx="1122658" cy="495264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1240808" y="1430556"/>
            <a:ext cx="4397992" cy="3330035"/>
            <a:chOff x="1240808" y="1470565"/>
            <a:chExt cx="4397992" cy="3330035"/>
          </a:xfrm>
        </p:grpSpPr>
        <p:grpSp>
          <p:nvGrpSpPr>
            <p:cNvPr id="78" name="Group 77"/>
            <p:cNvGrpSpPr/>
            <p:nvPr/>
          </p:nvGrpSpPr>
          <p:grpSpPr>
            <a:xfrm>
              <a:off x="1240808" y="1470565"/>
              <a:ext cx="4397992" cy="3330035"/>
              <a:chOff x="1240808" y="1470565"/>
              <a:chExt cx="4397992" cy="3330035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3581401" y="1470565"/>
                <a:ext cx="2057399" cy="3330035"/>
                <a:chOff x="2971800" y="1343523"/>
                <a:chExt cx="2057399" cy="3330035"/>
              </a:xfrm>
            </p:grpSpPr>
            <p:grpSp>
              <p:nvGrpSpPr>
                <p:cNvPr id="68" name="Group 67"/>
                <p:cNvGrpSpPr/>
                <p:nvPr/>
              </p:nvGrpSpPr>
              <p:grpSpPr>
                <a:xfrm>
                  <a:off x="2971800" y="1343523"/>
                  <a:ext cx="2057399" cy="3330035"/>
                  <a:chOff x="2971800" y="1343523"/>
                  <a:chExt cx="2057399" cy="3330035"/>
                </a:xfrm>
              </p:grpSpPr>
              <p:grpSp>
                <p:nvGrpSpPr>
                  <p:cNvPr id="73" name="Group 72"/>
                  <p:cNvGrpSpPr/>
                  <p:nvPr/>
                </p:nvGrpSpPr>
                <p:grpSpPr>
                  <a:xfrm>
                    <a:off x="2971800" y="1343523"/>
                    <a:ext cx="2039149" cy="3196031"/>
                    <a:chOff x="2971800" y="1343523"/>
                    <a:chExt cx="2039149" cy="3196031"/>
                  </a:xfrm>
                </p:grpSpPr>
                <p:pic>
                  <p:nvPicPr>
                    <p:cNvPr id="75" name="Picture 3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4411" t="3348" r="37795"/>
                    <a:stretch/>
                  </p:blipFill>
                  <p:spPr bwMode="auto">
                    <a:xfrm>
                      <a:off x="2971800" y="1447800"/>
                      <a:ext cx="1934393" cy="3091754"/>
                    </a:xfrm>
                    <a:prstGeom prst="rect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76" name="Rectangle 75"/>
                    <p:cNvSpPr/>
                    <p:nvPr/>
                  </p:nvSpPr>
                  <p:spPr>
                    <a:xfrm>
                      <a:off x="3877562" y="1343523"/>
                      <a:ext cx="1133387" cy="994557"/>
                    </a:xfrm>
                    <a:prstGeom prst="rect">
                      <a:avLst/>
                    </a:prstGeom>
                    <a:solidFill>
                      <a:schemeClr val="tx1">
                        <a:lumMod val="95000"/>
                      </a:schemeClr>
                    </a:solidFill>
                    <a:ln>
                      <a:solidFill>
                        <a:schemeClr val="tx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4" name="Rectangle 73"/>
                  <p:cNvSpPr/>
                  <p:nvPr/>
                </p:nvSpPr>
                <p:spPr>
                  <a:xfrm>
                    <a:off x="3845624" y="4424919"/>
                    <a:ext cx="1183575" cy="248639"/>
                  </a:xfrm>
                  <a:prstGeom prst="rect">
                    <a:avLst/>
                  </a:prstGeom>
                  <a:solidFill>
                    <a:schemeClr val="tx1">
                      <a:lumMod val="95000"/>
                    </a:schemeClr>
                  </a:solidFill>
                  <a:ln>
                    <a:solidFill>
                      <a:schemeClr val="tx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3872552" y="2375848"/>
                  <a:ext cx="1033641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3886200" y="4384344"/>
                  <a:ext cx="1033641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3872552" y="1447800"/>
                  <a:ext cx="13648" cy="91440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3872552" y="4357048"/>
                  <a:ext cx="0" cy="245902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Straight Arrow Connector 76"/>
              <p:cNvCxnSpPr/>
              <p:nvPr/>
            </p:nvCxnSpPr>
            <p:spPr>
              <a:xfrm flipV="1">
                <a:off x="1240808" y="2465122"/>
                <a:ext cx="2416792" cy="494424"/>
              </a:xfrm>
              <a:prstGeom prst="straightConnector1">
                <a:avLst/>
              </a:prstGeom>
              <a:ln w="57150">
                <a:solidFill>
                  <a:schemeClr val="bg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Right Arrow 91"/>
            <p:cNvSpPr/>
            <p:nvPr/>
          </p:nvSpPr>
          <p:spPr>
            <a:xfrm>
              <a:off x="4355136" y="2577667"/>
              <a:ext cx="128788" cy="4776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228108" y="1712591"/>
            <a:ext cx="6772892" cy="4279572"/>
            <a:chOff x="1228108" y="1752600"/>
            <a:chExt cx="6772892" cy="4279572"/>
          </a:xfrm>
        </p:grpSpPr>
        <p:grpSp>
          <p:nvGrpSpPr>
            <p:cNvPr id="90" name="Group 89"/>
            <p:cNvGrpSpPr/>
            <p:nvPr/>
          </p:nvGrpSpPr>
          <p:grpSpPr>
            <a:xfrm>
              <a:off x="1228108" y="1752600"/>
              <a:ext cx="6772892" cy="4279572"/>
              <a:chOff x="1228108" y="1752600"/>
              <a:chExt cx="6772892" cy="4279572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5881513" y="1752600"/>
                <a:ext cx="2119487" cy="4279572"/>
                <a:chOff x="5631874" y="1816428"/>
                <a:chExt cx="2119487" cy="4279572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5631874" y="1816428"/>
                  <a:ext cx="2119487" cy="4279572"/>
                  <a:chOff x="5631874" y="1816428"/>
                  <a:chExt cx="2119487" cy="4279572"/>
                </a:xfrm>
              </p:grpSpPr>
              <p:pic>
                <p:nvPicPr>
                  <p:cNvPr id="86" name="Picture 4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792" t="3331" r="45458" b="3584"/>
                  <a:stretch/>
                </p:blipFill>
                <p:spPr bwMode="auto">
                  <a:xfrm>
                    <a:off x="5715000" y="1884219"/>
                    <a:ext cx="2036361" cy="4120738"/>
                  </a:xfrm>
                  <a:prstGeom prst="rect">
                    <a:avLst/>
                  </a:prstGeom>
                  <a:noFill/>
                  <a:ln w="57150">
                    <a:solidFill>
                      <a:srgbClr val="FF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</p:pic>
              <p:sp>
                <p:nvSpPr>
                  <p:cNvPr id="87" name="Rectangle 86"/>
                  <p:cNvSpPr/>
                  <p:nvPr/>
                </p:nvSpPr>
                <p:spPr>
                  <a:xfrm>
                    <a:off x="5631874" y="1816428"/>
                    <a:ext cx="1173675" cy="497279"/>
                  </a:xfrm>
                  <a:prstGeom prst="rect">
                    <a:avLst/>
                  </a:prstGeom>
                  <a:solidFill>
                    <a:schemeClr val="tx1">
                      <a:lumMod val="95000"/>
                    </a:schemeClr>
                  </a:solidFill>
                  <a:ln>
                    <a:solidFill>
                      <a:schemeClr val="tx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>
                  <a:xfrm>
                    <a:off x="5631874" y="5549818"/>
                    <a:ext cx="1173676" cy="546182"/>
                  </a:xfrm>
                  <a:prstGeom prst="rect">
                    <a:avLst/>
                  </a:prstGeom>
                  <a:solidFill>
                    <a:schemeClr val="tx1">
                      <a:lumMod val="95000"/>
                    </a:schemeClr>
                  </a:solidFill>
                  <a:ln>
                    <a:solidFill>
                      <a:schemeClr val="tx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5728823" y="5521656"/>
                  <a:ext cx="1033641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5687704" y="2313296"/>
                  <a:ext cx="1033641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>
                  <a:off x="6768152" y="1840801"/>
                  <a:ext cx="23750" cy="494103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6781800" y="5535304"/>
                  <a:ext cx="0" cy="45720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Arrow Connector 88"/>
              <p:cNvCxnSpPr/>
              <p:nvPr/>
            </p:nvCxnSpPr>
            <p:spPr>
              <a:xfrm flipV="1">
                <a:off x="1228108" y="2829238"/>
                <a:ext cx="4737654" cy="266081"/>
              </a:xfrm>
              <a:prstGeom prst="straightConnector1">
                <a:avLst/>
              </a:prstGeom>
              <a:ln w="57150">
                <a:solidFill>
                  <a:schemeClr val="bg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Right Arrow 92"/>
            <p:cNvSpPr/>
            <p:nvPr/>
          </p:nvSpPr>
          <p:spPr>
            <a:xfrm>
              <a:off x="6963890" y="3305033"/>
              <a:ext cx="128788" cy="4776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959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76199"/>
            <a:ext cx="9448800" cy="91439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EU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11" y="1096276"/>
            <a:ext cx="8385939" cy="567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057400" y="1426534"/>
            <a:ext cx="3085531" cy="2841804"/>
            <a:chOff x="626115" y="1426534"/>
            <a:chExt cx="3085531" cy="2841804"/>
          </a:xfrm>
        </p:grpSpPr>
        <p:grpSp>
          <p:nvGrpSpPr>
            <p:cNvPr id="37" name="Group 36"/>
            <p:cNvGrpSpPr/>
            <p:nvPr/>
          </p:nvGrpSpPr>
          <p:grpSpPr>
            <a:xfrm>
              <a:off x="2073915" y="2027258"/>
              <a:ext cx="1637731" cy="2241080"/>
              <a:chOff x="2073915" y="2027258"/>
              <a:chExt cx="1637731" cy="2241080"/>
            </a:xfrm>
          </p:grpSpPr>
          <p:pic>
            <p:nvPicPr>
              <p:cNvPr id="3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24" t="3436" r="59354" b="50509"/>
              <a:stretch/>
            </p:blipFill>
            <p:spPr bwMode="auto">
              <a:xfrm>
                <a:off x="2073915" y="2057400"/>
                <a:ext cx="1637731" cy="2210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2825282" y="2057400"/>
                <a:ext cx="841067" cy="35143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107583" y="2971800"/>
                <a:ext cx="744939" cy="129653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073915" y="2027258"/>
                <a:ext cx="1630363" cy="2239942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ight Arrow 41"/>
              <p:cNvSpPr/>
              <p:nvPr/>
            </p:nvSpPr>
            <p:spPr>
              <a:xfrm>
                <a:off x="2738449" y="2482701"/>
                <a:ext cx="128788" cy="47767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" name="Straight Arrow Connector 3"/>
            <p:cNvCxnSpPr/>
            <p:nvPr/>
          </p:nvCxnSpPr>
          <p:spPr>
            <a:xfrm>
              <a:off x="626115" y="1426534"/>
              <a:ext cx="1746718" cy="580596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24000" y="1447800"/>
            <a:ext cx="1635359" cy="4715299"/>
            <a:chOff x="1524000" y="1447800"/>
            <a:chExt cx="1635359" cy="4715299"/>
          </a:xfrm>
        </p:grpSpPr>
        <p:grpSp>
          <p:nvGrpSpPr>
            <p:cNvPr id="46" name="Group 45"/>
            <p:cNvGrpSpPr/>
            <p:nvPr/>
          </p:nvGrpSpPr>
          <p:grpSpPr>
            <a:xfrm>
              <a:off x="1524000" y="2743200"/>
              <a:ext cx="1635359" cy="3419899"/>
              <a:chOff x="5410200" y="2371301"/>
              <a:chExt cx="805218" cy="2606724"/>
            </a:xfrm>
          </p:grpSpPr>
          <p:pic>
            <p:nvPicPr>
              <p:cNvPr id="48" name="Picture 4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15" t="5600" r="75868" b="32158"/>
              <a:stretch/>
            </p:blipFill>
            <p:spPr bwMode="auto">
              <a:xfrm>
                <a:off x="5410200" y="2371301"/>
                <a:ext cx="805218" cy="2606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Rectangle 48"/>
              <p:cNvSpPr/>
              <p:nvPr/>
            </p:nvSpPr>
            <p:spPr>
              <a:xfrm>
                <a:off x="5410200" y="2371301"/>
                <a:ext cx="805218" cy="260672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0" name="Straight Arrow Connector 49"/>
            <p:cNvCxnSpPr>
              <a:endCxn id="49" idx="0"/>
            </p:cNvCxnSpPr>
            <p:nvPr/>
          </p:nvCxnSpPr>
          <p:spPr>
            <a:xfrm>
              <a:off x="1524000" y="1447800"/>
              <a:ext cx="817680" cy="1295400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981200" y="76200"/>
            <a:ext cx="508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Year Selection, Multi-Species</a:t>
            </a:r>
            <a:endParaRPr lang="en-US" sz="3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0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76199"/>
            <a:ext cx="9448800" cy="9143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9976" y="1266885"/>
            <a:ext cx="756739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Some examples of Trends</a:t>
            </a:r>
            <a:endParaRPr lang="en-US" sz="1200" b="1" dirty="0"/>
          </a:p>
          <a:p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EMEP-MSC-W (Svetlana):  1990, 2000, 2010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LOTO-E (TNO, Astrid): 2000, 2005, 2009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CHIMERE (INERIS, Augustin): 1993,---,2010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          (constant </a:t>
            </a:r>
            <a:r>
              <a:rPr lang="en-US" sz="2800" b="1" dirty="0" smtClean="0"/>
              <a:t>emissions, no abatement)</a:t>
            </a:r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Projection </a:t>
            </a:r>
            <a:r>
              <a:rPr lang="en-US" sz="2800" b="1" dirty="0" smtClean="0"/>
              <a:t>from original domain on ED </a:t>
            </a:r>
            <a:r>
              <a:rPr lang="en-US" sz="2800" b="1" dirty="0" smtClean="0"/>
              <a:t>domain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/>
              <a:t>Meteo</a:t>
            </a:r>
            <a:r>
              <a:rPr lang="en-US" sz="2800" b="1" dirty="0" smtClean="0"/>
              <a:t> ??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Emissions ??</a:t>
            </a:r>
            <a:endParaRPr lang="en-US" sz="28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024955" y="76200"/>
            <a:ext cx="2842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Some examples</a:t>
            </a:r>
            <a:endParaRPr lang="en-US" sz="3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t="2805" b="4668"/>
          <a:stretch/>
        </p:blipFill>
        <p:spPr bwMode="auto">
          <a:xfrm>
            <a:off x="900752" y="1143000"/>
            <a:ext cx="7589520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52400" y="-76199"/>
            <a:ext cx="9448800" cy="9143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77072" y="89848"/>
            <a:ext cx="5133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EUROPE  PM</a:t>
            </a:r>
            <a:r>
              <a:rPr lang="en-US" sz="3200" b="1" baseline="-25000" dirty="0" smtClean="0">
                <a:solidFill>
                  <a:schemeClr val="bg2"/>
                </a:solidFill>
              </a:rPr>
              <a:t>10</a:t>
            </a:r>
            <a:r>
              <a:rPr lang="en-US" sz="3200" b="1" dirty="0" smtClean="0">
                <a:solidFill>
                  <a:schemeClr val="bg2"/>
                </a:solidFill>
              </a:rPr>
              <a:t>  [</a:t>
            </a:r>
            <a:r>
              <a:rPr lang="en-US" sz="3200" b="1" dirty="0" err="1" smtClean="0">
                <a:solidFill>
                  <a:schemeClr val="bg2"/>
                </a:solidFill>
              </a:rPr>
              <a:t>ug</a:t>
            </a:r>
            <a:r>
              <a:rPr lang="en-US" sz="3200" b="1" dirty="0" smtClean="0">
                <a:solidFill>
                  <a:schemeClr val="bg2"/>
                </a:solidFill>
              </a:rPr>
              <a:t>/m3/year]</a:t>
            </a:r>
            <a:endParaRPr lang="en-US" sz="3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76199"/>
            <a:ext cx="9448800" cy="9143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6" t="4807" b="4831"/>
          <a:stretch/>
        </p:blipFill>
        <p:spPr bwMode="auto">
          <a:xfrm>
            <a:off x="865496" y="1120318"/>
            <a:ext cx="7589520" cy="554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1112" y="89848"/>
            <a:ext cx="6072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EUROPE-Land  PM</a:t>
            </a:r>
            <a:r>
              <a:rPr lang="en-US" sz="3200" b="1" baseline="-25000" dirty="0" smtClean="0">
                <a:solidFill>
                  <a:schemeClr val="bg2"/>
                </a:solidFill>
              </a:rPr>
              <a:t>10</a:t>
            </a:r>
            <a:r>
              <a:rPr lang="en-US" sz="3200" b="1" dirty="0" smtClean="0">
                <a:solidFill>
                  <a:schemeClr val="bg2"/>
                </a:solidFill>
              </a:rPr>
              <a:t>  [</a:t>
            </a:r>
            <a:r>
              <a:rPr lang="en-US" sz="3200" b="1" dirty="0" err="1" smtClean="0">
                <a:solidFill>
                  <a:schemeClr val="bg2"/>
                </a:solidFill>
              </a:rPr>
              <a:t>ug</a:t>
            </a:r>
            <a:r>
              <a:rPr lang="en-US" sz="3200" b="1" dirty="0" smtClean="0">
                <a:solidFill>
                  <a:schemeClr val="bg2"/>
                </a:solidFill>
              </a:rPr>
              <a:t>/m3/year]</a:t>
            </a:r>
            <a:endParaRPr lang="en-US" sz="3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532</Words>
  <Application>Microsoft Office PowerPoint</Application>
  <PresentationFormat>On-screen Show (4:3)</PresentationFormat>
  <Paragraphs>110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Cuvelier Kees</dc:creator>
  <cp:lastModifiedBy>cuvelco</cp:lastModifiedBy>
  <cp:revision>107</cp:revision>
  <dcterms:created xsi:type="dcterms:W3CDTF">2013-05-01T13:07:35Z</dcterms:created>
  <dcterms:modified xsi:type="dcterms:W3CDTF">2014-11-17T22:33:40Z</dcterms:modified>
</cp:coreProperties>
</file>