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73" r:id="rId2"/>
    <p:sldMasterId id="2147483718" r:id="rId3"/>
    <p:sldMasterId id="2147483748" r:id="rId4"/>
    <p:sldMasterId id="2147483761" r:id="rId5"/>
    <p:sldMasterId id="2147483777" r:id="rId6"/>
    <p:sldMasterId id="2147483781" r:id="rId7"/>
  </p:sldMasterIdLst>
  <p:notesMasterIdLst>
    <p:notesMasterId r:id="rId22"/>
  </p:notesMasterIdLst>
  <p:handoutMasterIdLst>
    <p:handoutMasterId r:id="rId23"/>
  </p:handoutMasterIdLst>
  <p:sldIdLst>
    <p:sldId id="467" r:id="rId8"/>
    <p:sldId id="470" r:id="rId9"/>
    <p:sldId id="469" r:id="rId10"/>
    <p:sldId id="468" r:id="rId11"/>
    <p:sldId id="471" r:id="rId12"/>
    <p:sldId id="472" r:id="rId13"/>
    <p:sldId id="473" r:id="rId14"/>
    <p:sldId id="474" r:id="rId15"/>
    <p:sldId id="477" r:id="rId16"/>
    <p:sldId id="478" r:id="rId17"/>
    <p:sldId id="475" r:id="rId18"/>
    <p:sldId id="480" r:id="rId19"/>
    <p:sldId id="476" r:id="rId20"/>
    <p:sldId id="479" r:id="rId21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BD"/>
    <a:srgbClr val="715437"/>
    <a:srgbClr val="03615D"/>
    <a:srgbClr val="008A3E"/>
    <a:srgbClr val="559A16"/>
    <a:srgbClr val="19FF81"/>
    <a:srgbClr val="7DFFB8"/>
    <a:srgbClr val="B0865C"/>
    <a:srgbClr val="6F3A2B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78286" autoAdjust="0"/>
  </p:normalViewPr>
  <p:slideViewPr>
    <p:cSldViewPr snapToGrid="0" snapToObjects="1">
      <p:cViewPr varScale="1">
        <p:scale>
          <a:sx n="91" d="100"/>
          <a:sy n="91" d="100"/>
        </p:scale>
        <p:origin x="-2214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306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5110B85-1830-40C9-85D0-94782603067F}" type="datetimeFigureOut">
              <a:rPr lang="de-DE"/>
              <a:pPr>
                <a:defRPr/>
              </a:pPr>
              <a:t>15.11.2014</a:t>
            </a:fld>
            <a:endParaRPr lang="de-DE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E180352-A476-475B-B333-44CADBAAEA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93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724927-E059-4B0D-8FD9-06A193F0E0E2}" type="datetimeFigureOut">
              <a:rPr lang="de-DE"/>
              <a:pPr>
                <a:defRPr/>
              </a:pPr>
              <a:t>15.11.2014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939C27-8531-4053-AF20-6942EE8BEF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8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844E-C4DC-4F1C-802A-CFACA5D0A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dNO2/</a:t>
            </a:r>
            <a:r>
              <a:rPr lang="de-DE" dirty="0" err="1" smtClean="0"/>
              <a:t>dt</a:t>
            </a:r>
            <a:r>
              <a:rPr lang="de-DE" dirty="0" smtClean="0"/>
              <a:t> = k1*NO*O3 + k2*NO*RO2 – j*NO2</a:t>
            </a:r>
          </a:p>
          <a:p>
            <a:r>
              <a:rPr lang="de-DE" dirty="0" err="1" smtClean="0"/>
              <a:t>With</a:t>
            </a:r>
            <a:r>
              <a:rPr lang="de-DE" dirty="0" smtClean="0"/>
              <a:t> dNO2/</a:t>
            </a:r>
            <a:r>
              <a:rPr lang="de-DE" dirty="0" err="1" smtClean="0"/>
              <a:t>dt</a:t>
            </a:r>
            <a:r>
              <a:rPr lang="de-DE" dirty="0" smtClean="0"/>
              <a:t> = 0:</a:t>
            </a:r>
          </a:p>
          <a:p>
            <a:r>
              <a:rPr lang="de-DE" dirty="0" smtClean="0"/>
              <a:t>NO2 = NO</a:t>
            </a:r>
            <a:r>
              <a:rPr lang="de-DE" baseline="0" dirty="0" smtClean="0"/>
              <a:t> * (k1*O3 + k2*RO2)/j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Under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polluted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RO2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thus</a:t>
            </a:r>
            <a:endParaRPr lang="de-DE" baseline="0" dirty="0" smtClean="0"/>
          </a:p>
          <a:p>
            <a:r>
              <a:rPr lang="de-DE" baseline="0" dirty="0" smtClean="0"/>
              <a:t>NO2 = k1/j * NO * O3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Example</a:t>
            </a:r>
            <a:r>
              <a:rPr lang="de-DE" baseline="0" dirty="0" smtClean="0"/>
              <a:t>: k1 = 1.9e-14 cm3 molec-1 s-1 (@298K, JPL, 2011)</a:t>
            </a:r>
          </a:p>
          <a:p>
            <a:r>
              <a:rPr lang="de-DE" baseline="0" dirty="0" smtClean="0"/>
              <a:t>J = 8e-3</a:t>
            </a:r>
          </a:p>
          <a:p>
            <a:r>
              <a:rPr lang="de-DE" baseline="0" dirty="0" smtClean="0"/>
              <a:t>Lo = 2.46e19  (@298K, 1013 hPa)</a:t>
            </a:r>
          </a:p>
          <a:p>
            <a:r>
              <a:rPr lang="de-DE" baseline="0" dirty="0" smtClean="0"/>
              <a:t>O3 = 40 ppb = 9.85e11</a:t>
            </a:r>
          </a:p>
          <a:p>
            <a:r>
              <a:rPr lang="de-DE" baseline="0" dirty="0" smtClean="0"/>
              <a:t>NO = 10 ppb = 2.46e11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NO2 = 5.75e11 = 23 ppb</a:t>
            </a:r>
          </a:p>
          <a:p>
            <a:pPr marL="171450" indent="-171450">
              <a:buFont typeface="Wingdings" pitchFamily="2" charset="2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9C27-8531-4053-AF20-6942EE8BEFB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27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-1585" y="2286000"/>
            <a:ext cx="9144002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3" y="2286001"/>
            <a:ext cx="125414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" name="Rectangle 32"/>
          <p:cNvSpPr>
            <a:spLocks noChangeArrowheads="1"/>
          </p:cNvSpPr>
          <p:nvPr userDrawn="1"/>
        </p:nvSpPr>
        <p:spPr bwMode="auto">
          <a:xfrm>
            <a:off x="3" y="4572000"/>
            <a:ext cx="125414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114301" y="2286001"/>
            <a:ext cx="125414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114301" y="4572000"/>
            <a:ext cx="125414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8" name="Text Box 56"/>
          <p:cNvSpPr txBox="1">
            <a:spLocks noChangeArrowheads="1"/>
          </p:cNvSpPr>
          <p:nvPr userDrawn="1"/>
        </p:nvSpPr>
        <p:spPr bwMode="auto">
          <a:xfrm rot="16200000">
            <a:off x="-1089815" y="931540"/>
            <a:ext cx="24780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900" dirty="0">
                <a:solidFill>
                  <a:srgbClr val="005B82"/>
                </a:solidFill>
                <a:latin typeface="Arial MT Bd"/>
              </a:rPr>
              <a:t>Mitglied der Helmholtz-Gemeinschaft</a:t>
            </a:r>
          </a:p>
        </p:txBody>
      </p:sp>
      <p:pic>
        <p:nvPicPr>
          <p:cNvPr id="9" name="Picture 57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5" y="254001"/>
            <a:ext cx="2320924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9"/>
          <p:cNvSpPr txBox="1">
            <a:spLocks noChangeArrowheads="1"/>
          </p:cNvSpPr>
          <p:nvPr userDrawn="1"/>
        </p:nvSpPr>
        <p:spPr bwMode="auto">
          <a:xfrm>
            <a:off x="688975" y="5419726"/>
            <a:ext cx="7912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de-DE" sz="1800" dirty="0">
              <a:solidFill>
                <a:schemeClr val="bg1"/>
              </a:solidFill>
            </a:endParaRPr>
          </a:p>
          <a:p>
            <a:pPr algn="r" eaLnBrk="1" hangingPunct="1"/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61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1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50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22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5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813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6990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29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88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vert="horz" lIns="91408" tIns="45704" rIns="91408" bIns="45704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8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572000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155" y="218535"/>
            <a:ext cx="6603517" cy="8597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283897"/>
            <a:ext cx="8346053" cy="5263551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39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vert="horz" lIns="91408" tIns="45704" rIns="91408" bIns="45704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99283" y="1599335"/>
            <a:ext cx="7941188" cy="4526721"/>
          </a:xfrm>
          <a:prstGeom prst="rect">
            <a:avLst/>
          </a:prstGeom>
        </p:spPr>
        <p:txBody>
          <a:bodyPr lIns="51417" tIns="25708" rIns="0" bIns="2570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8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lIns="51417" tIns="25708" rIns="51417" bIns="2570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99283" y="1048458"/>
            <a:ext cx="7941188" cy="4526721"/>
          </a:xfrm>
          <a:prstGeom prst="rect">
            <a:avLst/>
          </a:prstGeom>
        </p:spPr>
        <p:txBody>
          <a:bodyPr lIns="51417" tIns="25708" rIns="0" bIns="25708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5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vert="horz" lIns="91408" tIns="45704" rIns="91408" bIns="45704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vert="horz" lIns="91408" tIns="45704" rIns="91408" bIns="45704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99283" y="1599335"/>
            <a:ext cx="7941188" cy="4526721"/>
          </a:xfrm>
          <a:prstGeom prst="rect">
            <a:avLst/>
          </a:prstGeom>
        </p:spPr>
        <p:txBody>
          <a:bodyPr lIns="51417" tIns="25708" rIns="0" bIns="2570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9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lIns="51417" tIns="25708" rIns="51417" bIns="25708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99283" y="1048458"/>
            <a:ext cx="7941188" cy="4526721"/>
          </a:xfrm>
          <a:prstGeom prst="rect">
            <a:avLst/>
          </a:prstGeom>
        </p:spPr>
        <p:txBody>
          <a:bodyPr lIns="51417" tIns="25708" rIns="0" bIns="25708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2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1D4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719138"/>
          </a:xfrm>
          <a:prstGeom prst="rect">
            <a:avLst/>
          </a:prstGeom>
          <a:solidFill>
            <a:srgbClr val="1D4F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201771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381750"/>
            <a:ext cx="4968875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  <a:cs typeface="Arial" charset="0"/>
              </a:rPr>
              <a:t>BMBF 10.6.2011</a:t>
            </a:r>
          </a:p>
        </p:txBody>
      </p:sp>
      <p:pic>
        <p:nvPicPr>
          <p:cNvPr id="251910" name="Picture 6" descr="IAGOS-ERI_Balken-ba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9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8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488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5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24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572000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155" y="218535"/>
            <a:ext cx="6603517" cy="8597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58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78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680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8848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873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804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992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2286000"/>
            <a:ext cx="9144000" cy="4572000"/>
          </a:xfrm>
          <a:prstGeom prst="rect">
            <a:avLst/>
          </a:prstGeom>
          <a:solidFill>
            <a:srgbClr val="3A6F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smtClean="0">
              <a:solidFill>
                <a:srgbClr val="3A6F8A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0"/>
            <a:ext cx="127000" cy="6858000"/>
            <a:chOff x="0" y="0"/>
            <a:chExt cx="80" cy="432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" y="0"/>
              <a:ext cx="79" cy="1440"/>
            </a:xfrm>
            <a:prstGeom prst="rect">
              <a:avLst/>
            </a:prstGeom>
            <a:solidFill>
              <a:srgbClr val="B9B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sz="24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1440"/>
              <a:ext cx="79" cy="1440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sz="240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2880"/>
              <a:ext cx="79" cy="1440"/>
            </a:xfrm>
            <a:prstGeom prst="rect">
              <a:avLst/>
            </a:prstGeom>
            <a:solidFill>
              <a:srgbClr val="51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sz="24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3A6F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F8AF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684213" y="616585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400" smtClean="0">
              <a:solidFill>
                <a:srgbClr val="F4F4F4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1" name="Picture 14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8763"/>
            <a:ext cx="2514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788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305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639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364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572000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190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5573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335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677526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3889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3230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2959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Bil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/>
          <a:stretch>
            <a:fillRect/>
          </a:stretch>
        </p:blipFill>
        <p:spPr bwMode="auto">
          <a:xfrm>
            <a:off x="1084263" y="1087438"/>
            <a:ext cx="71183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 descr="HG_LOGO_blau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6100763"/>
            <a:ext cx="15652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GFZ-Logo_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191250"/>
            <a:ext cx="7048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FZJ-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221413"/>
            <a:ext cx="979488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FZK_LOGO_HELM_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6183313"/>
            <a:ext cx="1230313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folien_footer_e_u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69400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3850" y="153988"/>
            <a:ext cx="8534400" cy="838200"/>
          </a:xfrm>
        </p:spPr>
        <p:txBody>
          <a:bodyPr/>
          <a:lstStyle>
            <a:lvl1pPr algn="ctr">
              <a:defRPr sz="2600">
                <a:solidFill>
                  <a:schemeClr val="tx1"/>
                </a:solidFill>
              </a:defRPr>
            </a:lvl1pPr>
          </a:lstStyle>
          <a:p>
            <a:pPr lvl="0"/>
            <a:endParaRPr lang="de-DE" noProof="0" smtClean="0"/>
          </a:p>
        </p:txBody>
      </p:sp>
      <p:sp>
        <p:nvSpPr>
          <p:cNvPr id="88073" name="Rectangle 9"/>
          <p:cNvSpPr>
            <a:spLocks noChangeArrowheads="1"/>
          </p:cNvSpPr>
          <p:nvPr userDrawn="1"/>
        </p:nvSpPr>
        <p:spPr bwMode="auto">
          <a:xfrm>
            <a:off x="323850" y="6181725"/>
            <a:ext cx="384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2700">
              <a:lnSpc>
                <a:spcPts val="24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589C"/>
                </a:solidFill>
                <a:latin typeface="Arial" charset="0"/>
                <a:cs typeface="+mn-cs"/>
              </a:rPr>
              <a:t>Atmosphere and Climate</a:t>
            </a:r>
            <a:endParaRPr lang="de-DE" sz="2400" b="1" smtClean="0">
              <a:solidFill>
                <a:srgbClr val="00589C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8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2FF528-E169-45C7-9C5C-DD208ECE19E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881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203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603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7963" y="1600200"/>
            <a:ext cx="4037012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7375" y="1600200"/>
            <a:ext cx="4038600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26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72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43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939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7322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6332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265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8575" y="260350"/>
            <a:ext cx="2057400" cy="5292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6375" y="260350"/>
            <a:ext cx="6019800" cy="5292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02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vert="horz" lIns="91408" tIns="45704" rIns="91408" bIns="45704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99283" y="1599335"/>
            <a:ext cx="7941188" cy="4526721"/>
          </a:xfrm>
          <a:prstGeom prst="rect">
            <a:avLst/>
          </a:prstGeom>
        </p:spPr>
        <p:txBody>
          <a:bodyPr lIns="51417" tIns="25708" rIns="0" bIns="2570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59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572000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114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155" y="218535"/>
            <a:ext cx="6603517" cy="8597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283897"/>
            <a:ext cx="8346053" cy="5263551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71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20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/>
        </p:nvSpPr>
        <p:spPr bwMode="auto">
          <a:xfrm>
            <a:off x="1589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29" name="Rectangle 59"/>
          <p:cNvSpPr>
            <a:spLocks noChangeArrowheads="1"/>
          </p:cNvSpPr>
          <p:nvPr/>
        </p:nvSpPr>
        <p:spPr bwMode="auto">
          <a:xfrm>
            <a:off x="3" y="4572000"/>
            <a:ext cx="125414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30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31" name="Rectangle 62"/>
          <p:cNvSpPr>
            <a:spLocks noChangeArrowheads="1"/>
          </p:cNvSpPr>
          <p:nvPr/>
        </p:nvSpPr>
        <p:spPr bwMode="auto">
          <a:xfrm>
            <a:off x="114301" y="2286001"/>
            <a:ext cx="125414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32" name="Rectangle 63"/>
          <p:cNvSpPr>
            <a:spLocks noChangeArrowheads="1"/>
          </p:cNvSpPr>
          <p:nvPr/>
        </p:nvSpPr>
        <p:spPr bwMode="auto">
          <a:xfrm>
            <a:off x="114301" y="4572000"/>
            <a:ext cx="125414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ea typeface="ＭＳ Ｐゴシック" pitchFamily="34" charset="-128"/>
            </a:endParaRPr>
          </a:p>
        </p:txBody>
      </p:sp>
      <p:sp>
        <p:nvSpPr>
          <p:cNvPr id="1033" name="Text Box 68"/>
          <p:cNvSpPr txBox="1">
            <a:spLocks noChangeArrowheads="1"/>
          </p:cNvSpPr>
          <p:nvPr/>
        </p:nvSpPr>
        <p:spPr bwMode="auto">
          <a:xfrm>
            <a:off x="457202" y="6477002"/>
            <a:ext cx="83820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>
                <a:solidFill>
                  <a:srgbClr val="3A6F8A"/>
                </a:solidFill>
                <a:ea typeface="ＭＳ Ｐゴシック" pitchFamily="34" charset="-128"/>
              </a:rPr>
              <a:t>								</a:t>
            </a:r>
          </a:p>
        </p:txBody>
      </p:sp>
      <p:pic>
        <p:nvPicPr>
          <p:cNvPr id="1034" name="Picture 72" descr="Logo_FZ_Jülich_NEU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5" y="136525"/>
            <a:ext cx="13366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75" r:id="rId3"/>
    <p:sldLayoutId id="2147483776" r:id="rId4"/>
    <p:sldLayoutId id="2147483794" r:id="rId5"/>
    <p:sldLayoutId id="214748379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/>
        </p:nvSpPr>
        <p:spPr bwMode="auto">
          <a:xfrm>
            <a:off x="1589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9"/>
          <p:cNvSpPr>
            <a:spLocks noChangeArrowheads="1"/>
          </p:cNvSpPr>
          <p:nvPr/>
        </p:nvSpPr>
        <p:spPr bwMode="auto">
          <a:xfrm>
            <a:off x="3" y="4572000"/>
            <a:ext cx="125414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Rectangle 62"/>
          <p:cNvSpPr>
            <a:spLocks noChangeArrowheads="1"/>
          </p:cNvSpPr>
          <p:nvPr/>
        </p:nvSpPr>
        <p:spPr bwMode="auto">
          <a:xfrm>
            <a:off x="114301" y="2286001"/>
            <a:ext cx="125414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63"/>
          <p:cNvSpPr>
            <a:spLocks noChangeArrowheads="1"/>
          </p:cNvSpPr>
          <p:nvPr/>
        </p:nvSpPr>
        <p:spPr bwMode="auto">
          <a:xfrm>
            <a:off x="114301" y="4572000"/>
            <a:ext cx="125414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Text Box 68"/>
          <p:cNvSpPr txBox="1">
            <a:spLocks noChangeArrowheads="1"/>
          </p:cNvSpPr>
          <p:nvPr/>
        </p:nvSpPr>
        <p:spPr bwMode="auto">
          <a:xfrm>
            <a:off x="457202" y="6477002"/>
            <a:ext cx="83820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>
                <a:solidFill>
                  <a:srgbClr val="3A6F8A"/>
                </a:solidFill>
                <a:ea typeface="ＭＳ Ｐゴシック" pitchFamily="34" charset="-128"/>
              </a:rPr>
              <a:t>								</a:t>
            </a:r>
          </a:p>
        </p:txBody>
      </p:sp>
      <p:pic>
        <p:nvPicPr>
          <p:cNvPr id="1034" name="Picture 72" descr="Logo_FZ_Jülich_NE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5" y="136525"/>
            <a:ext cx="13366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8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FFFFFF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000" smtClean="0">
                <a:solidFill>
                  <a:srgbClr val="3A6F8A"/>
                </a:solidFill>
                <a:ea typeface="MS PGothic" pitchFamily="34" charset="-128"/>
              </a:rPr>
              <a:t>								</a:t>
            </a:r>
          </a:p>
        </p:txBody>
      </p:sp>
      <p:pic>
        <p:nvPicPr>
          <p:cNvPr id="8" name="Picture 10" descr="Logo_FZ_Jülich_NEU_rgb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63600"/>
          </a:xfrm>
          <a:prstGeom prst="rect">
            <a:avLst/>
          </a:prstGeom>
          <a:solidFill>
            <a:srgbClr val="1D4F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18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250885" name="Picture 5" descr="IAGOS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65850"/>
            <a:ext cx="158591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763713" y="6092825"/>
            <a:ext cx="33845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0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In-service Aircraft for a </a:t>
            </a:r>
            <a:br>
              <a:rPr lang="de-DE" sz="20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r>
              <a:rPr lang="de-DE" sz="20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Global Observing System</a:t>
            </a:r>
          </a:p>
        </p:txBody>
      </p:sp>
      <p:sp>
        <p:nvSpPr>
          <p:cNvPr id="250887" name="Rectangle 7"/>
          <p:cNvSpPr>
            <a:spLocks noChangeArrowheads="1"/>
          </p:cNvSpPr>
          <p:nvPr userDrawn="1"/>
        </p:nvSpPr>
        <p:spPr bwMode="auto">
          <a:xfrm>
            <a:off x="5795963" y="6092825"/>
            <a:ext cx="33480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0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0888" name="Rectangle 8"/>
          <p:cNvSpPr>
            <a:spLocks noChangeArrowheads="1"/>
          </p:cNvSpPr>
          <p:nvPr userDrawn="1"/>
        </p:nvSpPr>
        <p:spPr bwMode="auto">
          <a:xfrm>
            <a:off x="4859338" y="6048375"/>
            <a:ext cx="42497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1433513" algn="l"/>
              </a:tabLst>
            </a:pPr>
            <a:r>
              <a:rPr lang="de-DE" sz="16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Coordinator: 	Andreas Volz-Thomas</a:t>
            </a:r>
          </a:p>
          <a:p>
            <a:pPr>
              <a:tabLst>
                <a:tab pos="1433513" algn="l"/>
              </a:tabLst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	Research Centre Juelich</a:t>
            </a:r>
          </a:p>
          <a:p>
            <a:pPr>
              <a:tabLst>
                <a:tab pos="1433513" algn="l"/>
              </a:tabLst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	www.iagos.org</a:t>
            </a:r>
            <a:endParaRPr lang="de-DE" sz="160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Finding tomorrow today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3A6F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F8AF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 smtClean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_FZ_Jülich_NEU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9700"/>
            <a:ext cx="1447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3A6F8A"/>
                </a:solidFill>
                <a:ea typeface="ＭＳ Ｐゴシック" charset="-128"/>
                <a:cs typeface="+mn-cs"/>
              </a:rPr>
              <a:t>								</a:t>
            </a:r>
          </a:p>
        </p:txBody>
      </p:sp>
      <p:sp>
        <p:nvSpPr>
          <p:cNvPr id="1035" name="Text Box 12"/>
          <p:cNvSpPr txBox="1">
            <a:spLocks noChangeArrowheads="1"/>
          </p:cNvSpPr>
          <p:nvPr userDrawn="1"/>
        </p:nvSpPr>
        <p:spPr bwMode="auto">
          <a:xfrm rot="-5400000">
            <a:off x="-1069975" y="831850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900" smtClean="0">
                <a:solidFill>
                  <a:srgbClr val="FFFFFF"/>
                </a:solidFill>
                <a:latin typeface="Arial MT Bd" charset="0"/>
                <a:cs typeface="+mn-cs"/>
              </a:rPr>
              <a:t>Member of the Helmholtz-Association</a:t>
            </a:r>
          </a:p>
        </p:txBody>
      </p:sp>
    </p:spTree>
    <p:extLst>
      <p:ext uri="{BB962C8B-B14F-4D97-AF65-F5344CB8AC3E}">
        <p14:creationId xmlns:p14="http://schemas.microsoft.com/office/powerpoint/2010/main" val="63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3A6F8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F8A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F8A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83" name="Rectangle 59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85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86" name="Rectangle 62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87" name="Rectangle 63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95" name="Text Box 71"/>
          <p:cNvSpPr txBox="1">
            <a:spLocks noChangeArrowheads="1"/>
          </p:cNvSpPr>
          <p:nvPr userDrawn="1"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38F15A43-EEE3-456B-B0AB-12C57AA5A802}" type="datetime4">
              <a:rPr lang="de-DE">
                <a:solidFill>
                  <a:srgbClr val="005B82"/>
                </a:solidFill>
                <a:latin typeface="Arial"/>
                <a:ea typeface="ＭＳ Ｐゴシック" charset="-128"/>
                <a:cs typeface="+mn-cs"/>
              </a:rPr>
              <a:pPr>
                <a:defRPr/>
              </a:pPr>
              <a:t>15. November 2014</a:t>
            </a:fld>
            <a:endParaRPr lang="de-DE">
              <a:solidFill>
                <a:srgbClr val="005B82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 userDrawn="1"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>
                <a:solidFill>
                  <a:srgbClr val="005B82"/>
                </a:solidFill>
                <a:latin typeface="Arial"/>
                <a:ea typeface="ＭＳ Ｐゴシック" charset="-128"/>
                <a:cs typeface="+mn-cs"/>
              </a:rPr>
              <a:t>Folie </a:t>
            </a:r>
            <a:fld id="{09256DC6-EB82-4961-BE64-DCEFC9F471F1}" type="slidenum">
              <a:rPr lang="de-DE">
                <a:solidFill>
                  <a:srgbClr val="005B82"/>
                </a:solidFill>
                <a:latin typeface="Arial"/>
                <a:ea typeface="ＭＳ Ｐゴシック" charset="-128"/>
                <a:cs typeface="+mn-cs"/>
              </a:rPr>
              <a:pPr>
                <a:defRPr/>
              </a:pPr>
              <a:t>‹Nr.›</a:t>
            </a:fld>
            <a:endParaRPr lang="de-DE">
              <a:solidFill>
                <a:srgbClr val="005B82"/>
              </a:solidFill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083" name="Picture 73" descr="logo_400cm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25413"/>
            <a:ext cx="14382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8" descr="riu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7500" y="157163"/>
            <a:ext cx="1020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3102CA-41CB-4C1A-A7A8-C2EBCDEB6742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73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olien_footer_e_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69400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260350"/>
            <a:ext cx="82296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600200"/>
            <a:ext cx="8228012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smtClean="0"/>
              <a:t>Schriftart: Arial</a:t>
            </a:r>
          </a:p>
          <a:p>
            <a:pPr lvl="1"/>
            <a:r>
              <a:rPr lang="de-DE" smtClean="0"/>
              <a:t>Schriftgröße: </a:t>
            </a:r>
          </a:p>
          <a:p>
            <a:pPr lvl="1"/>
            <a:r>
              <a:rPr lang="de-DE" smtClean="0"/>
              <a:t>1. Ebene 32</a:t>
            </a:r>
          </a:p>
          <a:p>
            <a:pPr lvl="1"/>
            <a:r>
              <a:rPr lang="de-DE" smtClean="0"/>
              <a:t> 2. Ebene 26</a:t>
            </a:r>
          </a:p>
          <a:p>
            <a:pPr lvl="1"/>
            <a:r>
              <a:rPr lang="de-DE" smtClean="0"/>
              <a:t> 3. Ebene 20, minimalste Schriftgröße auch bei Abb.: 12</a:t>
            </a:r>
          </a:p>
          <a:p>
            <a:pPr lvl="1"/>
            <a:r>
              <a:rPr lang="de-DE" smtClean="0"/>
              <a:t>Hervorhebungen in „HGF“-blau, ansonsten Schriftfarbe schwarz</a:t>
            </a:r>
          </a:p>
          <a:p>
            <a:pPr lvl="1"/>
            <a:r>
              <a:rPr lang="de-DE" smtClean="0"/>
              <a:t>Buttons wie dargestellt blaue Quadrate</a:t>
            </a:r>
          </a:p>
        </p:txBody>
      </p:sp>
      <p:sp>
        <p:nvSpPr>
          <p:cNvPr id="87045" name="Rectangle 5"/>
          <p:cNvSpPr>
            <a:spLocks noChangeArrowheads="1"/>
          </p:cNvSpPr>
          <p:nvPr userDrawn="1"/>
        </p:nvSpPr>
        <p:spPr bwMode="auto">
          <a:xfrm>
            <a:off x="0" y="6302375"/>
            <a:ext cx="73898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r>
              <a:rPr lang="en-US" sz="2000" b="1" smtClean="0">
                <a:solidFill>
                  <a:srgbClr val="00589C"/>
                </a:solidFill>
                <a:latin typeface="Arial" charset="0"/>
                <a:cs typeface="+mn-cs"/>
              </a:rPr>
              <a:t>PT3: Trace gas and aerosol processes in the troposhere</a:t>
            </a:r>
            <a:endParaRPr lang="de-DE" sz="2000" b="1" smtClean="0">
              <a:solidFill>
                <a:srgbClr val="00589C"/>
              </a:solidFill>
              <a:latin typeface="Arial" charset="0"/>
              <a:cs typeface="+mn-cs"/>
            </a:endParaRPr>
          </a:p>
        </p:txBody>
      </p:sp>
      <p:pic>
        <p:nvPicPr>
          <p:cNvPr id="87046" name="Picture 6" descr="HG_LOGO_bla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6100763"/>
            <a:ext cx="156527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rgbClr val="00589C"/>
          </a:solidFill>
          <a:latin typeface="Arial" charset="0"/>
        </a:defRPr>
      </a:lvl9pPr>
    </p:titleStyle>
    <p:bodyStyle>
      <a:lvl1pPr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901700" indent="-277813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365375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57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3259090"/>
            <a:ext cx="7772400" cy="2281683"/>
          </a:xfrm>
        </p:spPr>
        <p:txBody>
          <a:bodyPr/>
          <a:lstStyle/>
          <a:p>
            <a:r>
              <a:rPr lang="en-US" sz="2200" b="0" dirty="0" smtClean="0">
                <a:solidFill>
                  <a:schemeClr val="bg1"/>
                </a:solidFill>
              </a:rPr>
              <a:t/>
            </a:r>
            <a:br>
              <a:rPr lang="en-US" sz="2200" b="0" dirty="0" smtClean="0">
                <a:solidFill>
                  <a:schemeClr val="bg1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/>
            </a:r>
            <a:br>
              <a:rPr lang="en-US" sz="2200" b="0" dirty="0" smtClean="0">
                <a:solidFill>
                  <a:schemeClr val="bg1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/>
            </a:r>
            <a:br>
              <a:rPr lang="en-US" sz="2200" b="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>Martin </a:t>
            </a:r>
            <a:r>
              <a:rPr lang="en-US" sz="2000" b="0" dirty="0" smtClean="0">
                <a:solidFill>
                  <a:schemeClr val="bg1"/>
                </a:solidFill>
              </a:rPr>
              <a:t>Schultz</a:t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1600" b="0" dirty="0" smtClean="0">
                <a:solidFill>
                  <a:srgbClr val="FFC000"/>
                </a:solidFill>
              </a:rPr>
              <a:t>Institute for Energy and Climate </a:t>
            </a:r>
            <a:r>
              <a:rPr lang="en-US" sz="1600" b="0" dirty="0" smtClean="0">
                <a:solidFill>
                  <a:srgbClr val="FFC000"/>
                </a:solidFill>
              </a:rPr>
              <a:t>Research </a:t>
            </a:r>
            <a:r>
              <a:rPr lang="en-US" sz="1600" b="0" dirty="0" smtClean="0">
                <a:solidFill>
                  <a:srgbClr val="FFC000"/>
                </a:solidFill>
              </a:rPr>
              <a:t>8: Troposphere (IEK-8), </a:t>
            </a:r>
            <a:r>
              <a:rPr lang="en-US" sz="1600" b="0" dirty="0" err="1" smtClean="0">
                <a:solidFill>
                  <a:srgbClr val="FFC000"/>
                </a:solidFill>
              </a:rPr>
              <a:t>Forschungszentrum</a:t>
            </a:r>
            <a:r>
              <a:rPr lang="en-US" sz="1600" b="0" dirty="0" smtClean="0">
                <a:solidFill>
                  <a:srgbClr val="FFC000"/>
                </a:solidFill>
              </a:rPr>
              <a:t> </a:t>
            </a:r>
            <a:r>
              <a:rPr lang="en-US" sz="1600" b="0" dirty="0" err="1" smtClean="0">
                <a:solidFill>
                  <a:srgbClr val="FFC000"/>
                </a:solidFill>
              </a:rPr>
              <a:t>Jülich</a:t>
            </a:r>
            <a:r>
              <a:rPr lang="en-US" sz="1600" b="0" dirty="0" smtClean="0">
                <a:solidFill>
                  <a:srgbClr val="FFC000"/>
                </a:solidFill>
              </a:rPr>
              <a:t>, Germany</a:t>
            </a:r>
            <a:br>
              <a:rPr lang="en-US" sz="1600" b="0" dirty="0" smtClean="0">
                <a:solidFill>
                  <a:srgbClr val="FFC000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/>
            </a:r>
            <a:br>
              <a:rPr lang="en-US" sz="1800" b="0" dirty="0">
                <a:solidFill>
                  <a:schemeClr val="bg1"/>
                </a:solidFill>
              </a:rPr>
            </a:br>
            <a:endParaRPr lang="en-US" sz="1800" b="0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88875" y="3359217"/>
            <a:ext cx="8201176" cy="208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719138" y="4003675"/>
            <a:ext cx="774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rgbClr val="009EE0"/>
              </a:buClr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2194" y="2832578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Data </a:t>
            </a:r>
            <a:r>
              <a:rPr lang="de-DE" sz="3600" b="1" dirty="0" err="1" smtClean="0">
                <a:solidFill>
                  <a:schemeClr val="bg1"/>
                </a:solidFill>
              </a:rPr>
              <a:t>quality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and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trends</a:t>
            </a:r>
            <a:endParaRPr lang="de-DE" sz="36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iiasa.ac.at/%7Erains/emep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4" y="287582"/>
            <a:ext cx="1704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9588" y="1019908"/>
            <a:ext cx="185018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TFMM </a:t>
            </a:r>
            <a:r>
              <a:rPr lang="de-DE" sz="1600" dirty="0" err="1" smtClean="0"/>
              <a:t>meeting</a:t>
            </a:r>
            <a:r>
              <a:rPr lang="de-DE" sz="1600" dirty="0" smtClean="0"/>
              <a:t> on</a:t>
            </a:r>
          </a:p>
          <a:p>
            <a:r>
              <a:rPr lang="de-DE" sz="1600" dirty="0" err="1" smtClean="0"/>
              <a:t>Pollutant</a:t>
            </a:r>
            <a:r>
              <a:rPr lang="de-DE" sz="1600" dirty="0" smtClean="0"/>
              <a:t> </a:t>
            </a:r>
            <a:r>
              <a:rPr lang="de-DE" sz="1600" dirty="0" err="1" smtClean="0"/>
              <a:t>trends</a:t>
            </a:r>
            <a:endParaRPr lang="de-DE" sz="1600" dirty="0" smtClean="0"/>
          </a:p>
          <a:p>
            <a:r>
              <a:rPr lang="de-DE" sz="1100" dirty="0" smtClean="0"/>
              <a:t>Paris, 17-18 Nov 2014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complete</a:t>
            </a:r>
            <a:r>
              <a:rPr lang="de-DE" dirty="0" smtClean="0"/>
              <a:t>“ </a:t>
            </a:r>
            <a:r>
              <a:rPr lang="de-DE" dirty="0" err="1" smtClean="0"/>
              <a:t>data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155" y="6516414"/>
            <a:ext cx="283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Figure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courtesy</a:t>
            </a:r>
            <a:r>
              <a:rPr lang="de-DE" sz="1400" i="1" dirty="0" smtClean="0"/>
              <a:t> E. </a:t>
            </a:r>
            <a:r>
              <a:rPr lang="de-DE" sz="1400" i="1" dirty="0" err="1" smtClean="0"/>
              <a:t>Sofen</a:t>
            </a:r>
            <a:r>
              <a:rPr lang="de-DE" sz="1400" i="1" dirty="0" smtClean="0"/>
              <a:t>, York U.</a:t>
            </a:r>
            <a:endParaRPr lang="de-DE" sz="1400" i="1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154" y="1195977"/>
            <a:ext cx="8346053" cy="4543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000" kern="0" dirty="0" smtClean="0"/>
              <a:t>Impact </a:t>
            </a:r>
            <a:r>
              <a:rPr lang="de-DE" sz="2000" kern="0" dirty="0" err="1" smtClean="0"/>
              <a:t>of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changes</a:t>
            </a:r>
            <a:r>
              <a:rPr lang="de-DE" sz="2000" kern="0" dirty="0" smtClean="0"/>
              <a:t> in </a:t>
            </a:r>
            <a:r>
              <a:rPr lang="de-DE" sz="2000" kern="0" dirty="0" err="1" smtClean="0"/>
              <a:t>the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measurement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network</a:t>
            </a:r>
            <a:endParaRPr lang="de-DE" sz="2000" kern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8" y="1860331"/>
            <a:ext cx="4981904" cy="373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539152" y="5590475"/>
            <a:ext cx="8346053" cy="7577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000" kern="0" dirty="0" err="1" smtClean="0"/>
              <a:t>Changes</a:t>
            </a:r>
            <a:r>
              <a:rPr lang="de-DE" sz="2000" kern="0" dirty="0" smtClean="0"/>
              <a:t> in </a:t>
            </a:r>
            <a:r>
              <a:rPr lang="de-DE" sz="2000" kern="0" dirty="0" err="1" smtClean="0"/>
              <a:t>geographical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distribution</a:t>
            </a:r>
            <a:r>
              <a:rPr lang="de-DE" sz="2000" kern="0" dirty="0" smtClean="0"/>
              <a:t>, </a:t>
            </a:r>
            <a:r>
              <a:rPr lang="de-DE" sz="2000" kern="0" dirty="0" err="1" smtClean="0"/>
              <a:t>local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emission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sources</a:t>
            </a:r>
            <a:r>
              <a:rPr lang="de-DE" sz="2000" kern="0" dirty="0" smtClean="0"/>
              <a:t>, </a:t>
            </a:r>
            <a:r>
              <a:rPr lang="de-DE" sz="2000" kern="0" dirty="0" err="1" smtClean="0"/>
              <a:t>station</a:t>
            </a:r>
            <a:r>
              <a:rPr lang="de-DE" sz="2000" kern="0" dirty="0" smtClean="0"/>
              <a:t> type </a:t>
            </a:r>
            <a:r>
              <a:rPr lang="de-DE" sz="2000" kern="0" dirty="0" err="1" smtClean="0"/>
              <a:t>of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area</a:t>
            </a:r>
            <a:r>
              <a:rPr lang="de-DE" sz="2000" kern="0" dirty="0" smtClean="0"/>
              <a:t>, …</a:t>
            </a:r>
            <a:endParaRPr lang="de-DE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5363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 </a:t>
            </a:r>
            <a:r>
              <a:rPr lang="de-DE" dirty="0" err="1" smtClean="0"/>
              <a:t>assurance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„</a:t>
            </a:r>
            <a:r>
              <a:rPr lang="de-DE" dirty="0" err="1" smtClean="0"/>
              <a:t>closure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283898"/>
            <a:ext cx="8346053" cy="197431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Pseudo </a:t>
            </a:r>
            <a:r>
              <a:rPr lang="de-DE" sz="2000" dirty="0" err="1" smtClean="0"/>
              <a:t>steady</a:t>
            </a:r>
            <a:r>
              <a:rPr lang="de-DE" sz="2000" dirty="0" smtClean="0"/>
              <a:t> </a:t>
            </a:r>
            <a:r>
              <a:rPr lang="de-DE" sz="2000" dirty="0" err="1" smtClean="0"/>
              <a:t>state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 smtClean="0"/>
              <a:t>O</a:t>
            </a:r>
            <a:r>
              <a:rPr lang="de-DE" sz="1800" baseline="-25000" dirty="0" smtClean="0"/>
              <a:t>3</a:t>
            </a:r>
            <a:r>
              <a:rPr lang="de-DE" sz="1800" dirty="0" smtClean="0"/>
              <a:t> + NO </a:t>
            </a:r>
            <a:r>
              <a:rPr lang="de-DE" sz="1800" dirty="0" smtClean="0">
                <a:sym typeface="Wingdings" panose="05000000000000000000" pitchFamily="2" charset="2"/>
              </a:rPr>
              <a:t> O</a:t>
            </a:r>
            <a:r>
              <a:rPr lang="de-DE" sz="1800" baseline="-25000" dirty="0" smtClean="0">
                <a:sym typeface="Wingdings" panose="05000000000000000000" pitchFamily="2" charset="2"/>
              </a:rPr>
              <a:t>2</a:t>
            </a:r>
            <a:r>
              <a:rPr lang="de-DE" sz="1800" dirty="0" smtClean="0">
                <a:sym typeface="Wingdings" panose="05000000000000000000" pitchFamily="2" charset="2"/>
              </a:rPr>
              <a:t> + NO</a:t>
            </a:r>
            <a:r>
              <a:rPr lang="de-DE" sz="1800" baseline="-25000" dirty="0" smtClean="0"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	</a:t>
            </a:r>
            <a:r>
              <a:rPr lang="de-DE" sz="1800" dirty="0" smtClean="0">
                <a:sym typeface="Wingdings" panose="05000000000000000000" pitchFamily="2" charset="2"/>
              </a:rPr>
              <a:t>NO</a:t>
            </a:r>
            <a:r>
              <a:rPr lang="de-DE" sz="1800" baseline="-25000" dirty="0" smtClean="0">
                <a:sym typeface="Wingdings" panose="05000000000000000000" pitchFamily="2" charset="2"/>
              </a:rPr>
              <a:t>2</a:t>
            </a:r>
            <a:r>
              <a:rPr lang="de-DE" sz="1800" dirty="0" smtClean="0">
                <a:sym typeface="Wingdings" panose="05000000000000000000" pitchFamily="2" charset="2"/>
              </a:rPr>
              <a:t> + h</a:t>
            </a:r>
            <a:r>
              <a:rPr lang="de-DE" sz="1800" dirty="0" smtClean="0">
                <a:sym typeface="Symbol"/>
              </a:rPr>
              <a:t> (+O</a:t>
            </a:r>
            <a:r>
              <a:rPr lang="de-DE" sz="1800" baseline="-25000" dirty="0" smtClean="0">
                <a:sym typeface="Symbol"/>
              </a:rPr>
              <a:t>2</a:t>
            </a:r>
            <a:r>
              <a:rPr lang="de-DE" sz="1800" dirty="0" smtClean="0">
                <a:sym typeface="Symbol"/>
              </a:rPr>
              <a:t>) </a:t>
            </a:r>
            <a:r>
              <a:rPr lang="de-DE" sz="1800" dirty="0" smtClean="0">
                <a:sym typeface="Wingdings" panose="05000000000000000000" pitchFamily="2" charset="2"/>
              </a:rPr>
              <a:t> NO + O</a:t>
            </a:r>
            <a:r>
              <a:rPr lang="de-DE" sz="1800" baseline="-25000" dirty="0" smtClean="0">
                <a:sym typeface="Wingdings" panose="05000000000000000000" pitchFamily="2" charset="2"/>
              </a:rPr>
              <a:t>3</a:t>
            </a:r>
          </a:p>
          <a:p>
            <a:pPr marL="0" indent="0">
              <a:buNone/>
            </a:pPr>
            <a:r>
              <a:rPr lang="de-DE" sz="1800" dirty="0" smtClean="0"/>
              <a:t>	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RO</a:t>
            </a:r>
            <a:r>
              <a:rPr lang="de-DE" sz="18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 + NO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RO + NO</a:t>
            </a:r>
            <a:r>
              <a:rPr lang="de-DE" sz="1800" baseline="-25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endParaRPr lang="de-DE" sz="1800" dirty="0"/>
          </a:p>
        </p:txBody>
      </p:sp>
      <p:grpSp>
        <p:nvGrpSpPr>
          <p:cNvPr id="91" name="Gruppieren 90"/>
          <p:cNvGrpSpPr/>
          <p:nvPr/>
        </p:nvGrpSpPr>
        <p:grpSpPr>
          <a:xfrm>
            <a:off x="1375639" y="3028693"/>
            <a:ext cx="6510717" cy="2763817"/>
            <a:chOff x="1668791" y="3434455"/>
            <a:chExt cx="6510717" cy="2763817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668791" y="3434455"/>
              <a:ext cx="6510717" cy="2763817"/>
              <a:chOff x="715145" y="3752193"/>
              <a:chExt cx="6510717" cy="2763817"/>
            </a:xfrm>
          </p:grpSpPr>
          <p:cxnSp>
            <p:nvCxnSpPr>
              <p:cNvPr id="5" name="Gerade Verbindung 4"/>
              <p:cNvCxnSpPr/>
              <p:nvPr/>
            </p:nvCxnSpPr>
            <p:spPr>
              <a:xfrm>
                <a:off x="1576552" y="3752193"/>
                <a:ext cx="21020" cy="23648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6"/>
              <p:cNvCxnSpPr/>
              <p:nvPr/>
            </p:nvCxnSpPr>
            <p:spPr>
              <a:xfrm flipH="1">
                <a:off x="1597572" y="6132787"/>
                <a:ext cx="56282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>
                <a:off x="2086303" y="5854262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2849179" y="5867399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3612055" y="5854262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4374931" y="5867399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5137807" y="5867399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5900683" y="5854261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6663558" y="5838496"/>
                <a:ext cx="0" cy="278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6"/>
              <p:cNvSpPr txBox="1"/>
              <p:nvPr/>
            </p:nvSpPr>
            <p:spPr>
              <a:xfrm>
                <a:off x="1777019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11:00</a:t>
                </a:r>
                <a:endParaRPr lang="de-DE" sz="1600" dirty="0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2539895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11:01</a:t>
                </a:r>
                <a:endParaRPr lang="de-DE" sz="16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3302771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11:02</a:t>
                </a:r>
                <a:endParaRPr lang="de-DE" sz="16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4065647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11:03</a:t>
                </a:r>
                <a:endParaRPr lang="de-DE" sz="16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4828523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11:04</a:t>
                </a:r>
                <a:endParaRPr lang="de-DE" sz="16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5591399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11:05</a:t>
                </a:r>
                <a:endParaRPr lang="de-DE" sz="1600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6354274" y="6177456"/>
                <a:ext cx="682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11:06</a:t>
                </a:r>
                <a:endParaRPr lang="de-DE" sz="1600" dirty="0"/>
              </a:p>
            </p:txBody>
          </p:sp>
          <p:cxnSp>
            <p:nvCxnSpPr>
              <p:cNvPr id="24" name="Gerade Verbindung 23"/>
              <p:cNvCxnSpPr/>
              <p:nvPr/>
            </p:nvCxnSpPr>
            <p:spPr>
              <a:xfrm>
                <a:off x="1574310" y="5680839"/>
                <a:ext cx="3092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1574310" y="5248602"/>
                <a:ext cx="3092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1574310" y="4816364"/>
                <a:ext cx="3092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>
                <a:off x="1574310" y="4384126"/>
                <a:ext cx="3092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1574310" y="3951888"/>
                <a:ext cx="30928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/>
            </p:nvSpPr>
            <p:spPr>
              <a:xfrm rot="16200000">
                <a:off x="106966" y="4769361"/>
                <a:ext cx="1585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/>
                  <a:t>O</a:t>
                </a:r>
                <a:r>
                  <a:rPr lang="de-DE" sz="1800" baseline="-25000" dirty="0" smtClean="0"/>
                  <a:t>3</a:t>
                </a:r>
                <a:r>
                  <a:rPr lang="de-DE" sz="1800" dirty="0" smtClean="0"/>
                  <a:t>, NO</a:t>
                </a:r>
                <a:r>
                  <a:rPr lang="de-DE" sz="1800" baseline="-25000" dirty="0" smtClean="0"/>
                  <a:t>2</a:t>
                </a:r>
                <a:r>
                  <a:rPr lang="de-DE" sz="1800" dirty="0" smtClean="0"/>
                  <a:t> [ppb]</a:t>
                </a:r>
                <a:endParaRPr lang="de-DE" sz="1800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1284136" y="594097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0</a:t>
                </a:r>
                <a:endParaRPr lang="de-DE" sz="1600" dirty="0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1170324" y="5532583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10</a:t>
                </a:r>
                <a:endParaRPr lang="de-DE" sz="1600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1170324" y="5079325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20</a:t>
                </a:r>
                <a:endParaRPr lang="de-DE" sz="16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1170324" y="4647087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30</a:t>
                </a:r>
                <a:endParaRPr lang="de-DE" sz="1600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1170324" y="4214849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40</a:t>
                </a:r>
                <a:endParaRPr lang="de-DE" sz="1600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1170324" y="378261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50</a:t>
                </a:r>
                <a:endParaRPr lang="de-DE" sz="1600" dirty="0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2980827" y="4071185"/>
              <a:ext cx="4695498" cy="1248562"/>
              <a:chOff x="2980827" y="4071185"/>
              <a:chExt cx="4695498" cy="1248562"/>
            </a:xfrm>
          </p:grpSpPr>
          <p:cxnSp>
            <p:nvCxnSpPr>
              <p:cNvPr id="53" name="Gerade Verbindung 52"/>
              <p:cNvCxnSpPr/>
              <p:nvPr/>
            </p:nvCxnSpPr>
            <p:spPr>
              <a:xfrm flipV="1">
                <a:off x="3081754" y="4426608"/>
                <a:ext cx="661949" cy="240952"/>
              </a:xfrm>
              <a:prstGeom prst="line">
                <a:avLst/>
              </a:prstGeom>
              <a:ln w="28575">
                <a:solidFill>
                  <a:srgbClr val="154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/>
            </p:nvCxnSpPr>
            <p:spPr>
              <a:xfrm flipV="1">
                <a:off x="3844932" y="4154691"/>
                <a:ext cx="661949" cy="240952"/>
              </a:xfrm>
              <a:prstGeom prst="line">
                <a:avLst/>
              </a:prstGeom>
              <a:ln w="28575">
                <a:solidFill>
                  <a:srgbClr val="154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>
                <a:endCxn id="41" idx="1"/>
              </p:cNvCxnSpPr>
              <p:nvPr/>
            </p:nvCxnSpPr>
            <p:spPr>
              <a:xfrm>
                <a:off x="4597600" y="4184116"/>
                <a:ext cx="689171" cy="1034704"/>
              </a:xfrm>
              <a:prstGeom prst="line">
                <a:avLst/>
              </a:prstGeom>
              <a:ln w="28575">
                <a:solidFill>
                  <a:srgbClr val="154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>
                <a:stCxn id="42" idx="3"/>
                <a:endCxn id="41" idx="7"/>
              </p:cNvCxnSpPr>
              <p:nvPr/>
            </p:nvCxnSpPr>
            <p:spPr>
              <a:xfrm flipH="1">
                <a:off x="5370382" y="4395035"/>
                <a:ext cx="711164" cy="823785"/>
              </a:xfrm>
              <a:prstGeom prst="line">
                <a:avLst/>
              </a:prstGeom>
              <a:ln w="28575">
                <a:solidFill>
                  <a:srgbClr val="154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>
                <a:stCxn id="43" idx="2"/>
                <a:endCxn id="42" idx="6"/>
              </p:cNvCxnSpPr>
              <p:nvPr/>
            </p:nvCxnSpPr>
            <p:spPr>
              <a:xfrm flipH="1">
                <a:off x="6182473" y="4234987"/>
                <a:ext cx="612734" cy="118243"/>
              </a:xfrm>
              <a:prstGeom prst="line">
                <a:avLst/>
              </a:prstGeom>
              <a:ln w="28575">
                <a:solidFill>
                  <a:srgbClr val="154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>
                <a:stCxn id="44" idx="2"/>
                <a:endCxn id="43" idx="6"/>
              </p:cNvCxnSpPr>
              <p:nvPr/>
            </p:nvCxnSpPr>
            <p:spPr>
              <a:xfrm flipH="1" flipV="1">
                <a:off x="6913450" y="4234987"/>
                <a:ext cx="644632" cy="128891"/>
              </a:xfrm>
              <a:prstGeom prst="line">
                <a:avLst/>
              </a:prstGeom>
              <a:ln w="28575">
                <a:solidFill>
                  <a:srgbClr val="1541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llipse 37"/>
              <p:cNvSpPr/>
              <p:nvPr/>
            </p:nvSpPr>
            <p:spPr>
              <a:xfrm>
                <a:off x="2980827" y="4621666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743703" y="4338908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4506579" y="4071185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5269455" y="5201504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064230" y="4294108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6795207" y="4175865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7558082" y="4304756"/>
                <a:ext cx="118243" cy="11824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4" name="Gruppieren 83"/>
            <p:cNvGrpSpPr/>
            <p:nvPr/>
          </p:nvGrpSpPr>
          <p:grpSpPr>
            <a:xfrm>
              <a:off x="2980827" y="4232983"/>
              <a:ext cx="4695497" cy="1553029"/>
              <a:chOff x="2980827" y="4232983"/>
              <a:chExt cx="4695497" cy="1553029"/>
            </a:xfrm>
          </p:grpSpPr>
          <p:cxnSp>
            <p:nvCxnSpPr>
              <p:cNvPr id="67" name="Gerade Verbindung 66"/>
              <p:cNvCxnSpPr>
                <a:stCxn id="45" idx="6"/>
                <a:endCxn id="47" idx="2"/>
              </p:cNvCxnSpPr>
              <p:nvPr/>
            </p:nvCxnSpPr>
            <p:spPr>
              <a:xfrm>
                <a:off x="3099070" y="5322507"/>
                <a:ext cx="1407508" cy="4043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4607505" y="4333910"/>
                <a:ext cx="679265" cy="13511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>
                <a:endCxn id="49" idx="1"/>
              </p:cNvCxnSpPr>
              <p:nvPr/>
            </p:nvCxnSpPr>
            <p:spPr>
              <a:xfrm>
                <a:off x="5360476" y="4323200"/>
                <a:ext cx="689171" cy="73513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>
                <a:stCxn id="49" idx="6"/>
                <a:endCxn id="50" idx="2"/>
              </p:cNvCxnSpPr>
              <p:nvPr/>
            </p:nvCxnSpPr>
            <p:spPr>
              <a:xfrm>
                <a:off x="6150574" y="5100141"/>
                <a:ext cx="644632" cy="1272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50" idx="6"/>
                <a:endCxn id="51" idx="2"/>
              </p:cNvCxnSpPr>
              <p:nvPr/>
            </p:nvCxnSpPr>
            <p:spPr>
              <a:xfrm flipV="1">
                <a:off x="6913449" y="5109694"/>
                <a:ext cx="644632" cy="11771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lipse 44"/>
              <p:cNvSpPr/>
              <p:nvPr/>
            </p:nvSpPr>
            <p:spPr>
              <a:xfrm>
                <a:off x="2980827" y="5263385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3746051" y="5460585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4506578" y="5667769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5269454" y="4232983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6032331" y="5041019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6795206" y="5168289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7558081" y="5050572"/>
                <a:ext cx="118243" cy="1182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86" name="Gerade Verbindung 85"/>
            <p:cNvCxnSpPr/>
            <p:nvPr/>
          </p:nvCxnSpPr>
          <p:spPr>
            <a:xfrm>
              <a:off x="2914650" y="3634150"/>
              <a:ext cx="4800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/>
            <p:cNvSpPr txBox="1"/>
            <p:nvPr/>
          </p:nvSpPr>
          <p:spPr>
            <a:xfrm>
              <a:off x="6260222" y="3626063"/>
              <a:ext cx="1537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O</a:t>
              </a:r>
              <a:r>
                <a:rPr lang="de-DE" sz="1600" baseline="-25000" dirty="0" err="1" smtClean="0"/>
                <a:t>x</a:t>
              </a:r>
              <a:r>
                <a:rPr lang="de-DE" sz="1600" dirty="0" smtClean="0"/>
                <a:t> = O</a:t>
              </a:r>
              <a:r>
                <a:rPr lang="de-DE" sz="1600" baseline="-25000" dirty="0" smtClean="0"/>
                <a:t>3</a:t>
              </a:r>
              <a:r>
                <a:rPr lang="de-DE" sz="1600" dirty="0" smtClean="0"/>
                <a:t> + NO</a:t>
              </a:r>
              <a:r>
                <a:rPr lang="de-DE" sz="1600" baseline="-25000" dirty="0" smtClean="0"/>
                <a:t>2</a:t>
              </a:r>
              <a:endParaRPr lang="de-DE" sz="1600" baseline="-25000" dirty="0"/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6951784" y="4355120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1541BD"/>
                  </a:solidFill>
                </a:rPr>
                <a:t>O</a:t>
              </a:r>
              <a:r>
                <a:rPr lang="de-DE" sz="1600" baseline="-25000" dirty="0" smtClean="0">
                  <a:solidFill>
                    <a:srgbClr val="1541BD"/>
                  </a:solidFill>
                </a:rPr>
                <a:t>3</a:t>
              </a:r>
              <a:endParaRPr lang="de-DE" sz="1600" baseline="-25000" dirty="0">
                <a:solidFill>
                  <a:srgbClr val="1541BD"/>
                </a:solidFill>
              </a:endParaRP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104184" y="5220058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NO</a:t>
              </a:r>
              <a:r>
                <a:rPr lang="de-DE" sz="1600" baseline="-25000" dirty="0" smtClean="0">
                  <a:solidFill>
                    <a:srgbClr val="FF0000"/>
                  </a:solidFill>
                </a:rPr>
                <a:t>2</a:t>
              </a:r>
              <a:endParaRPr lang="de-DE" sz="16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2" name="Inhaltsplatzhalter 2"/>
          <p:cNvSpPr txBox="1">
            <a:spLocks/>
          </p:cNvSpPr>
          <p:nvPr/>
        </p:nvSpPr>
        <p:spPr bwMode="auto">
          <a:xfrm>
            <a:off x="700846" y="5891446"/>
            <a:ext cx="8346053" cy="7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000" kern="0" dirty="0" err="1" smtClean="0"/>
              <a:t>Concurrent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measurements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of</a:t>
            </a:r>
            <a:r>
              <a:rPr lang="de-DE" sz="2000" kern="0" dirty="0" smtClean="0"/>
              <a:t> O</a:t>
            </a:r>
            <a:r>
              <a:rPr lang="de-DE" sz="2000" kern="0" baseline="-25000" dirty="0" smtClean="0"/>
              <a:t>3</a:t>
            </a:r>
            <a:r>
              <a:rPr lang="de-DE" sz="2000" kern="0" dirty="0" smtClean="0"/>
              <a:t>, NO, </a:t>
            </a:r>
            <a:r>
              <a:rPr lang="de-DE" sz="2000" kern="0" dirty="0" err="1" smtClean="0"/>
              <a:t>and</a:t>
            </a:r>
            <a:r>
              <a:rPr lang="de-DE" sz="2000" kern="0" dirty="0" smtClean="0"/>
              <a:t> NO</a:t>
            </a:r>
            <a:r>
              <a:rPr lang="de-DE" sz="2000" kern="0" baseline="-25000" dirty="0" smtClean="0"/>
              <a:t>2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can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inspire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trust</a:t>
            </a:r>
            <a:r>
              <a:rPr lang="de-DE" sz="2000" kern="0" dirty="0" smtClean="0"/>
              <a:t> in </a:t>
            </a:r>
            <a:r>
              <a:rPr lang="de-DE" sz="2000" kern="0" dirty="0" err="1" smtClean="0"/>
              <a:t>the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ozone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data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record</a:t>
            </a:r>
            <a:r>
              <a:rPr lang="de-DE" sz="2000" kern="0" dirty="0" smtClean="0"/>
              <a:t>.</a:t>
            </a:r>
            <a:endParaRPr lang="de-DE" sz="1800" kern="0" dirty="0"/>
          </a:p>
        </p:txBody>
      </p:sp>
      <p:sp>
        <p:nvSpPr>
          <p:cNvPr id="93" name="Textfeld 92"/>
          <p:cNvSpPr txBox="1"/>
          <p:nvPr/>
        </p:nvSpPr>
        <p:spPr>
          <a:xfrm>
            <a:off x="3762282" y="274492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/>
              <a:t>Background </a:t>
            </a:r>
            <a:r>
              <a:rPr lang="de-DE" sz="1800" i="1" dirty="0" err="1" smtClean="0"/>
              <a:t>site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13200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Statistical </a:t>
            </a:r>
            <a:r>
              <a:rPr lang="de-DE" dirty="0" err="1" smtClean="0"/>
              <a:t>filtering</a:t>
            </a:r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5" y="1414633"/>
            <a:ext cx="8389605" cy="40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91555" y="6356350"/>
            <a:ext cx="256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 smtClean="0"/>
              <a:t>PhD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thesis</a:t>
            </a:r>
            <a:r>
              <a:rPr lang="de-DE" sz="1200" i="1" dirty="0" smtClean="0"/>
              <a:t> O. Lyapina, Jülich 2014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78023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 </a:t>
            </a:r>
            <a:r>
              <a:rPr lang="de-DE" dirty="0" err="1" smtClean="0"/>
              <a:t>assurance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ozone-meteorology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283898"/>
            <a:ext cx="8346053" cy="2657482"/>
          </a:xfrm>
        </p:spPr>
        <p:txBody>
          <a:bodyPr/>
          <a:lstStyle/>
          <a:p>
            <a:r>
              <a:rPr lang="de-DE" sz="1800" dirty="0" smtClean="0"/>
              <a:t>Frontal </a:t>
            </a:r>
            <a:r>
              <a:rPr lang="de-DE" sz="1800" dirty="0" err="1" smtClean="0"/>
              <a:t>passages</a:t>
            </a:r>
            <a:r>
              <a:rPr lang="de-DE" sz="1800" dirty="0" smtClean="0"/>
              <a:t> </a:t>
            </a:r>
            <a:r>
              <a:rPr lang="de-DE" sz="1800" dirty="0" err="1" smtClean="0"/>
              <a:t>lower</a:t>
            </a:r>
            <a:r>
              <a:rPr lang="de-DE" sz="1800" dirty="0" smtClean="0"/>
              <a:t> summertime </a:t>
            </a:r>
            <a:r>
              <a:rPr lang="de-DE" sz="1800" dirty="0" err="1" smtClean="0"/>
              <a:t>ozone</a:t>
            </a:r>
            <a:r>
              <a:rPr lang="de-DE" sz="1800" dirty="0" smtClean="0"/>
              <a:t> </a:t>
            </a:r>
            <a:r>
              <a:rPr lang="de-DE" sz="1800" dirty="0" err="1" smtClean="0"/>
              <a:t>concentrations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test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neighbouring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sites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similarity</a:t>
            </a: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 err="1" smtClean="0">
                <a:sym typeface="Wingdings" panose="05000000000000000000" pitchFamily="2" charset="2"/>
              </a:rPr>
              <a:t>Stagnant</a:t>
            </a:r>
            <a:r>
              <a:rPr lang="de-DE" sz="1800" dirty="0" smtClean="0">
                <a:sym typeface="Wingdings" panose="05000000000000000000" pitchFamily="2" charset="2"/>
              </a:rPr>
              <a:t> high </a:t>
            </a:r>
            <a:r>
              <a:rPr lang="de-DE" sz="1800" dirty="0" err="1" smtClean="0">
                <a:sym typeface="Wingdings" panose="05000000000000000000" pitchFamily="2" charset="2"/>
              </a:rPr>
              <a:t>pressure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systems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lead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to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ozone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build-up</a:t>
            </a:r>
            <a:r>
              <a:rPr lang="de-DE" sz="1800" dirty="0" smtClean="0">
                <a:sym typeface="Wingdings" panose="05000000000000000000" pitchFamily="2" charset="2"/>
              </a:rPr>
              <a:t/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test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neighbouring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sites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for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similarity</a:t>
            </a: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 smtClean="0">
                <a:sym typeface="Wingdings" panose="05000000000000000000" pitchFamily="2" charset="2"/>
              </a:rPr>
              <a:t>Large-</a:t>
            </a:r>
            <a:r>
              <a:rPr lang="de-DE" sz="1800" dirty="0" err="1" smtClean="0">
                <a:sym typeface="Wingdings" panose="05000000000000000000" pitchFamily="2" charset="2"/>
              </a:rPr>
              <a:t>scale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circulation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advects</a:t>
            </a:r>
            <a:r>
              <a:rPr lang="de-DE" sz="1800" dirty="0" smtClean="0">
                <a:sym typeface="Wingdings" panose="05000000000000000000" pitchFamily="2" charset="2"/>
              </a:rPr>
              <a:t> „large-</a:t>
            </a:r>
            <a:r>
              <a:rPr lang="de-DE" sz="1800" dirty="0" err="1" smtClean="0">
                <a:sym typeface="Wingdings" panose="05000000000000000000" pitchFamily="2" charset="2"/>
              </a:rPr>
              <a:t>scale</a:t>
            </a:r>
            <a:r>
              <a:rPr lang="de-DE" sz="1800" dirty="0" smtClean="0">
                <a:sym typeface="Wingdings" panose="05000000000000000000" pitchFamily="2" charset="2"/>
              </a:rPr>
              <a:t>“ </a:t>
            </a:r>
            <a:r>
              <a:rPr lang="de-DE" sz="1800" dirty="0" err="1" smtClean="0">
                <a:sym typeface="Wingdings" panose="05000000000000000000" pitchFamily="2" charset="2"/>
              </a:rPr>
              <a:t>pollution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features</a:t>
            </a:r>
            <a:r>
              <a:rPr lang="de-DE" sz="1800" dirty="0" smtClean="0">
                <a:sym typeface="Wingdings" panose="05000000000000000000" pitchFamily="2" charset="2"/>
              </a:rPr>
              <a:t/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compare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statistics</a:t>
            </a:r>
            <a:r>
              <a:rPr lang="de-DE" sz="1800" dirty="0" smtClean="0">
                <a:sym typeface="Wingdings" panose="05000000000000000000" pitchFamily="2" charset="2"/>
              </a:rPr>
              <a:t> in </a:t>
            </a:r>
            <a:r>
              <a:rPr lang="de-DE" sz="1800" dirty="0" err="1" smtClean="0">
                <a:sym typeface="Wingdings" panose="05000000000000000000" pitchFamily="2" charset="2"/>
              </a:rPr>
              <a:t>background</a:t>
            </a:r>
            <a:r>
              <a:rPr lang="de-DE" sz="1800" dirty="0" smtClean="0">
                <a:sym typeface="Wingdings" panose="05000000000000000000" pitchFamily="2" charset="2"/>
              </a:rPr>
              <a:t> wind </a:t>
            </a:r>
            <a:r>
              <a:rPr lang="de-DE" sz="1800" dirty="0" err="1" smtClean="0">
                <a:sym typeface="Wingdings" panose="05000000000000000000" pitchFamily="2" charset="2"/>
              </a:rPr>
              <a:t>sectors</a:t>
            </a:r>
            <a:endParaRPr lang="de-DE" sz="1800" dirty="0" smtClean="0">
              <a:sym typeface="Wingdings" panose="05000000000000000000" pitchFamily="2" charset="2"/>
            </a:endParaRPr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dirty="0" err="1" smtClean="0">
                <a:solidFill>
                  <a:srgbClr val="FF0000"/>
                </a:solidFill>
              </a:rPr>
              <a:t>Unfortunately</a:t>
            </a:r>
            <a:r>
              <a:rPr lang="de-DE" sz="1800" dirty="0" smtClean="0">
                <a:solidFill>
                  <a:srgbClr val="FF0000"/>
                </a:solidFill>
              </a:rPr>
              <a:t>, </a:t>
            </a:r>
            <a:r>
              <a:rPr lang="de-DE" sz="1800" dirty="0" err="1" smtClean="0">
                <a:solidFill>
                  <a:srgbClr val="FF0000"/>
                </a:solidFill>
              </a:rPr>
              <a:t>meteorological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data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from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air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quality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sites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is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often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hard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to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obtain</a:t>
            </a:r>
            <a:r>
              <a:rPr lang="de-DE" sz="1800" dirty="0" smtClean="0">
                <a:solidFill>
                  <a:srgbClr val="FF0000"/>
                </a:solidFill>
              </a:rPr>
              <a:t>!</a:t>
            </a:r>
            <a:endParaRPr lang="de-DE" sz="18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81" y="4222288"/>
            <a:ext cx="2503926" cy="26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25745" y="3951891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OBS</a:t>
            </a:r>
            <a:endParaRPr lang="de-DE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30621" y="4792717"/>
            <a:ext cx="19944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Station Langenbrügge,</a:t>
            </a:r>
          </a:p>
          <a:p>
            <a:r>
              <a:rPr lang="de-DE" sz="1400" dirty="0" smtClean="0"/>
              <a:t>Germany (DE0002):</a:t>
            </a:r>
          </a:p>
          <a:p>
            <a:r>
              <a:rPr lang="de-DE" sz="1400" dirty="0" smtClean="0"/>
              <a:t>52.8 N, 10.8 E, 74m</a:t>
            </a:r>
          </a:p>
          <a:p>
            <a:r>
              <a:rPr lang="de-DE" sz="1400" dirty="0" smtClean="0"/>
              <a:t>Data </a:t>
            </a:r>
            <a:r>
              <a:rPr lang="de-DE" sz="1400" dirty="0" err="1" smtClean="0"/>
              <a:t>from</a:t>
            </a:r>
            <a:r>
              <a:rPr lang="de-DE" sz="1400" dirty="0" smtClean="0"/>
              <a:t> 1990-2000</a:t>
            </a:r>
          </a:p>
          <a:p>
            <a:r>
              <a:rPr lang="de-DE" sz="1400" dirty="0" err="1" smtClean="0"/>
              <a:t>Daytime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454443" y="4377218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1541BD"/>
                </a:solidFill>
              </a:rPr>
              <a:t>DJF</a:t>
            </a:r>
          </a:p>
          <a:p>
            <a:r>
              <a:rPr lang="de-DE" sz="1200" b="1" dirty="0" smtClean="0">
                <a:solidFill>
                  <a:srgbClr val="00B050"/>
                </a:solidFill>
              </a:rPr>
              <a:t>MAM</a:t>
            </a:r>
          </a:p>
          <a:p>
            <a:r>
              <a:rPr lang="de-DE" sz="1200" b="1" dirty="0" smtClean="0">
                <a:solidFill>
                  <a:srgbClr val="FF0000"/>
                </a:solidFill>
              </a:rPr>
              <a:t>JJA</a:t>
            </a:r>
          </a:p>
          <a:p>
            <a:r>
              <a:rPr lang="de-DE" sz="1200" b="1" dirty="0" smtClean="0">
                <a:solidFill>
                  <a:srgbClr val="FFC000"/>
                </a:solidFill>
              </a:rPr>
              <a:t>SON</a:t>
            </a:r>
            <a:endParaRPr lang="de-DE" sz="1200" b="1" dirty="0">
              <a:solidFill>
                <a:srgbClr val="FFC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8" y="4220574"/>
            <a:ext cx="2524573" cy="26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203115" y="391880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MODEL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0100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DQOs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sz="1200" dirty="0" smtClean="0"/>
              <a:t>Do </a:t>
            </a:r>
            <a:r>
              <a:rPr lang="de-DE" sz="1200" dirty="0" err="1" smtClean="0"/>
              <a:t>we</a:t>
            </a:r>
            <a:r>
              <a:rPr lang="de-DE" sz="1200" dirty="0" smtClean="0"/>
              <a:t> </a:t>
            </a:r>
            <a:r>
              <a:rPr lang="de-DE" sz="1200" dirty="0" err="1" smtClean="0"/>
              <a:t>want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quantify</a:t>
            </a:r>
            <a:r>
              <a:rPr lang="de-DE" sz="1200" dirty="0" smtClean="0"/>
              <a:t> </a:t>
            </a:r>
            <a:r>
              <a:rPr lang="de-DE" sz="1200" dirty="0" err="1" smtClean="0"/>
              <a:t>trends</a:t>
            </a:r>
            <a:r>
              <a:rPr lang="de-DE" sz="1200" dirty="0" smtClean="0"/>
              <a:t> &lt; 0.5 ppb/</a:t>
            </a:r>
            <a:r>
              <a:rPr lang="de-DE" sz="1200" dirty="0" err="1" smtClean="0"/>
              <a:t>year</a:t>
            </a:r>
            <a:r>
              <a:rPr lang="de-DE" sz="1200" dirty="0" smtClean="0"/>
              <a:t>,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does</a:t>
            </a:r>
            <a:r>
              <a:rPr lang="de-DE" sz="1200" dirty="0" smtClean="0"/>
              <a:t> </a:t>
            </a:r>
            <a:r>
              <a:rPr lang="de-DE" sz="1200" dirty="0" err="1" smtClean="0"/>
              <a:t>it</a:t>
            </a:r>
            <a:r>
              <a:rPr lang="de-DE" sz="1200" dirty="0" smtClean="0"/>
              <a:t> </a:t>
            </a:r>
            <a:r>
              <a:rPr lang="de-DE" sz="1200" dirty="0" err="1" smtClean="0"/>
              <a:t>suffice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say</a:t>
            </a:r>
            <a:r>
              <a:rPr lang="de-DE" sz="1200" dirty="0" smtClean="0"/>
              <a:t> </a:t>
            </a:r>
            <a:r>
              <a:rPr lang="de-DE" sz="1200" dirty="0" err="1" smtClean="0"/>
              <a:t>there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no</a:t>
            </a:r>
            <a:r>
              <a:rPr lang="de-DE" sz="1200" dirty="0" smtClean="0"/>
              <a:t> </a:t>
            </a:r>
            <a:r>
              <a:rPr lang="de-DE" sz="1200" dirty="0" err="1" smtClean="0"/>
              <a:t>trend</a:t>
            </a:r>
            <a:r>
              <a:rPr lang="de-DE" sz="1200" dirty="0" smtClean="0"/>
              <a:t> &gt; 0.5 ppb/</a:t>
            </a:r>
            <a:r>
              <a:rPr lang="de-DE" sz="1200" dirty="0" err="1" smtClean="0"/>
              <a:t>year</a:t>
            </a:r>
            <a:r>
              <a:rPr lang="de-DE" sz="1200" dirty="0" smtClean="0"/>
              <a:t>?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DQOs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 in </a:t>
            </a:r>
            <a:r>
              <a:rPr lang="de-DE" dirty="0" err="1" smtClean="0"/>
              <a:t>archived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records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“?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r>
              <a:rPr lang="de-DE" dirty="0" smtClean="0"/>
              <a:t> time </a:t>
            </a:r>
            <a:r>
              <a:rPr lang="de-DE" dirty="0" err="1" smtClean="0"/>
              <a:t>series</a:t>
            </a:r>
            <a:r>
              <a:rPr lang="de-DE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robust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exploit</a:t>
            </a:r>
            <a:r>
              <a:rPr lang="de-DE" dirty="0" smtClean="0"/>
              <a:t> large-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/</a:t>
            </a:r>
            <a:r>
              <a:rPr lang="de-DE" dirty="0" err="1" smtClean="0"/>
              <a:t>consistency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meteorological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in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pollution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„</a:t>
            </a:r>
            <a:r>
              <a:rPr lang="de-DE" dirty="0" err="1" smtClean="0"/>
              <a:t>closure</a:t>
            </a:r>
            <a:r>
              <a:rPr lang="de-DE" dirty="0" smtClean="0"/>
              <a:t>“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3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ozone trend </a:t>
            </a:r>
            <a:r>
              <a:rPr lang="en-US" dirty="0" smtClean="0"/>
              <a:t>analysis, 1998-2011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74692" y="1605925"/>
            <a:ext cx="6458129" cy="1889677"/>
            <a:chOff x="304211" y="1622356"/>
            <a:chExt cx="8854280" cy="2590801"/>
          </a:xfrm>
        </p:grpSpPr>
        <p:pic>
          <p:nvPicPr>
            <p:cNvPr id="1028" name="Picture 4" descr="C:\Users\tincury\Desktop\work\thesis\data\other_data\trends\an.means\bar_plots\an.mean_slope_bars_1998-2011+irt+gdf_ERR_thesi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11" y="1622356"/>
              <a:ext cx="8220029" cy="2590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448040" y="3618262"/>
              <a:ext cx="7104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Site,</a:t>
              </a:r>
            </a:p>
            <a:p>
              <a:r>
                <a:rPr lang="en-US" sz="1600" dirty="0" smtClean="0"/>
                <a:t>alt., m</a:t>
              </a:r>
              <a:endParaRPr lang="en-US" sz="16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8255000" y="3929686"/>
              <a:ext cx="203200" cy="0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/>
          <p:cNvSpPr txBox="1"/>
          <p:nvPr/>
        </p:nvSpPr>
        <p:spPr>
          <a:xfrm>
            <a:off x="539155" y="1139881"/>
            <a:ext cx="56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15 „Mountain“ </a:t>
            </a:r>
            <a:r>
              <a:rPr lang="de-DE" sz="1800" dirty="0" err="1" smtClean="0"/>
              <a:t>sites</a:t>
            </a:r>
            <a:r>
              <a:rPr lang="de-DE" sz="1800" dirty="0" smtClean="0"/>
              <a:t> –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GAW, EMEP, </a:t>
            </a:r>
            <a:r>
              <a:rPr lang="de-DE" sz="1800" dirty="0" err="1" smtClean="0"/>
              <a:t>Airbase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691555" y="6356350"/>
            <a:ext cx="256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 smtClean="0"/>
              <a:t>PhD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thesis</a:t>
            </a:r>
            <a:r>
              <a:rPr lang="de-DE" sz="1200" i="1" dirty="0" smtClean="0"/>
              <a:t> O. Lyapina, Jülich 2014</a:t>
            </a:r>
            <a:endParaRPr lang="de-DE" sz="12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91555" y="5407058"/>
            <a:ext cx="7417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discernible</a:t>
            </a:r>
            <a:r>
              <a:rPr lang="de-DE" sz="1800" dirty="0" smtClean="0"/>
              <a:t> </a:t>
            </a:r>
            <a:r>
              <a:rPr lang="de-DE" sz="1800" dirty="0" err="1" smtClean="0"/>
              <a:t>pattern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respect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altitude</a:t>
            </a:r>
            <a:r>
              <a:rPr lang="de-DE" sz="1800" dirty="0" smtClean="0"/>
              <a:t> (</a:t>
            </a:r>
            <a:r>
              <a:rPr lang="de-DE" sz="1800" dirty="0" err="1" smtClean="0"/>
              <a:t>nor</a:t>
            </a:r>
            <a:r>
              <a:rPr lang="de-DE" sz="1800" dirty="0" smtClean="0"/>
              <a:t> </a:t>
            </a:r>
            <a:r>
              <a:rPr lang="de-DE" sz="1800" dirty="0" err="1" smtClean="0"/>
              <a:t>longitude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latitude</a:t>
            </a:r>
            <a:r>
              <a:rPr lang="de-DE" sz="1800" dirty="0" smtClean="0"/>
              <a:t>)</a:t>
            </a:r>
          </a:p>
          <a:p>
            <a:r>
              <a:rPr lang="de-DE" sz="1800" dirty="0" err="1" smtClean="0"/>
              <a:t>Uncertainty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trend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varies</a:t>
            </a:r>
            <a:r>
              <a:rPr lang="de-DE" sz="1800" dirty="0" smtClean="0"/>
              <a:t> </a:t>
            </a:r>
            <a:r>
              <a:rPr lang="de-DE" sz="1800" dirty="0" err="1" smtClean="0"/>
              <a:t>among</a:t>
            </a:r>
            <a:r>
              <a:rPr lang="de-DE" sz="1800" dirty="0" smtClean="0"/>
              <a:t> </a:t>
            </a:r>
            <a:r>
              <a:rPr lang="de-DE" sz="1800" dirty="0" err="1" smtClean="0"/>
              <a:t>sites</a:t>
            </a:r>
            <a:endParaRPr lang="de-DE" sz="1800" dirty="0" smtClean="0"/>
          </a:p>
          <a:p>
            <a:r>
              <a:rPr lang="de-DE" sz="1800" dirty="0" err="1" smtClean="0">
                <a:solidFill>
                  <a:srgbClr val="FF0000"/>
                </a:solidFill>
              </a:rPr>
              <a:t>What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is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the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role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data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quality</a:t>
            </a:r>
            <a:r>
              <a:rPr lang="de-DE" sz="1800" dirty="0" smtClean="0">
                <a:solidFill>
                  <a:srgbClr val="FF0000"/>
                </a:solidFill>
              </a:rPr>
              <a:t> in </a:t>
            </a:r>
            <a:r>
              <a:rPr lang="de-DE" sz="1800" dirty="0" err="1" smtClean="0">
                <a:solidFill>
                  <a:srgbClr val="FF0000"/>
                </a:solidFill>
              </a:rPr>
              <a:t>this</a:t>
            </a:r>
            <a:r>
              <a:rPr lang="de-DE" sz="1800" dirty="0" smtClean="0">
                <a:solidFill>
                  <a:srgbClr val="FF0000"/>
                </a:solidFill>
              </a:rPr>
              <a:t>?</a:t>
            </a:r>
            <a:endParaRPr lang="de-DE" sz="1800" dirty="0">
              <a:solidFill>
                <a:srgbClr val="FF0000"/>
              </a:solidFill>
            </a:endParaRPr>
          </a:p>
        </p:txBody>
      </p:sp>
      <p:pic>
        <p:nvPicPr>
          <p:cNvPr id="12" name="Picture 5" descr="C:\Users\tincury\Desktop\thesis_presentation\season_slope_bars_1998-2011+irt+gdf_ERR - thes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68" y="3437608"/>
            <a:ext cx="6009234" cy="18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05149" y="1837574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ALL YEAR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5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</a:t>
            </a:r>
            <a:r>
              <a:rPr lang="en-US" dirty="0" smtClean="0"/>
              <a:t>analysis</a:t>
            </a:r>
            <a:r>
              <a:rPr lang="en-US" dirty="0"/>
              <a:t> , 1998-2011</a:t>
            </a:r>
          </a:p>
        </p:txBody>
      </p:sp>
      <p:pic>
        <p:nvPicPr>
          <p:cNvPr id="2050" name="Picture 2" descr="C:\Users\o.lyapina\Desktop\thesis\data\other_data\station_list\mapping\map_an.trends_1998-2011_BEST!_defe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2374"/>
            <a:ext cx="8229600" cy="4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155" y="1087095"/>
            <a:ext cx="56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15 „Mountain“ </a:t>
            </a:r>
            <a:r>
              <a:rPr lang="de-DE" sz="1800" dirty="0" err="1" smtClean="0"/>
              <a:t>sites</a:t>
            </a:r>
            <a:r>
              <a:rPr lang="de-DE" sz="1800" dirty="0" smtClean="0"/>
              <a:t> –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GAW, EMEP, </a:t>
            </a:r>
            <a:r>
              <a:rPr lang="de-DE" sz="1800" dirty="0" err="1" smtClean="0"/>
              <a:t>Airbase</a:t>
            </a: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691555" y="6356350"/>
            <a:ext cx="256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 smtClean="0"/>
              <a:t>PhD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thesis</a:t>
            </a:r>
            <a:r>
              <a:rPr lang="de-DE" sz="1200" i="1" dirty="0" smtClean="0"/>
              <a:t> O. Lyapina, Jülich 2014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5115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„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“?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1838" y="1026492"/>
            <a:ext cx="436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Example</a:t>
            </a:r>
            <a:r>
              <a:rPr lang="de-DE" sz="1600" dirty="0" smtClean="0"/>
              <a:t>: </a:t>
            </a: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ozone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Airbase</a:t>
            </a:r>
            <a:r>
              <a:rPr lang="de-DE" sz="1600" dirty="0" smtClean="0"/>
              <a:t> V8</a:t>
            </a:r>
            <a:endParaRPr lang="de-DE" sz="16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41840" y="1578160"/>
            <a:ext cx="8396654" cy="3538962"/>
            <a:chOff x="641840" y="2046045"/>
            <a:chExt cx="8396654" cy="353896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41840" y="2046045"/>
              <a:ext cx="8396654" cy="3538962"/>
              <a:chOff x="641840" y="2169137"/>
              <a:chExt cx="8396654" cy="3538962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840" y="2169137"/>
                <a:ext cx="8396654" cy="3538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2102078" y="2169137"/>
                <a:ext cx="547617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/>
                  <a:t>ES1270A: </a:t>
                </a:r>
                <a:r>
                  <a:rPr lang="de-DE" sz="1600" b="1" dirty="0" err="1" smtClean="0"/>
                  <a:t>Hermanos</a:t>
                </a:r>
                <a:r>
                  <a:rPr lang="de-DE" sz="1600" b="1" dirty="0" smtClean="0"/>
                  <a:t> </a:t>
                </a:r>
                <a:r>
                  <a:rPr lang="de-DE" sz="1600" b="1" dirty="0" err="1" smtClean="0"/>
                  <a:t>Felgueroso</a:t>
                </a:r>
                <a:r>
                  <a:rPr lang="de-DE" sz="1600" b="1" dirty="0" smtClean="0"/>
                  <a:t>, Spain (</a:t>
                </a:r>
                <a:r>
                  <a:rPr lang="de-DE" sz="1600" b="1" dirty="0" err="1" smtClean="0">
                    <a:solidFill>
                      <a:srgbClr val="FF0000"/>
                    </a:solidFill>
                  </a:rPr>
                  <a:t>traffic</a:t>
                </a:r>
                <a:r>
                  <a:rPr lang="de-DE" sz="1600" b="1" dirty="0" smtClean="0"/>
                  <a:t>, urban)</a:t>
                </a:r>
                <a:endParaRPr lang="de-DE" sz="1600" b="1" dirty="0"/>
              </a:p>
            </p:txBody>
          </p:sp>
        </p:grpSp>
        <p:cxnSp>
          <p:nvCxnSpPr>
            <p:cNvPr id="9" name="Gerade Verbindung 8"/>
            <p:cNvCxnSpPr/>
            <p:nvPr/>
          </p:nvCxnSpPr>
          <p:spPr>
            <a:xfrm flipV="1">
              <a:off x="923192" y="5117123"/>
              <a:ext cx="7948246" cy="87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826477" y="5117122"/>
            <a:ext cx="6688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 err="1" smtClean="0">
                <a:solidFill>
                  <a:srgbClr val="FF0000"/>
                </a:solidFill>
              </a:rPr>
              <a:t>One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should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expect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zero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ozone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frequently</a:t>
            </a:r>
            <a:r>
              <a:rPr lang="de-DE" sz="1600" dirty="0" smtClean="0">
                <a:solidFill>
                  <a:srgbClr val="FF0000"/>
                </a:solidFill>
              </a:rPr>
              <a:t> due </a:t>
            </a:r>
            <a:r>
              <a:rPr lang="de-DE" sz="1600" dirty="0" err="1" smtClean="0">
                <a:solidFill>
                  <a:srgbClr val="FF0000"/>
                </a:solidFill>
              </a:rPr>
              <a:t>to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ozone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titration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with</a:t>
            </a:r>
            <a:r>
              <a:rPr lang="de-DE" sz="1600" dirty="0" smtClean="0">
                <a:solidFill>
                  <a:srgbClr val="FF0000"/>
                </a:solidFill>
              </a:rPr>
              <a:t> NO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err="1" smtClean="0"/>
              <a:t>There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obvious</a:t>
            </a:r>
            <a:r>
              <a:rPr lang="de-DE" sz="1600" dirty="0" smtClean="0"/>
              <a:t> </a:t>
            </a:r>
            <a:r>
              <a:rPr lang="de-DE" sz="1600" dirty="0" err="1" smtClean="0"/>
              <a:t>baseline</a:t>
            </a:r>
            <a:r>
              <a:rPr lang="de-DE" sz="1600" dirty="0" smtClean="0"/>
              <a:t> </a:t>
            </a:r>
            <a:r>
              <a:rPr lang="de-DE" sz="1600" dirty="0" err="1" smtClean="0"/>
              <a:t>fluctuations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smtClean="0"/>
              <a:t>Baseline </a:t>
            </a:r>
            <a:r>
              <a:rPr lang="de-DE" sz="1600" dirty="0" err="1" smtClean="0"/>
              <a:t>jumps</a:t>
            </a:r>
            <a:r>
              <a:rPr lang="de-DE" sz="1600" dirty="0" smtClean="0"/>
              <a:t> in March 2008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again</a:t>
            </a:r>
            <a:r>
              <a:rPr lang="de-DE" sz="1600" dirty="0" smtClean="0"/>
              <a:t> in </a:t>
            </a:r>
            <a:r>
              <a:rPr lang="de-DE" sz="1600" dirty="0" err="1" smtClean="0"/>
              <a:t>January</a:t>
            </a:r>
            <a:r>
              <a:rPr lang="de-DE" sz="1600" dirty="0" smtClean="0"/>
              <a:t> 2009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going</a:t>
            </a:r>
            <a:r>
              <a:rPr lang="de-DE" sz="1600" dirty="0" smtClean="0"/>
              <a:t> on in April 2007?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an </a:t>
            </a:r>
            <a:r>
              <a:rPr lang="de-DE" sz="1600" dirty="0" err="1" smtClean="0"/>
              <a:t>offset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also a </a:t>
            </a:r>
            <a:r>
              <a:rPr lang="de-DE" sz="1600" dirty="0" err="1" smtClean="0"/>
              <a:t>gain</a:t>
            </a:r>
            <a:r>
              <a:rPr lang="de-DE" sz="1600" dirty="0" smtClean="0"/>
              <a:t>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?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232851" y="3178364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Ozone</a:t>
            </a:r>
            <a:r>
              <a:rPr lang="de-DE" sz="1600" dirty="0" smtClean="0"/>
              <a:t> [µg m</a:t>
            </a:r>
            <a:r>
              <a:rPr lang="de-DE" sz="1600" baseline="30000" dirty="0" smtClean="0"/>
              <a:t>-3</a:t>
            </a:r>
            <a:r>
              <a:rPr lang="de-DE" sz="1600" dirty="0" smtClean="0"/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266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„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“?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1838" y="1026492"/>
            <a:ext cx="5089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Second </a:t>
            </a:r>
            <a:r>
              <a:rPr lang="de-DE" sz="1600" dirty="0" err="1" smtClean="0"/>
              <a:t>example</a:t>
            </a:r>
            <a:r>
              <a:rPr lang="de-DE" sz="1600" dirty="0" smtClean="0"/>
              <a:t>: </a:t>
            </a: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ozone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Airbase</a:t>
            </a:r>
            <a:r>
              <a:rPr lang="de-DE" sz="1600" dirty="0" smtClean="0"/>
              <a:t> V8</a:t>
            </a:r>
            <a:endParaRPr lang="de-DE" sz="1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65531" y="1515954"/>
            <a:ext cx="8546123" cy="3577620"/>
            <a:chOff x="565531" y="1515954"/>
            <a:chExt cx="8546123" cy="357762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31" y="1515954"/>
              <a:ext cx="8546123" cy="35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2506841" y="1578160"/>
              <a:ext cx="466666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/>
                <a:t>IT0775A: </a:t>
              </a:r>
              <a:r>
                <a:rPr lang="de-DE" sz="1600" b="1" dirty="0" err="1" smtClean="0"/>
                <a:t>Colico</a:t>
              </a:r>
              <a:r>
                <a:rPr lang="de-DE" sz="1600" b="1" dirty="0" smtClean="0"/>
                <a:t>, </a:t>
              </a:r>
              <a:r>
                <a:rPr lang="de-DE" sz="1600" b="1" dirty="0" err="1" smtClean="0"/>
                <a:t>Italy</a:t>
              </a:r>
              <a:r>
                <a:rPr lang="de-DE" sz="1600" b="1" dirty="0" smtClean="0"/>
                <a:t> (</a:t>
              </a:r>
              <a:r>
                <a:rPr lang="de-DE" sz="1600" b="1" dirty="0" err="1" smtClean="0">
                  <a:solidFill>
                    <a:srgbClr val="FF0000"/>
                  </a:solidFill>
                </a:rPr>
                <a:t>background</a:t>
              </a:r>
              <a:r>
                <a:rPr lang="de-DE" sz="1600" b="1" dirty="0" smtClean="0"/>
                <a:t>, suburban)</a:t>
              </a:r>
              <a:endParaRPr lang="de-DE" sz="1600" b="1" dirty="0"/>
            </a:p>
          </p:txBody>
        </p:sp>
        <p:cxnSp>
          <p:nvCxnSpPr>
            <p:cNvPr id="9" name="Gerade Verbindung 8"/>
            <p:cNvCxnSpPr/>
            <p:nvPr/>
          </p:nvCxnSpPr>
          <p:spPr>
            <a:xfrm flipV="1">
              <a:off x="923192" y="4649238"/>
              <a:ext cx="7948246" cy="87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826477" y="5117122"/>
            <a:ext cx="7326429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rgbClr val="FF0000"/>
                </a:solidFill>
              </a:rPr>
              <a:t>Titration </a:t>
            </a:r>
            <a:r>
              <a:rPr lang="de-DE" sz="1600" dirty="0" err="1" smtClean="0">
                <a:solidFill>
                  <a:srgbClr val="FF0000"/>
                </a:solidFill>
              </a:rPr>
              <a:t>events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primarily</a:t>
            </a:r>
            <a:r>
              <a:rPr lang="de-DE" sz="1600" dirty="0" smtClean="0">
                <a:solidFill>
                  <a:srgbClr val="FF0000"/>
                </a:solidFill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</a:rPr>
              <a:t>winter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expected</a:t>
            </a:r>
            <a:r>
              <a:rPr lang="de-DE" sz="1600" dirty="0" smtClean="0">
                <a:solidFill>
                  <a:srgbClr val="FF0000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some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similarity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of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seasonal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cycles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err="1" smtClean="0"/>
              <a:t>There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obvious</a:t>
            </a:r>
            <a:r>
              <a:rPr lang="de-DE" sz="1600" dirty="0" smtClean="0"/>
              <a:t> </a:t>
            </a:r>
            <a:r>
              <a:rPr lang="de-DE" sz="1600" dirty="0" err="1" smtClean="0"/>
              <a:t>baseline</a:t>
            </a:r>
            <a:r>
              <a:rPr lang="de-DE" sz="1600" dirty="0" smtClean="0"/>
              <a:t> </a:t>
            </a:r>
            <a:r>
              <a:rPr lang="de-DE" sz="1600" dirty="0" err="1" smtClean="0"/>
              <a:t>fluctuations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err="1" smtClean="0"/>
              <a:t>Number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zero</a:t>
            </a:r>
            <a:r>
              <a:rPr lang="de-DE" sz="1600" dirty="0" smtClean="0"/>
              <a:t> </a:t>
            </a:r>
            <a:r>
              <a:rPr lang="de-DE" sz="1600" dirty="0" err="1" smtClean="0"/>
              <a:t>ozone</a:t>
            </a:r>
            <a:r>
              <a:rPr lang="de-DE" sz="1600" dirty="0" smtClean="0"/>
              <a:t> </a:t>
            </a:r>
            <a:r>
              <a:rPr lang="de-DE" sz="1600" dirty="0" err="1" smtClean="0"/>
              <a:t>events</a:t>
            </a:r>
            <a:r>
              <a:rPr lang="de-DE" sz="1600" dirty="0" smtClean="0"/>
              <a:t> </a:t>
            </a:r>
            <a:r>
              <a:rPr lang="de-DE" sz="1600" dirty="0" err="1" smtClean="0"/>
              <a:t>differs</a:t>
            </a:r>
            <a:r>
              <a:rPr lang="de-DE" sz="1600" dirty="0" smtClean="0"/>
              <a:t> a </a:t>
            </a:r>
            <a:r>
              <a:rPr lang="de-DE" sz="1600" dirty="0" err="1" smtClean="0"/>
              <a:t>lot</a:t>
            </a:r>
            <a:r>
              <a:rPr lang="de-DE" sz="1600" dirty="0" smtClean="0"/>
              <a:t>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</a:t>
            </a:r>
            <a:r>
              <a:rPr lang="de-DE" sz="1600" dirty="0" err="1" smtClean="0"/>
              <a:t>years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 smtClean="0"/>
              <a:t>Amplitude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seasonal</a:t>
            </a:r>
            <a:r>
              <a:rPr lang="de-DE" sz="1600" dirty="0" smtClean="0"/>
              <a:t> </a:t>
            </a:r>
            <a:r>
              <a:rPr lang="de-DE" sz="1600" dirty="0" err="1" smtClean="0"/>
              <a:t>cycle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rather</a:t>
            </a:r>
            <a:r>
              <a:rPr lang="de-DE" sz="1600" dirty="0" smtClean="0"/>
              <a:t> variable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232851" y="3178364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Ozone</a:t>
            </a:r>
            <a:r>
              <a:rPr lang="de-DE" sz="1600" dirty="0" smtClean="0"/>
              <a:t> [µg m</a:t>
            </a:r>
            <a:r>
              <a:rPr lang="de-DE" sz="1600" baseline="30000" dirty="0" smtClean="0"/>
              <a:t>-3</a:t>
            </a:r>
            <a:r>
              <a:rPr lang="de-DE" sz="1600" dirty="0" smtClean="0"/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403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195977"/>
            <a:ext cx="8346053" cy="52635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Measurement </a:t>
            </a:r>
            <a:r>
              <a:rPr lang="de-DE" b="1" dirty="0" err="1" smtClean="0"/>
              <a:t>errors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Bad </a:t>
            </a:r>
            <a:r>
              <a:rPr lang="de-DE" sz="2000" dirty="0" err="1" smtClean="0"/>
              <a:t>station</a:t>
            </a:r>
            <a:r>
              <a:rPr lang="de-DE" sz="2000" dirty="0" smtClean="0"/>
              <a:t>/</a:t>
            </a:r>
            <a:r>
              <a:rPr lang="de-DE" sz="2000" dirty="0" err="1" smtClean="0"/>
              <a:t>instrument</a:t>
            </a:r>
            <a:r>
              <a:rPr lang="de-DE" sz="2000" dirty="0" smtClean="0"/>
              <a:t>/</a:t>
            </a:r>
            <a:r>
              <a:rPr lang="de-DE" sz="2000" dirty="0" err="1" smtClean="0"/>
              <a:t>inlet</a:t>
            </a:r>
            <a:r>
              <a:rPr lang="de-DE" sz="2000" dirty="0" smtClean="0"/>
              <a:t> </a:t>
            </a:r>
            <a:r>
              <a:rPr lang="de-DE" sz="2000" dirty="0" err="1" smtClean="0"/>
              <a:t>line</a:t>
            </a:r>
            <a:r>
              <a:rPr lang="de-DE" sz="2000" dirty="0" smtClean="0"/>
              <a:t> </a:t>
            </a:r>
            <a:r>
              <a:rPr lang="de-DE" sz="2000" dirty="0" err="1" smtClean="0"/>
              <a:t>set-up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Calibration</a:t>
            </a:r>
            <a:r>
              <a:rPr lang="de-DE" sz="2000" dirty="0" smtClean="0"/>
              <a:t> </a:t>
            </a:r>
            <a:r>
              <a:rPr lang="de-DE" sz="2000" dirty="0" err="1" smtClean="0"/>
              <a:t>errors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Malfunctioning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Interferences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Data </a:t>
            </a:r>
            <a:r>
              <a:rPr lang="de-DE" b="1" dirty="0" err="1" smtClean="0"/>
              <a:t>processing</a:t>
            </a:r>
            <a:r>
              <a:rPr lang="de-DE" b="1" dirty="0" smtClean="0"/>
              <a:t> </a:t>
            </a:r>
            <a:r>
              <a:rPr lang="de-DE" b="1" dirty="0" err="1" smtClean="0"/>
              <a:t>errors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Program</a:t>
            </a:r>
            <a:r>
              <a:rPr lang="de-DE" sz="2000" dirty="0" smtClean="0"/>
              <a:t> </a:t>
            </a:r>
            <a:r>
              <a:rPr lang="de-DE" sz="2000" dirty="0" err="1" smtClean="0"/>
              <a:t>errors</a:t>
            </a:r>
            <a:r>
              <a:rPr lang="de-DE" sz="2000" dirty="0" smtClean="0"/>
              <a:t> /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mistakes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Data </a:t>
            </a:r>
            <a:r>
              <a:rPr lang="de-DE" b="1" dirty="0" err="1" smtClean="0"/>
              <a:t>archival</a:t>
            </a:r>
            <a:r>
              <a:rPr lang="de-DE" b="1" dirty="0" smtClean="0"/>
              <a:t> </a:t>
            </a:r>
            <a:r>
              <a:rPr lang="de-DE" b="1" dirty="0" err="1" smtClean="0"/>
              <a:t>problems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Metadata</a:t>
            </a:r>
            <a:r>
              <a:rPr lang="de-DE" sz="2000" dirty="0" smtClean="0"/>
              <a:t> </a:t>
            </a:r>
            <a:r>
              <a:rPr lang="de-DE" sz="2000" dirty="0" err="1" smtClean="0"/>
              <a:t>errors</a:t>
            </a:r>
            <a:r>
              <a:rPr lang="de-DE" sz="2000" dirty="0" smtClean="0"/>
              <a:t> / </a:t>
            </a:r>
            <a:r>
              <a:rPr lang="de-DE" sz="2000" dirty="0" err="1" smtClean="0"/>
              <a:t>inconsistencies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Unit </a:t>
            </a:r>
            <a:r>
              <a:rPr lang="de-DE" sz="2000" dirty="0" err="1" smtClean="0"/>
              <a:t>conversion</a:t>
            </a:r>
            <a:r>
              <a:rPr lang="de-DE" sz="2000" dirty="0" smtClean="0"/>
              <a:t> </a:t>
            </a:r>
            <a:r>
              <a:rPr lang="de-DE" sz="2000" dirty="0" err="1" smtClean="0"/>
              <a:t>errors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Dataset </a:t>
            </a:r>
            <a:r>
              <a:rPr lang="de-DE" sz="2000" dirty="0" err="1" smtClean="0"/>
              <a:t>version</a:t>
            </a:r>
            <a:r>
              <a:rPr lang="de-DE" sz="2000" dirty="0" smtClean="0"/>
              <a:t> </a:t>
            </a:r>
            <a:r>
              <a:rPr lang="de-DE" sz="2000" dirty="0" err="1" smtClean="0"/>
              <a:t>mismatch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Data </a:t>
            </a:r>
            <a:r>
              <a:rPr lang="de-DE" b="1" dirty="0" err="1" smtClean="0"/>
              <a:t>user</a:t>
            </a:r>
            <a:r>
              <a:rPr lang="de-DE" b="1" dirty="0" smtClean="0"/>
              <a:t> </a:t>
            </a:r>
            <a:r>
              <a:rPr lang="de-DE" b="1" dirty="0" err="1" smtClean="0"/>
              <a:t>mistakes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Wrong</a:t>
            </a:r>
            <a:r>
              <a:rPr lang="de-DE" sz="2000" dirty="0" smtClean="0"/>
              <a:t> </a:t>
            </a:r>
            <a:r>
              <a:rPr lang="de-DE" sz="2000" dirty="0" err="1" smtClean="0"/>
              <a:t>interpretation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metadata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 smtClean="0"/>
              <a:t>Program</a:t>
            </a:r>
            <a:r>
              <a:rPr lang="de-DE" sz="2000" dirty="0" smtClean="0"/>
              <a:t> </a:t>
            </a:r>
            <a:r>
              <a:rPr lang="de-DE" sz="2000" dirty="0" err="1" smtClean="0"/>
              <a:t>errors</a:t>
            </a:r>
            <a:r>
              <a:rPr lang="de-DE" sz="2000" dirty="0" smtClean="0"/>
              <a:t> in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software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446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errors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195977"/>
            <a:ext cx="8346053" cy="5521346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QA/QC </a:t>
            </a:r>
            <a:r>
              <a:rPr lang="de-DE" sz="2000" dirty="0" err="1" smtClean="0">
                <a:solidFill>
                  <a:srgbClr val="FF0000"/>
                </a:solidFill>
              </a:rPr>
              <a:t>efforts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often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focus</a:t>
            </a:r>
            <a:r>
              <a:rPr lang="de-DE" sz="2000" dirty="0" smtClean="0">
                <a:solidFill>
                  <a:srgbClr val="FF0000"/>
                </a:solidFill>
              </a:rPr>
              <a:t> on </a:t>
            </a:r>
            <a:r>
              <a:rPr lang="de-DE" sz="2000" dirty="0" err="1" smtClean="0">
                <a:solidFill>
                  <a:srgbClr val="FF0000"/>
                </a:solidFill>
              </a:rPr>
              <a:t>reducing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measurement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errors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dirty="0" err="1" smtClean="0"/>
              <a:t>Example</a:t>
            </a:r>
            <a:r>
              <a:rPr lang="de-DE" sz="2000" dirty="0" smtClean="0"/>
              <a:t>: GAW Quality Assurance Framework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Need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ensure</a:t>
            </a:r>
            <a:r>
              <a:rPr lang="de-DE" sz="20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 smtClean="0"/>
              <a:t>Calibration</a:t>
            </a:r>
            <a:r>
              <a:rPr lang="de-DE" sz="2000" dirty="0" smtClean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consistent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 smtClean="0"/>
              <a:t>Traceability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calibration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 smtClean="0"/>
              <a:t>Adherence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operating</a:t>
            </a:r>
            <a:r>
              <a:rPr lang="de-DE" sz="2000" dirty="0" smtClean="0"/>
              <a:t> </a:t>
            </a:r>
            <a:r>
              <a:rPr lang="de-DE" sz="2000" dirty="0" err="1" smtClean="0"/>
              <a:t>procedures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guidelines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 smtClean="0"/>
              <a:t>Complete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changes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i="1" dirty="0" smtClean="0"/>
              <a:t>(This also </a:t>
            </a:r>
            <a:r>
              <a:rPr lang="de-DE" sz="2000" i="1" dirty="0" err="1" smtClean="0"/>
              <a:t>requires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trained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and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trustworthy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personnel</a:t>
            </a:r>
            <a:r>
              <a:rPr lang="de-DE" sz="2000" i="1" dirty="0" smtClean="0"/>
              <a:t>!)</a:t>
            </a:r>
            <a:endParaRPr lang="de-DE" sz="2000" i="1" dirty="0"/>
          </a:p>
          <a:p>
            <a:pPr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83" y="2027970"/>
            <a:ext cx="2818959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processing</a:t>
            </a:r>
            <a:r>
              <a:rPr lang="de-DE" dirty="0" smtClean="0"/>
              <a:t> / </a:t>
            </a:r>
            <a:r>
              <a:rPr lang="de-DE" dirty="0" err="1" smtClean="0"/>
              <a:t>archival</a:t>
            </a:r>
            <a:r>
              <a:rPr lang="de-DE" dirty="0" smtClean="0"/>
              <a:t> /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195977"/>
            <a:ext cx="8346053" cy="5521346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These </a:t>
            </a:r>
            <a:r>
              <a:rPr lang="de-DE" sz="2000" dirty="0" err="1" smtClean="0">
                <a:solidFill>
                  <a:srgbClr val="FF0000"/>
                </a:solidFill>
              </a:rPr>
              <a:t>need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more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attention</a:t>
            </a:r>
            <a:r>
              <a:rPr lang="de-DE" sz="2000" dirty="0" smtClean="0">
                <a:solidFill>
                  <a:srgbClr val="FF0000"/>
                </a:solidFill>
              </a:rPr>
              <a:t> – in </a:t>
            </a:r>
            <a:r>
              <a:rPr lang="de-DE" sz="2000" dirty="0" err="1" smtClean="0">
                <a:solidFill>
                  <a:srgbClr val="FF0000"/>
                </a:solidFill>
              </a:rPr>
              <a:t>particular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across</a:t>
            </a:r>
            <a:r>
              <a:rPr lang="de-DE" sz="2000" dirty="0" smtClean="0">
                <a:solidFill>
                  <a:srgbClr val="FF0000"/>
                </a:solidFill>
              </a:rPr>
              <a:t> different </a:t>
            </a:r>
            <a:r>
              <a:rPr lang="de-DE" sz="2000" dirty="0" err="1" smtClean="0">
                <a:solidFill>
                  <a:srgbClr val="FF0000"/>
                </a:solidFill>
              </a:rPr>
              <a:t>networks</a:t>
            </a:r>
            <a:r>
              <a:rPr lang="de-DE" sz="2000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de-DE" sz="2000" dirty="0" err="1" smtClean="0"/>
              <a:t>Example</a:t>
            </a:r>
            <a:r>
              <a:rPr lang="de-DE" sz="2000" dirty="0" smtClean="0"/>
              <a:t>: GAW versus EMEP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907923" y="2453050"/>
            <a:ext cx="4958870" cy="3841169"/>
            <a:chOff x="1907923" y="2453050"/>
            <a:chExt cx="4958870" cy="384116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923" y="2453050"/>
              <a:ext cx="4958870" cy="371915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928191" y="2453050"/>
              <a:ext cx="4918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smtClean="0"/>
                <a:t>Station </a:t>
              </a:r>
              <a:r>
                <a:rPr lang="de-DE" sz="1600" dirty="0" err="1" smtClean="0"/>
                <a:t>Giordan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Lighthouse</a:t>
              </a:r>
              <a:r>
                <a:rPr lang="de-DE" sz="1600" dirty="0" smtClean="0"/>
                <a:t>, Malta (GLH, MT0001R)</a:t>
              </a:r>
              <a:endParaRPr lang="de-DE" sz="16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627229" y="6032609"/>
              <a:ext cx="9060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 smtClean="0"/>
                <a:t>2012-06-01</a:t>
              </a:r>
              <a:endParaRPr lang="de-DE" sz="11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834705" y="6032609"/>
              <a:ext cx="9060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 smtClean="0"/>
                <a:t>2012-06-02</a:t>
              </a:r>
              <a:endParaRPr lang="de-DE" sz="11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153550" y="6032609"/>
              <a:ext cx="9060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dirty="0" smtClean="0"/>
                <a:t>2012-06-03</a:t>
              </a:r>
              <a:endParaRPr lang="de-DE" sz="110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6954715" y="4835769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028035" y="412796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err="1" smtClean="0"/>
              <a:t>Ozone</a:t>
            </a:r>
            <a:r>
              <a:rPr lang="de-DE" sz="1800" dirty="0" smtClean="0"/>
              <a:t> [</a:t>
            </a:r>
            <a:r>
              <a:rPr lang="de-DE" sz="1800" dirty="0" err="1" smtClean="0"/>
              <a:t>nmol</a:t>
            </a:r>
            <a:r>
              <a:rPr lang="de-DE" sz="1800" dirty="0" smtClean="0"/>
              <a:t> mol</a:t>
            </a:r>
            <a:r>
              <a:rPr lang="de-DE" sz="1800" baseline="30000" dirty="0" smtClean="0"/>
              <a:t>-1</a:t>
            </a:r>
            <a:r>
              <a:rPr lang="de-DE" sz="1800" dirty="0" smtClean="0"/>
              <a:t>]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453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complete</a:t>
            </a:r>
            <a:r>
              <a:rPr lang="de-DE" dirty="0" smtClean="0"/>
              <a:t>“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155" y="6516414"/>
            <a:ext cx="323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Figure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from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Saunois</a:t>
            </a:r>
            <a:r>
              <a:rPr lang="de-DE" sz="1400" i="1" dirty="0" smtClean="0"/>
              <a:t> et al., ACP 2012</a:t>
            </a:r>
            <a:endParaRPr lang="de-DE" sz="1400" i="1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154" y="1195977"/>
            <a:ext cx="8346053" cy="4543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000" kern="0" dirty="0" smtClean="0"/>
              <a:t>Impact </a:t>
            </a:r>
            <a:r>
              <a:rPr lang="de-DE" sz="2000" kern="0" dirty="0" err="1" smtClean="0"/>
              <a:t>of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sampling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frequency</a:t>
            </a:r>
            <a:r>
              <a:rPr lang="de-DE" sz="2000" kern="0" dirty="0" smtClean="0"/>
              <a:t> on </a:t>
            </a:r>
            <a:r>
              <a:rPr lang="de-DE" sz="2000" kern="0" dirty="0" err="1" smtClean="0"/>
              <a:t>uncertainty</a:t>
            </a:r>
            <a:endParaRPr lang="de-DE" sz="2000" kern="0" dirty="0" smtClean="0"/>
          </a:p>
        </p:txBody>
      </p:sp>
      <p:grpSp>
        <p:nvGrpSpPr>
          <p:cNvPr id="13" name="Gruppieren 12"/>
          <p:cNvGrpSpPr/>
          <p:nvPr/>
        </p:nvGrpSpPr>
        <p:grpSpPr>
          <a:xfrm>
            <a:off x="1202508" y="1626806"/>
            <a:ext cx="7264501" cy="2724569"/>
            <a:chOff x="1391186" y="1650362"/>
            <a:chExt cx="7264501" cy="272456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186" y="1650362"/>
              <a:ext cx="3632759" cy="2724569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363310" y="3198949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JJA</a:t>
              </a:r>
            </a:p>
            <a:p>
              <a:r>
                <a:rPr lang="de-DE" sz="1600" b="1" dirty="0" smtClean="0"/>
                <a:t>800 hPa</a:t>
              </a:r>
              <a:endParaRPr lang="de-DE" sz="1600" b="1" dirty="0"/>
            </a:p>
          </p:txBody>
        </p:sp>
        <p:sp>
          <p:nvSpPr>
            <p:cNvPr id="8" name="Inhaltsplatzhalter 2"/>
            <p:cNvSpPr txBox="1">
              <a:spLocks/>
            </p:cNvSpPr>
            <p:nvPr/>
          </p:nvSpPr>
          <p:spPr>
            <a:xfrm>
              <a:off x="4712180" y="2055621"/>
              <a:ext cx="3943507" cy="204341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B82"/>
                </a:buClr>
                <a:buFont typeface="Wingdings" pitchFamily="2" charset="2"/>
                <a:buChar char="§"/>
                <a:defRPr sz="2200" i="1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de-DE" sz="2000" kern="0" dirty="0" smtClean="0"/>
                <a:t>MOZAIC </a:t>
              </a:r>
              <a:r>
                <a:rPr lang="de-DE" sz="2000" kern="0" dirty="0" err="1" smtClean="0"/>
                <a:t>data</a:t>
              </a:r>
              <a:r>
                <a:rPr lang="de-DE" sz="2000" kern="0" dirty="0" smtClean="0"/>
                <a:t> </a:t>
              </a:r>
              <a:r>
                <a:rPr lang="de-DE" sz="2000" kern="0" dirty="0" err="1" smtClean="0"/>
                <a:t>over</a:t>
              </a:r>
              <a:r>
                <a:rPr lang="de-DE" sz="2000" kern="0" dirty="0" smtClean="0"/>
                <a:t> Frankfurt</a:t>
              </a:r>
            </a:p>
            <a:p>
              <a:pPr marL="0" indent="0">
                <a:buFontTx/>
                <a:buNone/>
              </a:pPr>
              <a:r>
                <a:rPr lang="de-DE" sz="2000" kern="0" dirty="0"/>
                <a:t>	</a:t>
              </a:r>
              <a:r>
                <a:rPr lang="de-DE" sz="2000" kern="0" dirty="0" err="1" smtClean="0"/>
                <a:t>morning</a:t>
              </a:r>
              <a:r>
                <a:rPr lang="de-DE" sz="2000" kern="0" dirty="0" smtClean="0"/>
                <a:t> </a:t>
              </a:r>
              <a:r>
                <a:rPr lang="de-DE" sz="2000" kern="0" dirty="0" err="1" smtClean="0"/>
                <a:t>flights</a:t>
              </a:r>
              <a:endParaRPr lang="de-DE" sz="2000" kern="0" dirty="0" smtClean="0"/>
            </a:p>
            <a:p>
              <a:pPr marL="0" indent="0">
                <a:buFontTx/>
                <a:buNone/>
              </a:pPr>
              <a:r>
                <a:rPr lang="de-DE" sz="2000" kern="0" dirty="0"/>
                <a:t>	</a:t>
              </a:r>
              <a:r>
                <a:rPr lang="de-DE" sz="2000" kern="0" dirty="0" err="1" smtClean="0"/>
                <a:t>resampled</a:t>
              </a:r>
              <a:r>
                <a:rPr lang="de-DE" sz="2000" kern="0" dirty="0" smtClean="0"/>
                <a:t> </a:t>
              </a:r>
              <a:r>
                <a:rPr lang="de-DE" sz="2000" kern="0" dirty="0" err="1" smtClean="0"/>
                <a:t>to</a:t>
              </a:r>
              <a:r>
                <a:rPr lang="de-DE" sz="2000" kern="0" dirty="0" smtClean="0"/>
                <a:t> 12/</a:t>
              </a:r>
              <a:r>
                <a:rPr lang="de-DE" sz="2000" kern="0" dirty="0" err="1" smtClean="0"/>
                <a:t>month</a:t>
              </a:r>
              <a:endParaRPr lang="de-DE" sz="2000" kern="0" dirty="0" smtClean="0"/>
            </a:p>
            <a:p>
              <a:pPr marL="0" indent="0">
                <a:buFontTx/>
                <a:buNone/>
              </a:pPr>
              <a:r>
                <a:rPr lang="de-DE" sz="2000" kern="0" dirty="0"/>
                <a:t>	</a:t>
              </a:r>
              <a:r>
                <a:rPr lang="de-DE" sz="2000" kern="0" dirty="0" err="1" smtClean="0"/>
                <a:t>resampled</a:t>
              </a:r>
              <a:r>
                <a:rPr lang="de-DE" sz="2000" kern="0" dirty="0" smtClean="0"/>
                <a:t> </a:t>
              </a:r>
              <a:r>
                <a:rPr lang="de-DE" sz="2000" kern="0" dirty="0" err="1" smtClean="0"/>
                <a:t>to</a:t>
              </a:r>
              <a:r>
                <a:rPr lang="de-DE" sz="2000" kern="0" dirty="0" smtClean="0"/>
                <a:t> 4/</a:t>
              </a:r>
              <a:r>
                <a:rPr lang="de-DE" sz="2000" kern="0" dirty="0" err="1" smtClean="0"/>
                <a:t>month</a:t>
              </a:r>
              <a:r>
                <a:rPr lang="de-DE" sz="2000" kern="0" dirty="0" smtClean="0"/>
                <a:t> </a:t>
              </a:r>
              <a:endParaRPr lang="de-DE" sz="2000" kern="0" dirty="0" smtClean="0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4834759" y="2638097"/>
              <a:ext cx="5570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eck 10"/>
            <p:cNvSpPr/>
            <p:nvPr/>
          </p:nvSpPr>
          <p:spPr>
            <a:xfrm>
              <a:off x="4824249" y="2900855"/>
              <a:ext cx="557048" cy="1764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829509" y="3305495"/>
              <a:ext cx="557048" cy="1764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189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AGOS-MAster-layout">
  <a:themeElements>
    <a:clrScheme name="IAGOS-MAster-lay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AGOS-MAster-layo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AGOS-MAster-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GOS-MAster-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GOS-MAster-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GOS-MAster-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GOS-MAster-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GOS-MAster-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GOS-MAster-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GOS-MAster-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GOS-MAster-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GOS-MAster-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GOS-MAster-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GOS-MAster-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Folienmaster Erde Umwelt">
  <a:themeElements>
    <a:clrScheme name="1_Folienmaster Erde Umwe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nmaster Erde Umwe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olienmaster Erde Umwe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Erde Umwe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Erde Umwe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Erde Umwe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Erde Umwe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Erde Umwe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nmaster Erde Umwe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nmaster Erde Umwe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nmaster Erde Umwe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nmaster Erde Umwe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nmaster Erde Umwe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nmaster Erde Umwe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Office PowerPoint</Application>
  <PresentationFormat>Bildschirmpräsentation (4:3)</PresentationFormat>
  <Paragraphs>155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1_Standarddesign</vt:lpstr>
      <vt:lpstr>2_Standarddesign</vt:lpstr>
      <vt:lpstr>Standarddesign</vt:lpstr>
      <vt:lpstr>IAGOS-MAster-layout</vt:lpstr>
      <vt:lpstr>4_Standarddesign</vt:lpstr>
      <vt:lpstr>3_Standarddesign</vt:lpstr>
      <vt:lpstr>1_Folienmaster Erde Umwelt</vt:lpstr>
      <vt:lpstr>   Martin Schultz  Institute for Energy and Climate Research 8: Troposphere (IEK-8), Forschungszentrum Jülich, Germany  </vt:lpstr>
      <vt:lpstr>Surface ozone trend analysis, 1998-2011</vt:lpstr>
      <vt:lpstr>Trend analysis , 1998-2011</vt:lpstr>
      <vt:lpstr>What is „bad data“?</vt:lpstr>
      <vt:lpstr>What is „bad data“?</vt:lpstr>
      <vt:lpstr>What can go wrong?</vt:lpstr>
      <vt:lpstr>Measurement errors</vt:lpstr>
      <vt:lpstr>Data processing / archival / use errors</vt:lpstr>
      <vt:lpstr>The need for „complete“ data</vt:lpstr>
      <vt:lpstr>The need for „complete“ data (2)</vt:lpstr>
      <vt:lpstr>Quality assurance through „closure“</vt:lpstr>
      <vt:lpstr>Statistical filtering</vt:lpstr>
      <vt:lpstr>Quality assurance through analysis of ozone-meteorology patterns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zwischenbegut2012</dc:title>
  <dc:creator>awa</dc:creator>
  <dc:description>work-flow-Fassung</dc:description>
  <cp:lastModifiedBy>Schultz, Martin</cp:lastModifiedBy>
  <cp:revision>633</cp:revision>
  <cp:lastPrinted>2012-02-08T17:35:29Z</cp:lastPrinted>
  <dcterms:created xsi:type="dcterms:W3CDTF">2008-02-10T14:45:56Z</dcterms:created>
  <dcterms:modified xsi:type="dcterms:W3CDTF">2014-11-17T07:11:34Z</dcterms:modified>
</cp:coreProperties>
</file>