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7" r:id="rId2"/>
    <p:sldId id="517" r:id="rId3"/>
    <p:sldId id="527" r:id="rId4"/>
    <p:sldId id="521" r:id="rId5"/>
    <p:sldId id="520" r:id="rId6"/>
    <p:sldId id="529" r:id="rId7"/>
    <p:sldId id="524" r:id="rId8"/>
    <p:sldId id="559" r:id="rId9"/>
    <p:sldId id="560" r:id="rId10"/>
    <p:sldId id="561" r:id="rId11"/>
    <p:sldId id="530" r:id="rId12"/>
    <p:sldId id="551" r:id="rId13"/>
    <p:sldId id="553" r:id="rId14"/>
    <p:sldId id="555" r:id="rId15"/>
    <p:sldId id="556" r:id="rId16"/>
    <p:sldId id="557" r:id="rId17"/>
    <p:sldId id="558" r:id="rId18"/>
    <p:sldId id="554" r:id="rId19"/>
    <p:sldId id="564" r:id="rId20"/>
    <p:sldId id="565" r:id="rId21"/>
    <p:sldId id="567" r:id="rId22"/>
  </p:sldIdLst>
  <p:sldSz cx="9144000" cy="5143500" type="screen16x9"/>
  <p:notesSz cx="6789738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ugustin Colette" initials="AC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3" autoAdjust="0"/>
    <p:restoredTop sz="94014" autoAdjust="0"/>
  </p:normalViewPr>
  <p:slideViewPr>
    <p:cSldViewPr>
      <p:cViewPr>
        <p:scale>
          <a:sx n="90" d="100"/>
          <a:sy n="90" d="100"/>
        </p:scale>
        <p:origin x="-744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970" y="-114"/>
      </p:cViewPr>
      <p:guideLst>
        <p:guide orient="horz" pos="3127"/>
        <p:guide pos="213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Mes%20Documents\Projets\TFMM\Total_europe_par_secteur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Mes%20Documents\Projets\TFMM\Total_europe_par_secteur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'PM25'!$A$6:$B$6</c:f>
              <c:strCache>
                <c:ptCount val="1"/>
                <c:pt idx="0">
                  <c:v>ECLIPSE-V5 2010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</c:spPr>
          <c:cat>
            <c:strRef>
              <c:f>'PM25'!$C$1:$J$1</c:f>
              <c:strCache>
                <c:ptCount val="8"/>
                <c:pt idx="0">
                  <c:v> Energy industry</c:v>
                </c:pt>
                <c:pt idx="1">
                  <c:v> Residential combustion</c:v>
                </c:pt>
                <c:pt idx="2">
                  <c:v>Industry</c:v>
                </c:pt>
                <c:pt idx="3">
                  <c:v>Solvants</c:v>
                </c:pt>
                <c:pt idx="4">
                  <c:v>Land transport</c:v>
                </c:pt>
                <c:pt idx="5">
                  <c:v>Other transports</c:v>
                </c:pt>
                <c:pt idx="6">
                  <c:v>Waste</c:v>
                </c:pt>
                <c:pt idx="7">
                  <c:v>Agriculture</c:v>
                </c:pt>
              </c:strCache>
            </c:strRef>
          </c:cat>
          <c:val>
            <c:numRef>
              <c:f>'PM25'!$C$6:$J$6</c:f>
              <c:numCache>
                <c:formatCode>0</c:formatCode>
                <c:ptCount val="8"/>
                <c:pt idx="0">
                  <c:v>220.00912292029699</c:v>
                </c:pt>
                <c:pt idx="1">
                  <c:v>994.14560063764804</c:v>
                </c:pt>
                <c:pt idx="2">
                  <c:v>578.92031316156704</c:v>
                </c:pt>
                <c:pt idx="3">
                  <c:v>0</c:v>
                </c:pt>
                <c:pt idx="4">
                  <c:v>348.13604684759167</c:v>
                </c:pt>
                <c:pt idx="5">
                  <c:v>237.19399099799998</c:v>
                </c:pt>
                <c:pt idx="6">
                  <c:v>34.148851028568501</c:v>
                </c:pt>
                <c:pt idx="7">
                  <c:v>235.13953568061757</c:v>
                </c:pt>
              </c:numCache>
            </c:numRef>
          </c:val>
        </c:ser>
        <c:ser>
          <c:idx val="1"/>
          <c:order val="1"/>
          <c:tx>
            <c:strRef>
              <c:f>'PM25'!$A$11:$B$11</c:f>
              <c:strCache>
                <c:ptCount val="1"/>
                <c:pt idx="0">
                  <c:v>EMEP 2010</c:v>
                </c:pt>
              </c:strCache>
            </c:strRef>
          </c:tx>
          <c:spPr>
            <a:solidFill>
              <a:schemeClr val="tx1"/>
            </a:solidFill>
          </c:spPr>
          <c:cat>
            <c:strRef>
              <c:f>'PM25'!$C$1:$J$1</c:f>
              <c:strCache>
                <c:ptCount val="8"/>
                <c:pt idx="0">
                  <c:v> Energy industry</c:v>
                </c:pt>
                <c:pt idx="1">
                  <c:v> Residential combustion</c:v>
                </c:pt>
                <c:pt idx="2">
                  <c:v>Industry</c:v>
                </c:pt>
                <c:pt idx="3">
                  <c:v>Solvants</c:v>
                </c:pt>
                <c:pt idx="4">
                  <c:v>Land transport</c:v>
                </c:pt>
                <c:pt idx="5">
                  <c:v>Other transports</c:v>
                </c:pt>
                <c:pt idx="6">
                  <c:v>Waste</c:v>
                </c:pt>
                <c:pt idx="7">
                  <c:v>Agriculture</c:v>
                </c:pt>
              </c:strCache>
            </c:strRef>
          </c:cat>
          <c:val>
            <c:numRef>
              <c:f>'PM25'!$C$11:$J$11</c:f>
              <c:numCache>
                <c:formatCode>0</c:formatCode>
                <c:ptCount val="8"/>
                <c:pt idx="0">
                  <c:v>213.1226235</c:v>
                </c:pt>
                <c:pt idx="1">
                  <c:v>758.2394961</c:v>
                </c:pt>
                <c:pt idx="2">
                  <c:v>254.86057539999999</c:v>
                </c:pt>
                <c:pt idx="3">
                  <c:v>27.291541799999987</c:v>
                </c:pt>
                <c:pt idx="4">
                  <c:v>283.86682109999998</c:v>
                </c:pt>
                <c:pt idx="5">
                  <c:v>312.08814089999993</c:v>
                </c:pt>
                <c:pt idx="6">
                  <c:v>37.623881499999996</c:v>
                </c:pt>
                <c:pt idx="7">
                  <c:v>57.964099300000001</c:v>
                </c:pt>
              </c:numCache>
            </c:numRef>
          </c:val>
        </c:ser>
        <c:ser>
          <c:idx val="2"/>
          <c:order val="2"/>
          <c:tx>
            <c:strRef>
              <c:f>'PM25'!$A$16:$B$16</c:f>
              <c:strCache>
                <c:ptCount val="1"/>
                <c:pt idx="0">
                  <c:v>GEA 2010</c:v>
                </c:pt>
              </c:strCache>
            </c:strRef>
          </c:tx>
          <c:cat>
            <c:strRef>
              <c:f>'PM25'!$C$1:$J$1</c:f>
              <c:strCache>
                <c:ptCount val="8"/>
                <c:pt idx="0">
                  <c:v> Energy industry</c:v>
                </c:pt>
                <c:pt idx="1">
                  <c:v> Residential combustion</c:v>
                </c:pt>
                <c:pt idx="2">
                  <c:v>Industry</c:v>
                </c:pt>
                <c:pt idx="3">
                  <c:v>Solvants</c:v>
                </c:pt>
                <c:pt idx="4">
                  <c:v>Land transport</c:v>
                </c:pt>
                <c:pt idx="5">
                  <c:v>Other transports</c:v>
                </c:pt>
                <c:pt idx="6">
                  <c:v>Waste</c:v>
                </c:pt>
                <c:pt idx="7">
                  <c:v>Agriculture</c:v>
                </c:pt>
              </c:strCache>
            </c:strRef>
          </c:cat>
          <c:val>
            <c:numRef>
              <c:f>'PM25'!$C$16:$J$16</c:f>
              <c:numCache>
                <c:formatCode>0</c:formatCode>
                <c:ptCount val="8"/>
                <c:pt idx="0">
                  <c:v>187.99433504500942</c:v>
                </c:pt>
                <c:pt idx="1">
                  <c:v>643.28198196999506</c:v>
                </c:pt>
                <c:pt idx="2">
                  <c:v>665.87074613783852</c:v>
                </c:pt>
                <c:pt idx="3">
                  <c:v>0</c:v>
                </c:pt>
                <c:pt idx="4">
                  <c:v>329.73285416668699</c:v>
                </c:pt>
                <c:pt idx="5">
                  <c:v>49.743875963603898</c:v>
                </c:pt>
                <c:pt idx="6">
                  <c:v>14.8312408624786</c:v>
                </c:pt>
                <c:pt idx="7">
                  <c:v>52.166094031850299</c:v>
                </c:pt>
              </c:numCache>
            </c:numRef>
          </c:val>
        </c:ser>
        <c:axId val="61018880"/>
        <c:axId val="61020416"/>
      </c:barChart>
      <c:catAx>
        <c:axId val="61018880"/>
        <c:scaling>
          <c:orientation val="minMax"/>
        </c:scaling>
        <c:axPos val="b"/>
        <c:tickLblPos val="nextTo"/>
        <c:txPr>
          <a:bodyPr rot="0" vert="horz"/>
          <a:lstStyle/>
          <a:p>
            <a:pPr>
              <a:defRPr sz="1300" baseline="0"/>
            </a:pPr>
            <a:endParaRPr lang="fr-FR"/>
          </a:p>
        </c:txPr>
        <c:crossAx val="61020416"/>
        <c:crosses val="autoZero"/>
        <c:auto val="1"/>
        <c:lblAlgn val="ctr"/>
        <c:lblOffset val="100"/>
      </c:catAx>
      <c:valAx>
        <c:axId val="61020416"/>
        <c:scaling>
          <c:orientation val="minMax"/>
        </c:scaling>
        <c:axPos val="l"/>
        <c:majorGridlines/>
        <c:numFmt formatCode="0" sourceLinked="1"/>
        <c:tickLblPos val="nextTo"/>
        <c:txPr>
          <a:bodyPr/>
          <a:lstStyle/>
          <a:p>
            <a:pPr>
              <a:defRPr sz="1300" baseline="0"/>
            </a:pPr>
            <a:endParaRPr lang="fr-FR"/>
          </a:p>
        </c:txPr>
        <c:crossAx val="6101888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300" baseline="0"/>
          </a:pPr>
          <a:endParaRPr lang="fr-FR"/>
        </a:p>
      </c:txPr>
    </c:legend>
    <c:plotVisOnly val="1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r-FR" dirty="0" err="1"/>
              <a:t>NOx</a:t>
            </a:r>
            <a:r>
              <a:rPr lang="fr-FR" dirty="0"/>
              <a:t> (</a:t>
            </a:r>
            <a:r>
              <a:rPr lang="fr-FR" dirty="0" smtClean="0"/>
              <a:t>kT, NO2) </a:t>
            </a:r>
            <a:r>
              <a:rPr lang="fr-FR" dirty="0"/>
              <a:t>- 2010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3138999344755561"/>
          <c:y val="0.15575565754374371"/>
          <c:w val="0.83546362683710906"/>
          <c:h val="0.72906246147724896"/>
        </c:manualLayout>
      </c:layout>
      <c:barChart>
        <c:barDir val="col"/>
        <c:grouping val="clustered"/>
        <c:ser>
          <c:idx val="0"/>
          <c:order val="0"/>
          <c:tx>
            <c:strRef>
              <c:f>NOx!$A$6:$B$6</c:f>
              <c:strCache>
                <c:ptCount val="1"/>
                <c:pt idx="0">
                  <c:v>ECLIPSE-V5 2010</c:v>
                </c:pt>
              </c:strCache>
            </c:strRef>
          </c:tx>
          <c:spPr>
            <a:solidFill>
              <a:schemeClr val="accent6"/>
            </a:solidFill>
          </c:spPr>
          <c:cat>
            <c:strRef>
              <c:f>NOx!$C$1:$J$1</c:f>
              <c:strCache>
                <c:ptCount val="8"/>
                <c:pt idx="0">
                  <c:v> Energy industry</c:v>
                </c:pt>
                <c:pt idx="1">
                  <c:v> Residential combustion</c:v>
                </c:pt>
                <c:pt idx="2">
                  <c:v>Industry</c:v>
                </c:pt>
                <c:pt idx="3">
                  <c:v>Solvants</c:v>
                </c:pt>
                <c:pt idx="4">
                  <c:v>Land transport</c:v>
                </c:pt>
                <c:pt idx="5">
                  <c:v>Other transports</c:v>
                </c:pt>
                <c:pt idx="6">
                  <c:v>Waste</c:v>
                </c:pt>
                <c:pt idx="7">
                  <c:v>Agriculture</c:v>
                </c:pt>
              </c:strCache>
            </c:strRef>
          </c:cat>
          <c:val>
            <c:numRef>
              <c:f>NOx!$C$6:$J$6</c:f>
              <c:numCache>
                <c:formatCode>0</c:formatCode>
                <c:ptCount val="8"/>
                <c:pt idx="0">
                  <c:v>2459.1652624367798</c:v>
                </c:pt>
                <c:pt idx="1">
                  <c:v>706.52869585034</c:v>
                </c:pt>
                <c:pt idx="2">
                  <c:v>1676.63891038116</c:v>
                </c:pt>
                <c:pt idx="3">
                  <c:v>0</c:v>
                </c:pt>
                <c:pt idx="4">
                  <c:v>5705.3432982765244</c:v>
                </c:pt>
                <c:pt idx="5">
                  <c:v>3476.7674224319999</c:v>
                </c:pt>
                <c:pt idx="6">
                  <c:v>3.6939280847856102</c:v>
                </c:pt>
                <c:pt idx="7">
                  <c:v>17.906596644552138</c:v>
                </c:pt>
              </c:numCache>
            </c:numRef>
          </c:val>
        </c:ser>
        <c:ser>
          <c:idx val="1"/>
          <c:order val="1"/>
          <c:tx>
            <c:strRef>
              <c:f>NOx!$A$11:$B$11</c:f>
              <c:strCache>
                <c:ptCount val="1"/>
                <c:pt idx="0">
                  <c:v>EMEP 2010</c:v>
                </c:pt>
              </c:strCache>
            </c:strRef>
          </c:tx>
          <c:spPr>
            <a:solidFill>
              <a:schemeClr val="tx1"/>
            </a:solidFill>
          </c:spPr>
          <c:cat>
            <c:strRef>
              <c:f>NOx!$C$1:$J$1</c:f>
              <c:strCache>
                <c:ptCount val="8"/>
                <c:pt idx="0">
                  <c:v> Energy industry</c:v>
                </c:pt>
                <c:pt idx="1">
                  <c:v> Residential combustion</c:v>
                </c:pt>
                <c:pt idx="2">
                  <c:v>Industry</c:v>
                </c:pt>
                <c:pt idx="3">
                  <c:v>Solvants</c:v>
                </c:pt>
                <c:pt idx="4">
                  <c:v>Land transport</c:v>
                </c:pt>
                <c:pt idx="5">
                  <c:v>Other transports</c:v>
                </c:pt>
                <c:pt idx="6">
                  <c:v>Waste</c:v>
                </c:pt>
                <c:pt idx="7">
                  <c:v>Agriculture</c:v>
                </c:pt>
              </c:strCache>
            </c:strRef>
          </c:cat>
          <c:val>
            <c:numRef>
              <c:f>NOx!$C$11:$J$11</c:f>
              <c:numCache>
                <c:formatCode>0</c:formatCode>
                <c:ptCount val="8"/>
                <c:pt idx="0">
                  <c:v>2506.1068474999902</c:v>
                </c:pt>
                <c:pt idx="1">
                  <c:v>816.77035330000206</c:v>
                </c:pt>
                <c:pt idx="2">
                  <c:v>1395.3733940999946</c:v>
                </c:pt>
                <c:pt idx="3">
                  <c:v>1.8254906999999954</c:v>
                </c:pt>
                <c:pt idx="4">
                  <c:v>4420.3566426000034</c:v>
                </c:pt>
                <c:pt idx="5">
                  <c:v>4210.3260278000034</c:v>
                </c:pt>
                <c:pt idx="6">
                  <c:v>54.375157700000003</c:v>
                </c:pt>
                <c:pt idx="7">
                  <c:v>176.89026390000001</c:v>
                </c:pt>
              </c:numCache>
            </c:numRef>
          </c:val>
        </c:ser>
        <c:ser>
          <c:idx val="2"/>
          <c:order val="2"/>
          <c:tx>
            <c:strRef>
              <c:f>NOx!$A$16:$B$16</c:f>
              <c:strCache>
                <c:ptCount val="1"/>
                <c:pt idx="0">
                  <c:v>GEA 2010</c:v>
                </c:pt>
              </c:strCache>
            </c:strRef>
          </c:tx>
          <c:cat>
            <c:strRef>
              <c:f>NOx!$C$1:$J$1</c:f>
              <c:strCache>
                <c:ptCount val="8"/>
                <c:pt idx="0">
                  <c:v> Energy industry</c:v>
                </c:pt>
                <c:pt idx="1">
                  <c:v> Residential combustion</c:v>
                </c:pt>
                <c:pt idx="2">
                  <c:v>Industry</c:v>
                </c:pt>
                <c:pt idx="3">
                  <c:v>Solvants</c:v>
                </c:pt>
                <c:pt idx="4">
                  <c:v>Land transport</c:v>
                </c:pt>
                <c:pt idx="5">
                  <c:v>Other transports</c:v>
                </c:pt>
                <c:pt idx="6">
                  <c:v>Waste</c:v>
                </c:pt>
                <c:pt idx="7">
                  <c:v>Agriculture</c:v>
                </c:pt>
              </c:strCache>
            </c:strRef>
          </c:cat>
          <c:val>
            <c:numRef>
              <c:f>NOx!$C$16:$J$16</c:f>
              <c:numCache>
                <c:formatCode>0</c:formatCode>
                <c:ptCount val="8"/>
                <c:pt idx="0">
                  <c:v>1804.8787124370799</c:v>
                </c:pt>
                <c:pt idx="1">
                  <c:v>1875.81250908788</c:v>
                </c:pt>
                <c:pt idx="2">
                  <c:v>1836.6495514753901</c:v>
                </c:pt>
                <c:pt idx="3">
                  <c:v>0</c:v>
                </c:pt>
                <c:pt idx="4">
                  <c:v>4402.4218130024501</c:v>
                </c:pt>
                <c:pt idx="5">
                  <c:v>2104.4280621616526</c:v>
                </c:pt>
                <c:pt idx="6">
                  <c:v>22.559373617225699</c:v>
                </c:pt>
                <c:pt idx="7">
                  <c:v>511.00402038294402</c:v>
                </c:pt>
              </c:numCache>
            </c:numRef>
          </c:val>
        </c:ser>
        <c:ser>
          <c:idx val="3"/>
          <c:order val="3"/>
          <c:tx>
            <c:strRef>
              <c:f>NOx!$A$21:$B$21</c:f>
              <c:strCache>
                <c:ptCount val="1"/>
                <c:pt idx="0">
                  <c:v>MACCity 2010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cat>
            <c:strRef>
              <c:f>NOx!$C$1:$J$1</c:f>
              <c:strCache>
                <c:ptCount val="8"/>
                <c:pt idx="0">
                  <c:v> Energy industry</c:v>
                </c:pt>
                <c:pt idx="1">
                  <c:v> Residential combustion</c:v>
                </c:pt>
                <c:pt idx="2">
                  <c:v>Industry</c:v>
                </c:pt>
                <c:pt idx="3">
                  <c:v>Solvants</c:v>
                </c:pt>
                <c:pt idx="4">
                  <c:v>Land transport</c:v>
                </c:pt>
                <c:pt idx="5">
                  <c:v>Other transports</c:v>
                </c:pt>
                <c:pt idx="6">
                  <c:v>Waste</c:v>
                </c:pt>
                <c:pt idx="7">
                  <c:v>Agriculture</c:v>
                </c:pt>
              </c:strCache>
            </c:strRef>
          </c:cat>
          <c:val>
            <c:numRef>
              <c:f>NOx!$C$21:$J$21</c:f>
              <c:numCache>
                <c:formatCode>0</c:formatCode>
                <c:ptCount val="8"/>
                <c:pt idx="0">
                  <c:v>2161.4460456653997</c:v>
                </c:pt>
                <c:pt idx="1">
                  <c:v>2148.7609061068997</c:v>
                </c:pt>
                <c:pt idx="2">
                  <c:v>1904.3920123173939</c:v>
                </c:pt>
                <c:pt idx="3">
                  <c:v>0</c:v>
                </c:pt>
                <c:pt idx="4">
                  <c:v>4544.1534180967701</c:v>
                </c:pt>
                <c:pt idx="5">
                  <c:v>2023.6526338365363</c:v>
                </c:pt>
                <c:pt idx="6">
                  <c:v>23.420459847762888</c:v>
                </c:pt>
                <c:pt idx="7">
                  <c:v>539.43586865192947</c:v>
                </c:pt>
              </c:numCache>
            </c:numRef>
          </c:val>
        </c:ser>
        <c:axId val="61076224"/>
        <c:axId val="61077760"/>
      </c:barChart>
      <c:catAx>
        <c:axId val="61076224"/>
        <c:scaling>
          <c:orientation val="minMax"/>
        </c:scaling>
        <c:axPos val="b"/>
        <c:tickLblPos val="nextTo"/>
        <c:txPr>
          <a:bodyPr rot="0" vert="horz"/>
          <a:lstStyle/>
          <a:p>
            <a:pPr>
              <a:defRPr/>
            </a:pPr>
            <a:endParaRPr lang="fr-FR"/>
          </a:p>
        </c:txPr>
        <c:crossAx val="61077760"/>
        <c:crosses val="autoZero"/>
        <c:auto val="1"/>
        <c:lblAlgn val="ctr"/>
        <c:lblOffset val="100"/>
      </c:catAx>
      <c:valAx>
        <c:axId val="61077760"/>
        <c:scaling>
          <c:orientation val="minMax"/>
        </c:scaling>
        <c:axPos val="l"/>
        <c:majorGridlines/>
        <c:numFmt formatCode="0" sourceLinked="1"/>
        <c:tickLblPos val="nextTo"/>
        <c:crossAx val="610762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6214408444723824"/>
          <c:y val="0.13275471833741248"/>
          <c:w val="0.3178330458266318"/>
          <c:h val="0.40941922368986083"/>
        </c:manualLayout>
      </c:layout>
    </c:legend>
    <c:plotVisOnly val="1"/>
  </c:chart>
  <c:txPr>
    <a:bodyPr/>
    <a:lstStyle/>
    <a:p>
      <a:pPr>
        <a:defRPr sz="1200" baseline="0"/>
      </a:pPr>
      <a:endParaRPr lang="fr-FR"/>
    </a:p>
  </c:tx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5947" y="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0AD26-9E1F-450A-B3CE-F25446EF2416}" type="datetimeFigureOut">
              <a:rPr lang="fr-FR" smtClean="0"/>
              <a:pPr/>
              <a:t>17/11/2014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5725" y="744538"/>
            <a:ext cx="6618288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8974" y="4716661"/>
            <a:ext cx="543179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5947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19810-3999-47F3-93E0-7838074C21E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29"/>
            <a:ext cx="7772400" cy="1102519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F81E-6BD8-4E92-8BCC-7CC50BA985D6}" type="datetimeFigureOut">
              <a:rPr lang="fr-FR" smtClean="0"/>
              <a:pPr/>
              <a:t>17/11/2014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528-D28A-4F9C-A4DC-F7A1520430F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F81E-6BD8-4E92-8BCC-7CC50BA985D6}" type="datetimeFigureOut">
              <a:rPr lang="fr-FR" smtClean="0"/>
              <a:pPr/>
              <a:t>17/11/2014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528-D28A-4F9C-A4DC-F7A1520430F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F81E-6BD8-4E92-8BCC-7CC50BA985D6}" type="datetimeFigureOut">
              <a:rPr lang="fr-FR" smtClean="0"/>
              <a:pPr/>
              <a:t>17/11/2014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528-D28A-4F9C-A4DC-F7A1520430F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8316"/>
            <a:ext cx="8229600" cy="857250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F81E-6BD8-4E92-8BCC-7CC50BA985D6}" type="datetimeFigureOut">
              <a:rPr lang="fr-FR" smtClean="0"/>
              <a:pPr/>
              <a:t>17/11/2014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528-D28A-4F9C-A4DC-F7A1520430F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F81E-6BD8-4E92-8BCC-7CC50BA985D6}" type="datetimeFigureOut">
              <a:rPr lang="fr-FR" smtClean="0"/>
              <a:pPr/>
              <a:t>17/11/2014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528-D28A-4F9C-A4DC-F7A1520430F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F81E-6BD8-4E92-8BCC-7CC50BA985D6}" type="datetimeFigureOut">
              <a:rPr lang="fr-FR" smtClean="0"/>
              <a:pPr/>
              <a:t>17/11/2014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528-D28A-4F9C-A4DC-F7A1520430F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F81E-6BD8-4E92-8BCC-7CC50BA985D6}" type="datetimeFigureOut">
              <a:rPr lang="fr-FR" smtClean="0"/>
              <a:pPr/>
              <a:t>17/11/2014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528-D28A-4F9C-A4DC-F7A1520430F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F81E-6BD8-4E92-8BCC-7CC50BA985D6}" type="datetimeFigureOut">
              <a:rPr lang="fr-FR" smtClean="0"/>
              <a:pPr/>
              <a:t>17/11/2014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528-D28A-4F9C-A4DC-F7A1520430F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F81E-6BD8-4E92-8BCC-7CC50BA985D6}" type="datetimeFigureOut">
              <a:rPr lang="fr-FR" smtClean="0"/>
              <a:pPr/>
              <a:t>17/11/2014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528-D28A-4F9C-A4DC-F7A1520430F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9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F81E-6BD8-4E92-8BCC-7CC50BA985D6}" type="datetimeFigureOut">
              <a:rPr lang="fr-FR" smtClean="0"/>
              <a:pPr/>
              <a:t>17/11/2014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528-D28A-4F9C-A4DC-F7A1520430F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1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F81E-6BD8-4E92-8BCC-7CC50BA985D6}" type="datetimeFigureOut">
              <a:rPr lang="fr-FR" smtClean="0"/>
              <a:pPr/>
              <a:t>17/11/2014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528-D28A-4F9C-A4DC-F7A1520430F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BF81E-6BD8-4E92-8BCC-7CC50BA985D6}" type="datetimeFigureOut">
              <a:rPr lang="fr-FR" smtClean="0"/>
              <a:pPr/>
              <a:t>17/11/2014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0C528-D28A-4F9C-A4DC-F7A1520430F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7504" y="-236562"/>
            <a:ext cx="8496944" cy="2592288"/>
          </a:xfrm>
        </p:spPr>
        <p:txBody>
          <a:bodyPr>
            <a:normAutofit/>
          </a:bodyPr>
          <a:lstStyle/>
          <a:p>
            <a:pPr algn="l"/>
            <a:r>
              <a:rPr lang="fr-FR" u="sng" dirty="0" smtClean="0"/>
              <a:t>TFMM – Trends</a:t>
            </a:r>
            <a:br>
              <a:rPr lang="fr-FR" u="sng" dirty="0" smtClean="0"/>
            </a:br>
            <a:r>
              <a:rPr lang="fr-FR" u="sng" dirty="0" smtClean="0"/>
              <a:t/>
            </a:r>
            <a:br>
              <a:rPr lang="fr-FR" u="sng" dirty="0" smtClean="0"/>
            </a:br>
            <a:r>
              <a:rPr lang="fr-FR" sz="3200" dirty="0" smtClean="0"/>
              <a:t>Emissions of air </a:t>
            </a:r>
            <a:r>
              <a:rPr lang="fr-FR" sz="3200" dirty="0" err="1" smtClean="0"/>
              <a:t>pollutants</a:t>
            </a:r>
            <a:r>
              <a:rPr lang="fr-FR" sz="3200" dirty="0" smtClean="0"/>
              <a:t> for 1990-2010</a:t>
            </a:r>
            <a:endParaRPr lang="fr-FR" sz="3200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1475656" y="3075806"/>
            <a:ext cx="7592888" cy="1080121"/>
          </a:xfrm>
        </p:spPr>
        <p:txBody>
          <a:bodyPr>
            <a:noAutofit/>
          </a:bodyPr>
          <a:lstStyle/>
          <a:p>
            <a:pPr algn="r"/>
            <a:r>
              <a:rPr lang="fr-FR" sz="2000" dirty="0" smtClean="0"/>
              <a:t>Augustin Colette [augustin.colette@ineris.fr]</a:t>
            </a:r>
          </a:p>
          <a:p>
            <a:pPr algn="r"/>
            <a:r>
              <a:rPr lang="fr-FR" sz="2000" dirty="0" smtClean="0"/>
              <a:t>Elsa Real, Bertrand </a:t>
            </a:r>
            <a:r>
              <a:rPr lang="fr-FR" sz="2000" dirty="0" err="1" smtClean="0"/>
              <a:t>Bessagnet</a:t>
            </a:r>
            <a:endParaRPr lang="fr-FR" sz="2000" dirty="0" smtClean="0"/>
          </a:p>
          <a:p>
            <a:pPr algn="r"/>
            <a:endParaRPr lang="fr-FR" sz="2000" dirty="0" smtClean="0"/>
          </a:p>
          <a:p>
            <a:pPr algn="r"/>
            <a:r>
              <a:rPr lang="fr-FR" sz="2000" dirty="0" smtClean="0"/>
              <a:t>Institut National de L’Environnement Industriel et des Risques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PM25: trends </a:t>
            </a:r>
            <a:r>
              <a:rPr lang="fr-FR" smtClean="0"/>
              <a:t>by </a:t>
            </a:r>
            <a:r>
              <a:rPr lang="fr-FR" dirty="0" err="1" smtClean="0"/>
              <a:t>sector</a:t>
            </a:r>
            <a:endParaRPr lang="fr-FR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87574"/>
            <a:ext cx="3851920" cy="200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36776"/>
            <a:ext cx="3816870" cy="185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987574"/>
            <a:ext cx="3744416" cy="2097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à coins arrondis 6"/>
          <p:cNvSpPr/>
          <p:nvPr/>
        </p:nvSpPr>
        <p:spPr>
          <a:xfrm>
            <a:off x="4139952" y="3435846"/>
            <a:ext cx="3744416" cy="79208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Despite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differences</a:t>
            </a:r>
            <a:r>
              <a:rPr lang="fr-FR" dirty="0" smtClean="0">
                <a:solidFill>
                  <a:schemeClr val="tx1"/>
                </a:solidFill>
              </a:rPr>
              <a:t> in </a:t>
            </a:r>
            <a:r>
              <a:rPr lang="fr-FR" dirty="0" err="1" smtClean="0">
                <a:solidFill>
                  <a:schemeClr val="tx1"/>
                </a:solidFill>
              </a:rPr>
              <a:t>totals</a:t>
            </a:r>
            <a:r>
              <a:rPr lang="fr-FR" dirty="0" smtClean="0">
                <a:solidFill>
                  <a:schemeClr val="tx1"/>
                </a:solidFill>
              </a:rPr>
              <a:t>, trends by </a:t>
            </a:r>
            <a:r>
              <a:rPr lang="fr-FR" dirty="0" err="1" smtClean="0">
                <a:solidFill>
                  <a:schemeClr val="tx1"/>
                </a:solidFill>
              </a:rPr>
              <a:t>sector</a:t>
            </a:r>
            <a:r>
              <a:rPr lang="fr-FR" dirty="0" smtClean="0">
                <a:solidFill>
                  <a:schemeClr val="tx1"/>
                </a:solidFill>
              </a:rPr>
              <a:t> are </a:t>
            </a:r>
            <a:r>
              <a:rPr lang="fr-FR" dirty="0" err="1" smtClean="0">
                <a:solidFill>
                  <a:schemeClr val="tx1"/>
                </a:solidFill>
              </a:rPr>
              <a:t>broadly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similar</a:t>
            </a:r>
            <a:endParaRPr lang="fr-FR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NOx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r="51115"/>
          <a:stretch>
            <a:fillRect/>
          </a:stretch>
        </p:blipFill>
        <p:spPr bwMode="auto">
          <a:xfrm>
            <a:off x="6334280" y="1066031"/>
            <a:ext cx="2486192" cy="1721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51434"/>
          <a:stretch>
            <a:fillRect/>
          </a:stretch>
        </p:blipFill>
        <p:spPr bwMode="auto">
          <a:xfrm>
            <a:off x="6372200" y="2571750"/>
            <a:ext cx="2469959" cy="1721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à coins arrondis 6"/>
          <p:cNvSpPr/>
          <p:nvPr/>
        </p:nvSpPr>
        <p:spPr>
          <a:xfrm>
            <a:off x="827584" y="4299942"/>
            <a:ext cx="4176464" cy="84355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ECLIPSE </a:t>
            </a:r>
            <a:r>
              <a:rPr lang="fr-FR" dirty="0" err="1" smtClean="0">
                <a:solidFill>
                  <a:schemeClr val="tx1"/>
                </a:solidFill>
              </a:rPr>
              <a:t>still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higher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than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other</a:t>
            </a:r>
            <a:r>
              <a:rPr lang="fr-FR" dirty="0" smtClean="0">
                <a:solidFill>
                  <a:schemeClr val="tx1"/>
                </a:solidFill>
              </a:rPr>
              <a:t> sources but not as </a:t>
            </a:r>
            <a:r>
              <a:rPr lang="fr-FR" dirty="0" err="1" smtClean="0">
                <a:solidFill>
                  <a:schemeClr val="tx1"/>
                </a:solidFill>
              </a:rPr>
              <a:t>much</a:t>
            </a:r>
            <a:r>
              <a:rPr lang="fr-FR" dirty="0" smtClean="0">
                <a:solidFill>
                  <a:schemeClr val="tx1"/>
                </a:solidFill>
              </a:rPr>
              <a:t> as in </a:t>
            </a:r>
            <a:r>
              <a:rPr lang="fr-FR" dirty="0" err="1" smtClean="0">
                <a:solidFill>
                  <a:schemeClr val="tx1"/>
                </a:solidFill>
              </a:rPr>
              <a:t>Granier</a:t>
            </a:r>
            <a:r>
              <a:rPr lang="fr-FR" dirty="0" smtClean="0">
                <a:solidFill>
                  <a:schemeClr val="tx1"/>
                </a:solidFill>
              </a:rPr>
              <a:t> et al. 2011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026665" y="1338322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GAINS</a:t>
            </a:r>
            <a:endParaRPr lang="fr-FR" b="1" dirty="0">
              <a:solidFill>
                <a:srgbClr val="00B050"/>
              </a:solidFill>
            </a:endParaRPr>
          </a:p>
        </p:txBody>
      </p:sp>
      <p:cxnSp>
        <p:nvCxnSpPr>
          <p:cNvPr id="10" name="Connecteur droit avec flèche 9"/>
          <p:cNvCxnSpPr>
            <a:stCxn id="8" idx="1"/>
          </p:cNvCxnSpPr>
          <p:nvPr/>
        </p:nvCxnSpPr>
        <p:spPr>
          <a:xfrm flipH="1">
            <a:off x="7740352" y="1522988"/>
            <a:ext cx="286313" cy="11265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7236296" y="4227934"/>
            <a:ext cx="1414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Granier</a:t>
            </a:r>
            <a:r>
              <a:rPr lang="fr-FR" sz="1400" dirty="0" smtClean="0"/>
              <a:t> CC, 2011</a:t>
            </a:r>
            <a:endParaRPr lang="fr-FR" sz="1400" dirty="0"/>
          </a:p>
        </p:txBody>
      </p:sp>
      <p:pic>
        <p:nvPicPr>
          <p:cNvPr id="12" name="Image 5" descr="ts_etcurb_V1211_allemis_all_NOx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936547"/>
            <a:ext cx="4716016" cy="329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NOx</a:t>
            </a:r>
            <a:r>
              <a:rPr lang="fr-FR" dirty="0" smtClean="0"/>
              <a:t>: transport</a:t>
            </a:r>
            <a:endParaRPr lang="fr-FR" dirty="0"/>
          </a:p>
        </p:txBody>
      </p:sp>
      <p:graphicFrame>
        <p:nvGraphicFramePr>
          <p:cNvPr id="4" name="Graphique 3"/>
          <p:cNvGraphicFramePr/>
          <p:nvPr/>
        </p:nvGraphicFramePr>
        <p:xfrm>
          <a:off x="0" y="987574"/>
          <a:ext cx="4499991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à coins arrondis 4"/>
          <p:cNvSpPr/>
          <p:nvPr/>
        </p:nvSpPr>
        <p:spPr>
          <a:xfrm>
            <a:off x="899592" y="4011910"/>
            <a:ext cx="5040560" cy="84355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The </a:t>
            </a:r>
            <a:r>
              <a:rPr lang="fr-FR" dirty="0" err="1" smtClean="0">
                <a:solidFill>
                  <a:schemeClr val="tx1"/>
                </a:solidFill>
              </a:rPr>
              <a:t>overestimation</a:t>
            </a:r>
            <a:r>
              <a:rPr lang="fr-FR" dirty="0" smtClean="0">
                <a:solidFill>
                  <a:schemeClr val="tx1"/>
                </a:solidFill>
              </a:rPr>
              <a:t> in ECLIPSE </a:t>
            </a:r>
            <a:r>
              <a:rPr lang="fr-FR" dirty="0" err="1" smtClean="0">
                <a:solidFill>
                  <a:schemeClr val="tx1"/>
                </a:solidFill>
              </a:rPr>
              <a:t>is</a:t>
            </a:r>
            <a:r>
              <a:rPr lang="fr-FR" dirty="0" smtClean="0">
                <a:solidFill>
                  <a:schemeClr val="tx1"/>
                </a:solidFill>
              </a:rPr>
              <a:t> due to land transport, the </a:t>
            </a:r>
            <a:r>
              <a:rPr lang="fr-FR" dirty="0" err="1" smtClean="0">
                <a:solidFill>
                  <a:schemeClr val="tx1"/>
                </a:solidFill>
              </a:rPr>
              <a:t>difference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is</a:t>
            </a:r>
            <a:r>
              <a:rPr lang="fr-FR" dirty="0" smtClean="0">
                <a:solidFill>
                  <a:schemeClr val="tx1"/>
                </a:solidFill>
              </a:rPr>
              <a:t> constant over 20yrs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9263" y="987574"/>
            <a:ext cx="4454737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NOx</a:t>
            </a:r>
            <a:r>
              <a:rPr lang="fr-FR" dirty="0" smtClean="0"/>
              <a:t>: </a:t>
            </a:r>
            <a:r>
              <a:rPr lang="fr-FR" dirty="0" err="1" smtClean="0"/>
              <a:t>Energy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837" y="987574"/>
            <a:ext cx="5364163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à coins arrondis 4"/>
          <p:cNvSpPr/>
          <p:nvPr/>
        </p:nvSpPr>
        <p:spPr>
          <a:xfrm>
            <a:off x="251520" y="4227934"/>
            <a:ext cx="4176464" cy="84355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Decreasing</a:t>
            </a:r>
            <a:r>
              <a:rPr lang="fr-FR" dirty="0" smtClean="0">
                <a:solidFill>
                  <a:schemeClr val="tx1"/>
                </a:solidFill>
              </a:rPr>
              <a:t> trend: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ECLIPSE &gt; EMEP &gt; </a:t>
            </a:r>
            <a:r>
              <a:rPr lang="fr-FR" dirty="0" err="1" smtClean="0">
                <a:solidFill>
                  <a:schemeClr val="tx1"/>
                </a:solidFill>
              </a:rPr>
              <a:t>MACCCity</a:t>
            </a:r>
            <a:endParaRPr 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SO2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251520" y="4227934"/>
            <a:ext cx="4176464" cy="84355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All the sources are </a:t>
            </a:r>
            <a:r>
              <a:rPr lang="fr-FR" dirty="0" err="1" smtClean="0">
                <a:solidFill>
                  <a:schemeClr val="tx1"/>
                </a:solidFill>
              </a:rPr>
              <a:t>quite</a:t>
            </a:r>
            <a:r>
              <a:rPr lang="fr-FR" dirty="0" smtClean="0">
                <a:solidFill>
                  <a:schemeClr val="tx1"/>
                </a:solidFill>
              </a:rPr>
              <a:t> consistent 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(</a:t>
            </a:r>
            <a:r>
              <a:rPr lang="fr-FR" dirty="0" err="1" smtClean="0">
                <a:solidFill>
                  <a:schemeClr val="tx1"/>
                </a:solidFill>
              </a:rPr>
              <a:t>except</a:t>
            </a:r>
            <a:r>
              <a:rPr lang="fr-FR" dirty="0" smtClean="0">
                <a:solidFill>
                  <a:schemeClr val="tx1"/>
                </a:solidFill>
              </a:rPr>
              <a:t> EDGAR)</a:t>
            </a:r>
          </a:p>
        </p:txBody>
      </p:sp>
      <p:pic>
        <p:nvPicPr>
          <p:cNvPr id="6" name="Image 3" descr="ts_etcurb_V1211_allemis_all_SOx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95486"/>
            <a:ext cx="533143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SO2: by </a:t>
            </a:r>
            <a:r>
              <a:rPr lang="fr-FR" dirty="0" err="1" smtClean="0"/>
              <a:t>sector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844154"/>
            <a:ext cx="9004300" cy="3455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à coins arrondis 4"/>
          <p:cNvSpPr/>
          <p:nvPr/>
        </p:nvSpPr>
        <p:spPr>
          <a:xfrm>
            <a:off x="251520" y="4227934"/>
            <a:ext cx="4176464" cy="84355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Slight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discrepancies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at</a:t>
            </a:r>
            <a:r>
              <a:rPr lang="fr-FR" dirty="0" smtClean="0">
                <a:solidFill>
                  <a:schemeClr val="tx1"/>
                </a:solidFill>
              </a:rPr>
              <a:t> sectoral </a:t>
            </a:r>
            <a:r>
              <a:rPr lang="fr-FR" dirty="0" err="1" smtClean="0">
                <a:solidFill>
                  <a:schemeClr val="tx1"/>
                </a:solidFill>
              </a:rPr>
              <a:t>level</a:t>
            </a:r>
            <a:r>
              <a:rPr lang="fr-FR" dirty="0" smtClean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Might</a:t>
            </a:r>
            <a:r>
              <a:rPr lang="fr-FR" dirty="0" smtClean="0">
                <a:solidFill>
                  <a:schemeClr val="tx1"/>
                </a:solidFill>
              </a:rPr>
              <a:t> have an impact on spatialisation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NMVOC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251520" y="4011910"/>
            <a:ext cx="5544616" cy="105958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Large </a:t>
            </a:r>
            <a:r>
              <a:rPr lang="fr-FR" dirty="0" err="1" smtClean="0">
                <a:solidFill>
                  <a:schemeClr val="tx1"/>
                </a:solidFill>
              </a:rPr>
              <a:t>uncertainties</a:t>
            </a:r>
            <a:r>
              <a:rPr lang="fr-FR" dirty="0" smtClean="0">
                <a:solidFill>
                  <a:schemeClr val="tx1"/>
                </a:solidFill>
              </a:rPr>
              <a:t>, </a:t>
            </a:r>
            <a:r>
              <a:rPr lang="fr-FR" dirty="0" err="1" smtClean="0">
                <a:solidFill>
                  <a:schemeClr val="tx1"/>
                </a:solidFill>
              </a:rPr>
              <a:t>especially</a:t>
            </a:r>
            <a:r>
              <a:rPr lang="fr-FR" dirty="0" smtClean="0">
                <a:solidFill>
                  <a:schemeClr val="tx1"/>
                </a:solidFill>
              </a:rPr>
              <a:t> for EDGAR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The </a:t>
            </a:r>
            <a:r>
              <a:rPr lang="fr-FR" dirty="0" err="1" smtClean="0">
                <a:solidFill>
                  <a:schemeClr val="tx1"/>
                </a:solidFill>
              </a:rPr>
              <a:t>discrepancy</a:t>
            </a:r>
            <a:r>
              <a:rPr lang="fr-FR" dirty="0" smtClean="0">
                <a:solidFill>
                  <a:schemeClr val="tx1"/>
                </a:solidFill>
              </a:rPr>
              <a:t> EMEP/ECLIPSE in the 1990s </a:t>
            </a:r>
            <a:r>
              <a:rPr lang="fr-FR" dirty="0" err="1" smtClean="0">
                <a:solidFill>
                  <a:schemeClr val="tx1"/>
                </a:solidFill>
              </a:rPr>
              <a:t>is</a:t>
            </a:r>
            <a:r>
              <a:rPr lang="fr-FR" dirty="0" smtClean="0">
                <a:solidFill>
                  <a:schemeClr val="tx1"/>
                </a:solidFill>
              </a:rPr>
              <a:t> a </a:t>
            </a:r>
            <a:r>
              <a:rPr lang="fr-FR" dirty="0" err="1" smtClean="0">
                <a:solidFill>
                  <a:schemeClr val="tx1"/>
                </a:solidFill>
              </a:rPr>
              <a:t>concern</a:t>
            </a:r>
            <a:endParaRPr lang="fr-FR" dirty="0" smtClean="0">
              <a:solidFill>
                <a:schemeClr val="tx1"/>
              </a:solidFill>
            </a:endParaRPr>
          </a:p>
        </p:txBody>
      </p:sp>
      <p:pic>
        <p:nvPicPr>
          <p:cNvPr id="6" name="Image 5" descr="ts_etcurb_V1211_allemis_all_NMVOC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67494"/>
            <a:ext cx="6300192" cy="3688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NMVOC: by </a:t>
            </a:r>
            <a:r>
              <a:rPr lang="fr-FR" dirty="0" err="1" smtClean="0"/>
              <a:t>sector</a:t>
            </a:r>
            <a:endParaRPr lang="fr-F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1301" y="1203598"/>
            <a:ext cx="6782699" cy="316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à coins arrondis 4"/>
          <p:cNvSpPr/>
          <p:nvPr/>
        </p:nvSpPr>
        <p:spPr>
          <a:xfrm>
            <a:off x="251520" y="4371950"/>
            <a:ext cx="5544616" cy="69954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Discrepancy</a:t>
            </a:r>
            <a:r>
              <a:rPr lang="fr-FR" dirty="0" smtClean="0">
                <a:solidFill>
                  <a:schemeClr val="tx1"/>
                </a:solidFill>
              </a:rPr>
              <a:t> EMEP/ECLIPSE due to « </a:t>
            </a:r>
            <a:r>
              <a:rPr lang="fr-FR" dirty="0" err="1" smtClean="0">
                <a:solidFill>
                  <a:schemeClr val="tx1"/>
                </a:solidFill>
              </a:rPr>
              <a:t>other</a:t>
            </a:r>
            <a:r>
              <a:rPr lang="fr-FR" dirty="0" smtClean="0">
                <a:solidFill>
                  <a:schemeClr val="tx1"/>
                </a:solidFill>
              </a:rPr>
              <a:t> transports »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3" descr="ts_etcurb_V1211_allemis_all_NH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95486"/>
            <a:ext cx="5869439" cy="414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NH3</a:t>
            </a:r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251520" y="4227934"/>
            <a:ext cx="4176464" cy="84355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ECLIPSE &amp; EMEP </a:t>
            </a:r>
            <a:r>
              <a:rPr lang="fr-FR" dirty="0" err="1" smtClean="0">
                <a:solidFill>
                  <a:schemeClr val="tx1"/>
                </a:solidFill>
              </a:rPr>
              <a:t>quite</a:t>
            </a:r>
            <a:r>
              <a:rPr lang="fr-FR" dirty="0" smtClean="0">
                <a:solidFill>
                  <a:schemeClr val="tx1"/>
                </a:solidFill>
              </a:rPr>
              <a:t> consistent</a:t>
            </a:r>
          </a:p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MACCCity</a:t>
            </a:r>
            <a:r>
              <a:rPr lang="fr-FR" dirty="0" smtClean="0">
                <a:solidFill>
                  <a:schemeClr val="tx1"/>
                </a:solidFill>
              </a:rPr>
              <a:t> &amp; GEA: </a:t>
            </a:r>
            <a:r>
              <a:rPr lang="fr-FR" dirty="0" err="1" smtClean="0">
                <a:solidFill>
                  <a:schemeClr val="tx1"/>
                </a:solidFill>
              </a:rPr>
              <a:t>less</a:t>
            </a:r>
            <a:r>
              <a:rPr lang="fr-FR" dirty="0" smtClean="0">
                <a:solidFill>
                  <a:schemeClr val="tx1"/>
                </a:solidFill>
              </a:rPr>
              <a:t> focus on NH3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Conclusions &amp; Questions for Discussion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On the </a:t>
            </a:r>
            <a:r>
              <a:rPr lang="fr-FR" sz="2000" dirty="0" err="1" smtClean="0"/>
              <a:t>paper</a:t>
            </a:r>
            <a:r>
              <a:rPr lang="fr-FR" sz="2000" dirty="0" smtClean="0"/>
              <a:t>, ECLIPSE-V5 </a:t>
            </a:r>
            <a:r>
              <a:rPr lang="fr-FR" sz="2000" dirty="0" err="1" smtClean="0"/>
              <a:t>is</a:t>
            </a:r>
            <a:r>
              <a:rPr lang="fr-FR" sz="2000" dirty="0" smtClean="0"/>
              <a:t> </a:t>
            </a:r>
            <a:r>
              <a:rPr lang="fr-FR" sz="2000" dirty="0" smtClean="0"/>
              <a:t>a good source </a:t>
            </a:r>
            <a:r>
              <a:rPr lang="fr-FR" sz="2000" dirty="0" smtClean="0"/>
              <a:t>for AQ </a:t>
            </a:r>
            <a:r>
              <a:rPr lang="fr-FR" sz="2000" dirty="0" err="1" smtClean="0"/>
              <a:t>hindcast</a:t>
            </a:r>
            <a:r>
              <a:rPr lang="fr-FR" sz="2000" dirty="0" smtClean="0"/>
              <a:t> over Europe</a:t>
            </a:r>
          </a:p>
          <a:p>
            <a:endParaRPr lang="fr-FR" sz="2000" dirty="0" smtClean="0"/>
          </a:p>
          <a:p>
            <a:r>
              <a:rPr lang="fr-FR" sz="2000" dirty="0" err="1" smtClean="0"/>
              <a:t>Benchmarking</a:t>
            </a:r>
            <a:r>
              <a:rPr lang="fr-FR" sz="2000" dirty="0" smtClean="0"/>
              <a:t> </a:t>
            </a:r>
            <a:r>
              <a:rPr lang="fr-FR" sz="2000" dirty="0" err="1" smtClean="0"/>
              <a:t>with</a:t>
            </a:r>
            <a:r>
              <a:rPr lang="fr-FR" sz="2000" dirty="0" smtClean="0"/>
              <a:t> </a:t>
            </a:r>
            <a:r>
              <a:rPr lang="fr-FR" sz="2000" dirty="0" err="1" smtClean="0"/>
              <a:t>other</a:t>
            </a:r>
            <a:r>
              <a:rPr lang="fr-FR" sz="2000" dirty="0" smtClean="0"/>
              <a:t> sources show:</a:t>
            </a:r>
          </a:p>
          <a:p>
            <a:pPr lvl="1"/>
            <a:r>
              <a:rPr lang="fr-FR" sz="1800" dirty="0" smtClean="0"/>
              <a:t>PM: not </a:t>
            </a:r>
            <a:r>
              <a:rPr lang="fr-FR" sz="1800" dirty="0" err="1" smtClean="0"/>
              <a:t>much</a:t>
            </a:r>
            <a:r>
              <a:rPr lang="fr-FR" sz="1800" dirty="0" smtClean="0"/>
              <a:t> </a:t>
            </a:r>
            <a:r>
              <a:rPr lang="fr-FR" sz="1800" dirty="0" err="1" smtClean="0"/>
              <a:t>comparison</a:t>
            </a:r>
            <a:r>
              <a:rPr lang="fr-FR" sz="1800" dirty="0" smtClean="0"/>
              <a:t> possible</a:t>
            </a:r>
          </a:p>
          <a:p>
            <a:pPr lvl="1"/>
            <a:r>
              <a:rPr lang="fr-FR" sz="1800" dirty="0" err="1" smtClean="0"/>
              <a:t>NOx</a:t>
            </a:r>
            <a:r>
              <a:rPr lang="fr-FR" sz="1800" dirty="0" smtClean="0"/>
              <a:t> </a:t>
            </a:r>
            <a:r>
              <a:rPr lang="fr-FR" sz="1800" dirty="0" err="1" smtClean="0"/>
              <a:t>slighlty</a:t>
            </a:r>
            <a:r>
              <a:rPr lang="fr-FR" sz="1800" dirty="0" smtClean="0"/>
              <a:t> </a:t>
            </a:r>
            <a:r>
              <a:rPr lang="fr-FR" sz="1800" dirty="0" err="1" smtClean="0"/>
              <a:t>high</a:t>
            </a:r>
            <a:r>
              <a:rPr lang="fr-FR" sz="1800" dirty="0" smtClean="0"/>
              <a:t> </a:t>
            </a:r>
            <a:r>
              <a:rPr lang="fr-FR" sz="1800" dirty="0" err="1" smtClean="0"/>
              <a:t>compared</a:t>
            </a:r>
            <a:r>
              <a:rPr lang="fr-FR" sz="1800" dirty="0" smtClean="0"/>
              <a:t> to </a:t>
            </a:r>
            <a:r>
              <a:rPr lang="fr-FR" sz="1800" dirty="0" err="1" smtClean="0"/>
              <a:t>other</a:t>
            </a:r>
            <a:r>
              <a:rPr lang="fr-FR" sz="1800" dirty="0" smtClean="0"/>
              <a:t> sources, but constant in time</a:t>
            </a:r>
          </a:p>
          <a:p>
            <a:pPr lvl="1"/>
            <a:r>
              <a:rPr lang="fr-FR" sz="1800" dirty="0" smtClean="0"/>
              <a:t>SO2 </a:t>
            </a:r>
            <a:r>
              <a:rPr lang="fr-FR" sz="1800" dirty="0" err="1" smtClean="0"/>
              <a:t>very</a:t>
            </a:r>
            <a:r>
              <a:rPr lang="fr-FR" sz="1800" dirty="0" smtClean="0"/>
              <a:t> consistent</a:t>
            </a:r>
          </a:p>
          <a:p>
            <a:pPr lvl="1"/>
            <a:r>
              <a:rPr lang="fr-FR" sz="1800" dirty="0" smtClean="0"/>
              <a:t>VOC: large </a:t>
            </a:r>
            <a:r>
              <a:rPr lang="fr-FR" sz="1800" dirty="0" err="1" smtClean="0"/>
              <a:t>spread</a:t>
            </a:r>
            <a:endParaRPr lang="fr-FR" sz="1800" dirty="0" smtClean="0"/>
          </a:p>
          <a:p>
            <a:pPr lvl="1"/>
            <a:r>
              <a:rPr lang="fr-FR" sz="1800" dirty="0" smtClean="0"/>
              <a:t>NH3: good </a:t>
            </a:r>
            <a:r>
              <a:rPr lang="fr-FR" sz="1800" dirty="0" err="1" smtClean="0"/>
              <a:t>consistency</a:t>
            </a:r>
            <a:r>
              <a:rPr lang="fr-FR" sz="1800" dirty="0" smtClean="0"/>
              <a:t> EMEP/ECLIPSE</a:t>
            </a:r>
          </a:p>
          <a:p>
            <a:pPr lvl="1"/>
            <a:endParaRPr lang="fr-FR" sz="1800" dirty="0" smtClean="0"/>
          </a:p>
          <a:p>
            <a:endParaRPr lang="fr-FR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Emissions of air </a:t>
            </a:r>
            <a:r>
              <a:rPr lang="fr-FR" dirty="0" err="1" smtClean="0"/>
              <a:t>pollutants</a:t>
            </a:r>
            <a:r>
              <a:rPr lang="fr-FR" dirty="0" smtClean="0"/>
              <a:t> for 1990-2010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Overview</a:t>
            </a:r>
            <a:r>
              <a:rPr lang="fr-FR" dirty="0" smtClean="0"/>
              <a:t> of </a:t>
            </a:r>
            <a:r>
              <a:rPr lang="fr-FR" dirty="0" err="1" smtClean="0"/>
              <a:t>available</a:t>
            </a:r>
            <a:r>
              <a:rPr lang="fr-FR" dirty="0" smtClean="0"/>
              <a:t> sources of information</a:t>
            </a:r>
          </a:p>
          <a:p>
            <a:pPr lvl="1">
              <a:buFont typeface="Symbol"/>
              <a:buChar char="Þ"/>
            </a:pPr>
            <a:r>
              <a:rPr lang="fr-FR" dirty="0" smtClean="0"/>
              <a:t>Will </a:t>
            </a:r>
            <a:r>
              <a:rPr lang="fr-FR" dirty="0" err="1" smtClean="0"/>
              <a:t>ultimately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for the modelling</a:t>
            </a:r>
          </a:p>
          <a:p>
            <a:pPr lvl="1">
              <a:buFont typeface="Symbol"/>
              <a:buChar char="Þ"/>
            </a:pPr>
            <a:endParaRPr lang="fr-FR" dirty="0" smtClean="0"/>
          </a:p>
          <a:p>
            <a:r>
              <a:rPr lang="fr-FR" dirty="0" err="1" smtClean="0"/>
              <a:t>Criteria</a:t>
            </a:r>
            <a:r>
              <a:rPr lang="fr-FR" dirty="0" smtClean="0"/>
              <a:t> for </a:t>
            </a:r>
            <a:r>
              <a:rPr lang="fr-FR" dirty="0" err="1" smtClean="0"/>
              <a:t>selection</a:t>
            </a:r>
            <a:endParaRPr lang="fr-FR" dirty="0" smtClean="0"/>
          </a:p>
          <a:p>
            <a:pPr lvl="1"/>
            <a:r>
              <a:rPr lang="fr-FR" dirty="0" err="1" smtClean="0"/>
              <a:t>Completeness</a:t>
            </a:r>
            <a:r>
              <a:rPr lang="fr-FR" dirty="0" smtClean="0"/>
              <a:t> 1990-2010</a:t>
            </a:r>
          </a:p>
          <a:p>
            <a:pPr lvl="1"/>
            <a:r>
              <a:rPr lang="fr-FR" dirty="0" err="1" smtClean="0"/>
              <a:t>Available</a:t>
            </a:r>
            <a:r>
              <a:rPr lang="fr-FR" dirty="0" smtClean="0"/>
              <a:t> by </a:t>
            </a:r>
            <a:r>
              <a:rPr lang="fr-FR" dirty="0" err="1" smtClean="0"/>
              <a:t>activity</a:t>
            </a:r>
            <a:r>
              <a:rPr lang="fr-FR" dirty="0" smtClean="0"/>
              <a:t> </a:t>
            </a:r>
            <a:r>
              <a:rPr lang="fr-FR" dirty="0" err="1" smtClean="0"/>
              <a:t>sector</a:t>
            </a:r>
            <a:r>
              <a:rPr lang="fr-FR" dirty="0" smtClean="0"/>
              <a:t>, </a:t>
            </a:r>
            <a:r>
              <a:rPr lang="fr-FR" dirty="0" err="1" smtClean="0"/>
              <a:t>spatially</a:t>
            </a:r>
            <a:r>
              <a:rPr lang="fr-FR" dirty="0" smtClean="0"/>
              <a:t> </a:t>
            </a:r>
            <a:r>
              <a:rPr lang="fr-FR" dirty="0" err="1" smtClean="0"/>
              <a:t>gridded</a:t>
            </a:r>
            <a:endParaRPr lang="fr-FR" dirty="0" smtClean="0"/>
          </a:p>
          <a:p>
            <a:pPr lvl="1"/>
            <a:r>
              <a:rPr lang="fr-FR" dirty="0" smtClean="0"/>
              <a:t>Key </a:t>
            </a:r>
            <a:r>
              <a:rPr lang="fr-FR" dirty="0" err="1" smtClean="0"/>
              <a:t>pollutants</a:t>
            </a:r>
            <a:r>
              <a:rPr lang="fr-FR" dirty="0" smtClean="0"/>
              <a:t>: </a:t>
            </a:r>
            <a:r>
              <a:rPr lang="fr-FR" dirty="0" err="1" smtClean="0"/>
              <a:t>NOx</a:t>
            </a:r>
            <a:r>
              <a:rPr lang="fr-FR" dirty="0" smtClean="0"/>
              <a:t>, NMVOC, </a:t>
            </a:r>
            <a:r>
              <a:rPr lang="fr-FR" dirty="0" err="1" smtClean="0"/>
              <a:t>SOx</a:t>
            </a:r>
            <a:r>
              <a:rPr lang="fr-FR" dirty="0" smtClean="0"/>
              <a:t>, NH3, PM or BC&amp;OC</a:t>
            </a:r>
          </a:p>
          <a:p>
            <a:endParaRPr lang="fr-FR" dirty="0" smtClean="0"/>
          </a:p>
          <a:p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Open issues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1800" dirty="0" smtClean="0"/>
              <a:t>Are </a:t>
            </a:r>
            <a:r>
              <a:rPr lang="fr-FR" sz="1800" dirty="0" err="1" smtClean="0"/>
              <a:t>there</a:t>
            </a:r>
            <a:r>
              <a:rPr lang="fr-FR" sz="1800" dirty="0" smtClean="0"/>
              <a:t> gaps </a:t>
            </a:r>
            <a:r>
              <a:rPr lang="fr-FR" sz="1800" dirty="0" err="1" smtClean="0"/>
              <a:t>at</a:t>
            </a:r>
            <a:r>
              <a:rPr lang="fr-FR" sz="1800" dirty="0" smtClean="0"/>
              <a:t> national </a:t>
            </a:r>
            <a:r>
              <a:rPr lang="fr-FR" sz="1800" dirty="0" err="1" smtClean="0"/>
              <a:t>level</a:t>
            </a:r>
            <a:r>
              <a:rPr lang="fr-FR" sz="1800" dirty="0" smtClean="0"/>
              <a:t> </a:t>
            </a:r>
            <a:r>
              <a:rPr lang="fr-FR" sz="1800" dirty="0" err="1" smtClean="0"/>
              <a:t>that</a:t>
            </a:r>
            <a:r>
              <a:rPr lang="fr-FR" sz="1800" dirty="0" smtClean="0"/>
              <a:t> do not </a:t>
            </a:r>
            <a:r>
              <a:rPr lang="fr-FR" sz="1800" dirty="0" err="1" smtClean="0"/>
              <a:t>appear</a:t>
            </a:r>
            <a:r>
              <a:rPr lang="fr-FR" sz="1800" dirty="0" smtClean="0"/>
              <a:t> on </a:t>
            </a:r>
            <a:r>
              <a:rPr lang="fr-FR" sz="1800" dirty="0" err="1" smtClean="0"/>
              <a:t>these</a:t>
            </a:r>
            <a:r>
              <a:rPr lang="fr-FR" sz="1800" dirty="0" smtClean="0"/>
              <a:t> Europe-</a:t>
            </a:r>
            <a:r>
              <a:rPr lang="fr-FR" sz="1800" dirty="0" err="1" smtClean="0"/>
              <a:t>wide</a:t>
            </a:r>
            <a:r>
              <a:rPr lang="fr-FR" sz="1800" dirty="0" smtClean="0"/>
              <a:t> </a:t>
            </a:r>
            <a:r>
              <a:rPr lang="fr-FR" sz="1800" dirty="0" err="1" smtClean="0"/>
              <a:t>comparisons</a:t>
            </a:r>
            <a:r>
              <a:rPr lang="fr-FR" sz="1800" dirty="0" smtClean="0"/>
              <a:t>?</a:t>
            </a:r>
          </a:p>
          <a:p>
            <a:pPr lvl="1"/>
            <a:r>
              <a:rPr lang="fr-FR" sz="1400" dirty="0" smtClean="0"/>
              <a:t>Esp. for PM: not </a:t>
            </a:r>
            <a:r>
              <a:rPr lang="fr-FR" sz="1400" dirty="0" err="1" smtClean="0"/>
              <a:t>reported</a:t>
            </a:r>
            <a:r>
              <a:rPr lang="fr-FR" sz="1400" dirty="0" smtClean="0"/>
              <a:t> </a:t>
            </a:r>
            <a:r>
              <a:rPr lang="fr-FR" sz="1400" dirty="0" err="1" smtClean="0"/>
              <a:t>before</a:t>
            </a:r>
            <a:r>
              <a:rPr lang="fr-FR" sz="1400" dirty="0" smtClean="0"/>
              <a:t> 1999</a:t>
            </a:r>
          </a:p>
          <a:p>
            <a:pPr lvl="1"/>
            <a:endParaRPr lang="fr-FR" sz="1400" dirty="0" smtClean="0"/>
          </a:p>
          <a:p>
            <a:r>
              <a:rPr lang="fr-FR" sz="1800" dirty="0" smtClean="0"/>
              <a:t>How to deal </a:t>
            </a:r>
            <a:r>
              <a:rPr lang="fr-FR" sz="1800" dirty="0" err="1" smtClean="0"/>
              <a:t>with</a:t>
            </a:r>
            <a:r>
              <a:rPr lang="fr-FR" sz="1800" dirty="0" smtClean="0"/>
              <a:t> NO/NO2 changes ?</a:t>
            </a:r>
          </a:p>
          <a:p>
            <a:pPr>
              <a:buNone/>
            </a:pPr>
            <a:endParaRPr lang="fr-FR" sz="1800" dirty="0" smtClean="0"/>
          </a:p>
          <a:p>
            <a:r>
              <a:rPr lang="fr-FR" sz="1800" dirty="0" smtClean="0"/>
              <a:t>To </a:t>
            </a:r>
            <a:r>
              <a:rPr lang="fr-FR" sz="1800" dirty="0" err="1" smtClean="0"/>
              <a:t>be</a:t>
            </a:r>
            <a:r>
              <a:rPr lang="fr-FR" sz="1800" dirty="0" smtClean="0"/>
              <a:t> </a:t>
            </a:r>
            <a:r>
              <a:rPr lang="fr-FR" sz="1800" dirty="0" err="1" smtClean="0"/>
              <a:t>discussed</a:t>
            </a:r>
            <a:r>
              <a:rPr lang="fr-FR" sz="1800" dirty="0" smtClean="0"/>
              <a:t> by Bertrand </a:t>
            </a:r>
            <a:r>
              <a:rPr lang="fr-FR" sz="1800" dirty="0" err="1" smtClean="0"/>
              <a:t>tomorrow</a:t>
            </a:r>
            <a:r>
              <a:rPr lang="fr-FR" sz="1800" dirty="0" smtClean="0"/>
              <a:t>:</a:t>
            </a:r>
          </a:p>
          <a:p>
            <a:pPr lvl="1"/>
            <a:r>
              <a:rPr lang="fr-FR" sz="1600" dirty="0" err="1" smtClean="0"/>
              <a:t>Using</a:t>
            </a:r>
            <a:r>
              <a:rPr lang="fr-FR" sz="1600" dirty="0" smtClean="0"/>
              <a:t> Country-</a:t>
            </a:r>
            <a:r>
              <a:rPr lang="fr-FR" sz="1600" dirty="0" err="1" smtClean="0"/>
              <a:t>totals</a:t>
            </a:r>
            <a:r>
              <a:rPr lang="fr-FR" sz="1600" dirty="0" smtClean="0"/>
              <a:t> ?</a:t>
            </a:r>
          </a:p>
          <a:p>
            <a:pPr lvl="1"/>
            <a:r>
              <a:rPr lang="fr-FR" sz="1600" dirty="0" smtClean="0"/>
              <a:t>Spatial distribution: ECLIPSE or in-house ?</a:t>
            </a:r>
          </a:p>
          <a:p>
            <a:pPr lvl="1"/>
            <a:r>
              <a:rPr lang="fr-FR" sz="1600" dirty="0" smtClean="0"/>
              <a:t>Temporal profiles ?</a:t>
            </a:r>
          </a:p>
          <a:p>
            <a:endParaRPr lang="fr-FR" sz="1800" dirty="0" smtClean="0"/>
          </a:p>
          <a:p>
            <a:pPr>
              <a:buNone/>
            </a:pPr>
            <a:endParaRPr lang="fr-FR" sz="1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PM25 gap </a:t>
            </a:r>
            <a:r>
              <a:rPr lang="fr-FR" dirty="0" err="1" smtClean="0"/>
              <a:t>filling</a:t>
            </a:r>
            <a:r>
              <a:rPr lang="fr-FR" dirty="0" smtClean="0"/>
              <a:t> in EEA </a:t>
            </a:r>
            <a:r>
              <a:rPr lang="fr-FR" dirty="0" err="1" smtClean="0"/>
              <a:t>dataviewer</a:t>
            </a: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131591"/>
            <a:ext cx="4860032" cy="2312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1388" y="3634447"/>
            <a:ext cx="8101012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i="1" dirty="0">
                <a:latin typeface="+mj-lt"/>
              </a:rPr>
              <a:t>“Linear extrapolation was performed if one or several years at the beginning or at the end of a time series were missing, and if at least 5 consecutive years showing a clear trend (r2 ≥ 0.6) were available. Extrapolation 'backwards' was never allowed to result in negative values. “   </a:t>
            </a:r>
            <a:r>
              <a:rPr lang="en-US" sz="1400" dirty="0">
                <a:latin typeface="+mj-lt"/>
              </a:rPr>
              <a:t>extract from the EEA Technical report </a:t>
            </a:r>
            <a:r>
              <a:rPr lang="fr-FR" sz="1400" dirty="0">
                <a:latin typeface="+mj-lt"/>
              </a:rPr>
              <a:t>No 12/2014 (</a:t>
            </a:r>
            <a:r>
              <a:rPr lang="en-US" sz="1400" dirty="0"/>
              <a:t> </a:t>
            </a:r>
            <a:r>
              <a:rPr lang="en-US" sz="1400" dirty="0">
                <a:latin typeface="+mn-lt"/>
              </a:rPr>
              <a:t>European Union emission inventory report 1990–2012 under the UNECE Convention on Long-range </a:t>
            </a:r>
            <a:r>
              <a:rPr lang="en-US" sz="1400" dirty="0" err="1">
                <a:latin typeface="+mn-lt"/>
              </a:rPr>
              <a:t>Transboundary</a:t>
            </a:r>
            <a:r>
              <a:rPr lang="en-US" sz="1400" dirty="0">
                <a:latin typeface="+mn-lt"/>
              </a:rPr>
              <a:t> Air Pollution (LRTAP) </a:t>
            </a:r>
            <a:endParaRPr lang="fr-FR" sz="1400" dirty="0"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Emissions of air </a:t>
            </a:r>
            <a:r>
              <a:rPr lang="fr-FR" dirty="0" err="1" smtClean="0"/>
              <a:t>pollutants</a:t>
            </a:r>
            <a:r>
              <a:rPr lang="fr-FR" dirty="0" smtClean="0"/>
              <a:t> for 1990-2010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75855"/>
          </a:xfrm>
        </p:spPr>
        <p:txBody>
          <a:bodyPr>
            <a:normAutofit fontScale="92500" lnSpcReduction="10000"/>
          </a:bodyPr>
          <a:lstStyle/>
          <a:p>
            <a:r>
              <a:rPr lang="fr-FR" sz="2400" dirty="0" err="1" smtClean="0"/>
              <a:t>Regional</a:t>
            </a:r>
            <a:r>
              <a:rPr lang="fr-FR" sz="2400" dirty="0" smtClean="0"/>
              <a:t> </a:t>
            </a:r>
            <a:r>
              <a:rPr lang="fr-FR" sz="2400" dirty="0" err="1" smtClean="0"/>
              <a:t>datasets</a:t>
            </a:r>
            <a:r>
              <a:rPr lang="fr-FR" sz="2400" dirty="0" smtClean="0"/>
              <a:t> </a:t>
            </a:r>
            <a:r>
              <a:rPr lang="fr-FR" sz="2400" dirty="0" err="1" smtClean="0"/>
              <a:t>preferred</a:t>
            </a:r>
            <a:r>
              <a:rPr lang="fr-FR" sz="2400" dirty="0" smtClean="0"/>
              <a:t> to global inventories</a:t>
            </a:r>
          </a:p>
          <a:p>
            <a:pPr lvl="1"/>
            <a:r>
              <a:rPr lang="fr-FR" sz="2000" dirty="0" smtClean="0"/>
              <a:t>(EMEP or GAINS </a:t>
            </a:r>
            <a:r>
              <a:rPr lang="fr-FR" sz="2000" dirty="0" err="1" smtClean="0"/>
              <a:t>preferred</a:t>
            </a:r>
            <a:r>
              <a:rPr lang="fr-FR" sz="2000" dirty="0" smtClean="0"/>
              <a:t> to EDGAR, ACCMIP…)</a:t>
            </a:r>
          </a:p>
          <a:p>
            <a:r>
              <a:rPr lang="fr-FR" sz="2400" dirty="0" smtClean="0"/>
              <a:t>EMEP </a:t>
            </a:r>
            <a:r>
              <a:rPr lang="fr-FR" sz="2400" dirty="0" err="1" smtClean="0"/>
              <a:t>emissions</a:t>
            </a:r>
            <a:r>
              <a:rPr lang="fr-FR" sz="2400" dirty="0" smtClean="0"/>
              <a:t> </a:t>
            </a:r>
            <a:r>
              <a:rPr lang="fr-FR" sz="2400" dirty="0" err="1" smtClean="0"/>
              <a:t>used</a:t>
            </a:r>
            <a:r>
              <a:rPr lang="fr-FR" sz="2400" dirty="0" smtClean="0"/>
              <a:t> in modelling </a:t>
            </a:r>
            <a:r>
              <a:rPr lang="fr-FR" sz="2400" dirty="0" err="1" smtClean="0"/>
              <a:t>lacks</a:t>
            </a:r>
            <a:r>
              <a:rPr lang="fr-FR" sz="2400" dirty="0" smtClean="0"/>
              <a:t> PM </a:t>
            </a:r>
            <a:r>
              <a:rPr lang="fr-FR" sz="2400" dirty="0" err="1" smtClean="0"/>
              <a:t>before</a:t>
            </a:r>
            <a:r>
              <a:rPr lang="fr-FR" sz="2400" dirty="0" smtClean="0"/>
              <a:t> 1999</a:t>
            </a:r>
          </a:p>
          <a:p>
            <a:r>
              <a:rPr lang="fr-FR" sz="2400" dirty="0" smtClean="0"/>
              <a:t>GAINS has been </a:t>
            </a:r>
            <a:r>
              <a:rPr lang="fr-FR" sz="2400" dirty="0" err="1" smtClean="0"/>
              <a:t>revised</a:t>
            </a:r>
            <a:r>
              <a:rPr lang="fr-FR" sz="2400" dirty="0" smtClean="0"/>
              <a:t> in 2014 for 1990-2010 (ECLIPSE-V5)</a:t>
            </a:r>
          </a:p>
          <a:p>
            <a:pPr lvl="1"/>
            <a:r>
              <a:rPr lang="fr-FR" sz="2000" dirty="0" err="1" smtClean="0"/>
              <a:t>Provided</a:t>
            </a:r>
            <a:r>
              <a:rPr lang="fr-FR" sz="2000" dirty="0" smtClean="0"/>
              <a:t> by Zig </a:t>
            </a:r>
            <a:r>
              <a:rPr lang="fr-FR" sz="2000" dirty="0" err="1" smtClean="0"/>
              <a:t>Klimont</a:t>
            </a:r>
            <a:r>
              <a:rPr lang="fr-FR" sz="2000" dirty="0" smtClean="0"/>
              <a:t> &amp; Chris </a:t>
            </a:r>
            <a:r>
              <a:rPr lang="fr-FR" sz="2000" dirty="0" err="1" smtClean="0"/>
              <a:t>Heyes</a:t>
            </a:r>
            <a:endParaRPr lang="fr-FR" sz="2000" dirty="0" smtClean="0"/>
          </a:p>
          <a:p>
            <a:endParaRPr lang="fr-FR" sz="2400" dirty="0" smtClean="0"/>
          </a:p>
          <a:p>
            <a:r>
              <a:rPr lang="fr-FR" sz="2400" dirty="0" smtClean="0"/>
              <a:t>=&gt; ECLIPSE-V5 </a:t>
            </a:r>
            <a:r>
              <a:rPr lang="fr-FR" sz="2400" dirty="0" err="1" smtClean="0"/>
              <a:t>is</a:t>
            </a:r>
            <a:r>
              <a:rPr lang="fr-FR" sz="2400" dirty="0" smtClean="0"/>
              <a:t> a good candidate</a:t>
            </a:r>
          </a:p>
          <a:p>
            <a:pPr lvl="1"/>
            <a:r>
              <a:rPr lang="fr-FR" sz="2000" dirty="0" err="1" smtClean="0"/>
              <a:t>Need</a:t>
            </a:r>
            <a:r>
              <a:rPr lang="fr-FR" sz="2000" dirty="0" smtClean="0"/>
              <a:t> to benchmark </a:t>
            </a:r>
            <a:r>
              <a:rPr lang="fr-FR" sz="2000" dirty="0" err="1" smtClean="0"/>
              <a:t>wrt</a:t>
            </a:r>
            <a:r>
              <a:rPr lang="fr-FR" sz="2000" dirty="0" smtClean="0"/>
              <a:t> </a:t>
            </a:r>
            <a:r>
              <a:rPr lang="fr-FR" sz="2000" dirty="0" err="1" smtClean="0"/>
              <a:t>other</a:t>
            </a:r>
            <a:r>
              <a:rPr lang="fr-FR" sz="2000" dirty="0" smtClean="0"/>
              <a:t> sources to </a:t>
            </a:r>
            <a:r>
              <a:rPr lang="fr-FR" sz="2000" dirty="0" err="1" smtClean="0"/>
              <a:t>assess</a:t>
            </a:r>
            <a:r>
              <a:rPr lang="fr-FR" sz="2000" dirty="0" smtClean="0"/>
              <a:t> </a:t>
            </a:r>
            <a:r>
              <a:rPr lang="fr-FR" sz="2000" dirty="0" err="1" smtClean="0"/>
              <a:t>uncertainties</a:t>
            </a:r>
            <a:endParaRPr lang="fr-FR" sz="2000" dirty="0" smtClean="0"/>
          </a:p>
          <a:p>
            <a:pPr lvl="1"/>
            <a:r>
              <a:rPr lang="fr-FR" sz="2000" dirty="0" err="1" smtClean="0"/>
              <a:t>Also</a:t>
            </a:r>
            <a:r>
              <a:rPr lang="fr-FR" sz="2000" dirty="0" smtClean="0"/>
              <a:t> an issue </a:t>
            </a:r>
            <a:r>
              <a:rPr lang="fr-FR" sz="2000" dirty="0" err="1" smtClean="0"/>
              <a:t>since</a:t>
            </a:r>
            <a:r>
              <a:rPr lang="fr-FR" sz="2000" dirty="0" smtClean="0"/>
              <a:t> </a:t>
            </a:r>
            <a:r>
              <a:rPr lang="fr-FR" sz="2000" dirty="0" err="1" smtClean="0"/>
              <a:t>other</a:t>
            </a:r>
            <a:r>
              <a:rPr lang="fr-FR" sz="2000" dirty="0" smtClean="0"/>
              <a:t> sources are </a:t>
            </a:r>
            <a:r>
              <a:rPr lang="fr-FR" sz="2000" dirty="0" err="1" smtClean="0"/>
              <a:t>used</a:t>
            </a:r>
            <a:r>
              <a:rPr lang="fr-FR" sz="2000" dirty="0" smtClean="0"/>
              <a:t> in global </a:t>
            </a:r>
            <a:r>
              <a:rPr lang="fr-FR" sz="2000" dirty="0" err="1" smtClean="0"/>
              <a:t>models</a:t>
            </a:r>
            <a:r>
              <a:rPr lang="fr-FR" sz="2000" dirty="0" smtClean="0"/>
              <a:t> (</a:t>
            </a:r>
            <a:r>
              <a:rPr lang="fr-FR" sz="2000" dirty="0" err="1" smtClean="0"/>
              <a:t>used</a:t>
            </a:r>
            <a:r>
              <a:rPr lang="fr-FR" sz="2000" dirty="0" smtClean="0"/>
              <a:t> for </a:t>
            </a:r>
            <a:r>
              <a:rPr lang="fr-FR" sz="2000" dirty="0" err="1" smtClean="0"/>
              <a:t>Boun</a:t>
            </a:r>
            <a:r>
              <a:rPr lang="fr-FR" sz="2000" dirty="0" smtClean="0"/>
              <a:t>. </a:t>
            </a:r>
            <a:r>
              <a:rPr lang="fr-FR" sz="2000" dirty="0" err="1" smtClean="0"/>
              <a:t>Cond</a:t>
            </a:r>
            <a:r>
              <a:rPr lang="fr-FR" sz="2000" dirty="0" smtClean="0"/>
              <a:t>.)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755576" y="3219822"/>
            <a:ext cx="4680520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Emission </a:t>
            </a:r>
            <a:r>
              <a:rPr lang="fr-FR" dirty="0" err="1" smtClean="0"/>
              <a:t>details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91680" y="1131590"/>
            <a:ext cx="7380312" cy="3394472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EDGAR / ACCMIP / </a:t>
            </a:r>
            <a:r>
              <a:rPr lang="fr-FR" dirty="0" err="1" smtClean="0"/>
              <a:t>MACCCity</a:t>
            </a:r>
            <a:endParaRPr lang="fr-FR" dirty="0" smtClean="0"/>
          </a:p>
          <a:p>
            <a:pPr lvl="1"/>
            <a:r>
              <a:rPr lang="fr-FR" dirty="0" err="1" smtClean="0"/>
              <a:t>Primarily</a:t>
            </a:r>
            <a:r>
              <a:rPr lang="fr-FR" dirty="0" smtClean="0"/>
              <a:t> </a:t>
            </a:r>
            <a:r>
              <a:rPr lang="fr-FR" dirty="0" err="1" smtClean="0"/>
              <a:t>designed</a:t>
            </a:r>
            <a:r>
              <a:rPr lang="fr-FR" dirty="0" smtClean="0"/>
              <a:t> for </a:t>
            </a:r>
            <a:r>
              <a:rPr lang="fr-FR" dirty="0" err="1" smtClean="0"/>
              <a:t>chemistry</a:t>
            </a:r>
            <a:r>
              <a:rPr lang="fr-FR" dirty="0" smtClean="0"/>
              <a:t>-</a:t>
            </a:r>
            <a:r>
              <a:rPr lang="fr-FR" dirty="0" err="1" smtClean="0"/>
              <a:t>climate</a:t>
            </a:r>
            <a:endParaRPr lang="fr-FR" dirty="0" smtClean="0"/>
          </a:p>
          <a:p>
            <a:pPr lvl="1"/>
            <a:r>
              <a:rPr lang="fr-FR" dirty="0" err="1" smtClean="0"/>
              <a:t>MACCCity</a:t>
            </a:r>
            <a:r>
              <a:rPr lang="fr-FR" dirty="0" smtClean="0"/>
              <a:t>: </a:t>
            </a:r>
            <a:r>
              <a:rPr lang="fr-FR" dirty="0" err="1" smtClean="0"/>
              <a:t>monthly</a:t>
            </a:r>
            <a:r>
              <a:rPr lang="fr-FR" dirty="0" smtClean="0"/>
              <a:t>, ACCMIP </a:t>
            </a:r>
            <a:r>
              <a:rPr lang="fr-FR" dirty="0" err="1" smtClean="0"/>
              <a:t>before</a:t>
            </a:r>
            <a:r>
              <a:rPr lang="fr-FR" dirty="0" smtClean="0"/>
              <a:t> 2000, RCP85 </a:t>
            </a:r>
            <a:r>
              <a:rPr lang="fr-FR" dirty="0" err="1" smtClean="0"/>
              <a:t>after</a:t>
            </a:r>
            <a:endParaRPr lang="fr-FR" dirty="0" smtClean="0"/>
          </a:p>
          <a:p>
            <a:r>
              <a:rPr lang="fr-FR" dirty="0" smtClean="0"/>
              <a:t>EMEP:</a:t>
            </a:r>
          </a:p>
          <a:p>
            <a:pPr lvl="1"/>
            <a:r>
              <a:rPr lang="fr-FR" dirty="0" smtClean="0"/>
              <a:t>« as </a:t>
            </a:r>
            <a:r>
              <a:rPr lang="fr-FR" dirty="0" err="1" smtClean="0"/>
              <a:t>used</a:t>
            </a:r>
            <a:r>
              <a:rPr lang="fr-FR" dirty="0" smtClean="0"/>
              <a:t> in </a:t>
            </a:r>
            <a:r>
              <a:rPr lang="fr-FR" dirty="0" err="1" smtClean="0"/>
              <a:t>models</a:t>
            </a:r>
            <a:r>
              <a:rPr lang="fr-FR" dirty="0" smtClean="0"/>
              <a:t> »</a:t>
            </a:r>
          </a:p>
          <a:p>
            <a:r>
              <a:rPr lang="fr-FR" dirty="0" smtClean="0"/>
              <a:t>ECLIPSE-V5</a:t>
            </a:r>
          </a:p>
          <a:p>
            <a:pPr lvl="1"/>
            <a:r>
              <a:rPr lang="fr-FR" dirty="0" smtClean="0"/>
              <a:t>GAINS national </a:t>
            </a:r>
            <a:r>
              <a:rPr lang="fr-FR" dirty="0" err="1" smtClean="0"/>
              <a:t>totals</a:t>
            </a:r>
            <a:r>
              <a:rPr lang="fr-FR" dirty="0" smtClean="0"/>
              <a:t> (</a:t>
            </a:r>
            <a:r>
              <a:rPr lang="fr-FR" dirty="0" err="1" smtClean="0"/>
              <a:t>updated</a:t>
            </a:r>
            <a:r>
              <a:rPr lang="fr-FR" dirty="0" smtClean="0"/>
              <a:t> </a:t>
            </a:r>
            <a:r>
              <a:rPr lang="fr-FR" dirty="0" err="1" smtClean="0"/>
              <a:t>after</a:t>
            </a:r>
            <a:r>
              <a:rPr lang="fr-FR" dirty="0" smtClean="0"/>
              <a:t> TSAP2013)</a:t>
            </a:r>
          </a:p>
          <a:p>
            <a:pPr lvl="1"/>
            <a:r>
              <a:rPr lang="en-US" dirty="0" smtClean="0"/>
              <a:t>provided for all RCP sectors (energy, industry, solvent use, transport, agriculture, open burning of agricultural waste, residential combustion, and waste treatment) </a:t>
            </a:r>
          </a:p>
          <a:p>
            <a:pPr lvl="1"/>
            <a:r>
              <a:rPr lang="en-US" dirty="0" smtClean="0"/>
              <a:t>Spatially at 0.5 resolution based on RCP-consistent proxies.</a:t>
            </a:r>
          </a:p>
          <a:p>
            <a:endParaRPr lang="fr-FR" dirty="0"/>
          </a:p>
        </p:txBody>
      </p:sp>
      <p:pic>
        <p:nvPicPr>
          <p:cNvPr id="4" name="Image 10" descr="logo_MACCit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5606"/>
            <a:ext cx="9525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11" descr="logo_ECLIPSE_GAINS_4a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147814"/>
            <a:ext cx="7143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12" descr="logo_EMEP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55726"/>
            <a:ext cx="1190625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13" descr="logo_EDGARv4.2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779662"/>
            <a:ext cx="15494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14" descr="logo_RCPs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059582"/>
            <a:ext cx="5715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6422" t="15634" r="5729" b="29646"/>
          <a:stretch>
            <a:fillRect/>
          </a:stretch>
        </p:blipFill>
        <p:spPr bwMode="auto">
          <a:xfrm>
            <a:off x="611560" y="126058"/>
            <a:ext cx="7042383" cy="3093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5800" t="58640" r="5451" b="26240"/>
          <a:stretch>
            <a:fillRect/>
          </a:stretch>
        </p:blipFill>
        <p:spPr bwMode="auto">
          <a:xfrm>
            <a:off x="616554" y="4288644"/>
            <a:ext cx="7123797" cy="854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16198" t="14720" r="5503" b="65924"/>
          <a:stretch>
            <a:fillRect/>
          </a:stretch>
        </p:blipFill>
        <p:spPr bwMode="auto">
          <a:xfrm>
            <a:off x="614057" y="3205581"/>
            <a:ext cx="7083090" cy="109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16422" t="37150" r="5729" b="54725"/>
          <a:stretch>
            <a:fillRect/>
          </a:stretch>
        </p:blipFill>
        <p:spPr bwMode="auto">
          <a:xfrm>
            <a:off x="611560" y="1347614"/>
            <a:ext cx="7042383" cy="459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11560" y="1419622"/>
            <a:ext cx="1080120" cy="3600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 smtClean="0"/>
              <a:t>EDGAR v4.2</a:t>
            </a:r>
            <a:endParaRPr lang="fr-FR" sz="1100" b="1" dirty="0"/>
          </a:p>
        </p:txBody>
      </p:sp>
      <p:sp>
        <p:nvSpPr>
          <p:cNvPr id="9" name="Rectangle 8"/>
          <p:cNvSpPr/>
          <p:nvPr/>
        </p:nvSpPr>
        <p:spPr>
          <a:xfrm>
            <a:off x="1763688" y="1347614"/>
            <a:ext cx="1080120" cy="3600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1965-2008</a:t>
            </a:r>
            <a:endParaRPr lang="fr-FR" sz="1100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611560" y="627534"/>
            <a:ext cx="2232248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611560" y="1419622"/>
            <a:ext cx="2232248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611560" y="3363838"/>
            <a:ext cx="2232248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611560" y="4783460"/>
            <a:ext cx="2232248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Picture 5" descr="http://eccad.sedoo.fr/eccad_extract_interface/images/ECCAD-Si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987574"/>
            <a:ext cx="1223962" cy="1131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 smtClean="0"/>
              <a:t>Available</a:t>
            </a:r>
            <a:r>
              <a:rPr lang="fr-FR" dirty="0" smtClean="0"/>
              <a:t> </a:t>
            </a:r>
            <a:r>
              <a:rPr lang="fr-FR" dirty="0" err="1" smtClean="0"/>
              <a:t>species</a:t>
            </a:r>
            <a:endParaRPr lang="fr-FR" dirty="0"/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95686"/>
            <a:ext cx="91440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Quantitative </a:t>
            </a:r>
            <a:r>
              <a:rPr lang="fr-FR" dirty="0" err="1" smtClean="0"/>
              <a:t>Comparisons</a:t>
            </a:r>
            <a:r>
              <a:rPr lang="fr-FR" dirty="0" smtClean="0"/>
              <a:t> over Europe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00151"/>
            <a:ext cx="3898776" cy="3394472"/>
          </a:xfrm>
        </p:spPr>
        <p:txBody>
          <a:bodyPr>
            <a:normAutofit/>
          </a:bodyPr>
          <a:lstStyle/>
          <a:p>
            <a:r>
              <a:rPr lang="en-GB" sz="2000" dirty="0" smtClean="0"/>
              <a:t>Domain used for comparison :</a:t>
            </a:r>
          </a:p>
          <a:p>
            <a:pPr lvl="1"/>
            <a:r>
              <a:rPr lang="en-GB" sz="1600" dirty="0" smtClean="0"/>
              <a:t>Longitude: min= -15; max= +35</a:t>
            </a:r>
          </a:p>
          <a:p>
            <a:pPr lvl="1"/>
            <a:r>
              <a:rPr lang="en-GB" sz="1600" dirty="0" err="1" smtClean="0"/>
              <a:t>Latidude</a:t>
            </a:r>
            <a:r>
              <a:rPr lang="en-GB" sz="1600" dirty="0" smtClean="0"/>
              <a:t>: min=37.5; max=65  </a:t>
            </a:r>
          </a:p>
          <a:p>
            <a:endParaRPr lang="fr-FR" sz="2000" dirty="0"/>
          </a:p>
        </p:txBody>
      </p:sp>
      <p:grpSp>
        <p:nvGrpSpPr>
          <p:cNvPr id="4" name="Groupe 10"/>
          <p:cNvGrpSpPr>
            <a:grpSpLocks/>
          </p:cNvGrpSpPr>
          <p:nvPr/>
        </p:nvGrpSpPr>
        <p:grpSpPr bwMode="auto">
          <a:xfrm>
            <a:off x="4716016" y="1059582"/>
            <a:ext cx="4253136" cy="2880320"/>
            <a:chOff x="1547664" y="1124744"/>
            <a:chExt cx="6629371" cy="4640560"/>
          </a:xfrm>
        </p:grpSpPr>
        <p:pic>
          <p:nvPicPr>
            <p:cNvPr id="5" name="Image 3" descr="qview_etc_NOx_EMEP_2010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47664" y="1124744"/>
              <a:ext cx="6629371" cy="4640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Connecteur droit 5"/>
            <p:cNvCxnSpPr/>
            <p:nvPr/>
          </p:nvCxnSpPr>
          <p:spPr>
            <a:xfrm>
              <a:off x="1908024" y="1485129"/>
              <a:ext cx="0" cy="3600681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6"/>
            <p:cNvCxnSpPr/>
            <p:nvPr/>
          </p:nvCxnSpPr>
          <p:spPr>
            <a:xfrm>
              <a:off x="6587954" y="1485129"/>
              <a:ext cx="0" cy="3600681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/>
          </p:nvCxnSpPr>
          <p:spPr>
            <a:xfrm>
              <a:off x="1908024" y="1485129"/>
              <a:ext cx="4679930" cy="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/>
            <p:nvPr/>
          </p:nvCxnSpPr>
          <p:spPr>
            <a:xfrm>
              <a:off x="1908024" y="5085810"/>
              <a:ext cx="4679930" cy="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PM25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251520" y="4371950"/>
            <a:ext cx="5544616" cy="69954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EMEP/ECLIPSE </a:t>
            </a:r>
            <a:r>
              <a:rPr lang="fr-FR" dirty="0" err="1" smtClean="0">
                <a:solidFill>
                  <a:schemeClr val="tx1"/>
                </a:solidFill>
              </a:rPr>
              <a:t>quite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different</a:t>
            </a:r>
            <a:r>
              <a:rPr lang="fr-FR" dirty="0" smtClean="0">
                <a:solidFill>
                  <a:schemeClr val="tx1"/>
                </a:solidFill>
              </a:rPr>
              <a:t> for </a:t>
            </a:r>
            <a:r>
              <a:rPr lang="fr-FR" dirty="0" err="1" smtClean="0">
                <a:solidFill>
                  <a:schemeClr val="tx1"/>
                </a:solidFill>
              </a:rPr>
              <a:t>recent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years</a:t>
            </a:r>
            <a:endParaRPr lang="fr-FR" dirty="0" smtClean="0">
              <a:solidFill>
                <a:schemeClr val="tx1"/>
              </a:solidFill>
            </a:endParaRPr>
          </a:p>
        </p:txBody>
      </p:sp>
      <p:pic>
        <p:nvPicPr>
          <p:cNvPr id="6" name="Image 4" descr="ts_etcurb_V1211_allemis_all_PM25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83518"/>
            <a:ext cx="6372200" cy="3641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PM25: by </a:t>
            </a:r>
            <a:r>
              <a:rPr lang="fr-FR" dirty="0" err="1" smtClean="0"/>
              <a:t>sector</a:t>
            </a:r>
            <a:endParaRPr lang="fr-FR" dirty="0"/>
          </a:p>
        </p:txBody>
      </p:sp>
      <p:graphicFrame>
        <p:nvGraphicFramePr>
          <p:cNvPr id="4" name="Graphique 3"/>
          <p:cNvGraphicFramePr/>
          <p:nvPr/>
        </p:nvGraphicFramePr>
        <p:xfrm>
          <a:off x="191908" y="983382"/>
          <a:ext cx="8730555" cy="3634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à coins arrondis 4"/>
          <p:cNvSpPr/>
          <p:nvPr/>
        </p:nvSpPr>
        <p:spPr>
          <a:xfrm>
            <a:off x="251520" y="4371950"/>
            <a:ext cx="5544616" cy="69954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EMEP/ECLIPSE </a:t>
            </a:r>
            <a:r>
              <a:rPr lang="fr-FR" dirty="0" err="1" smtClean="0">
                <a:solidFill>
                  <a:schemeClr val="tx1"/>
                </a:solidFill>
              </a:rPr>
              <a:t>difference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moslty</a:t>
            </a:r>
            <a:r>
              <a:rPr lang="fr-FR" dirty="0" smtClean="0">
                <a:solidFill>
                  <a:schemeClr val="tx1"/>
                </a:solidFill>
              </a:rPr>
              <a:t> due to </a:t>
            </a:r>
            <a:r>
              <a:rPr lang="fr-FR" dirty="0" err="1" smtClean="0">
                <a:solidFill>
                  <a:schemeClr val="tx1"/>
                </a:solidFill>
              </a:rPr>
              <a:t>Residential</a:t>
            </a:r>
            <a:r>
              <a:rPr lang="fr-FR" dirty="0" smtClean="0">
                <a:solidFill>
                  <a:schemeClr val="tx1"/>
                </a:solidFill>
              </a:rPr>
              <a:t>, </a:t>
            </a:r>
            <a:r>
              <a:rPr lang="fr-FR" dirty="0" err="1" smtClean="0">
                <a:solidFill>
                  <a:schemeClr val="tx1"/>
                </a:solidFill>
              </a:rPr>
              <a:t>Industry</a:t>
            </a:r>
            <a:r>
              <a:rPr lang="fr-FR" dirty="0" smtClean="0">
                <a:solidFill>
                  <a:schemeClr val="tx1"/>
                </a:solidFill>
              </a:rPr>
              <a:t>, Agriculture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4636</TotalTime>
  <Words>563</Words>
  <Application>Microsoft Office PowerPoint</Application>
  <PresentationFormat>Affichage à l'écran (16:9)</PresentationFormat>
  <Paragraphs>91</Paragraphs>
  <Slides>21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Thème Office</vt:lpstr>
      <vt:lpstr>TFMM – Trends  Emissions of air pollutants for 1990-2010</vt:lpstr>
      <vt:lpstr>Emissions of air pollutants for 1990-2010</vt:lpstr>
      <vt:lpstr>Emissions of air pollutants for 1990-2010</vt:lpstr>
      <vt:lpstr>Emission details</vt:lpstr>
      <vt:lpstr>Diapositive 5</vt:lpstr>
      <vt:lpstr>Available species</vt:lpstr>
      <vt:lpstr>Quantitative Comparisons over Europe</vt:lpstr>
      <vt:lpstr>PM25</vt:lpstr>
      <vt:lpstr>PM25: by sector</vt:lpstr>
      <vt:lpstr>PM25: trends by sector</vt:lpstr>
      <vt:lpstr>NOx</vt:lpstr>
      <vt:lpstr>NOx: transport</vt:lpstr>
      <vt:lpstr>NOx: Energy</vt:lpstr>
      <vt:lpstr>SO2</vt:lpstr>
      <vt:lpstr>SO2: by sector</vt:lpstr>
      <vt:lpstr>NMVOC</vt:lpstr>
      <vt:lpstr>NMVOC: by sector</vt:lpstr>
      <vt:lpstr>NH3</vt:lpstr>
      <vt:lpstr>Conclusions &amp; Questions for Discussion</vt:lpstr>
      <vt:lpstr>Open issues</vt:lpstr>
      <vt:lpstr>PM25 gap filling in EEA dataviewer</vt:lpstr>
    </vt:vector>
  </TitlesOfParts>
  <Company>INERIS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bessagnet</dc:creator>
  <cp:lastModifiedBy>Augustin Colette</cp:lastModifiedBy>
  <cp:revision>203</cp:revision>
  <dcterms:created xsi:type="dcterms:W3CDTF">2014-03-21T08:47:35Z</dcterms:created>
  <dcterms:modified xsi:type="dcterms:W3CDTF">2014-11-17T14:21:25Z</dcterms:modified>
</cp:coreProperties>
</file>