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54" r:id="rId3"/>
    <p:sldId id="455" r:id="rId4"/>
    <p:sldId id="456" r:id="rId5"/>
    <p:sldId id="457" r:id="rId6"/>
    <p:sldId id="458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41" autoAdjust="0"/>
    <p:restoredTop sz="95682" autoAdjust="0"/>
  </p:normalViewPr>
  <p:slideViewPr>
    <p:cSldViewPr>
      <p:cViewPr varScale="1">
        <p:scale>
          <a:sx n="69" d="100"/>
          <a:sy n="69" d="100"/>
        </p:scale>
        <p:origin x="-600" y="-90"/>
      </p:cViewPr>
      <p:guideLst>
        <p:guide orient="horz" pos="4020"/>
        <p:guide orient="horz" pos="890"/>
        <p:guide orient="horz" pos="1434"/>
        <p:guide pos="884"/>
        <p:guide pos="5465"/>
        <p:guide pos="2971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nl-NL"/>
              <a:t>Titel van de presentatie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7C47D3-57C9-4947-AED7-60BA02732662}" type="datetime8">
              <a:rPr lang="nl-NL"/>
              <a:pPr>
                <a:defRPr/>
              </a:pPr>
              <a:t>19-4-2012 8:54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665399E-D803-43C6-9874-2DB3EF341688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506122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nl-NL"/>
              <a:t>Titel van de presentatie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FF0878-C2B8-47F5-88C0-8C79B9B45453}" type="datetime8">
              <a:rPr lang="nl-NL"/>
              <a:pPr>
                <a:defRPr/>
              </a:pPr>
              <a:t>19-4-2012 8:54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9CE596-E58A-4B4F-9078-7EC4AF1E4C74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264465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met TNO logo -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9"/>
          <p:cNvSpPr/>
          <p:nvPr userDrawn="1"/>
        </p:nvSpPr>
        <p:spPr bwMode="white">
          <a:xfrm>
            <a:off x="4678363" y="0"/>
            <a:ext cx="73025" cy="72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cxnSp>
        <p:nvCxnSpPr>
          <p:cNvPr id="5" name="Rechte verbindingslijn 8"/>
          <p:cNvCxnSpPr/>
          <p:nvPr userDrawn="1"/>
        </p:nvCxnSpPr>
        <p:spPr>
          <a:xfrm flipV="1">
            <a:off x="1220788" y="831850"/>
            <a:ext cx="0" cy="1804988"/>
          </a:xfrm>
          <a:prstGeom prst="line">
            <a:avLst/>
          </a:prstGeom>
          <a:ln w="127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403350" y="1303200"/>
            <a:ext cx="7272338" cy="900000"/>
          </a:xfrm>
        </p:spPr>
        <p:txBody>
          <a:bodyPr/>
          <a:lstStyle>
            <a:lvl1pPr>
              <a:lnSpc>
                <a:spcPts val="3200"/>
              </a:lnSpc>
              <a:defRPr sz="28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8" name="Ondertitel 2"/>
          <p:cNvSpPr>
            <a:spLocks noGrp="1"/>
          </p:cNvSpPr>
          <p:nvPr>
            <p:ph type="subTitle" idx="1"/>
          </p:nvPr>
        </p:nvSpPr>
        <p:spPr>
          <a:xfrm>
            <a:off x="1403350" y="2348880"/>
            <a:ext cx="7272338" cy="360000"/>
          </a:xfrm>
        </p:spPr>
        <p:txBody>
          <a:bodyPr/>
          <a:lstStyle>
            <a:lvl1pPr marL="0" indent="0" algn="l">
              <a:lnSpc>
                <a:spcPts val="16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78699-4777-4E3D-8931-93DA2757AA2F}" type="datetime8">
              <a:rPr lang="nl-NL"/>
              <a:pPr>
                <a:defRPr/>
              </a:pPr>
              <a:t>19-4-2012 8:54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van de presentatie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9D513-641C-4507-9720-5141B018C6E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NO titeldia met eigen fotobeeld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6"/>
          <p:cNvSpPr/>
          <p:nvPr userDrawn="1"/>
        </p:nvSpPr>
        <p:spPr bwMode="white">
          <a:xfrm>
            <a:off x="4678363" y="0"/>
            <a:ext cx="73025" cy="72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cxnSp>
        <p:nvCxnSpPr>
          <p:cNvPr id="6" name="Rechte verbindingslijn 8"/>
          <p:cNvCxnSpPr/>
          <p:nvPr userDrawn="1"/>
        </p:nvCxnSpPr>
        <p:spPr>
          <a:xfrm flipV="1">
            <a:off x="1220788" y="831850"/>
            <a:ext cx="0" cy="5549900"/>
          </a:xfrm>
          <a:prstGeom prst="line">
            <a:avLst/>
          </a:prstGeom>
          <a:ln w="127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03350" y="1303200"/>
            <a:ext cx="7272338" cy="900000"/>
          </a:xfrm>
        </p:spPr>
        <p:txBody>
          <a:bodyPr/>
          <a:lstStyle>
            <a:lvl1pPr>
              <a:lnSpc>
                <a:spcPts val="3200"/>
              </a:lnSpc>
              <a:defRPr sz="28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350" y="2350800"/>
            <a:ext cx="7272338" cy="360000"/>
          </a:xfrm>
        </p:spPr>
        <p:txBody>
          <a:bodyPr/>
          <a:lstStyle>
            <a:lvl1pPr marL="0" indent="0" algn="l">
              <a:lnSpc>
                <a:spcPts val="16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3"/>
          </p:nvPr>
        </p:nvSpPr>
        <p:spPr>
          <a:xfrm>
            <a:off x="1403350" y="4293096"/>
            <a:ext cx="3024188" cy="2088654"/>
          </a:xfrm>
          <a:effectLst>
            <a:outerShdw blurRad="127000" dist="25400" dir="2700000" algn="ctr" rotWithShape="0">
              <a:schemeClr val="tx1">
                <a:alpha val="55000"/>
              </a:schemeClr>
            </a:outerShdw>
          </a:effectLst>
        </p:spPr>
        <p:txBody>
          <a:bodyPr/>
          <a:lstStyle>
            <a:lvl1pPr marL="0" indent="0">
              <a:buFontTx/>
              <a:buNone/>
              <a:defRPr baseline="0"/>
            </a:lvl1pPr>
            <a:lvl2pPr marL="357188" indent="-171450">
              <a:buFontTx/>
              <a:buBlip>
                <a:blip r:embed="rId2"/>
              </a:buBlip>
              <a:defRPr/>
            </a:lvl2pPr>
            <a:lvl3pPr marL="542925" indent="-187325">
              <a:buFontTx/>
              <a:buBlip>
                <a:blip r:embed="rId2"/>
              </a:buBlip>
              <a:defRPr/>
            </a:lvl3pPr>
            <a:lvl4pPr marL="715963" indent="-173038">
              <a:buFontTx/>
              <a:buBlip>
                <a:blip r:embed="rId2"/>
              </a:buBlip>
              <a:defRPr/>
            </a:lvl4pPr>
            <a:lvl5pPr marL="901700" indent="-187325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8879C-E89E-4B96-A171-FD30C5FA4D72}" type="datetime8">
              <a:rPr lang="nl-NL"/>
              <a:pPr>
                <a:defRPr/>
              </a:pPr>
              <a:t>19-4-2012 8:54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van de presentatie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673F3-1DBC-4C8C-BC09-2A6C4001433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NO titel en object/opsomming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8"/>
          <p:cNvCxnSpPr/>
          <p:nvPr userDrawn="1"/>
        </p:nvCxnSpPr>
        <p:spPr>
          <a:xfrm flipV="1">
            <a:off x="1220788" y="831850"/>
            <a:ext cx="0" cy="5549900"/>
          </a:xfrm>
          <a:prstGeom prst="line">
            <a:avLst/>
          </a:prstGeom>
          <a:ln w="127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350" y="2199600"/>
            <a:ext cx="7272338" cy="4182150"/>
          </a:xfrm>
        </p:spPr>
        <p:txBody>
          <a:bodyPr/>
          <a:lstStyle>
            <a:lvl1pPr marL="185738" indent="-185738">
              <a:buFontTx/>
              <a:buBlip>
                <a:blip r:embed="rId2"/>
              </a:buBlip>
              <a:defRPr/>
            </a:lvl1pPr>
            <a:lvl2pPr marL="357188" indent="-171450">
              <a:buFontTx/>
              <a:buBlip>
                <a:blip r:embed="rId2"/>
              </a:buBlip>
              <a:defRPr/>
            </a:lvl2pPr>
            <a:lvl3pPr marL="542925" indent="-187325">
              <a:buFontTx/>
              <a:buBlip>
                <a:blip r:embed="rId2"/>
              </a:buBlip>
              <a:defRPr/>
            </a:lvl3pPr>
            <a:lvl4pPr marL="715963" indent="-173038">
              <a:buFontTx/>
              <a:buBlip>
                <a:blip r:embed="rId2"/>
              </a:buBlip>
              <a:defRPr/>
            </a:lvl4pPr>
            <a:lvl5pPr marL="901700" indent="-187325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A5E88-B0B1-4A23-843E-A0C2F4DDD282}" type="datetime8">
              <a:rPr lang="nl-NL"/>
              <a:pPr>
                <a:defRPr/>
              </a:pPr>
              <a:t>19-4-2012 8:54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van de presentatie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00ACA-D9E1-4B9F-906F-216FB12D355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NO titel en object/tekst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8"/>
          <p:cNvCxnSpPr/>
          <p:nvPr userDrawn="1"/>
        </p:nvCxnSpPr>
        <p:spPr>
          <a:xfrm flipV="1">
            <a:off x="1220788" y="831850"/>
            <a:ext cx="0" cy="5549900"/>
          </a:xfrm>
          <a:prstGeom prst="line">
            <a:avLst/>
          </a:prstGeom>
          <a:ln w="127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350" y="2199600"/>
            <a:ext cx="7272338" cy="41821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85738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FFA85-792C-450A-A7A7-C220E913C919}" type="datetime8">
              <a:rPr lang="nl-NL"/>
              <a:pPr>
                <a:defRPr/>
              </a:pPr>
              <a:t>19-4-2012 8:54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van de presentatie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A1504-F5DC-49BE-9819-FA65DB1E98C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8"/>
          <p:cNvCxnSpPr/>
          <p:nvPr userDrawn="1"/>
        </p:nvCxnSpPr>
        <p:spPr>
          <a:xfrm flipV="1">
            <a:off x="1220788" y="831850"/>
            <a:ext cx="0" cy="5549900"/>
          </a:xfrm>
          <a:prstGeom prst="line">
            <a:avLst/>
          </a:prstGeom>
          <a:ln w="127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3"/>
          </p:nvPr>
        </p:nvSpPr>
        <p:spPr>
          <a:xfrm>
            <a:off x="1403350" y="4293096"/>
            <a:ext cx="3024188" cy="2088654"/>
          </a:xfrm>
          <a:effectLst>
            <a:outerShdw blurRad="127000" dist="25400" dir="2700000" algn="ctr" rotWithShape="0">
              <a:schemeClr val="tx1">
                <a:alpha val="55000"/>
              </a:schemeClr>
            </a:outerShdw>
          </a:effectLst>
        </p:spPr>
        <p:txBody>
          <a:bodyPr/>
          <a:lstStyle>
            <a:lvl1pPr marL="0" indent="0">
              <a:buFontTx/>
              <a:buNone/>
              <a:defRPr baseline="0"/>
            </a:lvl1pPr>
            <a:lvl2pPr marL="357188" indent="-171450">
              <a:buFontTx/>
              <a:buBlip>
                <a:blip r:embed="rId2"/>
              </a:buBlip>
              <a:defRPr/>
            </a:lvl2pPr>
            <a:lvl3pPr marL="542925" indent="-187325">
              <a:buFontTx/>
              <a:buBlip>
                <a:blip r:embed="rId2"/>
              </a:buBlip>
              <a:defRPr/>
            </a:lvl3pPr>
            <a:lvl4pPr marL="715963" indent="-173038">
              <a:buFontTx/>
              <a:buBlip>
                <a:blip r:embed="rId2"/>
              </a:buBlip>
              <a:defRPr/>
            </a:lvl4pPr>
            <a:lvl5pPr marL="901700" indent="-187325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jdelijke aanduiding voo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24F24-6F20-4EC7-A45F-B5640DA82728}" type="datetime8">
              <a:rPr lang="nl-NL"/>
              <a:pPr>
                <a:defRPr/>
              </a:pPr>
              <a:t>19-4-2012 8:54</a:t>
            </a:fld>
            <a:endParaRPr lang="nl-NL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van de presentatie</a:t>
            </a:r>
          </a:p>
        </p:txBody>
      </p:sp>
      <p:sp>
        <p:nvSpPr>
          <p:cNvPr id="8" name="Tijdelijke aanduiding voor dia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36760-CA7D-4178-9B3B-143B9FBE2A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NO titel en smal object/opsomming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8"/>
          <p:cNvCxnSpPr/>
          <p:nvPr userDrawn="1"/>
        </p:nvCxnSpPr>
        <p:spPr>
          <a:xfrm flipV="1">
            <a:off x="1220788" y="831850"/>
            <a:ext cx="0" cy="5549900"/>
          </a:xfrm>
          <a:prstGeom prst="line">
            <a:avLst/>
          </a:prstGeom>
          <a:ln w="127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6462" y="1342800"/>
            <a:ext cx="3959225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16462" y="2199600"/>
            <a:ext cx="3959225" cy="4182150"/>
          </a:xfrm>
        </p:spPr>
        <p:txBody>
          <a:bodyPr/>
          <a:lstStyle>
            <a:lvl1pPr marL="185738" indent="-185738">
              <a:buFontTx/>
              <a:buBlip>
                <a:blip r:embed="rId2"/>
              </a:buBlip>
              <a:defRPr/>
            </a:lvl1pPr>
            <a:lvl2pPr marL="357188" indent="-171450">
              <a:buFontTx/>
              <a:buBlip>
                <a:blip r:embed="rId2"/>
              </a:buBlip>
              <a:defRPr/>
            </a:lvl2pPr>
            <a:lvl3pPr marL="542925" indent="-187325">
              <a:buFontTx/>
              <a:buBlip>
                <a:blip r:embed="rId2"/>
              </a:buBlip>
              <a:defRPr/>
            </a:lvl3pPr>
            <a:lvl4pPr marL="715963" indent="-173038">
              <a:buFontTx/>
              <a:buBlip>
                <a:blip r:embed="rId2"/>
              </a:buBlip>
              <a:defRPr/>
            </a:lvl4pPr>
            <a:lvl5pPr marL="901700" indent="-187325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3"/>
          </p:nvPr>
        </p:nvSpPr>
        <p:spPr>
          <a:xfrm>
            <a:off x="1403350" y="1412875"/>
            <a:ext cx="3024188" cy="4968875"/>
          </a:xfrm>
          <a:effectLst>
            <a:outerShdw blurRad="127000" dist="25400" dir="2700000" algn="ctr" rotWithShape="0">
              <a:schemeClr val="tx1">
                <a:alpha val="55000"/>
              </a:schemeClr>
            </a:outerShdw>
          </a:effectLst>
        </p:spPr>
        <p:txBody>
          <a:bodyPr/>
          <a:lstStyle>
            <a:lvl1pPr marL="0" indent="0">
              <a:buFontTx/>
              <a:buNone/>
              <a:defRPr baseline="0"/>
            </a:lvl1pPr>
            <a:lvl2pPr marL="357188" indent="-171450">
              <a:buFontTx/>
              <a:buBlip>
                <a:blip r:embed="rId2"/>
              </a:buBlip>
              <a:defRPr/>
            </a:lvl2pPr>
            <a:lvl3pPr marL="542925" indent="-187325">
              <a:buFontTx/>
              <a:buBlip>
                <a:blip r:embed="rId2"/>
              </a:buBlip>
              <a:defRPr/>
            </a:lvl3pPr>
            <a:lvl4pPr marL="715963" indent="-173038">
              <a:buFontTx/>
              <a:buBlip>
                <a:blip r:embed="rId2"/>
              </a:buBlip>
              <a:defRPr/>
            </a:lvl4pPr>
            <a:lvl5pPr marL="901700" indent="-187325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75997-1DF3-4F7A-A9F3-16C1BFAE07F1}" type="datetime8">
              <a:rPr lang="nl-NL"/>
              <a:pPr>
                <a:defRPr/>
              </a:pPr>
              <a:t>19-4-2012 8:54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van de presentatie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32B77-0B82-4D37-B2CA-D7FF2108E5D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NO titel en smal object/tekst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8"/>
          <p:cNvCxnSpPr/>
          <p:nvPr userDrawn="1"/>
        </p:nvCxnSpPr>
        <p:spPr>
          <a:xfrm flipV="1">
            <a:off x="1220788" y="831850"/>
            <a:ext cx="0" cy="5549900"/>
          </a:xfrm>
          <a:prstGeom prst="line">
            <a:avLst/>
          </a:prstGeom>
          <a:ln w="127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6462" y="1342800"/>
            <a:ext cx="3959225" cy="720000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16462" y="2199600"/>
            <a:ext cx="3959225" cy="41821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85738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3"/>
          </p:nvPr>
        </p:nvSpPr>
        <p:spPr>
          <a:xfrm>
            <a:off x="1403350" y="1412875"/>
            <a:ext cx="3024188" cy="4968875"/>
          </a:xfrm>
          <a:effectLst>
            <a:outerShdw blurRad="127000" dist="25400" dir="2700000" algn="ctr" rotWithShape="0">
              <a:schemeClr val="tx1">
                <a:alpha val="55000"/>
              </a:schemeClr>
            </a:outerShdw>
          </a:effectLst>
        </p:spPr>
        <p:txBody>
          <a:bodyPr/>
          <a:lstStyle>
            <a:lvl1pPr marL="0" indent="0">
              <a:buFontTx/>
              <a:buNone/>
              <a:defRPr baseline="0"/>
            </a:lvl1pPr>
            <a:lvl2pPr marL="357188" indent="-171450">
              <a:buFontTx/>
              <a:buBlip>
                <a:blip r:embed="rId2"/>
              </a:buBlip>
              <a:defRPr/>
            </a:lvl2pPr>
            <a:lvl3pPr marL="542925" indent="-187325">
              <a:buFontTx/>
              <a:buBlip>
                <a:blip r:embed="rId2"/>
              </a:buBlip>
              <a:defRPr/>
            </a:lvl3pPr>
            <a:lvl4pPr marL="715963" indent="-173038">
              <a:buFontTx/>
              <a:buBlip>
                <a:blip r:embed="rId2"/>
              </a:buBlip>
              <a:defRPr/>
            </a:lvl4pPr>
            <a:lvl5pPr marL="901700" indent="-187325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9D05-99EC-4BD6-9F2E-15D588252486}" type="datetime8">
              <a:rPr lang="nl-NL"/>
              <a:pPr>
                <a:defRPr/>
              </a:pPr>
              <a:t>19-4-2012 8:54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van de presentatie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7BF67-DBD9-4454-B3AD-F39D68D6511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NO object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8"/>
          <p:cNvCxnSpPr/>
          <p:nvPr userDrawn="1"/>
        </p:nvCxnSpPr>
        <p:spPr>
          <a:xfrm flipV="1">
            <a:off x="1220788" y="831850"/>
            <a:ext cx="0" cy="5549900"/>
          </a:xfrm>
          <a:prstGeom prst="line">
            <a:avLst/>
          </a:prstGeom>
          <a:ln w="127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ijdelijke aanduiding voor inhoud 2"/>
          <p:cNvSpPr>
            <a:spLocks noGrp="1"/>
          </p:cNvSpPr>
          <p:nvPr>
            <p:ph idx="13"/>
          </p:nvPr>
        </p:nvSpPr>
        <p:spPr>
          <a:xfrm>
            <a:off x="1403350" y="1412875"/>
            <a:ext cx="7272338" cy="4968875"/>
          </a:xfrm>
          <a:effectLst>
            <a:outerShdw blurRad="127000" dist="25400" dir="2700000" algn="ctr" rotWithShape="0">
              <a:schemeClr val="tx1">
                <a:alpha val="55000"/>
              </a:schemeClr>
            </a:outerShdw>
          </a:effectLst>
        </p:spPr>
        <p:txBody>
          <a:bodyPr/>
          <a:lstStyle>
            <a:lvl1pPr marL="0" indent="0">
              <a:buFontTx/>
              <a:buNone/>
              <a:defRPr baseline="0"/>
            </a:lvl1pPr>
            <a:lvl2pPr marL="357188" indent="-171450">
              <a:buFontTx/>
              <a:buBlip>
                <a:blip r:embed="rId2"/>
              </a:buBlip>
              <a:defRPr/>
            </a:lvl2pPr>
            <a:lvl3pPr marL="542925" indent="-187325">
              <a:buFontTx/>
              <a:buBlip>
                <a:blip r:embed="rId2"/>
              </a:buBlip>
              <a:defRPr/>
            </a:lvl3pPr>
            <a:lvl4pPr marL="715963" indent="-173038">
              <a:buFontTx/>
              <a:buBlip>
                <a:blip r:embed="rId2"/>
              </a:buBlip>
              <a:defRPr/>
            </a:lvl4pPr>
            <a:lvl5pPr marL="901700" indent="-187325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jdelijke aanduiding voo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06B0D-15A8-4DD6-9369-74DB1BFED924}" type="datetime8">
              <a:rPr lang="nl-NL"/>
              <a:pPr>
                <a:defRPr/>
              </a:pPr>
              <a:t>19-4-2012 8:54</a:t>
            </a:fld>
            <a:endParaRPr lang="nl-NL" dirty="0"/>
          </a:p>
        </p:txBody>
      </p:sp>
      <p:sp>
        <p:nvSpPr>
          <p:cNvPr id="5" name="Tijdelijke aanduiding voor voettekst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van de presentatie</a:t>
            </a:r>
          </a:p>
        </p:txBody>
      </p:sp>
      <p:sp>
        <p:nvSpPr>
          <p:cNvPr id="7" name="Tijdelijke aanduiding voor dianumm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91CD1-31C9-4250-BB80-1623EEBCF8C6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" Target="../slides/slid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6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549275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403350" y="1343025"/>
            <a:ext cx="72723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403350" y="2200275"/>
            <a:ext cx="7272338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816475" y="263525"/>
            <a:ext cx="1800225" cy="10636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 smtClean="0"/>
              <a:t>September 06, 2011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816475" y="371475"/>
            <a:ext cx="1800225" cy="10636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 smtClean="0"/>
              <a:t>Fossil Fuel pilot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816475" y="153988"/>
            <a:ext cx="1800225" cy="10636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167F20B-4AC7-4FBD-A414-A1EA86784797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cxnSp>
        <p:nvCxnSpPr>
          <p:cNvPr id="8" name="Rechte verbindingslijn 7"/>
          <p:cNvCxnSpPr/>
          <p:nvPr/>
        </p:nvCxnSpPr>
        <p:spPr>
          <a:xfrm flipV="1">
            <a:off x="247650" y="161925"/>
            <a:ext cx="0" cy="53975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2336800" y="161925"/>
            <a:ext cx="0" cy="53975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Afbeelding 10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7188" y="161925"/>
            <a:ext cx="619125" cy="493713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effectLst>
            <a:outerShdw blurRad="101600" dist="12700" dir="2700000" algn="ctr" rotWithShape="0">
              <a:prstClr val="black">
                <a:alpha val="50000"/>
              </a:prstClr>
            </a:outerShdw>
          </a:effectLst>
        </p:spPr>
      </p:pic>
      <p:pic>
        <p:nvPicPr>
          <p:cNvPr id="12" name="Afbeelding 11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44750" y="161925"/>
            <a:ext cx="619125" cy="493713"/>
          </a:xfrm>
          <a:prstGeom prst="rect">
            <a:avLst/>
          </a:prstGeom>
          <a:blipFill>
            <a:blip r:embed="rId14"/>
            <a:stretch>
              <a:fillRect/>
            </a:stretch>
          </a:blipFill>
          <a:effectLst>
            <a:outerShdw blurRad="101600" dist="12700" dir="2700000" algn="ctr" rotWithShape="0">
              <a:prstClr val="black">
                <a:alpha val="50000"/>
              </a:prstClr>
            </a:outerShdw>
          </a:effectLst>
        </p:spPr>
      </p:pic>
      <p:cxnSp>
        <p:nvCxnSpPr>
          <p:cNvPr id="15" name="Rechte verbindingslijn 14"/>
          <p:cNvCxnSpPr/>
          <p:nvPr/>
        </p:nvCxnSpPr>
        <p:spPr>
          <a:xfrm flipV="1">
            <a:off x="4708525" y="161925"/>
            <a:ext cx="0" cy="53975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5738" indent="-185738" algn="l" rtl="0" eaLnBrk="0" fontAlgn="base" hangingPunct="0">
        <a:lnSpc>
          <a:spcPts val="2813"/>
        </a:lnSpc>
        <a:spcBef>
          <a:spcPct val="0"/>
        </a:spcBef>
        <a:spcAft>
          <a:spcPct val="0"/>
        </a:spcAft>
        <a:buBlip>
          <a:blip r:embed="rId15"/>
        </a:buBlip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57188" indent="-171450" algn="l" rtl="0" eaLnBrk="0" fontAlgn="base" hangingPunct="0">
        <a:lnSpc>
          <a:spcPts val="2813"/>
        </a:lnSpc>
        <a:spcBef>
          <a:spcPct val="0"/>
        </a:spcBef>
        <a:spcAft>
          <a:spcPct val="0"/>
        </a:spcAft>
        <a:buBlip>
          <a:blip r:embed="rId15"/>
        </a:buBlip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542925" indent="-185738" algn="l" rtl="0" eaLnBrk="0" fontAlgn="base" hangingPunct="0">
        <a:lnSpc>
          <a:spcPts val="2813"/>
        </a:lnSpc>
        <a:spcBef>
          <a:spcPct val="0"/>
        </a:spcBef>
        <a:spcAft>
          <a:spcPct val="0"/>
        </a:spcAft>
        <a:buBlip>
          <a:blip r:embed="rId15"/>
        </a:buBlip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15963" indent="-173038" algn="l" rtl="0" eaLnBrk="0" fontAlgn="base" hangingPunct="0">
        <a:lnSpc>
          <a:spcPts val="2813"/>
        </a:lnSpc>
        <a:spcBef>
          <a:spcPct val="0"/>
        </a:spcBef>
        <a:spcAft>
          <a:spcPct val="0"/>
        </a:spcAft>
        <a:buBlip>
          <a:blip r:embed="rId15"/>
        </a:buBlip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901700" indent="-185738" algn="l" rtl="0" eaLnBrk="0" fontAlgn="base" hangingPunct="0">
        <a:lnSpc>
          <a:spcPts val="2813"/>
        </a:lnSpc>
        <a:spcBef>
          <a:spcPct val="0"/>
        </a:spcBef>
        <a:spcAft>
          <a:spcPct val="0"/>
        </a:spcAft>
        <a:buBlip>
          <a:blip r:embed="rId15"/>
        </a:buBlip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403350" y="1303338"/>
            <a:ext cx="7359650" cy="9001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smtClean="0"/>
              <a:t>Modelling exercise on scale dependencies</a:t>
            </a:r>
            <a:endParaRPr lang="en-GB" dirty="0"/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7272338" cy="10033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endParaRPr lang="en-GB" sz="2000" b="1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endParaRPr lang="en-GB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endParaRPr lang="en-GB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endParaRPr lang="en-GB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endParaRPr lang="en-GB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endParaRPr lang="en-GB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endParaRPr lang="en-GB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GB" sz="2000" dirty="0" smtClean="0">
                <a:latin typeface="Arial" charset="0"/>
                <a:cs typeface="Arial" charset="0"/>
              </a:rPr>
              <a:t>M. </a:t>
            </a:r>
            <a:r>
              <a:rPr lang="en-GB" sz="2000" dirty="0" err="1" smtClean="0">
                <a:latin typeface="Arial" charset="0"/>
                <a:cs typeface="Arial" charset="0"/>
              </a:rPr>
              <a:t>Schaap</a:t>
            </a:r>
            <a:r>
              <a:rPr lang="en-GB" sz="2000" dirty="0" smtClean="0">
                <a:latin typeface="Arial" charset="0"/>
                <a:cs typeface="Arial" charset="0"/>
              </a:rPr>
              <a:t>, L. </a:t>
            </a:r>
            <a:r>
              <a:rPr lang="en-GB" sz="2000" dirty="0" err="1" smtClean="0">
                <a:latin typeface="Arial" charset="0"/>
                <a:cs typeface="Arial" charset="0"/>
              </a:rPr>
              <a:t>Rouill</a:t>
            </a:r>
            <a:r>
              <a:rPr lang="en-GB" sz="2000" dirty="0" smtClean="0">
                <a:latin typeface="Arial" charset="0"/>
                <a:cs typeface="Arial" charset="0"/>
              </a:rPr>
              <a:t>, A. van </a:t>
            </a:r>
            <a:r>
              <a:rPr lang="en-GB" sz="2000" dirty="0" err="1" smtClean="0">
                <a:latin typeface="Arial" charset="0"/>
                <a:cs typeface="Arial" charset="0"/>
              </a:rPr>
              <a:t>Pul</a:t>
            </a:r>
            <a:r>
              <a:rPr lang="en-GB" sz="2000" dirty="0" smtClean="0">
                <a:latin typeface="Arial" charset="0"/>
                <a:cs typeface="Arial" charset="0"/>
              </a:rPr>
              <a:t>, A. Graff, H. </a:t>
            </a:r>
            <a:r>
              <a:rPr lang="en-GB" sz="2000" dirty="0" err="1" smtClean="0">
                <a:latin typeface="Arial" charset="0"/>
                <a:cs typeface="Arial" charset="0"/>
              </a:rPr>
              <a:t>Fagerli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endParaRPr lang="en-GB" sz="2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GB" dirty="0" smtClean="0"/>
              <a:t>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Model exercise to:</a:t>
            </a:r>
          </a:p>
          <a:p>
            <a:endParaRPr lang="en-GB" dirty="0"/>
          </a:p>
          <a:p>
            <a:pPr lvl="1"/>
            <a:r>
              <a:rPr lang="en-GB" dirty="0" smtClean="0"/>
              <a:t>Assess model performance of CTMs as function of model resolution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Assess robustness of </a:t>
            </a:r>
            <a:r>
              <a:rPr lang="en-GB" dirty="0" err="1" smtClean="0"/>
              <a:t>citydelta</a:t>
            </a:r>
            <a:r>
              <a:rPr lang="en-GB" dirty="0" smtClean="0"/>
              <a:t> approach used in EC4MACS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M. </a:t>
            </a:r>
            <a:r>
              <a:rPr lang="en-GB" dirty="0" err="1" smtClean="0"/>
              <a:t>Schaap</a:t>
            </a:r>
            <a:r>
              <a:rPr lang="en-GB" smtClean="0"/>
              <a:t>
Fossil Fuel pilot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3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simulations at four resolution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LON	x LAT		~ Resolution</a:t>
            </a:r>
          </a:p>
          <a:p>
            <a:pPr marL="0" indent="0">
              <a:buNone/>
            </a:pPr>
            <a:r>
              <a:rPr lang="en-GB" dirty="0" smtClean="0"/>
              <a:t>1.0 	x 0.5		~ 56 Km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0.5 	x 0.25 		~ 28 Km</a:t>
            </a:r>
          </a:p>
          <a:p>
            <a:pPr marL="0" indent="0">
              <a:buNone/>
            </a:pPr>
            <a:r>
              <a:rPr lang="en-GB" dirty="0" smtClean="0"/>
              <a:t>0.25 	x 0.125		~ 14 Km</a:t>
            </a:r>
          </a:p>
          <a:p>
            <a:pPr marL="0" indent="0">
              <a:buNone/>
            </a:pPr>
            <a:r>
              <a:rPr lang="en-GB" dirty="0" smtClean="0"/>
              <a:t>0.125 	x 0.0625		~   7 Km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M. </a:t>
            </a:r>
            <a:r>
              <a:rPr lang="en-GB" dirty="0" err="1" smtClean="0"/>
              <a:t>Schaap</a:t>
            </a:r>
            <a:r>
              <a:rPr lang="en-GB" smtClean="0"/>
              <a:t>
Fossil Fuel pilot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23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Annual model simulations with: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Model choice</a:t>
            </a:r>
          </a:p>
          <a:p>
            <a:pPr lvl="1"/>
            <a:r>
              <a:rPr lang="en-GB" dirty="0" smtClean="0"/>
              <a:t>Meteorology for 2009</a:t>
            </a:r>
          </a:p>
          <a:p>
            <a:pPr lvl="1"/>
            <a:r>
              <a:rPr lang="en-GB" dirty="0" smtClean="0"/>
              <a:t>Land use</a:t>
            </a:r>
          </a:p>
          <a:p>
            <a:pPr lvl="1"/>
            <a:r>
              <a:rPr lang="en-GB" dirty="0" smtClean="0"/>
              <a:t>Natural emissions,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Fixed:</a:t>
            </a:r>
            <a:endParaRPr lang="en-GB" dirty="0"/>
          </a:p>
          <a:p>
            <a:pPr lvl="1"/>
            <a:r>
              <a:rPr lang="en-GB" dirty="0" smtClean="0"/>
              <a:t>EC4MACS emission totals (modification of TNO-MACC)</a:t>
            </a:r>
          </a:p>
          <a:p>
            <a:pPr lvl="1"/>
            <a:r>
              <a:rPr lang="en-GB" dirty="0" smtClean="0"/>
              <a:t>INERIS SNAP 2 emission time profile module</a:t>
            </a:r>
          </a:p>
          <a:p>
            <a:pPr lvl="1"/>
            <a:r>
              <a:rPr lang="en-GB" dirty="0" smtClean="0"/>
              <a:t>EURODELTA time profiles</a:t>
            </a:r>
          </a:p>
          <a:p>
            <a:pPr lvl="1"/>
            <a:r>
              <a:rPr lang="en-GB" dirty="0" smtClean="0"/>
              <a:t>Emission heights prescribed</a:t>
            </a:r>
          </a:p>
          <a:p>
            <a:pPr lvl="1"/>
            <a:r>
              <a:rPr lang="en-GB" dirty="0" smtClean="0"/>
              <a:t>EC4MACS domain</a:t>
            </a:r>
          </a:p>
          <a:p>
            <a:pPr lvl="1"/>
            <a:r>
              <a:rPr lang="en-GB" dirty="0" smtClean="0"/>
              <a:t>Output in </a:t>
            </a:r>
            <a:r>
              <a:rPr lang="en-GB" dirty="0" err="1" smtClean="0"/>
              <a:t>netcdf</a:t>
            </a:r>
            <a:r>
              <a:rPr lang="en-GB" dirty="0" smtClean="0"/>
              <a:t> files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M. </a:t>
            </a:r>
            <a:r>
              <a:rPr lang="en-GB" dirty="0" err="1" smtClean="0"/>
              <a:t>Schaap</a:t>
            </a:r>
            <a:r>
              <a:rPr lang="en-GB" smtClean="0"/>
              <a:t>
Fossil Fuel pilot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309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line – fast!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May 1		Protocol ready and published</a:t>
            </a:r>
          </a:p>
          <a:p>
            <a:r>
              <a:rPr lang="en-GB" dirty="0" smtClean="0"/>
              <a:t>May 10	Input data made available</a:t>
            </a:r>
          </a:p>
          <a:p>
            <a:r>
              <a:rPr lang="en-GB" dirty="0" smtClean="0"/>
              <a:t>June 1		Delivery for 0.5x0.25 data to INERIS</a:t>
            </a:r>
          </a:p>
          <a:p>
            <a:r>
              <a:rPr lang="en-GB" dirty="0" smtClean="0"/>
              <a:t>June 10	First response on quality control</a:t>
            </a:r>
          </a:p>
          <a:p>
            <a:r>
              <a:rPr lang="en-GB" dirty="0" smtClean="0"/>
              <a:t>July 15		All simulations delivered to INERIS</a:t>
            </a:r>
          </a:p>
          <a:p>
            <a:r>
              <a:rPr lang="en-GB" dirty="0" smtClean="0"/>
              <a:t>Sept 1		Scale dependent model performance evaluation 		ready</a:t>
            </a:r>
          </a:p>
          <a:p>
            <a:r>
              <a:rPr lang="en-GB" dirty="0" smtClean="0"/>
              <a:t>Sept X		Presentation at EMEP SB</a:t>
            </a:r>
          </a:p>
          <a:p>
            <a:r>
              <a:rPr lang="en-GB" dirty="0" smtClean="0"/>
              <a:t>Oct 15		EC4MACS city delta scaling factor results </a:t>
            </a:r>
            <a:r>
              <a:rPr lang="en-GB" dirty="0" smtClean="0"/>
              <a:t>analysed</a:t>
            </a:r>
            <a:r>
              <a:rPr lang="en-GB" dirty="0" smtClean="0"/>
              <a:t>		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M. </a:t>
            </a:r>
            <a:r>
              <a:rPr lang="en-GB" dirty="0" err="1" smtClean="0"/>
              <a:t>Schaap</a:t>
            </a:r>
            <a:r>
              <a:rPr lang="en-GB" smtClean="0"/>
              <a:t>
Fossil Fuel pilot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815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EMEP note on scale dependency</a:t>
            </a:r>
          </a:p>
          <a:p>
            <a:endParaRPr lang="en-GB" dirty="0"/>
          </a:p>
          <a:p>
            <a:r>
              <a:rPr lang="en-GB" dirty="0" smtClean="0"/>
              <a:t>EC4MACS chapter on robustness and uncertainties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M. </a:t>
            </a:r>
            <a:r>
              <a:rPr lang="en-GB" dirty="0" err="1" smtClean="0"/>
              <a:t>Schaap</a:t>
            </a:r>
            <a:r>
              <a:rPr lang="en-GB" smtClean="0"/>
              <a:t>
Fossil Fuel pilot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87042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 TNO tekstdia -">
  <a:themeElements>
    <a:clrScheme name="TNO">
      <a:dk1>
        <a:sysClr val="windowText" lastClr="000000"/>
      </a:dk1>
      <a:lt1>
        <a:sysClr val="window" lastClr="FFFFFF"/>
      </a:lt1>
      <a:dk2>
        <a:srgbClr val="649EC9"/>
      </a:dk2>
      <a:lt2>
        <a:srgbClr val="9C9C9E"/>
      </a:lt2>
      <a:accent1>
        <a:srgbClr val="ED8000"/>
      </a:accent1>
      <a:accent2>
        <a:srgbClr val="CB1325"/>
      </a:accent2>
      <a:accent3>
        <a:srgbClr val="FFCB00"/>
      </a:accent3>
      <a:accent4>
        <a:srgbClr val="649EC9"/>
      </a:accent4>
      <a:accent5>
        <a:srgbClr val="D6277A"/>
      </a:accent5>
      <a:accent6>
        <a:srgbClr val="93A800"/>
      </a:accent6>
      <a:hlink>
        <a:srgbClr val="9C9C9E"/>
      </a:hlink>
      <a:folHlink>
        <a:srgbClr val="5D5C60"/>
      </a:folHlink>
    </a:clrScheme>
    <a:fontScheme name="T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Basis TNO tekstdia -</vt:lpstr>
      <vt:lpstr>Modelling exercise on scale dependencies</vt:lpstr>
      <vt:lpstr>Introduction</vt:lpstr>
      <vt:lpstr>Proposed simulations at four resolution </vt:lpstr>
      <vt:lpstr>Annual model simulations with:</vt:lpstr>
      <vt:lpstr>Time line – fast!</vt:lpstr>
      <vt:lpstr>Output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Fossil Fuel pilot</dc:title>
  <dc:subject>To estimate and monitor expected pollution change</dc:subject>
  <dc:creator/>
  <cp:lastModifiedBy/>
  <cp:revision>62</cp:revision>
  <dcterms:created xsi:type="dcterms:W3CDTF">2010-12-16T09:20:55Z</dcterms:created>
  <dcterms:modified xsi:type="dcterms:W3CDTF">2012-04-19T07:01:28Z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Date">
    <vt:lpwstr>19-4-2012 9:01:02</vt:lpwstr>
  </property>
  <property fmtid="{D5CDD505-2E9C-101B-9397-08002B2CF9AE}" pid="3" name="Title">
    <vt:lpwstr>Fossil Fuel pilot</vt:lpwstr>
  </property>
  <property fmtid="{D5CDD505-2E9C-101B-9397-08002B2CF9AE}" pid="4" name="SubTitle">
    <vt:lpwstr>To estimate and monitor expected pollution change</vt:lpwstr>
  </property>
  <property fmtid="{D5CDD505-2E9C-101B-9397-08002B2CF9AE}" pid="5" name="Author">
    <vt:lpwstr>M. Schaap</vt:lpwstr>
  </property>
  <property fmtid="{D5CDD505-2E9C-101B-9397-08002B2CF9AE}" pid="6" name="ShowPages">
    <vt:lpwstr>False</vt:lpwstr>
  </property>
  <property fmtid="{D5CDD505-2E9C-101B-9397-08002B2CF9AE}" pid="7" name="ShowDate">
    <vt:lpwstr>False</vt:lpwstr>
  </property>
  <property fmtid="{D5CDD505-2E9C-101B-9397-08002B2CF9AE}" pid="8" name="SelectedPhoto">
    <vt:lpwstr>TNO_THEMA'sBasic.jpg</vt:lpwstr>
  </property>
  <property fmtid="{D5CDD505-2E9C-101B-9397-08002B2CF9AE}" pid="9" name="DateText">
    <vt:lpwstr>September 06, 2011</vt:lpwstr>
  </property>
  <property fmtid="{D5CDD505-2E9C-101B-9397-08002B2CF9AE}" pid="10" name="Color">
    <vt:lpwstr>True</vt:lpwstr>
  </property>
  <property fmtid="{D5CDD505-2E9C-101B-9397-08002B2CF9AE}" pid="11" name="Grammar">
    <vt:lpwstr>0</vt:lpwstr>
  </property>
  <property fmtid="{D5CDD505-2E9C-101B-9397-08002B2CF9AE}" pid="12" name="FavoriteLink1Image">
    <vt:lpwstr>Nederland.jpg</vt:lpwstr>
  </property>
  <property fmtid="{D5CDD505-2E9C-101B-9397-08002B2CF9AE}" pid="13" name="FavoriteLink2Image">
    <vt:lpwstr>techniek.jpg</vt:lpwstr>
  </property>
  <property fmtid="{D5CDD505-2E9C-101B-9397-08002B2CF9AE}" pid="14" name="FavoriteLink1Index">
    <vt:lpwstr>1</vt:lpwstr>
  </property>
  <property fmtid="{D5CDD505-2E9C-101B-9397-08002B2CF9AE}" pid="15" name="FavoriteLink2Index">
    <vt:lpwstr>1</vt:lpwstr>
  </property>
  <property fmtid="{D5CDD505-2E9C-101B-9397-08002B2CF9AE}" pid="16" name="CreationDate">
    <vt:lpwstr>6-9-2011 16:33:13</vt:lpwstr>
  </property>
  <property fmtid="{D5CDD505-2E9C-101B-9397-08002B2CF9AE}" pid="17" name="CreationBy">
    <vt:lpwstr>schaapm</vt:lpwstr>
  </property>
</Properties>
</file>