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36"/>
  </p:notesMasterIdLst>
  <p:sldIdLst>
    <p:sldId id="256" r:id="rId2"/>
    <p:sldId id="275" r:id="rId3"/>
    <p:sldId id="295" r:id="rId4"/>
    <p:sldId id="276" r:id="rId5"/>
    <p:sldId id="277" r:id="rId6"/>
    <p:sldId id="284" r:id="rId7"/>
    <p:sldId id="278" r:id="rId8"/>
    <p:sldId id="279" r:id="rId9"/>
    <p:sldId id="259" r:id="rId10"/>
    <p:sldId id="305" r:id="rId11"/>
    <p:sldId id="282" r:id="rId12"/>
    <p:sldId id="283" r:id="rId13"/>
    <p:sldId id="269" r:id="rId14"/>
    <p:sldId id="289" r:id="rId15"/>
    <p:sldId id="285" r:id="rId16"/>
    <p:sldId id="317" r:id="rId17"/>
    <p:sldId id="286" r:id="rId18"/>
    <p:sldId id="287" r:id="rId19"/>
    <p:sldId id="301" r:id="rId20"/>
    <p:sldId id="290" r:id="rId21"/>
    <p:sldId id="300" r:id="rId22"/>
    <p:sldId id="293" r:id="rId23"/>
    <p:sldId id="312" r:id="rId24"/>
    <p:sldId id="314" r:id="rId25"/>
    <p:sldId id="311" r:id="rId26"/>
    <p:sldId id="294" r:id="rId27"/>
    <p:sldId id="296" r:id="rId28"/>
    <p:sldId id="298" r:id="rId29"/>
    <p:sldId id="316" r:id="rId30"/>
    <p:sldId id="304" r:id="rId31"/>
    <p:sldId id="271" r:id="rId32"/>
    <p:sldId id="306" r:id="rId33"/>
    <p:sldId id="318" r:id="rId34"/>
    <p:sldId id="272" r:id="rId3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458"/>
    <a:srgbClr val="005C23"/>
    <a:srgbClr val="34253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967AD-9ADB-41CD-A149-4108390FF446}" type="datetimeFigureOut">
              <a:rPr lang="nl-NL" smtClean="0"/>
              <a:pPr/>
              <a:t>19-4-2012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DFC33-4B1F-44B2-B679-94105BECBD43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8000"/>
              </a:lnSpc>
              <a:spcBef>
                <a:spcPts val="600"/>
              </a:spcBef>
              <a:buFontTx/>
              <a:buNone/>
            </a:pPr>
            <a:r>
              <a:rPr lang="en-GB" sz="1200" dirty="0" smtClean="0">
                <a:latin typeface="Arial" charset="0"/>
                <a:cs typeface="Times New Roman" pitchFamily="-64" charset="0"/>
              </a:rPr>
              <a:t>Trace Gas </a:t>
            </a:r>
            <a:r>
              <a:rPr lang="en-GB" sz="1200" dirty="0" err="1" smtClean="0">
                <a:latin typeface="Arial" charset="0"/>
                <a:cs typeface="Times New Roman" pitchFamily="-64" charset="0"/>
              </a:rPr>
              <a:t>preconcentrator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 and </a:t>
            </a:r>
            <a:r>
              <a:rPr lang="en-GB" sz="1200" dirty="0" err="1" smtClean="0">
                <a:latin typeface="Arial" charset="0"/>
                <a:cs typeface="Times New Roman" pitchFamily="-64" charset="0"/>
              </a:rPr>
              <a:t>IsoPrime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 mass spectrometer analysis of </a:t>
            </a:r>
            <a:r>
              <a:rPr lang="en-GB" sz="1200" dirty="0" smtClean="0">
                <a:latin typeface="Symbol" pitchFamily="-64" charset="2"/>
                <a:cs typeface="Times New Roman" pitchFamily="-64" charset="0"/>
                <a:sym typeface="Symbol" pitchFamily="-64" charset="2"/>
              </a:rPr>
              <a:t></a:t>
            </a:r>
            <a:r>
              <a:rPr lang="en-GB" sz="1200" baseline="30000" dirty="0" smtClean="0">
                <a:latin typeface="Arial" charset="0"/>
                <a:cs typeface="Times New Roman" pitchFamily="-64" charset="0"/>
              </a:rPr>
              <a:t>13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C of CH4 and </a:t>
            </a:r>
            <a:r>
              <a:rPr lang="en-GB" sz="1200" dirty="0" smtClean="0">
                <a:latin typeface="Symbol" pitchFamily="-64" charset="2"/>
                <a:cs typeface="Times New Roman" pitchFamily="-64" charset="0"/>
                <a:sym typeface="Symbol" pitchFamily="-64" charset="2"/>
              </a:rPr>
              <a:t></a:t>
            </a:r>
            <a:r>
              <a:rPr lang="en-GB" sz="1200" baseline="30000" dirty="0" smtClean="0">
                <a:latin typeface="Arial" charset="0"/>
                <a:cs typeface="Times New Roman" pitchFamily="-64" charset="0"/>
              </a:rPr>
              <a:t>13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C and </a:t>
            </a:r>
            <a:r>
              <a:rPr lang="en-GB" sz="1200" dirty="0" smtClean="0">
                <a:latin typeface="Symbol" pitchFamily="-64" charset="2"/>
                <a:cs typeface="Times New Roman" pitchFamily="-64" charset="0"/>
                <a:sym typeface="Symbol" pitchFamily="-64" charset="2"/>
              </a:rPr>
              <a:t></a:t>
            </a:r>
            <a:r>
              <a:rPr lang="en-GB" sz="1200" baseline="30000" dirty="0" smtClean="0">
                <a:latin typeface="Arial" charset="0"/>
                <a:cs typeface="Times New Roman" pitchFamily="-64" charset="0"/>
              </a:rPr>
              <a:t>18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O of CO</a:t>
            </a:r>
            <a:r>
              <a:rPr lang="en-GB" sz="1200" baseline="-25000" dirty="0" smtClean="0">
                <a:latin typeface="Arial" charset="0"/>
                <a:cs typeface="Times New Roman" pitchFamily="-64" charset="0"/>
              </a:rPr>
              <a:t>2 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in 75cm</a:t>
            </a:r>
            <a:r>
              <a:rPr lang="en-GB" sz="1200" baseline="30000" dirty="0" smtClean="0">
                <a:latin typeface="Arial" charset="0"/>
                <a:cs typeface="Times New Roman" pitchFamily="-64" charset="0"/>
              </a:rPr>
              <a:t>3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 air samples, since March 2003. ~0.05‰ </a:t>
            </a:r>
            <a:r>
              <a:rPr lang="en-GB" sz="1200" dirty="0" err="1" smtClean="0">
                <a:latin typeface="Arial" charset="0"/>
                <a:cs typeface="Times New Roman" pitchFamily="-64" charset="0"/>
              </a:rPr>
              <a:t>sd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 for CH</a:t>
            </a:r>
            <a:r>
              <a:rPr lang="en-GB" sz="1200" baseline="-25000" dirty="0" smtClean="0">
                <a:latin typeface="Arial" charset="0"/>
                <a:cs typeface="Times New Roman" pitchFamily="-64" charset="0"/>
              </a:rPr>
              <a:t>4</a:t>
            </a:r>
            <a:endParaRPr lang="en-GB" sz="1200" dirty="0" smtClean="0">
              <a:latin typeface="Arial" charset="0"/>
              <a:cs typeface="Times New Roman" pitchFamily="-64" charset="0"/>
            </a:endParaRPr>
          </a:p>
          <a:p>
            <a:pPr marL="0" indent="0">
              <a:lnSpc>
                <a:spcPct val="98000"/>
              </a:lnSpc>
              <a:spcBef>
                <a:spcPts val="600"/>
              </a:spcBef>
              <a:buFontTx/>
              <a:buNone/>
            </a:pPr>
            <a:r>
              <a:rPr lang="en-GB" sz="1200" dirty="0" smtClean="0">
                <a:latin typeface="Arial" charset="0"/>
                <a:cs typeface="Times New Roman" pitchFamily="-64" charset="0"/>
              </a:rPr>
              <a:t>Second instrument since 2011. </a:t>
            </a:r>
          </a:p>
          <a:p>
            <a:pPr marL="0" indent="0">
              <a:lnSpc>
                <a:spcPct val="98000"/>
              </a:lnSpc>
              <a:spcBef>
                <a:spcPts val="600"/>
              </a:spcBef>
              <a:buFontTx/>
              <a:buNone/>
            </a:pPr>
            <a:r>
              <a:rPr lang="en-GB" sz="1200" dirty="0" smtClean="0">
                <a:latin typeface="Arial" charset="0"/>
                <a:cs typeface="Times New Roman" pitchFamily="-64" charset="0"/>
              </a:rPr>
              <a:t>NIWA cryogenic extraction line (1996-)</a:t>
            </a:r>
          </a:p>
          <a:p>
            <a:pPr marL="0" indent="0">
              <a:lnSpc>
                <a:spcPct val="98000"/>
              </a:lnSpc>
              <a:spcBef>
                <a:spcPts val="600"/>
              </a:spcBef>
              <a:buFontTx/>
              <a:buNone/>
            </a:pPr>
            <a:r>
              <a:rPr lang="en-GB" sz="1200" dirty="0" smtClean="0">
                <a:latin typeface="Arial" charset="0"/>
                <a:cs typeface="Times New Roman" pitchFamily="-64" charset="0"/>
              </a:rPr>
              <a:t>CRDS in lab and </a:t>
            </a:r>
            <a:r>
              <a:rPr lang="en-GB" sz="1200" dirty="0" err="1" smtClean="0">
                <a:latin typeface="Arial" charset="0"/>
                <a:cs typeface="Times New Roman" pitchFamily="-64" charset="0"/>
              </a:rPr>
              <a:t>Barra</a:t>
            </a:r>
            <a:r>
              <a:rPr lang="en-GB" sz="1200" dirty="0" smtClean="0">
                <a:latin typeface="Arial" charset="0"/>
                <a:cs typeface="Times New Roman" pitchFamily="-64" charset="0"/>
              </a:rPr>
              <a:t>, Ascension, Falklands. PP1 for CO, H</a:t>
            </a:r>
            <a:r>
              <a:rPr lang="en-GB" sz="1200" baseline="-25000" dirty="0" smtClean="0">
                <a:latin typeface="Arial" charset="0"/>
                <a:cs typeface="Times New Roman" pitchFamily="-64" charset="0"/>
              </a:rPr>
              <a:t>2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DFC33-4B1F-44B2-B679-94105BECBD43}" type="slidenum">
              <a:rPr lang="nl-NL" smtClean="0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7C44B2-55E8-4B4F-8B57-11AEA8066E2C}" type="slidenum">
              <a:rPr lang="de-CH" smtClean="0">
                <a:solidFill>
                  <a:prstClr val="black"/>
                </a:solidFill>
              </a:rPr>
              <a:pPr/>
              <a:t>29</a:t>
            </a:fld>
            <a:endParaRPr lang="de-CH" smtClean="0">
              <a:solidFill>
                <a:prstClr val="black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021C4F-C6F4-41F1-B6D7-A368394244C4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FDCB7-2CDD-4407-A034-E2105E62D3E6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7" name="Picture 11" descr="ingoslogo_ruler_v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B3AA23-3BAA-4F91-8118-115C76B2FAAE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C8B7E-0233-4843-AA0C-D0A4911D1F43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7" name="Picture 6" descr="ingoslogo_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6021388"/>
            <a:ext cx="19796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B6A385-63F6-4FF1-B534-DFA7EECF031D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E7FF9-A30F-4F20-B3BA-5AA2BE6CF52F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7" name="Picture 6" descr="ingoslogo_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6021388"/>
            <a:ext cx="19796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140255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B52479-CEF4-4A23-9A50-4206AAD8190C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31C7C-94EF-4F67-81F8-D657129526F1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7" name="Picture 7" descr="ingoslogo_v2a_small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6075363"/>
            <a:ext cx="205105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10C2AD-885D-4FEE-83FD-A710CE74A7A9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1AC55-57FD-4EBB-86F1-9FE690BF7621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7" name="Picture 27" descr="ingoslogo_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6021388"/>
            <a:ext cx="19796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E7AEE-E5DB-40B0-8A96-C0A3026309A0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08F94-2F53-4F69-BB0A-75C62D393A58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8" name="Picture 7" descr="ingoslogo_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6021388"/>
            <a:ext cx="19796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5B23E-9D3C-44F6-97D3-C0482F610D55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6DC4C-A785-4B97-956C-E5AB9DB4FF36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10" name="Picture 22" descr="ingoslogo_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6021388"/>
            <a:ext cx="19796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AE3E64-BB86-4246-81F5-3BD489A6486C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A1010-3F8A-46E3-BE98-B79B248B9534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6" name="Picture 5" descr="ingoslogo_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6021388"/>
            <a:ext cx="19796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9140DF-50D4-4A3D-B225-5426598091A1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71432-8F6B-4807-8DE5-87685A0281CD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5" name="Picture 4" descr="ingoslogo_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6021388"/>
            <a:ext cx="19796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8C53E-FDB7-47EB-A7AB-12496D8CF1E5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BB6E7-A33F-4D62-AA64-4787A9140877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8" name="Picture 7" descr="ingoslogo_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6021388"/>
            <a:ext cx="19796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9EE80-23BD-4F13-937F-7540C20C8DCF}" type="datetimeFigureOut">
              <a:rPr lang="nl-NL" smtClean="0"/>
              <a:pPr>
                <a:defRPr/>
              </a:pPr>
              <a:t>19-4-2012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D3552E88-3BE0-4D97-B8D0-D02AABFB5983}" type="slidenum">
              <a:rPr lang="nl-NL" smtClean="0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8EB980D-DFBE-4936-9B6D-0AC25495300D}" type="datetimeFigureOut">
              <a:rPr lang="nl-NL" smtClean="0"/>
              <a:pPr>
                <a:defRPr/>
              </a:pPr>
              <a:t>19-4-2012</a:t>
            </a:fld>
            <a:endParaRPr lang="nl-NL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835662B-1DAA-44B5-AF2F-92682FAA715B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Nitrous-oxide-3D-vdW.png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hyperlink" Target="http://en.wikipedia.org/wiki/File:Methane-3D-space-filling.svg" TargetMode="Externa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://en.wikipedia.org/wiki/File:Nitrous-oxide-3D-vdW.png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hyperlink" Target="http://en.wikipedia.org/wiki/File:Methane-3D-space-filling.svg" TargetMode="Externa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1.gif"/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hensen\Desktop\DTnov2011\iso%20at%20cab.avi" TargetMode="Externa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image" Target="../media/image7.jpeg"/><Relationship Id="rId7" Type="http://schemas.openxmlformats.org/officeDocument/2006/relationships/image" Target="../media/image11.wmf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20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gif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gif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hensen\Desktop\ch4_elgin.avi" TargetMode="Externa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://en.wikipedia.org/wiki/File:Sulfuryl-fluoride-3D-balls.png" TargetMode="External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hyperlink" Target="http://en.wikipedia.org/wiki/File:Sulfur-hexafluoride-3D-vdW.png" TargetMode="External"/><Relationship Id="rId21" Type="http://schemas.openxmlformats.org/officeDocument/2006/relationships/hyperlink" Target="//upload.wikimedia.org/wikipedia/commons/f/fc/Carbon-tetrachloride-3D-vdW.png" TargetMode="External"/><Relationship Id="rId7" Type="http://schemas.openxmlformats.org/officeDocument/2006/relationships/hyperlink" Target="http://en.wikipedia.org/wiki/File:Methane-3D-space-filling.svg" TargetMode="External"/><Relationship Id="rId12" Type="http://schemas.openxmlformats.org/officeDocument/2006/relationships/image" Target="../media/image26.gif"/><Relationship Id="rId17" Type="http://schemas.openxmlformats.org/officeDocument/2006/relationships/hyperlink" Target="http://en.wikipedia.org/wiki/File:1,1,2-Trichloro-1,2,2-trifluoroethane_3D.png" TargetMode="External"/><Relationship Id="rId25" Type="http://schemas.openxmlformats.org/officeDocument/2006/relationships/hyperlink" Target="http://en.wikipedia.org/wiki/File:Carbon-tetrafluoride-3D-balls-B.png" TargetMode="External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hyperlink" Target="http://nl.wikipedia.org/wiki/Bestand:1,1,1,2-Tetrafluoroethane.gif" TargetMode="External"/><Relationship Id="rId24" Type="http://schemas.openxmlformats.org/officeDocument/2006/relationships/image" Target="../media/image32.png"/><Relationship Id="rId5" Type="http://schemas.openxmlformats.org/officeDocument/2006/relationships/hyperlink" Target="http://en.wikipedia.org/wiki/File:Nitrous-oxide-3D-vdW.png" TargetMode="External"/><Relationship Id="rId15" Type="http://schemas.openxmlformats.org/officeDocument/2006/relationships/hyperlink" Target="http://en.wikipedia.org/wiki/File:Hexafluoroethane-3D-balls.png" TargetMode="External"/><Relationship Id="rId23" Type="http://schemas.openxmlformats.org/officeDocument/2006/relationships/hyperlink" Target="http://en.wikipedia.org/wiki/File:1,1-dichloro-1-fluoro%C3%A9thane3D.png" TargetMode="External"/><Relationship Id="rId10" Type="http://schemas.openxmlformats.org/officeDocument/2006/relationships/image" Target="../media/image25.png"/><Relationship Id="rId19" Type="http://schemas.openxmlformats.org/officeDocument/2006/relationships/hyperlink" Target="http://en.wikipedia.org/wiki/File:Halon-1211-3D-vdW.png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://en.wikipedia.org/wiki/File:Cubic-face-centered.svg" TargetMode="External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en.wikipedia.org/wiki/File:Sulfur-hexafluoride-3D-vdW.png" TargetMode="External"/><Relationship Id="rId7" Type="http://schemas.openxmlformats.org/officeDocument/2006/relationships/hyperlink" Target="http://en.wikipedia.org/wiki/File:Methane-3D-space-filling.sv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hyperlink" Target="http://en.wikipedia.org/wiki/File:Nitrous-oxide-3D-vdW.png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hyperlink" Target="http://en.wikipedia.org/wiki/File:Hexafluoroethane-3D-balls.p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I</a:t>
            </a:r>
            <a:r>
              <a:rPr lang="nl-NL" cap="none" dirty="0" err="1" smtClean="0">
                <a:solidFill>
                  <a:schemeClr val="tx2">
                    <a:satMod val="200000"/>
                  </a:schemeClr>
                </a:solidFill>
              </a:rPr>
              <a:t>n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GOS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nl-NL" smtClean="0">
                <a:latin typeface="+mj-lt"/>
              </a:rPr>
              <a:t>Integrated non-CO</a:t>
            </a:r>
            <a:r>
              <a:rPr lang="nl-NL" baseline="-25000" smtClean="0">
                <a:latin typeface="+mj-lt"/>
              </a:rPr>
              <a:t>2</a:t>
            </a:r>
            <a:r>
              <a:rPr lang="nl-NL" smtClean="0">
                <a:latin typeface="+mj-lt"/>
              </a:rPr>
              <a:t> Greenhouse gas Observing System</a:t>
            </a:r>
          </a:p>
        </p:txBody>
      </p:sp>
      <p:pic>
        <p:nvPicPr>
          <p:cNvPr id="13315" name="Picture 3" descr="ecn_nl_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6686" y="6453336"/>
            <a:ext cx="155731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5949280"/>
            <a:ext cx="468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Force for Measurements and Modeling</a:t>
            </a:r>
          </a:p>
          <a:p>
            <a:r>
              <a:rPr lang="nl-NL" dirty="0" err="1" smtClean="0"/>
              <a:t>Gozo</a:t>
            </a:r>
            <a:r>
              <a:rPr lang="nl-NL" dirty="0" smtClean="0"/>
              <a:t> (Malta), 19 April 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a typeface="Geneva"/>
                <a:cs typeface="Geneva"/>
              </a:rPr>
              <a:t>Data centre (2)</a:t>
            </a:r>
            <a:br>
              <a:rPr lang="en-GB" dirty="0" smtClean="0">
                <a:ea typeface="Geneva"/>
                <a:cs typeface="Geneva"/>
              </a:rPr>
            </a:br>
            <a:r>
              <a:rPr lang="en-GB" dirty="0" smtClean="0">
                <a:ea typeface="Geneva"/>
                <a:cs typeface="Geneva"/>
              </a:rPr>
              <a:t>EBAS – EMEP database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5832648" cy="401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293096"/>
            <a:ext cx="4896544" cy="233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16216" y="1844824"/>
            <a:ext cx="24482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a typeface="Geneva"/>
                <a:cs typeface="Geneva"/>
              </a:rPr>
              <a:t>Hosts data from the EMEP monitoring programme, but also a lot of data from other projects and programmes such as: AMAP, HELCOM, EUSAAR, ACTRIS, EUCAARI, HTAP, etc.</a:t>
            </a:r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92696"/>
            <a:ext cx="93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rgbClr val="0070C0"/>
                </a:solidFill>
              </a:rPr>
              <a:t>Network</a:t>
            </a:r>
            <a:r>
              <a:rPr lang="nl-NL" dirty="0" smtClean="0">
                <a:solidFill>
                  <a:srgbClr val="0070C0"/>
                </a:solidFill>
              </a:rPr>
              <a:t>:</a:t>
            </a:r>
            <a:br>
              <a:rPr lang="nl-NL" dirty="0" smtClean="0">
                <a:solidFill>
                  <a:srgbClr val="0070C0"/>
                </a:solidFill>
              </a:rPr>
            </a:br>
            <a:r>
              <a:rPr lang="nl-NL" dirty="0" smtClean="0">
                <a:solidFill>
                  <a:srgbClr val="0070C0"/>
                </a:solidFill>
              </a:rPr>
              <a:t>Flux </a:t>
            </a:r>
            <a:r>
              <a:rPr lang="nl-NL" dirty="0" err="1" smtClean="0">
                <a:solidFill>
                  <a:srgbClr val="0070C0"/>
                </a:solidFill>
              </a:rPr>
              <a:t>Harmonisation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7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35696" y="2492896"/>
            <a:ext cx="371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 5: </a:t>
            </a:r>
            <a:r>
              <a:rPr lang="nl-NL" dirty="0" err="1" smtClean="0"/>
              <a:t>Harmonisation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Flux data </a:t>
            </a:r>
            <a:endParaRPr lang="nl-NL" dirty="0"/>
          </a:p>
        </p:txBody>
      </p:sp>
      <p:sp>
        <p:nvSpPr>
          <p:cNvPr id="18" name="Rectangle 17"/>
          <p:cNvSpPr/>
          <p:nvPr/>
        </p:nvSpPr>
        <p:spPr>
          <a:xfrm>
            <a:off x="6106413" y="2697933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tangle 23"/>
          <p:cNvSpPr/>
          <p:nvPr/>
        </p:nvSpPr>
        <p:spPr>
          <a:xfrm>
            <a:off x="2123728" y="3068960"/>
            <a:ext cx="108012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19444" t="52791" r="60387" b="34583"/>
          <a:stretch>
            <a:fillRect/>
          </a:stretch>
        </p:blipFill>
        <p:spPr bwMode="auto">
          <a:xfrm>
            <a:off x="1619672" y="3140968"/>
            <a:ext cx="1838752" cy="102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3635896" y="3933056"/>
            <a:ext cx="108012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7" name="Group 66"/>
          <p:cNvGrpSpPr/>
          <p:nvPr/>
        </p:nvGrpSpPr>
        <p:grpSpPr>
          <a:xfrm>
            <a:off x="3334790" y="3789040"/>
            <a:ext cx="4189538" cy="1809492"/>
            <a:chOff x="3334790" y="3789040"/>
            <a:chExt cx="4189538" cy="1809492"/>
          </a:xfrm>
        </p:grpSpPr>
        <p:pic>
          <p:nvPicPr>
            <p:cNvPr id="32" name="Picture 3" descr="Visio-Ingos1_wps"/>
            <p:cNvPicPr>
              <a:picLocks noChangeAspect="1" noChangeArrowheads="1"/>
            </p:cNvPicPr>
            <p:nvPr/>
          </p:nvPicPr>
          <p:blipFill>
            <a:blip r:embed="rId2" cstate="print"/>
            <a:srcRect l="81250" t="11677" b="69639"/>
            <a:stretch>
              <a:fillRect/>
            </a:stretch>
          </p:blipFill>
          <p:spPr bwMode="auto">
            <a:xfrm>
              <a:off x="3707904" y="3789040"/>
              <a:ext cx="1728192" cy="153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5508104" y="4365104"/>
              <a:ext cx="2016224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dirty="0" err="1" smtClean="0">
                  <a:latin typeface="+mj-lt"/>
                </a:rPr>
                <a:t>Atmosphere</a:t>
              </a:r>
              <a:r>
                <a:rPr lang="nl-NL" dirty="0" smtClean="0">
                  <a:latin typeface="+mj-lt"/>
                </a:rPr>
                <a:t> (CEA)</a:t>
              </a:r>
              <a:endParaRPr lang="nl-NL" dirty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08104" y="4797152"/>
              <a:ext cx="2016224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dirty="0" smtClean="0">
                  <a:latin typeface="+mj-lt"/>
                </a:rPr>
                <a:t>Flux data (UNITUS)</a:t>
              </a:r>
              <a:endParaRPr lang="nl-NL" dirty="0"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08104" y="5229200"/>
              <a:ext cx="2016224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dirty="0" err="1" smtClean="0">
                  <a:latin typeface="+mj-lt"/>
                </a:rPr>
                <a:t>Halocarbons</a:t>
              </a:r>
              <a:r>
                <a:rPr lang="nl-NL" dirty="0" smtClean="0">
                  <a:latin typeface="+mj-lt"/>
                </a:rPr>
                <a:t> (NILU)</a:t>
              </a:r>
              <a:endParaRPr lang="nl-NL" dirty="0">
                <a:latin typeface="+mj-lt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 rot="2210911">
              <a:off x="3334790" y="3921988"/>
              <a:ext cx="392237" cy="567356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9" name="Picture 4" descr="http://upload.wikimedia.org/wikipedia/commons/thumb/1/1a/Nitrous-oxide-3D-vdW.png/150px-Nitrous-oxide-3D-vdW.png">
            <a:hlinkClick r:id="rId3" tooltip="Nitrous oxide – space-filling model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845584" y="3616732"/>
            <a:ext cx="330074" cy="242643"/>
          </a:xfrm>
          <a:prstGeom prst="rect">
            <a:avLst/>
          </a:prstGeom>
          <a:noFill/>
        </p:spPr>
      </p:pic>
      <p:pic>
        <p:nvPicPr>
          <p:cNvPr id="10" name="Picture 6" descr="http://upload.wikimedia.org/wikipedia/commons/thumb/4/4b/Methane-3D-space-filling.svg/100px-Methane-3D-space-filling.svg.png">
            <a:hlinkClick r:id="rId5" tooltip="Spacefill model of methane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6200000">
            <a:off x="3465464" y="3545632"/>
            <a:ext cx="311866" cy="403050"/>
          </a:xfrm>
          <a:prstGeom prst="rect">
            <a:avLst/>
          </a:prstGeom>
          <a:noFill/>
        </p:spPr>
      </p:pic>
      <p:grpSp>
        <p:nvGrpSpPr>
          <p:cNvPr id="4" name="Group 125"/>
          <p:cNvGrpSpPr/>
          <p:nvPr/>
        </p:nvGrpSpPr>
        <p:grpSpPr>
          <a:xfrm rot="16200000">
            <a:off x="4251285" y="3677707"/>
            <a:ext cx="218306" cy="152939"/>
            <a:chOff x="1043608" y="4499323"/>
            <a:chExt cx="504056" cy="297829"/>
          </a:xfrm>
        </p:grpSpPr>
        <p:sp>
          <p:nvSpPr>
            <p:cNvPr id="12" name="Oval 11"/>
            <p:cNvSpPr/>
            <p:nvPr/>
          </p:nvSpPr>
          <p:spPr>
            <a:xfrm>
              <a:off x="1043608" y="4509120"/>
              <a:ext cx="360040" cy="288032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Oval 12"/>
            <p:cNvSpPr/>
            <p:nvPr/>
          </p:nvSpPr>
          <p:spPr>
            <a:xfrm>
              <a:off x="1212915" y="4499323"/>
              <a:ext cx="334749" cy="28803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8" name="Group 196"/>
          <p:cNvGrpSpPr>
            <a:grpSpLocks/>
          </p:cNvGrpSpPr>
          <p:nvPr/>
        </p:nvGrpSpPr>
        <p:grpSpPr bwMode="auto">
          <a:xfrm>
            <a:off x="2699792" y="2852936"/>
            <a:ext cx="360040" cy="360040"/>
            <a:chOff x="1202" y="2659"/>
            <a:chExt cx="680" cy="1315"/>
          </a:xfrm>
        </p:grpSpPr>
        <p:sp>
          <p:nvSpPr>
            <p:cNvPr id="39" name="Rectangle 197"/>
            <p:cNvSpPr>
              <a:spLocks noChangeArrowheads="1"/>
            </p:cNvSpPr>
            <p:nvPr/>
          </p:nvSpPr>
          <p:spPr bwMode="auto">
            <a:xfrm>
              <a:off x="1519" y="2659"/>
              <a:ext cx="46" cy="127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" name="Rectangle 198"/>
            <p:cNvSpPr>
              <a:spLocks noChangeArrowheads="1"/>
            </p:cNvSpPr>
            <p:nvPr/>
          </p:nvSpPr>
          <p:spPr bwMode="auto">
            <a:xfrm>
              <a:off x="1429" y="3929"/>
              <a:ext cx="226" cy="45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1" name="Line 199"/>
            <p:cNvSpPr>
              <a:spLocks noChangeShapeType="1"/>
            </p:cNvSpPr>
            <p:nvPr/>
          </p:nvSpPr>
          <p:spPr bwMode="auto">
            <a:xfrm>
              <a:off x="1429" y="3702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00"/>
            <p:cNvSpPr>
              <a:spLocks noChangeShapeType="1"/>
            </p:cNvSpPr>
            <p:nvPr/>
          </p:nvSpPr>
          <p:spPr bwMode="auto">
            <a:xfrm>
              <a:off x="1429" y="3521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01"/>
            <p:cNvSpPr>
              <a:spLocks noChangeShapeType="1"/>
            </p:cNvSpPr>
            <p:nvPr/>
          </p:nvSpPr>
          <p:spPr bwMode="auto">
            <a:xfrm>
              <a:off x="1429" y="3339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02"/>
            <p:cNvSpPr>
              <a:spLocks noChangeShapeType="1"/>
            </p:cNvSpPr>
            <p:nvPr/>
          </p:nvSpPr>
          <p:spPr bwMode="auto">
            <a:xfrm>
              <a:off x="1429" y="3158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03"/>
            <p:cNvSpPr>
              <a:spLocks noChangeShapeType="1"/>
            </p:cNvSpPr>
            <p:nvPr/>
          </p:nvSpPr>
          <p:spPr bwMode="auto">
            <a:xfrm>
              <a:off x="1429" y="2976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04"/>
            <p:cNvSpPr>
              <a:spLocks noChangeShapeType="1"/>
            </p:cNvSpPr>
            <p:nvPr/>
          </p:nvSpPr>
          <p:spPr bwMode="auto">
            <a:xfrm>
              <a:off x="1429" y="2795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205"/>
            <p:cNvSpPr>
              <a:spLocks noChangeShapeType="1"/>
            </p:cNvSpPr>
            <p:nvPr/>
          </p:nvSpPr>
          <p:spPr bwMode="auto">
            <a:xfrm flipH="1">
              <a:off x="1202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06"/>
            <p:cNvSpPr>
              <a:spLocks noChangeShapeType="1"/>
            </p:cNvSpPr>
            <p:nvPr/>
          </p:nvSpPr>
          <p:spPr bwMode="auto">
            <a:xfrm>
              <a:off x="1565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Oval 154"/>
          <p:cNvSpPr>
            <a:spLocks noChangeArrowheads="1"/>
          </p:cNvSpPr>
          <p:nvPr/>
        </p:nvSpPr>
        <p:spPr bwMode="auto">
          <a:xfrm>
            <a:off x="2123728" y="2996952"/>
            <a:ext cx="136400" cy="10722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grpSp>
        <p:nvGrpSpPr>
          <p:cNvPr id="50" name="Group 365"/>
          <p:cNvGrpSpPr>
            <a:grpSpLocks/>
          </p:cNvGrpSpPr>
          <p:nvPr/>
        </p:nvGrpSpPr>
        <p:grpSpPr bwMode="auto">
          <a:xfrm rot="20751641">
            <a:off x="2374283" y="2818251"/>
            <a:ext cx="345954" cy="325615"/>
            <a:chOff x="1980" y="1916"/>
            <a:chExt cx="2850" cy="1676"/>
          </a:xfrm>
        </p:grpSpPr>
        <p:sp>
          <p:nvSpPr>
            <p:cNvPr id="51" name="Freeform 366"/>
            <p:cNvSpPr>
              <a:spLocks/>
            </p:cNvSpPr>
            <p:nvPr/>
          </p:nvSpPr>
          <p:spPr bwMode="auto">
            <a:xfrm>
              <a:off x="2832" y="2856"/>
              <a:ext cx="148" cy="408"/>
            </a:xfrm>
            <a:custGeom>
              <a:avLst/>
              <a:gdLst>
                <a:gd name="T0" fmla="*/ 0 w 148"/>
                <a:gd name="T1" fmla="*/ 4 h 408"/>
                <a:gd name="T2" fmla="*/ 112 w 148"/>
                <a:gd name="T3" fmla="*/ 408 h 408"/>
                <a:gd name="T4" fmla="*/ 148 w 148"/>
                <a:gd name="T5" fmla="*/ 396 h 408"/>
                <a:gd name="T6" fmla="*/ 36 w 148"/>
                <a:gd name="T7" fmla="*/ 0 h 408"/>
                <a:gd name="T8" fmla="*/ 0 w 148"/>
                <a:gd name="T9" fmla="*/ 4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408"/>
                <a:gd name="T17" fmla="*/ 148 w 148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408">
                  <a:moveTo>
                    <a:pt x="0" y="4"/>
                  </a:moveTo>
                  <a:lnTo>
                    <a:pt x="112" y="408"/>
                  </a:lnTo>
                  <a:lnTo>
                    <a:pt x="148" y="396"/>
                  </a:lnTo>
                  <a:lnTo>
                    <a:pt x="3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2" name="Freeform 367"/>
            <p:cNvSpPr>
              <a:spLocks/>
            </p:cNvSpPr>
            <p:nvPr/>
          </p:nvSpPr>
          <p:spPr bwMode="auto">
            <a:xfrm>
              <a:off x="3787" y="2251"/>
              <a:ext cx="1043" cy="589"/>
            </a:xfrm>
            <a:custGeom>
              <a:avLst/>
              <a:gdLst>
                <a:gd name="T0" fmla="*/ 182 w 1043"/>
                <a:gd name="T1" fmla="*/ 227 h 589"/>
                <a:gd name="T2" fmla="*/ 0 w 1043"/>
                <a:gd name="T3" fmla="*/ 45 h 589"/>
                <a:gd name="T4" fmla="*/ 227 w 1043"/>
                <a:gd name="T5" fmla="*/ 0 h 589"/>
                <a:gd name="T6" fmla="*/ 1043 w 1043"/>
                <a:gd name="T7" fmla="*/ 589 h 589"/>
                <a:gd name="T8" fmla="*/ 681 w 1043"/>
                <a:gd name="T9" fmla="*/ 589 h 589"/>
                <a:gd name="T10" fmla="*/ 408 w 1043"/>
                <a:gd name="T11" fmla="*/ 408 h 589"/>
                <a:gd name="T12" fmla="*/ 590 w 1043"/>
                <a:gd name="T13" fmla="*/ 363 h 589"/>
                <a:gd name="T14" fmla="*/ 590 w 1043"/>
                <a:gd name="T15" fmla="*/ 317 h 589"/>
                <a:gd name="T16" fmla="*/ 182 w 1043"/>
                <a:gd name="T17" fmla="*/ 227 h 5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43"/>
                <a:gd name="T28" fmla="*/ 0 h 589"/>
                <a:gd name="T29" fmla="*/ 1043 w 1043"/>
                <a:gd name="T30" fmla="*/ 589 h 5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43" h="589">
                  <a:moveTo>
                    <a:pt x="182" y="227"/>
                  </a:moveTo>
                  <a:lnTo>
                    <a:pt x="0" y="45"/>
                  </a:lnTo>
                  <a:lnTo>
                    <a:pt x="227" y="0"/>
                  </a:lnTo>
                  <a:lnTo>
                    <a:pt x="1043" y="589"/>
                  </a:lnTo>
                  <a:lnTo>
                    <a:pt x="681" y="589"/>
                  </a:lnTo>
                  <a:lnTo>
                    <a:pt x="408" y="408"/>
                  </a:lnTo>
                  <a:lnTo>
                    <a:pt x="590" y="363"/>
                  </a:lnTo>
                  <a:lnTo>
                    <a:pt x="590" y="317"/>
                  </a:lnTo>
                  <a:lnTo>
                    <a:pt x="182" y="22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3" name="Freeform 368"/>
            <p:cNvSpPr>
              <a:spLocks/>
            </p:cNvSpPr>
            <p:nvPr/>
          </p:nvSpPr>
          <p:spPr bwMode="auto">
            <a:xfrm>
              <a:off x="1980" y="1916"/>
              <a:ext cx="945" cy="607"/>
            </a:xfrm>
            <a:custGeom>
              <a:avLst/>
              <a:gdLst>
                <a:gd name="T0" fmla="*/ 582 w 945"/>
                <a:gd name="T1" fmla="*/ 607 h 607"/>
                <a:gd name="T2" fmla="*/ 0 w 945"/>
                <a:gd name="T3" fmla="*/ 68 h 607"/>
                <a:gd name="T4" fmla="*/ 72 w 945"/>
                <a:gd name="T5" fmla="*/ 4 h 607"/>
                <a:gd name="T6" fmla="*/ 204 w 945"/>
                <a:gd name="T7" fmla="*/ 0 h 607"/>
                <a:gd name="T8" fmla="*/ 316 w 945"/>
                <a:gd name="T9" fmla="*/ 8 h 607"/>
                <a:gd name="T10" fmla="*/ 496 w 945"/>
                <a:gd name="T11" fmla="*/ 56 h 607"/>
                <a:gd name="T12" fmla="*/ 945 w 945"/>
                <a:gd name="T13" fmla="*/ 471 h 607"/>
                <a:gd name="T14" fmla="*/ 855 w 945"/>
                <a:gd name="T15" fmla="*/ 562 h 607"/>
                <a:gd name="T16" fmla="*/ 582 w 945"/>
                <a:gd name="T17" fmla="*/ 607 h 6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5"/>
                <a:gd name="T28" fmla="*/ 0 h 607"/>
                <a:gd name="T29" fmla="*/ 945 w 945"/>
                <a:gd name="T30" fmla="*/ 607 h 6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5" h="607">
                  <a:moveTo>
                    <a:pt x="582" y="607"/>
                  </a:moveTo>
                  <a:lnTo>
                    <a:pt x="0" y="68"/>
                  </a:lnTo>
                  <a:lnTo>
                    <a:pt x="72" y="4"/>
                  </a:lnTo>
                  <a:lnTo>
                    <a:pt x="204" y="0"/>
                  </a:lnTo>
                  <a:lnTo>
                    <a:pt x="316" y="8"/>
                  </a:lnTo>
                  <a:lnTo>
                    <a:pt x="496" y="56"/>
                  </a:lnTo>
                  <a:lnTo>
                    <a:pt x="945" y="471"/>
                  </a:lnTo>
                  <a:lnTo>
                    <a:pt x="855" y="562"/>
                  </a:lnTo>
                  <a:lnTo>
                    <a:pt x="582" y="60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4" name="Freeform 369"/>
            <p:cNvSpPr>
              <a:spLocks/>
            </p:cNvSpPr>
            <p:nvPr/>
          </p:nvSpPr>
          <p:spPr bwMode="auto">
            <a:xfrm>
              <a:off x="2472" y="2523"/>
              <a:ext cx="1950" cy="339"/>
            </a:xfrm>
            <a:custGeom>
              <a:avLst/>
              <a:gdLst>
                <a:gd name="T0" fmla="*/ 453 w 1950"/>
                <a:gd name="T1" fmla="*/ 91 h 339"/>
                <a:gd name="T2" fmla="*/ 227 w 1950"/>
                <a:gd name="T3" fmla="*/ 91 h 339"/>
                <a:gd name="T4" fmla="*/ 45 w 1950"/>
                <a:gd name="T5" fmla="*/ 136 h 339"/>
                <a:gd name="T6" fmla="*/ 0 w 1950"/>
                <a:gd name="T7" fmla="*/ 227 h 339"/>
                <a:gd name="T8" fmla="*/ 90 w 1950"/>
                <a:gd name="T9" fmla="*/ 317 h 339"/>
                <a:gd name="T10" fmla="*/ 243 w 1950"/>
                <a:gd name="T11" fmla="*/ 336 h 339"/>
                <a:gd name="T12" fmla="*/ 381 w 1950"/>
                <a:gd name="T13" fmla="*/ 339 h 339"/>
                <a:gd name="T14" fmla="*/ 462 w 1950"/>
                <a:gd name="T15" fmla="*/ 339 h 339"/>
                <a:gd name="T16" fmla="*/ 423 w 1950"/>
                <a:gd name="T17" fmla="*/ 300 h 339"/>
                <a:gd name="T18" fmla="*/ 456 w 1950"/>
                <a:gd name="T19" fmla="*/ 273 h 339"/>
                <a:gd name="T20" fmla="*/ 546 w 1950"/>
                <a:gd name="T21" fmla="*/ 237 h 339"/>
                <a:gd name="T22" fmla="*/ 801 w 1950"/>
                <a:gd name="T23" fmla="*/ 228 h 339"/>
                <a:gd name="T24" fmla="*/ 945 w 1950"/>
                <a:gd name="T25" fmla="*/ 261 h 339"/>
                <a:gd name="T26" fmla="*/ 1950 w 1950"/>
                <a:gd name="T27" fmla="*/ 91 h 339"/>
                <a:gd name="T28" fmla="*/ 1950 w 1950"/>
                <a:gd name="T29" fmla="*/ 45 h 339"/>
                <a:gd name="T30" fmla="*/ 998 w 1950"/>
                <a:gd name="T31" fmla="*/ 0 h 339"/>
                <a:gd name="T32" fmla="*/ 830 w 1950"/>
                <a:gd name="T33" fmla="*/ 114 h 339"/>
                <a:gd name="T34" fmla="*/ 578 w 1950"/>
                <a:gd name="T35" fmla="*/ 122 h 339"/>
                <a:gd name="T36" fmla="*/ 453 w 1950"/>
                <a:gd name="T37" fmla="*/ 91 h 3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0"/>
                <a:gd name="T58" fmla="*/ 0 h 339"/>
                <a:gd name="T59" fmla="*/ 1950 w 1950"/>
                <a:gd name="T60" fmla="*/ 339 h 3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0" h="339">
                  <a:moveTo>
                    <a:pt x="453" y="91"/>
                  </a:moveTo>
                  <a:lnTo>
                    <a:pt x="227" y="91"/>
                  </a:lnTo>
                  <a:lnTo>
                    <a:pt x="45" y="136"/>
                  </a:lnTo>
                  <a:lnTo>
                    <a:pt x="0" y="227"/>
                  </a:lnTo>
                  <a:lnTo>
                    <a:pt x="90" y="317"/>
                  </a:lnTo>
                  <a:lnTo>
                    <a:pt x="243" y="336"/>
                  </a:lnTo>
                  <a:lnTo>
                    <a:pt x="381" y="339"/>
                  </a:lnTo>
                  <a:lnTo>
                    <a:pt x="462" y="339"/>
                  </a:lnTo>
                  <a:lnTo>
                    <a:pt x="423" y="300"/>
                  </a:lnTo>
                  <a:lnTo>
                    <a:pt x="456" y="273"/>
                  </a:lnTo>
                  <a:lnTo>
                    <a:pt x="546" y="237"/>
                  </a:lnTo>
                  <a:lnTo>
                    <a:pt x="801" y="228"/>
                  </a:lnTo>
                  <a:lnTo>
                    <a:pt x="945" y="261"/>
                  </a:lnTo>
                  <a:lnTo>
                    <a:pt x="1950" y="91"/>
                  </a:lnTo>
                  <a:lnTo>
                    <a:pt x="1950" y="45"/>
                  </a:lnTo>
                  <a:lnTo>
                    <a:pt x="998" y="0"/>
                  </a:lnTo>
                  <a:lnTo>
                    <a:pt x="830" y="114"/>
                  </a:lnTo>
                  <a:lnTo>
                    <a:pt x="578" y="122"/>
                  </a:lnTo>
                  <a:lnTo>
                    <a:pt x="453" y="91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5" name="Freeform 370"/>
            <p:cNvSpPr>
              <a:spLocks/>
            </p:cNvSpPr>
            <p:nvPr/>
          </p:nvSpPr>
          <p:spPr bwMode="auto">
            <a:xfrm>
              <a:off x="2925" y="2478"/>
              <a:ext cx="545" cy="181"/>
            </a:xfrm>
            <a:custGeom>
              <a:avLst/>
              <a:gdLst>
                <a:gd name="T0" fmla="*/ 0 w 545"/>
                <a:gd name="T1" fmla="*/ 136 h 181"/>
                <a:gd name="T2" fmla="*/ 136 w 545"/>
                <a:gd name="T3" fmla="*/ 45 h 181"/>
                <a:gd name="T4" fmla="*/ 227 w 545"/>
                <a:gd name="T5" fmla="*/ 0 h 181"/>
                <a:gd name="T6" fmla="*/ 363 w 545"/>
                <a:gd name="T7" fmla="*/ 0 h 181"/>
                <a:gd name="T8" fmla="*/ 545 w 545"/>
                <a:gd name="T9" fmla="*/ 45 h 181"/>
                <a:gd name="T10" fmla="*/ 363 w 545"/>
                <a:gd name="T11" fmla="*/ 181 h 181"/>
                <a:gd name="T12" fmla="*/ 91 w 545"/>
                <a:gd name="T13" fmla="*/ 181 h 181"/>
                <a:gd name="T14" fmla="*/ 0 w 545"/>
                <a:gd name="T15" fmla="*/ 90 h 181"/>
                <a:gd name="T16" fmla="*/ 0 w 545"/>
                <a:gd name="T17" fmla="*/ 136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5"/>
                <a:gd name="T28" fmla="*/ 0 h 181"/>
                <a:gd name="T29" fmla="*/ 545 w 545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5" h="181">
                  <a:moveTo>
                    <a:pt x="0" y="136"/>
                  </a:moveTo>
                  <a:lnTo>
                    <a:pt x="136" y="45"/>
                  </a:lnTo>
                  <a:lnTo>
                    <a:pt x="227" y="0"/>
                  </a:lnTo>
                  <a:lnTo>
                    <a:pt x="363" y="0"/>
                  </a:lnTo>
                  <a:lnTo>
                    <a:pt x="545" y="45"/>
                  </a:lnTo>
                  <a:lnTo>
                    <a:pt x="363" y="181"/>
                  </a:lnTo>
                  <a:lnTo>
                    <a:pt x="91" y="181"/>
                  </a:lnTo>
                  <a:lnTo>
                    <a:pt x="0" y="9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6" name="Freeform 371"/>
            <p:cNvSpPr>
              <a:spLocks/>
            </p:cNvSpPr>
            <p:nvPr/>
          </p:nvSpPr>
          <p:spPr bwMode="auto">
            <a:xfrm>
              <a:off x="2271" y="2592"/>
              <a:ext cx="246" cy="158"/>
            </a:xfrm>
            <a:custGeom>
              <a:avLst/>
              <a:gdLst>
                <a:gd name="T0" fmla="*/ 162 w 246"/>
                <a:gd name="T1" fmla="*/ 0 h 158"/>
                <a:gd name="T2" fmla="*/ 102 w 246"/>
                <a:gd name="T3" fmla="*/ 27 h 158"/>
                <a:gd name="T4" fmla="*/ 19 w 246"/>
                <a:gd name="T5" fmla="*/ 67 h 158"/>
                <a:gd name="T6" fmla="*/ 0 w 246"/>
                <a:gd name="T7" fmla="*/ 102 h 158"/>
                <a:gd name="T8" fmla="*/ 33 w 246"/>
                <a:gd name="T9" fmla="*/ 142 h 158"/>
                <a:gd name="T10" fmla="*/ 110 w 246"/>
                <a:gd name="T11" fmla="*/ 158 h 158"/>
                <a:gd name="T12" fmla="*/ 201 w 246"/>
                <a:gd name="T13" fmla="*/ 158 h 158"/>
                <a:gd name="T14" fmla="*/ 246 w 246"/>
                <a:gd name="T15" fmla="*/ 67 h 158"/>
                <a:gd name="T16" fmla="*/ 162 w 246"/>
                <a:gd name="T17" fmla="*/ 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58"/>
                <a:gd name="T29" fmla="*/ 246 w 246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58">
                  <a:moveTo>
                    <a:pt x="162" y="0"/>
                  </a:moveTo>
                  <a:lnTo>
                    <a:pt x="102" y="27"/>
                  </a:lnTo>
                  <a:lnTo>
                    <a:pt x="19" y="67"/>
                  </a:lnTo>
                  <a:lnTo>
                    <a:pt x="0" y="102"/>
                  </a:lnTo>
                  <a:lnTo>
                    <a:pt x="33" y="142"/>
                  </a:lnTo>
                  <a:lnTo>
                    <a:pt x="110" y="158"/>
                  </a:lnTo>
                  <a:lnTo>
                    <a:pt x="201" y="158"/>
                  </a:lnTo>
                  <a:lnTo>
                    <a:pt x="246" y="67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7" name="Freeform 372"/>
            <p:cNvSpPr>
              <a:spLocks/>
            </p:cNvSpPr>
            <p:nvPr/>
          </p:nvSpPr>
          <p:spPr bwMode="auto">
            <a:xfrm>
              <a:off x="2814" y="2387"/>
              <a:ext cx="656" cy="214"/>
            </a:xfrm>
            <a:custGeom>
              <a:avLst/>
              <a:gdLst>
                <a:gd name="T0" fmla="*/ 141 w 656"/>
                <a:gd name="T1" fmla="*/ 16 h 214"/>
                <a:gd name="T2" fmla="*/ 165 w 656"/>
                <a:gd name="T3" fmla="*/ 16 h 214"/>
                <a:gd name="T4" fmla="*/ 293 w 656"/>
                <a:gd name="T5" fmla="*/ 0 h 214"/>
                <a:gd name="T6" fmla="*/ 429 w 656"/>
                <a:gd name="T7" fmla="*/ 0 h 214"/>
                <a:gd name="T8" fmla="*/ 565 w 656"/>
                <a:gd name="T9" fmla="*/ 45 h 214"/>
                <a:gd name="T10" fmla="*/ 610 w 656"/>
                <a:gd name="T11" fmla="*/ 91 h 214"/>
                <a:gd name="T12" fmla="*/ 656 w 656"/>
                <a:gd name="T13" fmla="*/ 136 h 214"/>
                <a:gd name="T14" fmla="*/ 474 w 656"/>
                <a:gd name="T15" fmla="*/ 91 h 214"/>
                <a:gd name="T16" fmla="*/ 338 w 656"/>
                <a:gd name="T17" fmla="*/ 91 h 214"/>
                <a:gd name="T18" fmla="*/ 216 w 656"/>
                <a:gd name="T19" fmla="*/ 148 h 214"/>
                <a:gd name="T20" fmla="*/ 141 w 656"/>
                <a:gd name="T21" fmla="*/ 214 h 214"/>
                <a:gd name="T22" fmla="*/ 0 w 656"/>
                <a:gd name="T23" fmla="*/ 103 h 214"/>
                <a:gd name="T24" fmla="*/ 63 w 656"/>
                <a:gd name="T25" fmla="*/ 58 h 214"/>
                <a:gd name="T26" fmla="*/ 141 w 656"/>
                <a:gd name="T27" fmla="*/ 16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6"/>
                <a:gd name="T43" fmla="*/ 0 h 214"/>
                <a:gd name="T44" fmla="*/ 656 w 656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6" h="214">
                  <a:moveTo>
                    <a:pt x="141" y="16"/>
                  </a:moveTo>
                  <a:cubicBezTo>
                    <a:pt x="149" y="16"/>
                    <a:pt x="157" y="16"/>
                    <a:pt x="165" y="16"/>
                  </a:cubicBezTo>
                  <a:lnTo>
                    <a:pt x="293" y="0"/>
                  </a:lnTo>
                  <a:lnTo>
                    <a:pt x="429" y="0"/>
                  </a:lnTo>
                  <a:lnTo>
                    <a:pt x="565" y="45"/>
                  </a:lnTo>
                  <a:lnTo>
                    <a:pt x="610" y="91"/>
                  </a:lnTo>
                  <a:lnTo>
                    <a:pt x="656" y="136"/>
                  </a:lnTo>
                  <a:lnTo>
                    <a:pt x="474" y="91"/>
                  </a:lnTo>
                  <a:lnTo>
                    <a:pt x="338" y="91"/>
                  </a:lnTo>
                  <a:lnTo>
                    <a:pt x="216" y="148"/>
                  </a:lnTo>
                  <a:lnTo>
                    <a:pt x="141" y="214"/>
                  </a:lnTo>
                  <a:lnTo>
                    <a:pt x="0" y="103"/>
                  </a:lnTo>
                  <a:lnTo>
                    <a:pt x="63" y="58"/>
                  </a:lnTo>
                  <a:lnTo>
                    <a:pt x="141" y="1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8" name="Freeform 373"/>
            <p:cNvSpPr>
              <a:spLocks/>
            </p:cNvSpPr>
            <p:nvPr/>
          </p:nvSpPr>
          <p:spPr bwMode="auto">
            <a:xfrm>
              <a:off x="2415" y="2481"/>
              <a:ext cx="555" cy="177"/>
            </a:xfrm>
            <a:custGeom>
              <a:avLst/>
              <a:gdLst>
                <a:gd name="T0" fmla="*/ 396 w 555"/>
                <a:gd name="T1" fmla="*/ 0 h 177"/>
                <a:gd name="T2" fmla="*/ 555 w 555"/>
                <a:gd name="T3" fmla="*/ 129 h 177"/>
                <a:gd name="T4" fmla="*/ 555 w 555"/>
                <a:gd name="T5" fmla="*/ 147 h 177"/>
                <a:gd name="T6" fmla="*/ 480 w 555"/>
                <a:gd name="T7" fmla="*/ 135 h 177"/>
                <a:gd name="T8" fmla="*/ 261 w 555"/>
                <a:gd name="T9" fmla="*/ 135 h 177"/>
                <a:gd name="T10" fmla="*/ 96 w 555"/>
                <a:gd name="T11" fmla="*/ 177 h 177"/>
                <a:gd name="T12" fmla="*/ 0 w 555"/>
                <a:gd name="T13" fmla="*/ 99 h 177"/>
                <a:gd name="T14" fmla="*/ 33 w 555"/>
                <a:gd name="T15" fmla="*/ 66 h 177"/>
                <a:gd name="T16" fmla="*/ 180 w 555"/>
                <a:gd name="T17" fmla="*/ 36 h 177"/>
                <a:gd name="T18" fmla="*/ 396 w 555"/>
                <a:gd name="T19" fmla="*/ 0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5"/>
                <a:gd name="T31" fmla="*/ 0 h 177"/>
                <a:gd name="T32" fmla="*/ 555 w 555"/>
                <a:gd name="T33" fmla="*/ 177 h 1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5" h="177">
                  <a:moveTo>
                    <a:pt x="396" y="0"/>
                  </a:moveTo>
                  <a:lnTo>
                    <a:pt x="555" y="129"/>
                  </a:lnTo>
                  <a:lnTo>
                    <a:pt x="555" y="147"/>
                  </a:lnTo>
                  <a:lnTo>
                    <a:pt x="480" y="135"/>
                  </a:lnTo>
                  <a:lnTo>
                    <a:pt x="261" y="135"/>
                  </a:lnTo>
                  <a:lnTo>
                    <a:pt x="96" y="177"/>
                  </a:lnTo>
                  <a:lnTo>
                    <a:pt x="0" y="99"/>
                  </a:lnTo>
                  <a:lnTo>
                    <a:pt x="33" y="66"/>
                  </a:lnTo>
                  <a:lnTo>
                    <a:pt x="180" y="36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9" name="Freeform 374"/>
            <p:cNvSpPr>
              <a:spLocks/>
            </p:cNvSpPr>
            <p:nvPr/>
          </p:nvSpPr>
          <p:spPr bwMode="auto">
            <a:xfrm>
              <a:off x="2290" y="2387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60" name="Freeform 375"/>
            <p:cNvSpPr>
              <a:spLocks/>
            </p:cNvSpPr>
            <p:nvPr/>
          </p:nvSpPr>
          <p:spPr bwMode="auto">
            <a:xfrm rot="10666398">
              <a:off x="2381" y="2704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61" name="Freeform 376"/>
            <p:cNvSpPr>
              <a:spLocks/>
            </p:cNvSpPr>
            <p:nvPr/>
          </p:nvSpPr>
          <p:spPr bwMode="auto">
            <a:xfrm>
              <a:off x="2900" y="2750"/>
              <a:ext cx="1408" cy="842"/>
            </a:xfrm>
            <a:custGeom>
              <a:avLst/>
              <a:gdLst>
                <a:gd name="T0" fmla="*/ 25 w 1408"/>
                <a:gd name="T1" fmla="*/ 90 h 842"/>
                <a:gd name="T2" fmla="*/ 956 w 1408"/>
                <a:gd name="T3" fmla="*/ 818 h 842"/>
                <a:gd name="T4" fmla="*/ 1076 w 1408"/>
                <a:gd name="T5" fmla="*/ 842 h 842"/>
                <a:gd name="T6" fmla="*/ 1204 w 1408"/>
                <a:gd name="T7" fmla="*/ 838 h 842"/>
                <a:gd name="T8" fmla="*/ 1364 w 1408"/>
                <a:gd name="T9" fmla="*/ 790 h 842"/>
                <a:gd name="T10" fmla="*/ 1408 w 1408"/>
                <a:gd name="T11" fmla="*/ 702 h 842"/>
                <a:gd name="T12" fmla="*/ 492 w 1408"/>
                <a:gd name="T13" fmla="*/ 10 h 842"/>
                <a:gd name="T14" fmla="*/ 298 w 1408"/>
                <a:gd name="T15" fmla="*/ 0 h 842"/>
                <a:gd name="T16" fmla="*/ 76 w 1408"/>
                <a:gd name="T17" fmla="*/ 14 h 842"/>
                <a:gd name="T18" fmla="*/ 0 w 1408"/>
                <a:gd name="T19" fmla="*/ 70 h 8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08"/>
                <a:gd name="T31" fmla="*/ 0 h 842"/>
                <a:gd name="T32" fmla="*/ 1408 w 1408"/>
                <a:gd name="T33" fmla="*/ 842 h 8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08" h="842">
                  <a:moveTo>
                    <a:pt x="25" y="90"/>
                  </a:moveTo>
                  <a:lnTo>
                    <a:pt x="956" y="818"/>
                  </a:lnTo>
                  <a:lnTo>
                    <a:pt x="1076" y="842"/>
                  </a:lnTo>
                  <a:lnTo>
                    <a:pt x="1204" y="838"/>
                  </a:lnTo>
                  <a:lnTo>
                    <a:pt x="1364" y="790"/>
                  </a:lnTo>
                  <a:lnTo>
                    <a:pt x="1408" y="702"/>
                  </a:lnTo>
                  <a:lnTo>
                    <a:pt x="492" y="10"/>
                  </a:lnTo>
                  <a:lnTo>
                    <a:pt x="298" y="0"/>
                  </a:lnTo>
                  <a:lnTo>
                    <a:pt x="76" y="14"/>
                  </a:lnTo>
                  <a:lnTo>
                    <a:pt x="0" y="70"/>
                  </a:lnTo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62" name="Freeform 377"/>
            <p:cNvSpPr>
              <a:spLocks/>
            </p:cNvSpPr>
            <p:nvPr/>
          </p:nvSpPr>
          <p:spPr bwMode="auto">
            <a:xfrm>
              <a:off x="3392" y="2440"/>
              <a:ext cx="1030" cy="128"/>
            </a:xfrm>
            <a:custGeom>
              <a:avLst/>
              <a:gdLst>
                <a:gd name="T0" fmla="*/ 78 w 1030"/>
                <a:gd name="T1" fmla="*/ 83 h 128"/>
                <a:gd name="T2" fmla="*/ 0 w 1030"/>
                <a:gd name="T3" fmla="*/ 0 h 128"/>
                <a:gd name="T4" fmla="*/ 985 w 1030"/>
                <a:gd name="T5" fmla="*/ 83 h 128"/>
                <a:gd name="T6" fmla="*/ 1030 w 1030"/>
                <a:gd name="T7" fmla="*/ 128 h 128"/>
                <a:gd name="T8" fmla="*/ 78 w 1030"/>
                <a:gd name="T9" fmla="*/ 83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0"/>
                <a:gd name="T16" fmla="*/ 0 h 128"/>
                <a:gd name="T17" fmla="*/ 1030 w 1030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0" h="128">
                  <a:moveTo>
                    <a:pt x="78" y="83"/>
                  </a:moveTo>
                  <a:lnTo>
                    <a:pt x="0" y="0"/>
                  </a:lnTo>
                  <a:lnTo>
                    <a:pt x="985" y="83"/>
                  </a:lnTo>
                  <a:lnTo>
                    <a:pt x="1030" y="128"/>
                  </a:lnTo>
                  <a:lnTo>
                    <a:pt x="78" y="8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63" name="Freeform 378"/>
            <p:cNvSpPr>
              <a:spLocks/>
            </p:cNvSpPr>
            <p:nvPr/>
          </p:nvSpPr>
          <p:spPr bwMode="auto">
            <a:xfrm>
              <a:off x="4014" y="2115"/>
              <a:ext cx="726" cy="481"/>
            </a:xfrm>
            <a:custGeom>
              <a:avLst/>
              <a:gdLst>
                <a:gd name="T0" fmla="*/ 0 w 726"/>
                <a:gd name="T1" fmla="*/ 363 h 481"/>
                <a:gd name="T2" fmla="*/ 181 w 726"/>
                <a:gd name="T3" fmla="*/ 317 h 481"/>
                <a:gd name="T4" fmla="*/ 454 w 726"/>
                <a:gd name="T5" fmla="*/ 0 h 481"/>
                <a:gd name="T6" fmla="*/ 590 w 726"/>
                <a:gd name="T7" fmla="*/ 0 h 481"/>
                <a:gd name="T8" fmla="*/ 726 w 726"/>
                <a:gd name="T9" fmla="*/ 0 h 481"/>
                <a:gd name="T10" fmla="*/ 502 w 726"/>
                <a:gd name="T11" fmla="*/ 477 h 481"/>
                <a:gd name="T12" fmla="*/ 414 w 726"/>
                <a:gd name="T13" fmla="*/ 481 h 481"/>
                <a:gd name="T14" fmla="*/ 406 w 726"/>
                <a:gd name="T15" fmla="*/ 469 h 481"/>
                <a:gd name="T16" fmla="*/ 402 w 726"/>
                <a:gd name="T17" fmla="*/ 437 h 481"/>
                <a:gd name="T18" fmla="*/ 363 w 726"/>
                <a:gd name="T19" fmla="*/ 408 h 481"/>
                <a:gd name="T20" fmla="*/ 0 w 726"/>
                <a:gd name="T21" fmla="*/ 363 h 4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6"/>
                <a:gd name="T34" fmla="*/ 0 h 481"/>
                <a:gd name="T35" fmla="*/ 726 w 726"/>
                <a:gd name="T36" fmla="*/ 481 h 4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6" h="481">
                  <a:moveTo>
                    <a:pt x="0" y="363"/>
                  </a:moveTo>
                  <a:lnTo>
                    <a:pt x="181" y="317"/>
                  </a:lnTo>
                  <a:lnTo>
                    <a:pt x="454" y="0"/>
                  </a:lnTo>
                  <a:lnTo>
                    <a:pt x="590" y="0"/>
                  </a:lnTo>
                  <a:lnTo>
                    <a:pt x="726" y="0"/>
                  </a:lnTo>
                  <a:lnTo>
                    <a:pt x="502" y="477"/>
                  </a:lnTo>
                  <a:lnTo>
                    <a:pt x="414" y="481"/>
                  </a:lnTo>
                  <a:lnTo>
                    <a:pt x="406" y="469"/>
                  </a:lnTo>
                  <a:lnTo>
                    <a:pt x="402" y="437"/>
                  </a:lnTo>
                  <a:lnTo>
                    <a:pt x="363" y="408"/>
                  </a:lnTo>
                  <a:lnTo>
                    <a:pt x="0" y="363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64" name="Oval 379"/>
            <p:cNvSpPr>
              <a:spLocks noChangeArrowheads="1"/>
            </p:cNvSpPr>
            <p:nvPr/>
          </p:nvSpPr>
          <p:spPr bwMode="auto">
            <a:xfrm>
              <a:off x="2901" y="3172"/>
              <a:ext cx="150" cy="20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8218319" y="1529531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xtBox 65"/>
          <p:cNvSpPr txBox="1"/>
          <p:nvPr/>
        </p:nvSpPr>
        <p:spPr>
          <a:xfrm>
            <a:off x="6156176" y="3861048"/>
            <a:ext cx="29878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Network</a:t>
            </a:r>
            <a:r>
              <a:rPr lang="nl-NL" sz="1100" dirty="0" smtClean="0"/>
              <a:t>     Access       Research    Service</a:t>
            </a:r>
          </a:p>
          <a:p>
            <a:r>
              <a:rPr lang="nl-NL" sz="1100" dirty="0" smtClean="0"/>
              <a:t>(Na1-6)       TNA           JRA              SA</a:t>
            </a:r>
            <a:endParaRPr lang="nl-NL" sz="11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797152"/>
            <a:ext cx="2267297" cy="170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20359" t="65152" r="60258" b="21340"/>
          <a:stretch>
            <a:fillRect/>
          </a:stretch>
        </p:blipFill>
        <p:spPr bwMode="auto">
          <a:xfrm>
            <a:off x="1694299" y="3170557"/>
            <a:ext cx="1759927" cy="113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Network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: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Ocean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35696" y="2492896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 6: </a:t>
            </a:r>
            <a:r>
              <a:rPr lang="nl-NL" dirty="0" err="1" smtClean="0"/>
              <a:t>Ocean</a:t>
            </a:r>
            <a:r>
              <a:rPr lang="nl-NL" dirty="0" smtClean="0"/>
              <a:t> data</a:t>
            </a:r>
            <a:endParaRPr lang="nl-NL" dirty="0"/>
          </a:p>
        </p:txBody>
      </p:sp>
      <p:sp>
        <p:nvSpPr>
          <p:cNvPr id="18" name="Rectangle 17"/>
          <p:cNvSpPr/>
          <p:nvPr/>
        </p:nvSpPr>
        <p:spPr>
          <a:xfrm>
            <a:off x="6084168" y="3068960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tangle 23"/>
          <p:cNvSpPr/>
          <p:nvPr/>
        </p:nvSpPr>
        <p:spPr>
          <a:xfrm>
            <a:off x="2123728" y="3068960"/>
            <a:ext cx="108012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tangle 36"/>
          <p:cNvSpPr/>
          <p:nvPr/>
        </p:nvSpPr>
        <p:spPr>
          <a:xfrm>
            <a:off x="3635896" y="3933056"/>
            <a:ext cx="108012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4" descr="http://upload.wikimedia.org/wikipedia/commons/thumb/1/1a/Nitrous-oxide-3D-vdW.png/150px-Nitrous-oxide-3D-vdW.png">
            <a:hlinkClick r:id="rId3" tooltip="Nitrous oxide – space-filling model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845584" y="3616732"/>
            <a:ext cx="330074" cy="242643"/>
          </a:xfrm>
          <a:prstGeom prst="rect">
            <a:avLst/>
          </a:prstGeom>
          <a:noFill/>
        </p:spPr>
      </p:pic>
      <p:pic>
        <p:nvPicPr>
          <p:cNvPr id="10" name="Picture 6" descr="http://upload.wikimedia.org/wikipedia/commons/thumb/4/4b/Methane-3D-space-filling.svg/100px-Methane-3D-space-filling.svg.png">
            <a:hlinkClick r:id="rId5" tooltip="Spacefill model of methane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6200000">
            <a:off x="3465464" y="3545632"/>
            <a:ext cx="311866" cy="403050"/>
          </a:xfrm>
          <a:prstGeom prst="rect">
            <a:avLst/>
          </a:prstGeom>
          <a:noFill/>
        </p:spPr>
      </p:pic>
      <p:grpSp>
        <p:nvGrpSpPr>
          <p:cNvPr id="3" name="Group 125"/>
          <p:cNvGrpSpPr/>
          <p:nvPr/>
        </p:nvGrpSpPr>
        <p:grpSpPr>
          <a:xfrm rot="16200000">
            <a:off x="4251285" y="3677707"/>
            <a:ext cx="218306" cy="152939"/>
            <a:chOff x="1043608" y="4499323"/>
            <a:chExt cx="504056" cy="297829"/>
          </a:xfrm>
        </p:grpSpPr>
        <p:sp>
          <p:nvSpPr>
            <p:cNvPr id="12" name="Oval 11"/>
            <p:cNvSpPr/>
            <p:nvPr/>
          </p:nvSpPr>
          <p:spPr>
            <a:xfrm>
              <a:off x="1043608" y="4509120"/>
              <a:ext cx="360040" cy="288032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Oval 12"/>
            <p:cNvSpPr/>
            <p:nvPr/>
          </p:nvSpPr>
          <p:spPr>
            <a:xfrm>
              <a:off x="1212915" y="4499323"/>
              <a:ext cx="334749" cy="28803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5" name="Group 166"/>
          <p:cNvGrpSpPr>
            <a:grpSpLocks/>
          </p:cNvGrpSpPr>
          <p:nvPr/>
        </p:nvGrpSpPr>
        <p:grpSpPr bwMode="auto">
          <a:xfrm>
            <a:off x="2195736" y="2924944"/>
            <a:ext cx="663411" cy="186636"/>
            <a:chOff x="2200" y="2251"/>
            <a:chExt cx="453" cy="141"/>
          </a:xfrm>
        </p:grpSpPr>
        <p:grpSp>
          <p:nvGrpSpPr>
            <p:cNvPr id="66" name="Group 167"/>
            <p:cNvGrpSpPr>
              <a:grpSpLocks/>
            </p:cNvGrpSpPr>
            <p:nvPr/>
          </p:nvGrpSpPr>
          <p:grpSpPr bwMode="auto">
            <a:xfrm>
              <a:off x="2200" y="2258"/>
              <a:ext cx="453" cy="134"/>
              <a:chOff x="1644" y="1848"/>
              <a:chExt cx="2528" cy="544"/>
            </a:xfrm>
          </p:grpSpPr>
          <p:sp>
            <p:nvSpPr>
              <p:cNvPr id="82" name="Freeform 168"/>
              <p:cNvSpPr>
                <a:spLocks/>
              </p:cNvSpPr>
              <p:nvPr/>
            </p:nvSpPr>
            <p:spPr bwMode="auto">
              <a:xfrm>
                <a:off x="1644" y="1928"/>
                <a:ext cx="2528" cy="464"/>
              </a:xfrm>
              <a:custGeom>
                <a:avLst/>
                <a:gdLst>
                  <a:gd name="T0" fmla="*/ 0 w 2528"/>
                  <a:gd name="T1" fmla="*/ 320 h 464"/>
                  <a:gd name="T2" fmla="*/ 32 w 2528"/>
                  <a:gd name="T3" fmla="*/ 452 h 464"/>
                  <a:gd name="T4" fmla="*/ 2292 w 2528"/>
                  <a:gd name="T5" fmla="*/ 464 h 464"/>
                  <a:gd name="T6" fmla="*/ 2528 w 2528"/>
                  <a:gd name="T7" fmla="*/ 232 h 464"/>
                  <a:gd name="T8" fmla="*/ 2200 w 2528"/>
                  <a:gd name="T9" fmla="*/ 280 h 464"/>
                  <a:gd name="T10" fmla="*/ 2032 w 2528"/>
                  <a:gd name="T11" fmla="*/ 280 h 464"/>
                  <a:gd name="T12" fmla="*/ 1880 w 2528"/>
                  <a:gd name="T13" fmla="*/ 276 h 464"/>
                  <a:gd name="T14" fmla="*/ 1840 w 2528"/>
                  <a:gd name="T15" fmla="*/ 144 h 464"/>
                  <a:gd name="T16" fmla="*/ 1864 w 2528"/>
                  <a:gd name="T17" fmla="*/ 96 h 464"/>
                  <a:gd name="T18" fmla="*/ 1588 w 2528"/>
                  <a:gd name="T19" fmla="*/ 92 h 464"/>
                  <a:gd name="T20" fmla="*/ 1564 w 2528"/>
                  <a:gd name="T21" fmla="*/ 40 h 464"/>
                  <a:gd name="T22" fmla="*/ 1528 w 2528"/>
                  <a:gd name="T23" fmla="*/ 40 h 464"/>
                  <a:gd name="T24" fmla="*/ 1512 w 2528"/>
                  <a:gd name="T25" fmla="*/ 0 h 464"/>
                  <a:gd name="T26" fmla="*/ 1476 w 2528"/>
                  <a:gd name="T27" fmla="*/ 8 h 464"/>
                  <a:gd name="T28" fmla="*/ 1492 w 2528"/>
                  <a:gd name="T29" fmla="*/ 48 h 464"/>
                  <a:gd name="T30" fmla="*/ 1416 w 2528"/>
                  <a:gd name="T31" fmla="*/ 64 h 464"/>
                  <a:gd name="T32" fmla="*/ 1412 w 2528"/>
                  <a:gd name="T33" fmla="*/ 116 h 464"/>
                  <a:gd name="T34" fmla="*/ 1160 w 2528"/>
                  <a:gd name="T35" fmla="*/ 120 h 464"/>
                  <a:gd name="T36" fmla="*/ 1076 w 2528"/>
                  <a:gd name="T37" fmla="*/ 56 h 464"/>
                  <a:gd name="T38" fmla="*/ 856 w 2528"/>
                  <a:gd name="T39" fmla="*/ 96 h 464"/>
                  <a:gd name="T40" fmla="*/ 800 w 2528"/>
                  <a:gd name="T41" fmla="*/ 228 h 464"/>
                  <a:gd name="T42" fmla="*/ 760 w 2528"/>
                  <a:gd name="T43" fmla="*/ 172 h 464"/>
                  <a:gd name="T44" fmla="*/ 596 w 2528"/>
                  <a:gd name="T45" fmla="*/ 200 h 464"/>
                  <a:gd name="T46" fmla="*/ 588 w 2528"/>
                  <a:gd name="T47" fmla="*/ 228 h 464"/>
                  <a:gd name="T48" fmla="*/ 552 w 2528"/>
                  <a:gd name="T49" fmla="*/ 196 h 464"/>
                  <a:gd name="T50" fmla="*/ 580 w 2528"/>
                  <a:gd name="T51" fmla="*/ 160 h 464"/>
                  <a:gd name="T52" fmla="*/ 540 w 2528"/>
                  <a:gd name="T53" fmla="*/ 148 h 464"/>
                  <a:gd name="T54" fmla="*/ 484 w 2528"/>
                  <a:gd name="T55" fmla="*/ 164 h 464"/>
                  <a:gd name="T56" fmla="*/ 520 w 2528"/>
                  <a:gd name="T57" fmla="*/ 188 h 464"/>
                  <a:gd name="T58" fmla="*/ 500 w 2528"/>
                  <a:gd name="T59" fmla="*/ 208 h 464"/>
                  <a:gd name="T60" fmla="*/ 524 w 2528"/>
                  <a:gd name="T61" fmla="*/ 224 h 464"/>
                  <a:gd name="T62" fmla="*/ 280 w 2528"/>
                  <a:gd name="T63" fmla="*/ 216 h 464"/>
                  <a:gd name="T64" fmla="*/ 292 w 2528"/>
                  <a:gd name="T65" fmla="*/ 260 h 464"/>
                  <a:gd name="T66" fmla="*/ 340 w 2528"/>
                  <a:gd name="T67" fmla="*/ 292 h 464"/>
                  <a:gd name="T68" fmla="*/ 304 w 2528"/>
                  <a:gd name="T69" fmla="*/ 348 h 464"/>
                  <a:gd name="T70" fmla="*/ 276 w 2528"/>
                  <a:gd name="T71" fmla="*/ 336 h 464"/>
                  <a:gd name="T72" fmla="*/ 268 w 2528"/>
                  <a:gd name="T73" fmla="*/ 312 h 464"/>
                  <a:gd name="T74" fmla="*/ 208 w 2528"/>
                  <a:gd name="T75" fmla="*/ 300 h 464"/>
                  <a:gd name="T76" fmla="*/ 184 w 2528"/>
                  <a:gd name="T77" fmla="*/ 344 h 464"/>
                  <a:gd name="T78" fmla="*/ 36 w 2528"/>
                  <a:gd name="T79" fmla="*/ 344 h 464"/>
                  <a:gd name="T80" fmla="*/ 0 w 2528"/>
                  <a:gd name="T81" fmla="*/ 320 h 46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28"/>
                  <a:gd name="T124" fmla="*/ 0 h 464"/>
                  <a:gd name="T125" fmla="*/ 2528 w 2528"/>
                  <a:gd name="T126" fmla="*/ 464 h 46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28" h="464">
                    <a:moveTo>
                      <a:pt x="0" y="320"/>
                    </a:moveTo>
                    <a:lnTo>
                      <a:pt x="32" y="452"/>
                    </a:lnTo>
                    <a:lnTo>
                      <a:pt x="2292" y="464"/>
                    </a:lnTo>
                    <a:lnTo>
                      <a:pt x="2528" y="232"/>
                    </a:lnTo>
                    <a:lnTo>
                      <a:pt x="2200" y="280"/>
                    </a:lnTo>
                    <a:lnTo>
                      <a:pt x="2032" y="280"/>
                    </a:lnTo>
                    <a:lnTo>
                      <a:pt x="1880" y="276"/>
                    </a:lnTo>
                    <a:lnTo>
                      <a:pt x="1840" y="144"/>
                    </a:lnTo>
                    <a:lnTo>
                      <a:pt x="1864" y="96"/>
                    </a:lnTo>
                    <a:lnTo>
                      <a:pt x="1588" y="92"/>
                    </a:lnTo>
                    <a:lnTo>
                      <a:pt x="1564" y="40"/>
                    </a:lnTo>
                    <a:lnTo>
                      <a:pt x="1528" y="40"/>
                    </a:lnTo>
                    <a:lnTo>
                      <a:pt x="1512" y="0"/>
                    </a:lnTo>
                    <a:lnTo>
                      <a:pt x="1476" y="8"/>
                    </a:lnTo>
                    <a:lnTo>
                      <a:pt x="1492" y="48"/>
                    </a:lnTo>
                    <a:lnTo>
                      <a:pt x="1416" y="64"/>
                    </a:lnTo>
                    <a:lnTo>
                      <a:pt x="1412" y="116"/>
                    </a:lnTo>
                    <a:lnTo>
                      <a:pt x="1160" y="120"/>
                    </a:lnTo>
                    <a:lnTo>
                      <a:pt x="1076" y="56"/>
                    </a:lnTo>
                    <a:lnTo>
                      <a:pt x="856" y="96"/>
                    </a:lnTo>
                    <a:lnTo>
                      <a:pt x="800" y="228"/>
                    </a:lnTo>
                    <a:lnTo>
                      <a:pt x="760" y="172"/>
                    </a:lnTo>
                    <a:lnTo>
                      <a:pt x="596" y="200"/>
                    </a:lnTo>
                    <a:lnTo>
                      <a:pt x="588" y="228"/>
                    </a:lnTo>
                    <a:lnTo>
                      <a:pt x="552" y="196"/>
                    </a:lnTo>
                    <a:lnTo>
                      <a:pt x="580" y="160"/>
                    </a:lnTo>
                    <a:lnTo>
                      <a:pt x="540" y="148"/>
                    </a:lnTo>
                    <a:lnTo>
                      <a:pt x="484" y="164"/>
                    </a:lnTo>
                    <a:lnTo>
                      <a:pt x="520" y="188"/>
                    </a:lnTo>
                    <a:lnTo>
                      <a:pt x="500" y="208"/>
                    </a:lnTo>
                    <a:lnTo>
                      <a:pt x="524" y="224"/>
                    </a:lnTo>
                    <a:lnTo>
                      <a:pt x="280" y="216"/>
                    </a:lnTo>
                    <a:lnTo>
                      <a:pt x="292" y="260"/>
                    </a:lnTo>
                    <a:lnTo>
                      <a:pt x="340" y="292"/>
                    </a:lnTo>
                    <a:lnTo>
                      <a:pt x="304" y="348"/>
                    </a:lnTo>
                    <a:lnTo>
                      <a:pt x="276" y="336"/>
                    </a:lnTo>
                    <a:lnTo>
                      <a:pt x="268" y="312"/>
                    </a:lnTo>
                    <a:lnTo>
                      <a:pt x="208" y="300"/>
                    </a:lnTo>
                    <a:lnTo>
                      <a:pt x="184" y="344"/>
                    </a:lnTo>
                    <a:lnTo>
                      <a:pt x="36" y="344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83" name="Freeform 169"/>
              <p:cNvSpPr>
                <a:spLocks/>
              </p:cNvSpPr>
              <p:nvPr/>
            </p:nvSpPr>
            <p:spPr bwMode="auto">
              <a:xfrm>
                <a:off x="2800" y="1848"/>
                <a:ext cx="172" cy="192"/>
              </a:xfrm>
              <a:custGeom>
                <a:avLst/>
                <a:gdLst>
                  <a:gd name="T0" fmla="*/ 0 w 172"/>
                  <a:gd name="T1" fmla="*/ 192 h 192"/>
                  <a:gd name="T2" fmla="*/ 60 w 172"/>
                  <a:gd name="T3" fmla="*/ 80 h 192"/>
                  <a:gd name="T4" fmla="*/ 4 w 172"/>
                  <a:gd name="T5" fmla="*/ 0 h 192"/>
                  <a:gd name="T6" fmla="*/ 160 w 172"/>
                  <a:gd name="T7" fmla="*/ 8 h 192"/>
                  <a:gd name="T8" fmla="*/ 116 w 172"/>
                  <a:gd name="T9" fmla="*/ 60 h 192"/>
                  <a:gd name="T10" fmla="*/ 172 w 172"/>
                  <a:gd name="T11" fmla="*/ 192 h 192"/>
                  <a:gd name="T12" fmla="*/ 0 w 172"/>
                  <a:gd name="T13" fmla="*/ 192 h 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2"/>
                  <a:gd name="T22" fmla="*/ 0 h 192"/>
                  <a:gd name="T23" fmla="*/ 172 w 172"/>
                  <a:gd name="T24" fmla="*/ 192 h 1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2" h="192">
                    <a:moveTo>
                      <a:pt x="0" y="192"/>
                    </a:moveTo>
                    <a:lnTo>
                      <a:pt x="60" y="80"/>
                    </a:lnTo>
                    <a:lnTo>
                      <a:pt x="4" y="0"/>
                    </a:lnTo>
                    <a:lnTo>
                      <a:pt x="160" y="8"/>
                    </a:lnTo>
                    <a:lnTo>
                      <a:pt x="116" y="60"/>
                    </a:lnTo>
                    <a:lnTo>
                      <a:pt x="1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</p:grpSp>
        <p:sp>
          <p:nvSpPr>
            <p:cNvPr id="67" name="Oval 170"/>
            <p:cNvSpPr>
              <a:spLocks noChangeArrowheads="1"/>
            </p:cNvSpPr>
            <p:nvPr/>
          </p:nvSpPr>
          <p:spPr bwMode="auto">
            <a:xfrm>
              <a:off x="2279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68" name="Oval 171"/>
            <p:cNvSpPr>
              <a:spLocks noChangeArrowheads="1"/>
            </p:cNvSpPr>
            <p:nvPr/>
          </p:nvSpPr>
          <p:spPr bwMode="auto">
            <a:xfrm>
              <a:off x="2602" y="2349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69" name="Oval 172"/>
            <p:cNvSpPr>
              <a:spLocks noChangeArrowheads="1"/>
            </p:cNvSpPr>
            <p:nvPr/>
          </p:nvSpPr>
          <p:spPr bwMode="auto">
            <a:xfrm>
              <a:off x="2296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0" name="Oval 173"/>
            <p:cNvSpPr>
              <a:spLocks noChangeArrowheads="1"/>
            </p:cNvSpPr>
            <p:nvPr/>
          </p:nvSpPr>
          <p:spPr bwMode="auto">
            <a:xfrm>
              <a:off x="2313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1" name="Oval 174"/>
            <p:cNvSpPr>
              <a:spLocks noChangeArrowheads="1"/>
            </p:cNvSpPr>
            <p:nvPr/>
          </p:nvSpPr>
          <p:spPr bwMode="auto">
            <a:xfrm>
              <a:off x="2364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2" name="Oval 175"/>
            <p:cNvSpPr>
              <a:spLocks noChangeArrowheads="1"/>
            </p:cNvSpPr>
            <p:nvPr/>
          </p:nvSpPr>
          <p:spPr bwMode="auto">
            <a:xfrm>
              <a:off x="2381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3" name="Oval 176"/>
            <p:cNvSpPr>
              <a:spLocks noChangeArrowheads="1"/>
            </p:cNvSpPr>
            <p:nvPr/>
          </p:nvSpPr>
          <p:spPr bwMode="auto">
            <a:xfrm>
              <a:off x="2398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4" name="Freeform 177"/>
            <p:cNvSpPr>
              <a:spLocks/>
            </p:cNvSpPr>
            <p:nvPr/>
          </p:nvSpPr>
          <p:spPr bwMode="auto">
            <a:xfrm>
              <a:off x="2253" y="2341"/>
              <a:ext cx="85" cy="9"/>
            </a:xfrm>
            <a:custGeom>
              <a:avLst/>
              <a:gdLst>
                <a:gd name="T0" fmla="*/ 0 w 207"/>
                <a:gd name="T1" fmla="*/ 0 h 136"/>
                <a:gd name="T2" fmla="*/ 2 w 207"/>
                <a:gd name="T3" fmla="*/ 0 h 136"/>
                <a:gd name="T4" fmla="*/ 14 w 207"/>
                <a:gd name="T5" fmla="*/ 0 h 136"/>
                <a:gd name="T6" fmla="*/ 14 w 207"/>
                <a:gd name="T7" fmla="*/ 0 h 136"/>
                <a:gd name="T8" fmla="*/ 8 w 207"/>
                <a:gd name="T9" fmla="*/ 0 h 136"/>
                <a:gd name="T10" fmla="*/ 2 w 207"/>
                <a:gd name="T11" fmla="*/ 0 h 136"/>
                <a:gd name="T12" fmla="*/ 2 w 20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36"/>
                <a:gd name="T23" fmla="*/ 207 w 207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36">
                  <a:moveTo>
                    <a:pt x="0" y="7"/>
                  </a:moveTo>
                  <a:cubicBezTo>
                    <a:pt x="11" y="7"/>
                    <a:pt x="21" y="7"/>
                    <a:pt x="32" y="7"/>
                  </a:cubicBezTo>
                  <a:lnTo>
                    <a:pt x="207" y="46"/>
                  </a:lnTo>
                  <a:lnTo>
                    <a:pt x="207" y="136"/>
                  </a:lnTo>
                  <a:lnTo>
                    <a:pt x="116" y="91"/>
                  </a:lnTo>
                  <a:lnTo>
                    <a:pt x="26" y="91"/>
                  </a:lnTo>
                  <a:lnTo>
                    <a:pt x="26" y="0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5" name="Freeform 178"/>
            <p:cNvSpPr>
              <a:spLocks/>
            </p:cNvSpPr>
            <p:nvPr/>
          </p:nvSpPr>
          <p:spPr bwMode="auto">
            <a:xfrm>
              <a:off x="2473" y="2307"/>
              <a:ext cx="48" cy="14"/>
            </a:xfrm>
            <a:custGeom>
              <a:avLst/>
              <a:gdLst>
                <a:gd name="T0" fmla="*/ 0 w 207"/>
                <a:gd name="T1" fmla="*/ 0 h 136"/>
                <a:gd name="T2" fmla="*/ 0 w 207"/>
                <a:gd name="T3" fmla="*/ 0 h 136"/>
                <a:gd name="T4" fmla="*/ 3 w 207"/>
                <a:gd name="T5" fmla="*/ 0 h 136"/>
                <a:gd name="T6" fmla="*/ 3 w 207"/>
                <a:gd name="T7" fmla="*/ 0 h 136"/>
                <a:gd name="T8" fmla="*/ 1 w 207"/>
                <a:gd name="T9" fmla="*/ 0 h 136"/>
                <a:gd name="T10" fmla="*/ 0 w 207"/>
                <a:gd name="T11" fmla="*/ 0 h 136"/>
                <a:gd name="T12" fmla="*/ 0 w 20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36"/>
                <a:gd name="T23" fmla="*/ 207 w 207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36">
                  <a:moveTo>
                    <a:pt x="0" y="7"/>
                  </a:moveTo>
                  <a:cubicBezTo>
                    <a:pt x="11" y="7"/>
                    <a:pt x="21" y="7"/>
                    <a:pt x="32" y="7"/>
                  </a:cubicBezTo>
                  <a:lnTo>
                    <a:pt x="207" y="46"/>
                  </a:lnTo>
                  <a:lnTo>
                    <a:pt x="207" y="136"/>
                  </a:lnTo>
                  <a:lnTo>
                    <a:pt x="116" y="91"/>
                  </a:lnTo>
                  <a:lnTo>
                    <a:pt x="26" y="91"/>
                  </a:lnTo>
                  <a:lnTo>
                    <a:pt x="26" y="0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6" name="Line 179"/>
            <p:cNvSpPr>
              <a:spLocks noChangeShapeType="1"/>
            </p:cNvSpPr>
            <p:nvPr/>
          </p:nvSpPr>
          <p:spPr bwMode="auto">
            <a:xfrm flipV="1">
              <a:off x="2568" y="2251"/>
              <a:ext cx="0" cy="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180"/>
            <p:cNvSpPr>
              <a:spLocks noChangeShapeType="1"/>
            </p:cNvSpPr>
            <p:nvPr/>
          </p:nvSpPr>
          <p:spPr bwMode="auto">
            <a:xfrm>
              <a:off x="2549" y="2272"/>
              <a:ext cx="28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181"/>
            <p:cNvSpPr>
              <a:spLocks noChangeArrowheads="1"/>
            </p:cNvSpPr>
            <p:nvPr/>
          </p:nvSpPr>
          <p:spPr bwMode="auto">
            <a:xfrm>
              <a:off x="2577" y="2279"/>
              <a:ext cx="9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9" name="Rectangle 182"/>
            <p:cNvSpPr>
              <a:spLocks noChangeArrowheads="1"/>
            </p:cNvSpPr>
            <p:nvPr/>
          </p:nvSpPr>
          <p:spPr bwMode="auto">
            <a:xfrm>
              <a:off x="2558" y="2328"/>
              <a:ext cx="10" cy="2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0" name="Rectangle 183"/>
            <p:cNvSpPr>
              <a:spLocks noChangeArrowheads="1"/>
            </p:cNvSpPr>
            <p:nvPr/>
          </p:nvSpPr>
          <p:spPr bwMode="auto">
            <a:xfrm>
              <a:off x="2549" y="2272"/>
              <a:ext cx="9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1" name="Rectangle 184"/>
            <p:cNvSpPr>
              <a:spLocks noChangeArrowheads="1"/>
            </p:cNvSpPr>
            <p:nvPr/>
          </p:nvSpPr>
          <p:spPr bwMode="auto">
            <a:xfrm>
              <a:off x="2494" y="2292"/>
              <a:ext cx="33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-108520" y="3717032"/>
            <a:ext cx="1837638" cy="1264053"/>
            <a:chOff x="-108520" y="3717032"/>
            <a:chExt cx="1837638" cy="1264053"/>
          </a:xfrm>
        </p:grpSpPr>
        <p:pic>
          <p:nvPicPr>
            <p:cNvPr id="84" name="Picture 3" descr="Visio-Ingos1_wps"/>
            <p:cNvPicPr>
              <a:picLocks noChangeAspect="1" noChangeArrowheads="1"/>
            </p:cNvPicPr>
            <p:nvPr/>
          </p:nvPicPr>
          <p:blipFill>
            <a:blip r:embed="rId2" cstate="print"/>
            <a:srcRect l="39229" t="52696" r="38768" b="33917"/>
            <a:stretch>
              <a:fillRect/>
            </a:stretch>
          </p:blipFill>
          <p:spPr bwMode="auto">
            <a:xfrm>
              <a:off x="-108520" y="4149080"/>
              <a:ext cx="1532935" cy="83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" name="TextBox 84"/>
            <p:cNvSpPr txBox="1"/>
            <p:nvPr/>
          </p:nvSpPr>
          <p:spPr>
            <a:xfrm>
              <a:off x="0" y="3717032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err="1" smtClean="0"/>
                <a:t>Calibrations</a:t>
              </a:r>
              <a:r>
                <a:rPr lang="nl-NL" dirty="0" smtClean="0"/>
                <a:t> </a:t>
              </a:r>
            </a:p>
          </p:txBody>
        </p:sp>
        <p:sp>
          <p:nvSpPr>
            <p:cNvPr id="86" name="Left-Right Arrow 85"/>
            <p:cNvSpPr/>
            <p:nvPr/>
          </p:nvSpPr>
          <p:spPr>
            <a:xfrm rot="20082229">
              <a:off x="1297070" y="4050956"/>
              <a:ext cx="432048" cy="482925"/>
            </a:xfrm>
            <a:prstGeom prst="leftRightArrow">
              <a:avLst>
                <a:gd name="adj1" fmla="val 50000"/>
                <a:gd name="adj2" fmla="val 248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203848" y="4653136"/>
            <a:ext cx="3867446" cy="1086695"/>
            <a:chOff x="2936802" y="5006601"/>
            <a:chExt cx="3867446" cy="1086695"/>
          </a:xfrm>
        </p:grpSpPr>
        <p:sp>
          <p:nvSpPr>
            <p:cNvPr id="88" name="Right Arrow 87"/>
            <p:cNvSpPr/>
            <p:nvPr/>
          </p:nvSpPr>
          <p:spPr>
            <a:xfrm rot="2210911" flipV="1">
              <a:off x="2936802" y="5006601"/>
              <a:ext cx="1982573" cy="250148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788024" y="5723964"/>
              <a:ext cx="2016224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dirty="0" smtClean="0">
                  <a:latin typeface="+mj-lt"/>
                </a:rPr>
                <a:t>MEMENTO (IFU)</a:t>
              </a:r>
              <a:endParaRPr lang="nl-NL" dirty="0">
                <a:latin typeface="+mj-lt"/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8239243" y="1531885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Rectangle 90"/>
          <p:cNvSpPr/>
          <p:nvPr/>
        </p:nvSpPr>
        <p:spPr>
          <a:xfrm>
            <a:off x="6805729" y="2701615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2" name="TextBox 91"/>
          <p:cNvSpPr txBox="1"/>
          <p:nvPr/>
        </p:nvSpPr>
        <p:spPr>
          <a:xfrm>
            <a:off x="6156176" y="3861048"/>
            <a:ext cx="29878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Network</a:t>
            </a:r>
            <a:r>
              <a:rPr lang="nl-NL" sz="1100" dirty="0" smtClean="0"/>
              <a:t>     Access       Research    Service</a:t>
            </a:r>
          </a:p>
          <a:p>
            <a:r>
              <a:rPr lang="nl-NL" sz="1100" dirty="0" smtClean="0"/>
              <a:t>(Na1-6)       TNA           JRA              SA</a:t>
            </a:r>
            <a:endParaRPr lang="nl-NL" sz="11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3140968"/>
            <a:ext cx="1584176" cy="205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5076056" y="5805264"/>
            <a:ext cx="1899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MarinE</a:t>
            </a:r>
            <a:r>
              <a:rPr lang="en-US" sz="1400" dirty="0" smtClean="0"/>
              <a:t> </a:t>
            </a:r>
            <a:r>
              <a:rPr lang="en-US" sz="1400" dirty="0" err="1" smtClean="0"/>
              <a:t>MethanE</a:t>
            </a:r>
            <a:r>
              <a:rPr lang="en-US" sz="1400" dirty="0" smtClean="0"/>
              <a:t> and </a:t>
            </a:r>
            <a:r>
              <a:rPr lang="en-US" sz="1400" dirty="0" err="1" smtClean="0"/>
              <a:t>NiTrous</a:t>
            </a:r>
            <a:r>
              <a:rPr lang="en-US" sz="1400" dirty="0" smtClean="0"/>
              <a:t> Oxide database</a:t>
            </a:r>
            <a:endParaRPr lang="nl-NL" sz="1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764704"/>
            <a:ext cx="5120059" cy="205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39341" t="14061" r="39826" b="19285"/>
          <a:stretch>
            <a:fillRect/>
          </a:stretch>
        </p:blipFill>
        <p:spPr bwMode="auto">
          <a:xfrm>
            <a:off x="107504" y="2348880"/>
            <a:ext cx="1440160" cy="411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Access to stations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&amp;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facilities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1403648" y="2492896"/>
            <a:ext cx="7293496" cy="3741048"/>
          </a:xfrm>
        </p:spPr>
        <p:txBody>
          <a:bodyPr/>
          <a:lstStyle/>
          <a:p>
            <a:r>
              <a:rPr lang="nl-NL" sz="2000" dirty="0" smtClean="0">
                <a:latin typeface="+mj-lt"/>
              </a:rPr>
              <a:t>6 ‘super’-sites</a:t>
            </a:r>
          </a:p>
          <a:p>
            <a:pPr lvl="1"/>
            <a:r>
              <a:rPr lang="nl-NL" sz="1400" dirty="0" smtClean="0">
                <a:latin typeface="+mj-lt"/>
              </a:rPr>
              <a:t>Stations </a:t>
            </a:r>
            <a:r>
              <a:rPr lang="nl-NL" sz="1400" dirty="0" err="1" smtClean="0">
                <a:latin typeface="+mj-lt"/>
              </a:rPr>
              <a:t>where</a:t>
            </a:r>
            <a:r>
              <a:rPr lang="nl-NL" sz="1400" dirty="0" smtClean="0">
                <a:latin typeface="+mj-lt"/>
              </a:rPr>
              <a:t> JRA </a:t>
            </a:r>
            <a:r>
              <a:rPr lang="nl-NL" sz="1400" dirty="0" err="1" smtClean="0">
                <a:latin typeface="+mj-lt"/>
              </a:rPr>
              <a:t>campaigns</a:t>
            </a:r>
            <a:r>
              <a:rPr lang="nl-NL" sz="1400" dirty="0" smtClean="0">
                <a:latin typeface="+mj-lt"/>
              </a:rPr>
              <a:t> are </a:t>
            </a:r>
            <a:r>
              <a:rPr lang="nl-NL" sz="1400" dirty="0" err="1" smtClean="0">
                <a:latin typeface="+mj-lt"/>
              </a:rPr>
              <a:t>hosted</a:t>
            </a:r>
            <a:endParaRPr lang="nl-NL" sz="1400" dirty="0" smtClean="0">
              <a:latin typeface="+mj-lt"/>
            </a:endParaRPr>
          </a:p>
          <a:p>
            <a:pPr lvl="1"/>
            <a:endParaRPr lang="nl-NL" sz="1400" dirty="0" smtClean="0">
              <a:latin typeface="+mj-lt"/>
            </a:endParaRPr>
          </a:p>
          <a:p>
            <a:r>
              <a:rPr lang="nl-NL" sz="2000" dirty="0" smtClean="0">
                <a:latin typeface="+mj-lt"/>
              </a:rPr>
              <a:t>14 </a:t>
            </a:r>
            <a:r>
              <a:rPr lang="nl-NL" sz="2000" dirty="0" err="1" smtClean="0">
                <a:latin typeface="+mj-lt"/>
              </a:rPr>
              <a:t>observing</a:t>
            </a:r>
            <a:r>
              <a:rPr lang="nl-NL" sz="2000" dirty="0" smtClean="0">
                <a:latin typeface="+mj-lt"/>
              </a:rPr>
              <a:t> stations</a:t>
            </a:r>
          </a:p>
          <a:p>
            <a:endParaRPr lang="nl-NL" sz="2000" dirty="0" smtClean="0">
              <a:latin typeface="+mj-lt"/>
            </a:endParaRPr>
          </a:p>
          <a:p>
            <a:r>
              <a:rPr lang="nl-NL" sz="2000" dirty="0" smtClean="0">
                <a:latin typeface="+mj-lt"/>
              </a:rPr>
              <a:t>2 </a:t>
            </a:r>
            <a:r>
              <a:rPr lang="nl-NL" sz="2000" dirty="0" err="1" smtClean="0">
                <a:latin typeface="+mj-lt"/>
              </a:rPr>
              <a:t>aircrafts</a:t>
            </a:r>
            <a:r>
              <a:rPr lang="nl-NL" sz="2000" dirty="0" smtClean="0">
                <a:latin typeface="+mj-lt"/>
              </a:rPr>
              <a:t> </a:t>
            </a:r>
            <a:r>
              <a:rPr lang="nl-NL" sz="2000" dirty="0" err="1" smtClean="0">
                <a:latin typeface="+mj-lt"/>
              </a:rPr>
              <a:t>for</a:t>
            </a:r>
            <a:r>
              <a:rPr lang="nl-NL" sz="2000" dirty="0" smtClean="0">
                <a:latin typeface="+mj-lt"/>
              </a:rPr>
              <a:t> CH</a:t>
            </a:r>
            <a:r>
              <a:rPr lang="nl-NL" sz="2000" baseline="-25000" dirty="0" smtClean="0">
                <a:latin typeface="+mj-lt"/>
              </a:rPr>
              <a:t>4</a:t>
            </a:r>
            <a:r>
              <a:rPr lang="nl-NL" sz="2000" dirty="0" smtClean="0">
                <a:latin typeface="+mj-lt"/>
              </a:rPr>
              <a:t> flux </a:t>
            </a:r>
            <a:r>
              <a:rPr lang="nl-NL" sz="2000" dirty="0" err="1" smtClean="0">
                <a:latin typeface="+mj-lt"/>
              </a:rPr>
              <a:t>variability</a:t>
            </a:r>
            <a:endParaRPr lang="nl-NL" sz="2000" dirty="0" smtClean="0">
              <a:latin typeface="+mj-lt"/>
            </a:endParaRPr>
          </a:p>
          <a:p>
            <a:endParaRPr lang="nl-NL" sz="2000" dirty="0" smtClean="0">
              <a:latin typeface="+mj-lt"/>
            </a:endParaRPr>
          </a:p>
          <a:p>
            <a:r>
              <a:rPr lang="nl-NL" sz="2000" dirty="0" err="1" smtClean="0">
                <a:latin typeface="+mj-lt"/>
              </a:rPr>
              <a:t>Calibration</a:t>
            </a:r>
            <a:r>
              <a:rPr lang="nl-NL" sz="2000" dirty="0" smtClean="0">
                <a:latin typeface="+mj-lt"/>
              </a:rPr>
              <a:t> service &amp; </a:t>
            </a:r>
            <a:r>
              <a:rPr lang="nl-NL" sz="2000" dirty="0" err="1" smtClean="0">
                <a:latin typeface="+mj-lt"/>
              </a:rPr>
              <a:t>Cucumber</a:t>
            </a:r>
            <a:r>
              <a:rPr lang="nl-NL" sz="2000" dirty="0" smtClean="0">
                <a:latin typeface="+mj-lt"/>
              </a:rPr>
              <a:t> </a:t>
            </a:r>
            <a:r>
              <a:rPr lang="nl-NL" sz="2000" dirty="0" err="1" smtClean="0">
                <a:latin typeface="+mj-lt"/>
              </a:rPr>
              <a:t>rotation</a:t>
            </a:r>
            <a:endParaRPr lang="nl-NL" sz="2000" dirty="0" smtClean="0">
              <a:latin typeface="+mj-lt"/>
            </a:endParaRPr>
          </a:p>
          <a:p>
            <a:endParaRPr lang="nl-NL" sz="2000" baseline="30000" dirty="0" smtClean="0">
              <a:latin typeface="+mj-lt"/>
            </a:endParaRPr>
          </a:p>
          <a:p>
            <a:endParaRPr lang="nl-NL" sz="2000" baseline="30000" dirty="0" smtClean="0">
              <a:latin typeface="+mj-lt"/>
            </a:endParaRPr>
          </a:p>
          <a:p>
            <a:r>
              <a:rPr lang="nl-NL" sz="2000" baseline="30000" dirty="0" smtClean="0">
                <a:latin typeface="+mj-lt"/>
              </a:rPr>
              <a:t>13</a:t>
            </a:r>
            <a:r>
              <a:rPr lang="nl-NL" sz="2000" dirty="0" smtClean="0">
                <a:latin typeface="+mj-lt"/>
              </a:rPr>
              <a:t>CH</a:t>
            </a:r>
            <a:r>
              <a:rPr lang="nl-NL" sz="2000" baseline="-25000" dirty="0" smtClean="0">
                <a:latin typeface="+mj-lt"/>
              </a:rPr>
              <a:t>4</a:t>
            </a:r>
            <a:r>
              <a:rPr lang="nl-NL" sz="2000" dirty="0" smtClean="0">
                <a:latin typeface="+mj-lt"/>
              </a:rPr>
              <a:t> </a:t>
            </a:r>
            <a:r>
              <a:rPr lang="nl-NL" sz="2000" dirty="0" err="1" smtClean="0">
                <a:latin typeface="+mj-lt"/>
              </a:rPr>
              <a:t>isotope</a:t>
            </a:r>
            <a:r>
              <a:rPr lang="nl-NL" sz="2000" dirty="0" smtClean="0">
                <a:latin typeface="+mj-lt"/>
              </a:rPr>
              <a:t> service</a:t>
            </a:r>
          </a:p>
          <a:p>
            <a:pPr>
              <a:buNone/>
            </a:pPr>
            <a:endParaRPr lang="nl-NL" dirty="0" smtClean="0"/>
          </a:p>
          <a:p>
            <a:endParaRPr lang="nl-NL" dirty="0" smtClean="0"/>
          </a:p>
        </p:txBody>
      </p:sp>
      <p:pic>
        <p:nvPicPr>
          <p:cNvPr id="21507" name="Picture 16" descr="Jungfraujoch Research Station, Switzer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293096"/>
            <a:ext cx="27717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56176" y="3861048"/>
            <a:ext cx="29878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Network</a:t>
            </a:r>
            <a:r>
              <a:rPr lang="nl-NL" sz="1100" dirty="0" smtClean="0"/>
              <a:t>     Access       Research    Service</a:t>
            </a:r>
          </a:p>
          <a:p>
            <a:r>
              <a:rPr lang="nl-NL" sz="1100" dirty="0" smtClean="0"/>
              <a:t>(Na1-6)       TNA           JRA              SA</a:t>
            </a:r>
            <a:endParaRPr lang="nl-NL" sz="1100" dirty="0"/>
          </a:p>
        </p:txBody>
      </p:sp>
      <p:grpSp>
        <p:nvGrpSpPr>
          <p:cNvPr id="8" name="Group 196"/>
          <p:cNvGrpSpPr>
            <a:grpSpLocks/>
          </p:cNvGrpSpPr>
          <p:nvPr/>
        </p:nvGrpSpPr>
        <p:grpSpPr bwMode="auto">
          <a:xfrm>
            <a:off x="5220072" y="2708920"/>
            <a:ext cx="360040" cy="360040"/>
            <a:chOff x="1202" y="2659"/>
            <a:chExt cx="680" cy="1315"/>
          </a:xfrm>
        </p:grpSpPr>
        <p:sp>
          <p:nvSpPr>
            <p:cNvPr id="9" name="Rectangle 197"/>
            <p:cNvSpPr>
              <a:spLocks noChangeArrowheads="1"/>
            </p:cNvSpPr>
            <p:nvPr/>
          </p:nvSpPr>
          <p:spPr bwMode="auto">
            <a:xfrm>
              <a:off x="1519" y="2659"/>
              <a:ext cx="46" cy="127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" name="Rectangle 198"/>
            <p:cNvSpPr>
              <a:spLocks noChangeArrowheads="1"/>
            </p:cNvSpPr>
            <p:nvPr/>
          </p:nvSpPr>
          <p:spPr bwMode="auto">
            <a:xfrm>
              <a:off x="1429" y="3929"/>
              <a:ext cx="226" cy="45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1" name="Line 199"/>
            <p:cNvSpPr>
              <a:spLocks noChangeShapeType="1"/>
            </p:cNvSpPr>
            <p:nvPr/>
          </p:nvSpPr>
          <p:spPr bwMode="auto">
            <a:xfrm>
              <a:off x="1429" y="3702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00"/>
            <p:cNvSpPr>
              <a:spLocks noChangeShapeType="1"/>
            </p:cNvSpPr>
            <p:nvPr/>
          </p:nvSpPr>
          <p:spPr bwMode="auto">
            <a:xfrm>
              <a:off x="1429" y="3521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1"/>
            <p:cNvSpPr>
              <a:spLocks noChangeShapeType="1"/>
            </p:cNvSpPr>
            <p:nvPr/>
          </p:nvSpPr>
          <p:spPr bwMode="auto">
            <a:xfrm>
              <a:off x="1429" y="3339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02"/>
            <p:cNvSpPr>
              <a:spLocks noChangeShapeType="1"/>
            </p:cNvSpPr>
            <p:nvPr/>
          </p:nvSpPr>
          <p:spPr bwMode="auto">
            <a:xfrm>
              <a:off x="1429" y="3158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03"/>
            <p:cNvSpPr>
              <a:spLocks noChangeShapeType="1"/>
            </p:cNvSpPr>
            <p:nvPr/>
          </p:nvSpPr>
          <p:spPr bwMode="auto">
            <a:xfrm>
              <a:off x="1429" y="2976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04"/>
            <p:cNvSpPr>
              <a:spLocks noChangeShapeType="1"/>
            </p:cNvSpPr>
            <p:nvPr/>
          </p:nvSpPr>
          <p:spPr bwMode="auto">
            <a:xfrm>
              <a:off x="1429" y="2795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05"/>
            <p:cNvSpPr>
              <a:spLocks noChangeShapeType="1"/>
            </p:cNvSpPr>
            <p:nvPr/>
          </p:nvSpPr>
          <p:spPr bwMode="auto">
            <a:xfrm flipH="1">
              <a:off x="1202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06"/>
            <p:cNvSpPr>
              <a:spLocks noChangeShapeType="1"/>
            </p:cNvSpPr>
            <p:nvPr/>
          </p:nvSpPr>
          <p:spPr bwMode="auto">
            <a:xfrm>
              <a:off x="1565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6"/>
          <p:cNvGrpSpPr>
            <a:grpSpLocks/>
          </p:cNvGrpSpPr>
          <p:nvPr/>
        </p:nvGrpSpPr>
        <p:grpSpPr bwMode="auto">
          <a:xfrm>
            <a:off x="5220072" y="3284984"/>
            <a:ext cx="360040" cy="360040"/>
            <a:chOff x="1202" y="2659"/>
            <a:chExt cx="680" cy="1315"/>
          </a:xfrm>
        </p:grpSpPr>
        <p:sp>
          <p:nvSpPr>
            <p:cNvPr id="20" name="Rectangle 197"/>
            <p:cNvSpPr>
              <a:spLocks noChangeArrowheads="1"/>
            </p:cNvSpPr>
            <p:nvPr/>
          </p:nvSpPr>
          <p:spPr bwMode="auto">
            <a:xfrm>
              <a:off x="1519" y="2659"/>
              <a:ext cx="46" cy="127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21" name="Rectangle 198"/>
            <p:cNvSpPr>
              <a:spLocks noChangeArrowheads="1"/>
            </p:cNvSpPr>
            <p:nvPr/>
          </p:nvSpPr>
          <p:spPr bwMode="auto">
            <a:xfrm>
              <a:off x="1429" y="3929"/>
              <a:ext cx="226" cy="45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22" name="Line 199"/>
            <p:cNvSpPr>
              <a:spLocks noChangeShapeType="1"/>
            </p:cNvSpPr>
            <p:nvPr/>
          </p:nvSpPr>
          <p:spPr bwMode="auto">
            <a:xfrm>
              <a:off x="1429" y="3702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00"/>
            <p:cNvSpPr>
              <a:spLocks noChangeShapeType="1"/>
            </p:cNvSpPr>
            <p:nvPr/>
          </p:nvSpPr>
          <p:spPr bwMode="auto">
            <a:xfrm>
              <a:off x="1429" y="3521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01"/>
            <p:cNvSpPr>
              <a:spLocks noChangeShapeType="1"/>
            </p:cNvSpPr>
            <p:nvPr/>
          </p:nvSpPr>
          <p:spPr bwMode="auto">
            <a:xfrm>
              <a:off x="1429" y="3339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02"/>
            <p:cNvSpPr>
              <a:spLocks noChangeShapeType="1"/>
            </p:cNvSpPr>
            <p:nvPr/>
          </p:nvSpPr>
          <p:spPr bwMode="auto">
            <a:xfrm>
              <a:off x="1429" y="3158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03"/>
            <p:cNvSpPr>
              <a:spLocks noChangeShapeType="1"/>
            </p:cNvSpPr>
            <p:nvPr/>
          </p:nvSpPr>
          <p:spPr bwMode="auto">
            <a:xfrm>
              <a:off x="1429" y="2976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04"/>
            <p:cNvSpPr>
              <a:spLocks noChangeShapeType="1"/>
            </p:cNvSpPr>
            <p:nvPr/>
          </p:nvSpPr>
          <p:spPr bwMode="auto">
            <a:xfrm>
              <a:off x="1429" y="2795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05"/>
            <p:cNvSpPr>
              <a:spLocks noChangeShapeType="1"/>
            </p:cNvSpPr>
            <p:nvPr/>
          </p:nvSpPr>
          <p:spPr bwMode="auto">
            <a:xfrm flipH="1">
              <a:off x="1202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06"/>
            <p:cNvSpPr>
              <a:spLocks noChangeShapeType="1"/>
            </p:cNvSpPr>
            <p:nvPr/>
          </p:nvSpPr>
          <p:spPr bwMode="auto">
            <a:xfrm>
              <a:off x="1565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65"/>
          <p:cNvGrpSpPr>
            <a:grpSpLocks/>
          </p:cNvGrpSpPr>
          <p:nvPr/>
        </p:nvGrpSpPr>
        <p:grpSpPr bwMode="auto">
          <a:xfrm rot="20751641">
            <a:off x="5182593" y="4186402"/>
            <a:ext cx="345954" cy="325615"/>
            <a:chOff x="1980" y="1916"/>
            <a:chExt cx="2850" cy="1676"/>
          </a:xfrm>
        </p:grpSpPr>
        <p:sp>
          <p:nvSpPr>
            <p:cNvPr id="31" name="Freeform 366"/>
            <p:cNvSpPr>
              <a:spLocks/>
            </p:cNvSpPr>
            <p:nvPr/>
          </p:nvSpPr>
          <p:spPr bwMode="auto">
            <a:xfrm>
              <a:off x="2832" y="2856"/>
              <a:ext cx="148" cy="408"/>
            </a:xfrm>
            <a:custGeom>
              <a:avLst/>
              <a:gdLst>
                <a:gd name="T0" fmla="*/ 0 w 148"/>
                <a:gd name="T1" fmla="*/ 4 h 408"/>
                <a:gd name="T2" fmla="*/ 112 w 148"/>
                <a:gd name="T3" fmla="*/ 408 h 408"/>
                <a:gd name="T4" fmla="*/ 148 w 148"/>
                <a:gd name="T5" fmla="*/ 396 h 408"/>
                <a:gd name="T6" fmla="*/ 36 w 148"/>
                <a:gd name="T7" fmla="*/ 0 h 408"/>
                <a:gd name="T8" fmla="*/ 0 w 148"/>
                <a:gd name="T9" fmla="*/ 4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408"/>
                <a:gd name="T17" fmla="*/ 148 w 148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408">
                  <a:moveTo>
                    <a:pt x="0" y="4"/>
                  </a:moveTo>
                  <a:lnTo>
                    <a:pt x="112" y="408"/>
                  </a:lnTo>
                  <a:lnTo>
                    <a:pt x="148" y="396"/>
                  </a:lnTo>
                  <a:lnTo>
                    <a:pt x="3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2" name="Freeform 367"/>
            <p:cNvSpPr>
              <a:spLocks/>
            </p:cNvSpPr>
            <p:nvPr/>
          </p:nvSpPr>
          <p:spPr bwMode="auto">
            <a:xfrm>
              <a:off x="3787" y="2251"/>
              <a:ext cx="1043" cy="589"/>
            </a:xfrm>
            <a:custGeom>
              <a:avLst/>
              <a:gdLst>
                <a:gd name="T0" fmla="*/ 182 w 1043"/>
                <a:gd name="T1" fmla="*/ 227 h 589"/>
                <a:gd name="T2" fmla="*/ 0 w 1043"/>
                <a:gd name="T3" fmla="*/ 45 h 589"/>
                <a:gd name="T4" fmla="*/ 227 w 1043"/>
                <a:gd name="T5" fmla="*/ 0 h 589"/>
                <a:gd name="T6" fmla="*/ 1043 w 1043"/>
                <a:gd name="T7" fmla="*/ 589 h 589"/>
                <a:gd name="T8" fmla="*/ 681 w 1043"/>
                <a:gd name="T9" fmla="*/ 589 h 589"/>
                <a:gd name="T10" fmla="*/ 408 w 1043"/>
                <a:gd name="T11" fmla="*/ 408 h 589"/>
                <a:gd name="T12" fmla="*/ 590 w 1043"/>
                <a:gd name="T13" fmla="*/ 363 h 589"/>
                <a:gd name="T14" fmla="*/ 590 w 1043"/>
                <a:gd name="T15" fmla="*/ 317 h 589"/>
                <a:gd name="T16" fmla="*/ 182 w 1043"/>
                <a:gd name="T17" fmla="*/ 227 h 5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43"/>
                <a:gd name="T28" fmla="*/ 0 h 589"/>
                <a:gd name="T29" fmla="*/ 1043 w 1043"/>
                <a:gd name="T30" fmla="*/ 589 h 5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43" h="589">
                  <a:moveTo>
                    <a:pt x="182" y="227"/>
                  </a:moveTo>
                  <a:lnTo>
                    <a:pt x="0" y="45"/>
                  </a:lnTo>
                  <a:lnTo>
                    <a:pt x="227" y="0"/>
                  </a:lnTo>
                  <a:lnTo>
                    <a:pt x="1043" y="589"/>
                  </a:lnTo>
                  <a:lnTo>
                    <a:pt x="681" y="589"/>
                  </a:lnTo>
                  <a:lnTo>
                    <a:pt x="408" y="408"/>
                  </a:lnTo>
                  <a:lnTo>
                    <a:pt x="590" y="363"/>
                  </a:lnTo>
                  <a:lnTo>
                    <a:pt x="590" y="317"/>
                  </a:lnTo>
                  <a:lnTo>
                    <a:pt x="182" y="22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3" name="Freeform 368"/>
            <p:cNvSpPr>
              <a:spLocks/>
            </p:cNvSpPr>
            <p:nvPr/>
          </p:nvSpPr>
          <p:spPr bwMode="auto">
            <a:xfrm>
              <a:off x="1980" y="1916"/>
              <a:ext cx="945" cy="607"/>
            </a:xfrm>
            <a:custGeom>
              <a:avLst/>
              <a:gdLst>
                <a:gd name="T0" fmla="*/ 582 w 945"/>
                <a:gd name="T1" fmla="*/ 607 h 607"/>
                <a:gd name="T2" fmla="*/ 0 w 945"/>
                <a:gd name="T3" fmla="*/ 68 h 607"/>
                <a:gd name="T4" fmla="*/ 72 w 945"/>
                <a:gd name="T5" fmla="*/ 4 h 607"/>
                <a:gd name="T6" fmla="*/ 204 w 945"/>
                <a:gd name="T7" fmla="*/ 0 h 607"/>
                <a:gd name="T8" fmla="*/ 316 w 945"/>
                <a:gd name="T9" fmla="*/ 8 h 607"/>
                <a:gd name="T10" fmla="*/ 496 w 945"/>
                <a:gd name="T11" fmla="*/ 56 h 607"/>
                <a:gd name="T12" fmla="*/ 945 w 945"/>
                <a:gd name="T13" fmla="*/ 471 h 607"/>
                <a:gd name="T14" fmla="*/ 855 w 945"/>
                <a:gd name="T15" fmla="*/ 562 h 607"/>
                <a:gd name="T16" fmla="*/ 582 w 945"/>
                <a:gd name="T17" fmla="*/ 607 h 6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5"/>
                <a:gd name="T28" fmla="*/ 0 h 607"/>
                <a:gd name="T29" fmla="*/ 945 w 945"/>
                <a:gd name="T30" fmla="*/ 607 h 6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5" h="607">
                  <a:moveTo>
                    <a:pt x="582" y="607"/>
                  </a:moveTo>
                  <a:lnTo>
                    <a:pt x="0" y="68"/>
                  </a:lnTo>
                  <a:lnTo>
                    <a:pt x="72" y="4"/>
                  </a:lnTo>
                  <a:lnTo>
                    <a:pt x="204" y="0"/>
                  </a:lnTo>
                  <a:lnTo>
                    <a:pt x="316" y="8"/>
                  </a:lnTo>
                  <a:lnTo>
                    <a:pt x="496" y="56"/>
                  </a:lnTo>
                  <a:lnTo>
                    <a:pt x="945" y="471"/>
                  </a:lnTo>
                  <a:lnTo>
                    <a:pt x="855" y="562"/>
                  </a:lnTo>
                  <a:lnTo>
                    <a:pt x="582" y="60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4" name="Freeform 369"/>
            <p:cNvSpPr>
              <a:spLocks/>
            </p:cNvSpPr>
            <p:nvPr/>
          </p:nvSpPr>
          <p:spPr bwMode="auto">
            <a:xfrm>
              <a:off x="2472" y="2523"/>
              <a:ext cx="1950" cy="339"/>
            </a:xfrm>
            <a:custGeom>
              <a:avLst/>
              <a:gdLst>
                <a:gd name="T0" fmla="*/ 453 w 1950"/>
                <a:gd name="T1" fmla="*/ 91 h 339"/>
                <a:gd name="T2" fmla="*/ 227 w 1950"/>
                <a:gd name="T3" fmla="*/ 91 h 339"/>
                <a:gd name="T4" fmla="*/ 45 w 1950"/>
                <a:gd name="T5" fmla="*/ 136 h 339"/>
                <a:gd name="T6" fmla="*/ 0 w 1950"/>
                <a:gd name="T7" fmla="*/ 227 h 339"/>
                <a:gd name="T8" fmla="*/ 90 w 1950"/>
                <a:gd name="T9" fmla="*/ 317 h 339"/>
                <a:gd name="T10" fmla="*/ 243 w 1950"/>
                <a:gd name="T11" fmla="*/ 336 h 339"/>
                <a:gd name="T12" fmla="*/ 381 w 1950"/>
                <a:gd name="T13" fmla="*/ 339 h 339"/>
                <a:gd name="T14" fmla="*/ 462 w 1950"/>
                <a:gd name="T15" fmla="*/ 339 h 339"/>
                <a:gd name="T16" fmla="*/ 423 w 1950"/>
                <a:gd name="T17" fmla="*/ 300 h 339"/>
                <a:gd name="T18" fmla="*/ 456 w 1950"/>
                <a:gd name="T19" fmla="*/ 273 h 339"/>
                <a:gd name="T20" fmla="*/ 546 w 1950"/>
                <a:gd name="T21" fmla="*/ 237 h 339"/>
                <a:gd name="T22" fmla="*/ 801 w 1950"/>
                <a:gd name="T23" fmla="*/ 228 h 339"/>
                <a:gd name="T24" fmla="*/ 945 w 1950"/>
                <a:gd name="T25" fmla="*/ 261 h 339"/>
                <a:gd name="T26" fmla="*/ 1950 w 1950"/>
                <a:gd name="T27" fmla="*/ 91 h 339"/>
                <a:gd name="T28" fmla="*/ 1950 w 1950"/>
                <a:gd name="T29" fmla="*/ 45 h 339"/>
                <a:gd name="T30" fmla="*/ 998 w 1950"/>
                <a:gd name="T31" fmla="*/ 0 h 339"/>
                <a:gd name="T32" fmla="*/ 830 w 1950"/>
                <a:gd name="T33" fmla="*/ 114 h 339"/>
                <a:gd name="T34" fmla="*/ 578 w 1950"/>
                <a:gd name="T35" fmla="*/ 122 h 339"/>
                <a:gd name="T36" fmla="*/ 453 w 1950"/>
                <a:gd name="T37" fmla="*/ 91 h 3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0"/>
                <a:gd name="T58" fmla="*/ 0 h 339"/>
                <a:gd name="T59" fmla="*/ 1950 w 1950"/>
                <a:gd name="T60" fmla="*/ 339 h 3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0" h="339">
                  <a:moveTo>
                    <a:pt x="453" y="91"/>
                  </a:moveTo>
                  <a:lnTo>
                    <a:pt x="227" y="91"/>
                  </a:lnTo>
                  <a:lnTo>
                    <a:pt x="45" y="136"/>
                  </a:lnTo>
                  <a:lnTo>
                    <a:pt x="0" y="227"/>
                  </a:lnTo>
                  <a:lnTo>
                    <a:pt x="90" y="317"/>
                  </a:lnTo>
                  <a:lnTo>
                    <a:pt x="243" y="336"/>
                  </a:lnTo>
                  <a:lnTo>
                    <a:pt x="381" y="339"/>
                  </a:lnTo>
                  <a:lnTo>
                    <a:pt x="462" y="339"/>
                  </a:lnTo>
                  <a:lnTo>
                    <a:pt x="423" y="300"/>
                  </a:lnTo>
                  <a:lnTo>
                    <a:pt x="456" y="273"/>
                  </a:lnTo>
                  <a:lnTo>
                    <a:pt x="546" y="237"/>
                  </a:lnTo>
                  <a:lnTo>
                    <a:pt x="801" y="228"/>
                  </a:lnTo>
                  <a:lnTo>
                    <a:pt x="945" y="261"/>
                  </a:lnTo>
                  <a:lnTo>
                    <a:pt x="1950" y="91"/>
                  </a:lnTo>
                  <a:lnTo>
                    <a:pt x="1950" y="45"/>
                  </a:lnTo>
                  <a:lnTo>
                    <a:pt x="998" y="0"/>
                  </a:lnTo>
                  <a:lnTo>
                    <a:pt x="830" y="114"/>
                  </a:lnTo>
                  <a:lnTo>
                    <a:pt x="578" y="122"/>
                  </a:lnTo>
                  <a:lnTo>
                    <a:pt x="453" y="91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" name="Freeform 370"/>
            <p:cNvSpPr>
              <a:spLocks/>
            </p:cNvSpPr>
            <p:nvPr/>
          </p:nvSpPr>
          <p:spPr bwMode="auto">
            <a:xfrm>
              <a:off x="2925" y="2478"/>
              <a:ext cx="545" cy="181"/>
            </a:xfrm>
            <a:custGeom>
              <a:avLst/>
              <a:gdLst>
                <a:gd name="T0" fmla="*/ 0 w 545"/>
                <a:gd name="T1" fmla="*/ 136 h 181"/>
                <a:gd name="T2" fmla="*/ 136 w 545"/>
                <a:gd name="T3" fmla="*/ 45 h 181"/>
                <a:gd name="T4" fmla="*/ 227 w 545"/>
                <a:gd name="T5" fmla="*/ 0 h 181"/>
                <a:gd name="T6" fmla="*/ 363 w 545"/>
                <a:gd name="T7" fmla="*/ 0 h 181"/>
                <a:gd name="T8" fmla="*/ 545 w 545"/>
                <a:gd name="T9" fmla="*/ 45 h 181"/>
                <a:gd name="T10" fmla="*/ 363 w 545"/>
                <a:gd name="T11" fmla="*/ 181 h 181"/>
                <a:gd name="T12" fmla="*/ 91 w 545"/>
                <a:gd name="T13" fmla="*/ 181 h 181"/>
                <a:gd name="T14" fmla="*/ 0 w 545"/>
                <a:gd name="T15" fmla="*/ 90 h 181"/>
                <a:gd name="T16" fmla="*/ 0 w 545"/>
                <a:gd name="T17" fmla="*/ 136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5"/>
                <a:gd name="T28" fmla="*/ 0 h 181"/>
                <a:gd name="T29" fmla="*/ 545 w 545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5" h="181">
                  <a:moveTo>
                    <a:pt x="0" y="136"/>
                  </a:moveTo>
                  <a:lnTo>
                    <a:pt x="136" y="45"/>
                  </a:lnTo>
                  <a:lnTo>
                    <a:pt x="227" y="0"/>
                  </a:lnTo>
                  <a:lnTo>
                    <a:pt x="363" y="0"/>
                  </a:lnTo>
                  <a:lnTo>
                    <a:pt x="545" y="45"/>
                  </a:lnTo>
                  <a:lnTo>
                    <a:pt x="363" y="181"/>
                  </a:lnTo>
                  <a:lnTo>
                    <a:pt x="91" y="181"/>
                  </a:lnTo>
                  <a:lnTo>
                    <a:pt x="0" y="9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6" name="Freeform 371"/>
            <p:cNvSpPr>
              <a:spLocks/>
            </p:cNvSpPr>
            <p:nvPr/>
          </p:nvSpPr>
          <p:spPr bwMode="auto">
            <a:xfrm>
              <a:off x="2271" y="2592"/>
              <a:ext cx="246" cy="158"/>
            </a:xfrm>
            <a:custGeom>
              <a:avLst/>
              <a:gdLst>
                <a:gd name="T0" fmla="*/ 162 w 246"/>
                <a:gd name="T1" fmla="*/ 0 h 158"/>
                <a:gd name="T2" fmla="*/ 102 w 246"/>
                <a:gd name="T3" fmla="*/ 27 h 158"/>
                <a:gd name="T4" fmla="*/ 19 w 246"/>
                <a:gd name="T5" fmla="*/ 67 h 158"/>
                <a:gd name="T6" fmla="*/ 0 w 246"/>
                <a:gd name="T7" fmla="*/ 102 h 158"/>
                <a:gd name="T8" fmla="*/ 33 w 246"/>
                <a:gd name="T9" fmla="*/ 142 h 158"/>
                <a:gd name="T10" fmla="*/ 110 w 246"/>
                <a:gd name="T11" fmla="*/ 158 h 158"/>
                <a:gd name="T12" fmla="*/ 201 w 246"/>
                <a:gd name="T13" fmla="*/ 158 h 158"/>
                <a:gd name="T14" fmla="*/ 246 w 246"/>
                <a:gd name="T15" fmla="*/ 67 h 158"/>
                <a:gd name="T16" fmla="*/ 162 w 246"/>
                <a:gd name="T17" fmla="*/ 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58"/>
                <a:gd name="T29" fmla="*/ 246 w 246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58">
                  <a:moveTo>
                    <a:pt x="162" y="0"/>
                  </a:moveTo>
                  <a:lnTo>
                    <a:pt x="102" y="27"/>
                  </a:lnTo>
                  <a:lnTo>
                    <a:pt x="19" y="67"/>
                  </a:lnTo>
                  <a:lnTo>
                    <a:pt x="0" y="102"/>
                  </a:lnTo>
                  <a:lnTo>
                    <a:pt x="33" y="142"/>
                  </a:lnTo>
                  <a:lnTo>
                    <a:pt x="110" y="158"/>
                  </a:lnTo>
                  <a:lnTo>
                    <a:pt x="201" y="158"/>
                  </a:lnTo>
                  <a:lnTo>
                    <a:pt x="246" y="67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7" name="Freeform 372"/>
            <p:cNvSpPr>
              <a:spLocks/>
            </p:cNvSpPr>
            <p:nvPr/>
          </p:nvSpPr>
          <p:spPr bwMode="auto">
            <a:xfrm>
              <a:off x="2814" y="2387"/>
              <a:ext cx="656" cy="214"/>
            </a:xfrm>
            <a:custGeom>
              <a:avLst/>
              <a:gdLst>
                <a:gd name="T0" fmla="*/ 141 w 656"/>
                <a:gd name="T1" fmla="*/ 16 h 214"/>
                <a:gd name="T2" fmla="*/ 165 w 656"/>
                <a:gd name="T3" fmla="*/ 16 h 214"/>
                <a:gd name="T4" fmla="*/ 293 w 656"/>
                <a:gd name="T5" fmla="*/ 0 h 214"/>
                <a:gd name="T6" fmla="*/ 429 w 656"/>
                <a:gd name="T7" fmla="*/ 0 h 214"/>
                <a:gd name="T8" fmla="*/ 565 w 656"/>
                <a:gd name="T9" fmla="*/ 45 h 214"/>
                <a:gd name="T10" fmla="*/ 610 w 656"/>
                <a:gd name="T11" fmla="*/ 91 h 214"/>
                <a:gd name="T12" fmla="*/ 656 w 656"/>
                <a:gd name="T13" fmla="*/ 136 h 214"/>
                <a:gd name="T14" fmla="*/ 474 w 656"/>
                <a:gd name="T15" fmla="*/ 91 h 214"/>
                <a:gd name="T16" fmla="*/ 338 w 656"/>
                <a:gd name="T17" fmla="*/ 91 h 214"/>
                <a:gd name="T18" fmla="*/ 216 w 656"/>
                <a:gd name="T19" fmla="*/ 148 h 214"/>
                <a:gd name="T20" fmla="*/ 141 w 656"/>
                <a:gd name="T21" fmla="*/ 214 h 214"/>
                <a:gd name="T22" fmla="*/ 0 w 656"/>
                <a:gd name="T23" fmla="*/ 103 h 214"/>
                <a:gd name="T24" fmla="*/ 63 w 656"/>
                <a:gd name="T25" fmla="*/ 58 h 214"/>
                <a:gd name="T26" fmla="*/ 141 w 656"/>
                <a:gd name="T27" fmla="*/ 16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6"/>
                <a:gd name="T43" fmla="*/ 0 h 214"/>
                <a:gd name="T44" fmla="*/ 656 w 656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6" h="214">
                  <a:moveTo>
                    <a:pt x="141" y="16"/>
                  </a:moveTo>
                  <a:cubicBezTo>
                    <a:pt x="149" y="16"/>
                    <a:pt x="157" y="16"/>
                    <a:pt x="165" y="16"/>
                  </a:cubicBezTo>
                  <a:lnTo>
                    <a:pt x="293" y="0"/>
                  </a:lnTo>
                  <a:lnTo>
                    <a:pt x="429" y="0"/>
                  </a:lnTo>
                  <a:lnTo>
                    <a:pt x="565" y="45"/>
                  </a:lnTo>
                  <a:lnTo>
                    <a:pt x="610" y="91"/>
                  </a:lnTo>
                  <a:lnTo>
                    <a:pt x="656" y="136"/>
                  </a:lnTo>
                  <a:lnTo>
                    <a:pt x="474" y="91"/>
                  </a:lnTo>
                  <a:lnTo>
                    <a:pt x="338" y="91"/>
                  </a:lnTo>
                  <a:lnTo>
                    <a:pt x="216" y="148"/>
                  </a:lnTo>
                  <a:lnTo>
                    <a:pt x="141" y="214"/>
                  </a:lnTo>
                  <a:lnTo>
                    <a:pt x="0" y="103"/>
                  </a:lnTo>
                  <a:lnTo>
                    <a:pt x="63" y="58"/>
                  </a:lnTo>
                  <a:lnTo>
                    <a:pt x="141" y="1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8" name="Freeform 373"/>
            <p:cNvSpPr>
              <a:spLocks/>
            </p:cNvSpPr>
            <p:nvPr/>
          </p:nvSpPr>
          <p:spPr bwMode="auto">
            <a:xfrm>
              <a:off x="2415" y="2481"/>
              <a:ext cx="555" cy="177"/>
            </a:xfrm>
            <a:custGeom>
              <a:avLst/>
              <a:gdLst>
                <a:gd name="T0" fmla="*/ 396 w 555"/>
                <a:gd name="T1" fmla="*/ 0 h 177"/>
                <a:gd name="T2" fmla="*/ 555 w 555"/>
                <a:gd name="T3" fmla="*/ 129 h 177"/>
                <a:gd name="T4" fmla="*/ 555 w 555"/>
                <a:gd name="T5" fmla="*/ 147 h 177"/>
                <a:gd name="T6" fmla="*/ 480 w 555"/>
                <a:gd name="T7" fmla="*/ 135 h 177"/>
                <a:gd name="T8" fmla="*/ 261 w 555"/>
                <a:gd name="T9" fmla="*/ 135 h 177"/>
                <a:gd name="T10" fmla="*/ 96 w 555"/>
                <a:gd name="T11" fmla="*/ 177 h 177"/>
                <a:gd name="T12" fmla="*/ 0 w 555"/>
                <a:gd name="T13" fmla="*/ 99 h 177"/>
                <a:gd name="T14" fmla="*/ 33 w 555"/>
                <a:gd name="T15" fmla="*/ 66 h 177"/>
                <a:gd name="T16" fmla="*/ 180 w 555"/>
                <a:gd name="T17" fmla="*/ 36 h 177"/>
                <a:gd name="T18" fmla="*/ 396 w 555"/>
                <a:gd name="T19" fmla="*/ 0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5"/>
                <a:gd name="T31" fmla="*/ 0 h 177"/>
                <a:gd name="T32" fmla="*/ 555 w 555"/>
                <a:gd name="T33" fmla="*/ 177 h 1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5" h="177">
                  <a:moveTo>
                    <a:pt x="396" y="0"/>
                  </a:moveTo>
                  <a:lnTo>
                    <a:pt x="555" y="129"/>
                  </a:lnTo>
                  <a:lnTo>
                    <a:pt x="555" y="147"/>
                  </a:lnTo>
                  <a:lnTo>
                    <a:pt x="480" y="135"/>
                  </a:lnTo>
                  <a:lnTo>
                    <a:pt x="261" y="135"/>
                  </a:lnTo>
                  <a:lnTo>
                    <a:pt x="96" y="177"/>
                  </a:lnTo>
                  <a:lnTo>
                    <a:pt x="0" y="99"/>
                  </a:lnTo>
                  <a:lnTo>
                    <a:pt x="33" y="66"/>
                  </a:lnTo>
                  <a:lnTo>
                    <a:pt x="180" y="36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9" name="Freeform 374"/>
            <p:cNvSpPr>
              <a:spLocks/>
            </p:cNvSpPr>
            <p:nvPr/>
          </p:nvSpPr>
          <p:spPr bwMode="auto">
            <a:xfrm>
              <a:off x="2290" y="2387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" name="Freeform 375"/>
            <p:cNvSpPr>
              <a:spLocks/>
            </p:cNvSpPr>
            <p:nvPr/>
          </p:nvSpPr>
          <p:spPr bwMode="auto">
            <a:xfrm rot="10666398">
              <a:off x="2381" y="2704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1" name="Freeform 376"/>
            <p:cNvSpPr>
              <a:spLocks/>
            </p:cNvSpPr>
            <p:nvPr/>
          </p:nvSpPr>
          <p:spPr bwMode="auto">
            <a:xfrm>
              <a:off x="2900" y="2750"/>
              <a:ext cx="1408" cy="842"/>
            </a:xfrm>
            <a:custGeom>
              <a:avLst/>
              <a:gdLst>
                <a:gd name="T0" fmla="*/ 25 w 1408"/>
                <a:gd name="T1" fmla="*/ 90 h 842"/>
                <a:gd name="T2" fmla="*/ 956 w 1408"/>
                <a:gd name="T3" fmla="*/ 818 h 842"/>
                <a:gd name="T4" fmla="*/ 1076 w 1408"/>
                <a:gd name="T5" fmla="*/ 842 h 842"/>
                <a:gd name="T6" fmla="*/ 1204 w 1408"/>
                <a:gd name="T7" fmla="*/ 838 h 842"/>
                <a:gd name="T8" fmla="*/ 1364 w 1408"/>
                <a:gd name="T9" fmla="*/ 790 h 842"/>
                <a:gd name="T10" fmla="*/ 1408 w 1408"/>
                <a:gd name="T11" fmla="*/ 702 h 842"/>
                <a:gd name="T12" fmla="*/ 492 w 1408"/>
                <a:gd name="T13" fmla="*/ 10 h 842"/>
                <a:gd name="T14" fmla="*/ 298 w 1408"/>
                <a:gd name="T15" fmla="*/ 0 h 842"/>
                <a:gd name="T16" fmla="*/ 76 w 1408"/>
                <a:gd name="T17" fmla="*/ 14 h 842"/>
                <a:gd name="T18" fmla="*/ 0 w 1408"/>
                <a:gd name="T19" fmla="*/ 70 h 8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08"/>
                <a:gd name="T31" fmla="*/ 0 h 842"/>
                <a:gd name="T32" fmla="*/ 1408 w 1408"/>
                <a:gd name="T33" fmla="*/ 842 h 8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08" h="842">
                  <a:moveTo>
                    <a:pt x="25" y="90"/>
                  </a:moveTo>
                  <a:lnTo>
                    <a:pt x="956" y="818"/>
                  </a:lnTo>
                  <a:lnTo>
                    <a:pt x="1076" y="842"/>
                  </a:lnTo>
                  <a:lnTo>
                    <a:pt x="1204" y="838"/>
                  </a:lnTo>
                  <a:lnTo>
                    <a:pt x="1364" y="790"/>
                  </a:lnTo>
                  <a:lnTo>
                    <a:pt x="1408" y="702"/>
                  </a:lnTo>
                  <a:lnTo>
                    <a:pt x="492" y="10"/>
                  </a:lnTo>
                  <a:lnTo>
                    <a:pt x="298" y="0"/>
                  </a:lnTo>
                  <a:lnTo>
                    <a:pt x="76" y="14"/>
                  </a:lnTo>
                  <a:lnTo>
                    <a:pt x="0" y="70"/>
                  </a:lnTo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2" name="Freeform 377"/>
            <p:cNvSpPr>
              <a:spLocks/>
            </p:cNvSpPr>
            <p:nvPr/>
          </p:nvSpPr>
          <p:spPr bwMode="auto">
            <a:xfrm>
              <a:off x="3392" y="2440"/>
              <a:ext cx="1030" cy="128"/>
            </a:xfrm>
            <a:custGeom>
              <a:avLst/>
              <a:gdLst>
                <a:gd name="T0" fmla="*/ 78 w 1030"/>
                <a:gd name="T1" fmla="*/ 83 h 128"/>
                <a:gd name="T2" fmla="*/ 0 w 1030"/>
                <a:gd name="T3" fmla="*/ 0 h 128"/>
                <a:gd name="T4" fmla="*/ 985 w 1030"/>
                <a:gd name="T5" fmla="*/ 83 h 128"/>
                <a:gd name="T6" fmla="*/ 1030 w 1030"/>
                <a:gd name="T7" fmla="*/ 128 h 128"/>
                <a:gd name="T8" fmla="*/ 78 w 1030"/>
                <a:gd name="T9" fmla="*/ 83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0"/>
                <a:gd name="T16" fmla="*/ 0 h 128"/>
                <a:gd name="T17" fmla="*/ 1030 w 1030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0" h="128">
                  <a:moveTo>
                    <a:pt x="78" y="83"/>
                  </a:moveTo>
                  <a:lnTo>
                    <a:pt x="0" y="0"/>
                  </a:lnTo>
                  <a:lnTo>
                    <a:pt x="985" y="83"/>
                  </a:lnTo>
                  <a:lnTo>
                    <a:pt x="1030" y="128"/>
                  </a:lnTo>
                  <a:lnTo>
                    <a:pt x="78" y="8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3" name="Freeform 378"/>
            <p:cNvSpPr>
              <a:spLocks/>
            </p:cNvSpPr>
            <p:nvPr/>
          </p:nvSpPr>
          <p:spPr bwMode="auto">
            <a:xfrm>
              <a:off x="4014" y="2115"/>
              <a:ext cx="726" cy="481"/>
            </a:xfrm>
            <a:custGeom>
              <a:avLst/>
              <a:gdLst>
                <a:gd name="T0" fmla="*/ 0 w 726"/>
                <a:gd name="T1" fmla="*/ 363 h 481"/>
                <a:gd name="T2" fmla="*/ 181 w 726"/>
                <a:gd name="T3" fmla="*/ 317 h 481"/>
                <a:gd name="T4" fmla="*/ 454 w 726"/>
                <a:gd name="T5" fmla="*/ 0 h 481"/>
                <a:gd name="T6" fmla="*/ 590 w 726"/>
                <a:gd name="T7" fmla="*/ 0 h 481"/>
                <a:gd name="T8" fmla="*/ 726 w 726"/>
                <a:gd name="T9" fmla="*/ 0 h 481"/>
                <a:gd name="T10" fmla="*/ 502 w 726"/>
                <a:gd name="T11" fmla="*/ 477 h 481"/>
                <a:gd name="T12" fmla="*/ 414 w 726"/>
                <a:gd name="T13" fmla="*/ 481 h 481"/>
                <a:gd name="T14" fmla="*/ 406 w 726"/>
                <a:gd name="T15" fmla="*/ 469 h 481"/>
                <a:gd name="T16" fmla="*/ 402 w 726"/>
                <a:gd name="T17" fmla="*/ 437 h 481"/>
                <a:gd name="T18" fmla="*/ 363 w 726"/>
                <a:gd name="T19" fmla="*/ 408 h 481"/>
                <a:gd name="T20" fmla="*/ 0 w 726"/>
                <a:gd name="T21" fmla="*/ 363 h 4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6"/>
                <a:gd name="T34" fmla="*/ 0 h 481"/>
                <a:gd name="T35" fmla="*/ 726 w 726"/>
                <a:gd name="T36" fmla="*/ 481 h 4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6" h="481">
                  <a:moveTo>
                    <a:pt x="0" y="363"/>
                  </a:moveTo>
                  <a:lnTo>
                    <a:pt x="181" y="317"/>
                  </a:lnTo>
                  <a:lnTo>
                    <a:pt x="454" y="0"/>
                  </a:lnTo>
                  <a:lnTo>
                    <a:pt x="590" y="0"/>
                  </a:lnTo>
                  <a:lnTo>
                    <a:pt x="726" y="0"/>
                  </a:lnTo>
                  <a:lnTo>
                    <a:pt x="502" y="477"/>
                  </a:lnTo>
                  <a:lnTo>
                    <a:pt x="414" y="481"/>
                  </a:lnTo>
                  <a:lnTo>
                    <a:pt x="406" y="469"/>
                  </a:lnTo>
                  <a:lnTo>
                    <a:pt x="402" y="437"/>
                  </a:lnTo>
                  <a:lnTo>
                    <a:pt x="363" y="408"/>
                  </a:lnTo>
                  <a:lnTo>
                    <a:pt x="0" y="363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4" name="Oval 379"/>
            <p:cNvSpPr>
              <a:spLocks noChangeArrowheads="1"/>
            </p:cNvSpPr>
            <p:nvPr/>
          </p:nvSpPr>
          <p:spPr bwMode="auto">
            <a:xfrm>
              <a:off x="2901" y="3172"/>
              <a:ext cx="150" cy="20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9511" y="4744016"/>
            <a:ext cx="1332417" cy="1565304"/>
          </a:xfrm>
          <a:prstGeom prst="rect">
            <a:avLst/>
          </a:prstGeom>
          <a:solidFill>
            <a:schemeClr val="bg1">
              <a:lumMod val="85000"/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588224" y="5949280"/>
            <a:ext cx="2555776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nl-NL" dirty="0" smtClean="0"/>
              <a:t>TNA: Supersites</a:t>
            </a:r>
            <a:endParaRPr lang="nl-NL" dirty="0"/>
          </a:p>
        </p:txBody>
      </p:sp>
      <p:pic>
        <p:nvPicPr>
          <p:cNvPr id="36866" name="Picture 2" descr="C:\Documents and Settings\hensen\My Documents\My Pictures\CABAUW\IMG_1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77448"/>
            <a:ext cx="2177327" cy="1451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1473392"/>
            <a:ext cx="1452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CABAUW </a:t>
            </a:r>
          </a:p>
          <a:p>
            <a:r>
              <a:rPr lang="nl-NL" sz="1400" dirty="0" smtClean="0"/>
              <a:t>200m NL (ECN)</a:t>
            </a:r>
            <a:endParaRPr lang="nl-NL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55776" y="1454228"/>
            <a:ext cx="1146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Weybourne</a:t>
            </a:r>
            <a:r>
              <a:rPr lang="nl-NL" sz="1400" dirty="0" smtClean="0"/>
              <a:t> </a:t>
            </a:r>
          </a:p>
          <a:p>
            <a:r>
              <a:rPr lang="nl-NL" sz="1400" dirty="0" smtClean="0"/>
              <a:t> UK (UEA)</a:t>
            </a:r>
            <a:endParaRPr lang="nl-NL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1454228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GGLES </a:t>
            </a:r>
          </a:p>
          <a:p>
            <a:r>
              <a:rPr lang="nl-NL" sz="1400" dirty="0" smtClean="0"/>
              <a:t>London (RHUL) </a:t>
            </a:r>
            <a:endParaRPr lang="nl-NL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4057908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SMEAR II </a:t>
            </a:r>
            <a:r>
              <a:rPr lang="nl-NL" sz="1400" dirty="0" err="1" smtClean="0"/>
              <a:t>Hyytiala</a:t>
            </a:r>
            <a:endParaRPr lang="nl-NL" sz="1400" dirty="0" smtClean="0"/>
          </a:p>
          <a:p>
            <a:r>
              <a:rPr lang="nl-NL" sz="1400" dirty="0" smtClean="0"/>
              <a:t>127m Fin (UHEL)</a:t>
            </a:r>
            <a:endParaRPr lang="nl-NL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543879" y="4057908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Willow</a:t>
            </a:r>
            <a:r>
              <a:rPr lang="nl-NL" sz="1400" dirty="0" smtClean="0"/>
              <a:t> Field &amp; </a:t>
            </a:r>
            <a:r>
              <a:rPr lang="nl-NL" sz="1400" dirty="0" err="1" smtClean="0"/>
              <a:t>beech</a:t>
            </a:r>
            <a:r>
              <a:rPr lang="nl-NL" sz="1400" dirty="0" smtClean="0"/>
              <a:t> </a:t>
            </a:r>
          </a:p>
          <a:p>
            <a:r>
              <a:rPr lang="nl-NL" sz="1400" dirty="0" err="1" smtClean="0"/>
              <a:t>forest</a:t>
            </a:r>
            <a:r>
              <a:rPr lang="nl-NL" sz="1400" dirty="0" smtClean="0"/>
              <a:t>  (</a:t>
            </a:r>
            <a:r>
              <a:rPr lang="nl-NL" sz="1400" dirty="0" err="1" smtClean="0"/>
              <a:t>Dk</a:t>
            </a:r>
            <a:r>
              <a:rPr lang="nl-NL" sz="1400" dirty="0" smtClean="0"/>
              <a:t>, RISOE)</a:t>
            </a:r>
            <a:endParaRPr lang="nl-NL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856247" y="4057908"/>
            <a:ext cx="2058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Easter</a:t>
            </a:r>
            <a:r>
              <a:rPr lang="nl-NL" sz="1400" dirty="0" smtClean="0"/>
              <a:t> Bush (UK,CEH) </a:t>
            </a:r>
            <a:endParaRPr lang="nl-NL" sz="1400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977448"/>
            <a:ext cx="2212506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 descr="Trace Gas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977448"/>
            <a:ext cx="1944216" cy="1389252"/>
          </a:xfrm>
          <a:prstGeom prst="rect">
            <a:avLst/>
          </a:prstGeom>
          <a:noFill/>
        </p:spPr>
      </p:pic>
      <p:pic>
        <p:nvPicPr>
          <p:cNvPr id="26627" name="Picture 3" descr="http://www.azocleantech.com/images/news/NewsImage_15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581128"/>
            <a:ext cx="2160240" cy="1802257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3" y="4581128"/>
            <a:ext cx="2232248" cy="180020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 l="18487" r="6734"/>
          <a:stretch>
            <a:fillRect/>
          </a:stretch>
        </p:blipFill>
        <p:spPr bwMode="auto">
          <a:xfrm>
            <a:off x="4751512" y="4581128"/>
            <a:ext cx="41409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TNA: Supersites</a:t>
            </a:r>
            <a:endParaRPr lang="nl-NL" dirty="0"/>
          </a:p>
        </p:txBody>
      </p:sp>
      <p:pic>
        <p:nvPicPr>
          <p:cNvPr id="36866" name="Picture 2" descr="C:\Documents and Settings\hensen\My Documents\My Pictures\CABAUW\IMG_1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916832"/>
            <a:ext cx="6696745" cy="44644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2276872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CABAUW 200m </a:t>
            </a:r>
            <a:r>
              <a:rPr lang="nl-NL" dirty="0" err="1" smtClean="0"/>
              <a:t>Netherlands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nl-NL" sz="4000" dirty="0" err="1" smtClean="0">
                <a:solidFill>
                  <a:srgbClr val="0070C0"/>
                </a:solidFill>
              </a:rPr>
              <a:t>Announcement</a:t>
            </a:r>
            <a:r>
              <a:rPr lang="nl-NL" sz="4000" dirty="0" smtClean="0">
                <a:solidFill>
                  <a:srgbClr val="0070C0"/>
                </a:solidFill>
              </a:rPr>
              <a:t>:  </a:t>
            </a:r>
            <a:br>
              <a:rPr lang="nl-NL" sz="4000" dirty="0" smtClean="0">
                <a:solidFill>
                  <a:srgbClr val="0070C0"/>
                </a:solidFill>
              </a:rPr>
            </a:br>
            <a:r>
              <a:rPr lang="nl-NL" sz="4000" dirty="0" err="1" smtClean="0">
                <a:solidFill>
                  <a:srgbClr val="0070C0"/>
                </a:solidFill>
              </a:rPr>
              <a:t>Methane</a:t>
            </a:r>
            <a:r>
              <a:rPr lang="nl-NL" sz="4000" dirty="0" smtClean="0">
                <a:solidFill>
                  <a:srgbClr val="0070C0"/>
                </a:solidFill>
              </a:rPr>
              <a:t> flux </a:t>
            </a:r>
            <a:r>
              <a:rPr lang="nl-NL" sz="4000" dirty="0" err="1" smtClean="0">
                <a:solidFill>
                  <a:srgbClr val="0070C0"/>
                </a:solidFill>
              </a:rPr>
              <a:t>campaign</a:t>
            </a:r>
            <a:endParaRPr lang="nl-NL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 smtClean="0">
                <a:latin typeface="Arial" pitchFamily="34" charset="0"/>
                <a:cs typeface="Arial" pitchFamily="34" charset="0"/>
              </a:rPr>
              <a:t>June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year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smtClean="0">
                <a:latin typeface="Arial" pitchFamily="34" charset="0"/>
                <a:cs typeface="Arial" pitchFamily="34" charset="0"/>
              </a:rPr>
              <a:t>Open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attendance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err="1" smtClean="0">
                <a:latin typeface="Arial" pitchFamily="34" charset="0"/>
                <a:cs typeface="Arial" pitchFamily="34" charset="0"/>
              </a:rPr>
              <a:t>Cabauw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NL</a:t>
            </a:r>
          </a:p>
          <a:p>
            <a:pPr lvl="1"/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dirty="0" smtClean="0">
                <a:latin typeface="Arial" pitchFamily="34" charset="0"/>
                <a:cs typeface="Arial" pitchFamily="34" charset="0"/>
              </a:rPr>
              <a:t>QCL (ARI)</a:t>
            </a:r>
          </a:p>
          <a:p>
            <a:pPr lvl="1"/>
            <a:r>
              <a:rPr lang="nl-NL" dirty="0" err="1" smtClean="0">
                <a:latin typeface="Arial" pitchFamily="34" charset="0"/>
                <a:cs typeface="Arial" pitchFamily="34" charset="0"/>
              </a:rPr>
              <a:t>Picarro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dirty="0" smtClean="0">
                <a:latin typeface="Arial" pitchFamily="34" charset="0"/>
                <a:cs typeface="Arial" pitchFamily="34" charset="0"/>
              </a:rPr>
              <a:t>Los Gatos</a:t>
            </a:r>
          </a:p>
          <a:p>
            <a:pPr lvl="1"/>
            <a:r>
              <a:rPr lang="nl-NL" dirty="0" err="1" smtClean="0">
                <a:latin typeface="Arial" pitchFamily="34" charset="0"/>
                <a:cs typeface="Arial" pitchFamily="34" charset="0"/>
              </a:rPr>
              <a:t>Licor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err="1" smtClean="0">
                <a:latin typeface="Arial" pitchFamily="34" charset="0"/>
                <a:cs typeface="Arial" pitchFamily="34" charset="0"/>
              </a:rPr>
              <a:t>Next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year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: N</a:t>
            </a:r>
            <a:r>
              <a:rPr lang="nl-NL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O in UK</a:t>
            </a: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</p:txBody>
      </p:sp>
      <p:pic>
        <p:nvPicPr>
          <p:cNvPr id="6" name="Picture 5" descr="P10404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212976"/>
            <a:ext cx="2565351" cy="341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44824"/>
            <a:ext cx="3072193" cy="23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TNA: </a:t>
            </a:r>
            <a:r>
              <a:rPr lang="nl-NL" dirty="0" err="1" smtClean="0"/>
              <a:t>Observing</a:t>
            </a:r>
            <a:r>
              <a:rPr lang="nl-NL" dirty="0" smtClean="0"/>
              <a:t> stations</a:t>
            </a:r>
            <a:endParaRPr lang="nl-NL" dirty="0"/>
          </a:p>
        </p:txBody>
      </p:sp>
      <p:pic>
        <p:nvPicPr>
          <p:cNvPr id="4" name="Picture 16" descr="Jungfraujoch Research Station, Switzer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36162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220824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Lompolojanka Wetland, Lapland - M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797152"/>
            <a:ext cx="2275723" cy="1706792"/>
          </a:xfrm>
          <a:prstGeom prst="rect">
            <a:avLst/>
          </a:prstGeom>
          <a:noFill/>
        </p:spPr>
      </p:pic>
      <p:pic>
        <p:nvPicPr>
          <p:cNvPr id="6" name="Picture 7" descr="SS8516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9856" y="4818360"/>
            <a:ext cx="2452464" cy="16349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39952" y="2132856"/>
            <a:ext cx="50962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Jungfraujoch</a:t>
            </a:r>
            <a:r>
              <a:rPr lang="nl-NL" dirty="0" smtClean="0"/>
              <a:t>		</a:t>
            </a:r>
            <a:r>
              <a:rPr lang="nl-NL" dirty="0" err="1" smtClean="0"/>
              <a:t>Grignon</a:t>
            </a:r>
            <a:r>
              <a:rPr lang="nl-NL" dirty="0" smtClean="0"/>
              <a:t> &amp; </a:t>
            </a:r>
            <a:r>
              <a:rPr lang="nl-NL" dirty="0" err="1" smtClean="0"/>
              <a:t>Orleans</a:t>
            </a:r>
            <a:endParaRPr lang="nl-NL" dirty="0" smtClean="0"/>
          </a:p>
          <a:p>
            <a:r>
              <a:rPr lang="nl-NL" dirty="0" smtClean="0"/>
              <a:t>			 Las </a:t>
            </a:r>
            <a:r>
              <a:rPr lang="nl-NL" dirty="0" err="1" smtClean="0"/>
              <a:t>Majadas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Mace</a:t>
            </a:r>
            <a:r>
              <a:rPr lang="nl-NL" dirty="0" smtClean="0"/>
              <a:t> </a:t>
            </a:r>
            <a:r>
              <a:rPr lang="nl-NL" dirty="0" err="1" smtClean="0"/>
              <a:t>Head</a:t>
            </a:r>
            <a:r>
              <a:rPr lang="nl-NL" dirty="0" smtClean="0"/>
              <a:t>		</a:t>
            </a:r>
            <a:r>
              <a:rPr lang="nl-NL" dirty="0" err="1" smtClean="0"/>
              <a:t>Kasprowy</a:t>
            </a:r>
            <a:r>
              <a:rPr lang="nl-NL" dirty="0" smtClean="0"/>
              <a:t> </a:t>
            </a:r>
            <a:r>
              <a:rPr lang="nl-NL" dirty="0" err="1" smtClean="0"/>
              <a:t>Wierch</a:t>
            </a:r>
            <a:endParaRPr lang="nl-NL" dirty="0" smtClean="0"/>
          </a:p>
          <a:p>
            <a:r>
              <a:rPr lang="nl-NL" dirty="0" smtClean="0"/>
              <a:t>London (GGLES)		</a:t>
            </a:r>
            <a:r>
              <a:rPr lang="nl-NL" dirty="0" err="1" smtClean="0"/>
              <a:t>Hegyhátsál</a:t>
            </a:r>
            <a:r>
              <a:rPr lang="nl-NL" dirty="0" smtClean="0"/>
              <a:t> </a:t>
            </a:r>
            <a:r>
              <a:rPr lang="nl-NL" dirty="0" err="1" smtClean="0"/>
              <a:t>tall</a:t>
            </a:r>
            <a:r>
              <a:rPr lang="nl-NL" dirty="0" smtClean="0"/>
              <a:t> </a:t>
            </a:r>
            <a:r>
              <a:rPr lang="nl-NL" dirty="0" err="1" smtClean="0"/>
              <a:t>tower</a:t>
            </a:r>
            <a:endParaRPr lang="nl-NL" dirty="0" smtClean="0"/>
          </a:p>
          <a:p>
            <a:r>
              <a:rPr lang="nl-NL" dirty="0" err="1" smtClean="0"/>
              <a:t>Angus</a:t>
            </a:r>
            <a:r>
              <a:rPr lang="nl-NL" dirty="0" smtClean="0"/>
              <a:t> </a:t>
            </a:r>
            <a:r>
              <a:rPr lang="nl-NL" dirty="0" err="1" smtClean="0"/>
              <a:t>tall</a:t>
            </a:r>
            <a:r>
              <a:rPr lang="nl-NL" dirty="0" smtClean="0"/>
              <a:t> </a:t>
            </a:r>
            <a:r>
              <a:rPr lang="nl-NL" dirty="0" err="1" smtClean="0"/>
              <a:t>tower</a:t>
            </a:r>
            <a:r>
              <a:rPr lang="nl-NL" dirty="0" smtClean="0"/>
              <a:t> 		 POLWET</a:t>
            </a:r>
          </a:p>
          <a:p>
            <a:endParaRPr lang="nl-NL" dirty="0" smtClean="0"/>
          </a:p>
          <a:p>
            <a:r>
              <a:rPr lang="nl-NL" dirty="0" err="1" smtClean="0"/>
              <a:t>Lutjewad</a:t>
            </a:r>
            <a:r>
              <a:rPr lang="nl-NL" dirty="0" smtClean="0"/>
              <a:t>		 </a:t>
            </a:r>
            <a:r>
              <a:rPr lang="nl-NL" dirty="0" err="1" smtClean="0"/>
              <a:t>Pallas</a:t>
            </a:r>
            <a:endParaRPr lang="nl-NL" dirty="0" smtClean="0"/>
          </a:p>
          <a:p>
            <a:r>
              <a:rPr lang="nl-NL" dirty="0" err="1" smtClean="0"/>
              <a:t>Horstermeer</a:t>
            </a:r>
            <a:r>
              <a:rPr lang="nl-NL" dirty="0" smtClean="0"/>
              <a:t>		 </a:t>
            </a:r>
            <a:r>
              <a:rPr lang="nl-NL" dirty="0" err="1" smtClean="0"/>
              <a:t>Norunda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TNA: </a:t>
            </a:r>
            <a:r>
              <a:rPr lang="nl-NL" dirty="0" err="1" smtClean="0"/>
              <a:t>Airplanes</a:t>
            </a:r>
            <a:endParaRPr lang="nl-NL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 b="10170"/>
          <a:stretch>
            <a:fillRect/>
          </a:stretch>
        </p:blipFill>
        <p:spPr bwMode="auto">
          <a:xfrm>
            <a:off x="755576" y="2060848"/>
            <a:ext cx="4536504" cy="304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67744" y="5589240"/>
            <a:ext cx="4121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/>
              <a:t>TNA=“rent a </a:t>
            </a:r>
            <a:r>
              <a:rPr lang="nl-NL" sz="3600" dirty="0" err="1" smtClean="0"/>
              <a:t>plane</a:t>
            </a:r>
            <a:r>
              <a:rPr lang="nl-NL" sz="3600" dirty="0" smtClean="0"/>
              <a:t>”</a:t>
            </a:r>
            <a:endParaRPr lang="nl-N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84584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Joint Research: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New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techniques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39883" y="1521345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61216" t="15229" r="20035" b="71926"/>
          <a:stretch>
            <a:fillRect/>
          </a:stretch>
        </p:blipFill>
        <p:spPr bwMode="auto">
          <a:xfrm>
            <a:off x="395536" y="2348880"/>
            <a:ext cx="164963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23728" y="1916832"/>
            <a:ext cx="39604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FTIR </a:t>
            </a:r>
            <a:r>
              <a:rPr lang="nl-NL" sz="2000" dirty="0" err="1" smtClean="0"/>
              <a:t>spectrometry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endParaRPr lang="nl-NL" sz="2000" dirty="0" smtClean="0"/>
          </a:p>
          <a:p>
            <a:endParaRPr lang="nl-NL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37112"/>
            <a:ext cx="3535680" cy="198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648866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Sam </a:t>
            </a:r>
            <a:r>
              <a:rPr lang="nl-NL" sz="1400" dirty="0" err="1" smtClean="0"/>
              <a:t>Hammer</a:t>
            </a:r>
            <a:endParaRPr lang="nl-NL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24944"/>
            <a:ext cx="4532759" cy="205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19116" r="18536"/>
          <a:stretch>
            <a:fillRect/>
          </a:stretch>
        </p:blipFill>
        <p:spPr bwMode="auto">
          <a:xfrm>
            <a:off x="5076056" y="5085184"/>
            <a:ext cx="1800200" cy="162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653136"/>
            <a:ext cx="515592" cy="53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InGOS target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507288" cy="4434840"/>
          </a:xfrm>
        </p:spPr>
        <p:txBody>
          <a:bodyPr>
            <a:normAutofit/>
          </a:bodyPr>
          <a:lstStyle/>
          <a:p>
            <a:pPr marL="411480" algn="ctr" fontAlgn="auto">
              <a:spcAft>
                <a:spcPts val="0"/>
              </a:spcAft>
              <a:buNone/>
              <a:defRPr/>
            </a:pPr>
            <a:endParaRPr lang="en-US" sz="3200" dirty="0" smtClean="0">
              <a:latin typeface="+mj-lt"/>
            </a:endParaRPr>
          </a:p>
          <a:p>
            <a:pPr marL="411480" algn="ctr" fontAlgn="auto">
              <a:spcAft>
                <a:spcPts val="0"/>
              </a:spcAft>
              <a:buNone/>
              <a:defRPr/>
            </a:pPr>
            <a:endParaRPr lang="en-US" sz="3200" dirty="0" smtClean="0">
              <a:latin typeface="+mj-lt"/>
            </a:endParaRPr>
          </a:p>
          <a:p>
            <a:pPr marL="411480" algn="ctr" fontAlgn="auto">
              <a:spcAft>
                <a:spcPts val="0"/>
              </a:spcAft>
              <a:buNone/>
              <a:defRPr/>
            </a:pPr>
            <a:r>
              <a:rPr lang="en-US" sz="3200" dirty="0" smtClean="0">
                <a:latin typeface="+mj-lt"/>
              </a:rPr>
              <a:t>improving and extending </a:t>
            </a:r>
          </a:p>
          <a:p>
            <a:pPr marL="411480" algn="ctr" fontAlgn="auto">
              <a:spcAft>
                <a:spcPts val="0"/>
              </a:spcAft>
              <a:buNone/>
              <a:defRPr/>
            </a:pPr>
            <a:r>
              <a:rPr lang="en-US" sz="3200" dirty="0" smtClean="0">
                <a:latin typeface="+mj-lt"/>
              </a:rPr>
              <a:t>the European observation capacity </a:t>
            </a:r>
          </a:p>
          <a:p>
            <a:pPr marL="411480" algn="ctr" fontAlgn="auto">
              <a:spcAft>
                <a:spcPts val="0"/>
              </a:spcAft>
              <a:buNone/>
              <a:defRPr/>
            </a:pPr>
            <a:r>
              <a:rPr lang="en-US" sz="3200" dirty="0" smtClean="0">
                <a:latin typeface="+mj-lt"/>
              </a:rPr>
              <a:t>for non-CO</a:t>
            </a:r>
            <a:r>
              <a:rPr lang="en-US" sz="3200" baseline="-25000" dirty="0" smtClean="0">
                <a:latin typeface="+mj-lt"/>
              </a:rPr>
              <a:t>2</a:t>
            </a:r>
            <a:r>
              <a:rPr lang="en-US" sz="3200" dirty="0" smtClean="0">
                <a:latin typeface="+mj-lt"/>
              </a:rPr>
              <a:t> greenhouse gases</a:t>
            </a:r>
            <a:endParaRPr lang="nl-NL" sz="32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39883" y="1521345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61216" t="15229" r="20035" b="71926"/>
          <a:stretch>
            <a:fillRect/>
          </a:stretch>
        </p:blipFill>
        <p:spPr bwMode="auto">
          <a:xfrm>
            <a:off x="395536" y="2348880"/>
            <a:ext cx="164963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83768" y="3284984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Dial</a:t>
            </a:r>
            <a:endParaRPr lang="nl-NL" dirty="0" smtClean="0"/>
          </a:p>
          <a:p>
            <a:r>
              <a:rPr lang="nl-NL" dirty="0" smtClean="0"/>
              <a:t>GC of FTIR</a:t>
            </a:r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284984"/>
            <a:ext cx="5724128" cy="335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317024"/>
            <a:ext cx="2376264" cy="38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78904" y="84584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Joint Research: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New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techniques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(2)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629816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Link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with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remote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sensing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24328" y="1916832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61216" t="28210" r="20035" b="59349"/>
          <a:stretch>
            <a:fillRect/>
          </a:stretch>
        </p:blipFill>
        <p:spPr bwMode="auto">
          <a:xfrm>
            <a:off x="395535" y="2708920"/>
            <a:ext cx="158156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83768" y="3140968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TCCON presentatie NZ</a:t>
            </a:r>
          </a:p>
          <a:p>
            <a:endParaRPr lang="nl-NL" dirty="0"/>
          </a:p>
        </p:txBody>
      </p:sp>
      <p:pic>
        <p:nvPicPr>
          <p:cNvPr id="95" name="Picture 4" descr="TCCON_logo_final_oran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348880"/>
            <a:ext cx="3024336" cy="181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4" descr="P831175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536" y="4221088"/>
            <a:ext cx="3256806" cy="2437372"/>
          </a:xfrm>
        </p:spPr>
      </p:pic>
      <p:pic>
        <p:nvPicPr>
          <p:cNvPr id="98" name="Picture 11" descr="RIMG02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221088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Data to models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24328" y="2276872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61216" t="40919" r="20035" b="47403"/>
          <a:stretch>
            <a:fillRect/>
          </a:stretch>
        </p:blipFill>
        <p:spPr bwMode="auto">
          <a:xfrm>
            <a:off x="395535" y="2420888"/>
            <a:ext cx="181460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35"/>
          <p:cNvSpPr>
            <a:spLocks noChangeShapeType="1"/>
          </p:cNvSpPr>
          <p:nvPr/>
        </p:nvSpPr>
        <p:spPr bwMode="auto">
          <a:xfrm flipH="1">
            <a:off x="4427984" y="2276872"/>
            <a:ext cx="1224136" cy="86404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218335" y="5147900"/>
            <a:ext cx="1776038" cy="369332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Activity Data </a:t>
            </a: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4369989" y="5147900"/>
            <a:ext cx="2434259" cy="369332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Emission Factors</a:t>
            </a:r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987824" y="4148882"/>
            <a:ext cx="2434258" cy="369332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E = AD x EF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3077401" y="3213845"/>
            <a:ext cx="1998655" cy="369332"/>
          </a:xfrm>
          <a:prstGeom prst="rect">
            <a:avLst/>
          </a:prstGeom>
          <a:solidFill>
            <a:srgbClr val="80808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pitchFamily="34" charset="0"/>
              </a:rPr>
              <a:t>GHG emissions </a:t>
            </a:r>
          </a:p>
        </p:txBody>
      </p:sp>
      <p:pic>
        <p:nvPicPr>
          <p:cNvPr id="14" name="Picture 41" descr="JF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14" y="500459"/>
            <a:ext cx="2782888" cy="1671638"/>
          </a:xfrm>
          <a:prstGeom prst="rect">
            <a:avLst/>
          </a:prstGeom>
          <a:noFill/>
        </p:spPr>
      </p:pic>
      <p:sp>
        <p:nvSpPr>
          <p:cNvPr id="15" name="Line 43"/>
          <p:cNvSpPr>
            <a:spLocks noChangeShapeType="1"/>
          </p:cNvSpPr>
          <p:nvPr/>
        </p:nvSpPr>
        <p:spPr bwMode="auto">
          <a:xfrm flipV="1">
            <a:off x="4052070" y="3574206"/>
            <a:ext cx="0" cy="57467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nl-NL" sz="1600"/>
          </a:p>
        </p:txBody>
      </p:sp>
      <p:pic>
        <p:nvPicPr>
          <p:cNvPr id="16" name="Picture 44" descr="TM5grid and stat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429022"/>
            <a:ext cx="3024188" cy="1847850"/>
          </a:xfrm>
          <a:prstGeom prst="rect">
            <a:avLst/>
          </a:prstGeom>
          <a:noFill/>
        </p:spPr>
      </p:pic>
      <p:sp>
        <p:nvSpPr>
          <p:cNvPr id="17" name="Line 45"/>
          <p:cNvSpPr>
            <a:spLocks noChangeShapeType="1"/>
          </p:cNvSpPr>
          <p:nvPr/>
        </p:nvSpPr>
        <p:spPr bwMode="auto">
          <a:xfrm flipV="1">
            <a:off x="3348931" y="1365647"/>
            <a:ext cx="935037" cy="7921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18" name="Picture 46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0357" y="4437807"/>
            <a:ext cx="2232025" cy="985838"/>
          </a:xfrm>
          <a:prstGeom prst="rect">
            <a:avLst/>
          </a:prstGeom>
          <a:noFill/>
        </p:spPr>
      </p:pic>
      <p:sp>
        <p:nvSpPr>
          <p:cNvPr id="19" name="Text Box 47"/>
          <p:cNvSpPr txBox="1">
            <a:spLocks noChangeArrowheads="1"/>
          </p:cNvSpPr>
          <p:nvPr/>
        </p:nvSpPr>
        <p:spPr bwMode="auto">
          <a:xfrm>
            <a:off x="6499995" y="3236466"/>
            <a:ext cx="1439862" cy="3365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verification</a:t>
            </a:r>
            <a:endParaRPr lang="en-US" sz="1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" name="Line 48"/>
          <p:cNvSpPr>
            <a:spLocks noChangeShapeType="1"/>
          </p:cNvSpPr>
          <p:nvPr/>
        </p:nvSpPr>
        <p:spPr bwMode="auto">
          <a:xfrm flipV="1">
            <a:off x="3635896" y="4582270"/>
            <a:ext cx="344736" cy="502914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 type="none" w="sm" len="sm"/>
            <a:tailEnd type="none" w="lg" len="lg"/>
          </a:ln>
          <a:effectLst/>
        </p:spPr>
        <p:txBody>
          <a:bodyPr/>
          <a:lstStyle/>
          <a:p>
            <a:endParaRPr lang="nl-NL" sz="1600"/>
          </a:p>
        </p:txBody>
      </p:sp>
      <p:sp>
        <p:nvSpPr>
          <p:cNvPr id="21" name="Line 49"/>
          <p:cNvSpPr>
            <a:spLocks noChangeShapeType="1"/>
          </p:cNvSpPr>
          <p:nvPr/>
        </p:nvSpPr>
        <p:spPr bwMode="auto">
          <a:xfrm flipH="1" flipV="1">
            <a:off x="4355976" y="4581128"/>
            <a:ext cx="288032" cy="504056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 type="none" w="sm" len="sm"/>
            <a:tailEnd type="none" w="lg" len="lg"/>
          </a:ln>
          <a:effectLst/>
        </p:spPr>
        <p:txBody>
          <a:bodyPr/>
          <a:lstStyle/>
          <a:p>
            <a:endParaRPr lang="nl-NL" sz="1600"/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87189" y="284559"/>
            <a:ext cx="3024188" cy="3365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atmospheric measurements</a:t>
            </a:r>
            <a:endParaRPr lang="en-US" sz="1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4068763" y="380603"/>
            <a:ext cx="3024188" cy="3365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inverse atmospheric model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4" name="Line 53"/>
          <p:cNvSpPr>
            <a:spLocks noChangeShapeType="1"/>
          </p:cNvSpPr>
          <p:nvPr/>
        </p:nvSpPr>
        <p:spPr bwMode="auto">
          <a:xfrm flipV="1">
            <a:off x="7220720" y="3358307"/>
            <a:ext cx="0" cy="13684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5" name="Line 54"/>
          <p:cNvSpPr>
            <a:spLocks noChangeShapeType="1"/>
          </p:cNvSpPr>
          <p:nvPr/>
        </p:nvSpPr>
        <p:spPr bwMode="auto">
          <a:xfrm>
            <a:off x="5780857" y="2371278"/>
            <a:ext cx="1295400" cy="79216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5852295" y="2587178"/>
            <a:ext cx="1439862" cy="3365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top-down</a:t>
            </a:r>
            <a:endParaRPr lang="en-US" sz="1400" b="1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701" y="2276872"/>
            <a:ext cx="4232275" cy="850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25320" y="4006007"/>
            <a:ext cx="1439862" cy="336550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>
                <a:latin typeface="Arial" pitchFamily="34" charset="0"/>
              </a:rPr>
              <a:t>bottom-up</a:t>
            </a:r>
            <a:endParaRPr lang="en-US" sz="1400" b="1">
              <a:latin typeface="Arial" pitchFamily="34" charset="0"/>
            </a:endParaRPr>
          </a:p>
        </p:txBody>
      </p:sp>
      <p:sp>
        <p:nvSpPr>
          <p:cNvPr id="29" name="Oval 56"/>
          <p:cNvSpPr>
            <a:spLocks noChangeArrowheads="1"/>
          </p:cNvSpPr>
          <p:nvPr/>
        </p:nvSpPr>
        <p:spPr bwMode="auto">
          <a:xfrm>
            <a:off x="3752098" y="3861545"/>
            <a:ext cx="855398" cy="936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 sz="1600"/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4067944" y="5517232"/>
            <a:ext cx="3024336" cy="1283428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defTabSz="865188">
              <a:spcBef>
                <a:spcPct val="10000"/>
              </a:spcBef>
            </a:pPr>
            <a:r>
              <a:rPr lang="en-US" sz="1800" dirty="0">
                <a:latin typeface="Arial" pitchFamily="34" charset="0"/>
              </a:rPr>
              <a:t>large uncertainties e.g.</a:t>
            </a:r>
          </a:p>
          <a:p>
            <a:pPr algn="l" defTabSz="865188">
              <a:spcBef>
                <a:spcPct val="10000"/>
              </a:spcBef>
              <a:buFontTx/>
              <a:buChar char="-"/>
            </a:pPr>
            <a:r>
              <a:rPr lang="en-US" sz="1800" dirty="0" smtClean="0">
                <a:latin typeface="Arial" pitchFamily="34" charset="0"/>
              </a:rPr>
              <a:t>N</a:t>
            </a:r>
            <a:r>
              <a:rPr lang="en-US" sz="1800" baseline="-25000" dirty="0" smtClean="0">
                <a:latin typeface="Arial" pitchFamily="34" charset="0"/>
              </a:rPr>
              <a:t>2</a:t>
            </a:r>
            <a:r>
              <a:rPr lang="en-US" sz="1800" dirty="0" smtClean="0">
                <a:latin typeface="Arial" pitchFamily="34" charset="0"/>
              </a:rPr>
              <a:t>O </a:t>
            </a:r>
            <a:r>
              <a:rPr lang="en-US" sz="1800" dirty="0">
                <a:latin typeface="Arial" pitchFamily="34" charset="0"/>
              </a:rPr>
              <a:t>from agricultural </a:t>
            </a:r>
            <a:r>
              <a:rPr lang="en-US" sz="1800" dirty="0" smtClean="0">
                <a:latin typeface="Arial" pitchFamily="34" charset="0"/>
              </a:rPr>
              <a:t>soils</a:t>
            </a:r>
          </a:p>
          <a:p>
            <a:pPr defTabSz="865188">
              <a:spcBef>
                <a:spcPct val="10000"/>
              </a:spcBef>
              <a:buFontTx/>
              <a:buChar char="-"/>
            </a:pPr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from landfills, coal    </a:t>
            </a:r>
          </a:p>
          <a:p>
            <a:pPr defTabSz="865188">
              <a:spcBef>
                <a:spcPct val="10000"/>
              </a:spcBef>
            </a:pPr>
            <a:r>
              <a:rPr lang="en-US" dirty="0" smtClean="0"/>
              <a:t>  mining, gas leaks</a:t>
            </a:r>
            <a:endParaRPr lang="en-US" dirty="0" smtClean="0">
              <a:latin typeface="Arial" pitchFamily="34" charset="0"/>
            </a:endParaRP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48542" y="6139543"/>
          <a:ext cx="2435226" cy="718457"/>
        </p:xfrm>
        <a:graphic>
          <a:graphicData uri="http://schemas.openxmlformats.org/presentationml/2006/ole">
            <p:oleObj spid="_x0000_s5122" name="Bitmap Image" r:id="rId7" imgW="10723810" imgH="2838846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:\Home\Arjan\afvalzorg\LDF animatie\landfill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6952"/>
            <a:ext cx="2969655" cy="20238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Line 35"/>
          <p:cNvSpPr>
            <a:spLocks noChangeShapeType="1"/>
          </p:cNvSpPr>
          <p:nvPr/>
        </p:nvSpPr>
        <p:spPr bwMode="auto">
          <a:xfrm flipH="1">
            <a:off x="4427984" y="2276872"/>
            <a:ext cx="1224136" cy="86404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218335" y="5147900"/>
            <a:ext cx="1776038" cy="369332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Activity Data </a:t>
            </a: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4369989" y="5147900"/>
            <a:ext cx="2434259" cy="369332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Emission Factors</a:t>
            </a:r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987824" y="4148882"/>
            <a:ext cx="2434258" cy="369332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E = AD x EF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3203848" y="3213845"/>
            <a:ext cx="1944216" cy="369332"/>
          </a:xfrm>
          <a:prstGeom prst="rect">
            <a:avLst/>
          </a:prstGeom>
          <a:solidFill>
            <a:srgbClr val="80808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pitchFamily="34" charset="0"/>
              </a:rPr>
              <a:t>GHG emissions </a:t>
            </a:r>
          </a:p>
        </p:txBody>
      </p:sp>
      <p:pic>
        <p:nvPicPr>
          <p:cNvPr id="14" name="Picture 41" descr="JF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214" y="500459"/>
            <a:ext cx="2782888" cy="1671638"/>
          </a:xfrm>
          <a:prstGeom prst="rect">
            <a:avLst/>
          </a:prstGeom>
          <a:noFill/>
        </p:spPr>
      </p:pic>
      <p:sp>
        <p:nvSpPr>
          <p:cNvPr id="15" name="Line 43"/>
          <p:cNvSpPr>
            <a:spLocks noChangeShapeType="1"/>
          </p:cNvSpPr>
          <p:nvPr/>
        </p:nvSpPr>
        <p:spPr bwMode="auto">
          <a:xfrm flipV="1">
            <a:off x="4052070" y="3574206"/>
            <a:ext cx="0" cy="57467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nl-NL" sz="1600"/>
          </a:p>
        </p:txBody>
      </p:sp>
      <p:pic>
        <p:nvPicPr>
          <p:cNvPr id="16" name="Picture 44" descr="TM5grid and stati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429022"/>
            <a:ext cx="3024188" cy="1847850"/>
          </a:xfrm>
          <a:prstGeom prst="rect">
            <a:avLst/>
          </a:prstGeom>
          <a:noFill/>
        </p:spPr>
      </p:pic>
      <p:sp>
        <p:nvSpPr>
          <p:cNvPr id="17" name="Line 45"/>
          <p:cNvSpPr>
            <a:spLocks noChangeShapeType="1"/>
          </p:cNvSpPr>
          <p:nvPr/>
        </p:nvSpPr>
        <p:spPr bwMode="auto">
          <a:xfrm flipV="1">
            <a:off x="3348931" y="1365647"/>
            <a:ext cx="935037" cy="7921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18" name="Picture 46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0357" y="4437807"/>
            <a:ext cx="2232025" cy="985838"/>
          </a:xfrm>
          <a:prstGeom prst="rect">
            <a:avLst/>
          </a:prstGeom>
          <a:noFill/>
        </p:spPr>
      </p:pic>
      <p:sp>
        <p:nvSpPr>
          <p:cNvPr id="19" name="Text Box 47"/>
          <p:cNvSpPr txBox="1">
            <a:spLocks noChangeArrowheads="1"/>
          </p:cNvSpPr>
          <p:nvPr/>
        </p:nvSpPr>
        <p:spPr bwMode="auto">
          <a:xfrm>
            <a:off x="6499995" y="3236466"/>
            <a:ext cx="1439862" cy="3365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verification</a:t>
            </a:r>
            <a:endParaRPr lang="en-US" sz="1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" name="Line 48"/>
          <p:cNvSpPr>
            <a:spLocks noChangeShapeType="1"/>
          </p:cNvSpPr>
          <p:nvPr/>
        </p:nvSpPr>
        <p:spPr bwMode="auto">
          <a:xfrm flipV="1">
            <a:off x="3635896" y="4582270"/>
            <a:ext cx="344736" cy="502914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 type="none" w="sm" len="sm"/>
            <a:tailEnd type="none" w="lg" len="lg"/>
          </a:ln>
          <a:effectLst/>
        </p:spPr>
        <p:txBody>
          <a:bodyPr/>
          <a:lstStyle/>
          <a:p>
            <a:endParaRPr lang="nl-NL" sz="1600"/>
          </a:p>
        </p:txBody>
      </p:sp>
      <p:sp>
        <p:nvSpPr>
          <p:cNvPr id="21" name="Line 49"/>
          <p:cNvSpPr>
            <a:spLocks noChangeShapeType="1"/>
          </p:cNvSpPr>
          <p:nvPr/>
        </p:nvSpPr>
        <p:spPr bwMode="auto">
          <a:xfrm flipH="1" flipV="1">
            <a:off x="4355976" y="4581128"/>
            <a:ext cx="288032" cy="504056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 type="none" w="sm" len="sm"/>
            <a:tailEnd type="none" w="lg" len="lg"/>
          </a:ln>
          <a:effectLst/>
        </p:spPr>
        <p:txBody>
          <a:bodyPr/>
          <a:lstStyle/>
          <a:p>
            <a:endParaRPr lang="nl-NL" sz="1600"/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87189" y="284559"/>
            <a:ext cx="3024188" cy="3365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atmospheric measurements</a:t>
            </a:r>
            <a:endParaRPr lang="en-US" sz="1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4068763" y="380603"/>
            <a:ext cx="3024188" cy="3365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inverse atmospheric model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4" name="Line 53"/>
          <p:cNvSpPr>
            <a:spLocks noChangeShapeType="1"/>
          </p:cNvSpPr>
          <p:nvPr/>
        </p:nvSpPr>
        <p:spPr bwMode="auto">
          <a:xfrm flipV="1">
            <a:off x="7220720" y="3358307"/>
            <a:ext cx="0" cy="13684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5" name="Line 54"/>
          <p:cNvSpPr>
            <a:spLocks noChangeShapeType="1"/>
          </p:cNvSpPr>
          <p:nvPr/>
        </p:nvSpPr>
        <p:spPr bwMode="auto">
          <a:xfrm>
            <a:off x="5780857" y="2371278"/>
            <a:ext cx="1295400" cy="79216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lg" len="lg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5852295" y="2587178"/>
            <a:ext cx="1439862" cy="33655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top-down</a:t>
            </a:r>
            <a:endParaRPr lang="en-US" sz="1400" b="1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7" name="Picture 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701" y="2276872"/>
            <a:ext cx="4232275" cy="850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25320" y="4006007"/>
            <a:ext cx="1439862" cy="336550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865188">
              <a:spcBef>
                <a:spcPct val="50000"/>
              </a:spcBef>
            </a:pPr>
            <a:r>
              <a:rPr lang="en-US" sz="1600" b="1">
                <a:latin typeface="Arial" pitchFamily="34" charset="0"/>
              </a:rPr>
              <a:t>bottom-up</a:t>
            </a:r>
            <a:endParaRPr lang="en-US" sz="1400" b="1">
              <a:latin typeface="Arial" pitchFamily="34" charset="0"/>
            </a:endParaRPr>
          </a:p>
        </p:txBody>
      </p:sp>
      <p:sp>
        <p:nvSpPr>
          <p:cNvPr id="29" name="Oval 56"/>
          <p:cNvSpPr>
            <a:spLocks noChangeArrowheads="1"/>
          </p:cNvSpPr>
          <p:nvPr/>
        </p:nvSpPr>
        <p:spPr bwMode="auto">
          <a:xfrm>
            <a:off x="3752098" y="3861545"/>
            <a:ext cx="855398" cy="936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 sz="1600"/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48542" y="6139543"/>
          <a:ext cx="2435226" cy="718457"/>
        </p:xfrm>
        <a:graphic>
          <a:graphicData uri="http://schemas.openxmlformats.org/presentationml/2006/ole">
            <p:oleObj spid="_x0000_s7170" name="Bitmap Image" r:id="rId8" imgW="10723810" imgH="2838846" progId="PBrush">
              <p:embed/>
            </p:oleObj>
          </a:graphicData>
        </a:graphic>
      </p:graphicFrame>
      <p:sp>
        <p:nvSpPr>
          <p:cNvPr id="32" name="Text Box 57"/>
          <p:cNvSpPr txBox="1">
            <a:spLocks noChangeArrowheads="1"/>
          </p:cNvSpPr>
          <p:nvPr/>
        </p:nvSpPr>
        <p:spPr bwMode="auto">
          <a:xfrm>
            <a:off x="4067944" y="5517232"/>
            <a:ext cx="3024336" cy="1283428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defTabSz="865188">
              <a:spcBef>
                <a:spcPct val="10000"/>
              </a:spcBef>
            </a:pPr>
            <a:r>
              <a:rPr lang="en-US" sz="1800" dirty="0">
                <a:latin typeface="Arial" pitchFamily="34" charset="0"/>
              </a:rPr>
              <a:t>large uncertainties e.g.</a:t>
            </a:r>
          </a:p>
          <a:p>
            <a:pPr algn="l" defTabSz="865188">
              <a:spcBef>
                <a:spcPct val="10000"/>
              </a:spcBef>
              <a:buFontTx/>
              <a:buChar char="-"/>
            </a:pPr>
            <a:r>
              <a:rPr lang="en-US" sz="1800" dirty="0" smtClean="0">
                <a:latin typeface="Arial" pitchFamily="34" charset="0"/>
              </a:rPr>
              <a:t>N</a:t>
            </a:r>
            <a:r>
              <a:rPr lang="en-US" sz="1800" baseline="-25000" dirty="0" smtClean="0">
                <a:latin typeface="Arial" pitchFamily="34" charset="0"/>
              </a:rPr>
              <a:t>2</a:t>
            </a:r>
            <a:r>
              <a:rPr lang="en-US" sz="1800" dirty="0" smtClean="0">
                <a:latin typeface="Arial" pitchFamily="34" charset="0"/>
              </a:rPr>
              <a:t>O </a:t>
            </a:r>
            <a:r>
              <a:rPr lang="en-US" sz="1800" dirty="0">
                <a:latin typeface="Arial" pitchFamily="34" charset="0"/>
              </a:rPr>
              <a:t>from agricultural </a:t>
            </a:r>
            <a:r>
              <a:rPr lang="en-US" sz="1800" dirty="0" smtClean="0">
                <a:latin typeface="Arial" pitchFamily="34" charset="0"/>
              </a:rPr>
              <a:t>soils</a:t>
            </a:r>
          </a:p>
          <a:p>
            <a:pPr defTabSz="865188">
              <a:spcBef>
                <a:spcPct val="10000"/>
              </a:spcBef>
              <a:buFontTx/>
              <a:buChar char="-"/>
            </a:pPr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from landfills, coal    </a:t>
            </a:r>
          </a:p>
          <a:p>
            <a:pPr defTabSz="865188">
              <a:spcBef>
                <a:spcPct val="10000"/>
              </a:spcBef>
            </a:pPr>
            <a:r>
              <a:rPr lang="en-US" dirty="0" smtClean="0"/>
              <a:t>  mining, gas leaks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96988" y="1876425"/>
            <a:ext cx="4826000" cy="436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86481" tIns="43241" rIns="86481" bIns="43241">
            <a:spAutoFit/>
          </a:bodyPr>
          <a:lstStyle/>
          <a:p>
            <a:pPr algn="l" defTabSz="865188">
              <a:spcBef>
                <a:spcPct val="50000"/>
              </a:spcBef>
            </a:pPr>
            <a:endParaRPr lang="en-GB"/>
          </a:p>
        </p:txBody>
      </p:sp>
      <p:pic>
        <p:nvPicPr>
          <p:cNvPr id="13" name="Picture 9" descr="EMIS_INV_countries_N2O_UNFCCC2011_NW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981574"/>
            <a:ext cx="6696744" cy="5258888"/>
          </a:xfrm>
          <a:prstGeom prst="rect">
            <a:avLst/>
          </a:prstGeom>
          <a:noFill/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796136" y="5805264"/>
            <a:ext cx="3097212" cy="274638"/>
          </a:xfrm>
          <a:prstGeom prst="rect">
            <a:avLst/>
          </a:prstGeom>
          <a:solidFill>
            <a:srgbClr val="CFCFC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defTabSz="865188">
              <a:spcBef>
                <a:spcPct val="50000"/>
              </a:spcBef>
            </a:pPr>
            <a:r>
              <a:rPr lang="en-US" sz="1200" b="1" dirty="0">
                <a:latin typeface="Arial" pitchFamily="34" charset="0"/>
              </a:rPr>
              <a:t>UNFCCC uncertainties ~ </a:t>
            </a:r>
            <a:r>
              <a:rPr lang="en-US" sz="1200" b="1" dirty="0">
                <a:latin typeface="Arial" pitchFamily="34" charset="0"/>
                <a:cs typeface="Times New Roman" pitchFamily="18" charset="0"/>
              </a:rPr>
              <a:t>+100% / -70%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395536" y="763364"/>
            <a:ext cx="8266112" cy="433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Times New Roman" pitchFamily="18" charset="0"/>
              </a:rPr>
              <a:t>European N</a:t>
            </a:r>
            <a:r>
              <a:rPr kumimoji="0" lang="en-GB" sz="24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Times New Roman" pitchFamily="18" charset="0"/>
              </a:rPr>
              <a:t>2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Times New Roman" pitchFamily="18" charset="0"/>
              </a:rPr>
              <a:t>O emissions - country totals NWE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6708774" y="0"/>
          <a:ext cx="2435226" cy="764704"/>
        </p:xfrm>
        <a:graphic>
          <a:graphicData uri="http://schemas.openxmlformats.org/presentationml/2006/ole">
            <p:oleObj spid="_x0000_s4098" name="Bitmap Image" r:id="rId4" imgW="10723810" imgH="2838846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84584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Joined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Research 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Isotopes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Picture 3" descr="Visio-Ingos1_w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39883" y="1521345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3" cstate="print"/>
          <a:srcRect l="61216" t="53765" r="20035" b="34558"/>
          <a:stretch>
            <a:fillRect/>
          </a:stretch>
        </p:blipFill>
        <p:spPr bwMode="auto">
          <a:xfrm>
            <a:off x="395536" y="2636912"/>
            <a:ext cx="12961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95736" y="3573016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Keeling</a:t>
            </a:r>
            <a:r>
              <a:rPr lang="nl-NL" dirty="0" smtClean="0"/>
              <a:t> plot bronnen</a:t>
            </a:r>
          </a:p>
          <a:p>
            <a:endParaRPr lang="nl-NL" dirty="0" smtClean="0"/>
          </a:p>
          <a:p>
            <a:r>
              <a:rPr lang="nl-NL" dirty="0" smtClean="0"/>
              <a:t>In </a:t>
            </a:r>
            <a:r>
              <a:rPr lang="nl-NL" dirty="0" err="1" smtClean="0"/>
              <a:t>situ</a:t>
            </a:r>
            <a:r>
              <a:rPr lang="nl-NL" dirty="0" smtClean="0"/>
              <a:t> laser </a:t>
            </a:r>
            <a:r>
              <a:rPr lang="nl-NL" dirty="0" err="1" smtClean="0"/>
              <a:t>vs</a:t>
            </a:r>
            <a:r>
              <a:rPr lang="nl-NL" dirty="0" smtClean="0"/>
              <a:t> </a:t>
            </a:r>
            <a:r>
              <a:rPr lang="nl-NL" dirty="0" err="1" smtClean="0"/>
              <a:t>ms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7" name="iso at cab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47664" y="3356992"/>
            <a:ext cx="4392488" cy="3182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84584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Joined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Research 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Istotopes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Picture 3" descr="Visio-Ingos1_w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497931" y="2679016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3" cstate="print"/>
          <a:srcRect l="61216" t="53765" r="20035" b="34558"/>
          <a:stretch>
            <a:fillRect/>
          </a:stretch>
        </p:blipFill>
        <p:spPr bwMode="auto">
          <a:xfrm>
            <a:off x="395536" y="2636912"/>
            <a:ext cx="12961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Trace Gas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573016"/>
            <a:ext cx="4039344" cy="2886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84584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Joined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Research 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Halocarbons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20537" y="3050079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61216" t="65442" r="20035" b="21713"/>
          <a:stretch>
            <a:fillRect/>
          </a:stretch>
        </p:blipFill>
        <p:spPr bwMode="auto">
          <a:xfrm>
            <a:off x="467544" y="2924944"/>
            <a:ext cx="12961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63688" y="2996952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F-gas</a:t>
            </a:r>
            <a:r>
              <a:rPr lang="nl-NL" dirty="0" smtClean="0"/>
              <a:t> sessie</a:t>
            </a:r>
          </a:p>
          <a:p>
            <a:endParaRPr lang="nl-NL" dirty="0" smtClean="0"/>
          </a:p>
          <a:p>
            <a:r>
              <a:rPr lang="nl-NL" dirty="0" smtClean="0"/>
              <a:t>Stefan </a:t>
            </a:r>
            <a:r>
              <a:rPr lang="nl-NL" dirty="0" err="1" smtClean="0"/>
              <a:t>Reimann</a:t>
            </a:r>
            <a:r>
              <a:rPr lang="nl-NL" dirty="0" smtClean="0"/>
              <a:t> </a:t>
            </a:r>
          </a:p>
          <a:p>
            <a:endParaRPr lang="nl-NL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1520" y="4437112"/>
            <a:ext cx="6336704" cy="2218928"/>
            <a:chOff x="446088" y="1481138"/>
            <a:chExt cx="7989887" cy="3014662"/>
          </a:xfrm>
        </p:grpSpPr>
        <p:pic>
          <p:nvPicPr>
            <p:cNvPr id="7" name="Picture 5" descr="jun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838" y="1949450"/>
              <a:ext cx="3184525" cy="238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377"/>
            <a:stretch>
              <a:fillRect/>
            </a:stretch>
          </p:blipFill>
          <p:spPr bwMode="auto">
            <a:xfrm>
              <a:off x="4773613" y="1943100"/>
              <a:ext cx="3355975" cy="2370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183188" y="2162175"/>
              <a:ext cx="1063562" cy="418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sz="1400"/>
                <a:t>AGAGE</a:t>
              </a:r>
              <a:endParaRPr lang="de-DE" sz="1400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124075" y="2084388"/>
              <a:ext cx="887716" cy="418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sz="1400"/>
                <a:t>SOGE</a:t>
              </a:r>
              <a:endParaRPr lang="de-DE" sz="1400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3797300" y="1498600"/>
              <a:ext cx="1235363" cy="501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/>
                <a:t>On-line</a:t>
              </a:r>
              <a:endParaRPr lang="de-DE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446088" y="1481138"/>
              <a:ext cx="7989887" cy="30146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Grafik 2"/>
          <p:cNvPicPr>
            <a:picLocks noChangeAspect="1"/>
          </p:cNvPicPr>
          <p:nvPr/>
        </p:nvPicPr>
        <p:blipFill>
          <a:blip r:embed="rId3" cstate="print"/>
          <a:srcRect b="57426"/>
          <a:stretch>
            <a:fillRect/>
          </a:stretch>
        </p:blipFill>
        <p:spPr bwMode="auto">
          <a:xfrm>
            <a:off x="38100" y="2071688"/>
            <a:ext cx="8782372" cy="236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7389" y="98406"/>
            <a:ext cx="8729222" cy="1285236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75000"/>
                </a:schemeClr>
              </a:gs>
              <a:gs pos="0">
                <a:srgbClr val="5E9EFF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wrap="none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omic Sans MS" pitchFamily="66" charset="0"/>
              </a:rPr>
              <a:t>HFC-1234ze: the first peak world-wide</a:t>
            </a:r>
            <a:endParaRPr lang="en-US" dirty="0">
              <a:solidFill>
                <a:prstClr val="white"/>
              </a:solidFill>
              <a:latin typeface="Comic Sans MS" pitchFamily="66" charset="0"/>
            </a:endParaRPr>
          </a:p>
        </p:txBody>
      </p:sp>
      <p:pic>
        <p:nvPicPr>
          <p:cNvPr id="125957" name="Grafik 12"/>
          <p:cNvPicPr>
            <a:picLocks noChangeAspect="1"/>
          </p:cNvPicPr>
          <p:nvPr/>
        </p:nvPicPr>
        <p:blipFill>
          <a:blip r:embed="rId3" cstate="print"/>
          <a:srcRect l="34187" t="47363" r="42886" b="2965"/>
          <a:stretch>
            <a:fillRect/>
          </a:stretch>
        </p:blipFill>
        <p:spPr bwMode="auto">
          <a:xfrm>
            <a:off x="6143625" y="4487863"/>
            <a:ext cx="1684338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mit Pfeil 9"/>
          <p:cNvCxnSpPr/>
          <p:nvPr/>
        </p:nvCxnSpPr>
        <p:spPr bwMode="auto">
          <a:xfrm>
            <a:off x="6300192" y="3789040"/>
            <a:ext cx="792758" cy="19132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/>
        </p:spPr>
      </p:cxnSp>
      <p:pic>
        <p:nvPicPr>
          <p:cNvPr id="125959" name="Grafik 14"/>
          <p:cNvPicPr>
            <a:picLocks noChangeAspect="1"/>
          </p:cNvPicPr>
          <p:nvPr/>
        </p:nvPicPr>
        <p:blipFill>
          <a:blip r:embed="rId4" cstate="print"/>
          <a:srcRect l="33781" t="47401" r="39268" b="3236"/>
          <a:stretch>
            <a:fillRect/>
          </a:stretch>
        </p:blipFill>
        <p:spPr bwMode="auto">
          <a:xfrm>
            <a:off x="2208213" y="4549775"/>
            <a:ext cx="198596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5960" name="Gerade Verbindung mit Pfeil 13"/>
          <p:cNvCxnSpPr>
            <a:cxnSpLocks noChangeShapeType="1"/>
          </p:cNvCxnSpPr>
          <p:nvPr/>
        </p:nvCxnSpPr>
        <p:spPr bwMode="auto">
          <a:xfrm>
            <a:off x="3000375" y="3197225"/>
            <a:ext cx="288925" cy="1290638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5971" name="Textfeld 40"/>
          <p:cNvSpPr txBox="1">
            <a:spLocks noChangeArrowheads="1"/>
          </p:cNvSpPr>
          <p:nvPr/>
        </p:nvSpPr>
        <p:spPr bwMode="auto">
          <a:xfrm>
            <a:off x="1115616" y="1600200"/>
            <a:ext cx="3686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1">
                <a:solidFill>
                  <a:prstClr val="black"/>
                </a:solidFill>
                <a:latin typeface="Arial" charset="0"/>
              </a:rPr>
              <a:t>Jungfraujoch, Switzerland, 2011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79512" y="4581128"/>
            <a:ext cx="1645002" cy="2019796"/>
            <a:chOff x="5013477" y="1719263"/>
            <a:chExt cx="2162138" cy="2865437"/>
          </a:xfrm>
        </p:grpSpPr>
        <p:sp>
          <p:nvSpPr>
            <p:cNvPr id="19" name="Textfeld 1"/>
            <p:cNvSpPr txBox="1">
              <a:spLocks noChangeArrowheads="1"/>
            </p:cNvSpPr>
            <p:nvPr/>
          </p:nvSpPr>
          <p:spPr bwMode="auto">
            <a:xfrm>
              <a:off x="5013477" y="1719263"/>
              <a:ext cx="2162138" cy="436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 err="1" smtClean="0">
                  <a:solidFill>
                    <a:prstClr val="black"/>
                  </a:solidFill>
                  <a:latin typeface="Arial" charset="0"/>
                </a:rPr>
                <a:t>Foam</a:t>
              </a:r>
              <a:r>
                <a:rPr lang="de-CH" sz="1400" b="1" dirty="0" smtClean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de-CH" sz="1400" b="1" dirty="0" err="1" smtClean="0">
                  <a:solidFill>
                    <a:prstClr val="black"/>
                  </a:solidFill>
                  <a:latin typeface="Arial" charset="0"/>
                </a:rPr>
                <a:t>production</a:t>
              </a:r>
              <a:endParaRPr lang="de-CH" sz="1400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" name="Textfeld 10"/>
            <p:cNvSpPr txBox="1">
              <a:spLocks noChangeArrowheads="1"/>
            </p:cNvSpPr>
            <p:nvPr/>
          </p:nvSpPr>
          <p:spPr bwMode="auto">
            <a:xfrm>
              <a:off x="5321300" y="4214813"/>
              <a:ext cx="13239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>
                  <a:solidFill>
                    <a:prstClr val="black"/>
                  </a:solidFill>
                  <a:latin typeface="Arial" charset="0"/>
                </a:rPr>
                <a:t>GWP</a:t>
              </a:r>
              <a:r>
                <a:rPr lang="de-CH" b="1" baseline="-25000">
                  <a:solidFill>
                    <a:prstClr val="black"/>
                  </a:solidFill>
                  <a:latin typeface="Arial" charset="0"/>
                </a:rPr>
                <a:t>100</a:t>
              </a:r>
              <a:r>
                <a:rPr lang="de-CH" b="1">
                  <a:solidFill>
                    <a:prstClr val="black"/>
                  </a:solidFill>
                  <a:latin typeface="Arial" charset="0"/>
                </a:rPr>
                <a:t>:  7</a:t>
              </a:r>
            </a:p>
          </p:txBody>
        </p:sp>
        <p:grpSp>
          <p:nvGrpSpPr>
            <p:cNvPr id="21" name="Gruppieren 12"/>
            <p:cNvGrpSpPr>
              <a:grpSpLocks/>
            </p:cNvGrpSpPr>
            <p:nvPr/>
          </p:nvGrpSpPr>
          <p:grpSpPr bwMode="auto">
            <a:xfrm>
              <a:off x="5119688" y="2279650"/>
              <a:ext cx="1857375" cy="1801813"/>
              <a:chOff x="4293220" y="1767702"/>
              <a:chExt cx="1167986" cy="1162974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0188" t="38000" r="25542" b="23334"/>
              <a:stretch>
                <a:fillRect/>
              </a:stretch>
            </p:blipFill>
            <p:spPr bwMode="auto">
              <a:xfrm>
                <a:off x="4293220" y="1767702"/>
                <a:ext cx="1167986" cy="1162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3" name="Gerade Verbindung 14"/>
              <p:cNvCxnSpPr>
                <a:cxnSpLocks noChangeShapeType="1"/>
              </p:cNvCxnSpPr>
              <p:nvPr/>
            </p:nvCxnSpPr>
            <p:spPr bwMode="auto">
              <a:xfrm>
                <a:off x="4476750" y="2188369"/>
                <a:ext cx="95250" cy="6429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" name="Gerade Verbindung 15"/>
              <p:cNvCxnSpPr>
                <a:cxnSpLocks noChangeShapeType="1"/>
              </p:cNvCxnSpPr>
              <p:nvPr/>
            </p:nvCxnSpPr>
            <p:spPr bwMode="auto">
              <a:xfrm>
                <a:off x="4955382" y="2188369"/>
                <a:ext cx="95250" cy="6429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" name="Gerade Verbindung 16"/>
              <p:cNvCxnSpPr>
                <a:cxnSpLocks noChangeShapeType="1"/>
              </p:cNvCxnSpPr>
              <p:nvPr/>
            </p:nvCxnSpPr>
            <p:spPr bwMode="auto">
              <a:xfrm flipH="1">
                <a:off x="4593431" y="2358714"/>
                <a:ext cx="33337" cy="1047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6" name="Gerade Verbindung 17"/>
              <p:cNvCxnSpPr>
                <a:cxnSpLocks noChangeShapeType="1"/>
              </p:cNvCxnSpPr>
              <p:nvPr/>
            </p:nvCxnSpPr>
            <p:spPr bwMode="auto">
              <a:xfrm flipV="1">
                <a:off x="4688681" y="2176463"/>
                <a:ext cx="111919" cy="6429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7" name="Gerade Verbindung 18"/>
              <p:cNvCxnSpPr>
                <a:cxnSpLocks noChangeShapeType="1"/>
              </p:cNvCxnSpPr>
              <p:nvPr/>
            </p:nvCxnSpPr>
            <p:spPr bwMode="auto">
              <a:xfrm flipV="1">
                <a:off x="4877213" y="1964531"/>
                <a:ext cx="0" cy="116681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" name="Gerade Verbindung 19"/>
              <p:cNvCxnSpPr>
                <a:cxnSpLocks noChangeShapeType="1"/>
              </p:cNvCxnSpPr>
              <p:nvPr/>
            </p:nvCxnSpPr>
            <p:spPr bwMode="auto">
              <a:xfrm flipV="1">
                <a:off x="5164931" y="2146698"/>
                <a:ext cx="73820" cy="7381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9" name="Gerade Verbindung 20"/>
              <p:cNvCxnSpPr>
                <a:cxnSpLocks noChangeShapeType="1"/>
              </p:cNvCxnSpPr>
              <p:nvPr/>
            </p:nvCxnSpPr>
            <p:spPr bwMode="auto">
              <a:xfrm>
                <a:off x="5188744" y="2302755"/>
                <a:ext cx="111919" cy="32147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" name="Gerade Verbindung 21"/>
              <p:cNvCxnSpPr>
                <a:cxnSpLocks noChangeShapeType="1"/>
              </p:cNvCxnSpPr>
              <p:nvPr/>
            </p:nvCxnSpPr>
            <p:spPr bwMode="auto">
              <a:xfrm flipV="1">
                <a:off x="4708921" y="2207420"/>
                <a:ext cx="111919" cy="6429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1" name="Gerade Verbindung 22"/>
              <p:cNvCxnSpPr>
                <a:cxnSpLocks noChangeShapeType="1"/>
              </p:cNvCxnSpPr>
              <p:nvPr/>
            </p:nvCxnSpPr>
            <p:spPr bwMode="auto">
              <a:xfrm flipV="1">
                <a:off x="5112957" y="2370619"/>
                <a:ext cx="0" cy="116681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19"/>
            <a:ext cx="3599892" cy="239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55984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InGOS partners: 34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026" name="8d78e868-fdc1-4a40-b02b-9d31eec8cd2a" descr="87CBABDE-8A16-4BB3-B4A4-E4FAAFA53EE2@ph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513835"/>
            <a:ext cx="1296144" cy="70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220c0930-dbf2-4542-82f4-a060f692d53e" descr="5A1D2621-FF04-42D1-A68B-E4F10E221E3F@phy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373216"/>
            <a:ext cx="2483768" cy="93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Documents and Settings\hensen\Local Settings\Temporary Internet Files\Content.Outlook\NXU43G4M\LOGO UP polsko-an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4614" y="4653136"/>
            <a:ext cx="1630873" cy="980356"/>
          </a:xfrm>
          <a:prstGeom prst="rect">
            <a:avLst/>
          </a:prstGeom>
          <a:noFill/>
        </p:spPr>
      </p:pic>
      <p:pic>
        <p:nvPicPr>
          <p:cNvPr id="1031" name="Picture 7" descr="C:\Documents and Settings\hensen\Local Settings\Temporary Internet Files\Content.Outlook\NXU43G4M\Meteorology Dept  PULS Pozna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3068960"/>
            <a:ext cx="1448133" cy="1368214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988840"/>
            <a:ext cx="313055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132856"/>
            <a:ext cx="792088" cy="82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1951767"/>
            <a:ext cx="1080120" cy="108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3284984"/>
            <a:ext cx="1890712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5" y="2060849"/>
            <a:ext cx="126040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2420889"/>
            <a:ext cx="85181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825" y="3501008"/>
            <a:ext cx="1440160" cy="125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31840" y="4941168"/>
            <a:ext cx="1224136" cy="7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860032" y="530120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And more !!!!</a:t>
            </a:r>
            <a:endParaRPr lang="nl-NL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2159" y="2636912"/>
            <a:ext cx="117613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908720"/>
            <a:ext cx="1908000" cy="719562"/>
          </a:xfrm>
          <a:prstGeom prst="rect">
            <a:avLst/>
          </a:prstGeom>
        </p:spPr>
      </p:pic>
      <p:pic>
        <p:nvPicPr>
          <p:cNvPr id="18" name="Grafik 37" descr="Goethe-Logo 080508.wm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32040" y="4365104"/>
            <a:ext cx="11525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91784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Tall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towers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&amp;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fluxes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22653" y="3461652"/>
            <a:ext cx="733091" cy="39388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61216" t="78287" r="20035" b="8868"/>
          <a:stretch>
            <a:fillRect/>
          </a:stretch>
        </p:blipFill>
        <p:spPr bwMode="auto">
          <a:xfrm>
            <a:off x="467544" y="2564904"/>
            <a:ext cx="12961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7704" y="2204864"/>
            <a:ext cx="35702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Flux </a:t>
            </a:r>
            <a:r>
              <a:rPr lang="nl-NL" dirty="0" err="1" smtClean="0"/>
              <a:t>measurements</a:t>
            </a:r>
            <a:r>
              <a:rPr lang="nl-NL" dirty="0" smtClean="0"/>
              <a:t> at </a:t>
            </a:r>
            <a:r>
              <a:rPr lang="nl-NL" dirty="0" err="1" smtClean="0"/>
              <a:t>tall</a:t>
            </a:r>
            <a:r>
              <a:rPr lang="nl-NL" dirty="0" smtClean="0"/>
              <a:t> </a:t>
            </a:r>
            <a:r>
              <a:rPr lang="nl-NL" dirty="0" err="1" smtClean="0"/>
              <a:t>towers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Linking</a:t>
            </a:r>
            <a:r>
              <a:rPr lang="nl-NL" dirty="0" smtClean="0"/>
              <a:t> </a:t>
            </a:r>
            <a:r>
              <a:rPr lang="nl-NL" dirty="0" err="1" smtClean="0"/>
              <a:t>tall</a:t>
            </a:r>
            <a:r>
              <a:rPr lang="nl-NL" dirty="0" smtClean="0"/>
              <a:t> and </a:t>
            </a:r>
            <a:r>
              <a:rPr lang="nl-NL" dirty="0" err="1" smtClean="0"/>
              <a:t>small</a:t>
            </a:r>
            <a:r>
              <a:rPr lang="nl-NL" dirty="0" smtClean="0"/>
              <a:t> </a:t>
            </a:r>
            <a:r>
              <a:rPr lang="nl-NL" dirty="0" err="1" smtClean="0"/>
              <a:t>towers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Footprint</a:t>
            </a:r>
            <a:r>
              <a:rPr lang="nl-NL" dirty="0" smtClean="0"/>
              <a:t> models</a:t>
            </a:r>
            <a:endParaRPr lang="nl-NL" dirty="0"/>
          </a:p>
        </p:txBody>
      </p:sp>
      <p:grpSp>
        <p:nvGrpSpPr>
          <p:cNvPr id="45" name="Group 44"/>
          <p:cNvGrpSpPr/>
          <p:nvPr/>
        </p:nvGrpSpPr>
        <p:grpSpPr>
          <a:xfrm>
            <a:off x="107504" y="3933056"/>
            <a:ext cx="3672011" cy="2563689"/>
            <a:chOff x="1116013" y="792163"/>
            <a:chExt cx="6551612" cy="5416550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6435" t="16524" r="16457" b="16553"/>
            <a:stretch>
              <a:fillRect/>
            </a:stretch>
          </p:blipFill>
          <p:spPr bwMode="auto">
            <a:xfrm>
              <a:off x="1116013" y="792163"/>
              <a:ext cx="6551612" cy="541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10"/>
            <p:cNvSpPr>
              <a:spLocks noChangeArrowheads="1"/>
            </p:cNvSpPr>
            <p:nvPr/>
          </p:nvSpPr>
          <p:spPr bwMode="auto">
            <a:xfrm>
              <a:off x="1403350" y="3500438"/>
              <a:ext cx="3021013" cy="2628900"/>
            </a:xfrm>
            <a:prstGeom prst="rect">
              <a:avLst/>
            </a:prstGeom>
            <a:solidFill>
              <a:srgbClr val="FFCC00">
                <a:alpha val="12157"/>
              </a:srgbClr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r>
                <a:rPr lang="nl-NL" sz="1400"/>
                <a:t>87%</a:t>
              </a:r>
            </a:p>
          </p:txBody>
        </p: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>
              <a:off x="2916238" y="3500438"/>
              <a:ext cx="1531937" cy="1303337"/>
            </a:xfrm>
            <a:prstGeom prst="rect">
              <a:avLst/>
            </a:prstGeom>
            <a:solidFill>
              <a:srgbClr val="FFCC00">
                <a:alpha val="23921"/>
              </a:srgbClr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r>
                <a:rPr lang="nl-NL" sz="1400"/>
                <a:t>75%</a:t>
              </a:r>
            </a:p>
          </p:txBody>
        </p:sp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3805238" y="3494088"/>
              <a:ext cx="635000" cy="534987"/>
            </a:xfrm>
            <a:prstGeom prst="rect">
              <a:avLst/>
            </a:prstGeom>
            <a:solidFill>
              <a:srgbClr val="FFCC00">
                <a:alpha val="34117"/>
              </a:srgbClr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r>
                <a:rPr lang="nl-NL" sz="1200"/>
                <a:t>55</a:t>
              </a: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4140200" y="3500438"/>
              <a:ext cx="284163" cy="257175"/>
            </a:xfrm>
            <a:prstGeom prst="rect">
              <a:avLst/>
            </a:prstGeom>
            <a:solidFill>
              <a:srgbClr val="FFCC0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r>
                <a:rPr lang="nl-NL" sz="600"/>
                <a:t>30%</a:t>
              </a:r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8588" y="3861048"/>
            <a:ext cx="43638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4067944" y="6488668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Cabauw</a:t>
            </a:r>
            <a:r>
              <a:rPr lang="nl-NL" sz="1400" dirty="0" smtClean="0"/>
              <a:t> 60 m CH</a:t>
            </a:r>
            <a:r>
              <a:rPr lang="nl-NL" sz="1400" baseline="-25000" dirty="0" smtClean="0"/>
              <a:t>4</a:t>
            </a:r>
            <a:r>
              <a:rPr lang="nl-NL" sz="1400" dirty="0" smtClean="0"/>
              <a:t> flux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Some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products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nl-NL" sz="2400" dirty="0" smtClean="0">
                <a:solidFill>
                  <a:schemeClr val="tx2">
                    <a:satMod val="200000"/>
                  </a:schemeClr>
                </a:solidFill>
              </a:rPr>
              <a:t>(out of 96 </a:t>
            </a:r>
            <a:r>
              <a:rPr lang="nl-NL" sz="2400" dirty="0" err="1" smtClean="0">
                <a:solidFill>
                  <a:schemeClr val="tx2">
                    <a:satMod val="200000"/>
                  </a:schemeClr>
                </a:solidFill>
              </a:rPr>
              <a:t>deliverables</a:t>
            </a:r>
            <a:r>
              <a:rPr lang="nl-NL" sz="2400" dirty="0" smtClean="0">
                <a:solidFill>
                  <a:schemeClr val="tx2">
                    <a:satMod val="200000"/>
                  </a:schemeClr>
                </a:solidFill>
              </a:rPr>
              <a:t>) 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nl-NL" dirty="0" err="1" smtClean="0">
                <a:latin typeface="+mj-lt"/>
              </a:rPr>
              <a:t>Unified</a:t>
            </a:r>
            <a:r>
              <a:rPr lang="nl-NL" dirty="0" smtClean="0">
                <a:latin typeface="+mj-lt"/>
              </a:rPr>
              <a:t> and </a:t>
            </a:r>
            <a:r>
              <a:rPr lang="nl-NL" dirty="0" err="1" smtClean="0">
                <a:latin typeface="+mj-lt"/>
              </a:rPr>
              <a:t>improved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historic</a:t>
            </a:r>
            <a:r>
              <a:rPr lang="nl-NL" dirty="0" smtClean="0">
                <a:latin typeface="+mj-lt"/>
              </a:rPr>
              <a:t> dataset of </a:t>
            </a:r>
            <a:r>
              <a:rPr lang="nl-NL" dirty="0" err="1" smtClean="0">
                <a:latin typeface="+mj-lt"/>
              </a:rPr>
              <a:t>NCGHG’s</a:t>
            </a:r>
            <a:endParaRPr lang="nl-NL" dirty="0" smtClean="0">
              <a:latin typeface="+mj-lt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nl-NL" dirty="0" smtClean="0">
                <a:latin typeface="+mj-lt"/>
              </a:rPr>
              <a:t>Datasets…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nl-NL" dirty="0" smtClean="0">
                <a:latin typeface="+mj-lt"/>
              </a:rPr>
              <a:t>Databases </a:t>
            </a:r>
            <a:r>
              <a:rPr lang="nl-NL" dirty="0" err="1" smtClean="0">
                <a:latin typeface="+mj-lt"/>
              </a:rPr>
              <a:t>for</a:t>
            </a:r>
            <a:r>
              <a:rPr lang="nl-NL" dirty="0" smtClean="0">
                <a:latin typeface="+mj-lt"/>
              </a:rPr>
              <a:t> flux and </a:t>
            </a:r>
            <a:r>
              <a:rPr lang="nl-NL" dirty="0" err="1" smtClean="0">
                <a:latin typeface="+mj-lt"/>
              </a:rPr>
              <a:t>concentration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observations</a:t>
            </a:r>
            <a:endParaRPr lang="nl-NL" dirty="0" smtClean="0">
              <a:latin typeface="+mj-lt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nl-NL" dirty="0" err="1" smtClean="0">
                <a:latin typeface="+mj-lt"/>
              </a:rPr>
              <a:t>Traveling</a:t>
            </a:r>
            <a:r>
              <a:rPr lang="nl-NL" dirty="0" smtClean="0">
                <a:latin typeface="+mj-lt"/>
              </a:rPr>
              <a:t> FTIR and Rn system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nl-NL" dirty="0" err="1" smtClean="0">
                <a:latin typeface="+mj-lt"/>
              </a:rPr>
              <a:t>Many</a:t>
            </a:r>
            <a:r>
              <a:rPr lang="nl-NL" dirty="0" smtClean="0">
                <a:latin typeface="+mj-lt"/>
              </a:rPr>
              <a:t> reports and workshops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nl-NL" dirty="0" smtClean="0">
                <a:latin typeface="+mj-lt"/>
              </a:rPr>
              <a:t>2 Summer schools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nl-NL" dirty="0" smtClean="0">
                <a:latin typeface="+mj-lt"/>
              </a:rPr>
              <a:t>Top down </a:t>
            </a:r>
            <a:r>
              <a:rPr lang="nl-NL" dirty="0" err="1" smtClean="0">
                <a:latin typeface="+mj-lt"/>
              </a:rPr>
              <a:t>emission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estimates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for</a:t>
            </a:r>
            <a:r>
              <a:rPr lang="nl-NL" dirty="0" smtClean="0">
                <a:latin typeface="+mj-lt"/>
              </a:rPr>
              <a:t> </a:t>
            </a:r>
            <a:r>
              <a:rPr lang="nl-NL" dirty="0" err="1" smtClean="0">
                <a:latin typeface="+mj-lt"/>
              </a:rPr>
              <a:t>Europe</a:t>
            </a:r>
            <a:endParaRPr lang="nl-NL" dirty="0" smtClean="0">
              <a:latin typeface="+mj-lt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nl-NL" dirty="0" smtClean="0">
                <a:latin typeface="+mj-lt"/>
              </a:rPr>
              <a:t>Website: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nl-NL" dirty="0" smtClean="0">
                <a:latin typeface="+mj-lt"/>
              </a:rPr>
              <a:t>http://www.ingos-infrastructure.eu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Elgin</a:t>
            </a:r>
            <a:r>
              <a:rPr lang="nl-NL" dirty="0" smtClean="0"/>
              <a:t> </a:t>
            </a:r>
            <a:r>
              <a:rPr lang="nl-NL" dirty="0" err="1" smtClean="0"/>
              <a:t>plume</a:t>
            </a:r>
            <a:endParaRPr lang="nl-NL" dirty="0"/>
          </a:p>
        </p:txBody>
      </p:sp>
      <p:pic>
        <p:nvPicPr>
          <p:cNvPr id="3" name="ch4_elgi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38861"/>
            <a:ext cx="4392662" cy="32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7001" t="20676" b="17294"/>
          <a:stretch>
            <a:fillRect/>
          </a:stretch>
        </p:blipFill>
        <p:spPr>
          <a:xfrm>
            <a:off x="3635896" y="548680"/>
            <a:ext cx="5148064" cy="232518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996952"/>
            <a:ext cx="3599631" cy="233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Elgin Incident Total's Plans to Stop Gas Leak Progress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44824"/>
            <a:ext cx="1872208" cy="130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780928"/>
            <a:ext cx="5185320" cy="389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par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5040560" cy="402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outhern North Sea 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3395861" cy="259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More info..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914400" y="1700213"/>
            <a:ext cx="7772400" cy="457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nl-NL" sz="3600" dirty="0" smtClean="0">
                <a:latin typeface="+mj-lt"/>
              </a:rPr>
              <a:t>http://www.ingos-infrastructure.eu</a:t>
            </a:r>
          </a:p>
          <a:p>
            <a:pPr>
              <a:buFont typeface="Wingdings" pitchFamily="2" charset="2"/>
              <a:buNone/>
            </a:pPr>
            <a:endParaRPr lang="nl-NL" dirty="0" smtClean="0">
              <a:latin typeface="+mj-lt"/>
            </a:endParaRPr>
          </a:p>
          <a:p>
            <a:pPr>
              <a:buFont typeface="Wingdings" pitchFamily="2" charset="2"/>
              <a:buNone/>
            </a:pPr>
            <a:r>
              <a:rPr lang="nl-NL" sz="2800" dirty="0" err="1" smtClean="0">
                <a:latin typeface="+mj-lt"/>
              </a:rPr>
              <a:t>Coordinator</a:t>
            </a:r>
            <a:r>
              <a:rPr lang="nl-NL" sz="2800" dirty="0" smtClean="0">
                <a:latin typeface="+mj-lt"/>
              </a:rPr>
              <a:t>: </a:t>
            </a:r>
            <a:r>
              <a:rPr lang="nl-NL" sz="2800" dirty="0" err="1" smtClean="0">
                <a:latin typeface="+mj-lt"/>
              </a:rPr>
              <a:t>a.vermeulen</a:t>
            </a:r>
            <a:r>
              <a:rPr lang="nl-NL" sz="2800" dirty="0" smtClean="0">
                <a:latin typeface="+mj-lt"/>
              </a:rPr>
              <a:t>@</a:t>
            </a:r>
            <a:r>
              <a:rPr lang="nl-NL" sz="2800" dirty="0" err="1" smtClean="0">
                <a:latin typeface="+mj-lt"/>
              </a:rPr>
              <a:t>ecn.nl</a:t>
            </a:r>
            <a:r>
              <a:rPr lang="nl-NL" sz="2800" dirty="0" smtClean="0">
                <a:latin typeface="+mj-lt"/>
              </a:rPr>
              <a:t>	</a:t>
            </a:r>
            <a:r>
              <a:rPr lang="nl-NL" sz="2800" dirty="0" smtClean="0">
                <a:latin typeface="+mj-lt"/>
              </a:rPr>
              <a:t>		     		</a:t>
            </a:r>
            <a:r>
              <a:rPr lang="nl-NL" sz="2800" dirty="0" err="1" smtClean="0">
                <a:latin typeface="+mj-lt"/>
              </a:rPr>
              <a:t>hensen</a:t>
            </a:r>
            <a:r>
              <a:rPr lang="nl-NL" sz="2800" dirty="0" smtClean="0">
                <a:latin typeface="+mj-lt"/>
              </a:rPr>
              <a:t>@</a:t>
            </a:r>
            <a:r>
              <a:rPr lang="nl-NL" sz="2800" dirty="0" err="1" smtClean="0">
                <a:latin typeface="+mj-lt"/>
              </a:rPr>
              <a:t>ecn.nl</a:t>
            </a:r>
            <a:endParaRPr lang="nl-NL" sz="2000" dirty="0" smtClean="0">
              <a:latin typeface="+mj-lt"/>
            </a:endParaRPr>
          </a:p>
          <a:p>
            <a:pPr>
              <a:buFont typeface="Wingdings" pitchFamily="2" charset="2"/>
              <a:buNone/>
            </a:pPr>
            <a:endParaRPr 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2" descr="europe outline map"/>
          <p:cNvPicPr>
            <a:picLocks noChangeAspect="1" noChangeArrowheads="1"/>
          </p:cNvPicPr>
          <p:nvPr/>
        </p:nvPicPr>
        <p:blipFill>
          <a:blip r:embed="rId2" cstate="print"/>
          <a:srcRect t="10318" r="16284"/>
          <a:stretch>
            <a:fillRect/>
          </a:stretch>
        </p:blipFill>
        <p:spPr bwMode="auto">
          <a:xfrm>
            <a:off x="0" y="1916832"/>
            <a:ext cx="58681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" name="Group 486"/>
          <p:cNvGrpSpPr>
            <a:grpSpLocks/>
          </p:cNvGrpSpPr>
          <p:nvPr/>
        </p:nvGrpSpPr>
        <p:grpSpPr bwMode="auto">
          <a:xfrm>
            <a:off x="1051202" y="2439413"/>
            <a:ext cx="737124" cy="437973"/>
            <a:chOff x="2717" y="1277"/>
            <a:chExt cx="1673" cy="801"/>
          </a:xfrm>
        </p:grpSpPr>
        <p:grpSp>
          <p:nvGrpSpPr>
            <p:cNvPr id="62" name="Group 487"/>
            <p:cNvGrpSpPr>
              <a:grpSpLocks/>
            </p:cNvGrpSpPr>
            <p:nvPr/>
          </p:nvGrpSpPr>
          <p:grpSpPr bwMode="auto">
            <a:xfrm>
              <a:off x="2717" y="1277"/>
              <a:ext cx="1673" cy="801"/>
              <a:chOff x="2717" y="1277"/>
              <a:chExt cx="1673" cy="801"/>
            </a:xfrm>
          </p:grpSpPr>
          <p:sp>
            <p:nvSpPr>
              <p:cNvPr id="74" name="AutoShape 488"/>
              <p:cNvSpPr>
                <a:spLocks noChangeArrowheads="1"/>
              </p:cNvSpPr>
              <p:nvPr/>
            </p:nvSpPr>
            <p:spPr bwMode="auto">
              <a:xfrm rot="20504843" flipV="1">
                <a:off x="3234" y="1606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5" name="Freeform 489"/>
              <p:cNvSpPr>
                <a:spLocks/>
              </p:cNvSpPr>
              <p:nvPr/>
            </p:nvSpPr>
            <p:spPr bwMode="auto">
              <a:xfrm rot="-10125479">
                <a:off x="2717" y="1633"/>
                <a:ext cx="617" cy="434"/>
              </a:xfrm>
              <a:custGeom>
                <a:avLst/>
                <a:gdLst>
                  <a:gd name="T0" fmla="*/ 0 w 635"/>
                  <a:gd name="T1" fmla="*/ 239 h 454"/>
                  <a:gd name="T2" fmla="*/ 42 w 635"/>
                  <a:gd name="T3" fmla="*/ 278 h 454"/>
                  <a:gd name="T4" fmla="*/ 84 w 635"/>
                  <a:gd name="T5" fmla="*/ 358 h 454"/>
                  <a:gd name="T6" fmla="*/ 84 w 635"/>
                  <a:gd name="T7" fmla="*/ 397 h 454"/>
                  <a:gd name="T8" fmla="*/ 583 w 635"/>
                  <a:gd name="T9" fmla="*/ 79 h 454"/>
                  <a:gd name="T10" fmla="*/ 291 w 635"/>
                  <a:gd name="T11" fmla="*/ 0 h 454"/>
                  <a:gd name="T12" fmla="*/ 0 w 635"/>
                  <a:gd name="T13" fmla="*/ 239 h 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35"/>
                  <a:gd name="T22" fmla="*/ 0 h 454"/>
                  <a:gd name="T23" fmla="*/ 635 w 635"/>
                  <a:gd name="T24" fmla="*/ 454 h 4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35" h="454">
                    <a:moveTo>
                      <a:pt x="0" y="273"/>
                    </a:moveTo>
                    <a:lnTo>
                      <a:pt x="45" y="318"/>
                    </a:lnTo>
                    <a:lnTo>
                      <a:pt x="91" y="409"/>
                    </a:lnTo>
                    <a:lnTo>
                      <a:pt x="91" y="454"/>
                    </a:lnTo>
                    <a:lnTo>
                      <a:pt x="635" y="91"/>
                    </a:lnTo>
                    <a:lnTo>
                      <a:pt x="318" y="0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6" name="AutoShape 490"/>
              <p:cNvSpPr>
                <a:spLocks noChangeArrowheads="1"/>
              </p:cNvSpPr>
              <p:nvPr/>
            </p:nvSpPr>
            <p:spPr bwMode="auto">
              <a:xfrm rot="10076347">
                <a:off x="3288" y="1341"/>
                <a:ext cx="440" cy="737"/>
              </a:xfrm>
              <a:prstGeom prst="can">
                <a:avLst>
                  <a:gd name="adj" fmla="val 41875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7" name="AutoShape 491"/>
              <p:cNvSpPr>
                <a:spLocks noChangeArrowheads="1"/>
              </p:cNvSpPr>
              <p:nvPr/>
            </p:nvSpPr>
            <p:spPr bwMode="auto">
              <a:xfrm rot="20787901" flipV="1">
                <a:off x="3330" y="1581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8" name="Freeform 492"/>
              <p:cNvSpPr>
                <a:spLocks/>
              </p:cNvSpPr>
              <p:nvPr/>
            </p:nvSpPr>
            <p:spPr bwMode="auto">
              <a:xfrm rot="-10125479">
                <a:off x="3633" y="1277"/>
                <a:ext cx="757" cy="523"/>
              </a:xfrm>
              <a:custGeom>
                <a:avLst/>
                <a:gdLst>
                  <a:gd name="T0" fmla="*/ 713 w 780"/>
                  <a:gd name="T1" fmla="*/ 152 h 547"/>
                  <a:gd name="T2" fmla="*/ 620 w 780"/>
                  <a:gd name="T3" fmla="*/ 110 h 547"/>
                  <a:gd name="T4" fmla="*/ 584 w 780"/>
                  <a:gd name="T5" fmla="*/ 50 h 547"/>
                  <a:gd name="T6" fmla="*/ 591 w 780"/>
                  <a:gd name="T7" fmla="*/ 0 h 547"/>
                  <a:gd name="T8" fmla="*/ 0 w 780"/>
                  <a:gd name="T9" fmla="*/ 299 h 547"/>
                  <a:gd name="T10" fmla="*/ 256 w 780"/>
                  <a:gd name="T11" fmla="*/ 478 h 547"/>
                  <a:gd name="T12" fmla="*/ 713 w 780"/>
                  <a:gd name="T13" fmla="*/ 152 h 5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0"/>
                  <a:gd name="T22" fmla="*/ 0 h 547"/>
                  <a:gd name="T23" fmla="*/ 780 w 780"/>
                  <a:gd name="T24" fmla="*/ 547 h 5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0" h="547">
                    <a:moveTo>
                      <a:pt x="780" y="174"/>
                    </a:moveTo>
                    <a:lnTo>
                      <a:pt x="678" y="126"/>
                    </a:lnTo>
                    <a:lnTo>
                      <a:pt x="639" y="57"/>
                    </a:lnTo>
                    <a:lnTo>
                      <a:pt x="646" y="0"/>
                    </a:lnTo>
                    <a:lnTo>
                      <a:pt x="0" y="342"/>
                    </a:lnTo>
                    <a:lnTo>
                      <a:pt x="280" y="547"/>
                    </a:lnTo>
                    <a:lnTo>
                      <a:pt x="780" y="17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9" name="Oval 493"/>
              <p:cNvSpPr>
                <a:spLocks noChangeArrowheads="1"/>
              </p:cNvSpPr>
              <p:nvPr/>
            </p:nvSpPr>
            <p:spPr bwMode="auto">
              <a:xfrm rot="10244630">
                <a:off x="3393" y="1965"/>
                <a:ext cx="352" cy="109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80" name="AutoShape 494"/>
              <p:cNvSpPr>
                <a:spLocks noChangeArrowheads="1"/>
              </p:cNvSpPr>
              <p:nvPr/>
            </p:nvSpPr>
            <p:spPr bwMode="auto">
              <a:xfrm rot="20615308" flipV="1">
                <a:off x="3476" y="1522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</p:grpSp>
        <p:sp>
          <p:nvSpPr>
            <p:cNvPr id="72" name="Line 495"/>
            <p:cNvSpPr>
              <a:spLocks noChangeShapeType="1"/>
            </p:cNvSpPr>
            <p:nvPr/>
          </p:nvSpPr>
          <p:spPr bwMode="auto">
            <a:xfrm flipH="1" flipV="1">
              <a:off x="2971" y="1389"/>
              <a:ext cx="272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496"/>
            <p:cNvSpPr>
              <a:spLocks noChangeArrowheads="1"/>
            </p:cNvSpPr>
            <p:nvPr/>
          </p:nvSpPr>
          <p:spPr bwMode="auto">
            <a:xfrm>
              <a:off x="2835" y="1344"/>
              <a:ext cx="22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sp>
        <p:nvSpPr>
          <p:cNvPr id="726" name="Oval 725"/>
          <p:cNvSpPr/>
          <p:nvPr/>
        </p:nvSpPr>
        <p:spPr>
          <a:xfrm>
            <a:off x="755576" y="2276872"/>
            <a:ext cx="1296144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74" name="Group 473"/>
          <p:cNvGrpSpPr/>
          <p:nvPr/>
        </p:nvGrpSpPr>
        <p:grpSpPr>
          <a:xfrm>
            <a:off x="333308" y="2280150"/>
            <a:ext cx="4474019" cy="3716466"/>
            <a:chOff x="817702" y="2236313"/>
            <a:chExt cx="3733625" cy="3268043"/>
          </a:xfrm>
        </p:grpSpPr>
        <p:sp>
          <p:nvSpPr>
            <p:cNvPr id="10" name="Oval 144"/>
            <p:cNvSpPr>
              <a:spLocks noChangeArrowheads="1"/>
            </p:cNvSpPr>
            <p:nvPr/>
          </p:nvSpPr>
          <p:spPr bwMode="auto">
            <a:xfrm>
              <a:off x="1852740" y="4577715"/>
              <a:ext cx="139075" cy="10722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1" name="Oval 145"/>
            <p:cNvSpPr>
              <a:spLocks noChangeArrowheads="1"/>
            </p:cNvSpPr>
            <p:nvPr/>
          </p:nvSpPr>
          <p:spPr bwMode="auto">
            <a:xfrm>
              <a:off x="1713665" y="4205716"/>
              <a:ext cx="139075" cy="105035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2" name="Oval 146"/>
            <p:cNvSpPr>
              <a:spLocks noChangeArrowheads="1"/>
            </p:cNvSpPr>
            <p:nvPr/>
          </p:nvSpPr>
          <p:spPr bwMode="auto">
            <a:xfrm>
              <a:off x="1368652" y="3724307"/>
              <a:ext cx="136400" cy="10722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" name="Oval 151"/>
            <p:cNvSpPr>
              <a:spLocks noChangeArrowheads="1"/>
            </p:cNvSpPr>
            <p:nvPr/>
          </p:nvSpPr>
          <p:spPr bwMode="auto">
            <a:xfrm>
              <a:off x="2545439" y="4415786"/>
              <a:ext cx="139075" cy="10722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" name="Oval 152"/>
            <p:cNvSpPr>
              <a:spLocks noChangeArrowheads="1"/>
            </p:cNvSpPr>
            <p:nvPr/>
          </p:nvSpPr>
          <p:spPr bwMode="auto">
            <a:xfrm>
              <a:off x="2406365" y="4684938"/>
              <a:ext cx="139075" cy="105035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20" name="Oval 154"/>
            <p:cNvSpPr>
              <a:spLocks noChangeArrowheads="1"/>
            </p:cNvSpPr>
            <p:nvPr/>
          </p:nvSpPr>
          <p:spPr bwMode="auto">
            <a:xfrm>
              <a:off x="1438190" y="5321712"/>
              <a:ext cx="136400" cy="10722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21" name="Oval 155"/>
            <p:cNvSpPr>
              <a:spLocks noChangeArrowheads="1"/>
            </p:cNvSpPr>
            <p:nvPr/>
          </p:nvSpPr>
          <p:spPr bwMode="auto">
            <a:xfrm>
              <a:off x="1646802" y="4310751"/>
              <a:ext cx="136400" cy="105035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24" name="Oval 158"/>
            <p:cNvSpPr>
              <a:spLocks noChangeArrowheads="1"/>
            </p:cNvSpPr>
            <p:nvPr/>
          </p:nvSpPr>
          <p:spPr bwMode="auto">
            <a:xfrm>
              <a:off x="817702" y="4098493"/>
              <a:ext cx="133726" cy="10722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7" name="Oval 407"/>
            <p:cNvSpPr>
              <a:spLocks noChangeArrowheads="1"/>
            </p:cNvSpPr>
            <p:nvPr/>
          </p:nvSpPr>
          <p:spPr bwMode="auto">
            <a:xfrm>
              <a:off x="2754052" y="4577715"/>
              <a:ext cx="136400" cy="107223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grpSp>
          <p:nvGrpSpPr>
            <p:cNvPr id="447" name="Group 446"/>
            <p:cNvGrpSpPr/>
            <p:nvPr/>
          </p:nvGrpSpPr>
          <p:grpSpPr>
            <a:xfrm>
              <a:off x="835450" y="2236313"/>
              <a:ext cx="3715877" cy="3268043"/>
              <a:chOff x="835450" y="2236313"/>
              <a:chExt cx="3715877" cy="3268043"/>
            </a:xfrm>
          </p:grpSpPr>
          <p:sp>
            <p:nvSpPr>
              <p:cNvPr id="9" name="Oval 143"/>
              <p:cNvSpPr>
                <a:spLocks noChangeArrowheads="1"/>
              </p:cNvSpPr>
              <p:nvPr/>
            </p:nvSpPr>
            <p:spPr bwMode="auto">
              <a:xfrm>
                <a:off x="2130889" y="4203528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3" name="Oval 147"/>
              <p:cNvSpPr>
                <a:spLocks noChangeArrowheads="1"/>
              </p:cNvSpPr>
              <p:nvPr/>
            </p:nvSpPr>
            <p:spPr bwMode="auto">
              <a:xfrm>
                <a:off x="2614977" y="2980310"/>
                <a:ext cx="139075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4" name="Oval 148"/>
              <p:cNvSpPr>
                <a:spLocks noChangeArrowheads="1"/>
              </p:cNvSpPr>
              <p:nvPr/>
            </p:nvSpPr>
            <p:spPr bwMode="auto">
              <a:xfrm>
                <a:off x="2972837" y="3626462"/>
                <a:ext cx="139075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5" name="Oval 149"/>
              <p:cNvSpPr>
                <a:spLocks noChangeArrowheads="1"/>
              </p:cNvSpPr>
              <p:nvPr/>
            </p:nvSpPr>
            <p:spPr bwMode="auto">
              <a:xfrm>
                <a:off x="3997702" y="3087533"/>
                <a:ext cx="136400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6" name="Oval 150"/>
              <p:cNvSpPr>
                <a:spLocks noChangeArrowheads="1"/>
              </p:cNvSpPr>
              <p:nvPr/>
            </p:nvSpPr>
            <p:spPr bwMode="auto">
              <a:xfrm>
                <a:off x="3754028" y="4196339"/>
                <a:ext cx="139075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9" name="Oval 153"/>
              <p:cNvSpPr>
                <a:spLocks noChangeArrowheads="1"/>
              </p:cNvSpPr>
              <p:nvPr/>
            </p:nvSpPr>
            <p:spPr bwMode="auto">
              <a:xfrm>
                <a:off x="2754052" y="5056936"/>
                <a:ext cx="136400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2" name="Oval 156"/>
              <p:cNvSpPr>
                <a:spLocks noChangeArrowheads="1"/>
              </p:cNvSpPr>
              <p:nvPr/>
            </p:nvSpPr>
            <p:spPr bwMode="auto">
              <a:xfrm>
                <a:off x="4414927" y="3245085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3" name="Oval 157"/>
              <p:cNvSpPr>
                <a:spLocks noChangeArrowheads="1"/>
              </p:cNvSpPr>
              <p:nvPr/>
            </p:nvSpPr>
            <p:spPr bwMode="auto">
              <a:xfrm>
                <a:off x="4136777" y="2236313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5" name="Oval 159"/>
              <p:cNvSpPr>
                <a:spLocks noChangeArrowheads="1"/>
              </p:cNvSpPr>
              <p:nvPr/>
            </p:nvSpPr>
            <p:spPr bwMode="auto">
              <a:xfrm>
                <a:off x="2269964" y="4151011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6" name="Oval 160"/>
              <p:cNvSpPr>
                <a:spLocks noChangeArrowheads="1"/>
              </p:cNvSpPr>
              <p:nvPr/>
            </p:nvSpPr>
            <p:spPr bwMode="auto">
              <a:xfrm>
                <a:off x="2200427" y="4043788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0" name="Oval 380"/>
              <p:cNvSpPr>
                <a:spLocks noChangeArrowheads="1"/>
              </p:cNvSpPr>
              <p:nvPr/>
            </p:nvSpPr>
            <p:spPr bwMode="auto">
              <a:xfrm>
                <a:off x="2545439" y="3991270"/>
                <a:ext cx="139075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1" name="Oval 381"/>
              <p:cNvSpPr>
                <a:spLocks noChangeArrowheads="1"/>
              </p:cNvSpPr>
              <p:nvPr/>
            </p:nvSpPr>
            <p:spPr bwMode="auto">
              <a:xfrm>
                <a:off x="2732471" y="3772517"/>
                <a:ext cx="139075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3" name="Oval 393"/>
              <p:cNvSpPr>
                <a:spLocks noChangeArrowheads="1"/>
              </p:cNvSpPr>
              <p:nvPr/>
            </p:nvSpPr>
            <p:spPr bwMode="auto">
              <a:xfrm>
                <a:off x="3377214" y="4684938"/>
                <a:ext cx="133726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26" name="Oval 144"/>
              <p:cNvSpPr>
                <a:spLocks noChangeArrowheads="1"/>
              </p:cNvSpPr>
              <p:nvPr/>
            </p:nvSpPr>
            <p:spPr bwMode="auto">
              <a:xfrm>
                <a:off x="1870488" y="4653136"/>
                <a:ext cx="139075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27" name="Oval 145"/>
              <p:cNvSpPr>
                <a:spLocks noChangeArrowheads="1"/>
              </p:cNvSpPr>
              <p:nvPr/>
            </p:nvSpPr>
            <p:spPr bwMode="auto">
              <a:xfrm>
                <a:off x="1731413" y="4281137"/>
                <a:ext cx="139075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29" name="Oval 146"/>
              <p:cNvSpPr>
                <a:spLocks noChangeArrowheads="1"/>
              </p:cNvSpPr>
              <p:nvPr/>
            </p:nvSpPr>
            <p:spPr bwMode="auto">
              <a:xfrm>
                <a:off x="1386400" y="3799728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32" name="Oval 151"/>
              <p:cNvSpPr>
                <a:spLocks noChangeArrowheads="1"/>
              </p:cNvSpPr>
              <p:nvPr/>
            </p:nvSpPr>
            <p:spPr bwMode="auto">
              <a:xfrm>
                <a:off x="2563187" y="4491207"/>
                <a:ext cx="139075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42" name="Oval 152"/>
              <p:cNvSpPr>
                <a:spLocks noChangeArrowheads="1"/>
              </p:cNvSpPr>
              <p:nvPr/>
            </p:nvSpPr>
            <p:spPr bwMode="auto">
              <a:xfrm>
                <a:off x="2424113" y="4760359"/>
                <a:ext cx="139075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43" name="Oval 154"/>
              <p:cNvSpPr>
                <a:spLocks noChangeArrowheads="1"/>
              </p:cNvSpPr>
              <p:nvPr/>
            </p:nvSpPr>
            <p:spPr bwMode="auto">
              <a:xfrm>
                <a:off x="1455938" y="5397133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44" name="Oval 155"/>
              <p:cNvSpPr>
                <a:spLocks noChangeArrowheads="1"/>
              </p:cNvSpPr>
              <p:nvPr/>
            </p:nvSpPr>
            <p:spPr bwMode="auto">
              <a:xfrm>
                <a:off x="1664550" y="4386172"/>
                <a:ext cx="136400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45" name="Oval 158"/>
              <p:cNvSpPr>
                <a:spLocks noChangeArrowheads="1"/>
              </p:cNvSpPr>
              <p:nvPr/>
            </p:nvSpPr>
            <p:spPr bwMode="auto">
              <a:xfrm>
                <a:off x="835450" y="4173914"/>
                <a:ext cx="133726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46" name="Oval 407"/>
              <p:cNvSpPr>
                <a:spLocks noChangeArrowheads="1"/>
              </p:cNvSpPr>
              <p:nvPr/>
            </p:nvSpPr>
            <p:spPr bwMode="auto">
              <a:xfrm>
                <a:off x="2771800" y="4653136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InGOS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existing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infrastructure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grpSp>
        <p:nvGrpSpPr>
          <p:cNvPr id="63" name="Group 196"/>
          <p:cNvGrpSpPr>
            <a:grpSpLocks/>
          </p:cNvGrpSpPr>
          <p:nvPr/>
        </p:nvGrpSpPr>
        <p:grpSpPr bwMode="auto">
          <a:xfrm>
            <a:off x="6156176" y="2420888"/>
            <a:ext cx="360040" cy="504056"/>
            <a:chOff x="1202" y="2659"/>
            <a:chExt cx="680" cy="1315"/>
          </a:xfrm>
        </p:grpSpPr>
        <p:sp>
          <p:nvSpPr>
            <p:cNvPr id="364" name="Rectangle 197"/>
            <p:cNvSpPr>
              <a:spLocks noChangeArrowheads="1"/>
            </p:cNvSpPr>
            <p:nvPr/>
          </p:nvSpPr>
          <p:spPr bwMode="auto">
            <a:xfrm>
              <a:off x="1519" y="2659"/>
              <a:ext cx="46" cy="127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65" name="Rectangle 198"/>
            <p:cNvSpPr>
              <a:spLocks noChangeArrowheads="1"/>
            </p:cNvSpPr>
            <p:nvPr/>
          </p:nvSpPr>
          <p:spPr bwMode="auto">
            <a:xfrm>
              <a:off x="1429" y="3929"/>
              <a:ext cx="226" cy="45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66" name="Line 199"/>
            <p:cNvSpPr>
              <a:spLocks noChangeShapeType="1"/>
            </p:cNvSpPr>
            <p:nvPr/>
          </p:nvSpPr>
          <p:spPr bwMode="auto">
            <a:xfrm>
              <a:off x="1429" y="3702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Line 200"/>
            <p:cNvSpPr>
              <a:spLocks noChangeShapeType="1"/>
            </p:cNvSpPr>
            <p:nvPr/>
          </p:nvSpPr>
          <p:spPr bwMode="auto">
            <a:xfrm>
              <a:off x="1429" y="3521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Line 201"/>
            <p:cNvSpPr>
              <a:spLocks noChangeShapeType="1"/>
            </p:cNvSpPr>
            <p:nvPr/>
          </p:nvSpPr>
          <p:spPr bwMode="auto">
            <a:xfrm>
              <a:off x="1429" y="3339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Line 202"/>
            <p:cNvSpPr>
              <a:spLocks noChangeShapeType="1"/>
            </p:cNvSpPr>
            <p:nvPr/>
          </p:nvSpPr>
          <p:spPr bwMode="auto">
            <a:xfrm>
              <a:off x="1429" y="3158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Line 203"/>
            <p:cNvSpPr>
              <a:spLocks noChangeShapeType="1"/>
            </p:cNvSpPr>
            <p:nvPr/>
          </p:nvSpPr>
          <p:spPr bwMode="auto">
            <a:xfrm>
              <a:off x="1429" y="2976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Line 204"/>
            <p:cNvSpPr>
              <a:spLocks noChangeShapeType="1"/>
            </p:cNvSpPr>
            <p:nvPr/>
          </p:nvSpPr>
          <p:spPr bwMode="auto">
            <a:xfrm>
              <a:off x="1429" y="2795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Line 205"/>
            <p:cNvSpPr>
              <a:spLocks noChangeShapeType="1"/>
            </p:cNvSpPr>
            <p:nvPr/>
          </p:nvSpPr>
          <p:spPr bwMode="auto">
            <a:xfrm flipH="1">
              <a:off x="1202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Line 206"/>
            <p:cNvSpPr>
              <a:spLocks noChangeShapeType="1"/>
            </p:cNvSpPr>
            <p:nvPr/>
          </p:nvSpPr>
          <p:spPr bwMode="auto">
            <a:xfrm>
              <a:off x="1565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TextBox 374"/>
          <p:cNvSpPr txBox="1"/>
          <p:nvPr/>
        </p:nvSpPr>
        <p:spPr>
          <a:xfrm>
            <a:off x="6660232" y="2492896"/>
            <a:ext cx="127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Tall</a:t>
            </a:r>
            <a:r>
              <a:rPr lang="nl-NL" dirty="0" smtClean="0"/>
              <a:t> </a:t>
            </a:r>
            <a:r>
              <a:rPr lang="nl-NL" dirty="0" err="1" smtClean="0"/>
              <a:t>towers</a:t>
            </a:r>
            <a:endParaRPr lang="nl-NL" dirty="0"/>
          </a:p>
        </p:txBody>
      </p:sp>
      <p:grpSp>
        <p:nvGrpSpPr>
          <p:cNvPr id="689" name="Group 688"/>
          <p:cNvGrpSpPr/>
          <p:nvPr/>
        </p:nvGrpSpPr>
        <p:grpSpPr>
          <a:xfrm>
            <a:off x="6084168" y="2996952"/>
            <a:ext cx="2812574" cy="369332"/>
            <a:chOff x="6084168" y="2996952"/>
            <a:chExt cx="2812574" cy="369332"/>
          </a:xfrm>
        </p:grpSpPr>
        <p:grpSp>
          <p:nvGrpSpPr>
            <p:cNvPr id="64" name="Group 460"/>
            <p:cNvGrpSpPr>
              <a:grpSpLocks/>
            </p:cNvGrpSpPr>
            <p:nvPr/>
          </p:nvGrpSpPr>
          <p:grpSpPr bwMode="auto">
            <a:xfrm>
              <a:off x="6084168" y="3140968"/>
              <a:ext cx="553625" cy="164117"/>
              <a:chOff x="2200" y="2251"/>
              <a:chExt cx="453" cy="141"/>
            </a:xfrm>
          </p:grpSpPr>
          <p:grpSp>
            <p:nvGrpSpPr>
              <p:cNvPr id="65" name="Group 461"/>
              <p:cNvGrpSpPr>
                <a:grpSpLocks/>
              </p:cNvGrpSpPr>
              <p:nvPr/>
            </p:nvGrpSpPr>
            <p:grpSpPr bwMode="auto">
              <a:xfrm>
                <a:off x="2200" y="2258"/>
                <a:ext cx="453" cy="134"/>
                <a:chOff x="1644" y="1848"/>
                <a:chExt cx="2528" cy="544"/>
              </a:xfrm>
            </p:grpSpPr>
            <p:sp>
              <p:nvSpPr>
                <p:cNvPr id="393" name="Freeform 462"/>
                <p:cNvSpPr>
                  <a:spLocks/>
                </p:cNvSpPr>
                <p:nvPr/>
              </p:nvSpPr>
              <p:spPr bwMode="auto">
                <a:xfrm>
                  <a:off x="1644" y="1928"/>
                  <a:ext cx="2528" cy="464"/>
                </a:xfrm>
                <a:custGeom>
                  <a:avLst/>
                  <a:gdLst>
                    <a:gd name="T0" fmla="*/ 0 w 2528"/>
                    <a:gd name="T1" fmla="*/ 320 h 464"/>
                    <a:gd name="T2" fmla="*/ 32 w 2528"/>
                    <a:gd name="T3" fmla="*/ 452 h 464"/>
                    <a:gd name="T4" fmla="*/ 2292 w 2528"/>
                    <a:gd name="T5" fmla="*/ 464 h 464"/>
                    <a:gd name="T6" fmla="*/ 2528 w 2528"/>
                    <a:gd name="T7" fmla="*/ 232 h 464"/>
                    <a:gd name="T8" fmla="*/ 2200 w 2528"/>
                    <a:gd name="T9" fmla="*/ 280 h 464"/>
                    <a:gd name="T10" fmla="*/ 2032 w 2528"/>
                    <a:gd name="T11" fmla="*/ 280 h 464"/>
                    <a:gd name="T12" fmla="*/ 1880 w 2528"/>
                    <a:gd name="T13" fmla="*/ 276 h 464"/>
                    <a:gd name="T14" fmla="*/ 1840 w 2528"/>
                    <a:gd name="T15" fmla="*/ 144 h 464"/>
                    <a:gd name="T16" fmla="*/ 1864 w 2528"/>
                    <a:gd name="T17" fmla="*/ 96 h 464"/>
                    <a:gd name="T18" fmla="*/ 1588 w 2528"/>
                    <a:gd name="T19" fmla="*/ 92 h 464"/>
                    <a:gd name="T20" fmla="*/ 1564 w 2528"/>
                    <a:gd name="T21" fmla="*/ 40 h 464"/>
                    <a:gd name="T22" fmla="*/ 1528 w 2528"/>
                    <a:gd name="T23" fmla="*/ 40 h 464"/>
                    <a:gd name="T24" fmla="*/ 1512 w 2528"/>
                    <a:gd name="T25" fmla="*/ 0 h 464"/>
                    <a:gd name="T26" fmla="*/ 1476 w 2528"/>
                    <a:gd name="T27" fmla="*/ 8 h 464"/>
                    <a:gd name="T28" fmla="*/ 1492 w 2528"/>
                    <a:gd name="T29" fmla="*/ 48 h 464"/>
                    <a:gd name="T30" fmla="*/ 1416 w 2528"/>
                    <a:gd name="T31" fmla="*/ 64 h 464"/>
                    <a:gd name="T32" fmla="*/ 1412 w 2528"/>
                    <a:gd name="T33" fmla="*/ 116 h 464"/>
                    <a:gd name="T34" fmla="*/ 1160 w 2528"/>
                    <a:gd name="T35" fmla="*/ 120 h 464"/>
                    <a:gd name="T36" fmla="*/ 1076 w 2528"/>
                    <a:gd name="T37" fmla="*/ 56 h 464"/>
                    <a:gd name="T38" fmla="*/ 856 w 2528"/>
                    <a:gd name="T39" fmla="*/ 96 h 464"/>
                    <a:gd name="T40" fmla="*/ 800 w 2528"/>
                    <a:gd name="T41" fmla="*/ 228 h 464"/>
                    <a:gd name="T42" fmla="*/ 760 w 2528"/>
                    <a:gd name="T43" fmla="*/ 172 h 464"/>
                    <a:gd name="T44" fmla="*/ 596 w 2528"/>
                    <a:gd name="T45" fmla="*/ 200 h 464"/>
                    <a:gd name="T46" fmla="*/ 588 w 2528"/>
                    <a:gd name="T47" fmla="*/ 228 h 464"/>
                    <a:gd name="T48" fmla="*/ 552 w 2528"/>
                    <a:gd name="T49" fmla="*/ 196 h 464"/>
                    <a:gd name="T50" fmla="*/ 580 w 2528"/>
                    <a:gd name="T51" fmla="*/ 160 h 464"/>
                    <a:gd name="T52" fmla="*/ 540 w 2528"/>
                    <a:gd name="T53" fmla="*/ 148 h 464"/>
                    <a:gd name="T54" fmla="*/ 484 w 2528"/>
                    <a:gd name="T55" fmla="*/ 164 h 464"/>
                    <a:gd name="T56" fmla="*/ 520 w 2528"/>
                    <a:gd name="T57" fmla="*/ 188 h 464"/>
                    <a:gd name="T58" fmla="*/ 500 w 2528"/>
                    <a:gd name="T59" fmla="*/ 208 h 464"/>
                    <a:gd name="T60" fmla="*/ 524 w 2528"/>
                    <a:gd name="T61" fmla="*/ 224 h 464"/>
                    <a:gd name="T62" fmla="*/ 280 w 2528"/>
                    <a:gd name="T63" fmla="*/ 216 h 464"/>
                    <a:gd name="T64" fmla="*/ 292 w 2528"/>
                    <a:gd name="T65" fmla="*/ 260 h 464"/>
                    <a:gd name="T66" fmla="*/ 340 w 2528"/>
                    <a:gd name="T67" fmla="*/ 292 h 464"/>
                    <a:gd name="T68" fmla="*/ 304 w 2528"/>
                    <a:gd name="T69" fmla="*/ 348 h 464"/>
                    <a:gd name="T70" fmla="*/ 276 w 2528"/>
                    <a:gd name="T71" fmla="*/ 336 h 464"/>
                    <a:gd name="T72" fmla="*/ 268 w 2528"/>
                    <a:gd name="T73" fmla="*/ 312 h 464"/>
                    <a:gd name="T74" fmla="*/ 208 w 2528"/>
                    <a:gd name="T75" fmla="*/ 300 h 464"/>
                    <a:gd name="T76" fmla="*/ 184 w 2528"/>
                    <a:gd name="T77" fmla="*/ 344 h 464"/>
                    <a:gd name="T78" fmla="*/ 36 w 2528"/>
                    <a:gd name="T79" fmla="*/ 344 h 464"/>
                    <a:gd name="T80" fmla="*/ 0 w 2528"/>
                    <a:gd name="T81" fmla="*/ 320 h 46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528"/>
                    <a:gd name="T124" fmla="*/ 0 h 464"/>
                    <a:gd name="T125" fmla="*/ 2528 w 2528"/>
                    <a:gd name="T126" fmla="*/ 464 h 46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528" h="464">
                      <a:moveTo>
                        <a:pt x="0" y="320"/>
                      </a:moveTo>
                      <a:lnTo>
                        <a:pt x="32" y="452"/>
                      </a:lnTo>
                      <a:lnTo>
                        <a:pt x="2292" y="464"/>
                      </a:lnTo>
                      <a:lnTo>
                        <a:pt x="2528" y="232"/>
                      </a:lnTo>
                      <a:lnTo>
                        <a:pt x="2200" y="280"/>
                      </a:lnTo>
                      <a:lnTo>
                        <a:pt x="2032" y="280"/>
                      </a:lnTo>
                      <a:lnTo>
                        <a:pt x="1880" y="276"/>
                      </a:lnTo>
                      <a:lnTo>
                        <a:pt x="1840" y="144"/>
                      </a:lnTo>
                      <a:lnTo>
                        <a:pt x="1864" y="96"/>
                      </a:lnTo>
                      <a:lnTo>
                        <a:pt x="1588" y="92"/>
                      </a:lnTo>
                      <a:lnTo>
                        <a:pt x="1564" y="40"/>
                      </a:lnTo>
                      <a:lnTo>
                        <a:pt x="1528" y="40"/>
                      </a:lnTo>
                      <a:lnTo>
                        <a:pt x="1512" y="0"/>
                      </a:lnTo>
                      <a:lnTo>
                        <a:pt x="1476" y="8"/>
                      </a:lnTo>
                      <a:lnTo>
                        <a:pt x="1492" y="48"/>
                      </a:lnTo>
                      <a:lnTo>
                        <a:pt x="1416" y="64"/>
                      </a:lnTo>
                      <a:lnTo>
                        <a:pt x="1412" y="116"/>
                      </a:lnTo>
                      <a:lnTo>
                        <a:pt x="1160" y="120"/>
                      </a:lnTo>
                      <a:lnTo>
                        <a:pt x="1076" y="56"/>
                      </a:lnTo>
                      <a:lnTo>
                        <a:pt x="856" y="96"/>
                      </a:lnTo>
                      <a:lnTo>
                        <a:pt x="800" y="228"/>
                      </a:lnTo>
                      <a:lnTo>
                        <a:pt x="760" y="172"/>
                      </a:lnTo>
                      <a:lnTo>
                        <a:pt x="596" y="200"/>
                      </a:lnTo>
                      <a:lnTo>
                        <a:pt x="588" y="228"/>
                      </a:lnTo>
                      <a:lnTo>
                        <a:pt x="552" y="196"/>
                      </a:lnTo>
                      <a:lnTo>
                        <a:pt x="580" y="160"/>
                      </a:lnTo>
                      <a:lnTo>
                        <a:pt x="540" y="148"/>
                      </a:lnTo>
                      <a:lnTo>
                        <a:pt x="484" y="164"/>
                      </a:lnTo>
                      <a:lnTo>
                        <a:pt x="520" y="188"/>
                      </a:lnTo>
                      <a:lnTo>
                        <a:pt x="500" y="208"/>
                      </a:lnTo>
                      <a:lnTo>
                        <a:pt x="524" y="224"/>
                      </a:lnTo>
                      <a:lnTo>
                        <a:pt x="280" y="216"/>
                      </a:lnTo>
                      <a:lnTo>
                        <a:pt x="292" y="260"/>
                      </a:lnTo>
                      <a:lnTo>
                        <a:pt x="340" y="292"/>
                      </a:lnTo>
                      <a:lnTo>
                        <a:pt x="304" y="348"/>
                      </a:lnTo>
                      <a:lnTo>
                        <a:pt x="276" y="336"/>
                      </a:lnTo>
                      <a:lnTo>
                        <a:pt x="268" y="312"/>
                      </a:lnTo>
                      <a:lnTo>
                        <a:pt x="208" y="300"/>
                      </a:lnTo>
                      <a:lnTo>
                        <a:pt x="184" y="344"/>
                      </a:lnTo>
                      <a:lnTo>
                        <a:pt x="36" y="344"/>
                      </a:lnTo>
                      <a:lnTo>
                        <a:pt x="0" y="32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394" name="Freeform 463"/>
                <p:cNvSpPr>
                  <a:spLocks/>
                </p:cNvSpPr>
                <p:nvPr/>
              </p:nvSpPr>
              <p:spPr bwMode="auto">
                <a:xfrm>
                  <a:off x="2800" y="1848"/>
                  <a:ext cx="172" cy="192"/>
                </a:xfrm>
                <a:custGeom>
                  <a:avLst/>
                  <a:gdLst>
                    <a:gd name="T0" fmla="*/ 0 w 172"/>
                    <a:gd name="T1" fmla="*/ 192 h 192"/>
                    <a:gd name="T2" fmla="*/ 60 w 172"/>
                    <a:gd name="T3" fmla="*/ 80 h 192"/>
                    <a:gd name="T4" fmla="*/ 4 w 172"/>
                    <a:gd name="T5" fmla="*/ 0 h 192"/>
                    <a:gd name="T6" fmla="*/ 160 w 172"/>
                    <a:gd name="T7" fmla="*/ 8 h 192"/>
                    <a:gd name="T8" fmla="*/ 116 w 172"/>
                    <a:gd name="T9" fmla="*/ 60 h 192"/>
                    <a:gd name="T10" fmla="*/ 172 w 172"/>
                    <a:gd name="T11" fmla="*/ 192 h 192"/>
                    <a:gd name="T12" fmla="*/ 0 w 172"/>
                    <a:gd name="T13" fmla="*/ 192 h 19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2"/>
                    <a:gd name="T22" fmla="*/ 0 h 192"/>
                    <a:gd name="T23" fmla="*/ 172 w 172"/>
                    <a:gd name="T24" fmla="*/ 192 h 19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2" h="192">
                      <a:moveTo>
                        <a:pt x="0" y="192"/>
                      </a:moveTo>
                      <a:lnTo>
                        <a:pt x="60" y="80"/>
                      </a:lnTo>
                      <a:lnTo>
                        <a:pt x="4" y="0"/>
                      </a:lnTo>
                      <a:lnTo>
                        <a:pt x="160" y="8"/>
                      </a:lnTo>
                      <a:lnTo>
                        <a:pt x="116" y="60"/>
                      </a:lnTo>
                      <a:lnTo>
                        <a:pt x="172" y="192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Eras Demi ITC"/>
                  </a:endParaRPr>
                </a:p>
              </p:txBody>
            </p:sp>
          </p:grpSp>
          <p:sp>
            <p:nvSpPr>
              <p:cNvPr id="378" name="Oval 464"/>
              <p:cNvSpPr>
                <a:spLocks noChangeArrowheads="1"/>
              </p:cNvSpPr>
              <p:nvPr/>
            </p:nvSpPr>
            <p:spPr bwMode="auto">
              <a:xfrm>
                <a:off x="2279" y="2358"/>
                <a:ext cx="8" cy="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79" name="Oval 465"/>
              <p:cNvSpPr>
                <a:spLocks noChangeArrowheads="1"/>
              </p:cNvSpPr>
              <p:nvPr/>
            </p:nvSpPr>
            <p:spPr bwMode="auto">
              <a:xfrm>
                <a:off x="2602" y="2349"/>
                <a:ext cx="8" cy="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80" name="Oval 466"/>
              <p:cNvSpPr>
                <a:spLocks noChangeArrowheads="1"/>
              </p:cNvSpPr>
              <p:nvPr/>
            </p:nvSpPr>
            <p:spPr bwMode="auto">
              <a:xfrm>
                <a:off x="2296" y="2358"/>
                <a:ext cx="8" cy="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81" name="Oval 467"/>
              <p:cNvSpPr>
                <a:spLocks noChangeArrowheads="1"/>
              </p:cNvSpPr>
              <p:nvPr/>
            </p:nvSpPr>
            <p:spPr bwMode="auto">
              <a:xfrm>
                <a:off x="2313" y="2358"/>
                <a:ext cx="8" cy="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82" name="Oval 468"/>
              <p:cNvSpPr>
                <a:spLocks noChangeArrowheads="1"/>
              </p:cNvSpPr>
              <p:nvPr/>
            </p:nvSpPr>
            <p:spPr bwMode="auto">
              <a:xfrm>
                <a:off x="2364" y="2316"/>
                <a:ext cx="8" cy="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83" name="Oval 469"/>
              <p:cNvSpPr>
                <a:spLocks noChangeArrowheads="1"/>
              </p:cNvSpPr>
              <p:nvPr/>
            </p:nvSpPr>
            <p:spPr bwMode="auto">
              <a:xfrm>
                <a:off x="2381" y="2316"/>
                <a:ext cx="8" cy="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84" name="Oval 470"/>
              <p:cNvSpPr>
                <a:spLocks noChangeArrowheads="1"/>
              </p:cNvSpPr>
              <p:nvPr/>
            </p:nvSpPr>
            <p:spPr bwMode="auto">
              <a:xfrm>
                <a:off x="2398" y="2316"/>
                <a:ext cx="8" cy="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85" name="Freeform 471"/>
              <p:cNvSpPr>
                <a:spLocks/>
              </p:cNvSpPr>
              <p:nvPr/>
            </p:nvSpPr>
            <p:spPr bwMode="auto">
              <a:xfrm>
                <a:off x="2253" y="2341"/>
                <a:ext cx="85" cy="9"/>
              </a:xfrm>
              <a:custGeom>
                <a:avLst/>
                <a:gdLst>
                  <a:gd name="T0" fmla="*/ 0 w 207"/>
                  <a:gd name="T1" fmla="*/ 0 h 136"/>
                  <a:gd name="T2" fmla="*/ 2 w 207"/>
                  <a:gd name="T3" fmla="*/ 0 h 136"/>
                  <a:gd name="T4" fmla="*/ 14 w 207"/>
                  <a:gd name="T5" fmla="*/ 0 h 136"/>
                  <a:gd name="T6" fmla="*/ 14 w 207"/>
                  <a:gd name="T7" fmla="*/ 0 h 136"/>
                  <a:gd name="T8" fmla="*/ 8 w 207"/>
                  <a:gd name="T9" fmla="*/ 0 h 136"/>
                  <a:gd name="T10" fmla="*/ 2 w 207"/>
                  <a:gd name="T11" fmla="*/ 0 h 136"/>
                  <a:gd name="T12" fmla="*/ 2 w 207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36"/>
                  <a:gd name="T23" fmla="*/ 207 w 207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36">
                    <a:moveTo>
                      <a:pt x="0" y="7"/>
                    </a:moveTo>
                    <a:cubicBezTo>
                      <a:pt x="11" y="7"/>
                      <a:pt x="21" y="7"/>
                      <a:pt x="32" y="7"/>
                    </a:cubicBezTo>
                    <a:lnTo>
                      <a:pt x="207" y="46"/>
                    </a:lnTo>
                    <a:lnTo>
                      <a:pt x="207" y="136"/>
                    </a:lnTo>
                    <a:lnTo>
                      <a:pt x="116" y="91"/>
                    </a:lnTo>
                    <a:lnTo>
                      <a:pt x="26" y="91"/>
                    </a:lnTo>
                    <a:lnTo>
                      <a:pt x="26" y="0"/>
                    </a:lnTo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86" name="Freeform 472"/>
              <p:cNvSpPr>
                <a:spLocks/>
              </p:cNvSpPr>
              <p:nvPr/>
            </p:nvSpPr>
            <p:spPr bwMode="auto">
              <a:xfrm>
                <a:off x="2473" y="2307"/>
                <a:ext cx="48" cy="14"/>
              </a:xfrm>
              <a:custGeom>
                <a:avLst/>
                <a:gdLst>
                  <a:gd name="T0" fmla="*/ 0 w 207"/>
                  <a:gd name="T1" fmla="*/ 0 h 136"/>
                  <a:gd name="T2" fmla="*/ 0 w 207"/>
                  <a:gd name="T3" fmla="*/ 0 h 136"/>
                  <a:gd name="T4" fmla="*/ 3 w 207"/>
                  <a:gd name="T5" fmla="*/ 0 h 136"/>
                  <a:gd name="T6" fmla="*/ 3 w 207"/>
                  <a:gd name="T7" fmla="*/ 0 h 136"/>
                  <a:gd name="T8" fmla="*/ 1 w 207"/>
                  <a:gd name="T9" fmla="*/ 0 h 136"/>
                  <a:gd name="T10" fmla="*/ 0 w 207"/>
                  <a:gd name="T11" fmla="*/ 0 h 136"/>
                  <a:gd name="T12" fmla="*/ 0 w 207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136"/>
                  <a:gd name="T23" fmla="*/ 207 w 207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136">
                    <a:moveTo>
                      <a:pt x="0" y="7"/>
                    </a:moveTo>
                    <a:cubicBezTo>
                      <a:pt x="11" y="7"/>
                      <a:pt x="21" y="7"/>
                      <a:pt x="32" y="7"/>
                    </a:cubicBezTo>
                    <a:lnTo>
                      <a:pt x="207" y="46"/>
                    </a:lnTo>
                    <a:lnTo>
                      <a:pt x="207" y="136"/>
                    </a:lnTo>
                    <a:lnTo>
                      <a:pt x="116" y="91"/>
                    </a:lnTo>
                    <a:lnTo>
                      <a:pt x="26" y="91"/>
                    </a:lnTo>
                    <a:lnTo>
                      <a:pt x="26" y="0"/>
                    </a:lnTo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87" name="Line 473"/>
              <p:cNvSpPr>
                <a:spLocks noChangeShapeType="1"/>
              </p:cNvSpPr>
              <p:nvPr/>
            </p:nvSpPr>
            <p:spPr bwMode="auto">
              <a:xfrm flipV="1">
                <a:off x="2568" y="2251"/>
                <a:ext cx="0" cy="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Line 474"/>
              <p:cNvSpPr>
                <a:spLocks noChangeShapeType="1"/>
              </p:cNvSpPr>
              <p:nvPr/>
            </p:nvSpPr>
            <p:spPr bwMode="auto">
              <a:xfrm>
                <a:off x="2549" y="2272"/>
                <a:ext cx="28" cy="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Rectangle 475"/>
              <p:cNvSpPr>
                <a:spLocks noChangeArrowheads="1"/>
              </p:cNvSpPr>
              <p:nvPr/>
            </p:nvSpPr>
            <p:spPr bwMode="auto">
              <a:xfrm>
                <a:off x="2577" y="2279"/>
                <a:ext cx="9" cy="7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90" name="Rectangle 476"/>
              <p:cNvSpPr>
                <a:spLocks noChangeArrowheads="1"/>
              </p:cNvSpPr>
              <p:nvPr/>
            </p:nvSpPr>
            <p:spPr bwMode="auto">
              <a:xfrm>
                <a:off x="2558" y="2328"/>
                <a:ext cx="10" cy="21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91" name="Rectangle 477"/>
              <p:cNvSpPr>
                <a:spLocks noChangeArrowheads="1"/>
              </p:cNvSpPr>
              <p:nvPr/>
            </p:nvSpPr>
            <p:spPr bwMode="auto">
              <a:xfrm>
                <a:off x="2549" y="2272"/>
                <a:ext cx="9" cy="7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92" name="Rectangle 478"/>
              <p:cNvSpPr>
                <a:spLocks noChangeArrowheads="1"/>
              </p:cNvSpPr>
              <p:nvPr/>
            </p:nvSpPr>
            <p:spPr bwMode="auto">
              <a:xfrm>
                <a:off x="2494" y="2292"/>
                <a:ext cx="33" cy="7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</p:grpSp>
        <p:sp>
          <p:nvSpPr>
            <p:cNvPr id="395" name="TextBox 394"/>
            <p:cNvSpPr txBox="1"/>
            <p:nvPr/>
          </p:nvSpPr>
          <p:spPr>
            <a:xfrm>
              <a:off x="6660232" y="2996952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/>
                <a:t>Ocean</a:t>
              </a:r>
              <a:r>
                <a:rPr lang="nl-NL" dirty="0" smtClean="0"/>
                <a:t> </a:t>
              </a:r>
              <a:r>
                <a:rPr lang="nl-NL" dirty="0" err="1" smtClean="0"/>
                <a:t>observations</a:t>
              </a:r>
              <a:endParaRPr lang="nl-NL" dirty="0"/>
            </a:p>
          </p:txBody>
        </p:sp>
      </p:grpSp>
      <p:grpSp>
        <p:nvGrpSpPr>
          <p:cNvPr id="66" name="Group 365"/>
          <p:cNvGrpSpPr>
            <a:grpSpLocks/>
          </p:cNvGrpSpPr>
          <p:nvPr/>
        </p:nvGrpSpPr>
        <p:grpSpPr bwMode="auto">
          <a:xfrm rot="20751641">
            <a:off x="6107344" y="3638652"/>
            <a:ext cx="569672" cy="260399"/>
            <a:chOff x="1980" y="1916"/>
            <a:chExt cx="2850" cy="1676"/>
          </a:xfrm>
        </p:grpSpPr>
        <p:sp>
          <p:nvSpPr>
            <p:cNvPr id="397" name="Freeform 366"/>
            <p:cNvSpPr>
              <a:spLocks/>
            </p:cNvSpPr>
            <p:nvPr/>
          </p:nvSpPr>
          <p:spPr bwMode="auto">
            <a:xfrm>
              <a:off x="2832" y="2856"/>
              <a:ext cx="148" cy="408"/>
            </a:xfrm>
            <a:custGeom>
              <a:avLst/>
              <a:gdLst>
                <a:gd name="T0" fmla="*/ 0 w 148"/>
                <a:gd name="T1" fmla="*/ 4 h 408"/>
                <a:gd name="T2" fmla="*/ 112 w 148"/>
                <a:gd name="T3" fmla="*/ 408 h 408"/>
                <a:gd name="T4" fmla="*/ 148 w 148"/>
                <a:gd name="T5" fmla="*/ 396 h 408"/>
                <a:gd name="T6" fmla="*/ 36 w 148"/>
                <a:gd name="T7" fmla="*/ 0 h 408"/>
                <a:gd name="T8" fmla="*/ 0 w 148"/>
                <a:gd name="T9" fmla="*/ 4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408"/>
                <a:gd name="T17" fmla="*/ 148 w 148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408">
                  <a:moveTo>
                    <a:pt x="0" y="4"/>
                  </a:moveTo>
                  <a:lnTo>
                    <a:pt x="112" y="408"/>
                  </a:lnTo>
                  <a:lnTo>
                    <a:pt x="148" y="396"/>
                  </a:lnTo>
                  <a:lnTo>
                    <a:pt x="3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98" name="Freeform 367"/>
            <p:cNvSpPr>
              <a:spLocks/>
            </p:cNvSpPr>
            <p:nvPr/>
          </p:nvSpPr>
          <p:spPr bwMode="auto">
            <a:xfrm>
              <a:off x="3787" y="2251"/>
              <a:ext cx="1043" cy="589"/>
            </a:xfrm>
            <a:custGeom>
              <a:avLst/>
              <a:gdLst>
                <a:gd name="T0" fmla="*/ 182 w 1043"/>
                <a:gd name="T1" fmla="*/ 227 h 589"/>
                <a:gd name="T2" fmla="*/ 0 w 1043"/>
                <a:gd name="T3" fmla="*/ 45 h 589"/>
                <a:gd name="T4" fmla="*/ 227 w 1043"/>
                <a:gd name="T5" fmla="*/ 0 h 589"/>
                <a:gd name="T6" fmla="*/ 1043 w 1043"/>
                <a:gd name="T7" fmla="*/ 589 h 589"/>
                <a:gd name="T8" fmla="*/ 681 w 1043"/>
                <a:gd name="T9" fmla="*/ 589 h 589"/>
                <a:gd name="T10" fmla="*/ 408 w 1043"/>
                <a:gd name="T11" fmla="*/ 408 h 589"/>
                <a:gd name="T12" fmla="*/ 590 w 1043"/>
                <a:gd name="T13" fmla="*/ 363 h 589"/>
                <a:gd name="T14" fmla="*/ 590 w 1043"/>
                <a:gd name="T15" fmla="*/ 317 h 589"/>
                <a:gd name="T16" fmla="*/ 182 w 1043"/>
                <a:gd name="T17" fmla="*/ 227 h 5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43"/>
                <a:gd name="T28" fmla="*/ 0 h 589"/>
                <a:gd name="T29" fmla="*/ 1043 w 1043"/>
                <a:gd name="T30" fmla="*/ 589 h 5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43" h="589">
                  <a:moveTo>
                    <a:pt x="182" y="227"/>
                  </a:moveTo>
                  <a:lnTo>
                    <a:pt x="0" y="45"/>
                  </a:lnTo>
                  <a:lnTo>
                    <a:pt x="227" y="0"/>
                  </a:lnTo>
                  <a:lnTo>
                    <a:pt x="1043" y="589"/>
                  </a:lnTo>
                  <a:lnTo>
                    <a:pt x="681" y="589"/>
                  </a:lnTo>
                  <a:lnTo>
                    <a:pt x="408" y="408"/>
                  </a:lnTo>
                  <a:lnTo>
                    <a:pt x="590" y="363"/>
                  </a:lnTo>
                  <a:lnTo>
                    <a:pt x="590" y="317"/>
                  </a:lnTo>
                  <a:lnTo>
                    <a:pt x="182" y="22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99" name="Freeform 368"/>
            <p:cNvSpPr>
              <a:spLocks/>
            </p:cNvSpPr>
            <p:nvPr/>
          </p:nvSpPr>
          <p:spPr bwMode="auto">
            <a:xfrm>
              <a:off x="1980" y="1916"/>
              <a:ext cx="945" cy="607"/>
            </a:xfrm>
            <a:custGeom>
              <a:avLst/>
              <a:gdLst>
                <a:gd name="T0" fmla="*/ 582 w 945"/>
                <a:gd name="T1" fmla="*/ 607 h 607"/>
                <a:gd name="T2" fmla="*/ 0 w 945"/>
                <a:gd name="T3" fmla="*/ 68 h 607"/>
                <a:gd name="T4" fmla="*/ 72 w 945"/>
                <a:gd name="T5" fmla="*/ 4 h 607"/>
                <a:gd name="T6" fmla="*/ 204 w 945"/>
                <a:gd name="T7" fmla="*/ 0 h 607"/>
                <a:gd name="T8" fmla="*/ 316 w 945"/>
                <a:gd name="T9" fmla="*/ 8 h 607"/>
                <a:gd name="T10" fmla="*/ 496 w 945"/>
                <a:gd name="T11" fmla="*/ 56 h 607"/>
                <a:gd name="T12" fmla="*/ 945 w 945"/>
                <a:gd name="T13" fmla="*/ 471 h 607"/>
                <a:gd name="T14" fmla="*/ 855 w 945"/>
                <a:gd name="T15" fmla="*/ 562 h 607"/>
                <a:gd name="T16" fmla="*/ 582 w 945"/>
                <a:gd name="T17" fmla="*/ 607 h 6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5"/>
                <a:gd name="T28" fmla="*/ 0 h 607"/>
                <a:gd name="T29" fmla="*/ 945 w 945"/>
                <a:gd name="T30" fmla="*/ 607 h 6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5" h="607">
                  <a:moveTo>
                    <a:pt x="582" y="607"/>
                  </a:moveTo>
                  <a:lnTo>
                    <a:pt x="0" y="68"/>
                  </a:lnTo>
                  <a:lnTo>
                    <a:pt x="72" y="4"/>
                  </a:lnTo>
                  <a:lnTo>
                    <a:pt x="204" y="0"/>
                  </a:lnTo>
                  <a:lnTo>
                    <a:pt x="316" y="8"/>
                  </a:lnTo>
                  <a:lnTo>
                    <a:pt x="496" y="56"/>
                  </a:lnTo>
                  <a:lnTo>
                    <a:pt x="945" y="471"/>
                  </a:lnTo>
                  <a:lnTo>
                    <a:pt x="855" y="562"/>
                  </a:lnTo>
                  <a:lnTo>
                    <a:pt x="582" y="60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0" name="Freeform 369"/>
            <p:cNvSpPr>
              <a:spLocks/>
            </p:cNvSpPr>
            <p:nvPr/>
          </p:nvSpPr>
          <p:spPr bwMode="auto">
            <a:xfrm>
              <a:off x="2472" y="2523"/>
              <a:ext cx="1950" cy="339"/>
            </a:xfrm>
            <a:custGeom>
              <a:avLst/>
              <a:gdLst>
                <a:gd name="T0" fmla="*/ 453 w 1950"/>
                <a:gd name="T1" fmla="*/ 91 h 339"/>
                <a:gd name="T2" fmla="*/ 227 w 1950"/>
                <a:gd name="T3" fmla="*/ 91 h 339"/>
                <a:gd name="T4" fmla="*/ 45 w 1950"/>
                <a:gd name="T5" fmla="*/ 136 h 339"/>
                <a:gd name="T6" fmla="*/ 0 w 1950"/>
                <a:gd name="T7" fmla="*/ 227 h 339"/>
                <a:gd name="T8" fmla="*/ 90 w 1950"/>
                <a:gd name="T9" fmla="*/ 317 h 339"/>
                <a:gd name="T10" fmla="*/ 243 w 1950"/>
                <a:gd name="T11" fmla="*/ 336 h 339"/>
                <a:gd name="T12" fmla="*/ 381 w 1950"/>
                <a:gd name="T13" fmla="*/ 339 h 339"/>
                <a:gd name="T14" fmla="*/ 462 w 1950"/>
                <a:gd name="T15" fmla="*/ 339 h 339"/>
                <a:gd name="T16" fmla="*/ 423 w 1950"/>
                <a:gd name="T17" fmla="*/ 300 h 339"/>
                <a:gd name="T18" fmla="*/ 456 w 1950"/>
                <a:gd name="T19" fmla="*/ 273 h 339"/>
                <a:gd name="T20" fmla="*/ 546 w 1950"/>
                <a:gd name="T21" fmla="*/ 237 h 339"/>
                <a:gd name="T22" fmla="*/ 801 w 1950"/>
                <a:gd name="T23" fmla="*/ 228 h 339"/>
                <a:gd name="T24" fmla="*/ 945 w 1950"/>
                <a:gd name="T25" fmla="*/ 261 h 339"/>
                <a:gd name="T26" fmla="*/ 1950 w 1950"/>
                <a:gd name="T27" fmla="*/ 91 h 339"/>
                <a:gd name="T28" fmla="*/ 1950 w 1950"/>
                <a:gd name="T29" fmla="*/ 45 h 339"/>
                <a:gd name="T30" fmla="*/ 998 w 1950"/>
                <a:gd name="T31" fmla="*/ 0 h 339"/>
                <a:gd name="T32" fmla="*/ 830 w 1950"/>
                <a:gd name="T33" fmla="*/ 114 h 339"/>
                <a:gd name="T34" fmla="*/ 578 w 1950"/>
                <a:gd name="T35" fmla="*/ 122 h 339"/>
                <a:gd name="T36" fmla="*/ 453 w 1950"/>
                <a:gd name="T37" fmla="*/ 91 h 3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0"/>
                <a:gd name="T58" fmla="*/ 0 h 339"/>
                <a:gd name="T59" fmla="*/ 1950 w 1950"/>
                <a:gd name="T60" fmla="*/ 339 h 3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0" h="339">
                  <a:moveTo>
                    <a:pt x="453" y="91"/>
                  </a:moveTo>
                  <a:lnTo>
                    <a:pt x="227" y="91"/>
                  </a:lnTo>
                  <a:lnTo>
                    <a:pt x="45" y="136"/>
                  </a:lnTo>
                  <a:lnTo>
                    <a:pt x="0" y="227"/>
                  </a:lnTo>
                  <a:lnTo>
                    <a:pt x="90" y="317"/>
                  </a:lnTo>
                  <a:lnTo>
                    <a:pt x="243" y="336"/>
                  </a:lnTo>
                  <a:lnTo>
                    <a:pt x="381" y="339"/>
                  </a:lnTo>
                  <a:lnTo>
                    <a:pt x="462" y="339"/>
                  </a:lnTo>
                  <a:lnTo>
                    <a:pt x="423" y="300"/>
                  </a:lnTo>
                  <a:lnTo>
                    <a:pt x="456" y="273"/>
                  </a:lnTo>
                  <a:lnTo>
                    <a:pt x="546" y="237"/>
                  </a:lnTo>
                  <a:lnTo>
                    <a:pt x="801" y="228"/>
                  </a:lnTo>
                  <a:lnTo>
                    <a:pt x="945" y="261"/>
                  </a:lnTo>
                  <a:lnTo>
                    <a:pt x="1950" y="91"/>
                  </a:lnTo>
                  <a:lnTo>
                    <a:pt x="1950" y="45"/>
                  </a:lnTo>
                  <a:lnTo>
                    <a:pt x="998" y="0"/>
                  </a:lnTo>
                  <a:lnTo>
                    <a:pt x="830" y="114"/>
                  </a:lnTo>
                  <a:lnTo>
                    <a:pt x="578" y="122"/>
                  </a:lnTo>
                  <a:lnTo>
                    <a:pt x="453" y="91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1" name="Freeform 370"/>
            <p:cNvSpPr>
              <a:spLocks/>
            </p:cNvSpPr>
            <p:nvPr/>
          </p:nvSpPr>
          <p:spPr bwMode="auto">
            <a:xfrm>
              <a:off x="2925" y="2478"/>
              <a:ext cx="545" cy="181"/>
            </a:xfrm>
            <a:custGeom>
              <a:avLst/>
              <a:gdLst>
                <a:gd name="T0" fmla="*/ 0 w 545"/>
                <a:gd name="T1" fmla="*/ 136 h 181"/>
                <a:gd name="T2" fmla="*/ 136 w 545"/>
                <a:gd name="T3" fmla="*/ 45 h 181"/>
                <a:gd name="T4" fmla="*/ 227 w 545"/>
                <a:gd name="T5" fmla="*/ 0 h 181"/>
                <a:gd name="T6" fmla="*/ 363 w 545"/>
                <a:gd name="T7" fmla="*/ 0 h 181"/>
                <a:gd name="T8" fmla="*/ 545 w 545"/>
                <a:gd name="T9" fmla="*/ 45 h 181"/>
                <a:gd name="T10" fmla="*/ 363 w 545"/>
                <a:gd name="T11" fmla="*/ 181 h 181"/>
                <a:gd name="T12" fmla="*/ 91 w 545"/>
                <a:gd name="T13" fmla="*/ 181 h 181"/>
                <a:gd name="T14" fmla="*/ 0 w 545"/>
                <a:gd name="T15" fmla="*/ 90 h 181"/>
                <a:gd name="T16" fmla="*/ 0 w 545"/>
                <a:gd name="T17" fmla="*/ 136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5"/>
                <a:gd name="T28" fmla="*/ 0 h 181"/>
                <a:gd name="T29" fmla="*/ 545 w 545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5" h="181">
                  <a:moveTo>
                    <a:pt x="0" y="136"/>
                  </a:moveTo>
                  <a:lnTo>
                    <a:pt x="136" y="45"/>
                  </a:lnTo>
                  <a:lnTo>
                    <a:pt x="227" y="0"/>
                  </a:lnTo>
                  <a:lnTo>
                    <a:pt x="363" y="0"/>
                  </a:lnTo>
                  <a:lnTo>
                    <a:pt x="545" y="45"/>
                  </a:lnTo>
                  <a:lnTo>
                    <a:pt x="363" y="181"/>
                  </a:lnTo>
                  <a:lnTo>
                    <a:pt x="91" y="181"/>
                  </a:lnTo>
                  <a:lnTo>
                    <a:pt x="0" y="9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2" name="Freeform 371"/>
            <p:cNvSpPr>
              <a:spLocks/>
            </p:cNvSpPr>
            <p:nvPr/>
          </p:nvSpPr>
          <p:spPr bwMode="auto">
            <a:xfrm>
              <a:off x="2271" y="2592"/>
              <a:ext cx="246" cy="158"/>
            </a:xfrm>
            <a:custGeom>
              <a:avLst/>
              <a:gdLst>
                <a:gd name="T0" fmla="*/ 162 w 246"/>
                <a:gd name="T1" fmla="*/ 0 h 158"/>
                <a:gd name="T2" fmla="*/ 102 w 246"/>
                <a:gd name="T3" fmla="*/ 27 h 158"/>
                <a:gd name="T4" fmla="*/ 19 w 246"/>
                <a:gd name="T5" fmla="*/ 67 h 158"/>
                <a:gd name="T6" fmla="*/ 0 w 246"/>
                <a:gd name="T7" fmla="*/ 102 h 158"/>
                <a:gd name="T8" fmla="*/ 33 w 246"/>
                <a:gd name="T9" fmla="*/ 142 h 158"/>
                <a:gd name="T10" fmla="*/ 110 w 246"/>
                <a:gd name="T11" fmla="*/ 158 h 158"/>
                <a:gd name="T12" fmla="*/ 201 w 246"/>
                <a:gd name="T13" fmla="*/ 158 h 158"/>
                <a:gd name="T14" fmla="*/ 246 w 246"/>
                <a:gd name="T15" fmla="*/ 67 h 158"/>
                <a:gd name="T16" fmla="*/ 162 w 246"/>
                <a:gd name="T17" fmla="*/ 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58"/>
                <a:gd name="T29" fmla="*/ 246 w 246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58">
                  <a:moveTo>
                    <a:pt x="162" y="0"/>
                  </a:moveTo>
                  <a:lnTo>
                    <a:pt x="102" y="27"/>
                  </a:lnTo>
                  <a:lnTo>
                    <a:pt x="19" y="67"/>
                  </a:lnTo>
                  <a:lnTo>
                    <a:pt x="0" y="102"/>
                  </a:lnTo>
                  <a:lnTo>
                    <a:pt x="33" y="142"/>
                  </a:lnTo>
                  <a:lnTo>
                    <a:pt x="110" y="158"/>
                  </a:lnTo>
                  <a:lnTo>
                    <a:pt x="201" y="158"/>
                  </a:lnTo>
                  <a:lnTo>
                    <a:pt x="246" y="67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3" name="Freeform 372"/>
            <p:cNvSpPr>
              <a:spLocks/>
            </p:cNvSpPr>
            <p:nvPr/>
          </p:nvSpPr>
          <p:spPr bwMode="auto">
            <a:xfrm>
              <a:off x="2814" y="2387"/>
              <a:ext cx="656" cy="214"/>
            </a:xfrm>
            <a:custGeom>
              <a:avLst/>
              <a:gdLst>
                <a:gd name="T0" fmla="*/ 141 w 656"/>
                <a:gd name="T1" fmla="*/ 16 h 214"/>
                <a:gd name="T2" fmla="*/ 165 w 656"/>
                <a:gd name="T3" fmla="*/ 16 h 214"/>
                <a:gd name="T4" fmla="*/ 293 w 656"/>
                <a:gd name="T5" fmla="*/ 0 h 214"/>
                <a:gd name="T6" fmla="*/ 429 w 656"/>
                <a:gd name="T7" fmla="*/ 0 h 214"/>
                <a:gd name="T8" fmla="*/ 565 w 656"/>
                <a:gd name="T9" fmla="*/ 45 h 214"/>
                <a:gd name="T10" fmla="*/ 610 w 656"/>
                <a:gd name="T11" fmla="*/ 91 h 214"/>
                <a:gd name="T12" fmla="*/ 656 w 656"/>
                <a:gd name="T13" fmla="*/ 136 h 214"/>
                <a:gd name="T14" fmla="*/ 474 w 656"/>
                <a:gd name="T15" fmla="*/ 91 h 214"/>
                <a:gd name="T16" fmla="*/ 338 w 656"/>
                <a:gd name="T17" fmla="*/ 91 h 214"/>
                <a:gd name="T18" fmla="*/ 216 w 656"/>
                <a:gd name="T19" fmla="*/ 148 h 214"/>
                <a:gd name="T20" fmla="*/ 141 w 656"/>
                <a:gd name="T21" fmla="*/ 214 h 214"/>
                <a:gd name="T22" fmla="*/ 0 w 656"/>
                <a:gd name="T23" fmla="*/ 103 h 214"/>
                <a:gd name="T24" fmla="*/ 63 w 656"/>
                <a:gd name="T25" fmla="*/ 58 h 214"/>
                <a:gd name="T26" fmla="*/ 141 w 656"/>
                <a:gd name="T27" fmla="*/ 16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6"/>
                <a:gd name="T43" fmla="*/ 0 h 214"/>
                <a:gd name="T44" fmla="*/ 656 w 656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6" h="214">
                  <a:moveTo>
                    <a:pt x="141" y="16"/>
                  </a:moveTo>
                  <a:cubicBezTo>
                    <a:pt x="149" y="16"/>
                    <a:pt x="157" y="16"/>
                    <a:pt x="165" y="16"/>
                  </a:cubicBezTo>
                  <a:lnTo>
                    <a:pt x="293" y="0"/>
                  </a:lnTo>
                  <a:lnTo>
                    <a:pt x="429" y="0"/>
                  </a:lnTo>
                  <a:lnTo>
                    <a:pt x="565" y="45"/>
                  </a:lnTo>
                  <a:lnTo>
                    <a:pt x="610" y="91"/>
                  </a:lnTo>
                  <a:lnTo>
                    <a:pt x="656" y="136"/>
                  </a:lnTo>
                  <a:lnTo>
                    <a:pt x="474" y="91"/>
                  </a:lnTo>
                  <a:lnTo>
                    <a:pt x="338" y="91"/>
                  </a:lnTo>
                  <a:lnTo>
                    <a:pt x="216" y="148"/>
                  </a:lnTo>
                  <a:lnTo>
                    <a:pt x="141" y="214"/>
                  </a:lnTo>
                  <a:lnTo>
                    <a:pt x="0" y="103"/>
                  </a:lnTo>
                  <a:lnTo>
                    <a:pt x="63" y="58"/>
                  </a:lnTo>
                  <a:lnTo>
                    <a:pt x="141" y="1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4" name="Freeform 373"/>
            <p:cNvSpPr>
              <a:spLocks/>
            </p:cNvSpPr>
            <p:nvPr/>
          </p:nvSpPr>
          <p:spPr bwMode="auto">
            <a:xfrm>
              <a:off x="2415" y="2481"/>
              <a:ext cx="555" cy="177"/>
            </a:xfrm>
            <a:custGeom>
              <a:avLst/>
              <a:gdLst>
                <a:gd name="T0" fmla="*/ 396 w 555"/>
                <a:gd name="T1" fmla="*/ 0 h 177"/>
                <a:gd name="T2" fmla="*/ 555 w 555"/>
                <a:gd name="T3" fmla="*/ 129 h 177"/>
                <a:gd name="T4" fmla="*/ 555 w 555"/>
                <a:gd name="T5" fmla="*/ 147 h 177"/>
                <a:gd name="T6" fmla="*/ 480 w 555"/>
                <a:gd name="T7" fmla="*/ 135 h 177"/>
                <a:gd name="T8" fmla="*/ 261 w 555"/>
                <a:gd name="T9" fmla="*/ 135 h 177"/>
                <a:gd name="T10" fmla="*/ 96 w 555"/>
                <a:gd name="T11" fmla="*/ 177 h 177"/>
                <a:gd name="T12" fmla="*/ 0 w 555"/>
                <a:gd name="T13" fmla="*/ 99 h 177"/>
                <a:gd name="T14" fmla="*/ 33 w 555"/>
                <a:gd name="T15" fmla="*/ 66 h 177"/>
                <a:gd name="T16" fmla="*/ 180 w 555"/>
                <a:gd name="T17" fmla="*/ 36 h 177"/>
                <a:gd name="T18" fmla="*/ 396 w 555"/>
                <a:gd name="T19" fmla="*/ 0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5"/>
                <a:gd name="T31" fmla="*/ 0 h 177"/>
                <a:gd name="T32" fmla="*/ 555 w 555"/>
                <a:gd name="T33" fmla="*/ 177 h 1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5" h="177">
                  <a:moveTo>
                    <a:pt x="396" y="0"/>
                  </a:moveTo>
                  <a:lnTo>
                    <a:pt x="555" y="129"/>
                  </a:lnTo>
                  <a:lnTo>
                    <a:pt x="555" y="147"/>
                  </a:lnTo>
                  <a:lnTo>
                    <a:pt x="480" y="135"/>
                  </a:lnTo>
                  <a:lnTo>
                    <a:pt x="261" y="135"/>
                  </a:lnTo>
                  <a:lnTo>
                    <a:pt x="96" y="177"/>
                  </a:lnTo>
                  <a:lnTo>
                    <a:pt x="0" y="99"/>
                  </a:lnTo>
                  <a:lnTo>
                    <a:pt x="33" y="66"/>
                  </a:lnTo>
                  <a:lnTo>
                    <a:pt x="180" y="36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5" name="Freeform 374"/>
            <p:cNvSpPr>
              <a:spLocks/>
            </p:cNvSpPr>
            <p:nvPr/>
          </p:nvSpPr>
          <p:spPr bwMode="auto">
            <a:xfrm>
              <a:off x="2290" y="2387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6" name="Freeform 375"/>
            <p:cNvSpPr>
              <a:spLocks/>
            </p:cNvSpPr>
            <p:nvPr/>
          </p:nvSpPr>
          <p:spPr bwMode="auto">
            <a:xfrm rot="10666398">
              <a:off x="2381" y="2704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7" name="Freeform 376"/>
            <p:cNvSpPr>
              <a:spLocks/>
            </p:cNvSpPr>
            <p:nvPr/>
          </p:nvSpPr>
          <p:spPr bwMode="auto">
            <a:xfrm>
              <a:off x="2900" y="2750"/>
              <a:ext cx="1408" cy="842"/>
            </a:xfrm>
            <a:custGeom>
              <a:avLst/>
              <a:gdLst>
                <a:gd name="T0" fmla="*/ 25 w 1408"/>
                <a:gd name="T1" fmla="*/ 90 h 842"/>
                <a:gd name="T2" fmla="*/ 956 w 1408"/>
                <a:gd name="T3" fmla="*/ 818 h 842"/>
                <a:gd name="T4" fmla="*/ 1076 w 1408"/>
                <a:gd name="T5" fmla="*/ 842 h 842"/>
                <a:gd name="T6" fmla="*/ 1204 w 1408"/>
                <a:gd name="T7" fmla="*/ 838 h 842"/>
                <a:gd name="T8" fmla="*/ 1364 w 1408"/>
                <a:gd name="T9" fmla="*/ 790 h 842"/>
                <a:gd name="T10" fmla="*/ 1408 w 1408"/>
                <a:gd name="T11" fmla="*/ 702 h 842"/>
                <a:gd name="T12" fmla="*/ 492 w 1408"/>
                <a:gd name="T13" fmla="*/ 10 h 842"/>
                <a:gd name="T14" fmla="*/ 298 w 1408"/>
                <a:gd name="T15" fmla="*/ 0 h 842"/>
                <a:gd name="T16" fmla="*/ 76 w 1408"/>
                <a:gd name="T17" fmla="*/ 14 h 842"/>
                <a:gd name="T18" fmla="*/ 0 w 1408"/>
                <a:gd name="T19" fmla="*/ 70 h 8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08"/>
                <a:gd name="T31" fmla="*/ 0 h 842"/>
                <a:gd name="T32" fmla="*/ 1408 w 1408"/>
                <a:gd name="T33" fmla="*/ 842 h 8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08" h="842">
                  <a:moveTo>
                    <a:pt x="25" y="90"/>
                  </a:moveTo>
                  <a:lnTo>
                    <a:pt x="956" y="818"/>
                  </a:lnTo>
                  <a:lnTo>
                    <a:pt x="1076" y="842"/>
                  </a:lnTo>
                  <a:lnTo>
                    <a:pt x="1204" y="838"/>
                  </a:lnTo>
                  <a:lnTo>
                    <a:pt x="1364" y="790"/>
                  </a:lnTo>
                  <a:lnTo>
                    <a:pt x="1408" y="702"/>
                  </a:lnTo>
                  <a:lnTo>
                    <a:pt x="492" y="10"/>
                  </a:lnTo>
                  <a:lnTo>
                    <a:pt x="298" y="0"/>
                  </a:lnTo>
                  <a:lnTo>
                    <a:pt x="76" y="14"/>
                  </a:lnTo>
                  <a:lnTo>
                    <a:pt x="0" y="70"/>
                  </a:lnTo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8" name="Freeform 377"/>
            <p:cNvSpPr>
              <a:spLocks/>
            </p:cNvSpPr>
            <p:nvPr/>
          </p:nvSpPr>
          <p:spPr bwMode="auto">
            <a:xfrm>
              <a:off x="3392" y="2440"/>
              <a:ext cx="1030" cy="128"/>
            </a:xfrm>
            <a:custGeom>
              <a:avLst/>
              <a:gdLst>
                <a:gd name="T0" fmla="*/ 78 w 1030"/>
                <a:gd name="T1" fmla="*/ 83 h 128"/>
                <a:gd name="T2" fmla="*/ 0 w 1030"/>
                <a:gd name="T3" fmla="*/ 0 h 128"/>
                <a:gd name="T4" fmla="*/ 985 w 1030"/>
                <a:gd name="T5" fmla="*/ 83 h 128"/>
                <a:gd name="T6" fmla="*/ 1030 w 1030"/>
                <a:gd name="T7" fmla="*/ 128 h 128"/>
                <a:gd name="T8" fmla="*/ 78 w 1030"/>
                <a:gd name="T9" fmla="*/ 83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0"/>
                <a:gd name="T16" fmla="*/ 0 h 128"/>
                <a:gd name="T17" fmla="*/ 1030 w 1030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0" h="128">
                  <a:moveTo>
                    <a:pt x="78" y="83"/>
                  </a:moveTo>
                  <a:lnTo>
                    <a:pt x="0" y="0"/>
                  </a:lnTo>
                  <a:lnTo>
                    <a:pt x="985" y="83"/>
                  </a:lnTo>
                  <a:lnTo>
                    <a:pt x="1030" y="128"/>
                  </a:lnTo>
                  <a:lnTo>
                    <a:pt x="78" y="8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09" name="Freeform 378"/>
            <p:cNvSpPr>
              <a:spLocks/>
            </p:cNvSpPr>
            <p:nvPr/>
          </p:nvSpPr>
          <p:spPr bwMode="auto">
            <a:xfrm>
              <a:off x="4014" y="2115"/>
              <a:ext cx="726" cy="481"/>
            </a:xfrm>
            <a:custGeom>
              <a:avLst/>
              <a:gdLst>
                <a:gd name="T0" fmla="*/ 0 w 726"/>
                <a:gd name="T1" fmla="*/ 363 h 481"/>
                <a:gd name="T2" fmla="*/ 181 w 726"/>
                <a:gd name="T3" fmla="*/ 317 h 481"/>
                <a:gd name="T4" fmla="*/ 454 w 726"/>
                <a:gd name="T5" fmla="*/ 0 h 481"/>
                <a:gd name="T6" fmla="*/ 590 w 726"/>
                <a:gd name="T7" fmla="*/ 0 h 481"/>
                <a:gd name="T8" fmla="*/ 726 w 726"/>
                <a:gd name="T9" fmla="*/ 0 h 481"/>
                <a:gd name="T10" fmla="*/ 502 w 726"/>
                <a:gd name="T11" fmla="*/ 477 h 481"/>
                <a:gd name="T12" fmla="*/ 414 w 726"/>
                <a:gd name="T13" fmla="*/ 481 h 481"/>
                <a:gd name="T14" fmla="*/ 406 w 726"/>
                <a:gd name="T15" fmla="*/ 469 h 481"/>
                <a:gd name="T16" fmla="*/ 402 w 726"/>
                <a:gd name="T17" fmla="*/ 437 h 481"/>
                <a:gd name="T18" fmla="*/ 363 w 726"/>
                <a:gd name="T19" fmla="*/ 408 h 481"/>
                <a:gd name="T20" fmla="*/ 0 w 726"/>
                <a:gd name="T21" fmla="*/ 363 h 4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6"/>
                <a:gd name="T34" fmla="*/ 0 h 481"/>
                <a:gd name="T35" fmla="*/ 726 w 726"/>
                <a:gd name="T36" fmla="*/ 481 h 4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6" h="481">
                  <a:moveTo>
                    <a:pt x="0" y="363"/>
                  </a:moveTo>
                  <a:lnTo>
                    <a:pt x="181" y="317"/>
                  </a:lnTo>
                  <a:lnTo>
                    <a:pt x="454" y="0"/>
                  </a:lnTo>
                  <a:lnTo>
                    <a:pt x="590" y="0"/>
                  </a:lnTo>
                  <a:lnTo>
                    <a:pt x="726" y="0"/>
                  </a:lnTo>
                  <a:lnTo>
                    <a:pt x="502" y="477"/>
                  </a:lnTo>
                  <a:lnTo>
                    <a:pt x="414" y="481"/>
                  </a:lnTo>
                  <a:lnTo>
                    <a:pt x="406" y="469"/>
                  </a:lnTo>
                  <a:lnTo>
                    <a:pt x="402" y="437"/>
                  </a:lnTo>
                  <a:lnTo>
                    <a:pt x="363" y="408"/>
                  </a:lnTo>
                  <a:lnTo>
                    <a:pt x="0" y="363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10" name="Oval 379"/>
            <p:cNvSpPr>
              <a:spLocks noChangeArrowheads="1"/>
            </p:cNvSpPr>
            <p:nvPr/>
          </p:nvSpPr>
          <p:spPr bwMode="auto">
            <a:xfrm>
              <a:off x="2901" y="3172"/>
              <a:ext cx="150" cy="20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sp>
        <p:nvSpPr>
          <p:cNvPr id="411" name="TextBox 410"/>
          <p:cNvSpPr txBox="1"/>
          <p:nvPr/>
        </p:nvSpPr>
        <p:spPr>
          <a:xfrm>
            <a:off x="6660232" y="357301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Airborn</a:t>
            </a:r>
            <a:r>
              <a:rPr lang="nl-NL" dirty="0" smtClean="0"/>
              <a:t> </a:t>
            </a:r>
            <a:r>
              <a:rPr lang="nl-NL" dirty="0" err="1" smtClean="0"/>
              <a:t>measurements</a:t>
            </a:r>
            <a:endParaRPr lang="nl-NL" dirty="0"/>
          </a:p>
        </p:txBody>
      </p:sp>
      <p:grpSp>
        <p:nvGrpSpPr>
          <p:cNvPr id="67" name="Group 486"/>
          <p:cNvGrpSpPr>
            <a:grpSpLocks/>
          </p:cNvGrpSpPr>
          <p:nvPr/>
        </p:nvGrpSpPr>
        <p:grpSpPr bwMode="auto">
          <a:xfrm>
            <a:off x="6244634" y="4715852"/>
            <a:ext cx="432048" cy="241112"/>
            <a:chOff x="2717" y="1277"/>
            <a:chExt cx="1673" cy="801"/>
          </a:xfrm>
        </p:grpSpPr>
        <p:grpSp>
          <p:nvGrpSpPr>
            <p:cNvPr id="69" name="Group 487"/>
            <p:cNvGrpSpPr>
              <a:grpSpLocks/>
            </p:cNvGrpSpPr>
            <p:nvPr/>
          </p:nvGrpSpPr>
          <p:grpSpPr bwMode="auto">
            <a:xfrm>
              <a:off x="2717" y="1277"/>
              <a:ext cx="1673" cy="801"/>
              <a:chOff x="2717" y="1277"/>
              <a:chExt cx="1673" cy="801"/>
            </a:xfrm>
          </p:grpSpPr>
          <p:sp>
            <p:nvSpPr>
              <p:cNvPr id="416" name="AutoShape 488"/>
              <p:cNvSpPr>
                <a:spLocks noChangeArrowheads="1"/>
              </p:cNvSpPr>
              <p:nvPr/>
            </p:nvSpPr>
            <p:spPr bwMode="auto">
              <a:xfrm rot="20504843" flipV="1">
                <a:off x="3234" y="1606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17" name="Freeform 489"/>
              <p:cNvSpPr>
                <a:spLocks/>
              </p:cNvSpPr>
              <p:nvPr/>
            </p:nvSpPr>
            <p:spPr bwMode="auto">
              <a:xfrm rot="-10125479">
                <a:off x="2717" y="1633"/>
                <a:ext cx="617" cy="434"/>
              </a:xfrm>
              <a:custGeom>
                <a:avLst/>
                <a:gdLst>
                  <a:gd name="T0" fmla="*/ 0 w 635"/>
                  <a:gd name="T1" fmla="*/ 239 h 454"/>
                  <a:gd name="T2" fmla="*/ 42 w 635"/>
                  <a:gd name="T3" fmla="*/ 278 h 454"/>
                  <a:gd name="T4" fmla="*/ 84 w 635"/>
                  <a:gd name="T5" fmla="*/ 358 h 454"/>
                  <a:gd name="T6" fmla="*/ 84 w 635"/>
                  <a:gd name="T7" fmla="*/ 397 h 454"/>
                  <a:gd name="T8" fmla="*/ 583 w 635"/>
                  <a:gd name="T9" fmla="*/ 79 h 454"/>
                  <a:gd name="T10" fmla="*/ 291 w 635"/>
                  <a:gd name="T11" fmla="*/ 0 h 454"/>
                  <a:gd name="T12" fmla="*/ 0 w 635"/>
                  <a:gd name="T13" fmla="*/ 239 h 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35"/>
                  <a:gd name="T22" fmla="*/ 0 h 454"/>
                  <a:gd name="T23" fmla="*/ 635 w 635"/>
                  <a:gd name="T24" fmla="*/ 454 h 4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35" h="454">
                    <a:moveTo>
                      <a:pt x="0" y="273"/>
                    </a:moveTo>
                    <a:lnTo>
                      <a:pt x="45" y="318"/>
                    </a:lnTo>
                    <a:lnTo>
                      <a:pt x="91" y="409"/>
                    </a:lnTo>
                    <a:lnTo>
                      <a:pt x="91" y="454"/>
                    </a:lnTo>
                    <a:lnTo>
                      <a:pt x="635" y="91"/>
                    </a:lnTo>
                    <a:lnTo>
                      <a:pt x="318" y="0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18" name="AutoShape 490"/>
              <p:cNvSpPr>
                <a:spLocks noChangeArrowheads="1"/>
              </p:cNvSpPr>
              <p:nvPr/>
            </p:nvSpPr>
            <p:spPr bwMode="auto">
              <a:xfrm rot="10076347">
                <a:off x="3288" y="1341"/>
                <a:ext cx="440" cy="737"/>
              </a:xfrm>
              <a:prstGeom prst="can">
                <a:avLst>
                  <a:gd name="adj" fmla="val 41875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19" name="AutoShape 491"/>
              <p:cNvSpPr>
                <a:spLocks noChangeArrowheads="1"/>
              </p:cNvSpPr>
              <p:nvPr/>
            </p:nvSpPr>
            <p:spPr bwMode="auto">
              <a:xfrm rot="20787901" flipV="1">
                <a:off x="3330" y="1581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20" name="Freeform 492"/>
              <p:cNvSpPr>
                <a:spLocks/>
              </p:cNvSpPr>
              <p:nvPr/>
            </p:nvSpPr>
            <p:spPr bwMode="auto">
              <a:xfrm rot="-10125479">
                <a:off x="3633" y="1277"/>
                <a:ext cx="757" cy="523"/>
              </a:xfrm>
              <a:custGeom>
                <a:avLst/>
                <a:gdLst>
                  <a:gd name="T0" fmla="*/ 713 w 780"/>
                  <a:gd name="T1" fmla="*/ 152 h 547"/>
                  <a:gd name="T2" fmla="*/ 620 w 780"/>
                  <a:gd name="T3" fmla="*/ 110 h 547"/>
                  <a:gd name="T4" fmla="*/ 584 w 780"/>
                  <a:gd name="T5" fmla="*/ 50 h 547"/>
                  <a:gd name="T6" fmla="*/ 591 w 780"/>
                  <a:gd name="T7" fmla="*/ 0 h 547"/>
                  <a:gd name="T8" fmla="*/ 0 w 780"/>
                  <a:gd name="T9" fmla="*/ 299 h 547"/>
                  <a:gd name="T10" fmla="*/ 256 w 780"/>
                  <a:gd name="T11" fmla="*/ 478 h 547"/>
                  <a:gd name="T12" fmla="*/ 713 w 780"/>
                  <a:gd name="T13" fmla="*/ 152 h 5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0"/>
                  <a:gd name="T22" fmla="*/ 0 h 547"/>
                  <a:gd name="T23" fmla="*/ 780 w 780"/>
                  <a:gd name="T24" fmla="*/ 547 h 5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0" h="547">
                    <a:moveTo>
                      <a:pt x="780" y="174"/>
                    </a:moveTo>
                    <a:lnTo>
                      <a:pt x="678" y="126"/>
                    </a:lnTo>
                    <a:lnTo>
                      <a:pt x="639" y="57"/>
                    </a:lnTo>
                    <a:lnTo>
                      <a:pt x="646" y="0"/>
                    </a:lnTo>
                    <a:lnTo>
                      <a:pt x="0" y="342"/>
                    </a:lnTo>
                    <a:lnTo>
                      <a:pt x="280" y="547"/>
                    </a:lnTo>
                    <a:lnTo>
                      <a:pt x="780" y="17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21" name="Oval 493"/>
              <p:cNvSpPr>
                <a:spLocks noChangeArrowheads="1"/>
              </p:cNvSpPr>
              <p:nvPr/>
            </p:nvSpPr>
            <p:spPr bwMode="auto">
              <a:xfrm rot="10244630">
                <a:off x="3393" y="1965"/>
                <a:ext cx="352" cy="109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422" name="AutoShape 494"/>
              <p:cNvSpPr>
                <a:spLocks noChangeArrowheads="1"/>
              </p:cNvSpPr>
              <p:nvPr/>
            </p:nvSpPr>
            <p:spPr bwMode="auto">
              <a:xfrm rot="20615308" flipV="1">
                <a:off x="3476" y="1522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</p:grpSp>
        <p:sp>
          <p:nvSpPr>
            <p:cNvPr id="414" name="Line 495"/>
            <p:cNvSpPr>
              <a:spLocks noChangeShapeType="1"/>
            </p:cNvSpPr>
            <p:nvPr/>
          </p:nvSpPr>
          <p:spPr bwMode="auto">
            <a:xfrm flipH="1" flipV="1">
              <a:off x="2971" y="1389"/>
              <a:ext cx="272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Oval 496"/>
            <p:cNvSpPr>
              <a:spLocks noChangeArrowheads="1"/>
            </p:cNvSpPr>
            <p:nvPr/>
          </p:nvSpPr>
          <p:spPr bwMode="auto">
            <a:xfrm>
              <a:off x="2835" y="1344"/>
              <a:ext cx="22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sp>
        <p:nvSpPr>
          <p:cNvPr id="423" name="TextBox 422"/>
          <p:cNvSpPr txBox="1"/>
          <p:nvPr/>
        </p:nvSpPr>
        <p:spPr>
          <a:xfrm>
            <a:off x="6676682" y="464384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Satellite</a:t>
            </a:r>
            <a:r>
              <a:rPr lang="nl-NL" dirty="0" smtClean="0"/>
              <a:t> data (down)</a:t>
            </a:r>
            <a:endParaRPr lang="nl-NL" dirty="0"/>
          </a:p>
        </p:txBody>
      </p:sp>
      <p:sp>
        <p:nvSpPr>
          <p:cNvPr id="435" name="TextBox 434"/>
          <p:cNvSpPr txBox="1"/>
          <p:nvPr/>
        </p:nvSpPr>
        <p:spPr>
          <a:xfrm>
            <a:off x="6676682" y="4149080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Total column (up)</a:t>
            </a:r>
            <a:endParaRPr lang="nl-NL" dirty="0"/>
          </a:p>
        </p:txBody>
      </p:sp>
      <p:grpSp>
        <p:nvGrpSpPr>
          <p:cNvPr id="690" name="Group 689"/>
          <p:cNvGrpSpPr/>
          <p:nvPr/>
        </p:nvGrpSpPr>
        <p:grpSpPr>
          <a:xfrm>
            <a:off x="6309731" y="4229394"/>
            <a:ext cx="275214" cy="279726"/>
            <a:chOff x="6309731" y="4229394"/>
            <a:chExt cx="275214" cy="279726"/>
          </a:xfrm>
        </p:grpSpPr>
        <p:sp>
          <p:nvSpPr>
            <p:cNvPr id="437" name="Freeform 436"/>
            <p:cNvSpPr/>
            <p:nvPr/>
          </p:nvSpPr>
          <p:spPr>
            <a:xfrm>
              <a:off x="6460658" y="4331567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8" name="AutoShape 488"/>
            <p:cNvSpPr>
              <a:spLocks noChangeArrowheads="1"/>
            </p:cNvSpPr>
            <p:nvPr/>
          </p:nvSpPr>
          <p:spPr bwMode="auto">
            <a:xfrm rot="11764954" flipV="1">
              <a:off x="6507604" y="4324896"/>
              <a:ext cx="34089" cy="78264"/>
            </a:xfrm>
            <a:prstGeom prst="can">
              <a:avLst>
                <a:gd name="adj" fmla="val 492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30" name="AutoShape 490"/>
            <p:cNvSpPr>
              <a:spLocks noChangeArrowheads="1"/>
            </p:cNvSpPr>
            <p:nvPr/>
          </p:nvSpPr>
          <p:spPr bwMode="auto">
            <a:xfrm rot="1336458">
              <a:off x="6418979" y="4229394"/>
              <a:ext cx="113629" cy="221847"/>
            </a:xfrm>
            <a:prstGeom prst="can">
              <a:avLst>
                <a:gd name="adj" fmla="val 41875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31" name="AutoShape 491"/>
            <p:cNvSpPr>
              <a:spLocks noChangeArrowheads="1"/>
            </p:cNvSpPr>
            <p:nvPr/>
          </p:nvSpPr>
          <p:spPr bwMode="auto">
            <a:xfrm rot="12048012" flipV="1">
              <a:off x="6482888" y="4317127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33" name="Oval 493"/>
            <p:cNvSpPr>
              <a:spLocks noChangeArrowheads="1"/>
            </p:cNvSpPr>
            <p:nvPr/>
          </p:nvSpPr>
          <p:spPr bwMode="auto">
            <a:xfrm rot="1504741">
              <a:off x="6469966" y="4237973"/>
              <a:ext cx="90903" cy="3281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34" name="AutoShape 494"/>
            <p:cNvSpPr>
              <a:spLocks noChangeArrowheads="1"/>
            </p:cNvSpPr>
            <p:nvPr/>
          </p:nvSpPr>
          <p:spPr bwMode="auto">
            <a:xfrm rot="11875419" flipV="1">
              <a:off x="6441737" y="4310526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36" name="Freeform 435"/>
            <p:cNvSpPr/>
            <p:nvPr/>
          </p:nvSpPr>
          <p:spPr>
            <a:xfrm>
              <a:off x="6309731" y="4322439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38" name="Rectangle 405"/>
          <p:cNvSpPr>
            <a:spLocks noChangeArrowheads="1"/>
          </p:cNvSpPr>
          <p:nvPr/>
        </p:nvSpPr>
        <p:spPr bwMode="auto">
          <a:xfrm>
            <a:off x="6444208" y="5229200"/>
            <a:ext cx="136400" cy="107223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6660232" y="507589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Data </a:t>
            </a:r>
            <a:r>
              <a:rPr lang="nl-NL" dirty="0" err="1" smtClean="0"/>
              <a:t>centre</a:t>
            </a:r>
            <a:endParaRPr lang="nl-NL" dirty="0" smtClean="0"/>
          </a:p>
        </p:txBody>
      </p:sp>
      <p:sp>
        <p:nvSpPr>
          <p:cNvPr id="440" name="Rectangle 165"/>
          <p:cNvSpPr>
            <a:spLocks noChangeArrowheads="1"/>
          </p:cNvSpPr>
          <p:nvPr/>
        </p:nvSpPr>
        <p:spPr bwMode="auto">
          <a:xfrm>
            <a:off x="6444208" y="5484205"/>
            <a:ext cx="139075" cy="10503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441" name="Rectangle 165"/>
          <p:cNvSpPr>
            <a:spLocks noChangeArrowheads="1"/>
          </p:cNvSpPr>
          <p:nvPr/>
        </p:nvSpPr>
        <p:spPr bwMode="auto">
          <a:xfrm>
            <a:off x="6443708" y="5753733"/>
            <a:ext cx="139075" cy="10503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472" name="Oval 154"/>
          <p:cNvSpPr>
            <a:spLocks noChangeArrowheads="1"/>
          </p:cNvSpPr>
          <p:nvPr/>
        </p:nvSpPr>
        <p:spPr bwMode="auto">
          <a:xfrm>
            <a:off x="6257355" y="2166367"/>
            <a:ext cx="136400" cy="10722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6660232" y="206084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Flux sites</a:t>
            </a:r>
            <a:endParaRPr lang="nl-NL" dirty="0"/>
          </a:p>
        </p:txBody>
      </p:sp>
      <p:sp>
        <p:nvSpPr>
          <p:cNvPr id="27" name="Rectangle 161"/>
          <p:cNvSpPr>
            <a:spLocks noChangeArrowheads="1"/>
          </p:cNvSpPr>
          <p:nvPr/>
        </p:nvSpPr>
        <p:spPr bwMode="auto">
          <a:xfrm>
            <a:off x="2653645" y="4579509"/>
            <a:ext cx="163449" cy="1194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28" name="Rectangle 162"/>
          <p:cNvSpPr>
            <a:spLocks noChangeArrowheads="1"/>
          </p:cNvSpPr>
          <p:nvPr/>
        </p:nvSpPr>
        <p:spPr bwMode="auto">
          <a:xfrm>
            <a:off x="1990234" y="4457573"/>
            <a:ext cx="166654" cy="11944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29" name="Rectangle 163"/>
          <p:cNvSpPr>
            <a:spLocks noChangeArrowheads="1"/>
          </p:cNvSpPr>
          <p:nvPr/>
        </p:nvSpPr>
        <p:spPr bwMode="auto">
          <a:xfrm>
            <a:off x="2378024" y="5037389"/>
            <a:ext cx="166654" cy="1194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30" name="Rectangle 164"/>
          <p:cNvSpPr>
            <a:spLocks noChangeArrowheads="1"/>
          </p:cNvSpPr>
          <p:nvPr/>
        </p:nvSpPr>
        <p:spPr bwMode="auto">
          <a:xfrm>
            <a:off x="1740253" y="4880615"/>
            <a:ext cx="166654" cy="121936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31" name="Rectangle 165"/>
          <p:cNvSpPr>
            <a:spLocks noChangeArrowheads="1"/>
          </p:cNvSpPr>
          <p:nvPr/>
        </p:nvSpPr>
        <p:spPr bwMode="auto">
          <a:xfrm>
            <a:off x="1493477" y="4519784"/>
            <a:ext cx="166654" cy="11944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grpSp>
        <p:nvGrpSpPr>
          <p:cNvPr id="44" name="Group 350"/>
          <p:cNvGrpSpPr>
            <a:grpSpLocks/>
          </p:cNvGrpSpPr>
          <p:nvPr/>
        </p:nvGrpSpPr>
        <p:grpSpPr bwMode="auto">
          <a:xfrm rot="20493903">
            <a:off x="1656925" y="4032042"/>
            <a:ext cx="493553" cy="246359"/>
            <a:chOff x="1980" y="1916"/>
            <a:chExt cx="2850" cy="1676"/>
          </a:xfrm>
        </p:grpSpPr>
        <p:sp>
          <p:nvSpPr>
            <p:cNvPr id="181" name="Freeform 351"/>
            <p:cNvSpPr>
              <a:spLocks/>
            </p:cNvSpPr>
            <p:nvPr/>
          </p:nvSpPr>
          <p:spPr bwMode="auto">
            <a:xfrm>
              <a:off x="2832" y="2856"/>
              <a:ext cx="148" cy="408"/>
            </a:xfrm>
            <a:custGeom>
              <a:avLst/>
              <a:gdLst>
                <a:gd name="T0" fmla="*/ 0 w 148"/>
                <a:gd name="T1" fmla="*/ 4 h 408"/>
                <a:gd name="T2" fmla="*/ 112 w 148"/>
                <a:gd name="T3" fmla="*/ 408 h 408"/>
                <a:gd name="T4" fmla="*/ 148 w 148"/>
                <a:gd name="T5" fmla="*/ 396 h 408"/>
                <a:gd name="T6" fmla="*/ 36 w 148"/>
                <a:gd name="T7" fmla="*/ 0 h 408"/>
                <a:gd name="T8" fmla="*/ 0 w 148"/>
                <a:gd name="T9" fmla="*/ 4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408"/>
                <a:gd name="T17" fmla="*/ 148 w 148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408">
                  <a:moveTo>
                    <a:pt x="0" y="4"/>
                  </a:moveTo>
                  <a:lnTo>
                    <a:pt x="112" y="408"/>
                  </a:lnTo>
                  <a:lnTo>
                    <a:pt x="148" y="396"/>
                  </a:lnTo>
                  <a:lnTo>
                    <a:pt x="3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2" name="Freeform 352"/>
            <p:cNvSpPr>
              <a:spLocks/>
            </p:cNvSpPr>
            <p:nvPr/>
          </p:nvSpPr>
          <p:spPr bwMode="auto">
            <a:xfrm>
              <a:off x="3787" y="2251"/>
              <a:ext cx="1043" cy="589"/>
            </a:xfrm>
            <a:custGeom>
              <a:avLst/>
              <a:gdLst>
                <a:gd name="T0" fmla="*/ 182 w 1043"/>
                <a:gd name="T1" fmla="*/ 227 h 589"/>
                <a:gd name="T2" fmla="*/ 0 w 1043"/>
                <a:gd name="T3" fmla="*/ 45 h 589"/>
                <a:gd name="T4" fmla="*/ 227 w 1043"/>
                <a:gd name="T5" fmla="*/ 0 h 589"/>
                <a:gd name="T6" fmla="*/ 1043 w 1043"/>
                <a:gd name="T7" fmla="*/ 589 h 589"/>
                <a:gd name="T8" fmla="*/ 681 w 1043"/>
                <a:gd name="T9" fmla="*/ 589 h 589"/>
                <a:gd name="T10" fmla="*/ 408 w 1043"/>
                <a:gd name="T11" fmla="*/ 408 h 589"/>
                <a:gd name="T12" fmla="*/ 590 w 1043"/>
                <a:gd name="T13" fmla="*/ 363 h 589"/>
                <a:gd name="T14" fmla="*/ 590 w 1043"/>
                <a:gd name="T15" fmla="*/ 317 h 589"/>
                <a:gd name="T16" fmla="*/ 182 w 1043"/>
                <a:gd name="T17" fmla="*/ 227 h 5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43"/>
                <a:gd name="T28" fmla="*/ 0 h 589"/>
                <a:gd name="T29" fmla="*/ 1043 w 1043"/>
                <a:gd name="T30" fmla="*/ 589 h 5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43" h="589">
                  <a:moveTo>
                    <a:pt x="182" y="227"/>
                  </a:moveTo>
                  <a:lnTo>
                    <a:pt x="0" y="45"/>
                  </a:lnTo>
                  <a:lnTo>
                    <a:pt x="227" y="0"/>
                  </a:lnTo>
                  <a:lnTo>
                    <a:pt x="1043" y="589"/>
                  </a:lnTo>
                  <a:lnTo>
                    <a:pt x="681" y="589"/>
                  </a:lnTo>
                  <a:lnTo>
                    <a:pt x="408" y="408"/>
                  </a:lnTo>
                  <a:lnTo>
                    <a:pt x="590" y="363"/>
                  </a:lnTo>
                  <a:lnTo>
                    <a:pt x="590" y="317"/>
                  </a:lnTo>
                  <a:lnTo>
                    <a:pt x="182" y="22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3" name="Freeform 353"/>
            <p:cNvSpPr>
              <a:spLocks/>
            </p:cNvSpPr>
            <p:nvPr/>
          </p:nvSpPr>
          <p:spPr bwMode="auto">
            <a:xfrm>
              <a:off x="1980" y="1916"/>
              <a:ext cx="945" cy="607"/>
            </a:xfrm>
            <a:custGeom>
              <a:avLst/>
              <a:gdLst>
                <a:gd name="T0" fmla="*/ 582 w 945"/>
                <a:gd name="T1" fmla="*/ 607 h 607"/>
                <a:gd name="T2" fmla="*/ 0 w 945"/>
                <a:gd name="T3" fmla="*/ 68 h 607"/>
                <a:gd name="T4" fmla="*/ 72 w 945"/>
                <a:gd name="T5" fmla="*/ 4 h 607"/>
                <a:gd name="T6" fmla="*/ 204 w 945"/>
                <a:gd name="T7" fmla="*/ 0 h 607"/>
                <a:gd name="T8" fmla="*/ 316 w 945"/>
                <a:gd name="T9" fmla="*/ 8 h 607"/>
                <a:gd name="T10" fmla="*/ 496 w 945"/>
                <a:gd name="T11" fmla="*/ 56 h 607"/>
                <a:gd name="T12" fmla="*/ 945 w 945"/>
                <a:gd name="T13" fmla="*/ 471 h 607"/>
                <a:gd name="T14" fmla="*/ 855 w 945"/>
                <a:gd name="T15" fmla="*/ 562 h 607"/>
                <a:gd name="T16" fmla="*/ 582 w 945"/>
                <a:gd name="T17" fmla="*/ 607 h 6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5"/>
                <a:gd name="T28" fmla="*/ 0 h 607"/>
                <a:gd name="T29" fmla="*/ 945 w 945"/>
                <a:gd name="T30" fmla="*/ 607 h 6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5" h="607">
                  <a:moveTo>
                    <a:pt x="582" y="607"/>
                  </a:moveTo>
                  <a:lnTo>
                    <a:pt x="0" y="68"/>
                  </a:lnTo>
                  <a:lnTo>
                    <a:pt x="72" y="4"/>
                  </a:lnTo>
                  <a:lnTo>
                    <a:pt x="204" y="0"/>
                  </a:lnTo>
                  <a:lnTo>
                    <a:pt x="316" y="8"/>
                  </a:lnTo>
                  <a:lnTo>
                    <a:pt x="496" y="56"/>
                  </a:lnTo>
                  <a:lnTo>
                    <a:pt x="945" y="471"/>
                  </a:lnTo>
                  <a:lnTo>
                    <a:pt x="855" y="562"/>
                  </a:lnTo>
                  <a:lnTo>
                    <a:pt x="582" y="60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4" name="Freeform 354"/>
            <p:cNvSpPr>
              <a:spLocks/>
            </p:cNvSpPr>
            <p:nvPr/>
          </p:nvSpPr>
          <p:spPr bwMode="auto">
            <a:xfrm>
              <a:off x="2472" y="2523"/>
              <a:ext cx="1950" cy="339"/>
            </a:xfrm>
            <a:custGeom>
              <a:avLst/>
              <a:gdLst>
                <a:gd name="T0" fmla="*/ 453 w 1950"/>
                <a:gd name="T1" fmla="*/ 91 h 339"/>
                <a:gd name="T2" fmla="*/ 227 w 1950"/>
                <a:gd name="T3" fmla="*/ 91 h 339"/>
                <a:gd name="T4" fmla="*/ 45 w 1950"/>
                <a:gd name="T5" fmla="*/ 136 h 339"/>
                <a:gd name="T6" fmla="*/ 0 w 1950"/>
                <a:gd name="T7" fmla="*/ 227 h 339"/>
                <a:gd name="T8" fmla="*/ 90 w 1950"/>
                <a:gd name="T9" fmla="*/ 317 h 339"/>
                <a:gd name="T10" fmla="*/ 243 w 1950"/>
                <a:gd name="T11" fmla="*/ 336 h 339"/>
                <a:gd name="T12" fmla="*/ 381 w 1950"/>
                <a:gd name="T13" fmla="*/ 339 h 339"/>
                <a:gd name="T14" fmla="*/ 462 w 1950"/>
                <a:gd name="T15" fmla="*/ 339 h 339"/>
                <a:gd name="T16" fmla="*/ 423 w 1950"/>
                <a:gd name="T17" fmla="*/ 300 h 339"/>
                <a:gd name="T18" fmla="*/ 456 w 1950"/>
                <a:gd name="T19" fmla="*/ 273 h 339"/>
                <a:gd name="T20" fmla="*/ 546 w 1950"/>
                <a:gd name="T21" fmla="*/ 237 h 339"/>
                <a:gd name="T22" fmla="*/ 801 w 1950"/>
                <a:gd name="T23" fmla="*/ 228 h 339"/>
                <a:gd name="T24" fmla="*/ 945 w 1950"/>
                <a:gd name="T25" fmla="*/ 261 h 339"/>
                <a:gd name="T26" fmla="*/ 1950 w 1950"/>
                <a:gd name="T27" fmla="*/ 91 h 339"/>
                <a:gd name="T28" fmla="*/ 1950 w 1950"/>
                <a:gd name="T29" fmla="*/ 45 h 339"/>
                <a:gd name="T30" fmla="*/ 998 w 1950"/>
                <a:gd name="T31" fmla="*/ 0 h 339"/>
                <a:gd name="T32" fmla="*/ 830 w 1950"/>
                <a:gd name="T33" fmla="*/ 114 h 339"/>
                <a:gd name="T34" fmla="*/ 578 w 1950"/>
                <a:gd name="T35" fmla="*/ 122 h 339"/>
                <a:gd name="T36" fmla="*/ 453 w 1950"/>
                <a:gd name="T37" fmla="*/ 91 h 3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0"/>
                <a:gd name="T58" fmla="*/ 0 h 339"/>
                <a:gd name="T59" fmla="*/ 1950 w 1950"/>
                <a:gd name="T60" fmla="*/ 339 h 3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0" h="339">
                  <a:moveTo>
                    <a:pt x="453" y="91"/>
                  </a:moveTo>
                  <a:lnTo>
                    <a:pt x="227" y="91"/>
                  </a:lnTo>
                  <a:lnTo>
                    <a:pt x="45" y="136"/>
                  </a:lnTo>
                  <a:lnTo>
                    <a:pt x="0" y="227"/>
                  </a:lnTo>
                  <a:lnTo>
                    <a:pt x="90" y="317"/>
                  </a:lnTo>
                  <a:lnTo>
                    <a:pt x="243" y="336"/>
                  </a:lnTo>
                  <a:lnTo>
                    <a:pt x="381" y="339"/>
                  </a:lnTo>
                  <a:lnTo>
                    <a:pt x="462" y="339"/>
                  </a:lnTo>
                  <a:lnTo>
                    <a:pt x="423" y="300"/>
                  </a:lnTo>
                  <a:lnTo>
                    <a:pt x="456" y="273"/>
                  </a:lnTo>
                  <a:lnTo>
                    <a:pt x="546" y="237"/>
                  </a:lnTo>
                  <a:lnTo>
                    <a:pt x="801" y="228"/>
                  </a:lnTo>
                  <a:lnTo>
                    <a:pt x="945" y="261"/>
                  </a:lnTo>
                  <a:lnTo>
                    <a:pt x="1950" y="91"/>
                  </a:lnTo>
                  <a:lnTo>
                    <a:pt x="1950" y="45"/>
                  </a:lnTo>
                  <a:lnTo>
                    <a:pt x="998" y="0"/>
                  </a:lnTo>
                  <a:lnTo>
                    <a:pt x="830" y="114"/>
                  </a:lnTo>
                  <a:lnTo>
                    <a:pt x="578" y="122"/>
                  </a:lnTo>
                  <a:lnTo>
                    <a:pt x="453" y="91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5" name="Freeform 355"/>
            <p:cNvSpPr>
              <a:spLocks/>
            </p:cNvSpPr>
            <p:nvPr/>
          </p:nvSpPr>
          <p:spPr bwMode="auto">
            <a:xfrm>
              <a:off x="2925" y="2478"/>
              <a:ext cx="545" cy="181"/>
            </a:xfrm>
            <a:custGeom>
              <a:avLst/>
              <a:gdLst>
                <a:gd name="T0" fmla="*/ 0 w 545"/>
                <a:gd name="T1" fmla="*/ 136 h 181"/>
                <a:gd name="T2" fmla="*/ 136 w 545"/>
                <a:gd name="T3" fmla="*/ 45 h 181"/>
                <a:gd name="T4" fmla="*/ 227 w 545"/>
                <a:gd name="T5" fmla="*/ 0 h 181"/>
                <a:gd name="T6" fmla="*/ 363 w 545"/>
                <a:gd name="T7" fmla="*/ 0 h 181"/>
                <a:gd name="T8" fmla="*/ 545 w 545"/>
                <a:gd name="T9" fmla="*/ 45 h 181"/>
                <a:gd name="T10" fmla="*/ 363 w 545"/>
                <a:gd name="T11" fmla="*/ 181 h 181"/>
                <a:gd name="T12" fmla="*/ 91 w 545"/>
                <a:gd name="T13" fmla="*/ 181 h 181"/>
                <a:gd name="T14" fmla="*/ 0 w 545"/>
                <a:gd name="T15" fmla="*/ 90 h 181"/>
                <a:gd name="T16" fmla="*/ 0 w 545"/>
                <a:gd name="T17" fmla="*/ 136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5"/>
                <a:gd name="T28" fmla="*/ 0 h 181"/>
                <a:gd name="T29" fmla="*/ 545 w 545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5" h="181">
                  <a:moveTo>
                    <a:pt x="0" y="136"/>
                  </a:moveTo>
                  <a:lnTo>
                    <a:pt x="136" y="45"/>
                  </a:lnTo>
                  <a:lnTo>
                    <a:pt x="227" y="0"/>
                  </a:lnTo>
                  <a:lnTo>
                    <a:pt x="363" y="0"/>
                  </a:lnTo>
                  <a:lnTo>
                    <a:pt x="545" y="45"/>
                  </a:lnTo>
                  <a:lnTo>
                    <a:pt x="363" y="181"/>
                  </a:lnTo>
                  <a:lnTo>
                    <a:pt x="91" y="181"/>
                  </a:lnTo>
                  <a:lnTo>
                    <a:pt x="0" y="9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6" name="Freeform 356"/>
            <p:cNvSpPr>
              <a:spLocks/>
            </p:cNvSpPr>
            <p:nvPr/>
          </p:nvSpPr>
          <p:spPr bwMode="auto">
            <a:xfrm>
              <a:off x="2271" y="2592"/>
              <a:ext cx="246" cy="158"/>
            </a:xfrm>
            <a:custGeom>
              <a:avLst/>
              <a:gdLst>
                <a:gd name="T0" fmla="*/ 162 w 246"/>
                <a:gd name="T1" fmla="*/ 0 h 158"/>
                <a:gd name="T2" fmla="*/ 102 w 246"/>
                <a:gd name="T3" fmla="*/ 27 h 158"/>
                <a:gd name="T4" fmla="*/ 19 w 246"/>
                <a:gd name="T5" fmla="*/ 67 h 158"/>
                <a:gd name="T6" fmla="*/ 0 w 246"/>
                <a:gd name="T7" fmla="*/ 102 h 158"/>
                <a:gd name="T8" fmla="*/ 33 w 246"/>
                <a:gd name="T9" fmla="*/ 142 h 158"/>
                <a:gd name="T10" fmla="*/ 110 w 246"/>
                <a:gd name="T11" fmla="*/ 158 h 158"/>
                <a:gd name="T12" fmla="*/ 201 w 246"/>
                <a:gd name="T13" fmla="*/ 158 h 158"/>
                <a:gd name="T14" fmla="*/ 246 w 246"/>
                <a:gd name="T15" fmla="*/ 67 h 158"/>
                <a:gd name="T16" fmla="*/ 162 w 246"/>
                <a:gd name="T17" fmla="*/ 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58"/>
                <a:gd name="T29" fmla="*/ 246 w 246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58">
                  <a:moveTo>
                    <a:pt x="162" y="0"/>
                  </a:moveTo>
                  <a:lnTo>
                    <a:pt x="102" y="27"/>
                  </a:lnTo>
                  <a:lnTo>
                    <a:pt x="19" y="67"/>
                  </a:lnTo>
                  <a:lnTo>
                    <a:pt x="0" y="102"/>
                  </a:lnTo>
                  <a:lnTo>
                    <a:pt x="33" y="142"/>
                  </a:lnTo>
                  <a:lnTo>
                    <a:pt x="110" y="158"/>
                  </a:lnTo>
                  <a:lnTo>
                    <a:pt x="201" y="158"/>
                  </a:lnTo>
                  <a:lnTo>
                    <a:pt x="246" y="67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7" name="Freeform 357"/>
            <p:cNvSpPr>
              <a:spLocks/>
            </p:cNvSpPr>
            <p:nvPr/>
          </p:nvSpPr>
          <p:spPr bwMode="auto">
            <a:xfrm>
              <a:off x="2814" y="2387"/>
              <a:ext cx="656" cy="214"/>
            </a:xfrm>
            <a:custGeom>
              <a:avLst/>
              <a:gdLst>
                <a:gd name="T0" fmla="*/ 141 w 656"/>
                <a:gd name="T1" fmla="*/ 16 h 214"/>
                <a:gd name="T2" fmla="*/ 165 w 656"/>
                <a:gd name="T3" fmla="*/ 16 h 214"/>
                <a:gd name="T4" fmla="*/ 293 w 656"/>
                <a:gd name="T5" fmla="*/ 0 h 214"/>
                <a:gd name="T6" fmla="*/ 429 w 656"/>
                <a:gd name="T7" fmla="*/ 0 h 214"/>
                <a:gd name="T8" fmla="*/ 565 w 656"/>
                <a:gd name="T9" fmla="*/ 45 h 214"/>
                <a:gd name="T10" fmla="*/ 610 w 656"/>
                <a:gd name="T11" fmla="*/ 91 h 214"/>
                <a:gd name="T12" fmla="*/ 656 w 656"/>
                <a:gd name="T13" fmla="*/ 136 h 214"/>
                <a:gd name="T14" fmla="*/ 474 w 656"/>
                <a:gd name="T15" fmla="*/ 91 h 214"/>
                <a:gd name="T16" fmla="*/ 338 w 656"/>
                <a:gd name="T17" fmla="*/ 91 h 214"/>
                <a:gd name="T18" fmla="*/ 216 w 656"/>
                <a:gd name="T19" fmla="*/ 148 h 214"/>
                <a:gd name="T20" fmla="*/ 141 w 656"/>
                <a:gd name="T21" fmla="*/ 214 h 214"/>
                <a:gd name="T22" fmla="*/ 0 w 656"/>
                <a:gd name="T23" fmla="*/ 103 h 214"/>
                <a:gd name="T24" fmla="*/ 63 w 656"/>
                <a:gd name="T25" fmla="*/ 58 h 214"/>
                <a:gd name="T26" fmla="*/ 141 w 656"/>
                <a:gd name="T27" fmla="*/ 16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6"/>
                <a:gd name="T43" fmla="*/ 0 h 214"/>
                <a:gd name="T44" fmla="*/ 656 w 656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6" h="214">
                  <a:moveTo>
                    <a:pt x="141" y="16"/>
                  </a:moveTo>
                  <a:cubicBezTo>
                    <a:pt x="149" y="16"/>
                    <a:pt x="157" y="16"/>
                    <a:pt x="165" y="16"/>
                  </a:cubicBezTo>
                  <a:lnTo>
                    <a:pt x="293" y="0"/>
                  </a:lnTo>
                  <a:lnTo>
                    <a:pt x="429" y="0"/>
                  </a:lnTo>
                  <a:lnTo>
                    <a:pt x="565" y="45"/>
                  </a:lnTo>
                  <a:lnTo>
                    <a:pt x="610" y="91"/>
                  </a:lnTo>
                  <a:lnTo>
                    <a:pt x="656" y="136"/>
                  </a:lnTo>
                  <a:lnTo>
                    <a:pt x="474" y="91"/>
                  </a:lnTo>
                  <a:lnTo>
                    <a:pt x="338" y="91"/>
                  </a:lnTo>
                  <a:lnTo>
                    <a:pt x="216" y="148"/>
                  </a:lnTo>
                  <a:lnTo>
                    <a:pt x="141" y="214"/>
                  </a:lnTo>
                  <a:lnTo>
                    <a:pt x="0" y="103"/>
                  </a:lnTo>
                  <a:lnTo>
                    <a:pt x="63" y="58"/>
                  </a:lnTo>
                  <a:lnTo>
                    <a:pt x="141" y="1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8" name="Freeform 358"/>
            <p:cNvSpPr>
              <a:spLocks/>
            </p:cNvSpPr>
            <p:nvPr/>
          </p:nvSpPr>
          <p:spPr bwMode="auto">
            <a:xfrm>
              <a:off x="2415" y="2481"/>
              <a:ext cx="555" cy="177"/>
            </a:xfrm>
            <a:custGeom>
              <a:avLst/>
              <a:gdLst>
                <a:gd name="T0" fmla="*/ 396 w 555"/>
                <a:gd name="T1" fmla="*/ 0 h 177"/>
                <a:gd name="T2" fmla="*/ 555 w 555"/>
                <a:gd name="T3" fmla="*/ 129 h 177"/>
                <a:gd name="T4" fmla="*/ 555 w 555"/>
                <a:gd name="T5" fmla="*/ 147 h 177"/>
                <a:gd name="T6" fmla="*/ 480 w 555"/>
                <a:gd name="T7" fmla="*/ 135 h 177"/>
                <a:gd name="T8" fmla="*/ 261 w 555"/>
                <a:gd name="T9" fmla="*/ 135 h 177"/>
                <a:gd name="T10" fmla="*/ 96 w 555"/>
                <a:gd name="T11" fmla="*/ 177 h 177"/>
                <a:gd name="T12" fmla="*/ 0 w 555"/>
                <a:gd name="T13" fmla="*/ 99 h 177"/>
                <a:gd name="T14" fmla="*/ 33 w 555"/>
                <a:gd name="T15" fmla="*/ 66 h 177"/>
                <a:gd name="T16" fmla="*/ 180 w 555"/>
                <a:gd name="T17" fmla="*/ 36 h 177"/>
                <a:gd name="T18" fmla="*/ 396 w 555"/>
                <a:gd name="T19" fmla="*/ 0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5"/>
                <a:gd name="T31" fmla="*/ 0 h 177"/>
                <a:gd name="T32" fmla="*/ 555 w 555"/>
                <a:gd name="T33" fmla="*/ 177 h 1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5" h="177">
                  <a:moveTo>
                    <a:pt x="396" y="0"/>
                  </a:moveTo>
                  <a:lnTo>
                    <a:pt x="555" y="129"/>
                  </a:lnTo>
                  <a:lnTo>
                    <a:pt x="555" y="147"/>
                  </a:lnTo>
                  <a:lnTo>
                    <a:pt x="480" y="135"/>
                  </a:lnTo>
                  <a:lnTo>
                    <a:pt x="261" y="135"/>
                  </a:lnTo>
                  <a:lnTo>
                    <a:pt x="96" y="177"/>
                  </a:lnTo>
                  <a:lnTo>
                    <a:pt x="0" y="99"/>
                  </a:lnTo>
                  <a:lnTo>
                    <a:pt x="33" y="66"/>
                  </a:lnTo>
                  <a:lnTo>
                    <a:pt x="180" y="36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9" name="Freeform 359"/>
            <p:cNvSpPr>
              <a:spLocks/>
            </p:cNvSpPr>
            <p:nvPr/>
          </p:nvSpPr>
          <p:spPr bwMode="auto">
            <a:xfrm>
              <a:off x="2290" y="2387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90" name="Freeform 360"/>
            <p:cNvSpPr>
              <a:spLocks/>
            </p:cNvSpPr>
            <p:nvPr/>
          </p:nvSpPr>
          <p:spPr bwMode="auto">
            <a:xfrm rot="10666398">
              <a:off x="2381" y="2704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91" name="Freeform 361"/>
            <p:cNvSpPr>
              <a:spLocks/>
            </p:cNvSpPr>
            <p:nvPr/>
          </p:nvSpPr>
          <p:spPr bwMode="auto">
            <a:xfrm>
              <a:off x="2900" y="2750"/>
              <a:ext cx="1408" cy="842"/>
            </a:xfrm>
            <a:custGeom>
              <a:avLst/>
              <a:gdLst>
                <a:gd name="T0" fmla="*/ 25 w 1408"/>
                <a:gd name="T1" fmla="*/ 90 h 842"/>
                <a:gd name="T2" fmla="*/ 956 w 1408"/>
                <a:gd name="T3" fmla="*/ 818 h 842"/>
                <a:gd name="T4" fmla="*/ 1076 w 1408"/>
                <a:gd name="T5" fmla="*/ 842 h 842"/>
                <a:gd name="T6" fmla="*/ 1204 w 1408"/>
                <a:gd name="T7" fmla="*/ 838 h 842"/>
                <a:gd name="T8" fmla="*/ 1364 w 1408"/>
                <a:gd name="T9" fmla="*/ 790 h 842"/>
                <a:gd name="T10" fmla="*/ 1408 w 1408"/>
                <a:gd name="T11" fmla="*/ 702 h 842"/>
                <a:gd name="T12" fmla="*/ 492 w 1408"/>
                <a:gd name="T13" fmla="*/ 10 h 842"/>
                <a:gd name="T14" fmla="*/ 298 w 1408"/>
                <a:gd name="T15" fmla="*/ 0 h 842"/>
                <a:gd name="T16" fmla="*/ 76 w 1408"/>
                <a:gd name="T17" fmla="*/ 14 h 842"/>
                <a:gd name="T18" fmla="*/ 0 w 1408"/>
                <a:gd name="T19" fmla="*/ 70 h 8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08"/>
                <a:gd name="T31" fmla="*/ 0 h 842"/>
                <a:gd name="T32" fmla="*/ 1408 w 1408"/>
                <a:gd name="T33" fmla="*/ 842 h 8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08" h="842">
                  <a:moveTo>
                    <a:pt x="25" y="90"/>
                  </a:moveTo>
                  <a:lnTo>
                    <a:pt x="956" y="818"/>
                  </a:lnTo>
                  <a:lnTo>
                    <a:pt x="1076" y="842"/>
                  </a:lnTo>
                  <a:lnTo>
                    <a:pt x="1204" y="838"/>
                  </a:lnTo>
                  <a:lnTo>
                    <a:pt x="1364" y="790"/>
                  </a:lnTo>
                  <a:lnTo>
                    <a:pt x="1408" y="702"/>
                  </a:lnTo>
                  <a:lnTo>
                    <a:pt x="492" y="10"/>
                  </a:lnTo>
                  <a:lnTo>
                    <a:pt x="298" y="0"/>
                  </a:lnTo>
                  <a:lnTo>
                    <a:pt x="76" y="14"/>
                  </a:lnTo>
                  <a:lnTo>
                    <a:pt x="0" y="70"/>
                  </a:lnTo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92" name="Freeform 362"/>
            <p:cNvSpPr>
              <a:spLocks/>
            </p:cNvSpPr>
            <p:nvPr/>
          </p:nvSpPr>
          <p:spPr bwMode="auto">
            <a:xfrm>
              <a:off x="3392" y="2440"/>
              <a:ext cx="1030" cy="128"/>
            </a:xfrm>
            <a:custGeom>
              <a:avLst/>
              <a:gdLst>
                <a:gd name="T0" fmla="*/ 78 w 1030"/>
                <a:gd name="T1" fmla="*/ 83 h 128"/>
                <a:gd name="T2" fmla="*/ 0 w 1030"/>
                <a:gd name="T3" fmla="*/ 0 h 128"/>
                <a:gd name="T4" fmla="*/ 985 w 1030"/>
                <a:gd name="T5" fmla="*/ 83 h 128"/>
                <a:gd name="T6" fmla="*/ 1030 w 1030"/>
                <a:gd name="T7" fmla="*/ 128 h 128"/>
                <a:gd name="T8" fmla="*/ 78 w 1030"/>
                <a:gd name="T9" fmla="*/ 83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0"/>
                <a:gd name="T16" fmla="*/ 0 h 128"/>
                <a:gd name="T17" fmla="*/ 1030 w 1030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0" h="128">
                  <a:moveTo>
                    <a:pt x="78" y="83"/>
                  </a:moveTo>
                  <a:lnTo>
                    <a:pt x="0" y="0"/>
                  </a:lnTo>
                  <a:lnTo>
                    <a:pt x="985" y="83"/>
                  </a:lnTo>
                  <a:lnTo>
                    <a:pt x="1030" y="128"/>
                  </a:lnTo>
                  <a:lnTo>
                    <a:pt x="78" y="8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93" name="Freeform 363"/>
            <p:cNvSpPr>
              <a:spLocks/>
            </p:cNvSpPr>
            <p:nvPr/>
          </p:nvSpPr>
          <p:spPr bwMode="auto">
            <a:xfrm>
              <a:off x="4014" y="2115"/>
              <a:ext cx="726" cy="481"/>
            </a:xfrm>
            <a:custGeom>
              <a:avLst/>
              <a:gdLst>
                <a:gd name="T0" fmla="*/ 0 w 726"/>
                <a:gd name="T1" fmla="*/ 363 h 481"/>
                <a:gd name="T2" fmla="*/ 181 w 726"/>
                <a:gd name="T3" fmla="*/ 317 h 481"/>
                <a:gd name="T4" fmla="*/ 454 w 726"/>
                <a:gd name="T5" fmla="*/ 0 h 481"/>
                <a:gd name="T6" fmla="*/ 590 w 726"/>
                <a:gd name="T7" fmla="*/ 0 h 481"/>
                <a:gd name="T8" fmla="*/ 726 w 726"/>
                <a:gd name="T9" fmla="*/ 0 h 481"/>
                <a:gd name="T10" fmla="*/ 502 w 726"/>
                <a:gd name="T11" fmla="*/ 477 h 481"/>
                <a:gd name="T12" fmla="*/ 414 w 726"/>
                <a:gd name="T13" fmla="*/ 481 h 481"/>
                <a:gd name="T14" fmla="*/ 406 w 726"/>
                <a:gd name="T15" fmla="*/ 469 h 481"/>
                <a:gd name="T16" fmla="*/ 402 w 726"/>
                <a:gd name="T17" fmla="*/ 437 h 481"/>
                <a:gd name="T18" fmla="*/ 363 w 726"/>
                <a:gd name="T19" fmla="*/ 408 h 481"/>
                <a:gd name="T20" fmla="*/ 0 w 726"/>
                <a:gd name="T21" fmla="*/ 363 h 4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6"/>
                <a:gd name="T34" fmla="*/ 0 h 481"/>
                <a:gd name="T35" fmla="*/ 726 w 726"/>
                <a:gd name="T36" fmla="*/ 481 h 4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6" h="481">
                  <a:moveTo>
                    <a:pt x="0" y="363"/>
                  </a:moveTo>
                  <a:lnTo>
                    <a:pt x="181" y="317"/>
                  </a:lnTo>
                  <a:lnTo>
                    <a:pt x="454" y="0"/>
                  </a:lnTo>
                  <a:lnTo>
                    <a:pt x="590" y="0"/>
                  </a:lnTo>
                  <a:lnTo>
                    <a:pt x="726" y="0"/>
                  </a:lnTo>
                  <a:lnTo>
                    <a:pt x="502" y="477"/>
                  </a:lnTo>
                  <a:lnTo>
                    <a:pt x="414" y="481"/>
                  </a:lnTo>
                  <a:lnTo>
                    <a:pt x="406" y="469"/>
                  </a:lnTo>
                  <a:lnTo>
                    <a:pt x="402" y="437"/>
                  </a:lnTo>
                  <a:lnTo>
                    <a:pt x="363" y="408"/>
                  </a:lnTo>
                  <a:lnTo>
                    <a:pt x="0" y="363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94" name="Oval 364"/>
            <p:cNvSpPr>
              <a:spLocks noChangeArrowheads="1"/>
            </p:cNvSpPr>
            <p:nvPr/>
          </p:nvSpPr>
          <p:spPr bwMode="auto">
            <a:xfrm>
              <a:off x="2901" y="3172"/>
              <a:ext cx="150" cy="20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grpSp>
        <p:nvGrpSpPr>
          <p:cNvPr id="45" name="Group 365"/>
          <p:cNvGrpSpPr>
            <a:grpSpLocks/>
          </p:cNvGrpSpPr>
          <p:nvPr/>
        </p:nvGrpSpPr>
        <p:grpSpPr bwMode="auto">
          <a:xfrm rot="20751641">
            <a:off x="2910035" y="3238216"/>
            <a:ext cx="682640" cy="296130"/>
            <a:chOff x="1980" y="1916"/>
            <a:chExt cx="2850" cy="1676"/>
          </a:xfrm>
        </p:grpSpPr>
        <p:sp>
          <p:nvSpPr>
            <p:cNvPr id="167" name="Freeform 366"/>
            <p:cNvSpPr>
              <a:spLocks/>
            </p:cNvSpPr>
            <p:nvPr/>
          </p:nvSpPr>
          <p:spPr bwMode="auto">
            <a:xfrm>
              <a:off x="2832" y="2856"/>
              <a:ext cx="148" cy="408"/>
            </a:xfrm>
            <a:custGeom>
              <a:avLst/>
              <a:gdLst>
                <a:gd name="T0" fmla="*/ 0 w 148"/>
                <a:gd name="T1" fmla="*/ 4 h 408"/>
                <a:gd name="T2" fmla="*/ 112 w 148"/>
                <a:gd name="T3" fmla="*/ 408 h 408"/>
                <a:gd name="T4" fmla="*/ 148 w 148"/>
                <a:gd name="T5" fmla="*/ 396 h 408"/>
                <a:gd name="T6" fmla="*/ 36 w 148"/>
                <a:gd name="T7" fmla="*/ 0 h 408"/>
                <a:gd name="T8" fmla="*/ 0 w 148"/>
                <a:gd name="T9" fmla="*/ 4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408"/>
                <a:gd name="T17" fmla="*/ 148 w 148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408">
                  <a:moveTo>
                    <a:pt x="0" y="4"/>
                  </a:moveTo>
                  <a:lnTo>
                    <a:pt x="112" y="408"/>
                  </a:lnTo>
                  <a:lnTo>
                    <a:pt x="148" y="396"/>
                  </a:lnTo>
                  <a:lnTo>
                    <a:pt x="3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68" name="Freeform 367"/>
            <p:cNvSpPr>
              <a:spLocks/>
            </p:cNvSpPr>
            <p:nvPr/>
          </p:nvSpPr>
          <p:spPr bwMode="auto">
            <a:xfrm>
              <a:off x="3787" y="2251"/>
              <a:ext cx="1043" cy="589"/>
            </a:xfrm>
            <a:custGeom>
              <a:avLst/>
              <a:gdLst>
                <a:gd name="T0" fmla="*/ 182 w 1043"/>
                <a:gd name="T1" fmla="*/ 227 h 589"/>
                <a:gd name="T2" fmla="*/ 0 w 1043"/>
                <a:gd name="T3" fmla="*/ 45 h 589"/>
                <a:gd name="T4" fmla="*/ 227 w 1043"/>
                <a:gd name="T5" fmla="*/ 0 h 589"/>
                <a:gd name="T6" fmla="*/ 1043 w 1043"/>
                <a:gd name="T7" fmla="*/ 589 h 589"/>
                <a:gd name="T8" fmla="*/ 681 w 1043"/>
                <a:gd name="T9" fmla="*/ 589 h 589"/>
                <a:gd name="T10" fmla="*/ 408 w 1043"/>
                <a:gd name="T11" fmla="*/ 408 h 589"/>
                <a:gd name="T12" fmla="*/ 590 w 1043"/>
                <a:gd name="T13" fmla="*/ 363 h 589"/>
                <a:gd name="T14" fmla="*/ 590 w 1043"/>
                <a:gd name="T15" fmla="*/ 317 h 589"/>
                <a:gd name="T16" fmla="*/ 182 w 1043"/>
                <a:gd name="T17" fmla="*/ 227 h 5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43"/>
                <a:gd name="T28" fmla="*/ 0 h 589"/>
                <a:gd name="T29" fmla="*/ 1043 w 1043"/>
                <a:gd name="T30" fmla="*/ 589 h 5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43" h="589">
                  <a:moveTo>
                    <a:pt x="182" y="227"/>
                  </a:moveTo>
                  <a:lnTo>
                    <a:pt x="0" y="45"/>
                  </a:lnTo>
                  <a:lnTo>
                    <a:pt x="227" y="0"/>
                  </a:lnTo>
                  <a:lnTo>
                    <a:pt x="1043" y="589"/>
                  </a:lnTo>
                  <a:lnTo>
                    <a:pt x="681" y="589"/>
                  </a:lnTo>
                  <a:lnTo>
                    <a:pt x="408" y="408"/>
                  </a:lnTo>
                  <a:lnTo>
                    <a:pt x="590" y="363"/>
                  </a:lnTo>
                  <a:lnTo>
                    <a:pt x="590" y="317"/>
                  </a:lnTo>
                  <a:lnTo>
                    <a:pt x="182" y="22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69" name="Freeform 368"/>
            <p:cNvSpPr>
              <a:spLocks/>
            </p:cNvSpPr>
            <p:nvPr/>
          </p:nvSpPr>
          <p:spPr bwMode="auto">
            <a:xfrm>
              <a:off x="1980" y="1916"/>
              <a:ext cx="945" cy="607"/>
            </a:xfrm>
            <a:custGeom>
              <a:avLst/>
              <a:gdLst>
                <a:gd name="T0" fmla="*/ 582 w 945"/>
                <a:gd name="T1" fmla="*/ 607 h 607"/>
                <a:gd name="T2" fmla="*/ 0 w 945"/>
                <a:gd name="T3" fmla="*/ 68 h 607"/>
                <a:gd name="T4" fmla="*/ 72 w 945"/>
                <a:gd name="T5" fmla="*/ 4 h 607"/>
                <a:gd name="T6" fmla="*/ 204 w 945"/>
                <a:gd name="T7" fmla="*/ 0 h 607"/>
                <a:gd name="T8" fmla="*/ 316 w 945"/>
                <a:gd name="T9" fmla="*/ 8 h 607"/>
                <a:gd name="T10" fmla="*/ 496 w 945"/>
                <a:gd name="T11" fmla="*/ 56 h 607"/>
                <a:gd name="T12" fmla="*/ 945 w 945"/>
                <a:gd name="T13" fmla="*/ 471 h 607"/>
                <a:gd name="T14" fmla="*/ 855 w 945"/>
                <a:gd name="T15" fmla="*/ 562 h 607"/>
                <a:gd name="T16" fmla="*/ 582 w 945"/>
                <a:gd name="T17" fmla="*/ 607 h 6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5"/>
                <a:gd name="T28" fmla="*/ 0 h 607"/>
                <a:gd name="T29" fmla="*/ 945 w 945"/>
                <a:gd name="T30" fmla="*/ 607 h 6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5" h="607">
                  <a:moveTo>
                    <a:pt x="582" y="607"/>
                  </a:moveTo>
                  <a:lnTo>
                    <a:pt x="0" y="68"/>
                  </a:lnTo>
                  <a:lnTo>
                    <a:pt x="72" y="4"/>
                  </a:lnTo>
                  <a:lnTo>
                    <a:pt x="204" y="0"/>
                  </a:lnTo>
                  <a:lnTo>
                    <a:pt x="316" y="8"/>
                  </a:lnTo>
                  <a:lnTo>
                    <a:pt x="496" y="56"/>
                  </a:lnTo>
                  <a:lnTo>
                    <a:pt x="945" y="471"/>
                  </a:lnTo>
                  <a:lnTo>
                    <a:pt x="855" y="562"/>
                  </a:lnTo>
                  <a:lnTo>
                    <a:pt x="582" y="60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0" name="Freeform 369"/>
            <p:cNvSpPr>
              <a:spLocks/>
            </p:cNvSpPr>
            <p:nvPr/>
          </p:nvSpPr>
          <p:spPr bwMode="auto">
            <a:xfrm>
              <a:off x="2472" y="2523"/>
              <a:ext cx="1950" cy="339"/>
            </a:xfrm>
            <a:custGeom>
              <a:avLst/>
              <a:gdLst>
                <a:gd name="T0" fmla="*/ 453 w 1950"/>
                <a:gd name="T1" fmla="*/ 91 h 339"/>
                <a:gd name="T2" fmla="*/ 227 w 1950"/>
                <a:gd name="T3" fmla="*/ 91 h 339"/>
                <a:gd name="T4" fmla="*/ 45 w 1950"/>
                <a:gd name="T5" fmla="*/ 136 h 339"/>
                <a:gd name="T6" fmla="*/ 0 w 1950"/>
                <a:gd name="T7" fmla="*/ 227 h 339"/>
                <a:gd name="T8" fmla="*/ 90 w 1950"/>
                <a:gd name="T9" fmla="*/ 317 h 339"/>
                <a:gd name="T10" fmla="*/ 243 w 1950"/>
                <a:gd name="T11" fmla="*/ 336 h 339"/>
                <a:gd name="T12" fmla="*/ 381 w 1950"/>
                <a:gd name="T13" fmla="*/ 339 h 339"/>
                <a:gd name="T14" fmla="*/ 462 w 1950"/>
                <a:gd name="T15" fmla="*/ 339 h 339"/>
                <a:gd name="T16" fmla="*/ 423 w 1950"/>
                <a:gd name="T17" fmla="*/ 300 h 339"/>
                <a:gd name="T18" fmla="*/ 456 w 1950"/>
                <a:gd name="T19" fmla="*/ 273 h 339"/>
                <a:gd name="T20" fmla="*/ 546 w 1950"/>
                <a:gd name="T21" fmla="*/ 237 h 339"/>
                <a:gd name="T22" fmla="*/ 801 w 1950"/>
                <a:gd name="T23" fmla="*/ 228 h 339"/>
                <a:gd name="T24" fmla="*/ 945 w 1950"/>
                <a:gd name="T25" fmla="*/ 261 h 339"/>
                <a:gd name="T26" fmla="*/ 1950 w 1950"/>
                <a:gd name="T27" fmla="*/ 91 h 339"/>
                <a:gd name="T28" fmla="*/ 1950 w 1950"/>
                <a:gd name="T29" fmla="*/ 45 h 339"/>
                <a:gd name="T30" fmla="*/ 998 w 1950"/>
                <a:gd name="T31" fmla="*/ 0 h 339"/>
                <a:gd name="T32" fmla="*/ 830 w 1950"/>
                <a:gd name="T33" fmla="*/ 114 h 339"/>
                <a:gd name="T34" fmla="*/ 578 w 1950"/>
                <a:gd name="T35" fmla="*/ 122 h 339"/>
                <a:gd name="T36" fmla="*/ 453 w 1950"/>
                <a:gd name="T37" fmla="*/ 91 h 3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0"/>
                <a:gd name="T58" fmla="*/ 0 h 339"/>
                <a:gd name="T59" fmla="*/ 1950 w 1950"/>
                <a:gd name="T60" fmla="*/ 339 h 3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0" h="339">
                  <a:moveTo>
                    <a:pt x="453" y="91"/>
                  </a:moveTo>
                  <a:lnTo>
                    <a:pt x="227" y="91"/>
                  </a:lnTo>
                  <a:lnTo>
                    <a:pt x="45" y="136"/>
                  </a:lnTo>
                  <a:lnTo>
                    <a:pt x="0" y="227"/>
                  </a:lnTo>
                  <a:lnTo>
                    <a:pt x="90" y="317"/>
                  </a:lnTo>
                  <a:lnTo>
                    <a:pt x="243" y="336"/>
                  </a:lnTo>
                  <a:lnTo>
                    <a:pt x="381" y="339"/>
                  </a:lnTo>
                  <a:lnTo>
                    <a:pt x="462" y="339"/>
                  </a:lnTo>
                  <a:lnTo>
                    <a:pt x="423" y="300"/>
                  </a:lnTo>
                  <a:lnTo>
                    <a:pt x="456" y="273"/>
                  </a:lnTo>
                  <a:lnTo>
                    <a:pt x="546" y="237"/>
                  </a:lnTo>
                  <a:lnTo>
                    <a:pt x="801" y="228"/>
                  </a:lnTo>
                  <a:lnTo>
                    <a:pt x="945" y="261"/>
                  </a:lnTo>
                  <a:lnTo>
                    <a:pt x="1950" y="91"/>
                  </a:lnTo>
                  <a:lnTo>
                    <a:pt x="1950" y="45"/>
                  </a:lnTo>
                  <a:lnTo>
                    <a:pt x="998" y="0"/>
                  </a:lnTo>
                  <a:lnTo>
                    <a:pt x="830" y="114"/>
                  </a:lnTo>
                  <a:lnTo>
                    <a:pt x="578" y="122"/>
                  </a:lnTo>
                  <a:lnTo>
                    <a:pt x="453" y="91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1" name="Freeform 370"/>
            <p:cNvSpPr>
              <a:spLocks/>
            </p:cNvSpPr>
            <p:nvPr/>
          </p:nvSpPr>
          <p:spPr bwMode="auto">
            <a:xfrm>
              <a:off x="2925" y="2478"/>
              <a:ext cx="545" cy="181"/>
            </a:xfrm>
            <a:custGeom>
              <a:avLst/>
              <a:gdLst>
                <a:gd name="T0" fmla="*/ 0 w 545"/>
                <a:gd name="T1" fmla="*/ 136 h 181"/>
                <a:gd name="T2" fmla="*/ 136 w 545"/>
                <a:gd name="T3" fmla="*/ 45 h 181"/>
                <a:gd name="T4" fmla="*/ 227 w 545"/>
                <a:gd name="T5" fmla="*/ 0 h 181"/>
                <a:gd name="T6" fmla="*/ 363 w 545"/>
                <a:gd name="T7" fmla="*/ 0 h 181"/>
                <a:gd name="T8" fmla="*/ 545 w 545"/>
                <a:gd name="T9" fmla="*/ 45 h 181"/>
                <a:gd name="T10" fmla="*/ 363 w 545"/>
                <a:gd name="T11" fmla="*/ 181 h 181"/>
                <a:gd name="T12" fmla="*/ 91 w 545"/>
                <a:gd name="T13" fmla="*/ 181 h 181"/>
                <a:gd name="T14" fmla="*/ 0 w 545"/>
                <a:gd name="T15" fmla="*/ 90 h 181"/>
                <a:gd name="T16" fmla="*/ 0 w 545"/>
                <a:gd name="T17" fmla="*/ 136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5"/>
                <a:gd name="T28" fmla="*/ 0 h 181"/>
                <a:gd name="T29" fmla="*/ 545 w 545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5" h="181">
                  <a:moveTo>
                    <a:pt x="0" y="136"/>
                  </a:moveTo>
                  <a:lnTo>
                    <a:pt x="136" y="45"/>
                  </a:lnTo>
                  <a:lnTo>
                    <a:pt x="227" y="0"/>
                  </a:lnTo>
                  <a:lnTo>
                    <a:pt x="363" y="0"/>
                  </a:lnTo>
                  <a:lnTo>
                    <a:pt x="545" y="45"/>
                  </a:lnTo>
                  <a:lnTo>
                    <a:pt x="363" y="181"/>
                  </a:lnTo>
                  <a:lnTo>
                    <a:pt x="91" y="181"/>
                  </a:lnTo>
                  <a:lnTo>
                    <a:pt x="0" y="9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2" name="Freeform 371"/>
            <p:cNvSpPr>
              <a:spLocks/>
            </p:cNvSpPr>
            <p:nvPr/>
          </p:nvSpPr>
          <p:spPr bwMode="auto">
            <a:xfrm>
              <a:off x="2271" y="2592"/>
              <a:ext cx="246" cy="158"/>
            </a:xfrm>
            <a:custGeom>
              <a:avLst/>
              <a:gdLst>
                <a:gd name="T0" fmla="*/ 162 w 246"/>
                <a:gd name="T1" fmla="*/ 0 h 158"/>
                <a:gd name="T2" fmla="*/ 102 w 246"/>
                <a:gd name="T3" fmla="*/ 27 h 158"/>
                <a:gd name="T4" fmla="*/ 19 w 246"/>
                <a:gd name="T5" fmla="*/ 67 h 158"/>
                <a:gd name="T6" fmla="*/ 0 w 246"/>
                <a:gd name="T7" fmla="*/ 102 h 158"/>
                <a:gd name="T8" fmla="*/ 33 w 246"/>
                <a:gd name="T9" fmla="*/ 142 h 158"/>
                <a:gd name="T10" fmla="*/ 110 w 246"/>
                <a:gd name="T11" fmla="*/ 158 h 158"/>
                <a:gd name="T12" fmla="*/ 201 w 246"/>
                <a:gd name="T13" fmla="*/ 158 h 158"/>
                <a:gd name="T14" fmla="*/ 246 w 246"/>
                <a:gd name="T15" fmla="*/ 67 h 158"/>
                <a:gd name="T16" fmla="*/ 162 w 246"/>
                <a:gd name="T17" fmla="*/ 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58"/>
                <a:gd name="T29" fmla="*/ 246 w 246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58">
                  <a:moveTo>
                    <a:pt x="162" y="0"/>
                  </a:moveTo>
                  <a:lnTo>
                    <a:pt x="102" y="27"/>
                  </a:lnTo>
                  <a:lnTo>
                    <a:pt x="19" y="67"/>
                  </a:lnTo>
                  <a:lnTo>
                    <a:pt x="0" y="102"/>
                  </a:lnTo>
                  <a:lnTo>
                    <a:pt x="33" y="142"/>
                  </a:lnTo>
                  <a:lnTo>
                    <a:pt x="110" y="158"/>
                  </a:lnTo>
                  <a:lnTo>
                    <a:pt x="201" y="158"/>
                  </a:lnTo>
                  <a:lnTo>
                    <a:pt x="246" y="67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3" name="Freeform 372"/>
            <p:cNvSpPr>
              <a:spLocks/>
            </p:cNvSpPr>
            <p:nvPr/>
          </p:nvSpPr>
          <p:spPr bwMode="auto">
            <a:xfrm>
              <a:off x="2814" y="2387"/>
              <a:ext cx="656" cy="214"/>
            </a:xfrm>
            <a:custGeom>
              <a:avLst/>
              <a:gdLst>
                <a:gd name="T0" fmla="*/ 141 w 656"/>
                <a:gd name="T1" fmla="*/ 16 h 214"/>
                <a:gd name="T2" fmla="*/ 165 w 656"/>
                <a:gd name="T3" fmla="*/ 16 h 214"/>
                <a:gd name="T4" fmla="*/ 293 w 656"/>
                <a:gd name="T5" fmla="*/ 0 h 214"/>
                <a:gd name="T6" fmla="*/ 429 w 656"/>
                <a:gd name="T7" fmla="*/ 0 h 214"/>
                <a:gd name="T8" fmla="*/ 565 w 656"/>
                <a:gd name="T9" fmla="*/ 45 h 214"/>
                <a:gd name="T10" fmla="*/ 610 w 656"/>
                <a:gd name="T11" fmla="*/ 91 h 214"/>
                <a:gd name="T12" fmla="*/ 656 w 656"/>
                <a:gd name="T13" fmla="*/ 136 h 214"/>
                <a:gd name="T14" fmla="*/ 474 w 656"/>
                <a:gd name="T15" fmla="*/ 91 h 214"/>
                <a:gd name="T16" fmla="*/ 338 w 656"/>
                <a:gd name="T17" fmla="*/ 91 h 214"/>
                <a:gd name="T18" fmla="*/ 216 w 656"/>
                <a:gd name="T19" fmla="*/ 148 h 214"/>
                <a:gd name="T20" fmla="*/ 141 w 656"/>
                <a:gd name="T21" fmla="*/ 214 h 214"/>
                <a:gd name="T22" fmla="*/ 0 w 656"/>
                <a:gd name="T23" fmla="*/ 103 h 214"/>
                <a:gd name="T24" fmla="*/ 63 w 656"/>
                <a:gd name="T25" fmla="*/ 58 h 214"/>
                <a:gd name="T26" fmla="*/ 141 w 656"/>
                <a:gd name="T27" fmla="*/ 16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6"/>
                <a:gd name="T43" fmla="*/ 0 h 214"/>
                <a:gd name="T44" fmla="*/ 656 w 656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6" h="214">
                  <a:moveTo>
                    <a:pt x="141" y="16"/>
                  </a:moveTo>
                  <a:cubicBezTo>
                    <a:pt x="149" y="16"/>
                    <a:pt x="157" y="16"/>
                    <a:pt x="165" y="16"/>
                  </a:cubicBezTo>
                  <a:lnTo>
                    <a:pt x="293" y="0"/>
                  </a:lnTo>
                  <a:lnTo>
                    <a:pt x="429" y="0"/>
                  </a:lnTo>
                  <a:lnTo>
                    <a:pt x="565" y="45"/>
                  </a:lnTo>
                  <a:lnTo>
                    <a:pt x="610" y="91"/>
                  </a:lnTo>
                  <a:lnTo>
                    <a:pt x="656" y="136"/>
                  </a:lnTo>
                  <a:lnTo>
                    <a:pt x="474" y="91"/>
                  </a:lnTo>
                  <a:lnTo>
                    <a:pt x="338" y="91"/>
                  </a:lnTo>
                  <a:lnTo>
                    <a:pt x="216" y="148"/>
                  </a:lnTo>
                  <a:lnTo>
                    <a:pt x="141" y="214"/>
                  </a:lnTo>
                  <a:lnTo>
                    <a:pt x="0" y="103"/>
                  </a:lnTo>
                  <a:lnTo>
                    <a:pt x="63" y="58"/>
                  </a:lnTo>
                  <a:lnTo>
                    <a:pt x="141" y="1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4" name="Freeform 373"/>
            <p:cNvSpPr>
              <a:spLocks/>
            </p:cNvSpPr>
            <p:nvPr/>
          </p:nvSpPr>
          <p:spPr bwMode="auto">
            <a:xfrm>
              <a:off x="2415" y="2481"/>
              <a:ext cx="555" cy="177"/>
            </a:xfrm>
            <a:custGeom>
              <a:avLst/>
              <a:gdLst>
                <a:gd name="T0" fmla="*/ 396 w 555"/>
                <a:gd name="T1" fmla="*/ 0 h 177"/>
                <a:gd name="T2" fmla="*/ 555 w 555"/>
                <a:gd name="T3" fmla="*/ 129 h 177"/>
                <a:gd name="T4" fmla="*/ 555 w 555"/>
                <a:gd name="T5" fmla="*/ 147 h 177"/>
                <a:gd name="T6" fmla="*/ 480 w 555"/>
                <a:gd name="T7" fmla="*/ 135 h 177"/>
                <a:gd name="T8" fmla="*/ 261 w 555"/>
                <a:gd name="T9" fmla="*/ 135 h 177"/>
                <a:gd name="T10" fmla="*/ 96 w 555"/>
                <a:gd name="T11" fmla="*/ 177 h 177"/>
                <a:gd name="T12" fmla="*/ 0 w 555"/>
                <a:gd name="T13" fmla="*/ 99 h 177"/>
                <a:gd name="T14" fmla="*/ 33 w 555"/>
                <a:gd name="T15" fmla="*/ 66 h 177"/>
                <a:gd name="T16" fmla="*/ 180 w 555"/>
                <a:gd name="T17" fmla="*/ 36 h 177"/>
                <a:gd name="T18" fmla="*/ 396 w 555"/>
                <a:gd name="T19" fmla="*/ 0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5"/>
                <a:gd name="T31" fmla="*/ 0 h 177"/>
                <a:gd name="T32" fmla="*/ 555 w 555"/>
                <a:gd name="T33" fmla="*/ 177 h 1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5" h="177">
                  <a:moveTo>
                    <a:pt x="396" y="0"/>
                  </a:moveTo>
                  <a:lnTo>
                    <a:pt x="555" y="129"/>
                  </a:lnTo>
                  <a:lnTo>
                    <a:pt x="555" y="147"/>
                  </a:lnTo>
                  <a:lnTo>
                    <a:pt x="480" y="135"/>
                  </a:lnTo>
                  <a:lnTo>
                    <a:pt x="261" y="135"/>
                  </a:lnTo>
                  <a:lnTo>
                    <a:pt x="96" y="177"/>
                  </a:lnTo>
                  <a:lnTo>
                    <a:pt x="0" y="99"/>
                  </a:lnTo>
                  <a:lnTo>
                    <a:pt x="33" y="66"/>
                  </a:lnTo>
                  <a:lnTo>
                    <a:pt x="180" y="36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5" name="Freeform 374"/>
            <p:cNvSpPr>
              <a:spLocks/>
            </p:cNvSpPr>
            <p:nvPr/>
          </p:nvSpPr>
          <p:spPr bwMode="auto">
            <a:xfrm>
              <a:off x="2290" y="2387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6" name="Freeform 375"/>
            <p:cNvSpPr>
              <a:spLocks/>
            </p:cNvSpPr>
            <p:nvPr/>
          </p:nvSpPr>
          <p:spPr bwMode="auto">
            <a:xfrm rot="10666398">
              <a:off x="2381" y="2704"/>
              <a:ext cx="126" cy="292"/>
            </a:xfrm>
            <a:custGeom>
              <a:avLst/>
              <a:gdLst>
                <a:gd name="T0" fmla="*/ 120 w 126"/>
                <a:gd name="T1" fmla="*/ 291 h 292"/>
                <a:gd name="T2" fmla="*/ 111 w 126"/>
                <a:gd name="T3" fmla="*/ 237 h 292"/>
                <a:gd name="T4" fmla="*/ 99 w 126"/>
                <a:gd name="T5" fmla="*/ 108 h 292"/>
                <a:gd name="T6" fmla="*/ 33 w 126"/>
                <a:gd name="T7" fmla="*/ 0 h 292"/>
                <a:gd name="T8" fmla="*/ 9 w 126"/>
                <a:gd name="T9" fmla="*/ 21 h 292"/>
                <a:gd name="T10" fmla="*/ 51 w 126"/>
                <a:gd name="T11" fmla="*/ 204 h 292"/>
                <a:gd name="T12" fmla="*/ 99 w 126"/>
                <a:gd name="T13" fmla="*/ 258 h 292"/>
                <a:gd name="T14" fmla="*/ 117 w 126"/>
                <a:gd name="T15" fmla="*/ 282 h 292"/>
                <a:gd name="T16" fmla="*/ 120 w 126"/>
                <a:gd name="T17" fmla="*/ 291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292"/>
                <a:gd name="T29" fmla="*/ 126 w 126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292">
                  <a:moveTo>
                    <a:pt x="120" y="291"/>
                  </a:moveTo>
                  <a:cubicBezTo>
                    <a:pt x="113" y="245"/>
                    <a:pt x="117" y="263"/>
                    <a:pt x="111" y="237"/>
                  </a:cubicBezTo>
                  <a:cubicBezTo>
                    <a:pt x="107" y="194"/>
                    <a:pt x="109" y="150"/>
                    <a:pt x="99" y="108"/>
                  </a:cubicBezTo>
                  <a:cubicBezTo>
                    <a:pt x="94" y="64"/>
                    <a:pt x="80" y="16"/>
                    <a:pt x="33" y="0"/>
                  </a:cubicBezTo>
                  <a:cubicBezTo>
                    <a:pt x="21" y="4"/>
                    <a:pt x="16" y="10"/>
                    <a:pt x="9" y="21"/>
                  </a:cubicBezTo>
                  <a:cubicBezTo>
                    <a:pt x="12" y="108"/>
                    <a:pt x="0" y="143"/>
                    <a:pt x="51" y="204"/>
                  </a:cubicBezTo>
                  <a:cubicBezTo>
                    <a:pt x="67" y="223"/>
                    <a:pt x="85" y="238"/>
                    <a:pt x="99" y="258"/>
                  </a:cubicBezTo>
                  <a:cubicBezTo>
                    <a:pt x="105" y="266"/>
                    <a:pt x="111" y="274"/>
                    <a:pt x="117" y="282"/>
                  </a:cubicBezTo>
                  <a:cubicBezTo>
                    <a:pt x="124" y="292"/>
                    <a:pt x="126" y="291"/>
                    <a:pt x="120" y="291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7" name="Freeform 376"/>
            <p:cNvSpPr>
              <a:spLocks/>
            </p:cNvSpPr>
            <p:nvPr/>
          </p:nvSpPr>
          <p:spPr bwMode="auto">
            <a:xfrm>
              <a:off x="2900" y="2750"/>
              <a:ext cx="1408" cy="842"/>
            </a:xfrm>
            <a:custGeom>
              <a:avLst/>
              <a:gdLst>
                <a:gd name="T0" fmla="*/ 25 w 1408"/>
                <a:gd name="T1" fmla="*/ 90 h 842"/>
                <a:gd name="T2" fmla="*/ 956 w 1408"/>
                <a:gd name="T3" fmla="*/ 818 h 842"/>
                <a:gd name="T4" fmla="*/ 1076 w 1408"/>
                <a:gd name="T5" fmla="*/ 842 h 842"/>
                <a:gd name="T6" fmla="*/ 1204 w 1408"/>
                <a:gd name="T7" fmla="*/ 838 h 842"/>
                <a:gd name="T8" fmla="*/ 1364 w 1408"/>
                <a:gd name="T9" fmla="*/ 790 h 842"/>
                <a:gd name="T10" fmla="*/ 1408 w 1408"/>
                <a:gd name="T11" fmla="*/ 702 h 842"/>
                <a:gd name="T12" fmla="*/ 492 w 1408"/>
                <a:gd name="T13" fmla="*/ 10 h 842"/>
                <a:gd name="T14" fmla="*/ 298 w 1408"/>
                <a:gd name="T15" fmla="*/ 0 h 842"/>
                <a:gd name="T16" fmla="*/ 76 w 1408"/>
                <a:gd name="T17" fmla="*/ 14 h 842"/>
                <a:gd name="T18" fmla="*/ 0 w 1408"/>
                <a:gd name="T19" fmla="*/ 70 h 8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08"/>
                <a:gd name="T31" fmla="*/ 0 h 842"/>
                <a:gd name="T32" fmla="*/ 1408 w 1408"/>
                <a:gd name="T33" fmla="*/ 842 h 8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08" h="842">
                  <a:moveTo>
                    <a:pt x="25" y="90"/>
                  </a:moveTo>
                  <a:lnTo>
                    <a:pt x="956" y="818"/>
                  </a:lnTo>
                  <a:lnTo>
                    <a:pt x="1076" y="842"/>
                  </a:lnTo>
                  <a:lnTo>
                    <a:pt x="1204" y="838"/>
                  </a:lnTo>
                  <a:lnTo>
                    <a:pt x="1364" y="790"/>
                  </a:lnTo>
                  <a:lnTo>
                    <a:pt x="1408" y="702"/>
                  </a:lnTo>
                  <a:lnTo>
                    <a:pt x="492" y="10"/>
                  </a:lnTo>
                  <a:lnTo>
                    <a:pt x="298" y="0"/>
                  </a:lnTo>
                  <a:lnTo>
                    <a:pt x="76" y="14"/>
                  </a:lnTo>
                  <a:lnTo>
                    <a:pt x="0" y="70"/>
                  </a:lnTo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8" name="Freeform 377"/>
            <p:cNvSpPr>
              <a:spLocks/>
            </p:cNvSpPr>
            <p:nvPr/>
          </p:nvSpPr>
          <p:spPr bwMode="auto">
            <a:xfrm>
              <a:off x="3392" y="2440"/>
              <a:ext cx="1030" cy="128"/>
            </a:xfrm>
            <a:custGeom>
              <a:avLst/>
              <a:gdLst>
                <a:gd name="T0" fmla="*/ 78 w 1030"/>
                <a:gd name="T1" fmla="*/ 83 h 128"/>
                <a:gd name="T2" fmla="*/ 0 w 1030"/>
                <a:gd name="T3" fmla="*/ 0 h 128"/>
                <a:gd name="T4" fmla="*/ 985 w 1030"/>
                <a:gd name="T5" fmla="*/ 83 h 128"/>
                <a:gd name="T6" fmla="*/ 1030 w 1030"/>
                <a:gd name="T7" fmla="*/ 128 h 128"/>
                <a:gd name="T8" fmla="*/ 78 w 1030"/>
                <a:gd name="T9" fmla="*/ 83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0"/>
                <a:gd name="T16" fmla="*/ 0 h 128"/>
                <a:gd name="T17" fmla="*/ 1030 w 1030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0" h="128">
                  <a:moveTo>
                    <a:pt x="78" y="83"/>
                  </a:moveTo>
                  <a:lnTo>
                    <a:pt x="0" y="0"/>
                  </a:lnTo>
                  <a:lnTo>
                    <a:pt x="985" y="83"/>
                  </a:lnTo>
                  <a:lnTo>
                    <a:pt x="1030" y="128"/>
                  </a:lnTo>
                  <a:lnTo>
                    <a:pt x="78" y="8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79" name="Freeform 378"/>
            <p:cNvSpPr>
              <a:spLocks/>
            </p:cNvSpPr>
            <p:nvPr/>
          </p:nvSpPr>
          <p:spPr bwMode="auto">
            <a:xfrm>
              <a:off x="4014" y="2115"/>
              <a:ext cx="726" cy="481"/>
            </a:xfrm>
            <a:custGeom>
              <a:avLst/>
              <a:gdLst>
                <a:gd name="T0" fmla="*/ 0 w 726"/>
                <a:gd name="T1" fmla="*/ 363 h 481"/>
                <a:gd name="T2" fmla="*/ 181 w 726"/>
                <a:gd name="T3" fmla="*/ 317 h 481"/>
                <a:gd name="T4" fmla="*/ 454 w 726"/>
                <a:gd name="T5" fmla="*/ 0 h 481"/>
                <a:gd name="T6" fmla="*/ 590 w 726"/>
                <a:gd name="T7" fmla="*/ 0 h 481"/>
                <a:gd name="T8" fmla="*/ 726 w 726"/>
                <a:gd name="T9" fmla="*/ 0 h 481"/>
                <a:gd name="T10" fmla="*/ 502 w 726"/>
                <a:gd name="T11" fmla="*/ 477 h 481"/>
                <a:gd name="T12" fmla="*/ 414 w 726"/>
                <a:gd name="T13" fmla="*/ 481 h 481"/>
                <a:gd name="T14" fmla="*/ 406 w 726"/>
                <a:gd name="T15" fmla="*/ 469 h 481"/>
                <a:gd name="T16" fmla="*/ 402 w 726"/>
                <a:gd name="T17" fmla="*/ 437 h 481"/>
                <a:gd name="T18" fmla="*/ 363 w 726"/>
                <a:gd name="T19" fmla="*/ 408 h 481"/>
                <a:gd name="T20" fmla="*/ 0 w 726"/>
                <a:gd name="T21" fmla="*/ 363 h 4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6"/>
                <a:gd name="T34" fmla="*/ 0 h 481"/>
                <a:gd name="T35" fmla="*/ 726 w 726"/>
                <a:gd name="T36" fmla="*/ 481 h 4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6" h="481">
                  <a:moveTo>
                    <a:pt x="0" y="363"/>
                  </a:moveTo>
                  <a:lnTo>
                    <a:pt x="181" y="317"/>
                  </a:lnTo>
                  <a:lnTo>
                    <a:pt x="454" y="0"/>
                  </a:lnTo>
                  <a:lnTo>
                    <a:pt x="590" y="0"/>
                  </a:lnTo>
                  <a:lnTo>
                    <a:pt x="726" y="0"/>
                  </a:lnTo>
                  <a:lnTo>
                    <a:pt x="502" y="477"/>
                  </a:lnTo>
                  <a:lnTo>
                    <a:pt x="414" y="481"/>
                  </a:lnTo>
                  <a:lnTo>
                    <a:pt x="406" y="469"/>
                  </a:lnTo>
                  <a:lnTo>
                    <a:pt x="402" y="437"/>
                  </a:lnTo>
                  <a:lnTo>
                    <a:pt x="363" y="408"/>
                  </a:lnTo>
                  <a:lnTo>
                    <a:pt x="0" y="363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80" name="Oval 379"/>
            <p:cNvSpPr>
              <a:spLocks noChangeArrowheads="1"/>
            </p:cNvSpPr>
            <p:nvPr/>
          </p:nvSpPr>
          <p:spPr bwMode="auto">
            <a:xfrm>
              <a:off x="2901" y="3172"/>
              <a:ext cx="150" cy="20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sp>
        <p:nvSpPr>
          <p:cNvPr id="55" name="Rectangle 405"/>
          <p:cNvSpPr>
            <a:spLocks noChangeArrowheads="1"/>
          </p:cNvSpPr>
          <p:nvPr/>
        </p:nvSpPr>
        <p:spPr bwMode="auto">
          <a:xfrm>
            <a:off x="2570317" y="3427341"/>
            <a:ext cx="163449" cy="121936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56" name="Rectangle 406"/>
          <p:cNvSpPr>
            <a:spLocks noChangeArrowheads="1"/>
          </p:cNvSpPr>
          <p:nvPr/>
        </p:nvSpPr>
        <p:spPr bwMode="auto">
          <a:xfrm>
            <a:off x="2733767" y="5547529"/>
            <a:ext cx="166654" cy="119447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68" name="Rectangle 485"/>
          <p:cNvSpPr>
            <a:spLocks noChangeArrowheads="1"/>
          </p:cNvSpPr>
          <p:nvPr/>
        </p:nvSpPr>
        <p:spPr bwMode="auto">
          <a:xfrm>
            <a:off x="1554370" y="4840800"/>
            <a:ext cx="166654" cy="1194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70" name="Freeform 497"/>
          <p:cNvSpPr>
            <a:spLocks/>
          </p:cNvSpPr>
          <p:nvPr/>
        </p:nvSpPr>
        <p:spPr bwMode="auto">
          <a:xfrm rot="1282835">
            <a:off x="1778711" y="2409552"/>
            <a:ext cx="3352309" cy="642028"/>
          </a:xfrm>
          <a:custGeom>
            <a:avLst/>
            <a:gdLst>
              <a:gd name="T0" fmla="*/ 0 w 2131"/>
              <a:gd name="T1" fmla="*/ 55 h 560"/>
              <a:gd name="T2" fmla="*/ 22 w 2131"/>
              <a:gd name="T3" fmla="*/ 37 h 560"/>
              <a:gd name="T4" fmla="*/ 43 w 2131"/>
              <a:gd name="T5" fmla="*/ 23 h 560"/>
              <a:gd name="T6" fmla="*/ 86 w 2131"/>
              <a:gd name="T7" fmla="*/ 11 h 560"/>
              <a:gd name="T8" fmla="*/ 134 w 2131"/>
              <a:gd name="T9" fmla="*/ 1 h 560"/>
              <a:gd name="T10" fmla="*/ 156 w 2131"/>
              <a:gd name="T11" fmla="*/ 1 h 560"/>
              <a:gd name="T12" fmla="*/ 188 w 2131"/>
              <a:gd name="T13" fmla="*/ 11 h 560"/>
              <a:gd name="T14" fmla="*/ 231 w 2131"/>
              <a:gd name="T15" fmla="*/ 23 h 560"/>
              <a:gd name="T16" fmla="*/ 252 w 2131"/>
              <a:gd name="T17" fmla="*/ 32 h 5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31"/>
              <a:gd name="T28" fmla="*/ 0 h 560"/>
              <a:gd name="T29" fmla="*/ 2131 w 2131"/>
              <a:gd name="T30" fmla="*/ 560 h 5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31" h="560">
                <a:moveTo>
                  <a:pt x="0" y="560"/>
                </a:moveTo>
                <a:cubicBezTo>
                  <a:pt x="60" y="495"/>
                  <a:pt x="121" y="431"/>
                  <a:pt x="181" y="378"/>
                </a:cubicBezTo>
                <a:cubicBezTo>
                  <a:pt x="241" y="325"/>
                  <a:pt x="271" y="287"/>
                  <a:pt x="362" y="242"/>
                </a:cubicBezTo>
                <a:cubicBezTo>
                  <a:pt x="453" y="197"/>
                  <a:pt x="597" y="144"/>
                  <a:pt x="725" y="106"/>
                </a:cubicBezTo>
                <a:cubicBezTo>
                  <a:pt x="853" y="68"/>
                  <a:pt x="1035" y="30"/>
                  <a:pt x="1133" y="15"/>
                </a:cubicBezTo>
                <a:cubicBezTo>
                  <a:pt x="1231" y="0"/>
                  <a:pt x="1239" y="0"/>
                  <a:pt x="1315" y="15"/>
                </a:cubicBezTo>
                <a:cubicBezTo>
                  <a:pt x="1391" y="30"/>
                  <a:pt x="1481" y="68"/>
                  <a:pt x="1587" y="106"/>
                </a:cubicBezTo>
                <a:cubicBezTo>
                  <a:pt x="1693" y="144"/>
                  <a:pt x="1859" y="204"/>
                  <a:pt x="1950" y="242"/>
                </a:cubicBezTo>
                <a:cubicBezTo>
                  <a:pt x="2041" y="280"/>
                  <a:pt x="2086" y="306"/>
                  <a:pt x="2131" y="33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latin typeface="Eras Demi ITC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323528" y="2204864"/>
            <a:ext cx="4547731" cy="3638162"/>
            <a:chOff x="323528" y="2204864"/>
            <a:chExt cx="4547731" cy="3638162"/>
          </a:xfrm>
        </p:grpSpPr>
        <p:grpSp>
          <p:nvGrpSpPr>
            <p:cNvPr id="5" name="Group 185"/>
            <p:cNvGrpSpPr>
              <a:grpSpLocks/>
            </p:cNvGrpSpPr>
            <p:nvPr/>
          </p:nvGrpSpPr>
          <p:grpSpPr bwMode="auto">
            <a:xfrm>
              <a:off x="3473930" y="4449475"/>
              <a:ext cx="240367" cy="184148"/>
              <a:chOff x="1202" y="2659"/>
              <a:chExt cx="680" cy="1315"/>
            </a:xfrm>
          </p:grpSpPr>
          <p:sp>
            <p:nvSpPr>
              <p:cNvPr id="335" name="Rectangle 186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36" name="Rectangle 187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37" name="Line 188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Line 189"/>
              <p:cNvSpPr>
                <a:spLocks noChangeShapeType="1"/>
              </p:cNvSpPr>
              <p:nvPr/>
            </p:nvSpPr>
            <p:spPr bwMode="auto">
              <a:xfrm>
                <a:off x="1456" y="359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Line 190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Line 191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Line 192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Line 193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Line 194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Line 195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96"/>
            <p:cNvGrpSpPr>
              <a:grpSpLocks/>
            </p:cNvGrpSpPr>
            <p:nvPr/>
          </p:nvGrpSpPr>
          <p:grpSpPr bwMode="auto">
            <a:xfrm>
              <a:off x="990143" y="5658878"/>
              <a:ext cx="240367" cy="184148"/>
              <a:chOff x="1202" y="2659"/>
              <a:chExt cx="680" cy="1315"/>
            </a:xfrm>
          </p:grpSpPr>
          <p:sp>
            <p:nvSpPr>
              <p:cNvPr id="325" name="Rectangle 197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26" name="Rectangle 198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27" name="Line 199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Line 200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Line 201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Line 202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Line 203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Line 204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Line 205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Line 206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07"/>
            <p:cNvGrpSpPr>
              <a:grpSpLocks/>
            </p:cNvGrpSpPr>
            <p:nvPr/>
          </p:nvGrpSpPr>
          <p:grpSpPr bwMode="auto">
            <a:xfrm>
              <a:off x="1490106" y="4812794"/>
              <a:ext cx="240367" cy="184148"/>
              <a:chOff x="1202" y="2659"/>
              <a:chExt cx="680" cy="1315"/>
            </a:xfrm>
          </p:grpSpPr>
          <p:sp>
            <p:nvSpPr>
              <p:cNvPr id="315" name="Rectangle 208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16" name="Rectangle 209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17" name="Line 210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Line 211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Line 212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Line 213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Line 214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Line 215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Line 216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Line 217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218"/>
            <p:cNvGrpSpPr>
              <a:grpSpLocks/>
            </p:cNvGrpSpPr>
            <p:nvPr/>
          </p:nvGrpSpPr>
          <p:grpSpPr bwMode="auto">
            <a:xfrm>
              <a:off x="2227230" y="4929753"/>
              <a:ext cx="240367" cy="179170"/>
              <a:chOff x="1202" y="2659"/>
              <a:chExt cx="680" cy="1315"/>
            </a:xfrm>
          </p:grpSpPr>
          <p:sp>
            <p:nvSpPr>
              <p:cNvPr id="305" name="Rectangle 219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06" name="Rectangle 220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07" name="Line 221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222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223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224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Line 225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Line 226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Line 227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228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229"/>
            <p:cNvGrpSpPr>
              <a:grpSpLocks/>
            </p:cNvGrpSpPr>
            <p:nvPr/>
          </p:nvGrpSpPr>
          <p:grpSpPr bwMode="auto">
            <a:xfrm>
              <a:off x="2843808" y="3717032"/>
              <a:ext cx="240367" cy="184148"/>
              <a:chOff x="1202" y="2659"/>
              <a:chExt cx="680" cy="1315"/>
            </a:xfrm>
          </p:grpSpPr>
          <p:sp>
            <p:nvSpPr>
              <p:cNvPr id="295" name="Rectangle 230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96" name="Rectangle 231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97" name="Line 232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233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234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235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236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237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Line 238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239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240"/>
            <p:cNvGrpSpPr>
              <a:grpSpLocks/>
            </p:cNvGrpSpPr>
            <p:nvPr/>
          </p:nvGrpSpPr>
          <p:grpSpPr bwMode="auto">
            <a:xfrm>
              <a:off x="4134135" y="3118137"/>
              <a:ext cx="240367" cy="184148"/>
              <a:chOff x="1202" y="2659"/>
              <a:chExt cx="680" cy="1315"/>
            </a:xfrm>
          </p:grpSpPr>
          <p:sp>
            <p:nvSpPr>
              <p:cNvPr id="285" name="Rectangle 241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86" name="Rectangle 242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87" name="Line 243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Line 244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245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Line 246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247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248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249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Line 250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251"/>
            <p:cNvGrpSpPr>
              <a:grpSpLocks/>
            </p:cNvGrpSpPr>
            <p:nvPr/>
          </p:nvGrpSpPr>
          <p:grpSpPr bwMode="auto">
            <a:xfrm>
              <a:off x="4300790" y="2204864"/>
              <a:ext cx="240367" cy="184148"/>
              <a:chOff x="1202" y="2659"/>
              <a:chExt cx="680" cy="1315"/>
            </a:xfrm>
          </p:grpSpPr>
          <p:sp>
            <p:nvSpPr>
              <p:cNvPr id="275" name="Rectangle 252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76" name="Rectangle 253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77" name="Line 254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Line 255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256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257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Line 258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259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260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Line 261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262"/>
            <p:cNvGrpSpPr>
              <a:grpSpLocks/>
            </p:cNvGrpSpPr>
            <p:nvPr/>
          </p:nvGrpSpPr>
          <p:grpSpPr bwMode="auto">
            <a:xfrm>
              <a:off x="2393883" y="2998690"/>
              <a:ext cx="240367" cy="184148"/>
              <a:chOff x="1202" y="2659"/>
              <a:chExt cx="680" cy="1315"/>
            </a:xfrm>
          </p:grpSpPr>
          <p:sp>
            <p:nvSpPr>
              <p:cNvPr id="265" name="Rectangle 263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66" name="Rectangle 264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67" name="Line 265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Line 266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Line 267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Line 268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Line 269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Line 270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Line 271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Line 272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273"/>
            <p:cNvGrpSpPr>
              <a:grpSpLocks/>
            </p:cNvGrpSpPr>
            <p:nvPr/>
          </p:nvGrpSpPr>
          <p:grpSpPr bwMode="auto">
            <a:xfrm>
              <a:off x="900407" y="3844774"/>
              <a:ext cx="240367" cy="184148"/>
              <a:chOff x="1202" y="2659"/>
              <a:chExt cx="680" cy="1315"/>
            </a:xfrm>
          </p:grpSpPr>
          <p:sp>
            <p:nvSpPr>
              <p:cNvPr id="255" name="Rectangle 274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56" name="Rectangle 275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57" name="Line 276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Line 277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Line 278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Line 279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Line 280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281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Line 282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283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284"/>
            <p:cNvGrpSpPr>
              <a:grpSpLocks/>
            </p:cNvGrpSpPr>
            <p:nvPr/>
          </p:nvGrpSpPr>
          <p:grpSpPr bwMode="auto">
            <a:xfrm>
              <a:off x="323528" y="4267817"/>
              <a:ext cx="240367" cy="184148"/>
              <a:chOff x="1202" y="2659"/>
              <a:chExt cx="680" cy="1315"/>
            </a:xfrm>
          </p:grpSpPr>
          <p:sp>
            <p:nvSpPr>
              <p:cNvPr id="245" name="Rectangle 285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46" name="Rectangle 286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47" name="Line 287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288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289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290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291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292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Line 293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Line 294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295"/>
            <p:cNvGrpSpPr>
              <a:grpSpLocks/>
            </p:cNvGrpSpPr>
            <p:nvPr/>
          </p:nvGrpSpPr>
          <p:grpSpPr bwMode="auto">
            <a:xfrm>
              <a:off x="1323452" y="4389752"/>
              <a:ext cx="240367" cy="184148"/>
              <a:chOff x="1202" y="2659"/>
              <a:chExt cx="680" cy="1315"/>
            </a:xfrm>
          </p:grpSpPr>
          <p:sp>
            <p:nvSpPr>
              <p:cNvPr id="235" name="Rectangle 296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36" name="Rectangle 297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37" name="Line 298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Line 299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300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Line 301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Line 302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303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304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Line 305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306"/>
            <p:cNvGrpSpPr>
              <a:grpSpLocks/>
            </p:cNvGrpSpPr>
            <p:nvPr/>
          </p:nvGrpSpPr>
          <p:grpSpPr bwMode="auto">
            <a:xfrm>
              <a:off x="1813799" y="4389752"/>
              <a:ext cx="240367" cy="184148"/>
              <a:chOff x="1202" y="2659"/>
              <a:chExt cx="680" cy="1315"/>
            </a:xfrm>
          </p:grpSpPr>
          <p:sp>
            <p:nvSpPr>
              <p:cNvPr id="225" name="Rectangle 307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26" name="Rectangle 308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27" name="Line 309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Line 310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Line 311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312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313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Line 314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Line 315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Line 316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317"/>
            <p:cNvGrpSpPr>
              <a:grpSpLocks/>
            </p:cNvGrpSpPr>
            <p:nvPr/>
          </p:nvGrpSpPr>
          <p:grpSpPr bwMode="auto">
            <a:xfrm>
              <a:off x="1986863" y="4267817"/>
              <a:ext cx="240367" cy="184148"/>
              <a:chOff x="1202" y="2659"/>
              <a:chExt cx="680" cy="1315"/>
            </a:xfrm>
          </p:grpSpPr>
          <p:sp>
            <p:nvSpPr>
              <p:cNvPr id="215" name="Rectangle 318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16" name="Rectangle 319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17" name="Line 320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321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322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Line 323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Line 324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325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326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Line 327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328"/>
            <p:cNvGrpSpPr>
              <a:grpSpLocks/>
            </p:cNvGrpSpPr>
            <p:nvPr/>
          </p:nvGrpSpPr>
          <p:grpSpPr bwMode="auto">
            <a:xfrm>
              <a:off x="4630892" y="3299797"/>
              <a:ext cx="240367" cy="184148"/>
              <a:chOff x="1202" y="2659"/>
              <a:chExt cx="680" cy="1315"/>
            </a:xfrm>
          </p:grpSpPr>
          <p:sp>
            <p:nvSpPr>
              <p:cNvPr id="205" name="Rectangle 329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06" name="Rectangle 330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207" name="Line 331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332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333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334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335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Line 336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Line 337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338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339"/>
            <p:cNvGrpSpPr>
              <a:grpSpLocks/>
            </p:cNvGrpSpPr>
            <p:nvPr/>
          </p:nvGrpSpPr>
          <p:grpSpPr bwMode="auto">
            <a:xfrm>
              <a:off x="2650274" y="5357772"/>
              <a:ext cx="240367" cy="184148"/>
              <a:chOff x="1202" y="2659"/>
              <a:chExt cx="680" cy="1315"/>
            </a:xfrm>
          </p:grpSpPr>
          <p:sp>
            <p:nvSpPr>
              <p:cNvPr id="195" name="Rectangle 340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96" name="Rectangle 341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97" name="Line 342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Line 343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344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345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346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347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348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349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382"/>
            <p:cNvGrpSpPr>
              <a:grpSpLocks/>
            </p:cNvGrpSpPr>
            <p:nvPr/>
          </p:nvGrpSpPr>
          <p:grpSpPr bwMode="auto">
            <a:xfrm>
              <a:off x="2603441" y="3897902"/>
              <a:ext cx="240367" cy="179170"/>
              <a:chOff x="1202" y="2659"/>
              <a:chExt cx="680" cy="1315"/>
            </a:xfrm>
          </p:grpSpPr>
          <p:sp>
            <p:nvSpPr>
              <p:cNvPr id="157" name="Rectangle 383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58" name="Rectangle 384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59" name="Line 385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386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387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388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389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390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391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392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" name="Group 394"/>
            <p:cNvGrpSpPr>
              <a:grpSpLocks/>
            </p:cNvGrpSpPr>
            <p:nvPr/>
          </p:nvGrpSpPr>
          <p:grpSpPr bwMode="auto">
            <a:xfrm>
              <a:off x="3390602" y="4867540"/>
              <a:ext cx="240367" cy="184148"/>
              <a:chOff x="1202" y="2659"/>
              <a:chExt cx="680" cy="1315"/>
            </a:xfrm>
          </p:grpSpPr>
          <p:sp>
            <p:nvSpPr>
              <p:cNvPr id="147" name="Rectangle 395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48" name="Rectangle 396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49" name="Line 397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398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399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400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401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402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403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404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08"/>
            <p:cNvGrpSpPr>
              <a:grpSpLocks/>
            </p:cNvGrpSpPr>
            <p:nvPr/>
          </p:nvGrpSpPr>
          <p:grpSpPr bwMode="auto">
            <a:xfrm>
              <a:off x="2566946" y="4812794"/>
              <a:ext cx="240367" cy="184148"/>
              <a:chOff x="1202" y="2659"/>
              <a:chExt cx="680" cy="1315"/>
            </a:xfrm>
          </p:grpSpPr>
          <p:sp>
            <p:nvSpPr>
              <p:cNvPr id="137" name="Rectangle 409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38" name="Rectangle 410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39" name="Line 411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412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413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414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415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416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417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418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" name="Group 419"/>
            <p:cNvGrpSpPr>
              <a:grpSpLocks/>
            </p:cNvGrpSpPr>
            <p:nvPr/>
          </p:nvGrpSpPr>
          <p:grpSpPr bwMode="auto">
            <a:xfrm>
              <a:off x="2310556" y="4631135"/>
              <a:ext cx="240367" cy="184148"/>
              <a:chOff x="1202" y="2659"/>
              <a:chExt cx="680" cy="1315"/>
            </a:xfrm>
          </p:grpSpPr>
          <p:sp>
            <p:nvSpPr>
              <p:cNvPr id="127" name="Rectangle 420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28" name="Rectangle 421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29" name="Line 422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423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424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425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426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427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428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429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Group 430"/>
            <p:cNvGrpSpPr>
              <a:grpSpLocks/>
            </p:cNvGrpSpPr>
            <p:nvPr/>
          </p:nvGrpSpPr>
          <p:grpSpPr bwMode="auto">
            <a:xfrm>
              <a:off x="2393883" y="4208092"/>
              <a:ext cx="240367" cy="184148"/>
              <a:chOff x="1202" y="2659"/>
              <a:chExt cx="680" cy="1315"/>
            </a:xfrm>
          </p:grpSpPr>
          <p:sp>
            <p:nvSpPr>
              <p:cNvPr id="117" name="Rectangle 431"/>
              <p:cNvSpPr>
                <a:spLocks noChangeArrowheads="1"/>
              </p:cNvSpPr>
              <p:nvPr/>
            </p:nvSpPr>
            <p:spPr bwMode="auto">
              <a:xfrm>
                <a:off x="1519" y="2659"/>
                <a:ext cx="46" cy="127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18" name="Rectangle 432"/>
              <p:cNvSpPr>
                <a:spLocks noChangeArrowheads="1"/>
              </p:cNvSpPr>
              <p:nvPr/>
            </p:nvSpPr>
            <p:spPr bwMode="auto">
              <a:xfrm>
                <a:off x="1429" y="3929"/>
                <a:ext cx="226" cy="45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19" name="Line 433"/>
              <p:cNvSpPr>
                <a:spLocks noChangeShapeType="1"/>
              </p:cNvSpPr>
              <p:nvPr/>
            </p:nvSpPr>
            <p:spPr bwMode="auto">
              <a:xfrm>
                <a:off x="1429" y="3702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434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435"/>
              <p:cNvSpPr>
                <a:spLocks noChangeShapeType="1"/>
              </p:cNvSpPr>
              <p:nvPr/>
            </p:nvSpPr>
            <p:spPr bwMode="auto">
              <a:xfrm>
                <a:off x="1429" y="3339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436"/>
              <p:cNvSpPr>
                <a:spLocks noChangeShapeType="1"/>
              </p:cNvSpPr>
              <p:nvPr/>
            </p:nvSpPr>
            <p:spPr bwMode="auto">
              <a:xfrm>
                <a:off x="1429" y="3158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437"/>
              <p:cNvSpPr>
                <a:spLocks noChangeShapeType="1"/>
              </p:cNvSpPr>
              <p:nvPr/>
            </p:nvSpPr>
            <p:spPr bwMode="auto">
              <a:xfrm>
                <a:off x="1429" y="2976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438"/>
              <p:cNvSpPr>
                <a:spLocks noChangeShapeType="1"/>
              </p:cNvSpPr>
              <p:nvPr/>
            </p:nvSpPr>
            <p:spPr bwMode="auto">
              <a:xfrm>
                <a:off x="1429" y="2795"/>
                <a:ext cx="2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439"/>
              <p:cNvSpPr>
                <a:spLocks noChangeShapeType="1"/>
              </p:cNvSpPr>
              <p:nvPr/>
            </p:nvSpPr>
            <p:spPr bwMode="auto">
              <a:xfrm flipH="1">
                <a:off x="1202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440"/>
              <p:cNvSpPr>
                <a:spLocks noChangeShapeType="1"/>
              </p:cNvSpPr>
              <p:nvPr/>
            </p:nvSpPr>
            <p:spPr bwMode="auto">
              <a:xfrm>
                <a:off x="1565" y="3113"/>
                <a:ext cx="317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1326822" y="3611489"/>
            <a:ext cx="663411" cy="186636"/>
            <a:chOff x="2200" y="2251"/>
            <a:chExt cx="453" cy="141"/>
          </a:xfrm>
        </p:grpSpPr>
        <p:grpSp>
          <p:nvGrpSpPr>
            <p:cNvPr id="4" name="Group 167"/>
            <p:cNvGrpSpPr>
              <a:grpSpLocks/>
            </p:cNvGrpSpPr>
            <p:nvPr/>
          </p:nvGrpSpPr>
          <p:grpSpPr bwMode="auto">
            <a:xfrm>
              <a:off x="2200" y="2258"/>
              <a:ext cx="453" cy="134"/>
              <a:chOff x="1644" y="1848"/>
              <a:chExt cx="2528" cy="544"/>
            </a:xfrm>
          </p:grpSpPr>
          <p:sp>
            <p:nvSpPr>
              <p:cNvPr id="361" name="Freeform 168"/>
              <p:cNvSpPr>
                <a:spLocks/>
              </p:cNvSpPr>
              <p:nvPr/>
            </p:nvSpPr>
            <p:spPr bwMode="auto">
              <a:xfrm>
                <a:off x="1644" y="1928"/>
                <a:ext cx="2528" cy="464"/>
              </a:xfrm>
              <a:custGeom>
                <a:avLst/>
                <a:gdLst>
                  <a:gd name="T0" fmla="*/ 0 w 2528"/>
                  <a:gd name="T1" fmla="*/ 320 h 464"/>
                  <a:gd name="T2" fmla="*/ 32 w 2528"/>
                  <a:gd name="T3" fmla="*/ 452 h 464"/>
                  <a:gd name="T4" fmla="*/ 2292 w 2528"/>
                  <a:gd name="T5" fmla="*/ 464 h 464"/>
                  <a:gd name="T6" fmla="*/ 2528 w 2528"/>
                  <a:gd name="T7" fmla="*/ 232 h 464"/>
                  <a:gd name="T8" fmla="*/ 2200 w 2528"/>
                  <a:gd name="T9" fmla="*/ 280 h 464"/>
                  <a:gd name="T10" fmla="*/ 2032 w 2528"/>
                  <a:gd name="T11" fmla="*/ 280 h 464"/>
                  <a:gd name="T12" fmla="*/ 1880 w 2528"/>
                  <a:gd name="T13" fmla="*/ 276 h 464"/>
                  <a:gd name="T14" fmla="*/ 1840 w 2528"/>
                  <a:gd name="T15" fmla="*/ 144 h 464"/>
                  <a:gd name="T16" fmla="*/ 1864 w 2528"/>
                  <a:gd name="T17" fmla="*/ 96 h 464"/>
                  <a:gd name="T18" fmla="*/ 1588 w 2528"/>
                  <a:gd name="T19" fmla="*/ 92 h 464"/>
                  <a:gd name="T20" fmla="*/ 1564 w 2528"/>
                  <a:gd name="T21" fmla="*/ 40 h 464"/>
                  <a:gd name="T22" fmla="*/ 1528 w 2528"/>
                  <a:gd name="T23" fmla="*/ 40 h 464"/>
                  <a:gd name="T24" fmla="*/ 1512 w 2528"/>
                  <a:gd name="T25" fmla="*/ 0 h 464"/>
                  <a:gd name="T26" fmla="*/ 1476 w 2528"/>
                  <a:gd name="T27" fmla="*/ 8 h 464"/>
                  <a:gd name="T28" fmla="*/ 1492 w 2528"/>
                  <a:gd name="T29" fmla="*/ 48 h 464"/>
                  <a:gd name="T30" fmla="*/ 1416 w 2528"/>
                  <a:gd name="T31" fmla="*/ 64 h 464"/>
                  <a:gd name="T32" fmla="*/ 1412 w 2528"/>
                  <a:gd name="T33" fmla="*/ 116 h 464"/>
                  <a:gd name="T34" fmla="*/ 1160 w 2528"/>
                  <a:gd name="T35" fmla="*/ 120 h 464"/>
                  <a:gd name="T36" fmla="*/ 1076 w 2528"/>
                  <a:gd name="T37" fmla="*/ 56 h 464"/>
                  <a:gd name="T38" fmla="*/ 856 w 2528"/>
                  <a:gd name="T39" fmla="*/ 96 h 464"/>
                  <a:gd name="T40" fmla="*/ 800 w 2528"/>
                  <a:gd name="T41" fmla="*/ 228 h 464"/>
                  <a:gd name="T42" fmla="*/ 760 w 2528"/>
                  <a:gd name="T43" fmla="*/ 172 h 464"/>
                  <a:gd name="T44" fmla="*/ 596 w 2528"/>
                  <a:gd name="T45" fmla="*/ 200 h 464"/>
                  <a:gd name="T46" fmla="*/ 588 w 2528"/>
                  <a:gd name="T47" fmla="*/ 228 h 464"/>
                  <a:gd name="T48" fmla="*/ 552 w 2528"/>
                  <a:gd name="T49" fmla="*/ 196 h 464"/>
                  <a:gd name="T50" fmla="*/ 580 w 2528"/>
                  <a:gd name="T51" fmla="*/ 160 h 464"/>
                  <a:gd name="T52" fmla="*/ 540 w 2528"/>
                  <a:gd name="T53" fmla="*/ 148 h 464"/>
                  <a:gd name="T54" fmla="*/ 484 w 2528"/>
                  <a:gd name="T55" fmla="*/ 164 h 464"/>
                  <a:gd name="T56" fmla="*/ 520 w 2528"/>
                  <a:gd name="T57" fmla="*/ 188 h 464"/>
                  <a:gd name="T58" fmla="*/ 500 w 2528"/>
                  <a:gd name="T59" fmla="*/ 208 h 464"/>
                  <a:gd name="T60" fmla="*/ 524 w 2528"/>
                  <a:gd name="T61" fmla="*/ 224 h 464"/>
                  <a:gd name="T62" fmla="*/ 280 w 2528"/>
                  <a:gd name="T63" fmla="*/ 216 h 464"/>
                  <a:gd name="T64" fmla="*/ 292 w 2528"/>
                  <a:gd name="T65" fmla="*/ 260 h 464"/>
                  <a:gd name="T66" fmla="*/ 340 w 2528"/>
                  <a:gd name="T67" fmla="*/ 292 h 464"/>
                  <a:gd name="T68" fmla="*/ 304 w 2528"/>
                  <a:gd name="T69" fmla="*/ 348 h 464"/>
                  <a:gd name="T70" fmla="*/ 276 w 2528"/>
                  <a:gd name="T71" fmla="*/ 336 h 464"/>
                  <a:gd name="T72" fmla="*/ 268 w 2528"/>
                  <a:gd name="T73" fmla="*/ 312 h 464"/>
                  <a:gd name="T74" fmla="*/ 208 w 2528"/>
                  <a:gd name="T75" fmla="*/ 300 h 464"/>
                  <a:gd name="T76" fmla="*/ 184 w 2528"/>
                  <a:gd name="T77" fmla="*/ 344 h 464"/>
                  <a:gd name="T78" fmla="*/ 36 w 2528"/>
                  <a:gd name="T79" fmla="*/ 344 h 464"/>
                  <a:gd name="T80" fmla="*/ 0 w 2528"/>
                  <a:gd name="T81" fmla="*/ 320 h 46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28"/>
                  <a:gd name="T124" fmla="*/ 0 h 464"/>
                  <a:gd name="T125" fmla="*/ 2528 w 2528"/>
                  <a:gd name="T126" fmla="*/ 464 h 46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28" h="464">
                    <a:moveTo>
                      <a:pt x="0" y="320"/>
                    </a:moveTo>
                    <a:lnTo>
                      <a:pt x="32" y="452"/>
                    </a:lnTo>
                    <a:lnTo>
                      <a:pt x="2292" y="464"/>
                    </a:lnTo>
                    <a:lnTo>
                      <a:pt x="2528" y="232"/>
                    </a:lnTo>
                    <a:lnTo>
                      <a:pt x="2200" y="280"/>
                    </a:lnTo>
                    <a:lnTo>
                      <a:pt x="2032" y="280"/>
                    </a:lnTo>
                    <a:lnTo>
                      <a:pt x="1880" y="276"/>
                    </a:lnTo>
                    <a:lnTo>
                      <a:pt x="1840" y="144"/>
                    </a:lnTo>
                    <a:lnTo>
                      <a:pt x="1864" y="96"/>
                    </a:lnTo>
                    <a:lnTo>
                      <a:pt x="1588" y="92"/>
                    </a:lnTo>
                    <a:lnTo>
                      <a:pt x="1564" y="40"/>
                    </a:lnTo>
                    <a:lnTo>
                      <a:pt x="1528" y="40"/>
                    </a:lnTo>
                    <a:lnTo>
                      <a:pt x="1512" y="0"/>
                    </a:lnTo>
                    <a:lnTo>
                      <a:pt x="1476" y="8"/>
                    </a:lnTo>
                    <a:lnTo>
                      <a:pt x="1492" y="48"/>
                    </a:lnTo>
                    <a:lnTo>
                      <a:pt x="1416" y="64"/>
                    </a:lnTo>
                    <a:lnTo>
                      <a:pt x="1412" y="116"/>
                    </a:lnTo>
                    <a:lnTo>
                      <a:pt x="1160" y="120"/>
                    </a:lnTo>
                    <a:lnTo>
                      <a:pt x="1076" y="56"/>
                    </a:lnTo>
                    <a:lnTo>
                      <a:pt x="856" y="96"/>
                    </a:lnTo>
                    <a:lnTo>
                      <a:pt x="800" y="228"/>
                    </a:lnTo>
                    <a:lnTo>
                      <a:pt x="760" y="172"/>
                    </a:lnTo>
                    <a:lnTo>
                      <a:pt x="596" y="200"/>
                    </a:lnTo>
                    <a:lnTo>
                      <a:pt x="588" y="228"/>
                    </a:lnTo>
                    <a:lnTo>
                      <a:pt x="552" y="196"/>
                    </a:lnTo>
                    <a:lnTo>
                      <a:pt x="580" y="160"/>
                    </a:lnTo>
                    <a:lnTo>
                      <a:pt x="540" y="148"/>
                    </a:lnTo>
                    <a:lnTo>
                      <a:pt x="484" y="164"/>
                    </a:lnTo>
                    <a:lnTo>
                      <a:pt x="520" y="188"/>
                    </a:lnTo>
                    <a:lnTo>
                      <a:pt x="500" y="208"/>
                    </a:lnTo>
                    <a:lnTo>
                      <a:pt x="524" y="224"/>
                    </a:lnTo>
                    <a:lnTo>
                      <a:pt x="280" y="216"/>
                    </a:lnTo>
                    <a:lnTo>
                      <a:pt x="292" y="260"/>
                    </a:lnTo>
                    <a:lnTo>
                      <a:pt x="340" y="292"/>
                    </a:lnTo>
                    <a:lnTo>
                      <a:pt x="304" y="348"/>
                    </a:lnTo>
                    <a:lnTo>
                      <a:pt x="276" y="336"/>
                    </a:lnTo>
                    <a:lnTo>
                      <a:pt x="268" y="312"/>
                    </a:lnTo>
                    <a:lnTo>
                      <a:pt x="208" y="300"/>
                    </a:lnTo>
                    <a:lnTo>
                      <a:pt x="184" y="344"/>
                    </a:lnTo>
                    <a:lnTo>
                      <a:pt x="36" y="344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362" name="Freeform 169"/>
              <p:cNvSpPr>
                <a:spLocks/>
              </p:cNvSpPr>
              <p:nvPr/>
            </p:nvSpPr>
            <p:spPr bwMode="auto">
              <a:xfrm>
                <a:off x="2800" y="1848"/>
                <a:ext cx="172" cy="192"/>
              </a:xfrm>
              <a:custGeom>
                <a:avLst/>
                <a:gdLst>
                  <a:gd name="T0" fmla="*/ 0 w 172"/>
                  <a:gd name="T1" fmla="*/ 192 h 192"/>
                  <a:gd name="T2" fmla="*/ 60 w 172"/>
                  <a:gd name="T3" fmla="*/ 80 h 192"/>
                  <a:gd name="T4" fmla="*/ 4 w 172"/>
                  <a:gd name="T5" fmla="*/ 0 h 192"/>
                  <a:gd name="T6" fmla="*/ 160 w 172"/>
                  <a:gd name="T7" fmla="*/ 8 h 192"/>
                  <a:gd name="T8" fmla="*/ 116 w 172"/>
                  <a:gd name="T9" fmla="*/ 60 h 192"/>
                  <a:gd name="T10" fmla="*/ 172 w 172"/>
                  <a:gd name="T11" fmla="*/ 192 h 192"/>
                  <a:gd name="T12" fmla="*/ 0 w 172"/>
                  <a:gd name="T13" fmla="*/ 192 h 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2"/>
                  <a:gd name="T22" fmla="*/ 0 h 192"/>
                  <a:gd name="T23" fmla="*/ 172 w 172"/>
                  <a:gd name="T24" fmla="*/ 192 h 1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2" h="192">
                    <a:moveTo>
                      <a:pt x="0" y="192"/>
                    </a:moveTo>
                    <a:lnTo>
                      <a:pt x="60" y="80"/>
                    </a:lnTo>
                    <a:lnTo>
                      <a:pt x="4" y="0"/>
                    </a:lnTo>
                    <a:lnTo>
                      <a:pt x="160" y="8"/>
                    </a:lnTo>
                    <a:lnTo>
                      <a:pt x="116" y="60"/>
                    </a:lnTo>
                    <a:lnTo>
                      <a:pt x="1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</p:grpSp>
        <p:sp>
          <p:nvSpPr>
            <p:cNvPr id="346" name="Oval 170"/>
            <p:cNvSpPr>
              <a:spLocks noChangeArrowheads="1"/>
            </p:cNvSpPr>
            <p:nvPr/>
          </p:nvSpPr>
          <p:spPr bwMode="auto">
            <a:xfrm>
              <a:off x="2279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47" name="Oval 171"/>
            <p:cNvSpPr>
              <a:spLocks noChangeArrowheads="1"/>
            </p:cNvSpPr>
            <p:nvPr/>
          </p:nvSpPr>
          <p:spPr bwMode="auto">
            <a:xfrm>
              <a:off x="2602" y="2349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48" name="Oval 172"/>
            <p:cNvSpPr>
              <a:spLocks noChangeArrowheads="1"/>
            </p:cNvSpPr>
            <p:nvPr/>
          </p:nvSpPr>
          <p:spPr bwMode="auto">
            <a:xfrm>
              <a:off x="2296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49" name="Oval 173"/>
            <p:cNvSpPr>
              <a:spLocks noChangeArrowheads="1"/>
            </p:cNvSpPr>
            <p:nvPr/>
          </p:nvSpPr>
          <p:spPr bwMode="auto">
            <a:xfrm>
              <a:off x="2313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0" name="Oval 174"/>
            <p:cNvSpPr>
              <a:spLocks noChangeArrowheads="1"/>
            </p:cNvSpPr>
            <p:nvPr/>
          </p:nvSpPr>
          <p:spPr bwMode="auto">
            <a:xfrm>
              <a:off x="2364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1" name="Oval 175"/>
            <p:cNvSpPr>
              <a:spLocks noChangeArrowheads="1"/>
            </p:cNvSpPr>
            <p:nvPr/>
          </p:nvSpPr>
          <p:spPr bwMode="auto">
            <a:xfrm>
              <a:off x="2381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2" name="Oval 176"/>
            <p:cNvSpPr>
              <a:spLocks noChangeArrowheads="1"/>
            </p:cNvSpPr>
            <p:nvPr/>
          </p:nvSpPr>
          <p:spPr bwMode="auto">
            <a:xfrm>
              <a:off x="2398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3" name="Freeform 177"/>
            <p:cNvSpPr>
              <a:spLocks/>
            </p:cNvSpPr>
            <p:nvPr/>
          </p:nvSpPr>
          <p:spPr bwMode="auto">
            <a:xfrm>
              <a:off x="2253" y="2341"/>
              <a:ext cx="85" cy="9"/>
            </a:xfrm>
            <a:custGeom>
              <a:avLst/>
              <a:gdLst>
                <a:gd name="T0" fmla="*/ 0 w 207"/>
                <a:gd name="T1" fmla="*/ 0 h 136"/>
                <a:gd name="T2" fmla="*/ 2 w 207"/>
                <a:gd name="T3" fmla="*/ 0 h 136"/>
                <a:gd name="T4" fmla="*/ 14 w 207"/>
                <a:gd name="T5" fmla="*/ 0 h 136"/>
                <a:gd name="T6" fmla="*/ 14 w 207"/>
                <a:gd name="T7" fmla="*/ 0 h 136"/>
                <a:gd name="T8" fmla="*/ 8 w 207"/>
                <a:gd name="T9" fmla="*/ 0 h 136"/>
                <a:gd name="T10" fmla="*/ 2 w 207"/>
                <a:gd name="T11" fmla="*/ 0 h 136"/>
                <a:gd name="T12" fmla="*/ 2 w 20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36"/>
                <a:gd name="T23" fmla="*/ 207 w 207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36">
                  <a:moveTo>
                    <a:pt x="0" y="7"/>
                  </a:moveTo>
                  <a:cubicBezTo>
                    <a:pt x="11" y="7"/>
                    <a:pt x="21" y="7"/>
                    <a:pt x="32" y="7"/>
                  </a:cubicBezTo>
                  <a:lnTo>
                    <a:pt x="207" y="46"/>
                  </a:lnTo>
                  <a:lnTo>
                    <a:pt x="207" y="136"/>
                  </a:lnTo>
                  <a:lnTo>
                    <a:pt x="116" y="91"/>
                  </a:lnTo>
                  <a:lnTo>
                    <a:pt x="26" y="91"/>
                  </a:lnTo>
                  <a:lnTo>
                    <a:pt x="26" y="0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4" name="Freeform 178"/>
            <p:cNvSpPr>
              <a:spLocks/>
            </p:cNvSpPr>
            <p:nvPr/>
          </p:nvSpPr>
          <p:spPr bwMode="auto">
            <a:xfrm>
              <a:off x="2473" y="2307"/>
              <a:ext cx="48" cy="14"/>
            </a:xfrm>
            <a:custGeom>
              <a:avLst/>
              <a:gdLst>
                <a:gd name="T0" fmla="*/ 0 w 207"/>
                <a:gd name="T1" fmla="*/ 0 h 136"/>
                <a:gd name="T2" fmla="*/ 0 w 207"/>
                <a:gd name="T3" fmla="*/ 0 h 136"/>
                <a:gd name="T4" fmla="*/ 3 w 207"/>
                <a:gd name="T5" fmla="*/ 0 h 136"/>
                <a:gd name="T6" fmla="*/ 3 w 207"/>
                <a:gd name="T7" fmla="*/ 0 h 136"/>
                <a:gd name="T8" fmla="*/ 1 w 207"/>
                <a:gd name="T9" fmla="*/ 0 h 136"/>
                <a:gd name="T10" fmla="*/ 0 w 207"/>
                <a:gd name="T11" fmla="*/ 0 h 136"/>
                <a:gd name="T12" fmla="*/ 0 w 20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36"/>
                <a:gd name="T23" fmla="*/ 207 w 207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36">
                  <a:moveTo>
                    <a:pt x="0" y="7"/>
                  </a:moveTo>
                  <a:cubicBezTo>
                    <a:pt x="11" y="7"/>
                    <a:pt x="21" y="7"/>
                    <a:pt x="32" y="7"/>
                  </a:cubicBezTo>
                  <a:lnTo>
                    <a:pt x="207" y="46"/>
                  </a:lnTo>
                  <a:lnTo>
                    <a:pt x="207" y="136"/>
                  </a:lnTo>
                  <a:lnTo>
                    <a:pt x="116" y="91"/>
                  </a:lnTo>
                  <a:lnTo>
                    <a:pt x="26" y="91"/>
                  </a:lnTo>
                  <a:lnTo>
                    <a:pt x="26" y="0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5" name="Line 179"/>
            <p:cNvSpPr>
              <a:spLocks noChangeShapeType="1"/>
            </p:cNvSpPr>
            <p:nvPr/>
          </p:nvSpPr>
          <p:spPr bwMode="auto">
            <a:xfrm flipV="1">
              <a:off x="2568" y="2251"/>
              <a:ext cx="0" cy="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Line 180"/>
            <p:cNvSpPr>
              <a:spLocks noChangeShapeType="1"/>
            </p:cNvSpPr>
            <p:nvPr/>
          </p:nvSpPr>
          <p:spPr bwMode="auto">
            <a:xfrm>
              <a:off x="2549" y="2272"/>
              <a:ext cx="28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Rectangle 181"/>
            <p:cNvSpPr>
              <a:spLocks noChangeArrowheads="1"/>
            </p:cNvSpPr>
            <p:nvPr/>
          </p:nvSpPr>
          <p:spPr bwMode="auto">
            <a:xfrm>
              <a:off x="2577" y="2279"/>
              <a:ext cx="9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8" name="Rectangle 182"/>
            <p:cNvSpPr>
              <a:spLocks noChangeArrowheads="1"/>
            </p:cNvSpPr>
            <p:nvPr/>
          </p:nvSpPr>
          <p:spPr bwMode="auto">
            <a:xfrm>
              <a:off x="2558" y="2328"/>
              <a:ext cx="10" cy="2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9" name="Rectangle 183"/>
            <p:cNvSpPr>
              <a:spLocks noChangeArrowheads="1"/>
            </p:cNvSpPr>
            <p:nvPr/>
          </p:nvSpPr>
          <p:spPr bwMode="auto">
            <a:xfrm>
              <a:off x="2549" y="2272"/>
              <a:ext cx="9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60" name="Rectangle 184"/>
            <p:cNvSpPr>
              <a:spLocks noChangeArrowheads="1"/>
            </p:cNvSpPr>
            <p:nvPr/>
          </p:nvSpPr>
          <p:spPr bwMode="auto">
            <a:xfrm>
              <a:off x="2494" y="2292"/>
              <a:ext cx="33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grpSp>
        <p:nvGrpSpPr>
          <p:cNvPr id="54" name="Group 441"/>
          <p:cNvGrpSpPr>
            <a:grpSpLocks/>
          </p:cNvGrpSpPr>
          <p:nvPr/>
        </p:nvGrpSpPr>
        <p:grpSpPr bwMode="auto">
          <a:xfrm>
            <a:off x="416635" y="5181722"/>
            <a:ext cx="660206" cy="189124"/>
            <a:chOff x="2200" y="2251"/>
            <a:chExt cx="453" cy="141"/>
          </a:xfrm>
        </p:grpSpPr>
        <p:grpSp>
          <p:nvGrpSpPr>
            <p:cNvPr id="58" name="Group 442"/>
            <p:cNvGrpSpPr>
              <a:grpSpLocks/>
            </p:cNvGrpSpPr>
            <p:nvPr/>
          </p:nvGrpSpPr>
          <p:grpSpPr bwMode="auto">
            <a:xfrm>
              <a:off x="2200" y="2258"/>
              <a:ext cx="453" cy="134"/>
              <a:chOff x="1644" y="1848"/>
              <a:chExt cx="2528" cy="544"/>
            </a:xfrm>
          </p:grpSpPr>
          <p:sp>
            <p:nvSpPr>
              <p:cNvPr id="115" name="Freeform 443"/>
              <p:cNvSpPr>
                <a:spLocks/>
              </p:cNvSpPr>
              <p:nvPr/>
            </p:nvSpPr>
            <p:spPr bwMode="auto">
              <a:xfrm>
                <a:off x="1644" y="1928"/>
                <a:ext cx="2528" cy="464"/>
              </a:xfrm>
              <a:custGeom>
                <a:avLst/>
                <a:gdLst>
                  <a:gd name="T0" fmla="*/ 0 w 2528"/>
                  <a:gd name="T1" fmla="*/ 320 h 464"/>
                  <a:gd name="T2" fmla="*/ 32 w 2528"/>
                  <a:gd name="T3" fmla="*/ 452 h 464"/>
                  <a:gd name="T4" fmla="*/ 2292 w 2528"/>
                  <a:gd name="T5" fmla="*/ 464 h 464"/>
                  <a:gd name="T6" fmla="*/ 2528 w 2528"/>
                  <a:gd name="T7" fmla="*/ 232 h 464"/>
                  <a:gd name="T8" fmla="*/ 2200 w 2528"/>
                  <a:gd name="T9" fmla="*/ 280 h 464"/>
                  <a:gd name="T10" fmla="*/ 2032 w 2528"/>
                  <a:gd name="T11" fmla="*/ 280 h 464"/>
                  <a:gd name="T12" fmla="*/ 1880 w 2528"/>
                  <a:gd name="T13" fmla="*/ 276 h 464"/>
                  <a:gd name="T14" fmla="*/ 1840 w 2528"/>
                  <a:gd name="T15" fmla="*/ 144 h 464"/>
                  <a:gd name="T16" fmla="*/ 1864 w 2528"/>
                  <a:gd name="T17" fmla="*/ 96 h 464"/>
                  <a:gd name="T18" fmla="*/ 1588 w 2528"/>
                  <a:gd name="T19" fmla="*/ 92 h 464"/>
                  <a:gd name="T20" fmla="*/ 1564 w 2528"/>
                  <a:gd name="T21" fmla="*/ 40 h 464"/>
                  <a:gd name="T22" fmla="*/ 1528 w 2528"/>
                  <a:gd name="T23" fmla="*/ 40 h 464"/>
                  <a:gd name="T24" fmla="*/ 1512 w 2528"/>
                  <a:gd name="T25" fmla="*/ 0 h 464"/>
                  <a:gd name="T26" fmla="*/ 1476 w 2528"/>
                  <a:gd name="T27" fmla="*/ 8 h 464"/>
                  <a:gd name="T28" fmla="*/ 1492 w 2528"/>
                  <a:gd name="T29" fmla="*/ 48 h 464"/>
                  <a:gd name="T30" fmla="*/ 1416 w 2528"/>
                  <a:gd name="T31" fmla="*/ 64 h 464"/>
                  <a:gd name="T32" fmla="*/ 1412 w 2528"/>
                  <a:gd name="T33" fmla="*/ 116 h 464"/>
                  <a:gd name="T34" fmla="*/ 1160 w 2528"/>
                  <a:gd name="T35" fmla="*/ 120 h 464"/>
                  <a:gd name="T36" fmla="*/ 1076 w 2528"/>
                  <a:gd name="T37" fmla="*/ 56 h 464"/>
                  <a:gd name="T38" fmla="*/ 856 w 2528"/>
                  <a:gd name="T39" fmla="*/ 96 h 464"/>
                  <a:gd name="T40" fmla="*/ 800 w 2528"/>
                  <a:gd name="T41" fmla="*/ 228 h 464"/>
                  <a:gd name="T42" fmla="*/ 760 w 2528"/>
                  <a:gd name="T43" fmla="*/ 172 h 464"/>
                  <a:gd name="T44" fmla="*/ 596 w 2528"/>
                  <a:gd name="T45" fmla="*/ 200 h 464"/>
                  <a:gd name="T46" fmla="*/ 588 w 2528"/>
                  <a:gd name="T47" fmla="*/ 228 h 464"/>
                  <a:gd name="T48" fmla="*/ 552 w 2528"/>
                  <a:gd name="T49" fmla="*/ 196 h 464"/>
                  <a:gd name="T50" fmla="*/ 580 w 2528"/>
                  <a:gd name="T51" fmla="*/ 160 h 464"/>
                  <a:gd name="T52" fmla="*/ 540 w 2528"/>
                  <a:gd name="T53" fmla="*/ 148 h 464"/>
                  <a:gd name="T54" fmla="*/ 484 w 2528"/>
                  <a:gd name="T55" fmla="*/ 164 h 464"/>
                  <a:gd name="T56" fmla="*/ 520 w 2528"/>
                  <a:gd name="T57" fmla="*/ 188 h 464"/>
                  <a:gd name="T58" fmla="*/ 500 w 2528"/>
                  <a:gd name="T59" fmla="*/ 208 h 464"/>
                  <a:gd name="T60" fmla="*/ 524 w 2528"/>
                  <a:gd name="T61" fmla="*/ 224 h 464"/>
                  <a:gd name="T62" fmla="*/ 280 w 2528"/>
                  <a:gd name="T63" fmla="*/ 216 h 464"/>
                  <a:gd name="T64" fmla="*/ 292 w 2528"/>
                  <a:gd name="T65" fmla="*/ 260 h 464"/>
                  <a:gd name="T66" fmla="*/ 340 w 2528"/>
                  <a:gd name="T67" fmla="*/ 292 h 464"/>
                  <a:gd name="T68" fmla="*/ 304 w 2528"/>
                  <a:gd name="T69" fmla="*/ 348 h 464"/>
                  <a:gd name="T70" fmla="*/ 276 w 2528"/>
                  <a:gd name="T71" fmla="*/ 336 h 464"/>
                  <a:gd name="T72" fmla="*/ 268 w 2528"/>
                  <a:gd name="T73" fmla="*/ 312 h 464"/>
                  <a:gd name="T74" fmla="*/ 208 w 2528"/>
                  <a:gd name="T75" fmla="*/ 300 h 464"/>
                  <a:gd name="T76" fmla="*/ 184 w 2528"/>
                  <a:gd name="T77" fmla="*/ 344 h 464"/>
                  <a:gd name="T78" fmla="*/ 36 w 2528"/>
                  <a:gd name="T79" fmla="*/ 344 h 464"/>
                  <a:gd name="T80" fmla="*/ 0 w 2528"/>
                  <a:gd name="T81" fmla="*/ 320 h 46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28"/>
                  <a:gd name="T124" fmla="*/ 0 h 464"/>
                  <a:gd name="T125" fmla="*/ 2528 w 2528"/>
                  <a:gd name="T126" fmla="*/ 464 h 46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28" h="464">
                    <a:moveTo>
                      <a:pt x="0" y="320"/>
                    </a:moveTo>
                    <a:lnTo>
                      <a:pt x="32" y="452"/>
                    </a:lnTo>
                    <a:lnTo>
                      <a:pt x="2292" y="464"/>
                    </a:lnTo>
                    <a:lnTo>
                      <a:pt x="2528" y="232"/>
                    </a:lnTo>
                    <a:lnTo>
                      <a:pt x="2200" y="280"/>
                    </a:lnTo>
                    <a:lnTo>
                      <a:pt x="2032" y="280"/>
                    </a:lnTo>
                    <a:lnTo>
                      <a:pt x="1880" y="276"/>
                    </a:lnTo>
                    <a:lnTo>
                      <a:pt x="1840" y="144"/>
                    </a:lnTo>
                    <a:lnTo>
                      <a:pt x="1864" y="96"/>
                    </a:lnTo>
                    <a:lnTo>
                      <a:pt x="1588" y="92"/>
                    </a:lnTo>
                    <a:lnTo>
                      <a:pt x="1564" y="40"/>
                    </a:lnTo>
                    <a:lnTo>
                      <a:pt x="1528" y="40"/>
                    </a:lnTo>
                    <a:lnTo>
                      <a:pt x="1512" y="0"/>
                    </a:lnTo>
                    <a:lnTo>
                      <a:pt x="1476" y="8"/>
                    </a:lnTo>
                    <a:lnTo>
                      <a:pt x="1492" y="48"/>
                    </a:lnTo>
                    <a:lnTo>
                      <a:pt x="1416" y="64"/>
                    </a:lnTo>
                    <a:lnTo>
                      <a:pt x="1412" y="116"/>
                    </a:lnTo>
                    <a:lnTo>
                      <a:pt x="1160" y="120"/>
                    </a:lnTo>
                    <a:lnTo>
                      <a:pt x="1076" y="56"/>
                    </a:lnTo>
                    <a:lnTo>
                      <a:pt x="856" y="96"/>
                    </a:lnTo>
                    <a:lnTo>
                      <a:pt x="800" y="228"/>
                    </a:lnTo>
                    <a:lnTo>
                      <a:pt x="760" y="172"/>
                    </a:lnTo>
                    <a:lnTo>
                      <a:pt x="596" y="200"/>
                    </a:lnTo>
                    <a:lnTo>
                      <a:pt x="588" y="228"/>
                    </a:lnTo>
                    <a:lnTo>
                      <a:pt x="552" y="196"/>
                    </a:lnTo>
                    <a:lnTo>
                      <a:pt x="580" y="160"/>
                    </a:lnTo>
                    <a:lnTo>
                      <a:pt x="540" y="148"/>
                    </a:lnTo>
                    <a:lnTo>
                      <a:pt x="484" y="164"/>
                    </a:lnTo>
                    <a:lnTo>
                      <a:pt x="520" y="188"/>
                    </a:lnTo>
                    <a:lnTo>
                      <a:pt x="500" y="208"/>
                    </a:lnTo>
                    <a:lnTo>
                      <a:pt x="524" y="224"/>
                    </a:lnTo>
                    <a:lnTo>
                      <a:pt x="280" y="216"/>
                    </a:lnTo>
                    <a:lnTo>
                      <a:pt x="292" y="260"/>
                    </a:lnTo>
                    <a:lnTo>
                      <a:pt x="340" y="292"/>
                    </a:lnTo>
                    <a:lnTo>
                      <a:pt x="304" y="348"/>
                    </a:lnTo>
                    <a:lnTo>
                      <a:pt x="276" y="336"/>
                    </a:lnTo>
                    <a:lnTo>
                      <a:pt x="268" y="312"/>
                    </a:lnTo>
                    <a:lnTo>
                      <a:pt x="208" y="300"/>
                    </a:lnTo>
                    <a:lnTo>
                      <a:pt x="184" y="344"/>
                    </a:lnTo>
                    <a:lnTo>
                      <a:pt x="36" y="344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116" name="Freeform 444"/>
              <p:cNvSpPr>
                <a:spLocks/>
              </p:cNvSpPr>
              <p:nvPr/>
            </p:nvSpPr>
            <p:spPr bwMode="auto">
              <a:xfrm>
                <a:off x="2800" y="1848"/>
                <a:ext cx="172" cy="192"/>
              </a:xfrm>
              <a:custGeom>
                <a:avLst/>
                <a:gdLst>
                  <a:gd name="T0" fmla="*/ 0 w 172"/>
                  <a:gd name="T1" fmla="*/ 192 h 192"/>
                  <a:gd name="T2" fmla="*/ 60 w 172"/>
                  <a:gd name="T3" fmla="*/ 80 h 192"/>
                  <a:gd name="T4" fmla="*/ 4 w 172"/>
                  <a:gd name="T5" fmla="*/ 0 h 192"/>
                  <a:gd name="T6" fmla="*/ 160 w 172"/>
                  <a:gd name="T7" fmla="*/ 8 h 192"/>
                  <a:gd name="T8" fmla="*/ 116 w 172"/>
                  <a:gd name="T9" fmla="*/ 60 h 192"/>
                  <a:gd name="T10" fmla="*/ 172 w 172"/>
                  <a:gd name="T11" fmla="*/ 192 h 192"/>
                  <a:gd name="T12" fmla="*/ 0 w 172"/>
                  <a:gd name="T13" fmla="*/ 192 h 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2"/>
                  <a:gd name="T22" fmla="*/ 0 h 192"/>
                  <a:gd name="T23" fmla="*/ 172 w 172"/>
                  <a:gd name="T24" fmla="*/ 192 h 1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2" h="192">
                    <a:moveTo>
                      <a:pt x="0" y="192"/>
                    </a:moveTo>
                    <a:lnTo>
                      <a:pt x="60" y="80"/>
                    </a:lnTo>
                    <a:lnTo>
                      <a:pt x="4" y="0"/>
                    </a:lnTo>
                    <a:lnTo>
                      <a:pt x="160" y="8"/>
                    </a:lnTo>
                    <a:lnTo>
                      <a:pt x="116" y="60"/>
                    </a:lnTo>
                    <a:lnTo>
                      <a:pt x="1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</p:grpSp>
        <p:sp>
          <p:nvSpPr>
            <p:cNvPr id="100" name="Oval 445"/>
            <p:cNvSpPr>
              <a:spLocks noChangeArrowheads="1"/>
            </p:cNvSpPr>
            <p:nvPr/>
          </p:nvSpPr>
          <p:spPr bwMode="auto">
            <a:xfrm>
              <a:off x="2279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1" name="Oval 446"/>
            <p:cNvSpPr>
              <a:spLocks noChangeArrowheads="1"/>
            </p:cNvSpPr>
            <p:nvPr/>
          </p:nvSpPr>
          <p:spPr bwMode="auto">
            <a:xfrm>
              <a:off x="2602" y="2349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2" name="Oval 447"/>
            <p:cNvSpPr>
              <a:spLocks noChangeArrowheads="1"/>
            </p:cNvSpPr>
            <p:nvPr/>
          </p:nvSpPr>
          <p:spPr bwMode="auto">
            <a:xfrm>
              <a:off x="2296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3" name="Oval 448"/>
            <p:cNvSpPr>
              <a:spLocks noChangeArrowheads="1"/>
            </p:cNvSpPr>
            <p:nvPr/>
          </p:nvSpPr>
          <p:spPr bwMode="auto">
            <a:xfrm>
              <a:off x="2313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4" name="Oval 449"/>
            <p:cNvSpPr>
              <a:spLocks noChangeArrowheads="1"/>
            </p:cNvSpPr>
            <p:nvPr/>
          </p:nvSpPr>
          <p:spPr bwMode="auto">
            <a:xfrm>
              <a:off x="2364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5" name="Oval 450"/>
            <p:cNvSpPr>
              <a:spLocks noChangeArrowheads="1"/>
            </p:cNvSpPr>
            <p:nvPr/>
          </p:nvSpPr>
          <p:spPr bwMode="auto">
            <a:xfrm>
              <a:off x="2381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6" name="Oval 451"/>
            <p:cNvSpPr>
              <a:spLocks noChangeArrowheads="1"/>
            </p:cNvSpPr>
            <p:nvPr/>
          </p:nvSpPr>
          <p:spPr bwMode="auto">
            <a:xfrm>
              <a:off x="2398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7" name="Freeform 452"/>
            <p:cNvSpPr>
              <a:spLocks/>
            </p:cNvSpPr>
            <p:nvPr/>
          </p:nvSpPr>
          <p:spPr bwMode="auto">
            <a:xfrm>
              <a:off x="2253" y="2341"/>
              <a:ext cx="85" cy="9"/>
            </a:xfrm>
            <a:custGeom>
              <a:avLst/>
              <a:gdLst>
                <a:gd name="T0" fmla="*/ 0 w 207"/>
                <a:gd name="T1" fmla="*/ 0 h 136"/>
                <a:gd name="T2" fmla="*/ 2 w 207"/>
                <a:gd name="T3" fmla="*/ 0 h 136"/>
                <a:gd name="T4" fmla="*/ 14 w 207"/>
                <a:gd name="T5" fmla="*/ 0 h 136"/>
                <a:gd name="T6" fmla="*/ 14 w 207"/>
                <a:gd name="T7" fmla="*/ 0 h 136"/>
                <a:gd name="T8" fmla="*/ 8 w 207"/>
                <a:gd name="T9" fmla="*/ 0 h 136"/>
                <a:gd name="T10" fmla="*/ 2 w 207"/>
                <a:gd name="T11" fmla="*/ 0 h 136"/>
                <a:gd name="T12" fmla="*/ 2 w 20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36"/>
                <a:gd name="T23" fmla="*/ 207 w 207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36">
                  <a:moveTo>
                    <a:pt x="0" y="7"/>
                  </a:moveTo>
                  <a:cubicBezTo>
                    <a:pt x="11" y="7"/>
                    <a:pt x="21" y="7"/>
                    <a:pt x="32" y="7"/>
                  </a:cubicBezTo>
                  <a:lnTo>
                    <a:pt x="207" y="46"/>
                  </a:lnTo>
                  <a:lnTo>
                    <a:pt x="207" y="136"/>
                  </a:lnTo>
                  <a:lnTo>
                    <a:pt x="116" y="91"/>
                  </a:lnTo>
                  <a:lnTo>
                    <a:pt x="26" y="91"/>
                  </a:lnTo>
                  <a:lnTo>
                    <a:pt x="26" y="0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8" name="Freeform 453"/>
            <p:cNvSpPr>
              <a:spLocks/>
            </p:cNvSpPr>
            <p:nvPr/>
          </p:nvSpPr>
          <p:spPr bwMode="auto">
            <a:xfrm>
              <a:off x="2473" y="2307"/>
              <a:ext cx="48" cy="14"/>
            </a:xfrm>
            <a:custGeom>
              <a:avLst/>
              <a:gdLst>
                <a:gd name="T0" fmla="*/ 0 w 207"/>
                <a:gd name="T1" fmla="*/ 0 h 136"/>
                <a:gd name="T2" fmla="*/ 0 w 207"/>
                <a:gd name="T3" fmla="*/ 0 h 136"/>
                <a:gd name="T4" fmla="*/ 3 w 207"/>
                <a:gd name="T5" fmla="*/ 0 h 136"/>
                <a:gd name="T6" fmla="*/ 3 w 207"/>
                <a:gd name="T7" fmla="*/ 0 h 136"/>
                <a:gd name="T8" fmla="*/ 1 w 207"/>
                <a:gd name="T9" fmla="*/ 0 h 136"/>
                <a:gd name="T10" fmla="*/ 0 w 207"/>
                <a:gd name="T11" fmla="*/ 0 h 136"/>
                <a:gd name="T12" fmla="*/ 0 w 20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36"/>
                <a:gd name="T23" fmla="*/ 207 w 207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36">
                  <a:moveTo>
                    <a:pt x="0" y="7"/>
                  </a:moveTo>
                  <a:cubicBezTo>
                    <a:pt x="11" y="7"/>
                    <a:pt x="21" y="7"/>
                    <a:pt x="32" y="7"/>
                  </a:cubicBezTo>
                  <a:lnTo>
                    <a:pt x="207" y="46"/>
                  </a:lnTo>
                  <a:lnTo>
                    <a:pt x="207" y="136"/>
                  </a:lnTo>
                  <a:lnTo>
                    <a:pt x="116" y="91"/>
                  </a:lnTo>
                  <a:lnTo>
                    <a:pt x="26" y="91"/>
                  </a:lnTo>
                  <a:lnTo>
                    <a:pt x="26" y="0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09" name="Line 454"/>
            <p:cNvSpPr>
              <a:spLocks noChangeShapeType="1"/>
            </p:cNvSpPr>
            <p:nvPr/>
          </p:nvSpPr>
          <p:spPr bwMode="auto">
            <a:xfrm flipV="1">
              <a:off x="2568" y="2251"/>
              <a:ext cx="0" cy="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455"/>
            <p:cNvSpPr>
              <a:spLocks noChangeShapeType="1"/>
            </p:cNvSpPr>
            <p:nvPr/>
          </p:nvSpPr>
          <p:spPr bwMode="auto">
            <a:xfrm>
              <a:off x="2549" y="2272"/>
              <a:ext cx="28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Rectangle 456"/>
            <p:cNvSpPr>
              <a:spLocks noChangeArrowheads="1"/>
            </p:cNvSpPr>
            <p:nvPr/>
          </p:nvSpPr>
          <p:spPr bwMode="auto">
            <a:xfrm>
              <a:off x="2577" y="2279"/>
              <a:ext cx="9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12" name="Rectangle 457"/>
            <p:cNvSpPr>
              <a:spLocks noChangeArrowheads="1"/>
            </p:cNvSpPr>
            <p:nvPr/>
          </p:nvSpPr>
          <p:spPr bwMode="auto">
            <a:xfrm>
              <a:off x="2558" y="2328"/>
              <a:ext cx="10" cy="2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13" name="Rectangle 458"/>
            <p:cNvSpPr>
              <a:spLocks noChangeArrowheads="1"/>
            </p:cNvSpPr>
            <p:nvPr/>
          </p:nvSpPr>
          <p:spPr bwMode="auto">
            <a:xfrm>
              <a:off x="2549" y="2272"/>
              <a:ext cx="9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114" name="Rectangle 459"/>
            <p:cNvSpPr>
              <a:spLocks noChangeArrowheads="1"/>
            </p:cNvSpPr>
            <p:nvPr/>
          </p:nvSpPr>
          <p:spPr bwMode="auto">
            <a:xfrm>
              <a:off x="2494" y="2292"/>
              <a:ext cx="33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grpSp>
        <p:nvGrpSpPr>
          <p:cNvPr id="59" name="Group 460"/>
          <p:cNvGrpSpPr>
            <a:grpSpLocks/>
          </p:cNvGrpSpPr>
          <p:nvPr/>
        </p:nvGrpSpPr>
        <p:grpSpPr bwMode="auto">
          <a:xfrm>
            <a:off x="1823579" y="5910847"/>
            <a:ext cx="663411" cy="186636"/>
            <a:chOff x="2200" y="2251"/>
            <a:chExt cx="453" cy="141"/>
          </a:xfrm>
        </p:grpSpPr>
        <p:grpSp>
          <p:nvGrpSpPr>
            <p:cNvPr id="60" name="Group 461"/>
            <p:cNvGrpSpPr>
              <a:grpSpLocks/>
            </p:cNvGrpSpPr>
            <p:nvPr/>
          </p:nvGrpSpPr>
          <p:grpSpPr bwMode="auto">
            <a:xfrm>
              <a:off x="2200" y="2258"/>
              <a:ext cx="453" cy="134"/>
              <a:chOff x="1644" y="1848"/>
              <a:chExt cx="2528" cy="544"/>
            </a:xfrm>
          </p:grpSpPr>
          <p:sp>
            <p:nvSpPr>
              <p:cNvPr id="97" name="Freeform 462"/>
              <p:cNvSpPr>
                <a:spLocks/>
              </p:cNvSpPr>
              <p:nvPr/>
            </p:nvSpPr>
            <p:spPr bwMode="auto">
              <a:xfrm>
                <a:off x="1644" y="1928"/>
                <a:ext cx="2528" cy="464"/>
              </a:xfrm>
              <a:custGeom>
                <a:avLst/>
                <a:gdLst>
                  <a:gd name="T0" fmla="*/ 0 w 2528"/>
                  <a:gd name="T1" fmla="*/ 320 h 464"/>
                  <a:gd name="T2" fmla="*/ 32 w 2528"/>
                  <a:gd name="T3" fmla="*/ 452 h 464"/>
                  <a:gd name="T4" fmla="*/ 2292 w 2528"/>
                  <a:gd name="T5" fmla="*/ 464 h 464"/>
                  <a:gd name="T6" fmla="*/ 2528 w 2528"/>
                  <a:gd name="T7" fmla="*/ 232 h 464"/>
                  <a:gd name="T8" fmla="*/ 2200 w 2528"/>
                  <a:gd name="T9" fmla="*/ 280 h 464"/>
                  <a:gd name="T10" fmla="*/ 2032 w 2528"/>
                  <a:gd name="T11" fmla="*/ 280 h 464"/>
                  <a:gd name="T12" fmla="*/ 1880 w 2528"/>
                  <a:gd name="T13" fmla="*/ 276 h 464"/>
                  <a:gd name="T14" fmla="*/ 1840 w 2528"/>
                  <a:gd name="T15" fmla="*/ 144 h 464"/>
                  <a:gd name="T16" fmla="*/ 1864 w 2528"/>
                  <a:gd name="T17" fmla="*/ 96 h 464"/>
                  <a:gd name="T18" fmla="*/ 1588 w 2528"/>
                  <a:gd name="T19" fmla="*/ 92 h 464"/>
                  <a:gd name="T20" fmla="*/ 1564 w 2528"/>
                  <a:gd name="T21" fmla="*/ 40 h 464"/>
                  <a:gd name="T22" fmla="*/ 1528 w 2528"/>
                  <a:gd name="T23" fmla="*/ 40 h 464"/>
                  <a:gd name="T24" fmla="*/ 1512 w 2528"/>
                  <a:gd name="T25" fmla="*/ 0 h 464"/>
                  <a:gd name="T26" fmla="*/ 1476 w 2528"/>
                  <a:gd name="T27" fmla="*/ 8 h 464"/>
                  <a:gd name="T28" fmla="*/ 1492 w 2528"/>
                  <a:gd name="T29" fmla="*/ 48 h 464"/>
                  <a:gd name="T30" fmla="*/ 1416 w 2528"/>
                  <a:gd name="T31" fmla="*/ 64 h 464"/>
                  <a:gd name="T32" fmla="*/ 1412 w 2528"/>
                  <a:gd name="T33" fmla="*/ 116 h 464"/>
                  <a:gd name="T34" fmla="*/ 1160 w 2528"/>
                  <a:gd name="T35" fmla="*/ 120 h 464"/>
                  <a:gd name="T36" fmla="*/ 1076 w 2528"/>
                  <a:gd name="T37" fmla="*/ 56 h 464"/>
                  <a:gd name="T38" fmla="*/ 856 w 2528"/>
                  <a:gd name="T39" fmla="*/ 96 h 464"/>
                  <a:gd name="T40" fmla="*/ 800 w 2528"/>
                  <a:gd name="T41" fmla="*/ 228 h 464"/>
                  <a:gd name="T42" fmla="*/ 760 w 2528"/>
                  <a:gd name="T43" fmla="*/ 172 h 464"/>
                  <a:gd name="T44" fmla="*/ 596 w 2528"/>
                  <a:gd name="T45" fmla="*/ 200 h 464"/>
                  <a:gd name="T46" fmla="*/ 588 w 2528"/>
                  <a:gd name="T47" fmla="*/ 228 h 464"/>
                  <a:gd name="T48" fmla="*/ 552 w 2528"/>
                  <a:gd name="T49" fmla="*/ 196 h 464"/>
                  <a:gd name="T50" fmla="*/ 580 w 2528"/>
                  <a:gd name="T51" fmla="*/ 160 h 464"/>
                  <a:gd name="T52" fmla="*/ 540 w 2528"/>
                  <a:gd name="T53" fmla="*/ 148 h 464"/>
                  <a:gd name="T54" fmla="*/ 484 w 2528"/>
                  <a:gd name="T55" fmla="*/ 164 h 464"/>
                  <a:gd name="T56" fmla="*/ 520 w 2528"/>
                  <a:gd name="T57" fmla="*/ 188 h 464"/>
                  <a:gd name="T58" fmla="*/ 500 w 2528"/>
                  <a:gd name="T59" fmla="*/ 208 h 464"/>
                  <a:gd name="T60" fmla="*/ 524 w 2528"/>
                  <a:gd name="T61" fmla="*/ 224 h 464"/>
                  <a:gd name="T62" fmla="*/ 280 w 2528"/>
                  <a:gd name="T63" fmla="*/ 216 h 464"/>
                  <a:gd name="T64" fmla="*/ 292 w 2528"/>
                  <a:gd name="T65" fmla="*/ 260 h 464"/>
                  <a:gd name="T66" fmla="*/ 340 w 2528"/>
                  <a:gd name="T67" fmla="*/ 292 h 464"/>
                  <a:gd name="T68" fmla="*/ 304 w 2528"/>
                  <a:gd name="T69" fmla="*/ 348 h 464"/>
                  <a:gd name="T70" fmla="*/ 276 w 2528"/>
                  <a:gd name="T71" fmla="*/ 336 h 464"/>
                  <a:gd name="T72" fmla="*/ 268 w 2528"/>
                  <a:gd name="T73" fmla="*/ 312 h 464"/>
                  <a:gd name="T74" fmla="*/ 208 w 2528"/>
                  <a:gd name="T75" fmla="*/ 300 h 464"/>
                  <a:gd name="T76" fmla="*/ 184 w 2528"/>
                  <a:gd name="T77" fmla="*/ 344 h 464"/>
                  <a:gd name="T78" fmla="*/ 36 w 2528"/>
                  <a:gd name="T79" fmla="*/ 344 h 464"/>
                  <a:gd name="T80" fmla="*/ 0 w 2528"/>
                  <a:gd name="T81" fmla="*/ 320 h 46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28"/>
                  <a:gd name="T124" fmla="*/ 0 h 464"/>
                  <a:gd name="T125" fmla="*/ 2528 w 2528"/>
                  <a:gd name="T126" fmla="*/ 464 h 46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28" h="464">
                    <a:moveTo>
                      <a:pt x="0" y="320"/>
                    </a:moveTo>
                    <a:lnTo>
                      <a:pt x="32" y="452"/>
                    </a:lnTo>
                    <a:lnTo>
                      <a:pt x="2292" y="464"/>
                    </a:lnTo>
                    <a:lnTo>
                      <a:pt x="2528" y="232"/>
                    </a:lnTo>
                    <a:lnTo>
                      <a:pt x="2200" y="280"/>
                    </a:lnTo>
                    <a:lnTo>
                      <a:pt x="2032" y="280"/>
                    </a:lnTo>
                    <a:lnTo>
                      <a:pt x="1880" y="276"/>
                    </a:lnTo>
                    <a:lnTo>
                      <a:pt x="1840" y="144"/>
                    </a:lnTo>
                    <a:lnTo>
                      <a:pt x="1864" y="96"/>
                    </a:lnTo>
                    <a:lnTo>
                      <a:pt x="1588" y="92"/>
                    </a:lnTo>
                    <a:lnTo>
                      <a:pt x="1564" y="40"/>
                    </a:lnTo>
                    <a:lnTo>
                      <a:pt x="1528" y="40"/>
                    </a:lnTo>
                    <a:lnTo>
                      <a:pt x="1512" y="0"/>
                    </a:lnTo>
                    <a:lnTo>
                      <a:pt x="1476" y="8"/>
                    </a:lnTo>
                    <a:lnTo>
                      <a:pt x="1492" y="48"/>
                    </a:lnTo>
                    <a:lnTo>
                      <a:pt x="1416" y="64"/>
                    </a:lnTo>
                    <a:lnTo>
                      <a:pt x="1412" y="116"/>
                    </a:lnTo>
                    <a:lnTo>
                      <a:pt x="1160" y="120"/>
                    </a:lnTo>
                    <a:lnTo>
                      <a:pt x="1076" y="56"/>
                    </a:lnTo>
                    <a:lnTo>
                      <a:pt x="856" y="96"/>
                    </a:lnTo>
                    <a:lnTo>
                      <a:pt x="800" y="228"/>
                    </a:lnTo>
                    <a:lnTo>
                      <a:pt x="760" y="172"/>
                    </a:lnTo>
                    <a:lnTo>
                      <a:pt x="596" y="200"/>
                    </a:lnTo>
                    <a:lnTo>
                      <a:pt x="588" y="228"/>
                    </a:lnTo>
                    <a:lnTo>
                      <a:pt x="552" y="196"/>
                    </a:lnTo>
                    <a:lnTo>
                      <a:pt x="580" y="160"/>
                    </a:lnTo>
                    <a:lnTo>
                      <a:pt x="540" y="148"/>
                    </a:lnTo>
                    <a:lnTo>
                      <a:pt x="484" y="164"/>
                    </a:lnTo>
                    <a:lnTo>
                      <a:pt x="520" y="188"/>
                    </a:lnTo>
                    <a:lnTo>
                      <a:pt x="500" y="208"/>
                    </a:lnTo>
                    <a:lnTo>
                      <a:pt x="524" y="224"/>
                    </a:lnTo>
                    <a:lnTo>
                      <a:pt x="280" y="216"/>
                    </a:lnTo>
                    <a:lnTo>
                      <a:pt x="292" y="260"/>
                    </a:lnTo>
                    <a:lnTo>
                      <a:pt x="340" y="292"/>
                    </a:lnTo>
                    <a:lnTo>
                      <a:pt x="304" y="348"/>
                    </a:lnTo>
                    <a:lnTo>
                      <a:pt x="276" y="336"/>
                    </a:lnTo>
                    <a:lnTo>
                      <a:pt x="268" y="312"/>
                    </a:lnTo>
                    <a:lnTo>
                      <a:pt x="208" y="300"/>
                    </a:lnTo>
                    <a:lnTo>
                      <a:pt x="184" y="344"/>
                    </a:lnTo>
                    <a:lnTo>
                      <a:pt x="36" y="344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98" name="Freeform 463"/>
              <p:cNvSpPr>
                <a:spLocks/>
              </p:cNvSpPr>
              <p:nvPr/>
            </p:nvSpPr>
            <p:spPr bwMode="auto">
              <a:xfrm>
                <a:off x="2800" y="1848"/>
                <a:ext cx="172" cy="192"/>
              </a:xfrm>
              <a:custGeom>
                <a:avLst/>
                <a:gdLst>
                  <a:gd name="T0" fmla="*/ 0 w 172"/>
                  <a:gd name="T1" fmla="*/ 192 h 192"/>
                  <a:gd name="T2" fmla="*/ 60 w 172"/>
                  <a:gd name="T3" fmla="*/ 80 h 192"/>
                  <a:gd name="T4" fmla="*/ 4 w 172"/>
                  <a:gd name="T5" fmla="*/ 0 h 192"/>
                  <a:gd name="T6" fmla="*/ 160 w 172"/>
                  <a:gd name="T7" fmla="*/ 8 h 192"/>
                  <a:gd name="T8" fmla="*/ 116 w 172"/>
                  <a:gd name="T9" fmla="*/ 60 h 192"/>
                  <a:gd name="T10" fmla="*/ 172 w 172"/>
                  <a:gd name="T11" fmla="*/ 192 h 192"/>
                  <a:gd name="T12" fmla="*/ 0 w 172"/>
                  <a:gd name="T13" fmla="*/ 192 h 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2"/>
                  <a:gd name="T22" fmla="*/ 0 h 192"/>
                  <a:gd name="T23" fmla="*/ 172 w 172"/>
                  <a:gd name="T24" fmla="*/ 192 h 1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2" h="192">
                    <a:moveTo>
                      <a:pt x="0" y="192"/>
                    </a:moveTo>
                    <a:lnTo>
                      <a:pt x="60" y="80"/>
                    </a:lnTo>
                    <a:lnTo>
                      <a:pt x="4" y="0"/>
                    </a:lnTo>
                    <a:lnTo>
                      <a:pt x="160" y="8"/>
                    </a:lnTo>
                    <a:lnTo>
                      <a:pt x="116" y="60"/>
                    </a:lnTo>
                    <a:lnTo>
                      <a:pt x="1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</p:grpSp>
        <p:sp>
          <p:nvSpPr>
            <p:cNvPr id="82" name="Oval 464"/>
            <p:cNvSpPr>
              <a:spLocks noChangeArrowheads="1"/>
            </p:cNvSpPr>
            <p:nvPr/>
          </p:nvSpPr>
          <p:spPr bwMode="auto">
            <a:xfrm>
              <a:off x="2279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3" name="Oval 465"/>
            <p:cNvSpPr>
              <a:spLocks noChangeArrowheads="1"/>
            </p:cNvSpPr>
            <p:nvPr/>
          </p:nvSpPr>
          <p:spPr bwMode="auto">
            <a:xfrm>
              <a:off x="2602" y="2349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4" name="Oval 466"/>
            <p:cNvSpPr>
              <a:spLocks noChangeArrowheads="1"/>
            </p:cNvSpPr>
            <p:nvPr/>
          </p:nvSpPr>
          <p:spPr bwMode="auto">
            <a:xfrm>
              <a:off x="2296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5" name="Oval 467"/>
            <p:cNvSpPr>
              <a:spLocks noChangeArrowheads="1"/>
            </p:cNvSpPr>
            <p:nvPr/>
          </p:nvSpPr>
          <p:spPr bwMode="auto">
            <a:xfrm>
              <a:off x="2313" y="2358"/>
              <a:ext cx="8" cy="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6" name="Oval 468"/>
            <p:cNvSpPr>
              <a:spLocks noChangeArrowheads="1"/>
            </p:cNvSpPr>
            <p:nvPr/>
          </p:nvSpPr>
          <p:spPr bwMode="auto">
            <a:xfrm>
              <a:off x="2364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7" name="Oval 469"/>
            <p:cNvSpPr>
              <a:spLocks noChangeArrowheads="1"/>
            </p:cNvSpPr>
            <p:nvPr/>
          </p:nvSpPr>
          <p:spPr bwMode="auto">
            <a:xfrm>
              <a:off x="2381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8" name="Oval 470"/>
            <p:cNvSpPr>
              <a:spLocks noChangeArrowheads="1"/>
            </p:cNvSpPr>
            <p:nvPr/>
          </p:nvSpPr>
          <p:spPr bwMode="auto">
            <a:xfrm>
              <a:off x="2398" y="2316"/>
              <a:ext cx="8" cy="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89" name="Freeform 471"/>
            <p:cNvSpPr>
              <a:spLocks/>
            </p:cNvSpPr>
            <p:nvPr/>
          </p:nvSpPr>
          <p:spPr bwMode="auto">
            <a:xfrm>
              <a:off x="2253" y="2341"/>
              <a:ext cx="85" cy="9"/>
            </a:xfrm>
            <a:custGeom>
              <a:avLst/>
              <a:gdLst>
                <a:gd name="T0" fmla="*/ 0 w 207"/>
                <a:gd name="T1" fmla="*/ 0 h 136"/>
                <a:gd name="T2" fmla="*/ 2 w 207"/>
                <a:gd name="T3" fmla="*/ 0 h 136"/>
                <a:gd name="T4" fmla="*/ 14 w 207"/>
                <a:gd name="T5" fmla="*/ 0 h 136"/>
                <a:gd name="T6" fmla="*/ 14 w 207"/>
                <a:gd name="T7" fmla="*/ 0 h 136"/>
                <a:gd name="T8" fmla="*/ 8 w 207"/>
                <a:gd name="T9" fmla="*/ 0 h 136"/>
                <a:gd name="T10" fmla="*/ 2 w 207"/>
                <a:gd name="T11" fmla="*/ 0 h 136"/>
                <a:gd name="T12" fmla="*/ 2 w 20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36"/>
                <a:gd name="T23" fmla="*/ 207 w 207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36">
                  <a:moveTo>
                    <a:pt x="0" y="7"/>
                  </a:moveTo>
                  <a:cubicBezTo>
                    <a:pt x="11" y="7"/>
                    <a:pt x="21" y="7"/>
                    <a:pt x="32" y="7"/>
                  </a:cubicBezTo>
                  <a:lnTo>
                    <a:pt x="207" y="46"/>
                  </a:lnTo>
                  <a:lnTo>
                    <a:pt x="207" y="136"/>
                  </a:lnTo>
                  <a:lnTo>
                    <a:pt x="116" y="91"/>
                  </a:lnTo>
                  <a:lnTo>
                    <a:pt x="26" y="91"/>
                  </a:lnTo>
                  <a:lnTo>
                    <a:pt x="26" y="0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90" name="Freeform 472"/>
            <p:cNvSpPr>
              <a:spLocks/>
            </p:cNvSpPr>
            <p:nvPr/>
          </p:nvSpPr>
          <p:spPr bwMode="auto">
            <a:xfrm>
              <a:off x="2473" y="2307"/>
              <a:ext cx="48" cy="14"/>
            </a:xfrm>
            <a:custGeom>
              <a:avLst/>
              <a:gdLst>
                <a:gd name="T0" fmla="*/ 0 w 207"/>
                <a:gd name="T1" fmla="*/ 0 h 136"/>
                <a:gd name="T2" fmla="*/ 0 w 207"/>
                <a:gd name="T3" fmla="*/ 0 h 136"/>
                <a:gd name="T4" fmla="*/ 3 w 207"/>
                <a:gd name="T5" fmla="*/ 0 h 136"/>
                <a:gd name="T6" fmla="*/ 3 w 207"/>
                <a:gd name="T7" fmla="*/ 0 h 136"/>
                <a:gd name="T8" fmla="*/ 1 w 207"/>
                <a:gd name="T9" fmla="*/ 0 h 136"/>
                <a:gd name="T10" fmla="*/ 0 w 207"/>
                <a:gd name="T11" fmla="*/ 0 h 136"/>
                <a:gd name="T12" fmla="*/ 0 w 207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136"/>
                <a:gd name="T23" fmla="*/ 207 w 207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136">
                  <a:moveTo>
                    <a:pt x="0" y="7"/>
                  </a:moveTo>
                  <a:cubicBezTo>
                    <a:pt x="11" y="7"/>
                    <a:pt x="21" y="7"/>
                    <a:pt x="32" y="7"/>
                  </a:cubicBezTo>
                  <a:lnTo>
                    <a:pt x="207" y="46"/>
                  </a:lnTo>
                  <a:lnTo>
                    <a:pt x="207" y="136"/>
                  </a:lnTo>
                  <a:lnTo>
                    <a:pt x="116" y="91"/>
                  </a:lnTo>
                  <a:lnTo>
                    <a:pt x="26" y="91"/>
                  </a:lnTo>
                  <a:lnTo>
                    <a:pt x="26" y="0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91" name="Line 473"/>
            <p:cNvSpPr>
              <a:spLocks noChangeShapeType="1"/>
            </p:cNvSpPr>
            <p:nvPr/>
          </p:nvSpPr>
          <p:spPr bwMode="auto">
            <a:xfrm flipV="1">
              <a:off x="2568" y="2251"/>
              <a:ext cx="0" cy="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474"/>
            <p:cNvSpPr>
              <a:spLocks noChangeShapeType="1"/>
            </p:cNvSpPr>
            <p:nvPr/>
          </p:nvSpPr>
          <p:spPr bwMode="auto">
            <a:xfrm>
              <a:off x="2549" y="2272"/>
              <a:ext cx="28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Rectangle 475"/>
            <p:cNvSpPr>
              <a:spLocks noChangeArrowheads="1"/>
            </p:cNvSpPr>
            <p:nvPr/>
          </p:nvSpPr>
          <p:spPr bwMode="auto">
            <a:xfrm>
              <a:off x="2577" y="2279"/>
              <a:ext cx="9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94" name="Rectangle 476"/>
            <p:cNvSpPr>
              <a:spLocks noChangeArrowheads="1"/>
            </p:cNvSpPr>
            <p:nvPr/>
          </p:nvSpPr>
          <p:spPr bwMode="auto">
            <a:xfrm>
              <a:off x="2558" y="2328"/>
              <a:ext cx="10" cy="2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95" name="Rectangle 477"/>
            <p:cNvSpPr>
              <a:spLocks noChangeArrowheads="1"/>
            </p:cNvSpPr>
            <p:nvPr/>
          </p:nvSpPr>
          <p:spPr bwMode="auto">
            <a:xfrm>
              <a:off x="2549" y="2272"/>
              <a:ext cx="9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96" name="Rectangle 478"/>
            <p:cNvSpPr>
              <a:spLocks noChangeArrowheads="1"/>
            </p:cNvSpPr>
            <p:nvPr/>
          </p:nvSpPr>
          <p:spPr bwMode="auto">
            <a:xfrm>
              <a:off x="2494" y="2292"/>
              <a:ext cx="33" cy="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grpSp>
        <p:nvGrpSpPr>
          <p:cNvPr id="699" name="Group 698"/>
          <p:cNvGrpSpPr/>
          <p:nvPr/>
        </p:nvGrpSpPr>
        <p:grpSpPr>
          <a:xfrm>
            <a:off x="2329762" y="4209712"/>
            <a:ext cx="258862" cy="245666"/>
            <a:chOff x="6309731" y="4229394"/>
            <a:chExt cx="275214" cy="279726"/>
          </a:xfrm>
        </p:grpSpPr>
        <p:sp>
          <p:nvSpPr>
            <p:cNvPr id="700" name="Freeform 699"/>
            <p:cNvSpPr/>
            <p:nvPr/>
          </p:nvSpPr>
          <p:spPr>
            <a:xfrm>
              <a:off x="6460658" y="4331567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1" name="AutoShape 488"/>
            <p:cNvSpPr>
              <a:spLocks noChangeArrowheads="1"/>
            </p:cNvSpPr>
            <p:nvPr/>
          </p:nvSpPr>
          <p:spPr bwMode="auto">
            <a:xfrm rot="11764954" flipV="1">
              <a:off x="6507604" y="4324896"/>
              <a:ext cx="34089" cy="78264"/>
            </a:xfrm>
            <a:prstGeom prst="can">
              <a:avLst>
                <a:gd name="adj" fmla="val 492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02" name="AutoShape 490"/>
            <p:cNvSpPr>
              <a:spLocks noChangeArrowheads="1"/>
            </p:cNvSpPr>
            <p:nvPr/>
          </p:nvSpPr>
          <p:spPr bwMode="auto">
            <a:xfrm rot="1336458">
              <a:off x="6418979" y="4229394"/>
              <a:ext cx="113629" cy="221847"/>
            </a:xfrm>
            <a:prstGeom prst="can">
              <a:avLst>
                <a:gd name="adj" fmla="val 41875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03" name="AutoShape 491"/>
            <p:cNvSpPr>
              <a:spLocks noChangeArrowheads="1"/>
            </p:cNvSpPr>
            <p:nvPr/>
          </p:nvSpPr>
          <p:spPr bwMode="auto">
            <a:xfrm rot="12048012" flipV="1">
              <a:off x="6482888" y="4317127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04" name="Oval 493"/>
            <p:cNvSpPr>
              <a:spLocks noChangeArrowheads="1"/>
            </p:cNvSpPr>
            <p:nvPr/>
          </p:nvSpPr>
          <p:spPr bwMode="auto">
            <a:xfrm rot="1504741">
              <a:off x="6469966" y="4237973"/>
              <a:ext cx="90903" cy="3281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05" name="AutoShape 494"/>
            <p:cNvSpPr>
              <a:spLocks noChangeArrowheads="1"/>
            </p:cNvSpPr>
            <p:nvPr/>
          </p:nvSpPr>
          <p:spPr bwMode="auto">
            <a:xfrm rot="11875419" flipV="1">
              <a:off x="6441737" y="4310526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06" name="Freeform 705"/>
            <p:cNvSpPr/>
            <p:nvPr/>
          </p:nvSpPr>
          <p:spPr>
            <a:xfrm>
              <a:off x="6309731" y="4322439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08" name="Group 707"/>
          <p:cNvGrpSpPr/>
          <p:nvPr/>
        </p:nvGrpSpPr>
        <p:grpSpPr>
          <a:xfrm>
            <a:off x="2123728" y="4725144"/>
            <a:ext cx="258862" cy="245666"/>
            <a:chOff x="6309731" y="4229394"/>
            <a:chExt cx="275214" cy="279726"/>
          </a:xfrm>
        </p:grpSpPr>
        <p:sp>
          <p:nvSpPr>
            <p:cNvPr id="709" name="Freeform 708"/>
            <p:cNvSpPr/>
            <p:nvPr/>
          </p:nvSpPr>
          <p:spPr>
            <a:xfrm>
              <a:off x="6460658" y="4331567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0" name="AutoShape 488"/>
            <p:cNvSpPr>
              <a:spLocks noChangeArrowheads="1"/>
            </p:cNvSpPr>
            <p:nvPr/>
          </p:nvSpPr>
          <p:spPr bwMode="auto">
            <a:xfrm rot="11764954" flipV="1">
              <a:off x="6507604" y="4324896"/>
              <a:ext cx="34089" cy="78264"/>
            </a:xfrm>
            <a:prstGeom prst="can">
              <a:avLst>
                <a:gd name="adj" fmla="val 492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11" name="AutoShape 490"/>
            <p:cNvSpPr>
              <a:spLocks noChangeArrowheads="1"/>
            </p:cNvSpPr>
            <p:nvPr/>
          </p:nvSpPr>
          <p:spPr bwMode="auto">
            <a:xfrm rot="1336458">
              <a:off x="6418979" y="4229394"/>
              <a:ext cx="113629" cy="221847"/>
            </a:xfrm>
            <a:prstGeom prst="can">
              <a:avLst>
                <a:gd name="adj" fmla="val 41875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12" name="AutoShape 491"/>
            <p:cNvSpPr>
              <a:spLocks noChangeArrowheads="1"/>
            </p:cNvSpPr>
            <p:nvPr/>
          </p:nvSpPr>
          <p:spPr bwMode="auto">
            <a:xfrm rot="12048012" flipV="1">
              <a:off x="6482888" y="4317127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13" name="Oval 493"/>
            <p:cNvSpPr>
              <a:spLocks noChangeArrowheads="1"/>
            </p:cNvSpPr>
            <p:nvPr/>
          </p:nvSpPr>
          <p:spPr bwMode="auto">
            <a:xfrm rot="1504741">
              <a:off x="6469966" y="4237973"/>
              <a:ext cx="90903" cy="3281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14" name="AutoShape 494"/>
            <p:cNvSpPr>
              <a:spLocks noChangeArrowheads="1"/>
            </p:cNvSpPr>
            <p:nvPr/>
          </p:nvSpPr>
          <p:spPr bwMode="auto">
            <a:xfrm rot="11875419" flipV="1">
              <a:off x="6441737" y="4310526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15" name="Freeform 714"/>
            <p:cNvSpPr/>
            <p:nvPr/>
          </p:nvSpPr>
          <p:spPr>
            <a:xfrm>
              <a:off x="6309731" y="4322439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16" name="Group 715"/>
          <p:cNvGrpSpPr/>
          <p:nvPr/>
        </p:nvGrpSpPr>
        <p:grpSpPr>
          <a:xfrm>
            <a:off x="2771800" y="4797152"/>
            <a:ext cx="258862" cy="245666"/>
            <a:chOff x="6309731" y="4229394"/>
            <a:chExt cx="275214" cy="279726"/>
          </a:xfrm>
        </p:grpSpPr>
        <p:sp>
          <p:nvSpPr>
            <p:cNvPr id="717" name="Freeform 716"/>
            <p:cNvSpPr/>
            <p:nvPr/>
          </p:nvSpPr>
          <p:spPr>
            <a:xfrm>
              <a:off x="6460658" y="4331567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8" name="AutoShape 488"/>
            <p:cNvSpPr>
              <a:spLocks noChangeArrowheads="1"/>
            </p:cNvSpPr>
            <p:nvPr/>
          </p:nvSpPr>
          <p:spPr bwMode="auto">
            <a:xfrm rot="11764954" flipV="1">
              <a:off x="6507604" y="4324896"/>
              <a:ext cx="34089" cy="78264"/>
            </a:xfrm>
            <a:prstGeom prst="can">
              <a:avLst>
                <a:gd name="adj" fmla="val 492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19" name="AutoShape 490"/>
            <p:cNvSpPr>
              <a:spLocks noChangeArrowheads="1"/>
            </p:cNvSpPr>
            <p:nvPr/>
          </p:nvSpPr>
          <p:spPr bwMode="auto">
            <a:xfrm rot="1336458">
              <a:off x="6418979" y="4229394"/>
              <a:ext cx="113629" cy="221847"/>
            </a:xfrm>
            <a:prstGeom prst="can">
              <a:avLst>
                <a:gd name="adj" fmla="val 41875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20" name="AutoShape 491"/>
            <p:cNvSpPr>
              <a:spLocks noChangeArrowheads="1"/>
            </p:cNvSpPr>
            <p:nvPr/>
          </p:nvSpPr>
          <p:spPr bwMode="auto">
            <a:xfrm rot="12048012" flipV="1">
              <a:off x="6482888" y="4317127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21" name="Oval 493"/>
            <p:cNvSpPr>
              <a:spLocks noChangeArrowheads="1"/>
            </p:cNvSpPr>
            <p:nvPr/>
          </p:nvSpPr>
          <p:spPr bwMode="auto">
            <a:xfrm rot="1504741">
              <a:off x="6469966" y="4237973"/>
              <a:ext cx="90903" cy="3281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22" name="AutoShape 494"/>
            <p:cNvSpPr>
              <a:spLocks noChangeArrowheads="1"/>
            </p:cNvSpPr>
            <p:nvPr/>
          </p:nvSpPr>
          <p:spPr bwMode="auto">
            <a:xfrm rot="11875419" flipV="1">
              <a:off x="6441737" y="4310526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723" name="Freeform 722"/>
            <p:cNvSpPr/>
            <p:nvPr/>
          </p:nvSpPr>
          <p:spPr>
            <a:xfrm>
              <a:off x="6309731" y="4322439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24" name="TextBox 723"/>
          <p:cNvSpPr txBox="1"/>
          <p:nvPr/>
        </p:nvSpPr>
        <p:spPr>
          <a:xfrm>
            <a:off x="6660232" y="536392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Isotope</a:t>
            </a:r>
            <a:r>
              <a:rPr lang="nl-NL" dirty="0" smtClean="0"/>
              <a:t> Lab</a:t>
            </a:r>
          </a:p>
        </p:txBody>
      </p:sp>
      <p:sp>
        <p:nvSpPr>
          <p:cNvPr id="725" name="TextBox 724"/>
          <p:cNvSpPr txBox="1"/>
          <p:nvPr/>
        </p:nvSpPr>
        <p:spPr>
          <a:xfrm>
            <a:off x="6660232" y="565195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Cal gas Lab</a:t>
            </a:r>
          </a:p>
        </p:txBody>
      </p:sp>
      <p:grpSp>
        <p:nvGrpSpPr>
          <p:cNvPr id="727" name="Group 486"/>
          <p:cNvGrpSpPr>
            <a:grpSpLocks/>
          </p:cNvGrpSpPr>
          <p:nvPr/>
        </p:nvGrpSpPr>
        <p:grpSpPr bwMode="auto">
          <a:xfrm>
            <a:off x="1043667" y="2437481"/>
            <a:ext cx="737124" cy="437973"/>
            <a:chOff x="2717" y="1277"/>
            <a:chExt cx="1673" cy="801"/>
          </a:xfrm>
        </p:grpSpPr>
        <p:grpSp>
          <p:nvGrpSpPr>
            <p:cNvPr id="728" name="Group 487"/>
            <p:cNvGrpSpPr>
              <a:grpSpLocks/>
            </p:cNvGrpSpPr>
            <p:nvPr/>
          </p:nvGrpSpPr>
          <p:grpSpPr bwMode="auto">
            <a:xfrm>
              <a:off x="2717" y="1277"/>
              <a:ext cx="1673" cy="801"/>
              <a:chOff x="2717" y="1277"/>
              <a:chExt cx="1673" cy="801"/>
            </a:xfrm>
          </p:grpSpPr>
          <p:sp>
            <p:nvSpPr>
              <p:cNvPr id="731" name="AutoShape 488"/>
              <p:cNvSpPr>
                <a:spLocks noChangeArrowheads="1"/>
              </p:cNvSpPr>
              <p:nvPr/>
            </p:nvSpPr>
            <p:spPr bwMode="auto">
              <a:xfrm rot="20504843" flipV="1">
                <a:off x="3234" y="1606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32" name="Freeform 489"/>
              <p:cNvSpPr>
                <a:spLocks/>
              </p:cNvSpPr>
              <p:nvPr/>
            </p:nvSpPr>
            <p:spPr bwMode="auto">
              <a:xfrm rot="-10125479">
                <a:off x="2717" y="1633"/>
                <a:ext cx="617" cy="434"/>
              </a:xfrm>
              <a:custGeom>
                <a:avLst/>
                <a:gdLst>
                  <a:gd name="T0" fmla="*/ 0 w 635"/>
                  <a:gd name="T1" fmla="*/ 239 h 454"/>
                  <a:gd name="T2" fmla="*/ 42 w 635"/>
                  <a:gd name="T3" fmla="*/ 278 h 454"/>
                  <a:gd name="T4" fmla="*/ 84 w 635"/>
                  <a:gd name="T5" fmla="*/ 358 h 454"/>
                  <a:gd name="T6" fmla="*/ 84 w 635"/>
                  <a:gd name="T7" fmla="*/ 397 h 454"/>
                  <a:gd name="T8" fmla="*/ 583 w 635"/>
                  <a:gd name="T9" fmla="*/ 79 h 454"/>
                  <a:gd name="T10" fmla="*/ 291 w 635"/>
                  <a:gd name="T11" fmla="*/ 0 h 454"/>
                  <a:gd name="T12" fmla="*/ 0 w 635"/>
                  <a:gd name="T13" fmla="*/ 239 h 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35"/>
                  <a:gd name="T22" fmla="*/ 0 h 454"/>
                  <a:gd name="T23" fmla="*/ 635 w 635"/>
                  <a:gd name="T24" fmla="*/ 454 h 4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35" h="454">
                    <a:moveTo>
                      <a:pt x="0" y="273"/>
                    </a:moveTo>
                    <a:lnTo>
                      <a:pt x="45" y="318"/>
                    </a:lnTo>
                    <a:lnTo>
                      <a:pt x="91" y="409"/>
                    </a:lnTo>
                    <a:lnTo>
                      <a:pt x="91" y="454"/>
                    </a:lnTo>
                    <a:lnTo>
                      <a:pt x="635" y="91"/>
                    </a:lnTo>
                    <a:lnTo>
                      <a:pt x="318" y="0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33" name="AutoShape 490"/>
              <p:cNvSpPr>
                <a:spLocks noChangeArrowheads="1"/>
              </p:cNvSpPr>
              <p:nvPr/>
            </p:nvSpPr>
            <p:spPr bwMode="auto">
              <a:xfrm rot="10076347">
                <a:off x="3288" y="1341"/>
                <a:ext cx="440" cy="737"/>
              </a:xfrm>
              <a:prstGeom prst="can">
                <a:avLst>
                  <a:gd name="adj" fmla="val 41875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34" name="AutoShape 491"/>
              <p:cNvSpPr>
                <a:spLocks noChangeArrowheads="1"/>
              </p:cNvSpPr>
              <p:nvPr/>
            </p:nvSpPr>
            <p:spPr bwMode="auto">
              <a:xfrm rot="20787901" flipV="1">
                <a:off x="3330" y="1581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35" name="Freeform 492"/>
              <p:cNvSpPr>
                <a:spLocks/>
              </p:cNvSpPr>
              <p:nvPr/>
            </p:nvSpPr>
            <p:spPr bwMode="auto">
              <a:xfrm rot="-10125479">
                <a:off x="3633" y="1277"/>
                <a:ext cx="757" cy="523"/>
              </a:xfrm>
              <a:custGeom>
                <a:avLst/>
                <a:gdLst>
                  <a:gd name="T0" fmla="*/ 713 w 780"/>
                  <a:gd name="T1" fmla="*/ 152 h 547"/>
                  <a:gd name="T2" fmla="*/ 620 w 780"/>
                  <a:gd name="T3" fmla="*/ 110 h 547"/>
                  <a:gd name="T4" fmla="*/ 584 w 780"/>
                  <a:gd name="T5" fmla="*/ 50 h 547"/>
                  <a:gd name="T6" fmla="*/ 591 w 780"/>
                  <a:gd name="T7" fmla="*/ 0 h 547"/>
                  <a:gd name="T8" fmla="*/ 0 w 780"/>
                  <a:gd name="T9" fmla="*/ 299 h 547"/>
                  <a:gd name="T10" fmla="*/ 256 w 780"/>
                  <a:gd name="T11" fmla="*/ 478 h 547"/>
                  <a:gd name="T12" fmla="*/ 713 w 780"/>
                  <a:gd name="T13" fmla="*/ 152 h 5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0"/>
                  <a:gd name="T22" fmla="*/ 0 h 547"/>
                  <a:gd name="T23" fmla="*/ 780 w 780"/>
                  <a:gd name="T24" fmla="*/ 547 h 5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0" h="547">
                    <a:moveTo>
                      <a:pt x="780" y="174"/>
                    </a:moveTo>
                    <a:lnTo>
                      <a:pt x="678" y="126"/>
                    </a:lnTo>
                    <a:lnTo>
                      <a:pt x="639" y="57"/>
                    </a:lnTo>
                    <a:lnTo>
                      <a:pt x="646" y="0"/>
                    </a:lnTo>
                    <a:lnTo>
                      <a:pt x="0" y="342"/>
                    </a:lnTo>
                    <a:lnTo>
                      <a:pt x="280" y="547"/>
                    </a:lnTo>
                    <a:lnTo>
                      <a:pt x="780" y="17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36" name="Oval 493"/>
              <p:cNvSpPr>
                <a:spLocks noChangeArrowheads="1"/>
              </p:cNvSpPr>
              <p:nvPr/>
            </p:nvSpPr>
            <p:spPr bwMode="auto">
              <a:xfrm rot="10244630">
                <a:off x="3393" y="1965"/>
                <a:ext cx="352" cy="109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737" name="AutoShape 494"/>
              <p:cNvSpPr>
                <a:spLocks noChangeArrowheads="1"/>
              </p:cNvSpPr>
              <p:nvPr/>
            </p:nvSpPr>
            <p:spPr bwMode="auto">
              <a:xfrm rot="20615308" flipV="1">
                <a:off x="3476" y="1522"/>
                <a:ext cx="132" cy="260"/>
              </a:xfrm>
              <a:prstGeom prst="can">
                <a:avLst>
                  <a:gd name="adj" fmla="val 49242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</p:grpSp>
        <p:sp>
          <p:nvSpPr>
            <p:cNvPr id="729" name="Line 495"/>
            <p:cNvSpPr>
              <a:spLocks noChangeShapeType="1"/>
            </p:cNvSpPr>
            <p:nvPr/>
          </p:nvSpPr>
          <p:spPr bwMode="auto">
            <a:xfrm flipH="1" flipV="1">
              <a:off x="2971" y="1389"/>
              <a:ext cx="272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0" name="Oval 496"/>
            <p:cNvSpPr>
              <a:spLocks noChangeArrowheads="1"/>
            </p:cNvSpPr>
            <p:nvPr/>
          </p:nvSpPr>
          <p:spPr bwMode="auto">
            <a:xfrm>
              <a:off x="2835" y="1344"/>
              <a:ext cx="226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</p:grpSp>
      <p:grpSp>
        <p:nvGrpSpPr>
          <p:cNvPr id="479" name="Group 478"/>
          <p:cNvGrpSpPr/>
          <p:nvPr/>
        </p:nvGrpSpPr>
        <p:grpSpPr>
          <a:xfrm>
            <a:off x="1619672" y="5013176"/>
            <a:ext cx="258862" cy="245666"/>
            <a:chOff x="6309731" y="4229394"/>
            <a:chExt cx="275214" cy="279726"/>
          </a:xfrm>
        </p:grpSpPr>
        <p:sp>
          <p:nvSpPr>
            <p:cNvPr id="480" name="Freeform 479"/>
            <p:cNvSpPr/>
            <p:nvPr/>
          </p:nvSpPr>
          <p:spPr>
            <a:xfrm>
              <a:off x="6460658" y="4331567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1" name="AutoShape 488"/>
            <p:cNvSpPr>
              <a:spLocks noChangeArrowheads="1"/>
            </p:cNvSpPr>
            <p:nvPr/>
          </p:nvSpPr>
          <p:spPr bwMode="auto">
            <a:xfrm rot="11764954" flipV="1">
              <a:off x="6507604" y="4324896"/>
              <a:ext cx="34089" cy="78264"/>
            </a:xfrm>
            <a:prstGeom prst="can">
              <a:avLst>
                <a:gd name="adj" fmla="val 492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82" name="AutoShape 490"/>
            <p:cNvSpPr>
              <a:spLocks noChangeArrowheads="1"/>
            </p:cNvSpPr>
            <p:nvPr/>
          </p:nvSpPr>
          <p:spPr bwMode="auto">
            <a:xfrm rot="1336458">
              <a:off x="6418979" y="4229394"/>
              <a:ext cx="113629" cy="221847"/>
            </a:xfrm>
            <a:prstGeom prst="can">
              <a:avLst>
                <a:gd name="adj" fmla="val 41875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83" name="AutoShape 491"/>
            <p:cNvSpPr>
              <a:spLocks noChangeArrowheads="1"/>
            </p:cNvSpPr>
            <p:nvPr/>
          </p:nvSpPr>
          <p:spPr bwMode="auto">
            <a:xfrm rot="12048012" flipV="1">
              <a:off x="6482888" y="4317127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84" name="Oval 493"/>
            <p:cNvSpPr>
              <a:spLocks noChangeArrowheads="1"/>
            </p:cNvSpPr>
            <p:nvPr/>
          </p:nvSpPr>
          <p:spPr bwMode="auto">
            <a:xfrm rot="1504741">
              <a:off x="6469966" y="4237973"/>
              <a:ext cx="90903" cy="3281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85" name="AutoShape 494"/>
            <p:cNvSpPr>
              <a:spLocks noChangeArrowheads="1"/>
            </p:cNvSpPr>
            <p:nvPr/>
          </p:nvSpPr>
          <p:spPr bwMode="auto">
            <a:xfrm rot="11875419" flipV="1">
              <a:off x="6441737" y="4310526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86" name="Freeform 485"/>
            <p:cNvSpPr/>
            <p:nvPr/>
          </p:nvSpPr>
          <p:spPr>
            <a:xfrm>
              <a:off x="6309731" y="4322439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87" name="Group 486"/>
          <p:cNvGrpSpPr/>
          <p:nvPr/>
        </p:nvGrpSpPr>
        <p:grpSpPr>
          <a:xfrm>
            <a:off x="3707904" y="4509120"/>
            <a:ext cx="258862" cy="245666"/>
            <a:chOff x="6309731" y="4229394"/>
            <a:chExt cx="275214" cy="279726"/>
          </a:xfrm>
        </p:grpSpPr>
        <p:sp>
          <p:nvSpPr>
            <p:cNvPr id="488" name="Freeform 487"/>
            <p:cNvSpPr/>
            <p:nvPr/>
          </p:nvSpPr>
          <p:spPr>
            <a:xfrm>
              <a:off x="6460658" y="4331567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9" name="AutoShape 488"/>
            <p:cNvSpPr>
              <a:spLocks noChangeArrowheads="1"/>
            </p:cNvSpPr>
            <p:nvPr/>
          </p:nvSpPr>
          <p:spPr bwMode="auto">
            <a:xfrm rot="11764954" flipV="1">
              <a:off x="6507604" y="4324896"/>
              <a:ext cx="34089" cy="78264"/>
            </a:xfrm>
            <a:prstGeom prst="can">
              <a:avLst>
                <a:gd name="adj" fmla="val 492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90" name="AutoShape 490"/>
            <p:cNvSpPr>
              <a:spLocks noChangeArrowheads="1"/>
            </p:cNvSpPr>
            <p:nvPr/>
          </p:nvSpPr>
          <p:spPr bwMode="auto">
            <a:xfrm rot="1336458">
              <a:off x="6418979" y="4229394"/>
              <a:ext cx="113629" cy="221847"/>
            </a:xfrm>
            <a:prstGeom prst="can">
              <a:avLst>
                <a:gd name="adj" fmla="val 41875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91" name="AutoShape 491"/>
            <p:cNvSpPr>
              <a:spLocks noChangeArrowheads="1"/>
            </p:cNvSpPr>
            <p:nvPr/>
          </p:nvSpPr>
          <p:spPr bwMode="auto">
            <a:xfrm rot="12048012" flipV="1">
              <a:off x="6482888" y="4317127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92" name="Oval 493"/>
            <p:cNvSpPr>
              <a:spLocks noChangeArrowheads="1"/>
            </p:cNvSpPr>
            <p:nvPr/>
          </p:nvSpPr>
          <p:spPr bwMode="auto">
            <a:xfrm rot="1504741">
              <a:off x="6469966" y="4237973"/>
              <a:ext cx="90903" cy="3281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93" name="AutoShape 494"/>
            <p:cNvSpPr>
              <a:spLocks noChangeArrowheads="1"/>
            </p:cNvSpPr>
            <p:nvPr/>
          </p:nvSpPr>
          <p:spPr bwMode="auto">
            <a:xfrm rot="11875419" flipV="1">
              <a:off x="6441737" y="4310526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94" name="Freeform 493"/>
            <p:cNvSpPr/>
            <p:nvPr/>
          </p:nvSpPr>
          <p:spPr>
            <a:xfrm>
              <a:off x="6309731" y="4322439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0.12593 L 0.32274 0.05232 L 0.25972 -2.59259E-6 L 0.17309 -0.03148 L 0.08663 -0.04213 L 8.67362E-19 -2.59259E-6 " pathEditMode="relative" ptsTypes="AAAAAA">
                                      <p:cBhvr>
                                        <p:cTn id="6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/>
      <p:bldP spid="411" grpId="0"/>
      <p:bldP spid="423" grpId="0"/>
      <p:bldP spid="435" grpId="0"/>
      <p:bldP spid="438" grpId="0" animBg="1"/>
      <p:bldP spid="439" grpId="0"/>
      <p:bldP spid="440" grpId="0" animBg="1"/>
      <p:bldP spid="441" grpId="0" animBg="1"/>
      <p:bldP spid="472" grpId="0" animBg="1"/>
      <p:bldP spid="473" grpId="0"/>
      <p:bldP spid="27" grpId="0" animBg="1"/>
      <p:bldP spid="28" grpId="0" animBg="1"/>
      <p:bldP spid="29" grpId="0" animBg="1"/>
      <p:bldP spid="30" grpId="0" animBg="1"/>
      <p:bldP spid="31" grpId="0" animBg="1"/>
      <p:bldP spid="55" grpId="0" animBg="1"/>
      <p:bldP spid="56" grpId="0" animBg="1"/>
      <p:bldP spid="68" grpId="0" animBg="1"/>
      <p:bldP spid="724" grpId="0"/>
      <p:bldP spid="7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The InGOS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gases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012160" y="836712"/>
            <a:ext cx="2843808" cy="2664296"/>
            <a:chOff x="0" y="1916832"/>
            <a:chExt cx="5868144" cy="4536504"/>
          </a:xfrm>
        </p:grpSpPr>
        <p:pic>
          <p:nvPicPr>
            <p:cNvPr id="50" name="Picture 142" descr="europe outline map"/>
            <p:cNvPicPr>
              <a:picLocks noChangeAspect="1" noChangeArrowheads="1"/>
            </p:cNvPicPr>
            <p:nvPr/>
          </p:nvPicPr>
          <p:blipFill>
            <a:blip r:embed="rId2" cstate="print"/>
            <a:srcRect t="10318" r="16284"/>
            <a:stretch>
              <a:fillRect/>
            </a:stretch>
          </p:blipFill>
          <p:spPr bwMode="auto">
            <a:xfrm>
              <a:off x="0" y="1916832"/>
              <a:ext cx="5868144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" name="Group 50"/>
            <p:cNvGrpSpPr/>
            <p:nvPr/>
          </p:nvGrpSpPr>
          <p:grpSpPr>
            <a:xfrm>
              <a:off x="333308" y="2280150"/>
              <a:ext cx="4474019" cy="3716466"/>
              <a:chOff x="817702" y="2236313"/>
              <a:chExt cx="3733625" cy="3268043"/>
            </a:xfrm>
          </p:grpSpPr>
          <p:sp>
            <p:nvSpPr>
              <p:cNvPr id="52" name="Oval 144"/>
              <p:cNvSpPr>
                <a:spLocks noChangeArrowheads="1"/>
              </p:cNvSpPr>
              <p:nvPr/>
            </p:nvSpPr>
            <p:spPr bwMode="auto">
              <a:xfrm>
                <a:off x="1852740" y="4577715"/>
                <a:ext cx="139075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3" name="Oval 145"/>
              <p:cNvSpPr>
                <a:spLocks noChangeArrowheads="1"/>
              </p:cNvSpPr>
              <p:nvPr/>
            </p:nvSpPr>
            <p:spPr bwMode="auto">
              <a:xfrm>
                <a:off x="1713665" y="4205716"/>
                <a:ext cx="139075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4" name="Oval 146"/>
              <p:cNvSpPr>
                <a:spLocks noChangeArrowheads="1"/>
              </p:cNvSpPr>
              <p:nvPr/>
            </p:nvSpPr>
            <p:spPr bwMode="auto">
              <a:xfrm>
                <a:off x="1368652" y="3724307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5" name="Oval 151"/>
              <p:cNvSpPr>
                <a:spLocks noChangeArrowheads="1"/>
              </p:cNvSpPr>
              <p:nvPr/>
            </p:nvSpPr>
            <p:spPr bwMode="auto">
              <a:xfrm>
                <a:off x="2545439" y="4415786"/>
                <a:ext cx="139075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6" name="Oval 152"/>
              <p:cNvSpPr>
                <a:spLocks noChangeArrowheads="1"/>
              </p:cNvSpPr>
              <p:nvPr/>
            </p:nvSpPr>
            <p:spPr bwMode="auto">
              <a:xfrm>
                <a:off x="2406365" y="4684938"/>
                <a:ext cx="139075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7" name="Oval 154"/>
              <p:cNvSpPr>
                <a:spLocks noChangeArrowheads="1"/>
              </p:cNvSpPr>
              <p:nvPr/>
            </p:nvSpPr>
            <p:spPr bwMode="auto">
              <a:xfrm>
                <a:off x="1438190" y="5321712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8" name="Oval 155"/>
              <p:cNvSpPr>
                <a:spLocks noChangeArrowheads="1"/>
              </p:cNvSpPr>
              <p:nvPr/>
            </p:nvSpPr>
            <p:spPr bwMode="auto">
              <a:xfrm>
                <a:off x="1646802" y="4310751"/>
                <a:ext cx="136400" cy="105035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59" name="Oval 158"/>
              <p:cNvSpPr>
                <a:spLocks noChangeArrowheads="1"/>
              </p:cNvSpPr>
              <p:nvPr/>
            </p:nvSpPr>
            <p:spPr bwMode="auto">
              <a:xfrm>
                <a:off x="817702" y="4098493"/>
                <a:ext cx="133726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sp>
            <p:nvSpPr>
              <p:cNvPr id="60" name="Oval 407"/>
              <p:cNvSpPr>
                <a:spLocks noChangeArrowheads="1"/>
              </p:cNvSpPr>
              <p:nvPr/>
            </p:nvSpPr>
            <p:spPr bwMode="auto">
              <a:xfrm>
                <a:off x="2754052" y="4577715"/>
                <a:ext cx="136400" cy="107223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Eras Demi ITC"/>
                </a:endParaRPr>
              </a:p>
            </p:txBody>
          </p:sp>
          <p:grpSp>
            <p:nvGrpSpPr>
              <p:cNvPr id="61" name="Group 446"/>
              <p:cNvGrpSpPr/>
              <p:nvPr/>
            </p:nvGrpSpPr>
            <p:grpSpPr>
              <a:xfrm>
                <a:off x="835450" y="2236313"/>
                <a:ext cx="3715877" cy="3268043"/>
                <a:chOff x="835450" y="2236313"/>
                <a:chExt cx="3715877" cy="3268043"/>
              </a:xfrm>
            </p:grpSpPr>
            <p:sp>
              <p:nvSpPr>
                <p:cNvPr id="62" name="Oval 143"/>
                <p:cNvSpPr>
                  <a:spLocks noChangeArrowheads="1"/>
                </p:cNvSpPr>
                <p:nvPr/>
              </p:nvSpPr>
              <p:spPr bwMode="auto">
                <a:xfrm>
                  <a:off x="2130889" y="4203528"/>
                  <a:ext cx="136400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63" name="Oval 147"/>
                <p:cNvSpPr>
                  <a:spLocks noChangeArrowheads="1"/>
                </p:cNvSpPr>
                <p:nvPr/>
              </p:nvSpPr>
              <p:spPr bwMode="auto">
                <a:xfrm>
                  <a:off x="2614977" y="2980310"/>
                  <a:ext cx="139075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64" name="Oval 148"/>
                <p:cNvSpPr>
                  <a:spLocks noChangeArrowheads="1"/>
                </p:cNvSpPr>
                <p:nvPr/>
              </p:nvSpPr>
              <p:spPr bwMode="auto">
                <a:xfrm>
                  <a:off x="3029527" y="3459531"/>
                  <a:ext cx="139075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65" name="Oval 149"/>
                <p:cNvSpPr>
                  <a:spLocks noChangeArrowheads="1"/>
                </p:cNvSpPr>
                <p:nvPr/>
              </p:nvSpPr>
              <p:spPr bwMode="auto">
                <a:xfrm>
                  <a:off x="3997702" y="3087533"/>
                  <a:ext cx="136400" cy="105035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66" name="Oval 150"/>
                <p:cNvSpPr>
                  <a:spLocks noChangeArrowheads="1"/>
                </p:cNvSpPr>
                <p:nvPr/>
              </p:nvSpPr>
              <p:spPr bwMode="auto">
                <a:xfrm>
                  <a:off x="3516289" y="4310751"/>
                  <a:ext cx="139075" cy="105035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67" name="Oval 153"/>
                <p:cNvSpPr>
                  <a:spLocks noChangeArrowheads="1"/>
                </p:cNvSpPr>
                <p:nvPr/>
              </p:nvSpPr>
              <p:spPr bwMode="auto">
                <a:xfrm>
                  <a:off x="2754052" y="5056936"/>
                  <a:ext cx="136400" cy="105035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68" name="Oval 156"/>
                <p:cNvSpPr>
                  <a:spLocks noChangeArrowheads="1"/>
                </p:cNvSpPr>
                <p:nvPr/>
              </p:nvSpPr>
              <p:spPr bwMode="auto">
                <a:xfrm>
                  <a:off x="4414927" y="3245085"/>
                  <a:ext cx="136400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69" name="Oval 157"/>
                <p:cNvSpPr>
                  <a:spLocks noChangeArrowheads="1"/>
                </p:cNvSpPr>
                <p:nvPr/>
              </p:nvSpPr>
              <p:spPr bwMode="auto">
                <a:xfrm>
                  <a:off x="4136777" y="2236313"/>
                  <a:ext cx="136400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0" name="Oval 159"/>
                <p:cNvSpPr>
                  <a:spLocks noChangeArrowheads="1"/>
                </p:cNvSpPr>
                <p:nvPr/>
              </p:nvSpPr>
              <p:spPr bwMode="auto">
                <a:xfrm>
                  <a:off x="2269964" y="4151011"/>
                  <a:ext cx="136400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1" name="Oval 160"/>
                <p:cNvSpPr>
                  <a:spLocks noChangeArrowheads="1"/>
                </p:cNvSpPr>
                <p:nvPr/>
              </p:nvSpPr>
              <p:spPr bwMode="auto">
                <a:xfrm>
                  <a:off x="2200427" y="4043788"/>
                  <a:ext cx="136400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2" name="Oval 380"/>
                <p:cNvSpPr>
                  <a:spLocks noChangeArrowheads="1"/>
                </p:cNvSpPr>
                <p:nvPr/>
              </p:nvSpPr>
              <p:spPr bwMode="auto">
                <a:xfrm>
                  <a:off x="2545439" y="3991270"/>
                  <a:ext cx="139075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3" name="Oval 381"/>
                <p:cNvSpPr>
                  <a:spLocks noChangeArrowheads="1"/>
                </p:cNvSpPr>
                <p:nvPr/>
              </p:nvSpPr>
              <p:spPr bwMode="auto">
                <a:xfrm>
                  <a:off x="2475902" y="3724307"/>
                  <a:ext cx="139075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4" name="Oval 393"/>
                <p:cNvSpPr>
                  <a:spLocks noChangeArrowheads="1"/>
                </p:cNvSpPr>
                <p:nvPr/>
              </p:nvSpPr>
              <p:spPr bwMode="auto">
                <a:xfrm>
                  <a:off x="3377214" y="4684938"/>
                  <a:ext cx="133726" cy="105035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5" name="Oval 144"/>
                <p:cNvSpPr>
                  <a:spLocks noChangeArrowheads="1"/>
                </p:cNvSpPr>
                <p:nvPr/>
              </p:nvSpPr>
              <p:spPr bwMode="auto">
                <a:xfrm>
                  <a:off x="1870488" y="4653136"/>
                  <a:ext cx="139075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6" name="Oval 145"/>
                <p:cNvSpPr>
                  <a:spLocks noChangeArrowheads="1"/>
                </p:cNvSpPr>
                <p:nvPr/>
              </p:nvSpPr>
              <p:spPr bwMode="auto">
                <a:xfrm>
                  <a:off x="1731413" y="4281137"/>
                  <a:ext cx="139075" cy="105035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7" name="Oval 146"/>
                <p:cNvSpPr>
                  <a:spLocks noChangeArrowheads="1"/>
                </p:cNvSpPr>
                <p:nvPr/>
              </p:nvSpPr>
              <p:spPr bwMode="auto">
                <a:xfrm>
                  <a:off x="1386400" y="3799728"/>
                  <a:ext cx="136400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8" name="Oval 151"/>
                <p:cNvSpPr>
                  <a:spLocks noChangeArrowheads="1"/>
                </p:cNvSpPr>
                <p:nvPr/>
              </p:nvSpPr>
              <p:spPr bwMode="auto">
                <a:xfrm>
                  <a:off x="2563187" y="4491207"/>
                  <a:ext cx="139075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79" name="Oval 152"/>
                <p:cNvSpPr>
                  <a:spLocks noChangeArrowheads="1"/>
                </p:cNvSpPr>
                <p:nvPr/>
              </p:nvSpPr>
              <p:spPr bwMode="auto">
                <a:xfrm>
                  <a:off x="2424113" y="4760359"/>
                  <a:ext cx="139075" cy="105035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80" name="Oval 154"/>
                <p:cNvSpPr>
                  <a:spLocks noChangeArrowheads="1"/>
                </p:cNvSpPr>
                <p:nvPr/>
              </p:nvSpPr>
              <p:spPr bwMode="auto">
                <a:xfrm>
                  <a:off x="1455938" y="5397133"/>
                  <a:ext cx="136400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81" name="Oval 155"/>
                <p:cNvSpPr>
                  <a:spLocks noChangeArrowheads="1"/>
                </p:cNvSpPr>
                <p:nvPr/>
              </p:nvSpPr>
              <p:spPr bwMode="auto">
                <a:xfrm>
                  <a:off x="1664550" y="4386172"/>
                  <a:ext cx="136400" cy="105035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82" name="Oval 158"/>
                <p:cNvSpPr>
                  <a:spLocks noChangeArrowheads="1"/>
                </p:cNvSpPr>
                <p:nvPr/>
              </p:nvSpPr>
              <p:spPr bwMode="auto">
                <a:xfrm>
                  <a:off x="835450" y="4173914"/>
                  <a:ext cx="133726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  <p:sp>
              <p:nvSpPr>
                <p:cNvPr id="83" name="Oval 407"/>
                <p:cNvSpPr>
                  <a:spLocks noChangeArrowheads="1"/>
                </p:cNvSpPr>
                <p:nvPr/>
              </p:nvSpPr>
              <p:spPr bwMode="auto">
                <a:xfrm>
                  <a:off x="2771800" y="4653136"/>
                  <a:ext cx="136400" cy="107223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Eras Demi ITC"/>
                  </a:endParaRPr>
                </a:p>
              </p:txBody>
            </p:sp>
          </p:grpSp>
        </p:grpSp>
      </p:grpSp>
      <p:grpSp>
        <p:nvGrpSpPr>
          <p:cNvPr id="125" name="Group 124"/>
          <p:cNvGrpSpPr/>
          <p:nvPr/>
        </p:nvGrpSpPr>
        <p:grpSpPr>
          <a:xfrm>
            <a:off x="971600" y="3622277"/>
            <a:ext cx="4104456" cy="598811"/>
            <a:chOff x="971600" y="3622277"/>
            <a:chExt cx="4104456" cy="598811"/>
          </a:xfrm>
        </p:grpSpPr>
        <p:pic>
          <p:nvPicPr>
            <p:cNvPr id="1026" name="Picture 2" descr="http://upload.wikimedia.org/wikipedia/commons/thumb/d/d3/Sulfur-hexafluoride-3D-vdW.png/121px-Sulfur-hexafluoride-3D-vdW.png">
              <a:hlinkClick r:id="rId3" tooltip="Spacefill model of sulfur hexafluor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3622277"/>
              <a:ext cx="598810" cy="598811"/>
            </a:xfrm>
            <a:prstGeom prst="rect">
              <a:avLst/>
            </a:prstGeom>
            <a:noFill/>
          </p:spPr>
        </p:pic>
        <p:sp>
          <p:nvSpPr>
            <p:cNvPr id="86" name="TextBox 85"/>
            <p:cNvSpPr txBox="1"/>
            <p:nvPr/>
          </p:nvSpPr>
          <p:spPr>
            <a:xfrm>
              <a:off x="2051720" y="3747485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 smtClean="0"/>
                <a:t>Sulphur</a:t>
              </a:r>
              <a:r>
                <a:rPr lang="nl-NL" dirty="0" smtClean="0"/>
                <a:t> </a:t>
              </a:r>
              <a:r>
                <a:rPr lang="nl-NL" dirty="0" err="1" smtClean="0"/>
                <a:t>Hexafluoride</a:t>
              </a:r>
              <a:r>
                <a:rPr lang="nl-NL" dirty="0" smtClean="0"/>
                <a:t> (SF</a:t>
              </a:r>
              <a:r>
                <a:rPr lang="nl-NL" baseline="-25000" dirty="0" smtClean="0"/>
                <a:t>6</a:t>
              </a:r>
              <a:r>
                <a:rPr lang="nl-NL" dirty="0" smtClean="0"/>
                <a:t>)</a:t>
              </a:r>
              <a:endParaRPr lang="nl-NL" dirty="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99592" y="2996952"/>
            <a:ext cx="3456384" cy="522567"/>
            <a:chOff x="899592" y="2996952"/>
            <a:chExt cx="3456384" cy="522567"/>
          </a:xfrm>
        </p:grpSpPr>
        <p:sp>
          <p:nvSpPr>
            <p:cNvPr id="15" name="TextBox 14"/>
            <p:cNvSpPr txBox="1"/>
            <p:nvPr/>
          </p:nvSpPr>
          <p:spPr>
            <a:xfrm>
              <a:off x="2051720" y="2996952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 smtClean="0"/>
                <a:t>Nitrous</a:t>
              </a:r>
              <a:r>
                <a:rPr lang="nl-NL" dirty="0" smtClean="0"/>
                <a:t> Oxide (N</a:t>
              </a:r>
              <a:r>
                <a:rPr lang="nl-NL" baseline="-25000" dirty="0" smtClean="0"/>
                <a:t>2</a:t>
              </a:r>
              <a:r>
                <a:rPr lang="nl-NL" dirty="0" smtClean="0"/>
                <a:t>O)</a:t>
              </a:r>
              <a:endParaRPr lang="nl-NL" dirty="0"/>
            </a:p>
          </p:txBody>
        </p:sp>
        <p:pic>
          <p:nvPicPr>
            <p:cNvPr id="1028" name="Picture 4" descr="http://upload.wikimedia.org/wikipedia/commons/thumb/1/1a/Nitrous-oxide-3D-vdW.png/150px-Nitrous-oxide-3D-vdW.png">
              <a:hlinkClick r:id="rId5" tooltip="Nitrous oxide – space-filling model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99592" y="3047004"/>
              <a:ext cx="762122" cy="472515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899592" y="2132856"/>
            <a:ext cx="3096344" cy="784887"/>
            <a:chOff x="899592" y="2132856"/>
            <a:chExt cx="3096344" cy="784887"/>
          </a:xfrm>
        </p:grpSpPr>
        <p:sp>
          <p:nvSpPr>
            <p:cNvPr id="14" name="TextBox 13"/>
            <p:cNvSpPr txBox="1"/>
            <p:nvPr/>
          </p:nvSpPr>
          <p:spPr>
            <a:xfrm>
              <a:off x="2051720" y="2270012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 smtClean="0"/>
                <a:t>Methane</a:t>
              </a:r>
              <a:r>
                <a:rPr lang="nl-NL" dirty="0" smtClean="0"/>
                <a:t> (CH</a:t>
              </a:r>
              <a:r>
                <a:rPr lang="nl-NL" baseline="-25000" dirty="0" smtClean="0"/>
                <a:t>4</a:t>
              </a:r>
              <a:r>
                <a:rPr lang="nl-NL" dirty="0" smtClean="0"/>
                <a:t>)</a:t>
              </a:r>
              <a:endParaRPr lang="nl-NL" dirty="0"/>
            </a:p>
          </p:txBody>
        </p:sp>
        <p:pic>
          <p:nvPicPr>
            <p:cNvPr id="1030" name="Picture 6" descr="http://upload.wikimedia.org/wikipedia/commons/thumb/4/4b/Methane-3D-space-filling.svg/100px-Methane-3D-space-filling.svg.png">
              <a:hlinkClick r:id="rId7" tooltip="Spacefill model of methane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899592" y="2132856"/>
              <a:ext cx="720080" cy="784887"/>
            </a:xfrm>
            <a:prstGeom prst="rect">
              <a:avLst/>
            </a:prstGeom>
            <a:noFill/>
          </p:spPr>
        </p:pic>
      </p:grpSp>
      <p:grpSp>
        <p:nvGrpSpPr>
          <p:cNvPr id="130" name="Group 129"/>
          <p:cNvGrpSpPr/>
          <p:nvPr/>
        </p:nvGrpSpPr>
        <p:grpSpPr>
          <a:xfrm>
            <a:off x="6444208" y="4005064"/>
            <a:ext cx="1992218" cy="369332"/>
            <a:chOff x="6444208" y="4005064"/>
            <a:chExt cx="1992218" cy="369332"/>
          </a:xfrm>
        </p:grpSpPr>
        <p:pic>
          <p:nvPicPr>
            <p:cNvPr id="1032" name="Picture 8" descr="Radon has a face-centered cubic crystal structure">
              <a:hlinkClick r:id="rId9" tooltip="Radon has a face-centered cubic crystal structure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44208" y="4005064"/>
              <a:ext cx="288032" cy="332345"/>
            </a:xfrm>
            <a:prstGeom prst="rect">
              <a:avLst/>
            </a:prstGeom>
            <a:noFill/>
          </p:spPr>
        </p:pic>
        <p:sp>
          <p:nvSpPr>
            <p:cNvPr id="90" name="TextBox 89"/>
            <p:cNvSpPr txBox="1"/>
            <p:nvPr/>
          </p:nvSpPr>
          <p:spPr>
            <a:xfrm>
              <a:off x="6804248" y="4005064"/>
              <a:ext cx="16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Radon (</a:t>
              </a:r>
              <a:r>
                <a:rPr lang="nl-NL" baseline="30000" dirty="0" smtClean="0"/>
                <a:t>222</a:t>
              </a:r>
              <a:r>
                <a:rPr lang="nl-NL" dirty="0" smtClean="0"/>
                <a:t>Rn)</a:t>
              </a:r>
              <a:endParaRPr lang="nl-NL" dirty="0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043608" y="4437112"/>
            <a:ext cx="3384376" cy="369332"/>
            <a:chOff x="1043608" y="4437112"/>
            <a:chExt cx="3384376" cy="369332"/>
          </a:xfrm>
        </p:grpSpPr>
        <p:sp>
          <p:nvSpPr>
            <p:cNvPr id="91" name="TextBox 90"/>
            <p:cNvSpPr txBox="1"/>
            <p:nvPr/>
          </p:nvSpPr>
          <p:spPr>
            <a:xfrm>
              <a:off x="2051720" y="4437112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Waterstof (H</a:t>
              </a:r>
              <a:r>
                <a:rPr lang="nl-NL" baseline="-25000" dirty="0" smtClean="0"/>
                <a:t>2</a:t>
              </a:r>
              <a:r>
                <a:rPr lang="nl-NL" dirty="0" smtClean="0"/>
                <a:t>)</a:t>
              </a:r>
              <a:endParaRPr lang="nl-NL" dirty="0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1043608" y="4499323"/>
              <a:ext cx="504056" cy="297829"/>
              <a:chOff x="1043608" y="4499323"/>
              <a:chExt cx="504056" cy="297829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1043608" y="4509120"/>
                <a:ext cx="360040" cy="288032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1212915" y="4499323"/>
                <a:ext cx="334749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solidFill>
                  <a:schemeClr val="accent1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29" name="Group 128"/>
          <p:cNvGrpSpPr/>
          <p:nvPr/>
        </p:nvGrpSpPr>
        <p:grpSpPr>
          <a:xfrm>
            <a:off x="278681" y="5589240"/>
            <a:ext cx="6539856" cy="1260349"/>
            <a:chOff x="278681" y="5589240"/>
            <a:chExt cx="6539856" cy="1260349"/>
          </a:xfrm>
        </p:grpSpPr>
        <p:pic>
          <p:nvPicPr>
            <p:cNvPr id="1044" name="Picture 20" descr="3D-Structuur">
              <a:hlinkClick r:id="rId11" tooltip="3D-Structuur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23728" y="5589240"/>
              <a:ext cx="936104" cy="878498"/>
            </a:xfrm>
            <a:prstGeom prst="rect">
              <a:avLst/>
            </a:prstGeom>
            <a:noFill/>
          </p:spPr>
        </p:pic>
        <p:pic>
          <p:nvPicPr>
            <p:cNvPr id="1036" name="Picture 12" descr="http://upload.wikimedia.org/wikipedia/commons/thumb/9/9a/Sulfuryl-fluoride-3D-balls.png/120px-Sulfuryl-fluoride-3D-balls.png">
              <a:hlinkClick r:id="rId13" tooltip="Ball-and-stick model of sulfuryl fluoride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67544" y="5949280"/>
              <a:ext cx="360040" cy="330037"/>
            </a:xfrm>
            <a:prstGeom prst="rect">
              <a:avLst/>
            </a:prstGeom>
            <a:noFill/>
          </p:spPr>
        </p:pic>
        <p:sp>
          <p:nvSpPr>
            <p:cNvPr id="98" name="TextBox 97"/>
            <p:cNvSpPr txBox="1"/>
            <p:nvPr/>
          </p:nvSpPr>
          <p:spPr>
            <a:xfrm>
              <a:off x="278681" y="6281921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SO</a:t>
              </a:r>
              <a:r>
                <a:rPr lang="nl-NL" baseline="-25000" dirty="0" smtClean="0"/>
                <a:t>2</a:t>
              </a:r>
              <a:r>
                <a:rPr lang="nl-NL" dirty="0" smtClean="0"/>
                <a:t>F</a:t>
              </a:r>
              <a:r>
                <a:rPr lang="nl-NL" baseline="-25000" dirty="0" smtClean="0"/>
                <a:t>2</a:t>
              </a:r>
              <a:endParaRPr lang="nl-NL" baseline="-250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156176" y="6381328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C</a:t>
              </a:r>
              <a:r>
                <a:rPr lang="nl-NL" baseline="-25000" dirty="0" smtClean="0"/>
                <a:t>3</a:t>
              </a:r>
              <a:r>
                <a:rPr lang="nl-NL" dirty="0" smtClean="0"/>
                <a:t>F</a:t>
              </a:r>
              <a:r>
                <a:rPr lang="nl-NL" baseline="-25000" dirty="0" smtClean="0"/>
                <a:t>8</a:t>
              </a:r>
              <a:endParaRPr lang="nl-NL" baseline="-25000" dirty="0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6156176" y="5877272"/>
              <a:ext cx="648072" cy="525659"/>
              <a:chOff x="1907704" y="5229200"/>
              <a:chExt cx="692860" cy="525659"/>
            </a:xfrm>
          </p:grpSpPr>
          <p:pic>
            <p:nvPicPr>
              <p:cNvPr id="103" name="Picture 14" descr="http://upload.wikimedia.org/wikipedia/commons/thumb/c/cb/Hexafluoroethane-3D-balls.png/130px-Hexafluoroethane-3D-balls.png">
                <a:hlinkClick r:id="rId15"/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48257"/>
              <a:stretch>
                <a:fillRect/>
              </a:stretch>
            </p:blipFill>
            <p:spPr bwMode="auto">
              <a:xfrm>
                <a:off x="2339752" y="5229200"/>
                <a:ext cx="260812" cy="453651"/>
              </a:xfrm>
              <a:prstGeom prst="rect">
                <a:avLst/>
              </a:prstGeom>
              <a:noFill/>
            </p:spPr>
          </p:pic>
          <p:cxnSp>
            <p:nvCxnSpPr>
              <p:cNvPr id="105" name="Straight Connector 104"/>
              <p:cNvCxnSpPr/>
              <p:nvPr/>
            </p:nvCxnSpPr>
            <p:spPr>
              <a:xfrm rot="10800000" flipV="1">
                <a:off x="2252664" y="5445918"/>
                <a:ext cx="123825" cy="52388"/>
              </a:xfrm>
              <a:prstGeom prst="line">
                <a:avLst/>
              </a:prstGeom>
              <a:ln w="381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2" name="Picture 14" descr="http://upload.wikimedia.org/wikipedia/commons/thumb/c/cb/Hexafluoroethane-3D-balls.png/130px-Hexafluoroethane-3D-balls.png">
                <a:hlinkClick r:id="rId15"/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907704" y="5301208"/>
                <a:ext cx="504056" cy="453651"/>
              </a:xfrm>
              <a:prstGeom prst="rect">
                <a:avLst/>
              </a:prstGeom>
              <a:noFill/>
            </p:spPr>
          </p:pic>
        </p:grpSp>
        <p:pic>
          <p:nvPicPr>
            <p:cNvPr id="1040" name="Picture 16" descr="http://upload.wikimedia.org/wikipedia/commons/thumb/c/c6/1%2C1%2C2-Trichloro-1%2C2%2C2-trifluoroethane_3D.png/200px-1%2C1%2C2-Trichloro-1%2C2%2C2-trifluoroethane_3D.pn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59632" y="5877272"/>
              <a:ext cx="588725" cy="547515"/>
            </a:xfrm>
            <a:prstGeom prst="rect">
              <a:avLst/>
            </a:prstGeom>
            <a:noFill/>
          </p:spPr>
        </p:pic>
        <p:sp>
          <p:nvSpPr>
            <p:cNvPr id="110" name="TextBox 109"/>
            <p:cNvSpPr txBox="1"/>
            <p:nvPr/>
          </p:nvSpPr>
          <p:spPr>
            <a:xfrm>
              <a:off x="1043608" y="6278430"/>
              <a:ext cx="10086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C</a:t>
              </a:r>
              <a:r>
                <a:rPr lang="nl-NL" baseline="-25000" dirty="0" smtClean="0"/>
                <a:t>2</a:t>
              </a:r>
              <a:r>
                <a:rPr lang="nl-NL" dirty="0" smtClean="0"/>
                <a:t>Cl</a:t>
              </a:r>
              <a:r>
                <a:rPr lang="nl-NL" baseline="-25000" dirty="0" smtClean="0"/>
                <a:t>3</a:t>
              </a:r>
              <a:r>
                <a:rPr lang="nl-NL" dirty="0" smtClean="0"/>
                <a:t>F</a:t>
              </a:r>
              <a:r>
                <a:rPr lang="nl-NL" baseline="-25000" dirty="0" smtClean="0"/>
                <a:t>3 </a:t>
              </a:r>
            </a:p>
            <a:p>
              <a:pPr algn="ctr"/>
              <a:r>
                <a:rPr lang="nl-NL" sz="1200" dirty="0" smtClean="0"/>
                <a:t>CFC 113</a:t>
              </a:r>
              <a:endParaRPr lang="nl-NL" sz="1200" baseline="-25000" dirty="0"/>
            </a:p>
          </p:txBody>
        </p:sp>
        <p:pic>
          <p:nvPicPr>
            <p:cNvPr id="1042" name="Picture 18" descr="http://upload.wikimedia.org/wikipedia/commons/thumb/b/bd/Halon-1211-3D-vdW.png/120px-Halon-1211-3D-vdW.pn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675545" y="5945383"/>
              <a:ext cx="442382" cy="409204"/>
            </a:xfrm>
            <a:prstGeom prst="rect">
              <a:avLst/>
            </a:prstGeom>
            <a:noFill/>
          </p:spPr>
        </p:pic>
        <p:sp>
          <p:nvSpPr>
            <p:cNvPr id="112" name="TextBox 111"/>
            <p:cNvSpPr txBox="1"/>
            <p:nvPr/>
          </p:nvSpPr>
          <p:spPr>
            <a:xfrm>
              <a:off x="4441414" y="6273106"/>
              <a:ext cx="106952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CBrClF</a:t>
              </a:r>
              <a:r>
                <a:rPr lang="nl-NL" baseline="-25000" dirty="0" smtClean="0"/>
                <a:t>2 </a:t>
              </a:r>
            </a:p>
            <a:p>
              <a:pPr algn="ctr"/>
              <a:r>
                <a:rPr lang="nl-NL" sz="1200" dirty="0" smtClean="0"/>
                <a:t>Halon1211</a:t>
              </a:r>
              <a:endParaRPr lang="nl-NL" sz="1200" baseline="-250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46212" y="6268431"/>
              <a:ext cx="91403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C</a:t>
              </a:r>
              <a:r>
                <a:rPr lang="nl-NL" baseline="-25000" dirty="0" smtClean="0"/>
                <a:t>2</a:t>
              </a:r>
              <a:r>
                <a:rPr lang="nl-NL" dirty="0" smtClean="0"/>
                <a:t>H</a:t>
              </a:r>
              <a:r>
                <a:rPr lang="nl-NL" baseline="-25000" dirty="0" smtClean="0"/>
                <a:t>2</a:t>
              </a:r>
              <a:r>
                <a:rPr lang="nl-NL" dirty="0" smtClean="0"/>
                <a:t>F</a:t>
              </a:r>
              <a:r>
                <a:rPr lang="nl-NL" baseline="-25000" dirty="0" smtClean="0"/>
                <a:t>4</a:t>
              </a:r>
            </a:p>
            <a:p>
              <a:pPr algn="ctr"/>
              <a:r>
                <a:rPr lang="nl-NL" baseline="-25000" dirty="0" smtClean="0"/>
                <a:t>HFC-134a</a:t>
              </a:r>
              <a:endParaRPr lang="nl-NL" baseline="-25000" dirty="0"/>
            </a:p>
          </p:txBody>
        </p:sp>
        <p:pic>
          <p:nvPicPr>
            <p:cNvPr id="1046" name="Picture 22" descr="File:Carbon-tetrachloride-3D-vdW.pn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30588" y="5887155"/>
              <a:ext cx="504056" cy="494173"/>
            </a:xfrm>
            <a:prstGeom prst="rect">
              <a:avLst/>
            </a:prstGeom>
            <a:noFill/>
          </p:spPr>
        </p:pic>
        <p:sp>
          <p:nvSpPr>
            <p:cNvPr id="116" name="TextBox 115"/>
            <p:cNvSpPr txBox="1"/>
            <p:nvPr/>
          </p:nvSpPr>
          <p:spPr>
            <a:xfrm>
              <a:off x="5503428" y="6291213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CCl</a:t>
              </a:r>
              <a:r>
                <a:rPr lang="nl-NL" baseline="-25000" dirty="0" smtClean="0"/>
                <a:t>4</a:t>
              </a:r>
              <a:endParaRPr lang="nl-NL" baseline="-25000" dirty="0"/>
            </a:p>
          </p:txBody>
        </p:sp>
        <p:pic>
          <p:nvPicPr>
            <p:cNvPr id="1048" name="Picture 24" descr="http://upload.wikimedia.org/wikipedia/commons/thumb/2/20/1%2C1-dichloro-1-fluoro%C3%A9thane3D.png/100px-1%2C1-dichloro-1-fluoro%C3%A9thane3D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 rot="1682251">
              <a:off x="3349816" y="5773260"/>
              <a:ext cx="642312" cy="661582"/>
            </a:xfrm>
            <a:prstGeom prst="rect">
              <a:avLst/>
            </a:prstGeom>
            <a:noFill/>
          </p:spPr>
        </p:pic>
        <p:sp>
          <p:nvSpPr>
            <p:cNvPr id="118" name="TextBox 117"/>
            <p:cNvSpPr txBox="1"/>
            <p:nvPr/>
          </p:nvSpPr>
          <p:spPr>
            <a:xfrm>
              <a:off x="3073263" y="6295591"/>
              <a:ext cx="11961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C</a:t>
              </a:r>
              <a:r>
                <a:rPr lang="nl-NL" baseline="-25000" dirty="0" smtClean="0"/>
                <a:t>2</a:t>
              </a:r>
              <a:r>
                <a:rPr lang="nl-NL" dirty="0" smtClean="0"/>
                <a:t>H</a:t>
              </a:r>
              <a:r>
                <a:rPr lang="nl-NL" baseline="-25000" dirty="0" smtClean="0"/>
                <a:t>3</a:t>
              </a:r>
              <a:r>
                <a:rPr lang="nl-NL" dirty="0" smtClean="0"/>
                <a:t>Cl</a:t>
              </a:r>
              <a:r>
                <a:rPr lang="nl-NL" baseline="-25000" dirty="0" smtClean="0"/>
                <a:t>2</a:t>
              </a:r>
              <a:r>
                <a:rPr lang="nl-NL" dirty="0" smtClean="0"/>
                <a:t>F </a:t>
              </a:r>
            </a:p>
            <a:p>
              <a:pPr algn="ctr"/>
              <a:r>
                <a:rPr lang="nl-NL" sz="1200" dirty="0" smtClean="0"/>
                <a:t>HCFC-141b</a:t>
              </a:r>
              <a:endParaRPr lang="nl-NL" sz="1200" baseline="-25000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395536" y="4869160"/>
            <a:ext cx="5976664" cy="783279"/>
            <a:chOff x="395536" y="4869160"/>
            <a:chExt cx="5976664" cy="783279"/>
          </a:xfrm>
        </p:grpSpPr>
        <p:pic>
          <p:nvPicPr>
            <p:cNvPr id="1034" name="Picture 10" descr="http://upload.wikimedia.org/wikipedia/commons/thumb/f/fe/Carbon-tetrafluoride-3D-balls-B.png/110px-Carbon-tetrafluoride-3D-balls-B.png">
              <a:hlinkClick r:id="rId25"/>
            </p:cNvPr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67544" y="5229200"/>
              <a:ext cx="360040" cy="412409"/>
            </a:xfrm>
            <a:prstGeom prst="rect">
              <a:avLst/>
            </a:prstGeom>
            <a:noFill/>
          </p:spPr>
        </p:pic>
        <p:sp>
          <p:nvSpPr>
            <p:cNvPr id="96" name="TextBox 95"/>
            <p:cNvSpPr txBox="1"/>
            <p:nvPr/>
          </p:nvSpPr>
          <p:spPr>
            <a:xfrm>
              <a:off x="395536" y="4869160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CF</a:t>
              </a:r>
              <a:r>
                <a:rPr lang="nl-NL" baseline="-25000" dirty="0" smtClean="0"/>
                <a:t>4</a:t>
              </a:r>
              <a:endParaRPr lang="nl-NL" baseline="-25000" dirty="0"/>
            </a:p>
          </p:txBody>
        </p:sp>
        <p:pic>
          <p:nvPicPr>
            <p:cNvPr id="1038" name="Picture 14" descr="http://upload.wikimedia.org/wikipedia/commons/thumb/c/cb/Hexafluoroethane-3D-balls.png/130px-Hexafluoroethane-3D-balls.pn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1115616" y="5198788"/>
              <a:ext cx="504056" cy="453651"/>
            </a:xfrm>
            <a:prstGeom prst="rect">
              <a:avLst/>
            </a:prstGeom>
            <a:noFill/>
          </p:spPr>
        </p:pic>
        <p:sp>
          <p:nvSpPr>
            <p:cNvPr id="100" name="TextBox 99"/>
            <p:cNvSpPr txBox="1"/>
            <p:nvPr/>
          </p:nvSpPr>
          <p:spPr>
            <a:xfrm>
              <a:off x="1043608" y="4869160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C</a:t>
              </a:r>
              <a:r>
                <a:rPr lang="nl-NL" baseline="-25000" dirty="0" smtClean="0"/>
                <a:t>2</a:t>
              </a:r>
              <a:r>
                <a:rPr lang="nl-NL" dirty="0" smtClean="0"/>
                <a:t>F</a:t>
              </a:r>
              <a:r>
                <a:rPr lang="nl-NL" baseline="-25000" dirty="0" smtClean="0"/>
                <a:t>6</a:t>
              </a:r>
              <a:endParaRPr lang="nl-NL" baseline="-250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051720" y="5085184"/>
              <a:ext cx="432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 smtClean="0"/>
                <a:t>Halocarbons</a:t>
              </a:r>
              <a:r>
                <a:rPr lang="nl-NL" dirty="0" smtClean="0"/>
                <a:t> (</a:t>
              </a:r>
              <a:r>
                <a:rPr lang="nl-NL" dirty="0" err="1" smtClean="0"/>
                <a:t>many</a:t>
              </a:r>
              <a:r>
                <a:rPr lang="nl-NL" dirty="0" smtClean="0"/>
                <a:t> different species)</a:t>
              </a:r>
              <a:endParaRPr lang="nl-NL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InGOS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Structure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24744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156176" y="3861048"/>
            <a:ext cx="29878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Network</a:t>
            </a:r>
            <a:r>
              <a:rPr lang="nl-NL" sz="1100" dirty="0" smtClean="0"/>
              <a:t>     Access       Research    Service</a:t>
            </a:r>
          </a:p>
          <a:p>
            <a:r>
              <a:rPr lang="nl-NL" sz="1100" dirty="0" smtClean="0"/>
              <a:t>(Na1-6)       TNA           JRA              SA</a:t>
            </a:r>
            <a:endParaRPr lang="nl-NL" sz="1100" dirty="0"/>
          </a:p>
        </p:txBody>
      </p:sp>
      <p:pic>
        <p:nvPicPr>
          <p:cNvPr id="18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887718"/>
            <a:ext cx="7272809" cy="595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InGOS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Structure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24744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b="88323"/>
          <a:stretch>
            <a:fillRect/>
          </a:stretch>
        </p:blipFill>
        <p:spPr bwMode="auto">
          <a:xfrm>
            <a:off x="467544" y="4293096"/>
            <a:ext cx="10369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3707740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NA1: Running the project &amp; </a:t>
            </a:r>
            <a:r>
              <a:rPr lang="nl-NL" dirty="0" err="1" smtClean="0"/>
              <a:t>reporting</a:t>
            </a:r>
            <a:r>
              <a:rPr lang="nl-NL" dirty="0" smtClean="0"/>
              <a:t> to EU</a:t>
            </a:r>
            <a:endParaRPr lang="nl-NL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6191978" y="80830"/>
            <a:ext cx="576468" cy="2376264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5" name="Group 14"/>
          <p:cNvGrpSpPr/>
          <p:nvPr/>
        </p:nvGrpSpPr>
        <p:grpSpPr>
          <a:xfrm rot="1911984">
            <a:off x="3307924" y="5471876"/>
            <a:ext cx="690740" cy="864254"/>
            <a:chOff x="3032911" y="1946495"/>
            <a:chExt cx="1176950" cy="1702052"/>
          </a:xfrm>
        </p:grpSpPr>
        <p:sp>
          <p:nvSpPr>
            <p:cNvPr id="9" name="Freeform 8"/>
            <p:cNvSpPr/>
            <p:nvPr/>
          </p:nvSpPr>
          <p:spPr>
            <a:xfrm>
              <a:off x="3032911" y="1946495"/>
              <a:ext cx="1158843" cy="1702052"/>
            </a:xfrm>
            <a:custGeom>
              <a:avLst/>
              <a:gdLst>
                <a:gd name="connsiteX0" fmla="*/ 1158843 w 1158843"/>
                <a:gd name="connsiteY0" fmla="*/ 181069 h 1702052"/>
                <a:gd name="connsiteX1" fmla="*/ 1158843 w 1158843"/>
                <a:gd name="connsiteY1" fmla="*/ 1285592 h 1702052"/>
                <a:gd name="connsiteX2" fmla="*/ 316871 w 1158843"/>
                <a:gd name="connsiteY2" fmla="*/ 1674891 h 1702052"/>
                <a:gd name="connsiteX3" fmla="*/ 235390 w 1158843"/>
                <a:gd name="connsiteY3" fmla="*/ 1702052 h 1702052"/>
                <a:gd name="connsiteX4" fmla="*/ 172016 w 1158843"/>
                <a:gd name="connsiteY4" fmla="*/ 1702052 h 1702052"/>
                <a:gd name="connsiteX5" fmla="*/ 172016 w 1158843"/>
                <a:gd name="connsiteY5" fmla="*/ 1702052 h 1702052"/>
                <a:gd name="connsiteX6" fmla="*/ 54321 w 1158843"/>
                <a:gd name="connsiteY6" fmla="*/ 1665838 h 1702052"/>
                <a:gd name="connsiteX7" fmla="*/ 27160 w 1158843"/>
                <a:gd name="connsiteY7" fmla="*/ 1620570 h 1702052"/>
                <a:gd name="connsiteX8" fmla="*/ 9053 w 1158843"/>
                <a:gd name="connsiteY8" fmla="*/ 1584356 h 1702052"/>
                <a:gd name="connsiteX9" fmla="*/ 0 w 1158843"/>
                <a:gd name="connsiteY9" fmla="*/ 271604 h 1702052"/>
                <a:gd name="connsiteX10" fmla="*/ 860079 w 1158843"/>
                <a:gd name="connsiteY10" fmla="*/ 0 h 1702052"/>
                <a:gd name="connsiteX11" fmla="*/ 887239 w 1158843"/>
                <a:gd name="connsiteY11" fmla="*/ 18107 h 1702052"/>
                <a:gd name="connsiteX12" fmla="*/ 90535 w 1158843"/>
                <a:gd name="connsiteY12" fmla="*/ 280657 h 1702052"/>
                <a:gd name="connsiteX13" fmla="*/ 90535 w 1158843"/>
                <a:gd name="connsiteY13" fmla="*/ 325925 h 1702052"/>
                <a:gd name="connsiteX14" fmla="*/ 90535 w 1158843"/>
                <a:gd name="connsiteY14" fmla="*/ 325925 h 1702052"/>
                <a:gd name="connsiteX15" fmla="*/ 126748 w 1158843"/>
                <a:gd name="connsiteY15" fmla="*/ 380246 h 1702052"/>
                <a:gd name="connsiteX16" fmla="*/ 126748 w 1158843"/>
                <a:gd name="connsiteY16" fmla="*/ 380246 h 1702052"/>
                <a:gd name="connsiteX17" fmla="*/ 289711 w 1158843"/>
                <a:gd name="connsiteY17" fmla="*/ 416459 h 1702052"/>
                <a:gd name="connsiteX18" fmla="*/ 380245 w 1158843"/>
                <a:gd name="connsiteY18" fmla="*/ 389299 h 1702052"/>
                <a:gd name="connsiteX19" fmla="*/ 1122630 w 1158843"/>
                <a:gd name="connsiteY19" fmla="*/ 126749 h 1702052"/>
                <a:gd name="connsiteX20" fmla="*/ 1158843 w 1158843"/>
                <a:gd name="connsiteY20" fmla="*/ 181069 h 170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58843" h="1702052">
                  <a:moveTo>
                    <a:pt x="1158843" y="181069"/>
                  </a:moveTo>
                  <a:lnTo>
                    <a:pt x="1158843" y="1285592"/>
                  </a:lnTo>
                  <a:lnTo>
                    <a:pt x="316871" y="1674891"/>
                  </a:lnTo>
                  <a:lnTo>
                    <a:pt x="235390" y="1702052"/>
                  </a:lnTo>
                  <a:lnTo>
                    <a:pt x="172016" y="1702052"/>
                  </a:lnTo>
                  <a:lnTo>
                    <a:pt x="172016" y="1702052"/>
                  </a:lnTo>
                  <a:lnTo>
                    <a:pt x="54321" y="1665838"/>
                  </a:lnTo>
                  <a:lnTo>
                    <a:pt x="27160" y="1620570"/>
                  </a:lnTo>
                  <a:lnTo>
                    <a:pt x="9053" y="1584356"/>
                  </a:lnTo>
                  <a:cubicBezTo>
                    <a:pt x="6035" y="1146772"/>
                    <a:pt x="3018" y="709188"/>
                    <a:pt x="0" y="271604"/>
                  </a:cubicBezTo>
                  <a:lnTo>
                    <a:pt x="860079" y="0"/>
                  </a:lnTo>
                  <a:lnTo>
                    <a:pt x="887239" y="18107"/>
                  </a:lnTo>
                  <a:lnTo>
                    <a:pt x="90535" y="280657"/>
                  </a:lnTo>
                  <a:lnTo>
                    <a:pt x="90535" y="325925"/>
                  </a:lnTo>
                  <a:lnTo>
                    <a:pt x="90535" y="325925"/>
                  </a:lnTo>
                  <a:lnTo>
                    <a:pt x="126748" y="380246"/>
                  </a:lnTo>
                  <a:lnTo>
                    <a:pt x="126748" y="380246"/>
                  </a:lnTo>
                  <a:lnTo>
                    <a:pt x="289711" y="416459"/>
                  </a:lnTo>
                  <a:lnTo>
                    <a:pt x="380245" y="389299"/>
                  </a:lnTo>
                  <a:lnTo>
                    <a:pt x="1122630" y="126749"/>
                  </a:lnTo>
                  <a:lnTo>
                    <a:pt x="1158843" y="181069"/>
                  </a:lnTo>
                  <a:close/>
                </a:path>
              </a:pathLst>
            </a:custGeom>
            <a:solidFill>
              <a:srgbClr val="14045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041964" y="2000816"/>
              <a:ext cx="1167897" cy="434566"/>
            </a:xfrm>
            <a:custGeom>
              <a:avLst/>
              <a:gdLst>
                <a:gd name="connsiteX0" fmla="*/ 0 w 1167897"/>
                <a:gd name="connsiteY0" fmla="*/ 208230 h 434566"/>
                <a:gd name="connsiteX1" fmla="*/ 9054 w 1167897"/>
                <a:gd name="connsiteY1" fmla="*/ 334978 h 434566"/>
                <a:gd name="connsiteX2" fmla="*/ 81482 w 1167897"/>
                <a:gd name="connsiteY2" fmla="*/ 425513 h 434566"/>
                <a:gd name="connsiteX3" fmla="*/ 190123 w 1167897"/>
                <a:gd name="connsiteY3" fmla="*/ 434566 h 434566"/>
                <a:gd name="connsiteX4" fmla="*/ 289711 w 1167897"/>
                <a:gd name="connsiteY4" fmla="*/ 434566 h 434566"/>
                <a:gd name="connsiteX5" fmla="*/ 434567 w 1167897"/>
                <a:gd name="connsiteY5" fmla="*/ 416459 h 434566"/>
                <a:gd name="connsiteX6" fmla="*/ 1167897 w 1167897"/>
                <a:gd name="connsiteY6" fmla="*/ 126748 h 434566"/>
                <a:gd name="connsiteX7" fmla="*/ 1113577 w 1167897"/>
                <a:gd name="connsiteY7" fmla="*/ 72428 h 434566"/>
                <a:gd name="connsiteX8" fmla="*/ 995882 w 1167897"/>
                <a:gd name="connsiteY8" fmla="*/ 81481 h 434566"/>
                <a:gd name="connsiteX9" fmla="*/ 995882 w 1167897"/>
                <a:gd name="connsiteY9" fmla="*/ 45267 h 434566"/>
                <a:gd name="connsiteX10" fmla="*/ 941561 w 1167897"/>
                <a:gd name="connsiteY10" fmla="*/ 45267 h 434566"/>
                <a:gd name="connsiteX11" fmla="*/ 941561 w 1167897"/>
                <a:gd name="connsiteY11" fmla="*/ 9053 h 434566"/>
                <a:gd name="connsiteX12" fmla="*/ 887240 w 1167897"/>
                <a:gd name="connsiteY12" fmla="*/ 9053 h 434566"/>
                <a:gd name="connsiteX13" fmla="*/ 887240 w 1167897"/>
                <a:gd name="connsiteY13" fmla="*/ 0 h 434566"/>
                <a:gd name="connsiteX14" fmla="*/ 90535 w 1167897"/>
                <a:gd name="connsiteY14" fmla="*/ 280657 h 43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7897" h="434566">
                  <a:moveTo>
                    <a:pt x="0" y="208230"/>
                  </a:moveTo>
                  <a:lnTo>
                    <a:pt x="9054" y="334978"/>
                  </a:lnTo>
                  <a:lnTo>
                    <a:pt x="81482" y="425513"/>
                  </a:lnTo>
                  <a:lnTo>
                    <a:pt x="190123" y="434566"/>
                  </a:lnTo>
                  <a:lnTo>
                    <a:pt x="289711" y="434566"/>
                  </a:lnTo>
                  <a:lnTo>
                    <a:pt x="434567" y="416459"/>
                  </a:lnTo>
                  <a:lnTo>
                    <a:pt x="1167897" y="126748"/>
                  </a:lnTo>
                  <a:lnTo>
                    <a:pt x="1113577" y="72428"/>
                  </a:lnTo>
                  <a:lnTo>
                    <a:pt x="995882" y="81481"/>
                  </a:lnTo>
                  <a:lnTo>
                    <a:pt x="995882" y="45267"/>
                  </a:lnTo>
                  <a:lnTo>
                    <a:pt x="941561" y="45267"/>
                  </a:lnTo>
                  <a:lnTo>
                    <a:pt x="941561" y="9053"/>
                  </a:lnTo>
                  <a:lnTo>
                    <a:pt x="887240" y="9053"/>
                  </a:lnTo>
                  <a:lnTo>
                    <a:pt x="887240" y="0"/>
                  </a:lnTo>
                  <a:lnTo>
                    <a:pt x="90535" y="280657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2" name="Straight Connector 11"/>
            <p:cNvCxnSpPr>
              <a:stCxn id="10" idx="12"/>
              <a:endCxn id="10" idx="14"/>
            </p:cNvCxnSpPr>
            <p:nvPr/>
          </p:nvCxnSpPr>
          <p:spPr>
            <a:xfrm flipH="1">
              <a:off x="3159659" y="2009869"/>
              <a:ext cx="769545" cy="280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216068" y="2049595"/>
              <a:ext cx="769545" cy="280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3259826" y="2084300"/>
              <a:ext cx="769545" cy="280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842" name="Picture 2" descr="InGOS"/>
            <p:cNvPicPr>
              <a:picLocks noChangeAspect="1" noChangeArrowheads="1"/>
            </p:cNvPicPr>
            <p:nvPr/>
          </p:nvPicPr>
          <p:blipFill>
            <a:blip r:embed="rId3" cstate="print"/>
            <a:srcRect l="60196"/>
            <a:stretch>
              <a:fillRect/>
            </a:stretch>
          </p:blipFill>
          <p:spPr bwMode="auto">
            <a:xfrm rot="16200000">
              <a:off x="2735799" y="2816932"/>
              <a:ext cx="936104" cy="288032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2699792" y="437613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NA1</a:t>
            </a:r>
            <a:endParaRPr lang="nl-N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156176" y="3861048"/>
            <a:ext cx="29878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Network</a:t>
            </a:r>
            <a:r>
              <a:rPr lang="nl-NL" sz="1100" dirty="0" smtClean="0"/>
              <a:t>     Access       Research    Service</a:t>
            </a:r>
          </a:p>
          <a:p>
            <a:r>
              <a:rPr lang="nl-NL" sz="1100" dirty="0" smtClean="0"/>
              <a:t>(Na1-6)       TNA           JRA              SA</a:t>
            </a:r>
            <a:endParaRPr lang="nl-NL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Network</a:t>
            </a: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:</a:t>
            </a:r>
            <a:br>
              <a:rPr lang="nl-NL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Harmonisation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35696" y="2492896"/>
            <a:ext cx="274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 2,3,4: </a:t>
            </a:r>
            <a:r>
              <a:rPr lang="nl-NL" dirty="0" err="1" smtClean="0"/>
              <a:t>Harmonisation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6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19149" t="14012" r="60106" b="46632"/>
          <a:stretch>
            <a:fillRect/>
          </a:stretch>
        </p:blipFill>
        <p:spPr bwMode="auto">
          <a:xfrm>
            <a:off x="1619672" y="3068960"/>
            <a:ext cx="187220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 rot="16200000">
            <a:off x="4082927" y="2837953"/>
            <a:ext cx="330074" cy="1368152"/>
            <a:chOff x="899592" y="2132856"/>
            <a:chExt cx="762122" cy="2664296"/>
          </a:xfrm>
        </p:grpSpPr>
        <p:pic>
          <p:nvPicPr>
            <p:cNvPr id="8" name="Picture 2" descr="http://upload.wikimedia.org/wikipedia/commons/thumb/d/d3/Sulfur-hexafluoride-3D-vdW.png/121px-Sulfur-hexafluoride-3D-vdW.png">
              <a:hlinkClick r:id="rId3" tooltip="Spacefill model of sulfur hexafluor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3622277"/>
              <a:ext cx="598810" cy="598811"/>
            </a:xfrm>
            <a:prstGeom prst="rect">
              <a:avLst/>
            </a:prstGeom>
            <a:noFill/>
          </p:spPr>
        </p:pic>
        <p:pic>
          <p:nvPicPr>
            <p:cNvPr id="9" name="Picture 4" descr="http://upload.wikimedia.org/wikipedia/commons/thumb/1/1a/Nitrous-oxide-3D-vdW.png/150px-Nitrous-oxide-3D-vdW.png">
              <a:hlinkClick r:id="rId5" tooltip="Nitrous oxide – space-filling model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99592" y="3047004"/>
              <a:ext cx="762122" cy="472515"/>
            </a:xfrm>
            <a:prstGeom prst="rect">
              <a:avLst/>
            </a:prstGeom>
            <a:noFill/>
          </p:spPr>
        </p:pic>
        <p:pic>
          <p:nvPicPr>
            <p:cNvPr id="10" name="Picture 6" descr="http://upload.wikimedia.org/wikipedia/commons/thumb/4/4b/Methane-3D-space-filling.svg/100px-Methane-3D-space-filling.svg.png">
              <a:hlinkClick r:id="rId7" tooltip="Spacefill model of methane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899592" y="2132856"/>
              <a:ext cx="720080" cy="784887"/>
            </a:xfrm>
            <a:prstGeom prst="rect">
              <a:avLst/>
            </a:prstGeom>
            <a:noFill/>
          </p:spPr>
        </p:pic>
        <p:grpSp>
          <p:nvGrpSpPr>
            <p:cNvPr id="11" name="Group 125"/>
            <p:cNvGrpSpPr/>
            <p:nvPr/>
          </p:nvGrpSpPr>
          <p:grpSpPr>
            <a:xfrm>
              <a:off x="1043608" y="4499323"/>
              <a:ext cx="504056" cy="297829"/>
              <a:chOff x="1043608" y="4499323"/>
              <a:chExt cx="504056" cy="29782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043608" y="4509120"/>
                <a:ext cx="360040" cy="288032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212915" y="4499323"/>
                <a:ext cx="334749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solidFill>
                  <a:schemeClr val="accent1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3563888" y="357301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Historic</a:t>
            </a:r>
            <a:r>
              <a:rPr lang="nl-NL" dirty="0" smtClean="0"/>
              <a:t> data</a:t>
            </a:r>
            <a:endParaRPr lang="nl-NL" dirty="0"/>
          </a:p>
        </p:txBody>
      </p:sp>
      <p:sp>
        <p:nvSpPr>
          <p:cNvPr id="16" name="TextBox 15"/>
          <p:cNvSpPr txBox="1"/>
          <p:nvPr/>
        </p:nvSpPr>
        <p:spPr>
          <a:xfrm>
            <a:off x="3635896" y="471585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New Data</a:t>
            </a:r>
            <a:endParaRPr lang="nl-NL" dirty="0"/>
          </a:p>
        </p:txBody>
      </p:sp>
      <p:sp>
        <p:nvSpPr>
          <p:cNvPr id="17" name="TextBox 16"/>
          <p:cNvSpPr txBox="1"/>
          <p:nvPr/>
        </p:nvSpPr>
        <p:spPr>
          <a:xfrm>
            <a:off x="3632944" y="573499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New Data</a:t>
            </a:r>
            <a:endParaRPr lang="nl-NL" dirty="0"/>
          </a:p>
        </p:txBody>
      </p:sp>
      <p:sp>
        <p:nvSpPr>
          <p:cNvPr id="18" name="Rectangle 17"/>
          <p:cNvSpPr/>
          <p:nvPr/>
        </p:nvSpPr>
        <p:spPr>
          <a:xfrm>
            <a:off x="6093402" y="1502875"/>
            <a:ext cx="733091" cy="1204515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tangle 23"/>
          <p:cNvSpPr/>
          <p:nvPr/>
        </p:nvSpPr>
        <p:spPr>
          <a:xfrm>
            <a:off x="2411760" y="2996952"/>
            <a:ext cx="108012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5" name="Group 24"/>
          <p:cNvGrpSpPr/>
          <p:nvPr/>
        </p:nvGrpSpPr>
        <p:grpSpPr>
          <a:xfrm rot="16200000">
            <a:off x="4010919" y="3980789"/>
            <a:ext cx="330074" cy="1368152"/>
            <a:chOff x="899592" y="2132856"/>
            <a:chExt cx="762122" cy="2664296"/>
          </a:xfrm>
        </p:grpSpPr>
        <p:pic>
          <p:nvPicPr>
            <p:cNvPr id="26" name="Picture 2" descr="http://upload.wikimedia.org/wikipedia/commons/thumb/d/d3/Sulfur-hexafluoride-3D-vdW.png/121px-Sulfur-hexafluoride-3D-vdW.png">
              <a:hlinkClick r:id="rId3" tooltip="Spacefill model of sulfur hexafluorid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3622277"/>
              <a:ext cx="598810" cy="598811"/>
            </a:xfrm>
            <a:prstGeom prst="rect">
              <a:avLst/>
            </a:prstGeom>
            <a:noFill/>
          </p:spPr>
        </p:pic>
        <p:pic>
          <p:nvPicPr>
            <p:cNvPr id="27" name="Picture 4" descr="http://upload.wikimedia.org/wikipedia/commons/thumb/1/1a/Nitrous-oxide-3D-vdW.png/150px-Nitrous-oxide-3D-vdW.png">
              <a:hlinkClick r:id="rId5" tooltip="Nitrous oxide – space-filling model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99592" y="3047004"/>
              <a:ext cx="762122" cy="472515"/>
            </a:xfrm>
            <a:prstGeom prst="rect">
              <a:avLst/>
            </a:prstGeom>
            <a:noFill/>
          </p:spPr>
        </p:pic>
        <p:pic>
          <p:nvPicPr>
            <p:cNvPr id="28" name="Picture 6" descr="http://upload.wikimedia.org/wikipedia/commons/thumb/4/4b/Methane-3D-space-filling.svg/100px-Methane-3D-space-filling.svg.png">
              <a:hlinkClick r:id="rId7" tooltip="Spacefill model of methane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899592" y="2132856"/>
              <a:ext cx="720080" cy="784887"/>
            </a:xfrm>
            <a:prstGeom prst="rect">
              <a:avLst/>
            </a:prstGeom>
            <a:noFill/>
          </p:spPr>
        </p:pic>
        <p:grpSp>
          <p:nvGrpSpPr>
            <p:cNvPr id="29" name="Group 125"/>
            <p:cNvGrpSpPr/>
            <p:nvPr/>
          </p:nvGrpSpPr>
          <p:grpSpPr>
            <a:xfrm>
              <a:off x="1043608" y="4499323"/>
              <a:ext cx="504056" cy="297829"/>
              <a:chOff x="1043608" y="4499323"/>
              <a:chExt cx="504056" cy="29782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043608" y="4509120"/>
                <a:ext cx="360040" cy="288032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212915" y="4499323"/>
                <a:ext cx="334749" cy="2880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solidFill>
                  <a:schemeClr val="accent1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32" name="Group 196"/>
          <p:cNvGrpSpPr>
            <a:grpSpLocks/>
          </p:cNvGrpSpPr>
          <p:nvPr/>
        </p:nvGrpSpPr>
        <p:grpSpPr bwMode="auto">
          <a:xfrm>
            <a:off x="2627784" y="2852936"/>
            <a:ext cx="360040" cy="360040"/>
            <a:chOff x="1202" y="2659"/>
            <a:chExt cx="680" cy="1315"/>
          </a:xfrm>
        </p:grpSpPr>
        <p:sp>
          <p:nvSpPr>
            <p:cNvPr id="33" name="Rectangle 197"/>
            <p:cNvSpPr>
              <a:spLocks noChangeArrowheads="1"/>
            </p:cNvSpPr>
            <p:nvPr/>
          </p:nvSpPr>
          <p:spPr bwMode="auto">
            <a:xfrm>
              <a:off x="1519" y="2659"/>
              <a:ext cx="46" cy="127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4" name="Rectangle 198"/>
            <p:cNvSpPr>
              <a:spLocks noChangeArrowheads="1"/>
            </p:cNvSpPr>
            <p:nvPr/>
          </p:nvSpPr>
          <p:spPr bwMode="auto">
            <a:xfrm>
              <a:off x="1429" y="3929"/>
              <a:ext cx="226" cy="45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35" name="Line 199"/>
            <p:cNvSpPr>
              <a:spLocks noChangeShapeType="1"/>
            </p:cNvSpPr>
            <p:nvPr/>
          </p:nvSpPr>
          <p:spPr bwMode="auto">
            <a:xfrm>
              <a:off x="1429" y="3702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00"/>
            <p:cNvSpPr>
              <a:spLocks noChangeShapeType="1"/>
            </p:cNvSpPr>
            <p:nvPr/>
          </p:nvSpPr>
          <p:spPr bwMode="auto">
            <a:xfrm>
              <a:off x="1429" y="3521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01"/>
            <p:cNvSpPr>
              <a:spLocks noChangeShapeType="1"/>
            </p:cNvSpPr>
            <p:nvPr/>
          </p:nvSpPr>
          <p:spPr bwMode="auto">
            <a:xfrm>
              <a:off x="1429" y="3339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02"/>
            <p:cNvSpPr>
              <a:spLocks noChangeShapeType="1"/>
            </p:cNvSpPr>
            <p:nvPr/>
          </p:nvSpPr>
          <p:spPr bwMode="auto">
            <a:xfrm>
              <a:off x="1429" y="3158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03"/>
            <p:cNvSpPr>
              <a:spLocks noChangeShapeType="1"/>
            </p:cNvSpPr>
            <p:nvPr/>
          </p:nvSpPr>
          <p:spPr bwMode="auto">
            <a:xfrm>
              <a:off x="1429" y="2976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04"/>
            <p:cNvSpPr>
              <a:spLocks noChangeShapeType="1"/>
            </p:cNvSpPr>
            <p:nvPr/>
          </p:nvSpPr>
          <p:spPr bwMode="auto">
            <a:xfrm>
              <a:off x="1429" y="2795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05"/>
            <p:cNvSpPr>
              <a:spLocks noChangeShapeType="1"/>
            </p:cNvSpPr>
            <p:nvPr/>
          </p:nvSpPr>
          <p:spPr bwMode="auto">
            <a:xfrm flipH="1">
              <a:off x="1202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06"/>
            <p:cNvSpPr>
              <a:spLocks noChangeShapeType="1"/>
            </p:cNvSpPr>
            <p:nvPr/>
          </p:nvSpPr>
          <p:spPr bwMode="auto">
            <a:xfrm>
              <a:off x="1565" y="3113"/>
              <a:ext cx="31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95736" y="2924944"/>
            <a:ext cx="275214" cy="279726"/>
            <a:chOff x="6309731" y="4229394"/>
            <a:chExt cx="275214" cy="279726"/>
          </a:xfrm>
        </p:grpSpPr>
        <p:sp>
          <p:nvSpPr>
            <p:cNvPr id="44" name="Freeform 43"/>
            <p:cNvSpPr/>
            <p:nvPr/>
          </p:nvSpPr>
          <p:spPr>
            <a:xfrm>
              <a:off x="6460658" y="4331567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AutoShape 488"/>
            <p:cNvSpPr>
              <a:spLocks noChangeArrowheads="1"/>
            </p:cNvSpPr>
            <p:nvPr/>
          </p:nvSpPr>
          <p:spPr bwMode="auto">
            <a:xfrm rot="11764954" flipV="1">
              <a:off x="6507604" y="4324896"/>
              <a:ext cx="34089" cy="78264"/>
            </a:xfrm>
            <a:prstGeom prst="can">
              <a:avLst>
                <a:gd name="adj" fmla="val 492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6" name="AutoShape 490"/>
            <p:cNvSpPr>
              <a:spLocks noChangeArrowheads="1"/>
            </p:cNvSpPr>
            <p:nvPr/>
          </p:nvSpPr>
          <p:spPr bwMode="auto">
            <a:xfrm rot="1336458">
              <a:off x="6418979" y="4229394"/>
              <a:ext cx="113629" cy="221847"/>
            </a:xfrm>
            <a:prstGeom prst="can">
              <a:avLst>
                <a:gd name="adj" fmla="val 41875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7" name="AutoShape 491"/>
            <p:cNvSpPr>
              <a:spLocks noChangeArrowheads="1"/>
            </p:cNvSpPr>
            <p:nvPr/>
          </p:nvSpPr>
          <p:spPr bwMode="auto">
            <a:xfrm rot="12048012" flipV="1">
              <a:off x="6482888" y="4317127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8" name="Oval 493"/>
            <p:cNvSpPr>
              <a:spLocks noChangeArrowheads="1"/>
            </p:cNvSpPr>
            <p:nvPr/>
          </p:nvSpPr>
          <p:spPr bwMode="auto">
            <a:xfrm rot="1504741">
              <a:off x="6469966" y="4237973"/>
              <a:ext cx="90903" cy="3281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49" name="AutoShape 494"/>
            <p:cNvSpPr>
              <a:spLocks noChangeArrowheads="1"/>
            </p:cNvSpPr>
            <p:nvPr/>
          </p:nvSpPr>
          <p:spPr bwMode="auto">
            <a:xfrm rot="11875419" flipV="1">
              <a:off x="6441737" y="4310526"/>
              <a:ext cx="34089" cy="78264"/>
            </a:xfrm>
            <a:prstGeom prst="can">
              <a:avLst>
                <a:gd name="adj" fmla="val 49242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Eras Demi ITC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309731" y="4322439"/>
              <a:ext cx="124287" cy="177553"/>
            </a:xfrm>
            <a:custGeom>
              <a:avLst/>
              <a:gdLst>
                <a:gd name="connsiteX0" fmla="*/ 0 w 124287"/>
                <a:gd name="connsiteY0" fmla="*/ 97654 h 177553"/>
                <a:gd name="connsiteX1" fmla="*/ 106532 w 124287"/>
                <a:gd name="connsiteY1" fmla="*/ 177553 h 177553"/>
                <a:gd name="connsiteX2" fmla="*/ 124287 w 124287"/>
                <a:gd name="connsiteY2" fmla="*/ 71021 h 177553"/>
                <a:gd name="connsiteX3" fmla="*/ 71021 w 124287"/>
                <a:gd name="connsiteY3" fmla="*/ 0 h 177553"/>
                <a:gd name="connsiteX4" fmla="*/ 0 w 124287"/>
                <a:gd name="connsiteY4" fmla="*/ 97654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7" h="177553">
                  <a:moveTo>
                    <a:pt x="0" y="97654"/>
                  </a:moveTo>
                  <a:lnTo>
                    <a:pt x="106532" y="177553"/>
                  </a:lnTo>
                  <a:lnTo>
                    <a:pt x="124287" y="71021"/>
                  </a:lnTo>
                  <a:lnTo>
                    <a:pt x="71021" y="0"/>
                  </a:lnTo>
                  <a:lnTo>
                    <a:pt x="0" y="976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7" name="Oval 154"/>
          <p:cNvSpPr>
            <a:spLocks noChangeArrowheads="1"/>
          </p:cNvSpPr>
          <p:nvPr/>
        </p:nvSpPr>
        <p:spPr bwMode="auto">
          <a:xfrm>
            <a:off x="6516216" y="1700808"/>
            <a:ext cx="136400" cy="10722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68" name="Oval 154"/>
          <p:cNvSpPr>
            <a:spLocks noChangeArrowheads="1"/>
          </p:cNvSpPr>
          <p:nvPr/>
        </p:nvSpPr>
        <p:spPr bwMode="auto">
          <a:xfrm>
            <a:off x="6516216" y="2132856"/>
            <a:ext cx="136400" cy="10722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69" name="Oval 154"/>
          <p:cNvSpPr>
            <a:spLocks noChangeArrowheads="1"/>
          </p:cNvSpPr>
          <p:nvPr/>
        </p:nvSpPr>
        <p:spPr bwMode="auto">
          <a:xfrm>
            <a:off x="6527299" y="2489453"/>
            <a:ext cx="136400" cy="10722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pic>
        <p:nvPicPr>
          <p:cNvPr id="70" name="Picture 14" descr="http://upload.wikimedia.org/wikipedia/commons/thumb/c/cb/Hexafluoroethane-3D-balls.png/130px-Hexafluoroethane-3D-balls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5445224"/>
            <a:ext cx="504056" cy="453651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1835696" y="3284984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NA2</a:t>
            </a:r>
            <a:endParaRPr lang="nl-NL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1835696" y="4293096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NA3</a:t>
            </a:r>
            <a:endParaRPr lang="nl-NL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1835696" y="530120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NA4</a:t>
            </a:r>
            <a:endParaRPr lang="nl-NL" sz="1200" dirty="0"/>
          </a:p>
        </p:txBody>
      </p:sp>
      <p:sp>
        <p:nvSpPr>
          <p:cNvPr id="74" name="Oval 154"/>
          <p:cNvSpPr>
            <a:spLocks noChangeArrowheads="1"/>
          </p:cNvSpPr>
          <p:nvPr/>
        </p:nvSpPr>
        <p:spPr bwMode="auto">
          <a:xfrm>
            <a:off x="1979712" y="2996952"/>
            <a:ext cx="136400" cy="107223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Eras Demi ITC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156176" y="3861048"/>
            <a:ext cx="29878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Network</a:t>
            </a:r>
            <a:r>
              <a:rPr lang="nl-NL" sz="1100" dirty="0" smtClean="0"/>
              <a:t>     Access       Research    Service</a:t>
            </a:r>
          </a:p>
          <a:p>
            <a:r>
              <a:rPr lang="nl-NL" sz="1100" dirty="0" smtClean="0"/>
              <a:t>(Na1-6)       TNA           JRA              SA</a:t>
            </a:r>
            <a:endParaRPr lang="nl-NL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solidFill>
                  <a:schemeClr val="tx2">
                    <a:satMod val="200000"/>
                  </a:schemeClr>
                </a:solidFill>
              </a:rPr>
              <a:t>Data &amp; </a:t>
            </a:r>
            <a:r>
              <a:rPr lang="nl-NL" dirty="0" err="1" smtClean="0">
                <a:solidFill>
                  <a:schemeClr val="tx2">
                    <a:satMod val="200000"/>
                  </a:schemeClr>
                </a:solidFill>
              </a:rPr>
              <a:t>cal.centre</a:t>
            </a:r>
            <a:endParaRPr lang="nl-NL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3456384" cy="30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79712" y="2636912"/>
            <a:ext cx="106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 2,3,4</a:t>
            </a:r>
            <a:endParaRPr lang="nl-NL" dirty="0"/>
          </a:p>
        </p:txBody>
      </p:sp>
      <p:pic>
        <p:nvPicPr>
          <p:cNvPr id="9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19149" t="14012" r="60106" b="46632"/>
          <a:stretch>
            <a:fillRect/>
          </a:stretch>
        </p:blipFill>
        <p:spPr bwMode="auto">
          <a:xfrm>
            <a:off x="1619672" y="3068960"/>
            <a:ext cx="187220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411760" y="3068960"/>
            <a:ext cx="108012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3" descr="Visio-Ingos1_wps"/>
          <p:cNvPicPr>
            <a:picLocks noChangeAspect="1" noChangeArrowheads="1"/>
          </p:cNvPicPr>
          <p:nvPr/>
        </p:nvPicPr>
        <p:blipFill>
          <a:blip r:embed="rId2" cstate="print"/>
          <a:srcRect l="39229" t="52696" r="38768" b="33917"/>
          <a:stretch>
            <a:fillRect/>
          </a:stretch>
        </p:blipFill>
        <p:spPr bwMode="auto">
          <a:xfrm>
            <a:off x="-108520" y="4397195"/>
            <a:ext cx="1532935" cy="83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0" y="386104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 smtClean="0"/>
              <a:t>Calibrations</a:t>
            </a:r>
            <a:r>
              <a:rPr lang="nl-NL" dirty="0" smtClean="0"/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459683" y="3564308"/>
            <a:ext cx="1976413" cy="2088232"/>
            <a:chOff x="3459683" y="3564308"/>
            <a:chExt cx="1976413" cy="2088232"/>
          </a:xfrm>
        </p:grpSpPr>
        <p:pic>
          <p:nvPicPr>
            <p:cNvPr id="29" name="Picture 3" descr="Visio-Ingos1_wps"/>
            <p:cNvPicPr>
              <a:picLocks noChangeAspect="1" noChangeArrowheads="1"/>
            </p:cNvPicPr>
            <p:nvPr/>
          </p:nvPicPr>
          <p:blipFill>
            <a:blip r:embed="rId2" cstate="print"/>
            <a:srcRect l="81250" t="11677" b="69639"/>
            <a:stretch>
              <a:fillRect/>
            </a:stretch>
          </p:blipFill>
          <p:spPr bwMode="auto">
            <a:xfrm>
              <a:off x="3707904" y="3789040"/>
              <a:ext cx="1728192" cy="153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635896" y="3861048"/>
              <a:ext cx="115212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3459683" y="3564308"/>
              <a:ext cx="288032" cy="2088232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Left-Right Arrow 33"/>
          <p:cNvSpPr/>
          <p:nvPr/>
        </p:nvSpPr>
        <p:spPr>
          <a:xfrm rot="1500977">
            <a:off x="1276483" y="5087796"/>
            <a:ext cx="432048" cy="356713"/>
          </a:xfrm>
          <a:prstGeom prst="leftRightArrow">
            <a:avLst>
              <a:gd name="adj1" fmla="val 50000"/>
              <a:gd name="adj2" fmla="val 24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tangle 34"/>
          <p:cNvSpPr/>
          <p:nvPr/>
        </p:nvSpPr>
        <p:spPr>
          <a:xfrm>
            <a:off x="6804248" y="2679827"/>
            <a:ext cx="733091" cy="389133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tangle 35"/>
          <p:cNvSpPr/>
          <p:nvPr/>
        </p:nvSpPr>
        <p:spPr>
          <a:xfrm>
            <a:off x="8244408" y="1340768"/>
            <a:ext cx="733091" cy="829817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4" name="Group 43"/>
          <p:cNvGrpSpPr/>
          <p:nvPr/>
        </p:nvGrpSpPr>
        <p:grpSpPr>
          <a:xfrm>
            <a:off x="5508104" y="4365104"/>
            <a:ext cx="2016224" cy="1233428"/>
            <a:chOff x="5508104" y="4365104"/>
            <a:chExt cx="2016224" cy="1233428"/>
          </a:xfrm>
        </p:grpSpPr>
        <p:sp>
          <p:nvSpPr>
            <p:cNvPr id="37" name="TextBox 36"/>
            <p:cNvSpPr txBox="1"/>
            <p:nvPr/>
          </p:nvSpPr>
          <p:spPr>
            <a:xfrm>
              <a:off x="5508104" y="4365104"/>
              <a:ext cx="2016224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dirty="0" err="1" smtClean="0">
                  <a:latin typeface="+mj-lt"/>
                </a:rPr>
                <a:t>Atmosphere</a:t>
              </a:r>
              <a:r>
                <a:rPr lang="nl-NL" dirty="0" smtClean="0">
                  <a:latin typeface="+mj-lt"/>
                </a:rPr>
                <a:t> (CEA)</a:t>
              </a:r>
              <a:endParaRPr lang="nl-NL" dirty="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08104" y="4797152"/>
              <a:ext cx="2016224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dirty="0" smtClean="0">
                  <a:latin typeface="+mj-lt"/>
                </a:rPr>
                <a:t>Flux data (UNITUS)</a:t>
              </a:r>
              <a:endParaRPr lang="nl-NL" dirty="0"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08104" y="5229200"/>
              <a:ext cx="2016224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dirty="0" err="1" smtClean="0">
                  <a:latin typeface="+mj-lt"/>
                </a:rPr>
                <a:t>Halocarbons</a:t>
              </a:r>
              <a:r>
                <a:rPr lang="nl-NL" dirty="0" smtClean="0">
                  <a:latin typeface="+mj-lt"/>
                </a:rPr>
                <a:t> (NILU)</a:t>
              </a:r>
              <a:endParaRPr lang="nl-NL" dirty="0">
                <a:latin typeface="+mj-lt"/>
              </a:endParaRPr>
            </a:p>
          </p:txBody>
        </p:sp>
      </p:grpSp>
      <p:sp>
        <p:nvSpPr>
          <p:cNvPr id="40" name="Left-Right Arrow 39"/>
          <p:cNvSpPr/>
          <p:nvPr/>
        </p:nvSpPr>
        <p:spPr>
          <a:xfrm rot="20082229">
            <a:off x="1300456" y="4299585"/>
            <a:ext cx="432048" cy="288032"/>
          </a:xfrm>
          <a:prstGeom prst="leftRightArrow">
            <a:avLst>
              <a:gd name="adj1" fmla="val 50000"/>
              <a:gd name="adj2" fmla="val 24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Rectangle 40"/>
          <p:cNvSpPr/>
          <p:nvPr/>
        </p:nvSpPr>
        <p:spPr>
          <a:xfrm>
            <a:off x="6093402" y="1502875"/>
            <a:ext cx="733091" cy="1204515"/>
          </a:xfrm>
          <a:prstGeom prst="rect">
            <a:avLst/>
          </a:prstGeom>
          <a:solidFill>
            <a:schemeClr val="accent1">
              <a:alpha val="1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TextBox 41"/>
          <p:cNvSpPr txBox="1"/>
          <p:nvPr/>
        </p:nvSpPr>
        <p:spPr>
          <a:xfrm>
            <a:off x="6156176" y="3861048"/>
            <a:ext cx="29878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Network</a:t>
            </a:r>
            <a:r>
              <a:rPr lang="nl-NL" sz="1100" dirty="0" smtClean="0"/>
              <a:t>     Access       Research    Service</a:t>
            </a:r>
          </a:p>
          <a:p>
            <a:r>
              <a:rPr lang="nl-NL" sz="1100" dirty="0" smtClean="0"/>
              <a:t>(Na1-6)       TNA           JRA              SA</a:t>
            </a:r>
            <a:endParaRPr lang="nl-NL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 animBg="1"/>
      <p:bldP spid="4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2215</TotalTime>
  <Words>729</Words>
  <Application>Microsoft Office PowerPoint</Application>
  <PresentationFormat>On-screen Show (4:3)</PresentationFormat>
  <Paragraphs>228</Paragraphs>
  <Slides>34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Flow</vt:lpstr>
      <vt:lpstr>Bitmap Image</vt:lpstr>
      <vt:lpstr>InGOS</vt:lpstr>
      <vt:lpstr>InGOS target</vt:lpstr>
      <vt:lpstr>InGOS partners: 34</vt:lpstr>
      <vt:lpstr>InGOS existing infrastructure</vt:lpstr>
      <vt:lpstr>The InGOS gases</vt:lpstr>
      <vt:lpstr>InGOS Structure</vt:lpstr>
      <vt:lpstr>InGOS Structure</vt:lpstr>
      <vt:lpstr>Network: Harmonisation</vt:lpstr>
      <vt:lpstr>Data &amp; cal.centre</vt:lpstr>
      <vt:lpstr>Data centre (2) EBAS – EMEP database</vt:lpstr>
      <vt:lpstr>Network: Flux Harmonisation</vt:lpstr>
      <vt:lpstr>Network: Ocean</vt:lpstr>
      <vt:lpstr>Access to stations  &amp; facilities</vt:lpstr>
      <vt:lpstr>TNA: Supersites</vt:lpstr>
      <vt:lpstr>TNA: Supersites</vt:lpstr>
      <vt:lpstr>Announcement:   Methane flux campaign</vt:lpstr>
      <vt:lpstr>TNA: Observing stations</vt:lpstr>
      <vt:lpstr>TNA: Airplanes</vt:lpstr>
      <vt:lpstr>Joint Research: New techniques</vt:lpstr>
      <vt:lpstr>Joint Research: New techniques (2)</vt:lpstr>
      <vt:lpstr>Link with  remote sensing</vt:lpstr>
      <vt:lpstr>Data to models</vt:lpstr>
      <vt:lpstr>Slide 23</vt:lpstr>
      <vt:lpstr>Slide 24</vt:lpstr>
      <vt:lpstr>Slide 25</vt:lpstr>
      <vt:lpstr>Joined Research  Isotopes</vt:lpstr>
      <vt:lpstr>Joined Research  Istotopes</vt:lpstr>
      <vt:lpstr>Joined Research  Halocarbons</vt:lpstr>
      <vt:lpstr>Slide 29</vt:lpstr>
      <vt:lpstr>Tall towers  &amp; fluxes</vt:lpstr>
      <vt:lpstr>Some products (out of 96 deliverables) </vt:lpstr>
      <vt:lpstr>Elgin plume</vt:lpstr>
      <vt:lpstr>Slide 33</vt:lpstr>
      <vt:lpstr>More info..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 Vermeulen</dc:creator>
  <cp:lastModifiedBy>hensen</cp:lastModifiedBy>
  <cp:revision>99</cp:revision>
  <dcterms:created xsi:type="dcterms:W3CDTF">2011-05-15T21:19:48Z</dcterms:created>
  <dcterms:modified xsi:type="dcterms:W3CDTF">2012-04-19T08:32:51Z</dcterms:modified>
</cp:coreProperties>
</file>