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730" r:id="rId3"/>
    <p:sldMasterId id="2147483754" r:id="rId4"/>
    <p:sldMasterId id="2147483767" r:id="rId5"/>
    <p:sldMasterId id="2147483779" r:id="rId6"/>
  </p:sldMasterIdLst>
  <p:notesMasterIdLst>
    <p:notesMasterId r:id="rId20"/>
  </p:notesMasterIdLst>
  <p:handoutMasterIdLst>
    <p:handoutMasterId r:id="rId21"/>
  </p:handoutMasterIdLst>
  <p:sldIdLst>
    <p:sldId id="258" r:id="rId7"/>
    <p:sldId id="271" r:id="rId8"/>
    <p:sldId id="278" r:id="rId9"/>
    <p:sldId id="270" r:id="rId10"/>
    <p:sldId id="272" r:id="rId11"/>
    <p:sldId id="273" r:id="rId12"/>
    <p:sldId id="274" r:id="rId13"/>
    <p:sldId id="279" r:id="rId14"/>
    <p:sldId id="280" r:id="rId15"/>
    <p:sldId id="275" r:id="rId16"/>
    <p:sldId id="268" r:id="rId17"/>
    <p:sldId id="267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97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EB8BC-3CD2-4376-8159-C45B9419F1B8}" type="datetimeFigureOut">
              <a:rPr lang="en-GB" smtClean="0"/>
              <a:pPr/>
              <a:t>18/04/2012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D12B-DA53-4193-B73F-E3FCC29FB6C3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EBB7-C6E9-469D-8D3B-50E445F042FE}" type="datetimeFigureOut">
              <a:rPr lang="en-GB" smtClean="0"/>
              <a:pPr/>
              <a:t>18/04/2012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25520-C77E-4E2C-B287-8F192C9E512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5520-C77E-4E2C-B287-8F192C9E512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3843-17DB-411E-971B-8937C41FD1D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558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3843-17DB-411E-971B-8937C41FD1D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943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993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0716"/>
            <a:ext cx="527174" cy="3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28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1247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124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07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0912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5085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0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951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4203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236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8000" baseline="0">
                <a:solidFill>
                  <a:srgbClr val="FFC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endParaRPr lang="en-US" sz="1600" i="1" baseline="30000" dirty="0">
              <a:solidFill>
                <a:srgbClr val="0F3277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08-09/03/2012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651B87-8744-4B67-94EC-C4F92358E9C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i-600blu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 r="88327"/>
          <a:stretch>
            <a:fillRect/>
          </a:stretch>
        </p:blipFill>
        <p:spPr bwMode="auto">
          <a:xfrm>
            <a:off x="7740352" y="45493"/>
            <a:ext cx="13223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942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3B88-050A-491D-9008-9DA9D2FE1D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95" y="55059"/>
            <a:ext cx="735782" cy="83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517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09B2-E5BF-47BF-B0B4-049FD7E5A55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8452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8499-B122-4BD5-BB2C-9DB2E33D84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7411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13D3-EADB-4F1C-B5A8-BDA6A33E17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187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D27C-3B9E-4989-A06F-EDBF6BB70C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3011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970C7-8E21-47E0-86A2-8EDC6FF90C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628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D6E82-5CCB-49F9-AB4E-057370C592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65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A410-C86A-4F2A-A99A-B25ADDDBAB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6920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0148-2135-4536-B7A6-D58E53CCB1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6892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8F14-AC10-413A-A221-B73ABB0346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258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i-600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10" y="153715"/>
            <a:ext cx="504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8829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B1DC-FE2B-48AA-B642-568164189A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14400"/>
          </a:xfrm>
          <a:solidFill>
            <a:srgbClr val="173F82"/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739-5267-45FE-8AA3-F2D5B6C0E2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5C53-639F-4229-A05F-3444129FC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_IIASA_plain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01449" y="0"/>
            <a:ext cx="642551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D49A-A67D-43F1-91E4-EF97E54A5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AF7-B98C-47B0-A361-98407C4598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BA31-8F3E-495D-B2F6-62854E7EFA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1E8B-D49A-4840-850B-C1EDF14F1A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90A6-4D7F-4DC8-BFA6-52DCE761DC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BED7-EEC3-4BC8-BB16-C042B007D1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11E2-12A0-486C-B356-79E9A68C77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4988-D5CD-4A70-9920-EF829B7F03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69B4-0BB9-4EF9-B19B-B866CBC9CD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‹Nr.›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‹Nr.›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‹Nr.›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5124" name="Picture 4" descr="ii-600bl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412875"/>
            <a:ext cx="3429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8313" y="1628775"/>
            <a:ext cx="7775575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333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38EDF81-9C19-4F85-A6ED-2C9C90DB69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520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076" name="Picture 4" descr="ii-600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913" y="1412875"/>
            <a:ext cx="342900" cy="485775"/>
          </a:xfrm>
          <a:prstGeom prst="rect">
            <a:avLst/>
          </a:prstGeom>
          <a:noFill/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187450" y="1628775"/>
            <a:ext cx="7056438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1412875"/>
            <a:ext cx="6556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333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3333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3333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3333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0CAD30-6B26-4F6C-A9D4-EBA466682B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286712-BAA4-4212-9F57-7722EACEA8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latin typeface="Verdana" pitchFamily="34" charset="0"/>
              </a:rPr>
              <a:t>Developments in downscaling methodology within the EC4MACS project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rgbClr val="1A4282"/>
                </a:solidFill>
                <a:latin typeface="Verdana" pitchFamily="34" charset="0"/>
              </a:rPr>
              <a:t>Chris Heyes</a:t>
            </a:r>
          </a:p>
          <a:p>
            <a:endParaRPr lang="en-GB" sz="1600" dirty="0" smtClean="0">
              <a:solidFill>
                <a:srgbClr val="1A4282"/>
              </a:solidFill>
              <a:latin typeface="Verdana" pitchFamily="34" charset="0"/>
            </a:endParaRPr>
          </a:p>
          <a:p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B. Bessagnet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1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 E. Terrenoire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1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 P. Thunis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2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 K. Cuvelier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2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</a:t>
            </a:r>
            <a:endParaRPr lang="en-US" sz="1600" baseline="30000" dirty="0" smtClean="0">
              <a:solidFill>
                <a:srgbClr val="1A4282"/>
              </a:solidFill>
              <a:latin typeface="Verdana" pitchFamily="34" charset="0"/>
            </a:endParaRPr>
          </a:p>
          <a:p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G. Kiesewetter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3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 J. Borken-Kleefeld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3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 W. Schöpp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3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</a:t>
            </a:r>
          </a:p>
          <a:p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M. Amann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3</a:t>
            </a:r>
            <a:endParaRPr lang="en-US" sz="1600" dirty="0" smtClean="0">
              <a:solidFill>
                <a:srgbClr val="1A4282"/>
              </a:solidFill>
              <a:latin typeface="Verdana" pitchFamily="34" charset="0"/>
            </a:endParaRPr>
          </a:p>
          <a:p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1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 </a:t>
            </a:r>
            <a:r>
              <a:rPr lang="en-US" sz="1600" dirty="0" err="1" smtClean="0">
                <a:solidFill>
                  <a:srgbClr val="1A4282"/>
                </a:solidFill>
                <a:latin typeface="Verdana" pitchFamily="34" charset="0"/>
              </a:rPr>
              <a:t>INERIS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 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2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 </a:t>
            </a:r>
            <a:r>
              <a:rPr lang="en-US" sz="1600" dirty="0" err="1" smtClean="0">
                <a:solidFill>
                  <a:srgbClr val="1A4282"/>
                </a:solidFill>
                <a:latin typeface="Verdana" pitchFamily="34" charset="0"/>
              </a:rPr>
              <a:t>JRC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, </a:t>
            </a:r>
            <a:r>
              <a:rPr lang="en-US" sz="1600" baseline="30000" dirty="0" smtClean="0">
                <a:solidFill>
                  <a:srgbClr val="1A4282"/>
                </a:solidFill>
                <a:latin typeface="Verdana" pitchFamily="34" charset="0"/>
              </a:rPr>
              <a:t>3</a:t>
            </a:r>
            <a:r>
              <a:rPr lang="en-US" sz="1600" dirty="0" smtClean="0">
                <a:solidFill>
                  <a:srgbClr val="1A4282"/>
                </a:solidFill>
                <a:latin typeface="Verdana" pitchFamily="34" charset="0"/>
              </a:rPr>
              <a:t> IIASA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9492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spcBef>
                <a:spcPts val="768"/>
              </a:spcBef>
            </a:pPr>
            <a:r>
              <a:rPr lang="en-GB" dirty="0" err="1" smtClean="0">
                <a:solidFill>
                  <a:srgbClr val="003399"/>
                </a:solidFill>
                <a:latin typeface="Verdana" pitchFamily="34" charset="0"/>
                <a:ea typeface="+mj-ea"/>
                <a:cs typeface="Arial" pitchFamily="34" charset="0"/>
              </a:rPr>
              <a:t>TFMM</a:t>
            </a:r>
            <a:r>
              <a:rPr lang="en-GB" dirty="0" smtClean="0">
                <a:solidFill>
                  <a:srgbClr val="003399"/>
                </a:solidFill>
                <a:latin typeface="Verdana" pitchFamily="34" charset="0"/>
                <a:ea typeface="+mj-ea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003399"/>
                </a:solidFill>
                <a:latin typeface="Verdana" pitchFamily="34" charset="0"/>
                <a:ea typeface="+mj-ea"/>
                <a:cs typeface="Arial" pitchFamily="34" charset="0"/>
              </a:rPr>
              <a:t>Gozo</a:t>
            </a:r>
            <a:r>
              <a:rPr lang="en-GB" dirty="0" smtClean="0">
                <a:solidFill>
                  <a:srgbClr val="003399"/>
                </a:solidFill>
                <a:latin typeface="Verdana" pitchFamily="34" charset="0"/>
                <a:ea typeface="+mj-ea"/>
                <a:cs typeface="Arial" pitchFamily="34" charset="0"/>
              </a:rPr>
              <a:t>(Malta), 17-19 April 2012</a:t>
            </a:r>
          </a:p>
        </p:txBody>
      </p:sp>
      <p:pic>
        <p:nvPicPr>
          <p:cNvPr id="6" name="Picture 5" descr="Logo_EU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60648"/>
            <a:ext cx="1295400" cy="93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52400" y="3276600"/>
            <a:ext cx="8915400" cy="3429000"/>
          </a:xfrm>
          <a:prstGeom prst="rect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Analysis: </a:t>
            </a:r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dirty="0" smtClean="0"/>
              <a:t>[NO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err="1" smtClean="0"/>
              <a:t>ss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NO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, </a:t>
            </a:r>
            <a:r>
              <a:rPr lang="el-GR" dirty="0" smtClean="0">
                <a:solidFill>
                  <a:srgbClr val="92D050"/>
                </a:solidFill>
              </a:rPr>
              <a:t>τ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[NO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]</a:t>
            </a:r>
            <a:r>
              <a:rPr lang="en-US" baseline="-25000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[</a:t>
            </a:r>
            <a:r>
              <a:rPr lang="en-US" dirty="0" err="1" smtClean="0">
                <a:solidFill>
                  <a:srgbClr val="00B0F0"/>
                </a:solidFill>
              </a:rPr>
              <a:t>NO</a:t>
            </a:r>
            <a:r>
              <a:rPr lang="en-US" baseline="-25000" dirty="0" err="1" smtClean="0">
                <a:solidFill>
                  <a:srgbClr val="00B0F0"/>
                </a:solidFill>
              </a:rPr>
              <a:t>x</a:t>
            </a:r>
            <a:r>
              <a:rPr lang="en-US" dirty="0" smtClean="0">
                <a:solidFill>
                  <a:srgbClr val="00B0F0"/>
                </a:solidFill>
              </a:rPr>
              <a:t>]</a:t>
            </a:r>
            <a:r>
              <a:rPr lang="en-US" baseline="-25000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[O</a:t>
            </a:r>
            <a:r>
              <a:rPr lang="en-US" baseline="-25000" dirty="0" smtClean="0">
                <a:solidFill>
                  <a:srgbClr val="00B0F0"/>
                </a:solidFill>
              </a:rPr>
              <a:t>3</a:t>
            </a:r>
            <a:r>
              <a:rPr lang="en-US" dirty="0" smtClean="0">
                <a:solidFill>
                  <a:srgbClr val="00B0F0"/>
                </a:solidFill>
              </a:rPr>
              <a:t>]</a:t>
            </a:r>
            <a:r>
              <a:rPr lang="en-US" baseline="-25000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5C53-639F-4229-A05F-3444129FC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190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unknown!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parameterise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with evolution of emissions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981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Site specific!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  <a:sym typeface="Symbol"/>
              </a:rPr>
              <a:t> tune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981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available from dispersion models (EMEP + CHIMERE downscaling), possibly site-specific correction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>
          <a:xfrm rot="10800000" flipV="1">
            <a:off x="1371600" y="1484530"/>
            <a:ext cx="762000" cy="4204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1"/>
          </p:cNvCxnSpPr>
          <p:nvPr/>
        </p:nvCxnSpPr>
        <p:spPr>
          <a:xfrm rot="16200000" flipH="1">
            <a:off x="2724150" y="1809751"/>
            <a:ext cx="381000" cy="1143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1"/>
          </p:cNvCxnSpPr>
          <p:nvPr/>
        </p:nvCxnSpPr>
        <p:spPr>
          <a:xfrm rot="16200000" flipH="1">
            <a:off x="4240530" y="1664971"/>
            <a:ext cx="304800" cy="32766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>
            <a:off x="4152900" y="571501"/>
            <a:ext cx="152400" cy="2057400"/>
          </a:xfrm>
          <a:prstGeom prst="lef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2781300" y="1409701"/>
            <a:ext cx="152400" cy="381000"/>
          </a:xfrm>
          <a:prstGeom prst="leftBrac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NO2_CHIMERE_vs_airbase_excstats.jpg"/>
          <p:cNvPicPr>
            <a:picLocks noChangeAspect="1"/>
          </p:cNvPicPr>
          <p:nvPr/>
        </p:nvPicPr>
        <p:blipFill>
          <a:blip r:embed="rId2" cstate="print"/>
          <a:srcRect l="12400"/>
          <a:stretch>
            <a:fillRect/>
          </a:stretch>
        </p:blipFill>
        <p:spPr>
          <a:xfrm>
            <a:off x="254931" y="3581400"/>
            <a:ext cx="3631269" cy="3108960"/>
          </a:xfrm>
          <a:prstGeom prst="rect">
            <a:avLst/>
          </a:prstGeom>
        </p:spPr>
      </p:pic>
      <p:pic>
        <p:nvPicPr>
          <p:cNvPr id="29" name="Picture 28" descr="NO_CHIMERE_vs_airbase_excstats.jpg"/>
          <p:cNvPicPr>
            <a:picLocks noChangeAspect="1"/>
          </p:cNvPicPr>
          <p:nvPr/>
        </p:nvPicPr>
        <p:blipFill>
          <a:blip r:embed="rId3" cstate="print"/>
          <a:srcRect l="12800"/>
          <a:stretch>
            <a:fillRect/>
          </a:stretch>
        </p:blipFill>
        <p:spPr>
          <a:xfrm>
            <a:off x="3124200" y="3581400"/>
            <a:ext cx="3614684" cy="3108960"/>
          </a:xfrm>
          <a:prstGeom prst="rect">
            <a:avLst/>
          </a:prstGeom>
        </p:spPr>
      </p:pic>
      <p:pic>
        <p:nvPicPr>
          <p:cNvPr id="30" name="Picture 29" descr="O3_CHIMERE_vs_airbase_excstats.jpg"/>
          <p:cNvPicPr>
            <a:picLocks noChangeAspect="1"/>
          </p:cNvPicPr>
          <p:nvPr/>
        </p:nvPicPr>
        <p:blipFill>
          <a:blip r:embed="rId4" cstate="print"/>
          <a:srcRect l="12800" r="16400"/>
          <a:stretch>
            <a:fillRect/>
          </a:stretch>
        </p:blipFill>
        <p:spPr>
          <a:xfrm>
            <a:off x="6069543" y="3581400"/>
            <a:ext cx="2934888" cy="3108960"/>
          </a:xfrm>
          <a:prstGeom prst="rect">
            <a:avLst/>
          </a:prstGeom>
        </p:spPr>
      </p:pic>
      <p:grpSp>
        <p:nvGrpSpPr>
          <p:cNvPr id="5" name="Group 37"/>
          <p:cNvGrpSpPr/>
          <p:nvPr/>
        </p:nvGrpSpPr>
        <p:grpSpPr>
          <a:xfrm>
            <a:off x="4495800" y="2971800"/>
            <a:ext cx="4267200" cy="3810000"/>
            <a:chOff x="4191000" y="2895600"/>
            <a:chExt cx="4267200" cy="3810000"/>
          </a:xfrm>
        </p:grpSpPr>
        <p:sp>
          <p:nvSpPr>
            <p:cNvPr id="35" name="Rectangle 34"/>
            <p:cNvSpPr/>
            <p:nvPr/>
          </p:nvSpPr>
          <p:spPr>
            <a:xfrm>
              <a:off x="4191000" y="2895600"/>
              <a:ext cx="4267200" cy="3810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7200" y="28956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Evolution of NO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traffic emission share p:</a:t>
              </a:r>
            </a:p>
          </p:txBody>
        </p:sp>
        <p:pic>
          <p:nvPicPr>
            <p:cNvPr id="23" name="Picture 22" descr="p_scen.jpg"/>
            <p:cNvPicPr>
              <a:picLocks noChangeAspect="1"/>
            </p:cNvPicPr>
            <p:nvPr/>
          </p:nvPicPr>
          <p:blipFill>
            <a:blip r:embed="rId5" cstate="print"/>
            <a:srcRect r="5200" b="4800"/>
            <a:stretch>
              <a:fillRect/>
            </a:stretch>
          </p:blipFill>
          <p:spPr>
            <a:xfrm>
              <a:off x="4343400" y="3581400"/>
              <a:ext cx="4045316" cy="3046765"/>
            </a:xfrm>
            <a:prstGeom prst="rect">
              <a:avLst/>
            </a:prstGeom>
            <a:ln w="3175">
              <a:noFill/>
            </a:ln>
            <a:effectLst/>
          </p:spPr>
        </p:pic>
      </p:grpSp>
      <p:grpSp>
        <p:nvGrpSpPr>
          <p:cNvPr id="7" name="Group 38"/>
          <p:cNvGrpSpPr/>
          <p:nvPr/>
        </p:nvGrpSpPr>
        <p:grpSpPr>
          <a:xfrm>
            <a:off x="76200" y="2971800"/>
            <a:ext cx="4495800" cy="3810000"/>
            <a:chOff x="76200" y="2895600"/>
            <a:chExt cx="4495800" cy="3810000"/>
          </a:xfrm>
        </p:grpSpPr>
        <p:sp>
          <p:nvSpPr>
            <p:cNvPr id="37" name="Rectangle 36"/>
            <p:cNvSpPr/>
            <p:nvPr/>
          </p:nvSpPr>
          <p:spPr>
            <a:xfrm>
              <a:off x="76200" y="2895600"/>
              <a:ext cx="4267200" cy="3810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" y="2895600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Evolution of national </a:t>
              </a:r>
              <a:r>
                <a:rPr lang="en-US" dirty="0" err="1" smtClean="0"/>
                <a:t>NO</a:t>
              </a:r>
              <a:r>
                <a:rPr lang="en-US" baseline="-25000" dirty="0" err="1" smtClean="0"/>
                <a:t>x</a:t>
              </a:r>
              <a:r>
                <a:rPr lang="en-US" dirty="0" smtClean="0"/>
                <a:t> traffic emissions:</a:t>
              </a:r>
              <a:endParaRPr lang="en-US" dirty="0"/>
            </a:p>
          </p:txBody>
        </p:sp>
        <p:pic>
          <p:nvPicPr>
            <p:cNvPr id="24" name="Picture 23" descr="NOx_emis_rel_scen.jpg"/>
            <p:cNvPicPr>
              <a:picLocks noChangeAspect="1"/>
            </p:cNvPicPr>
            <p:nvPr/>
          </p:nvPicPr>
          <p:blipFill>
            <a:blip r:embed="rId6" cstate="print"/>
            <a:srcRect l="2800" r="2000"/>
            <a:stretch>
              <a:fillRect/>
            </a:stretch>
          </p:blipFill>
          <p:spPr>
            <a:xfrm>
              <a:off x="119476" y="3505200"/>
              <a:ext cx="4062384" cy="3200400"/>
            </a:xfrm>
            <a:prstGeom prst="rect">
              <a:avLst/>
            </a:prstGeom>
            <a:ln w="3175">
              <a:noFill/>
            </a:ln>
            <a:effectLst/>
          </p:spPr>
        </p:pic>
      </p:grpSp>
      <p:sp>
        <p:nvSpPr>
          <p:cNvPr id="40" name="TextBox 39"/>
          <p:cNvSpPr txBox="1"/>
          <p:nvPr/>
        </p:nvSpPr>
        <p:spPr>
          <a:xfrm>
            <a:off x="2362200" y="274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CHIMERE as local background: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62000" y="3962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</a:t>
            </a:r>
            <a:r>
              <a:rPr lang="de-AT" baseline="-25000" dirty="0" smtClean="0"/>
              <a:t>2</a:t>
            </a:r>
            <a:endParaRPr lang="de-AT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3581400" y="3962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</a:t>
            </a:r>
            <a:endParaRPr lang="de-AT" baseline="-25000" dirty="0"/>
          </a:p>
        </p:txBody>
      </p:sp>
      <p:sp>
        <p:nvSpPr>
          <p:cNvPr id="31" name="Textfeld 30"/>
          <p:cNvSpPr txBox="1"/>
          <p:nvPr/>
        </p:nvSpPr>
        <p:spPr>
          <a:xfrm>
            <a:off x="6553200" y="3962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O</a:t>
            </a:r>
            <a:r>
              <a:rPr lang="de-AT" baseline="-25000" dirty="0" smtClean="0"/>
              <a:t>3</a:t>
            </a:r>
            <a:endParaRPr lang="de-AT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6" grpId="0"/>
      <p:bldP spid="8" grpId="0"/>
      <p:bldP spid="9" grpId="0"/>
      <p:bldP spid="15" grpId="0" animBg="1"/>
      <p:bldP spid="17" grpId="0" animBg="1"/>
      <p:bldP spid="40" grpId="0"/>
      <p:bldP spid="40" grpId="1"/>
      <p:bldP spid="26" grpId="0"/>
      <p:bldP spid="26" grpId="1"/>
      <p:bldP spid="27" grpId="0"/>
      <p:bldP spid="27" grpId="1"/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latin typeface="Verdana" pitchFamily="34" charset="0"/>
              </a:rPr>
              <a:t>Implementation in GAINS: PM10 and PM2.5</a:t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>for all grid cells (population exposure) </a:t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>and all AIRBASE </a:t>
            </a:r>
            <a:r>
              <a:rPr lang="en-GB" sz="2000" dirty="0" err="1" smtClean="0">
                <a:latin typeface="Verdana" pitchFamily="34" charset="0"/>
              </a:rPr>
              <a:t>exceedance</a:t>
            </a:r>
            <a:r>
              <a:rPr lang="en-GB" sz="2000" dirty="0" smtClean="0">
                <a:latin typeface="Verdana" pitchFamily="34" charset="0"/>
              </a:rPr>
              <a:t> stations (compliance)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6832"/>
            <a:ext cx="8686800" cy="4537075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buNone/>
            </a:pPr>
            <a:r>
              <a:rPr lang="en-US" sz="1800" dirty="0" smtClean="0">
                <a:latin typeface="Verdana" pitchFamily="34" charset="0"/>
              </a:rPr>
              <a:t>Annual mean for compliance and population exposure: 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Verdan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latin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</a:rPr>
            </a:br>
            <a:endParaRPr lang="en-US" sz="1400" dirty="0" smtClean="0">
              <a:latin typeface="Verdana" pitchFamily="34" charset="0"/>
            </a:endParaRPr>
          </a:p>
          <a:p>
            <a:pPr marL="2772000" lvl="1" indent="-36195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Verdana" pitchFamily="34" charset="0"/>
              </a:rPr>
              <a:t>Starting point: </a:t>
            </a:r>
            <a:r>
              <a:rPr lang="en-US" sz="1400" dirty="0" smtClean="0">
                <a:latin typeface="Verdana" pitchFamily="34" charset="0"/>
              </a:rPr>
              <a:t>PM10/2.5 </a:t>
            </a:r>
            <a:r>
              <a:rPr lang="en-US" sz="1400" dirty="0">
                <a:latin typeface="Verdana" pitchFamily="34" charset="0"/>
              </a:rPr>
              <a:t>computed for a particular scenario </a:t>
            </a:r>
            <a:r>
              <a:rPr lang="en-US" sz="1400" dirty="0" smtClean="0">
                <a:latin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>with the </a:t>
            </a:r>
            <a:r>
              <a:rPr lang="en-GB" sz="1400" dirty="0" smtClean="0">
                <a:latin typeface="Verdana" pitchFamily="34" charset="0"/>
              </a:rPr>
              <a:t>source-receptor</a:t>
            </a:r>
            <a:r>
              <a:rPr lang="en-US" sz="1400" dirty="0" smtClean="0">
                <a:latin typeface="Verdana" pitchFamily="34" charset="0"/>
              </a:rPr>
              <a:t> relationships derived from the EMEP model at </a:t>
            </a:r>
            <a:r>
              <a:rPr lang="en-US" sz="1400" dirty="0" smtClean="0">
                <a:latin typeface="Verdana" pitchFamily="34" charset="0"/>
              </a:rPr>
              <a:t>regional-scale resolution </a:t>
            </a:r>
            <a:endParaRPr lang="en-US" sz="1400" dirty="0" smtClean="0">
              <a:latin typeface="Verdana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US" sz="1400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9621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2708920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lvl="1" indent="-438150">
              <a:lnSpc>
                <a:spcPct val="150000"/>
              </a:lnSpc>
              <a:buFont typeface="+mj-lt"/>
              <a:buAutoNum type="arabicPeriod" startAt="2"/>
            </a:pPr>
            <a: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Urban increment for the 7km grid </a:t>
            </a:r>
            <a:r>
              <a:rPr lang="en-US" sz="14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cell: </a:t>
            </a:r>
            <a: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the difference between the CHIMERE </a:t>
            </a:r>
            <a:r>
              <a:rPr lang="en-US" sz="14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fine-</a:t>
            </a:r>
            <a:r>
              <a:rPr lang="en-US" sz="14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and </a:t>
            </a:r>
            <a:r>
              <a:rPr lang="en-US" sz="14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regional-scale runs for </a:t>
            </a:r>
            <a: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2009 will be scaled proportional to </a:t>
            </a:r>
            <a:b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changes in urban low-level PM emissions </a:t>
            </a:r>
            <a:b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(traffic and heating) in the grid </a:t>
            </a:r>
            <a:r>
              <a:rPr lang="en-US" sz="14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cell </a:t>
            </a:r>
            <a:r>
              <a:rPr lang="en-US" sz="1400" dirty="0">
                <a:solidFill>
                  <a:srgbClr val="3333FF"/>
                </a:solidFill>
                <a:latin typeface="Verdana" pitchFamily="34" charset="0"/>
              </a:rPr>
              <a:t/>
            </a:r>
            <a:br>
              <a:rPr lang="en-US" sz="1400" dirty="0">
                <a:solidFill>
                  <a:srgbClr val="3333FF"/>
                </a:solidFill>
                <a:latin typeface="Verdana" pitchFamily="34" charset="0"/>
              </a:rPr>
            </a:br>
            <a:endParaRPr lang="en-US" sz="1400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80" y="4394294"/>
            <a:ext cx="2073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Regional background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6679" y="3704115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Urban background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428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5805264"/>
            <a:ext cx="5976664" cy="648072"/>
          </a:xfrm>
        </p:spPr>
        <p:txBody>
          <a:bodyPr/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GB" sz="1200" dirty="0" smtClean="0">
                <a:latin typeface="Verdana" pitchFamily="34" charset="0"/>
              </a:rPr>
              <a:t>Starting point for a future scenario: 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>
                <a:latin typeface="Verdana" pitchFamily="34" charset="0"/>
              </a:rPr>
              <a:t>NO</a:t>
            </a:r>
            <a:r>
              <a:rPr lang="en-GB" sz="1200" baseline="-25000" dirty="0" smtClean="0">
                <a:latin typeface="Verdana" pitchFamily="34" charset="0"/>
              </a:rPr>
              <a:t>2</a:t>
            </a:r>
            <a:r>
              <a:rPr lang="en-GB" sz="1200" dirty="0" smtClean="0">
                <a:latin typeface="Verdana" pitchFamily="34" charset="0"/>
              </a:rPr>
              <a:t> computed with EMEP S/R for the </a:t>
            </a:r>
            <a:r>
              <a:rPr lang="en-GB" sz="1200" dirty="0" smtClean="0">
                <a:latin typeface="Verdana" pitchFamily="34" charset="0"/>
              </a:rPr>
              <a:t>regional scale</a:t>
            </a:r>
            <a:r>
              <a:rPr lang="en-GB" sz="1200" dirty="0" smtClean="0">
                <a:latin typeface="Verdana" pitchFamily="34" charset="0"/>
              </a:rPr>
              <a:t/>
            </a:r>
            <a:br>
              <a:rPr lang="en-GB" sz="1200" dirty="0" smtClean="0">
                <a:latin typeface="Verdana" pitchFamily="34" charset="0"/>
              </a:rPr>
            </a:br>
            <a:endParaRPr lang="en-GB" sz="1200" dirty="0" smtClean="0">
              <a:latin typeface="Verdan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smtClean="0">
                <a:latin typeface="Verdana" pitchFamily="34" charset="0"/>
              </a:rPr>
              <a:t>Implementation in GAINS: NO</a:t>
            </a:r>
            <a:r>
              <a:rPr lang="en-GB" sz="2000" baseline="-25000" smtClean="0">
                <a:latin typeface="Verdana" pitchFamily="34" charset="0"/>
              </a:rPr>
              <a:t>2</a:t>
            </a:r>
            <a:r>
              <a:rPr lang="en-GB" sz="2000" smtClean="0">
                <a:latin typeface="Verdana" pitchFamily="34" charset="0"/>
              </a:rPr>
              <a:t/>
            </a:r>
            <a:br>
              <a:rPr lang="en-GB" sz="2000" smtClean="0">
                <a:latin typeface="Verdana" pitchFamily="34" charset="0"/>
              </a:rPr>
            </a:br>
            <a:r>
              <a:rPr lang="en-GB" sz="1800" smtClean="0">
                <a:latin typeface="Verdana" pitchFamily="34" charset="0"/>
              </a:rPr>
              <a:t>Annual mean, for all AIRBASE exceedance stations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9621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87824" y="1844824"/>
            <a:ext cx="57606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3333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endParaRPr lang="en-GB" sz="1200" dirty="0" smtClean="0">
              <a:latin typeface="Verdana" pitchFamily="34" charset="0"/>
            </a:endParaRPr>
          </a:p>
          <a:p>
            <a:pPr marL="342900" lvl="1" indent="-342900" eaLnBrk="0" hangingPunct="0">
              <a:lnSpc>
                <a:spcPct val="120000"/>
              </a:lnSpc>
              <a:buSzPct val="100000"/>
              <a:buFont typeface="+mj-lt"/>
              <a:buAutoNum type="arabicPeriod" startAt="3"/>
            </a:pP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‘Roadside’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component (assuming constant traffic counts and 2009 meteorology):</a:t>
            </a:r>
          </a:p>
          <a:p>
            <a:pPr lvl="1" eaLnBrk="0" hangingPunct="0">
              <a:lnSpc>
                <a:spcPct val="120000"/>
              </a:lnSpc>
            </a:pP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Scale the station-specific increment derived with the simple chemistry model from the 2009 observations</a:t>
            </a:r>
          </a:p>
          <a:p>
            <a:pPr lvl="1" eaLnBrk="0" hangingPunct="0">
              <a:lnSpc>
                <a:spcPct val="120000"/>
              </a:lnSpc>
            </a:pP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with the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EMEP/</a:t>
            </a:r>
            <a:r>
              <a:rPr lang="en-GB" sz="1200" dirty="0" err="1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Chimere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S/R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estimates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of </a:t>
            </a:r>
            <a:b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</a:b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(urban background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) NO</a:t>
            </a:r>
            <a:r>
              <a:rPr lang="en-GB" sz="1200" baseline="-250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, NO and O</a:t>
            </a:r>
            <a:r>
              <a:rPr lang="en-GB" sz="1200" baseline="-250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, and</a:t>
            </a:r>
          </a:p>
          <a:p>
            <a:pPr lvl="1" eaLnBrk="0" hangingPunct="0">
              <a:lnSpc>
                <a:spcPct val="120000"/>
              </a:lnSpc>
            </a:pP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GAINS info on trends of urban traffic </a:t>
            </a:r>
            <a:r>
              <a:rPr lang="en-GB" sz="1200" dirty="0" err="1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NOx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 emissions </a:t>
            </a:r>
            <a:b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</a:b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and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NO</a:t>
            </a:r>
            <a:r>
              <a:rPr lang="en-GB" sz="1200" baseline="-250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2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/</a:t>
            </a:r>
            <a:r>
              <a:rPr lang="en-GB" sz="1200" dirty="0" err="1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NO</a:t>
            </a:r>
            <a:r>
              <a:rPr lang="en-GB" sz="1200" baseline="-25000" dirty="0" err="1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x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ratio </a:t>
            </a:r>
          </a:p>
          <a:p>
            <a:endParaRPr lang="en-GB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87824" y="4363831"/>
            <a:ext cx="5904656" cy="160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3333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FF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+mj-lt"/>
              <a:buAutoNum type="arabicPeriod" startAt="2"/>
            </a:pP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Downscaling to the 7km (‘urban background’) grid cell of the station: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based on the 2009 difference in NO</a:t>
            </a:r>
            <a:r>
              <a:rPr lang="en-GB" sz="1200" baseline="-250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 concentrations </a:t>
            </a:r>
            <a:b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</a:b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between the CHIMERE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fine- and regional-scale </a:t>
            </a: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runs, 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scaled proportional to changes in low-level urban traffic emissions of the particular scenario.</a:t>
            </a:r>
          </a:p>
          <a:p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5641503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Regional background</a:t>
            </a:r>
            <a:endParaRPr lang="en-GB" sz="1400"/>
          </a:p>
        </p:txBody>
      </p:sp>
      <p:sp>
        <p:nvSpPr>
          <p:cNvPr id="8" name="TextBox 7"/>
          <p:cNvSpPr txBox="1"/>
          <p:nvPr/>
        </p:nvSpPr>
        <p:spPr>
          <a:xfrm>
            <a:off x="827584" y="4725144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Urban background</a:t>
            </a:r>
            <a:endParaRPr lang="en-GB" sz="1400"/>
          </a:p>
        </p:txBody>
      </p:sp>
      <p:sp>
        <p:nvSpPr>
          <p:cNvPr id="9" name="TextBox 8"/>
          <p:cNvSpPr txBox="1"/>
          <p:nvPr/>
        </p:nvSpPr>
        <p:spPr>
          <a:xfrm>
            <a:off x="998846" y="3645024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Roadside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913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Verdana" pitchFamily="34" charset="0"/>
              </a:rPr>
              <a:t>Next steps</a:t>
            </a:r>
            <a:endParaRPr lang="en-GB" sz="3200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</a:rPr>
              <a:t>Review of existing model results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</a:rPr>
              <a:t>Improvements in emissions inventory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</a:rPr>
              <a:t>Model assessment of new approach</a:t>
            </a:r>
            <a:endParaRPr lang="en-GB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US" sz="20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EC4MACS: </a:t>
            </a:r>
            <a:r>
              <a:rPr lang="en-GB" sz="20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European Consortium for Modelling of Air Pollution and Climate </a:t>
            </a:r>
            <a:r>
              <a:rPr lang="en-GB" sz="2000" dirty="0" smtClean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Strategies</a:t>
            </a:r>
            <a:endParaRPr lang="en-GB" sz="2000" dirty="0">
              <a:solidFill>
                <a:srgbClr val="003399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3025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 smtClean="0">
                <a:latin typeface="Verdana" pitchFamily="34" charset="0"/>
              </a:rPr>
              <a:t>Linkage between </a:t>
            </a:r>
            <a:r>
              <a:rPr lang="en-GB" sz="2000" dirty="0" err="1" smtClean="0">
                <a:latin typeface="Verdana" pitchFamily="34" charset="0"/>
              </a:rPr>
              <a:t>AQ</a:t>
            </a:r>
            <a:r>
              <a:rPr lang="en-GB" sz="2000" dirty="0" smtClean="0">
                <a:latin typeface="Verdana" pitchFamily="34" charset="0"/>
              </a:rPr>
              <a:t> limit values and </a:t>
            </a:r>
            <a:r>
              <a:rPr lang="en-GB" sz="2000" dirty="0" err="1" smtClean="0">
                <a:latin typeface="Verdana" pitchFamily="34" charset="0"/>
              </a:rPr>
              <a:t>transboundary</a:t>
            </a:r>
            <a:r>
              <a:rPr lang="en-GB" sz="2000" dirty="0" smtClean="0">
                <a:latin typeface="Verdana" pitchFamily="34" charset="0"/>
              </a:rPr>
              <a:t> pollution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5000"/>
              </a:spcBef>
            </a:pPr>
            <a:r>
              <a:rPr lang="en-GB" sz="1800" dirty="0">
                <a:latin typeface="Verdana" pitchFamily="34" charset="0"/>
              </a:rPr>
              <a:t>EC4MACS: Improved modelling of compliance with air quality limit values</a:t>
            </a:r>
          </a:p>
          <a:p>
            <a:pPr>
              <a:spcBef>
                <a:spcPct val="45000"/>
              </a:spcBef>
            </a:pPr>
            <a:endParaRPr lang="en-GB" sz="1800" dirty="0">
              <a:latin typeface="Verdana" pitchFamily="34" charset="0"/>
            </a:endParaRPr>
          </a:p>
          <a:p>
            <a:pPr>
              <a:spcBef>
                <a:spcPct val="45000"/>
              </a:spcBef>
            </a:pPr>
            <a:r>
              <a:rPr lang="en-GB" sz="1800" dirty="0">
                <a:latin typeface="Verdana" pitchFamily="34" charset="0"/>
              </a:rPr>
              <a:t>New methodology for European-scale compliance assessment with </a:t>
            </a:r>
            <a:r>
              <a:rPr lang="en-GB" sz="1800" dirty="0" err="1">
                <a:latin typeface="Verdana" pitchFamily="34" charset="0"/>
              </a:rPr>
              <a:t>CHIMERE/EMEP</a:t>
            </a:r>
            <a:r>
              <a:rPr lang="en-GB" sz="1800" dirty="0">
                <a:latin typeface="Verdana" pitchFamily="34" charset="0"/>
              </a:rPr>
              <a:t> models for PM, NO</a:t>
            </a:r>
            <a:r>
              <a:rPr lang="en-GB" sz="1800" baseline="-25000" dirty="0">
                <a:latin typeface="Verdana" pitchFamily="34" charset="0"/>
              </a:rPr>
              <a:t>2</a:t>
            </a:r>
            <a:r>
              <a:rPr lang="en-GB" sz="1800" dirty="0">
                <a:latin typeface="Verdana" pitchFamily="34" charset="0"/>
              </a:rPr>
              <a:t>, O</a:t>
            </a:r>
            <a:r>
              <a:rPr lang="en-GB" sz="1800" baseline="-25000" dirty="0">
                <a:latin typeface="Verdana" pitchFamily="34" charset="0"/>
              </a:rPr>
              <a:t>3</a:t>
            </a:r>
            <a:r>
              <a:rPr lang="en-GB" sz="1800" dirty="0">
                <a:latin typeface="Verdana" pitchFamily="34" charset="0"/>
              </a:rPr>
              <a:t>.</a:t>
            </a:r>
          </a:p>
          <a:p>
            <a:pPr>
              <a:spcBef>
                <a:spcPct val="45000"/>
              </a:spcBef>
            </a:pPr>
            <a:endParaRPr lang="en-GB" sz="1800" dirty="0">
              <a:latin typeface="Verdana" pitchFamily="34" charset="0"/>
            </a:endParaRPr>
          </a:p>
          <a:p>
            <a:pPr>
              <a:spcBef>
                <a:spcPct val="45000"/>
              </a:spcBef>
            </a:pPr>
            <a:r>
              <a:rPr lang="en-GB" sz="1800" dirty="0">
                <a:latin typeface="Verdana" pitchFamily="34" charset="0"/>
              </a:rPr>
              <a:t>Improved ‘City-delta’ methodology:</a:t>
            </a:r>
          </a:p>
          <a:p>
            <a:pPr lvl="1">
              <a:spcBef>
                <a:spcPct val="45000"/>
              </a:spcBef>
            </a:pPr>
            <a:r>
              <a:rPr lang="en-GB" sz="1600" dirty="0">
                <a:latin typeface="Verdana" pitchFamily="34" charset="0"/>
              </a:rPr>
              <a:t>Fine-scale </a:t>
            </a:r>
            <a:r>
              <a:rPr lang="en-GB" sz="1600" dirty="0" err="1">
                <a:latin typeface="Verdana" pitchFamily="34" charset="0"/>
              </a:rPr>
              <a:t>CHIMERE</a:t>
            </a:r>
            <a:r>
              <a:rPr lang="en-GB" sz="1600" dirty="0">
                <a:latin typeface="Verdana" pitchFamily="34" charset="0"/>
              </a:rPr>
              <a:t> calculations with fine-scale meteorology used for adjusting urban background concentrations</a:t>
            </a:r>
          </a:p>
          <a:p>
            <a:pPr lvl="1">
              <a:spcBef>
                <a:spcPct val="45000"/>
              </a:spcBef>
            </a:pPr>
            <a:r>
              <a:rPr lang="en-GB" sz="1600" dirty="0">
                <a:latin typeface="Verdana" pitchFamily="34" charset="0"/>
              </a:rPr>
              <a:t>Additional estimate of maximum contribution of vehicles within street canyons, depending on emission strength</a:t>
            </a:r>
          </a:p>
          <a:p>
            <a:pPr lvl="1">
              <a:spcBef>
                <a:spcPct val="45000"/>
              </a:spcBef>
            </a:pPr>
            <a:r>
              <a:rPr lang="en-GB" sz="1600" dirty="0">
                <a:latin typeface="Verdana" pitchFamily="34" charset="0"/>
              </a:rPr>
              <a:t>Should allow comparison of various statistics with </a:t>
            </a:r>
            <a:r>
              <a:rPr lang="en-GB" sz="1600" dirty="0" err="1">
                <a:latin typeface="Verdana" pitchFamily="34" charset="0"/>
              </a:rPr>
              <a:t>AQ</a:t>
            </a:r>
            <a:r>
              <a:rPr lang="en-GB" sz="1600" dirty="0">
                <a:latin typeface="Verdana" pitchFamily="34" charset="0"/>
              </a:rPr>
              <a:t> limit values to indicate potential for violation of limit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4067944" y="4221088"/>
            <a:ext cx="4830289" cy="2160240"/>
          </a:xfrm>
          <a:prstGeom prst="roundRect">
            <a:avLst/>
          </a:prstGeom>
          <a:solidFill>
            <a:schemeClr val="bg1">
              <a:lumMod val="75000"/>
              <a:alpha val="1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Consistent behaviour for rural stations.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Significant resolution increments for PM10 and NO2 at urban and suburban stations.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Improved representation of the spatial correlation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Net </a:t>
            </a:r>
            <a:r>
              <a:rPr lang="en-GB" sz="1400" dirty="0" smtClean="0">
                <a:solidFill>
                  <a:srgbClr val="000000"/>
                </a:solidFill>
              </a:rPr>
              <a:t>gain but problems remain with traffic stations (not so important for PM10) </a:t>
            </a: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75037" y="3661594"/>
            <a:ext cx="1905000" cy="368300"/>
            <a:chOff x="3532136" y="5651956"/>
            <a:chExt cx="1903960" cy="369332"/>
          </a:xfrm>
        </p:grpSpPr>
        <p:sp>
          <p:nvSpPr>
            <p:cNvPr id="71" name="Oval 70"/>
            <p:cNvSpPr/>
            <p:nvPr/>
          </p:nvSpPr>
          <p:spPr>
            <a:xfrm>
              <a:off x="4580901" y="5749065"/>
              <a:ext cx="180876" cy="1814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TextBox 56"/>
            <p:cNvSpPr txBox="1">
              <a:spLocks noChangeArrowheads="1"/>
            </p:cNvSpPr>
            <p:nvPr/>
          </p:nvSpPr>
          <p:spPr bwMode="auto">
            <a:xfrm>
              <a:off x="3712448" y="5651956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 km</a:t>
              </a:r>
            </a:p>
          </p:txBody>
        </p:sp>
        <p:sp>
          <p:nvSpPr>
            <p:cNvPr id="73" name="TextBox 57"/>
            <p:cNvSpPr txBox="1">
              <a:spLocks noChangeArrowheads="1"/>
            </p:cNvSpPr>
            <p:nvPr/>
          </p:nvSpPr>
          <p:spPr bwMode="auto">
            <a:xfrm>
              <a:off x="4751293" y="5651956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7 km</a:t>
              </a: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3532136" y="5741105"/>
              <a:ext cx="179290" cy="1798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92" y="1628800"/>
            <a:ext cx="3470456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5344"/>
            <a:ext cx="341513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1751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itle 2"/>
          <p:cNvSpPr txBox="1">
            <a:spLocks/>
          </p:cNvSpPr>
          <p:nvPr/>
        </p:nvSpPr>
        <p:spPr bwMode="auto">
          <a:xfrm>
            <a:off x="1403648" y="1124744"/>
            <a:ext cx="76328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dirty="0" smtClean="0"/>
              <a:t>Added value of Fine resolution </a:t>
            </a:r>
            <a:r>
              <a:rPr lang="en-US" sz="2000" dirty="0" err="1" smtClean="0"/>
              <a:t>modelling</a:t>
            </a:r>
            <a:endParaRPr lang="en-GB" sz="2000" dirty="0"/>
          </a:p>
        </p:txBody>
      </p:sp>
      <p:sp>
        <p:nvSpPr>
          <p:cNvPr id="2" name="Oval 1"/>
          <p:cNvSpPr/>
          <p:nvPr/>
        </p:nvSpPr>
        <p:spPr>
          <a:xfrm>
            <a:off x="2536020" y="2276872"/>
            <a:ext cx="21602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56176" y="2924944"/>
            <a:ext cx="21602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31840" y="4365104"/>
            <a:ext cx="21602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477335" y="2410545"/>
            <a:ext cx="902977" cy="9464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15817" y="1852353"/>
            <a:ext cx="284846" cy="9464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95536" y="-99392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7943313" y="2104010"/>
            <a:ext cx="0" cy="349697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9036496" y="2278858"/>
            <a:ext cx="914400" cy="914400"/>
          </a:xfrm>
          <a:prstGeom prst="straightConnector1">
            <a:avLst/>
          </a:prstGeom>
          <a:noFill/>
          <a:ln>
            <a:noFill/>
            <a:headEnd type="arrow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8964488" y="2708920"/>
            <a:ext cx="914400" cy="914400"/>
          </a:xfrm>
          <a:prstGeom prst="straightConnector1">
            <a:avLst/>
          </a:prstGeom>
          <a:noFill/>
          <a:ln>
            <a:noFill/>
            <a:headEnd type="arrow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23233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22"/>
          <p:cNvSpPr/>
          <p:nvPr/>
        </p:nvSpPr>
        <p:spPr>
          <a:xfrm>
            <a:off x="2514600" y="4905106"/>
            <a:ext cx="1905000" cy="11430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23122" y="2454248"/>
            <a:ext cx="396240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Modelling street level 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a simple NO/NO</a:t>
            </a:r>
            <a:r>
              <a:rPr lang="en-US" baseline="-25000" dirty="0" smtClean="0"/>
              <a:t>2</a:t>
            </a:r>
            <a:r>
              <a:rPr lang="en-US" dirty="0" smtClean="0"/>
              <a:t> model (</a:t>
            </a:r>
            <a:r>
              <a:rPr lang="en-US" dirty="0" err="1" smtClean="0"/>
              <a:t>Düring</a:t>
            </a:r>
            <a:r>
              <a:rPr lang="en-US" dirty="0" smtClean="0"/>
              <a:t> et al, 2011)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6048106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600200" y="513370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467100" y="5019406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5800" y="3304906"/>
            <a:ext cx="9906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3304906"/>
            <a:ext cx="9906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524000" y="3762106"/>
            <a:ext cx="9906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609600" y="3762106"/>
            <a:ext cx="914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520990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Traffic station: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NOx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], 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270258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Urban background: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[NO2]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NOx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[O3]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B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209005" y="4143106"/>
            <a:ext cx="167640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0" y="368590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Mixing time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(≈40-100s)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4189" y="4932906"/>
            <a:ext cx="357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Input parameters: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local 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NOx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p=NO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emission share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background [NO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[O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5C53-639F-4229-A05F-3444129FC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105787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 addition to the direct dispersion of 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emissions,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NO – 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– 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chemistry is relevant at such short timescales (minutes)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Photochemical steady state [NO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ss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at roadside station: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452101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[NO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]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ss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=?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57200" y="2362200"/>
            <a:ext cx="8534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model: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street level, only fast chemistry is relevant: NO – NO</a:t>
            </a:r>
            <a:r>
              <a:rPr lang="en-US" baseline="-25000" dirty="0" smtClean="0"/>
              <a:t>2</a:t>
            </a:r>
            <a:r>
              <a:rPr lang="en-US" dirty="0" smtClean="0"/>
              <a:t> – O</a:t>
            </a:r>
            <a:r>
              <a:rPr lang="en-US" baseline="-25000" dirty="0" smtClean="0"/>
              <a:t>3</a:t>
            </a:r>
            <a:r>
              <a:rPr lang="en-US" dirty="0" smtClean="0"/>
              <a:t> chemistry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Rates of change in a system coupled to background (mixing time </a:t>
            </a:r>
            <a:r>
              <a:rPr lang="el-GR" dirty="0" smtClean="0"/>
              <a:t>τ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Equilibrium is attained within minutes </a:t>
            </a:r>
            <a:r>
              <a:rPr lang="en-US" dirty="0" smtClean="0">
                <a:sym typeface="Symbol"/>
              </a:rPr>
              <a:t> calculate steady-state solution (d/</a:t>
            </a:r>
            <a:r>
              <a:rPr lang="en-US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 [ ]= 0)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22513" y="1676400"/>
          <a:ext cx="2859087" cy="442542"/>
        </p:xfrm>
        <a:graphic>
          <a:graphicData uri="http://schemas.openxmlformats.org/presentationml/2006/ole">
            <p:oleObj spid="_x0000_s3074" name="Equation" r:id="rId3" imgW="1562100" imgH="2413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09797" y="2133600"/>
          <a:ext cx="2819403" cy="419414"/>
        </p:xfrm>
        <a:graphic>
          <a:graphicData uri="http://schemas.openxmlformats.org/presentationml/2006/ole">
            <p:oleObj spid="_x0000_s3075" name="Equation" r:id="rId4" imgW="15367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3600" y="2667000"/>
          <a:ext cx="2665412" cy="393195"/>
        </p:xfrm>
        <a:graphic>
          <a:graphicData uri="http://schemas.openxmlformats.org/presentationml/2006/ole">
            <p:oleObj spid="_x0000_s3076" name="Equation" r:id="rId5" imgW="15494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3505200"/>
          <a:ext cx="6096000" cy="634148"/>
        </p:xfrm>
        <a:graphic>
          <a:graphicData uri="http://schemas.openxmlformats.org/presentationml/2006/ole">
            <p:oleObj spid="_x0000_s3077" name="Equation" r:id="rId6" imgW="3784600" imgH="3937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8" name="Bitmap Image" r:id="rId7" imgW="0" imgH="0" progId="PBrush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47800" y="4191000"/>
          <a:ext cx="6096001" cy="665409"/>
        </p:xfrm>
        <a:graphic>
          <a:graphicData uri="http://schemas.openxmlformats.org/presentationml/2006/ole">
            <p:oleObj spid="_x0000_s3079" name="Equation" r:id="rId8" imgW="3606800" imgH="3937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0" y="4876800"/>
          <a:ext cx="4952999" cy="676401"/>
        </p:xfrm>
        <a:graphic>
          <a:graphicData uri="http://schemas.openxmlformats.org/presentationml/2006/ole">
            <p:oleObj spid="_x0000_s3080" name="Equation" r:id="rId9" imgW="2882900" imgH="39370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5C53-639F-4229-A05F-3444129FC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124200"/>
            <a:ext cx="85344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5638800" y="3505200"/>
            <a:ext cx="213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5867400" y="4114800"/>
            <a:ext cx="213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4953000" y="4876800"/>
            <a:ext cx="213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4648200" y="3505200"/>
            <a:ext cx="121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4876800" y="411480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457200" y="5867400"/>
            <a:ext cx="853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657600" y="65194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cf: </a:t>
            </a: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Düring </a:t>
            </a: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et al., </a:t>
            </a:r>
            <a:r>
              <a:rPr lang="de-AT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Meteorol</a:t>
            </a: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. Z. 20, 67-73 (2011)</a:t>
            </a:r>
            <a:endParaRPr lang="de-AT" sz="16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model: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Steady state solution [NO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ss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1826278"/>
          <a:ext cx="6934200" cy="586347"/>
        </p:xfrm>
        <a:graphic>
          <a:graphicData uri="http://schemas.openxmlformats.org/presentationml/2006/ole">
            <p:oleObj spid="_x0000_s4098" name="Equation" r:id="rId3" imgW="3454400" imgH="2921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15111" y="2743199"/>
          <a:ext cx="4023689" cy="860051"/>
        </p:xfrm>
        <a:graphic>
          <a:graphicData uri="http://schemas.openxmlformats.org/presentationml/2006/ole">
            <p:oleObj spid="_x0000_s4099" name="Equation" r:id="rId4" imgW="2019300" imgH="431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64784" y="3657600"/>
          <a:ext cx="3173816" cy="457029"/>
        </p:xfrm>
        <a:graphic>
          <a:graphicData uri="http://schemas.openxmlformats.org/presentationml/2006/ole">
            <p:oleObj spid="_x0000_s4100" name="Equation" r:id="rId5" imgW="15875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00800" y="4191000"/>
          <a:ext cx="3442600" cy="462439"/>
        </p:xfrm>
        <a:graphic>
          <a:graphicData uri="http://schemas.openxmlformats.org/presentationml/2006/ole">
            <p:oleObj spid="_x0000_s4101" name="Equation" r:id="rId6" imgW="1701800" imgH="228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378422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…total oxidants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26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…[NO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 from background + 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emissions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3657600"/>
            <a:ext cx="805070" cy="45703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191000"/>
            <a:ext cx="928000" cy="45703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1905000"/>
            <a:ext cx="838200" cy="45720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2971800"/>
            <a:ext cx="838200" cy="38083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71330" y="4724400"/>
          <a:ext cx="3776870" cy="465641"/>
        </p:xfrm>
        <a:graphic>
          <a:graphicData uri="http://schemas.openxmlformats.org/presentationml/2006/ole">
            <p:oleObj spid="_x0000_s4102" name="Equation" r:id="rId7" imgW="1854200" imgH="2286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05400" y="480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…[NO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] increment from 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emissions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4724400"/>
            <a:ext cx="9906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0" y="4724400"/>
            <a:ext cx="762000" cy="431426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00200" y="5334000"/>
          <a:ext cx="2514600" cy="463858"/>
        </p:xfrm>
        <a:graphic>
          <a:graphicData uri="http://schemas.openxmlformats.org/presentationml/2006/ole">
            <p:oleObj spid="_x0000_s4103" name="Equation" r:id="rId8" imgW="1308100" imgH="2413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05400" y="5334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…NO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share in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emissions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6172200"/>
            <a:ext cx="805070" cy="45703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02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 background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19600" y="6121774"/>
            <a:ext cx="762000" cy="431426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 local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5C53-639F-4229-A05F-3444129FC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2438400"/>
            <a:ext cx="8610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657600" y="65194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cf: </a:t>
            </a: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Düring </a:t>
            </a: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et al., </a:t>
            </a:r>
            <a:r>
              <a:rPr lang="de-AT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Meteorol</a:t>
            </a:r>
            <a:r>
              <a:rPr lang="de-AT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. Z. 20, 67-73 (2011)</a:t>
            </a:r>
            <a:endParaRPr lang="de-AT" sz="16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to the weekly pattern (hourly resolution)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5814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[NO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B</a:t>
            </a:r>
            <a:r>
              <a:rPr lang="en-US" dirty="0" smtClean="0"/>
              <a:t> upper limit + </a:t>
            </a:r>
            <a:r>
              <a:rPr lang="el-GR" dirty="0" smtClean="0"/>
              <a:t>τ</a:t>
            </a:r>
            <a:r>
              <a:rPr lang="en-US" dirty="0" smtClean="0"/>
              <a:t>=100s + higher p (0.25)</a:t>
            </a:r>
          </a:p>
          <a:p>
            <a:endParaRPr lang="en-US" dirty="0" smtClean="0"/>
          </a:p>
          <a:p>
            <a:r>
              <a:rPr lang="en-US" dirty="0" smtClean="0"/>
              <a:t>[NO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B</a:t>
            </a:r>
            <a:r>
              <a:rPr lang="en-US" dirty="0" smtClean="0"/>
              <a:t> lower limit + </a:t>
            </a:r>
            <a:r>
              <a:rPr lang="el-GR" dirty="0" smtClean="0"/>
              <a:t>τ</a:t>
            </a:r>
            <a:r>
              <a:rPr lang="en-US" dirty="0" smtClean="0"/>
              <a:t>=40s + national avg. p (0.17)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 of annual mean model to weekly pattern: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Needs daily cycle of J (solar irradiation) and k (temperature).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J: observed daily cycle for </a:t>
            </a:r>
            <a:r>
              <a:rPr lang="en-US" dirty="0" err="1" smtClean="0"/>
              <a:t>Juelich</a:t>
            </a:r>
            <a:r>
              <a:rPr lang="en-US" dirty="0" smtClean="0"/>
              <a:t> (DE) scaled with country average radiation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k: German value scaled with temperature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715000" y="4648198"/>
            <a:ext cx="457202" cy="762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715000" y="5181600"/>
            <a:ext cx="533402" cy="2286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5C53-639F-4229-A05F-3444129FC7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Inhaltsplatzhalter 9" descr="NO2_Duering_Feldkirch_1_o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34000"/>
            <a:ext cx="6432000" cy="4824000"/>
          </a:xfrm>
        </p:spPr>
      </p:pic>
      <p:sp>
        <p:nvSpPr>
          <p:cNvPr id="11" name="Textfeld 10"/>
          <p:cNvSpPr txBox="1"/>
          <p:nvPr/>
        </p:nvSpPr>
        <p:spPr>
          <a:xfrm>
            <a:off x="662940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annual</a:t>
            </a:r>
            <a:r>
              <a:rPr lang="de-AT" dirty="0" smtClean="0"/>
              <a:t> </a:t>
            </a:r>
            <a:r>
              <a:rPr lang="de-AT" dirty="0" err="1" smtClean="0"/>
              <a:t>mean</a:t>
            </a:r>
            <a:endParaRPr lang="de-AT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6019800" y="2851666"/>
            <a:ext cx="609600" cy="805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NO2_Duering_Feldkirch_2_obs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34000"/>
            <a:ext cx="6432000" cy="4824000"/>
          </a:xfrm>
          <a:prstGeom prst="rect">
            <a:avLst/>
          </a:prstGeom>
        </p:spPr>
      </p:pic>
      <p:pic>
        <p:nvPicPr>
          <p:cNvPr id="16" name="Grafik 15" descr="NO2_Duering_Feldkirch_3_obs_bg_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34000"/>
            <a:ext cx="6432000" cy="4824000"/>
          </a:xfrm>
          <a:prstGeom prst="rect">
            <a:avLst/>
          </a:prstGeom>
        </p:spPr>
      </p:pic>
      <p:pic>
        <p:nvPicPr>
          <p:cNvPr id="17" name="Grafik 16" descr="NO2_Duering_Feldkirch_4_obs_bg_V_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34000"/>
            <a:ext cx="6432000" cy="4824000"/>
          </a:xfrm>
          <a:prstGeom prst="rect">
            <a:avLst/>
          </a:prstGeom>
        </p:spPr>
      </p:pic>
      <p:pic>
        <p:nvPicPr>
          <p:cNvPr id="18" name="Grafik 17" descr="NO2_Duering_Feldkirch_5_obs_bg_V_ss_ran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34000"/>
            <a:ext cx="6432000" cy="4824000"/>
          </a:xfrm>
          <a:prstGeom prst="rect">
            <a:avLst/>
          </a:prstGeom>
        </p:spPr>
      </p:pic>
      <p:cxnSp>
        <p:nvCxnSpPr>
          <p:cNvPr id="21" name="Gerade Verbindung mit Pfeil 20"/>
          <p:cNvCxnSpPr>
            <a:stCxn id="18" idx="3"/>
          </p:cNvCxnSpPr>
          <p:nvPr/>
        </p:nvCxnSpPr>
        <p:spPr>
          <a:xfrm flipH="1">
            <a:off x="6172200" y="4446000"/>
            <a:ext cx="259800" cy="49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6172200" y="5079000"/>
            <a:ext cx="304800" cy="10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for weekly pattern</a:t>
            </a:r>
            <a:endParaRPr lang="en-US" dirty="0"/>
          </a:p>
        </p:txBody>
      </p:sp>
      <p:pic>
        <p:nvPicPr>
          <p:cNvPr id="4" name="Picture 3" descr="NO2_Duering_weeklycycle_IE0098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67150"/>
            <a:ext cx="3581400" cy="2686050"/>
          </a:xfrm>
          <a:prstGeom prst="rect">
            <a:avLst/>
          </a:prstGeom>
        </p:spPr>
      </p:pic>
      <p:pic>
        <p:nvPicPr>
          <p:cNvPr id="5" name="Picture 4" descr="NO2_Duering_weeklycycle_PL001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066800"/>
            <a:ext cx="3505200" cy="2628900"/>
          </a:xfrm>
          <a:prstGeom prst="rect">
            <a:avLst/>
          </a:prstGeom>
        </p:spPr>
      </p:pic>
      <p:pic>
        <p:nvPicPr>
          <p:cNvPr id="8" name="Picture 7" descr="NO2_Duering_weeklycycle_ES148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066800"/>
            <a:ext cx="3581400" cy="2686050"/>
          </a:xfrm>
          <a:prstGeom prst="rect">
            <a:avLst/>
          </a:prstGeom>
        </p:spPr>
      </p:pic>
      <p:pic>
        <p:nvPicPr>
          <p:cNvPr id="7" name="Picture 6" descr="NO2_Duering_weeklycycle_IT082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67150"/>
            <a:ext cx="3581400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64124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&gt;80% of non-background </a:t>
            </a:r>
            <a:r>
              <a:rPr lang="en-US" dirty="0" err="1" smtClean="0"/>
              <a:t>exceedance</a:t>
            </a:r>
            <a:r>
              <a:rPr lang="en-US" dirty="0" smtClean="0"/>
              <a:t> stations with sufficient data are explained well!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5C53-639F-4229-A05F-3444129FC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371600" y="9144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ES1480A (Barcelona)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876800" y="9144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PL0012A (</a:t>
            </a:r>
            <a:r>
              <a:rPr lang="de-AT" dirty="0" err="1" smtClean="0"/>
              <a:t>Krakow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1447800" y="37338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IT0825A (</a:t>
            </a:r>
            <a:r>
              <a:rPr lang="de-AT" dirty="0" err="1" smtClean="0"/>
              <a:t>Rome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4953000" y="37338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IE0098A (Dublin)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file_iiasa-pptx-tem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IASA-MAG">
  <a:themeElements>
    <a:clrScheme name="ap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pd">
  <a:themeElements>
    <a:clrScheme name="ap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file_iiasa-pptx-tem</Template>
  <TotalTime>0</TotalTime>
  <Words>706</Words>
  <Application>Microsoft Office PowerPoint</Application>
  <PresentationFormat>Bildschirmpräsentation (4:3)</PresentationFormat>
  <Paragraphs>143</Paragraphs>
  <Slides>13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6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file_iiasa-pptx-tem</vt:lpstr>
      <vt:lpstr>iiasa-light-version</vt:lpstr>
      <vt:lpstr>IIASA-MAG</vt:lpstr>
      <vt:lpstr>Slide_Master</vt:lpstr>
      <vt:lpstr>apd</vt:lpstr>
      <vt:lpstr>Office Theme</vt:lpstr>
      <vt:lpstr>Equation</vt:lpstr>
      <vt:lpstr>Bitmap Image</vt:lpstr>
      <vt:lpstr>Developments in downscaling methodology within the EC4MACS project</vt:lpstr>
      <vt:lpstr>EC4MACS: European Consortium for Modelling of Air Pollution and Climate Strategies</vt:lpstr>
      <vt:lpstr> Linkage between AQ limit values and transboundary pollution</vt:lpstr>
      <vt:lpstr>Folie 4</vt:lpstr>
      <vt:lpstr>Modelling street level NO2  with a simple NO/NO2 model (Düring et al, 2011)</vt:lpstr>
      <vt:lpstr>NO2/NOx model: Setup</vt:lpstr>
      <vt:lpstr>NO2/NOx model: Solution</vt:lpstr>
      <vt:lpstr>Extension to the weekly pattern (hourly resolution)</vt:lpstr>
      <vt:lpstr>Performance for weekly pattern</vt:lpstr>
      <vt:lpstr>Scenario Analysis: Inputs</vt:lpstr>
      <vt:lpstr>Implementation in GAINS: PM10 and PM2.5 for all grid cells (population exposure)  and all AIRBASE exceedance stations (compliance)</vt:lpstr>
      <vt:lpstr>Implementation in GAINS: NO2 Annual mean, for all AIRBASE exceedance stations</vt:lpstr>
      <vt:lpstr>Next steps</vt:lpstr>
    </vt:vector>
  </TitlesOfParts>
  <Company>IIASA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Heyes</dc:creator>
  <cp:lastModifiedBy>Chris</cp:lastModifiedBy>
  <cp:revision>163</cp:revision>
  <dcterms:created xsi:type="dcterms:W3CDTF">2012-04-14T09:56:32Z</dcterms:created>
  <dcterms:modified xsi:type="dcterms:W3CDTF">2012-04-18T17:21:28Z</dcterms:modified>
</cp:coreProperties>
</file>