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3" r:id="rId2"/>
    <p:sldId id="452" r:id="rId3"/>
    <p:sldId id="391" r:id="rId4"/>
    <p:sldId id="388" r:id="rId5"/>
    <p:sldId id="389" r:id="rId6"/>
    <p:sldId id="390" r:id="rId7"/>
    <p:sldId id="421" r:id="rId8"/>
    <p:sldId id="395" r:id="rId9"/>
    <p:sldId id="462" r:id="rId10"/>
    <p:sldId id="453" r:id="rId11"/>
    <p:sldId id="454" r:id="rId12"/>
    <p:sldId id="455" r:id="rId13"/>
    <p:sldId id="457" r:id="rId14"/>
    <p:sldId id="458" r:id="rId15"/>
    <p:sldId id="459" r:id="rId16"/>
    <p:sldId id="460" r:id="rId17"/>
    <p:sldId id="461" r:id="rId18"/>
    <p:sldId id="450" r:id="rId19"/>
    <p:sldId id="451" r:id="rId20"/>
    <p:sldId id="438" r:id="rId21"/>
    <p:sldId id="437" r:id="rId22"/>
    <p:sldId id="435" r:id="rId23"/>
    <p:sldId id="436" r:id="rId24"/>
    <p:sldId id="441" r:id="rId25"/>
    <p:sldId id="432" r:id="rId26"/>
    <p:sldId id="398" r:id="rId27"/>
    <p:sldId id="396" r:id="rId28"/>
    <p:sldId id="400" r:id="rId29"/>
    <p:sldId id="416" r:id="rId30"/>
    <p:sldId id="429" r:id="rId31"/>
    <p:sldId id="417" r:id="rId32"/>
    <p:sldId id="423" r:id="rId33"/>
  </p:sldIdLst>
  <p:sldSz cx="10477500" cy="7239000"/>
  <p:notesSz cx="6692900" cy="99695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40F927"/>
    <a:srgbClr val="01AF01"/>
    <a:srgbClr val="6699FF"/>
    <a:srgbClr val="A50021"/>
    <a:srgbClr val="62398F"/>
    <a:srgbClr val="990000"/>
    <a:srgbClr val="FFFF95"/>
    <a:srgbClr val="FFFFCC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68" d="100"/>
          <a:sy n="68" d="100"/>
        </p:scale>
        <p:origin x="-942" y="-144"/>
      </p:cViewPr>
      <p:guideLst>
        <p:guide orient="horz" pos="2280"/>
        <p:guide pos="3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5" d="100"/>
          <a:sy n="95" d="100"/>
        </p:scale>
        <p:origin x="-1710" y="2592"/>
      </p:cViewPr>
      <p:guideLst>
        <p:guide orient="horz" pos="3140"/>
        <p:guide pos="21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9372600"/>
            <a:ext cx="2046280" cy="217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5612" tIns="46967" rIns="95612" bIns="46967">
            <a:spAutoFit/>
          </a:bodyPr>
          <a:lstStyle/>
          <a:p>
            <a:pPr defTabSz="966788"/>
            <a:r>
              <a:rPr lang="fr-FR" sz="800" dirty="0" smtClean="0">
                <a:latin typeface="Lucida Sans" charset="0"/>
              </a:rPr>
              <a:t> </a:t>
            </a:r>
            <a:fld id="{20F96C8C-8591-433B-8A5C-39E9388AB9FC}" type="slidenum">
              <a:rPr lang="fr-FR" sz="800">
                <a:latin typeface="Lucida Sans" charset="0"/>
              </a:rPr>
              <a:pPr defTabSz="966788"/>
              <a:t>‹N°›</a:t>
            </a:fld>
            <a:r>
              <a:rPr lang="fr-FR" sz="800" dirty="0">
                <a:latin typeface="Lucida Sans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75" y="754063"/>
            <a:ext cx="5391150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35513"/>
            <a:ext cx="4908550" cy="448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7"/>
          <p:cNvSpPr>
            <a:spLocks noChangeArrowheads="1"/>
          </p:cNvSpPr>
          <p:nvPr userDrawn="1"/>
        </p:nvSpPr>
        <p:spPr bwMode="auto">
          <a:xfrm>
            <a:off x="309528" y="1404922"/>
            <a:ext cx="9739344" cy="2338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612" tIns="46967" rIns="95612" bIns="46967"/>
          <a:lstStyle/>
          <a:p>
            <a:pPr defTabSz="966788">
              <a:defRPr/>
            </a:pPr>
            <a:endParaRPr lang="en-US" sz="3200" b="1" baseline="0" dirty="0" smtClean="0">
              <a:solidFill>
                <a:schemeClr val="accent2"/>
              </a:solidFill>
              <a:latin typeface="+mj-lt"/>
            </a:endParaRPr>
          </a:p>
          <a:p>
            <a:pPr defTabSz="966788">
              <a:defRPr/>
            </a:pPr>
            <a:endParaRPr lang="en-US" sz="3200" b="1" baseline="0" dirty="0" smtClean="0">
              <a:solidFill>
                <a:schemeClr val="accent2"/>
              </a:solidFill>
              <a:latin typeface="+mj-lt"/>
            </a:endParaRPr>
          </a:p>
          <a:p>
            <a:pPr defTabSz="966788">
              <a:defRPr/>
            </a:pPr>
            <a:endParaRPr lang="en-US" sz="3200" b="1" baseline="0" dirty="0" smtClean="0">
              <a:solidFill>
                <a:schemeClr val="accent2"/>
              </a:solidFill>
              <a:latin typeface="+mj-lt"/>
            </a:endParaRPr>
          </a:p>
          <a:p>
            <a:pPr defTabSz="966788">
              <a:defRPr/>
            </a:pPr>
            <a:endParaRPr lang="fr-FR" sz="3200" b="1" baseline="0" dirty="0" smtClean="0">
              <a:solidFill>
                <a:schemeClr val="accent2"/>
              </a:solidFill>
              <a:latin typeface="+mj-lt"/>
            </a:endParaRPr>
          </a:p>
          <a:p>
            <a:pPr defTabSz="966788">
              <a:defRPr/>
            </a:pPr>
            <a:r>
              <a:rPr lang="fr-FR" sz="2400" b="1" i="1" baseline="0" dirty="0" smtClean="0">
                <a:solidFill>
                  <a:schemeClr val="accent2"/>
                </a:solidFill>
                <a:latin typeface="+mj-lt"/>
              </a:rPr>
              <a:t>INERIS : </a:t>
            </a:r>
            <a:r>
              <a:rPr lang="fr-FR" sz="2400" b="1" i="1" baseline="0" dirty="0" err="1" smtClean="0">
                <a:solidFill>
                  <a:schemeClr val="accent2"/>
                </a:solidFill>
                <a:latin typeface="+mj-lt"/>
              </a:rPr>
              <a:t>Bessagnet</a:t>
            </a:r>
            <a:r>
              <a:rPr lang="fr-FR" sz="2400" b="1" i="1" baseline="0" dirty="0" smtClean="0">
                <a:solidFill>
                  <a:schemeClr val="accent2"/>
                </a:solidFill>
                <a:latin typeface="+mj-lt"/>
              </a:rPr>
              <a:t> B., </a:t>
            </a:r>
            <a:r>
              <a:rPr lang="fr-FR" sz="2400" b="1" i="1" baseline="0" dirty="0" err="1" smtClean="0">
                <a:solidFill>
                  <a:schemeClr val="accent2"/>
                </a:solidFill>
                <a:latin typeface="+mj-lt"/>
              </a:rPr>
              <a:t>Rouïl</a:t>
            </a:r>
            <a:r>
              <a:rPr lang="fr-FR" sz="2400" b="1" i="1" baseline="0" dirty="0" smtClean="0">
                <a:solidFill>
                  <a:schemeClr val="accent2"/>
                </a:solidFill>
                <a:latin typeface="+mj-lt"/>
              </a:rPr>
              <a:t>, L.</a:t>
            </a:r>
          </a:p>
          <a:p>
            <a:pPr defTabSz="966788">
              <a:defRPr/>
            </a:pPr>
            <a:r>
              <a:rPr lang="fr-FR" sz="2400" b="1" i="1" baseline="0" dirty="0" smtClean="0">
                <a:solidFill>
                  <a:schemeClr val="accent2"/>
                </a:solidFill>
                <a:latin typeface="+mj-lt"/>
              </a:rPr>
              <a:t>JRC : </a:t>
            </a:r>
            <a:r>
              <a:rPr lang="fr-FR" sz="2400" b="1" i="1" baseline="0" dirty="0" err="1" smtClean="0">
                <a:solidFill>
                  <a:schemeClr val="accent2"/>
                </a:solidFill>
                <a:latin typeface="+mj-lt"/>
              </a:rPr>
              <a:t>Thunis</a:t>
            </a:r>
            <a:r>
              <a:rPr lang="fr-FR" sz="2400" b="1" i="1" baseline="0" dirty="0" smtClean="0">
                <a:solidFill>
                  <a:schemeClr val="accent2"/>
                </a:solidFill>
                <a:latin typeface="+mj-lt"/>
              </a:rPr>
              <a:t> Ph., </a:t>
            </a:r>
            <a:r>
              <a:rPr lang="fr-FR" sz="2400" b="1" i="1" baseline="0" dirty="0" err="1" smtClean="0">
                <a:solidFill>
                  <a:schemeClr val="accent2"/>
                </a:solidFill>
                <a:latin typeface="+mj-lt"/>
              </a:rPr>
              <a:t>Cuvelier</a:t>
            </a:r>
            <a:r>
              <a:rPr lang="fr-FR" sz="2400" b="1" i="1" baseline="0" dirty="0" smtClean="0">
                <a:solidFill>
                  <a:schemeClr val="accent2"/>
                </a:solidFill>
                <a:latin typeface="+mj-lt"/>
              </a:rPr>
              <a:t>, K.</a:t>
            </a:r>
          </a:p>
          <a:p>
            <a:pPr defTabSz="966788">
              <a:defRPr/>
            </a:pPr>
            <a:r>
              <a:rPr lang="fr-FR" sz="2400" b="1" i="1" baseline="0" dirty="0" smtClean="0">
                <a:solidFill>
                  <a:schemeClr val="accent2"/>
                </a:solidFill>
                <a:latin typeface="+mj-lt"/>
              </a:rPr>
              <a:t>      and all EURODELTA teams</a:t>
            </a:r>
            <a:endParaRPr lang="fr-FR" sz="2400" b="0" i="1" baseline="0" dirty="0" smtClean="0">
              <a:solidFill>
                <a:schemeClr val="accent2"/>
              </a:solidFill>
              <a:latin typeface="+mj-lt"/>
            </a:endParaRPr>
          </a:p>
          <a:p>
            <a:pPr defTabSz="966788">
              <a:defRPr/>
            </a:pPr>
            <a:endParaRPr lang="fr-FR" sz="2000" b="0" i="1" baseline="0" dirty="0" smtClean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1049" descr="G:\Dco\Commun\Nouveau logo\LOGO BLOC MARQUE INERIS\baseline_sans_cartouche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0584" y="6262706"/>
            <a:ext cx="1905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59"/>
          <p:cNvGrpSpPr>
            <a:grpSpLocks/>
          </p:cNvGrpSpPr>
          <p:nvPr userDrawn="1"/>
        </p:nvGrpSpPr>
        <p:grpSpPr bwMode="auto">
          <a:xfrm>
            <a:off x="0" y="0"/>
            <a:ext cx="7126288" cy="533400"/>
            <a:chOff x="908" y="425"/>
            <a:chExt cx="6751" cy="568"/>
          </a:xfrm>
        </p:grpSpPr>
        <p:sp>
          <p:nvSpPr>
            <p:cNvPr id="11" name="Line 1060"/>
            <p:cNvSpPr>
              <a:spLocks noChangeShapeType="1"/>
            </p:cNvSpPr>
            <p:nvPr/>
          </p:nvSpPr>
          <p:spPr bwMode="auto">
            <a:xfrm>
              <a:off x="913" y="427"/>
              <a:ext cx="674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Line 1061"/>
            <p:cNvSpPr>
              <a:spLocks noChangeShapeType="1"/>
            </p:cNvSpPr>
            <p:nvPr/>
          </p:nvSpPr>
          <p:spPr bwMode="auto">
            <a:xfrm>
              <a:off x="1475" y="427"/>
              <a:ext cx="0" cy="5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3" name="Group 1062"/>
            <p:cNvGrpSpPr>
              <a:grpSpLocks/>
            </p:cNvGrpSpPr>
            <p:nvPr/>
          </p:nvGrpSpPr>
          <p:grpSpPr bwMode="auto">
            <a:xfrm>
              <a:off x="908" y="425"/>
              <a:ext cx="6748" cy="568"/>
              <a:chOff x="908" y="425"/>
              <a:chExt cx="6748" cy="568"/>
            </a:xfrm>
          </p:grpSpPr>
          <p:grpSp>
            <p:nvGrpSpPr>
              <p:cNvPr id="14" name="Group 1063"/>
              <p:cNvGrpSpPr>
                <a:grpSpLocks/>
              </p:cNvGrpSpPr>
              <p:nvPr/>
            </p:nvGrpSpPr>
            <p:grpSpPr bwMode="auto">
              <a:xfrm>
                <a:off x="908" y="425"/>
                <a:ext cx="6181" cy="568"/>
                <a:chOff x="908" y="425"/>
                <a:chExt cx="6181" cy="568"/>
              </a:xfrm>
            </p:grpSpPr>
            <p:grpSp>
              <p:nvGrpSpPr>
                <p:cNvPr id="26" name="Group 1064"/>
                <p:cNvGrpSpPr>
                  <a:grpSpLocks/>
                </p:cNvGrpSpPr>
                <p:nvPr/>
              </p:nvGrpSpPr>
              <p:grpSpPr bwMode="auto">
                <a:xfrm>
                  <a:off x="4365" y="425"/>
                  <a:ext cx="512" cy="568"/>
                  <a:chOff x="1072" y="425"/>
                  <a:chExt cx="512" cy="568"/>
                </a:xfrm>
              </p:grpSpPr>
              <p:sp>
                <p:nvSpPr>
                  <p:cNvPr id="138" name="Line 1065"/>
                  <p:cNvSpPr>
                    <a:spLocks noChangeShapeType="1"/>
                  </p:cNvSpPr>
                  <p:nvPr/>
                </p:nvSpPr>
                <p:spPr bwMode="auto">
                  <a:xfrm>
                    <a:off x="1072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9" name="Line 1066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40" name="Line 1067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41" name="Line 1068"/>
                  <p:cNvSpPr>
                    <a:spLocks noChangeShapeType="1"/>
                  </p:cNvSpPr>
                  <p:nvPr/>
                </p:nvSpPr>
                <p:spPr bwMode="auto">
                  <a:xfrm>
                    <a:off x="1242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42" name="Line 1069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43" name="Line 1070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44" name="Line 1071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45" name="Line 1072"/>
                  <p:cNvSpPr>
                    <a:spLocks noChangeShapeType="1"/>
                  </p:cNvSpPr>
                  <p:nvPr/>
                </p:nvSpPr>
                <p:spPr bwMode="auto">
                  <a:xfrm>
                    <a:off x="1469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46" name="Line 1073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47" name="Line 1074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7" name="Group 1075"/>
                <p:cNvGrpSpPr>
                  <a:grpSpLocks/>
                </p:cNvGrpSpPr>
                <p:nvPr/>
              </p:nvGrpSpPr>
              <p:grpSpPr bwMode="auto">
                <a:xfrm>
                  <a:off x="3232" y="425"/>
                  <a:ext cx="511" cy="568"/>
                  <a:chOff x="3232" y="425"/>
                  <a:chExt cx="511" cy="568"/>
                </a:xfrm>
              </p:grpSpPr>
              <p:sp>
                <p:nvSpPr>
                  <p:cNvPr id="128" name="Line 1076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9" name="Line 1077"/>
                  <p:cNvSpPr>
                    <a:spLocks noChangeShapeType="1"/>
                  </p:cNvSpPr>
                  <p:nvPr/>
                </p:nvSpPr>
                <p:spPr bwMode="auto">
                  <a:xfrm>
                    <a:off x="329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0" name="Line 1078"/>
                  <p:cNvSpPr>
                    <a:spLocks noChangeShapeType="1"/>
                  </p:cNvSpPr>
                  <p:nvPr/>
                </p:nvSpPr>
                <p:spPr bwMode="auto">
                  <a:xfrm>
                    <a:off x="3346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1" name="Line 1079"/>
                  <p:cNvSpPr>
                    <a:spLocks noChangeShapeType="1"/>
                  </p:cNvSpPr>
                  <p:nvPr/>
                </p:nvSpPr>
                <p:spPr bwMode="auto">
                  <a:xfrm>
                    <a:off x="340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2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3" name="Line 1081"/>
                  <p:cNvSpPr>
                    <a:spLocks noChangeShapeType="1"/>
                  </p:cNvSpPr>
                  <p:nvPr/>
                </p:nvSpPr>
                <p:spPr bwMode="auto">
                  <a:xfrm>
                    <a:off x="3516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4" name="Line 1082"/>
                  <p:cNvSpPr>
                    <a:spLocks noChangeShapeType="1"/>
                  </p:cNvSpPr>
                  <p:nvPr/>
                </p:nvSpPr>
                <p:spPr bwMode="auto">
                  <a:xfrm>
                    <a:off x="357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5" name="Line 1083"/>
                  <p:cNvSpPr>
                    <a:spLocks noChangeShapeType="1"/>
                  </p:cNvSpPr>
                  <p:nvPr/>
                </p:nvSpPr>
                <p:spPr bwMode="auto">
                  <a:xfrm>
                    <a:off x="3629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6" name="Line 1084"/>
                  <p:cNvSpPr>
                    <a:spLocks noChangeShapeType="1"/>
                  </p:cNvSpPr>
                  <p:nvPr/>
                </p:nvSpPr>
                <p:spPr bwMode="auto">
                  <a:xfrm>
                    <a:off x="3686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37" name="Line 1085"/>
                  <p:cNvSpPr>
                    <a:spLocks noChangeShapeType="1"/>
                  </p:cNvSpPr>
                  <p:nvPr/>
                </p:nvSpPr>
                <p:spPr bwMode="auto">
                  <a:xfrm>
                    <a:off x="3743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8" name="Group 1086"/>
                <p:cNvGrpSpPr>
                  <a:grpSpLocks/>
                </p:cNvGrpSpPr>
                <p:nvPr/>
              </p:nvGrpSpPr>
              <p:grpSpPr bwMode="auto">
                <a:xfrm>
                  <a:off x="3798" y="425"/>
                  <a:ext cx="512" cy="568"/>
                  <a:chOff x="3798" y="425"/>
                  <a:chExt cx="512" cy="568"/>
                </a:xfrm>
              </p:grpSpPr>
              <p:sp>
                <p:nvSpPr>
                  <p:cNvPr id="118" name="Line 1087"/>
                  <p:cNvSpPr>
                    <a:spLocks noChangeShapeType="1"/>
                  </p:cNvSpPr>
                  <p:nvPr/>
                </p:nvSpPr>
                <p:spPr bwMode="auto">
                  <a:xfrm>
                    <a:off x="3798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9" name="Line 1088"/>
                  <p:cNvSpPr>
                    <a:spLocks noChangeShapeType="1"/>
                  </p:cNvSpPr>
                  <p:nvPr/>
                </p:nvSpPr>
                <p:spPr bwMode="auto">
                  <a:xfrm>
                    <a:off x="38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0" name="Line 1089"/>
                  <p:cNvSpPr>
                    <a:spLocks noChangeShapeType="1"/>
                  </p:cNvSpPr>
                  <p:nvPr/>
                </p:nvSpPr>
                <p:spPr bwMode="auto">
                  <a:xfrm>
                    <a:off x="391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1" name="Line 1090"/>
                  <p:cNvSpPr>
                    <a:spLocks noChangeShapeType="1"/>
                  </p:cNvSpPr>
                  <p:nvPr/>
                </p:nvSpPr>
                <p:spPr bwMode="auto">
                  <a:xfrm>
                    <a:off x="3968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2" name="Line 1091"/>
                  <p:cNvSpPr>
                    <a:spLocks noChangeShapeType="1"/>
                  </p:cNvSpPr>
                  <p:nvPr/>
                </p:nvSpPr>
                <p:spPr bwMode="auto">
                  <a:xfrm>
                    <a:off x="4026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3" name="Line 1092"/>
                  <p:cNvSpPr>
                    <a:spLocks noChangeShapeType="1"/>
                  </p:cNvSpPr>
                  <p:nvPr/>
                </p:nvSpPr>
                <p:spPr bwMode="auto">
                  <a:xfrm>
                    <a:off x="408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4" name="Line 1093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5" name="Line 1094"/>
                  <p:cNvSpPr>
                    <a:spLocks noChangeShapeType="1"/>
                  </p:cNvSpPr>
                  <p:nvPr/>
                </p:nvSpPr>
                <p:spPr bwMode="auto">
                  <a:xfrm>
                    <a:off x="4196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6" name="Line 1095"/>
                  <p:cNvSpPr>
                    <a:spLocks noChangeShapeType="1"/>
                  </p:cNvSpPr>
                  <p:nvPr/>
                </p:nvSpPr>
                <p:spPr bwMode="auto">
                  <a:xfrm>
                    <a:off x="425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27" name="Line 1096"/>
                  <p:cNvSpPr>
                    <a:spLocks noChangeShapeType="1"/>
                  </p:cNvSpPr>
                  <p:nvPr/>
                </p:nvSpPr>
                <p:spPr bwMode="auto">
                  <a:xfrm>
                    <a:off x="4310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29" name="Group 1097"/>
                <p:cNvGrpSpPr>
                  <a:grpSpLocks/>
                </p:cNvGrpSpPr>
                <p:nvPr/>
              </p:nvGrpSpPr>
              <p:grpSpPr bwMode="auto">
                <a:xfrm>
                  <a:off x="2665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08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" name="Line 1099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" name="Line 1100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1" name="Line 1101"/>
                  <p:cNvSpPr>
                    <a:spLocks noChangeShapeType="1"/>
                  </p:cNvSpPr>
                  <p:nvPr/>
                </p:nvSpPr>
                <p:spPr bwMode="auto">
                  <a:xfrm>
                    <a:off x="124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" name="Line 1102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3" name="Line 1103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4" name="Line 1104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5" name="Line 1105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6" name="Line 1106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7" name="Line 1107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0" name="Group 1108"/>
                <p:cNvGrpSpPr>
                  <a:grpSpLocks/>
                </p:cNvGrpSpPr>
                <p:nvPr/>
              </p:nvGrpSpPr>
              <p:grpSpPr bwMode="auto">
                <a:xfrm>
                  <a:off x="2098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98" name="Line 1109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99" name="Line 1110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0" name="Line 1111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1" name="Line 1112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2" name="Line 1113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" name="Line 1114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4" name="Line 1115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5" name="Line 1116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" name="Line 1117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7" name="Line 1118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1" name="Group 1119"/>
                <p:cNvGrpSpPr>
                  <a:grpSpLocks/>
                </p:cNvGrpSpPr>
                <p:nvPr/>
              </p:nvGrpSpPr>
              <p:grpSpPr bwMode="auto">
                <a:xfrm>
                  <a:off x="908" y="425"/>
                  <a:ext cx="1134" cy="568"/>
                  <a:chOff x="908" y="425"/>
                  <a:chExt cx="1134" cy="568"/>
                </a:xfrm>
              </p:grpSpPr>
              <p:sp>
                <p:nvSpPr>
                  <p:cNvPr id="76" name="Line 1120"/>
                  <p:cNvSpPr>
                    <a:spLocks noChangeShapeType="1"/>
                  </p:cNvSpPr>
                  <p:nvPr/>
                </p:nvSpPr>
                <p:spPr bwMode="auto">
                  <a:xfrm>
                    <a:off x="908" y="425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7" name="Line 1121"/>
                  <p:cNvSpPr>
                    <a:spLocks noChangeShapeType="1"/>
                  </p:cNvSpPr>
                  <p:nvPr/>
                </p:nvSpPr>
                <p:spPr bwMode="auto">
                  <a:xfrm>
                    <a:off x="964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8" name="Line 1122"/>
                  <p:cNvSpPr>
                    <a:spLocks noChangeShapeType="1"/>
                  </p:cNvSpPr>
                  <p:nvPr/>
                </p:nvSpPr>
                <p:spPr bwMode="auto">
                  <a:xfrm>
                    <a:off x="1022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9" name="Line 1123"/>
                  <p:cNvSpPr>
                    <a:spLocks noChangeShapeType="1"/>
                  </p:cNvSpPr>
                  <p:nvPr/>
                </p:nvSpPr>
                <p:spPr bwMode="auto">
                  <a:xfrm>
                    <a:off x="1078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80" name="Line 1124"/>
                  <p:cNvSpPr>
                    <a:spLocks noChangeShapeType="1"/>
                  </p:cNvSpPr>
                  <p:nvPr/>
                </p:nvSpPr>
                <p:spPr bwMode="auto">
                  <a:xfrm>
                    <a:off x="113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grpSp>
                <p:nvGrpSpPr>
                  <p:cNvPr id="81" name="Group 1125"/>
                  <p:cNvGrpSpPr>
                    <a:grpSpLocks/>
                  </p:cNvGrpSpPr>
                  <p:nvPr/>
                </p:nvGrpSpPr>
                <p:grpSpPr bwMode="auto">
                  <a:xfrm>
                    <a:off x="1191" y="425"/>
                    <a:ext cx="851" cy="568"/>
                    <a:chOff x="1191" y="425"/>
                    <a:chExt cx="851" cy="568"/>
                  </a:xfrm>
                </p:grpSpPr>
                <p:sp>
                  <p:nvSpPr>
                    <p:cNvPr id="82" name="Line 1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1" y="427"/>
                      <a:ext cx="0" cy="2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3" name="Line 1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27"/>
                      <a:ext cx="0" cy="1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4" name="Line 1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05" y="427"/>
                      <a:ext cx="0" cy="1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5" name="Line 1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61" y="427"/>
                      <a:ext cx="0" cy="1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p:txBody>
                </p:sp>
                <p:sp>
                  <p:nvSpPr>
                    <p:cNvPr id="86" name="Line 1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18" y="427"/>
                      <a:ext cx="0" cy="1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p:txBody>
                </p:sp>
                <p:grpSp>
                  <p:nvGrpSpPr>
                    <p:cNvPr id="87" name="Group 1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1" y="425"/>
                      <a:ext cx="511" cy="568"/>
                      <a:chOff x="1073" y="425"/>
                      <a:chExt cx="511" cy="568"/>
                    </a:xfrm>
                  </p:grpSpPr>
                  <p:sp>
                    <p:nvSpPr>
                      <p:cNvPr id="88" name="Line 1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3" y="425"/>
                        <a:ext cx="0" cy="17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89" name="Line 1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31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90" name="Line 11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87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91" name="Line 1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3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92" name="Line 11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0" y="427"/>
                        <a:ext cx="0" cy="28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93" name="Line 11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7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94" name="Line 11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14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95" name="Line 11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0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96" name="Line 11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27" y="427"/>
                        <a:ext cx="0" cy="16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  <p:sp>
                    <p:nvSpPr>
                      <p:cNvPr id="97" name="Line 11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84" y="427"/>
                        <a:ext cx="0" cy="56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fr-FR"/>
                      </a:p>
                    </p:txBody>
                  </p:sp>
                </p:grpSp>
              </p:grpSp>
            </p:grpSp>
            <p:grpSp>
              <p:nvGrpSpPr>
                <p:cNvPr id="32" name="Group 1142"/>
                <p:cNvGrpSpPr>
                  <a:grpSpLocks/>
                </p:cNvGrpSpPr>
                <p:nvPr/>
              </p:nvGrpSpPr>
              <p:grpSpPr bwMode="auto">
                <a:xfrm>
                  <a:off x="4877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66" name="Line 1143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7" name="Line 1144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8" name="Line 1145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9" name="Line 1146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0" name="Line 1147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1" name="Line 1148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2" name="Line 1149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3" name="Line 1150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4" name="Line 1151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75" name="Line 115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3" name="Group 1153"/>
                <p:cNvGrpSpPr>
                  <a:grpSpLocks/>
                </p:cNvGrpSpPr>
                <p:nvPr/>
              </p:nvGrpSpPr>
              <p:grpSpPr bwMode="auto">
                <a:xfrm>
                  <a:off x="5444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56" name="Line 1154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7" name="Line 1155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8" name="Line 1156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9" name="Line 1157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0" name="Line 1158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1" name="Line 1159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2" name="Line 1160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3" name="Line 1161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4" name="Line 1162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65" name="Line 1163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4" name="Group 1164"/>
                <p:cNvGrpSpPr>
                  <a:grpSpLocks/>
                </p:cNvGrpSpPr>
                <p:nvPr/>
              </p:nvGrpSpPr>
              <p:grpSpPr bwMode="auto">
                <a:xfrm>
                  <a:off x="6011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46" name="Line 1165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7" name="Line 1166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8" name="Line 1167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9" name="Line 1168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0" name="Line 1169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1" name="Line 1170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2" name="Line 1171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3" name="Line 1172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4" name="Line 1173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55" name="Line 1174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5" name="Group 1175"/>
                <p:cNvGrpSpPr>
                  <a:grpSpLocks/>
                </p:cNvGrpSpPr>
                <p:nvPr/>
              </p:nvGrpSpPr>
              <p:grpSpPr bwMode="auto">
                <a:xfrm>
                  <a:off x="6578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36" name="Line 1176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37" name="Line 1177"/>
                  <p:cNvSpPr>
                    <a:spLocks noChangeShapeType="1"/>
                  </p:cNvSpPr>
                  <p:nvPr/>
                </p:nvSpPr>
                <p:spPr bwMode="auto">
                  <a:xfrm>
                    <a:off x="1131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38" name="Line 1178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39" name="Line 1179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0" name="Line 1180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7"/>
                    <a:ext cx="0" cy="28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1" name="Line 1181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2" name="Line 1182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3" name="Line 1183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4" name="Line 1184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7"/>
                    <a:ext cx="0" cy="169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5" name="Line 1185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7"/>
                    <a:ext cx="0" cy="56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</p:grpSp>
          <p:grpSp>
            <p:nvGrpSpPr>
              <p:cNvPr id="15" name="Group 1186"/>
              <p:cNvGrpSpPr>
                <a:grpSpLocks/>
              </p:cNvGrpSpPr>
              <p:nvPr/>
            </p:nvGrpSpPr>
            <p:grpSpPr bwMode="auto">
              <a:xfrm>
                <a:off x="7145" y="425"/>
                <a:ext cx="511" cy="568"/>
                <a:chOff x="1073" y="425"/>
                <a:chExt cx="511" cy="568"/>
              </a:xfrm>
            </p:grpSpPr>
            <p:sp>
              <p:nvSpPr>
                <p:cNvPr id="16" name="Line 1187"/>
                <p:cNvSpPr>
                  <a:spLocks noChangeShapeType="1"/>
                </p:cNvSpPr>
                <p:nvPr/>
              </p:nvSpPr>
              <p:spPr bwMode="auto">
                <a:xfrm>
                  <a:off x="1073" y="425"/>
                  <a:ext cx="0" cy="171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7" name="Line 1188"/>
                <p:cNvSpPr>
                  <a:spLocks noChangeShapeType="1"/>
                </p:cNvSpPr>
                <p:nvPr/>
              </p:nvSpPr>
              <p:spPr bwMode="auto">
                <a:xfrm>
                  <a:off x="1131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8" name="Line 1189"/>
                <p:cNvSpPr>
                  <a:spLocks noChangeShapeType="1"/>
                </p:cNvSpPr>
                <p:nvPr/>
              </p:nvSpPr>
              <p:spPr bwMode="auto">
                <a:xfrm>
                  <a:off x="1187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9" name="Line 1190"/>
                <p:cNvSpPr>
                  <a:spLocks noChangeShapeType="1"/>
                </p:cNvSpPr>
                <p:nvPr/>
              </p:nvSpPr>
              <p:spPr bwMode="auto">
                <a:xfrm>
                  <a:off x="1243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0" name="Line 1191"/>
                <p:cNvSpPr>
                  <a:spLocks noChangeShapeType="1"/>
                </p:cNvSpPr>
                <p:nvPr/>
              </p:nvSpPr>
              <p:spPr bwMode="auto">
                <a:xfrm>
                  <a:off x="1300" y="427"/>
                  <a:ext cx="0" cy="28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1" name="Line 1192"/>
                <p:cNvSpPr>
                  <a:spLocks noChangeShapeType="1"/>
                </p:cNvSpPr>
                <p:nvPr/>
              </p:nvSpPr>
              <p:spPr bwMode="auto">
                <a:xfrm>
                  <a:off x="1357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2" name="Line 1193"/>
                <p:cNvSpPr>
                  <a:spLocks noChangeShapeType="1"/>
                </p:cNvSpPr>
                <p:nvPr/>
              </p:nvSpPr>
              <p:spPr bwMode="auto">
                <a:xfrm>
                  <a:off x="1414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3" name="Line 1194"/>
                <p:cNvSpPr>
                  <a:spLocks noChangeShapeType="1"/>
                </p:cNvSpPr>
                <p:nvPr/>
              </p:nvSpPr>
              <p:spPr bwMode="auto">
                <a:xfrm>
                  <a:off x="1470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4" name="Line 1195"/>
                <p:cNvSpPr>
                  <a:spLocks noChangeShapeType="1"/>
                </p:cNvSpPr>
                <p:nvPr/>
              </p:nvSpPr>
              <p:spPr bwMode="auto">
                <a:xfrm>
                  <a:off x="1527" y="427"/>
                  <a:ext cx="0" cy="16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25" name="Line 1196"/>
                <p:cNvSpPr>
                  <a:spLocks noChangeShapeType="1"/>
                </p:cNvSpPr>
                <p:nvPr/>
              </p:nvSpPr>
              <p:spPr bwMode="auto">
                <a:xfrm>
                  <a:off x="1584" y="427"/>
                  <a:ext cx="0" cy="56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626350" y="885825"/>
            <a:ext cx="2381250" cy="54387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885825"/>
            <a:ext cx="6991350" cy="5438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8" y="3068638"/>
            <a:ext cx="8905875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5069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7513" y="1600200"/>
            <a:ext cx="4508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75" y="290513"/>
            <a:ext cx="9429750" cy="1206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3875" y="1620838"/>
            <a:ext cx="4629150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3875" y="2295525"/>
            <a:ext cx="4629150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22888" y="1620838"/>
            <a:ext cx="4630737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22888" y="2295525"/>
            <a:ext cx="4630737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875" y="288925"/>
            <a:ext cx="3446463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5750" y="288925"/>
            <a:ext cx="5857875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3875" y="1514475"/>
            <a:ext cx="3446463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4225" y="5067300"/>
            <a:ext cx="6286500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54225" y="646113"/>
            <a:ext cx="62865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54225" y="5665788"/>
            <a:ext cx="6286500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885825"/>
            <a:ext cx="9525000" cy="56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12" tIns="46967" rIns="95612" bIns="469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9167813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12" tIns="46967" rIns="95612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28600" y="228600"/>
            <a:ext cx="9982200" cy="678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228600" y="228600"/>
            <a:ext cx="6248400" cy="361950"/>
            <a:chOff x="908" y="425"/>
            <a:chExt cx="6751" cy="568"/>
          </a:xfrm>
        </p:grpSpPr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913" y="426"/>
              <a:ext cx="6746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1475" y="426"/>
              <a:ext cx="0" cy="567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43" name="Group 19"/>
            <p:cNvGrpSpPr>
              <a:grpSpLocks/>
            </p:cNvGrpSpPr>
            <p:nvPr/>
          </p:nvGrpSpPr>
          <p:grpSpPr bwMode="auto">
            <a:xfrm>
              <a:off x="908" y="425"/>
              <a:ext cx="6748" cy="568"/>
              <a:chOff x="908" y="425"/>
              <a:chExt cx="6748" cy="568"/>
            </a:xfrm>
          </p:grpSpPr>
          <p:grpSp>
            <p:nvGrpSpPr>
              <p:cNvPr id="1044" name="Group 20"/>
              <p:cNvGrpSpPr>
                <a:grpSpLocks/>
              </p:cNvGrpSpPr>
              <p:nvPr/>
            </p:nvGrpSpPr>
            <p:grpSpPr bwMode="auto">
              <a:xfrm>
                <a:off x="908" y="425"/>
                <a:ext cx="6181" cy="568"/>
                <a:chOff x="908" y="425"/>
                <a:chExt cx="6181" cy="568"/>
              </a:xfrm>
            </p:grpSpPr>
            <p:grpSp>
              <p:nvGrpSpPr>
                <p:cNvPr id="1045" name="Group 21"/>
                <p:cNvGrpSpPr>
                  <a:grpSpLocks/>
                </p:cNvGrpSpPr>
                <p:nvPr/>
              </p:nvGrpSpPr>
              <p:grpSpPr bwMode="auto">
                <a:xfrm>
                  <a:off x="4366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04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132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4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56" name="Group 32"/>
                <p:cNvGrpSpPr>
                  <a:grpSpLocks/>
                </p:cNvGrpSpPr>
                <p:nvPr/>
              </p:nvGrpSpPr>
              <p:grpSpPr bwMode="auto">
                <a:xfrm>
                  <a:off x="3232" y="425"/>
                  <a:ext cx="511" cy="568"/>
                  <a:chOff x="3232" y="425"/>
                  <a:chExt cx="511" cy="568"/>
                </a:xfrm>
              </p:grpSpPr>
              <p:sp>
                <p:nvSpPr>
                  <p:cNvPr id="105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3232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291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5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46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02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516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57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629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686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743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67" name="Group 43"/>
                <p:cNvGrpSpPr>
                  <a:grpSpLocks/>
                </p:cNvGrpSpPr>
                <p:nvPr/>
              </p:nvGrpSpPr>
              <p:grpSpPr bwMode="auto">
                <a:xfrm>
                  <a:off x="3799" y="425"/>
                  <a:ext cx="511" cy="568"/>
                  <a:chOff x="3799" y="425"/>
                  <a:chExt cx="511" cy="568"/>
                </a:xfrm>
              </p:grpSpPr>
              <p:sp>
                <p:nvSpPr>
                  <p:cNvPr id="106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799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858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91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69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026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08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140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196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25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7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310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78" name="Group 54"/>
                <p:cNvGrpSpPr>
                  <a:grpSpLocks/>
                </p:cNvGrpSpPr>
                <p:nvPr/>
              </p:nvGrpSpPr>
              <p:grpSpPr bwMode="auto">
                <a:xfrm>
                  <a:off x="2665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07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0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32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8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089" name="Group 65"/>
                <p:cNvGrpSpPr>
                  <a:grpSpLocks/>
                </p:cNvGrpSpPr>
                <p:nvPr/>
              </p:nvGrpSpPr>
              <p:grpSpPr bwMode="auto">
                <a:xfrm>
                  <a:off x="2098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09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132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3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4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09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00" name="Group 76"/>
                <p:cNvGrpSpPr>
                  <a:grpSpLocks/>
                </p:cNvGrpSpPr>
                <p:nvPr/>
              </p:nvGrpSpPr>
              <p:grpSpPr bwMode="auto">
                <a:xfrm>
                  <a:off x="908" y="425"/>
                  <a:ext cx="1134" cy="568"/>
                  <a:chOff x="908" y="425"/>
                  <a:chExt cx="1134" cy="568"/>
                </a:xfrm>
              </p:grpSpPr>
              <p:sp>
                <p:nvSpPr>
                  <p:cNvPr id="110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908" y="425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0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964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0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02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1078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0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134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grpSp>
                <p:nvGrpSpPr>
                  <p:cNvPr id="1106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191" y="425"/>
                    <a:ext cx="851" cy="568"/>
                    <a:chOff x="1191" y="425"/>
                    <a:chExt cx="851" cy="568"/>
                  </a:xfrm>
                </p:grpSpPr>
                <p:sp>
                  <p:nvSpPr>
                    <p:cNvPr id="1107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1" y="426"/>
                      <a:ext cx="0" cy="2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08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426"/>
                      <a:ext cx="0" cy="1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09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05" y="426"/>
                      <a:ext cx="0" cy="1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10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61" y="426"/>
                      <a:ext cx="0" cy="1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11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18" y="426"/>
                      <a:ext cx="0" cy="17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1112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1" y="425"/>
                      <a:ext cx="511" cy="568"/>
                      <a:chOff x="1073" y="425"/>
                      <a:chExt cx="511" cy="568"/>
                    </a:xfrm>
                  </p:grpSpPr>
                  <p:sp>
                    <p:nvSpPr>
                      <p:cNvPr id="1113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73" y="425"/>
                        <a:ext cx="0" cy="1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14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32" y="426"/>
                        <a:ext cx="0" cy="1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15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87" y="426"/>
                        <a:ext cx="0" cy="1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16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3" y="426"/>
                        <a:ext cx="0" cy="1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17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00" y="426"/>
                        <a:ext cx="0" cy="28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18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7" y="426"/>
                        <a:ext cx="0" cy="1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19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14" y="426"/>
                        <a:ext cx="0" cy="1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20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0" y="426"/>
                        <a:ext cx="0" cy="1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21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27" y="426"/>
                        <a:ext cx="0" cy="1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1122" name="Line 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84" y="426"/>
                        <a:ext cx="0" cy="56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333333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fr-FR"/>
                      </a:p>
                    </p:txBody>
                  </p:sp>
                </p:grpSp>
              </p:grpSp>
            </p:grpSp>
            <p:grpSp>
              <p:nvGrpSpPr>
                <p:cNvPr id="1123" name="Group 99"/>
                <p:cNvGrpSpPr>
                  <a:grpSpLocks/>
                </p:cNvGrpSpPr>
                <p:nvPr/>
              </p:nvGrpSpPr>
              <p:grpSpPr bwMode="auto">
                <a:xfrm>
                  <a:off x="4877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124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25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1132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26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27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28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2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0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3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34" name="Group 110"/>
                <p:cNvGrpSpPr>
                  <a:grpSpLocks/>
                </p:cNvGrpSpPr>
                <p:nvPr/>
              </p:nvGrpSpPr>
              <p:grpSpPr bwMode="auto">
                <a:xfrm>
                  <a:off x="5444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13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6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32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39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4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4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4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43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4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45" name="Group 121"/>
                <p:cNvGrpSpPr>
                  <a:grpSpLocks/>
                </p:cNvGrpSpPr>
                <p:nvPr/>
              </p:nvGrpSpPr>
              <p:grpSpPr bwMode="auto">
                <a:xfrm>
                  <a:off x="6011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146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47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132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4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49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0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156" name="Group 132"/>
                <p:cNvGrpSpPr>
                  <a:grpSpLocks/>
                </p:cNvGrpSpPr>
                <p:nvPr/>
              </p:nvGrpSpPr>
              <p:grpSpPr bwMode="auto">
                <a:xfrm>
                  <a:off x="6578" y="425"/>
                  <a:ext cx="511" cy="568"/>
                  <a:chOff x="1073" y="425"/>
                  <a:chExt cx="511" cy="568"/>
                </a:xfrm>
              </p:grpSpPr>
              <p:sp>
                <p:nvSpPr>
                  <p:cNvPr id="1157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073" y="425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132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5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18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60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6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300" y="426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62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63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414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64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65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1527" y="426"/>
                    <a:ext cx="0" cy="17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6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426"/>
                    <a:ext cx="0" cy="567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67" name="Group 143"/>
              <p:cNvGrpSpPr>
                <a:grpSpLocks/>
              </p:cNvGrpSpPr>
              <p:nvPr/>
            </p:nvGrpSpPr>
            <p:grpSpPr bwMode="auto">
              <a:xfrm>
                <a:off x="7145" y="425"/>
                <a:ext cx="511" cy="568"/>
                <a:chOff x="1073" y="425"/>
                <a:chExt cx="511" cy="568"/>
              </a:xfrm>
            </p:grpSpPr>
            <p:sp>
              <p:nvSpPr>
                <p:cNvPr id="1168" name="Line 144"/>
                <p:cNvSpPr>
                  <a:spLocks noChangeShapeType="1"/>
                </p:cNvSpPr>
                <p:nvPr/>
              </p:nvSpPr>
              <p:spPr bwMode="auto">
                <a:xfrm>
                  <a:off x="1073" y="425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69" name="Line 145"/>
                <p:cNvSpPr>
                  <a:spLocks noChangeShapeType="1"/>
                </p:cNvSpPr>
                <p:nvPr/>
              </p:nvSpPr>
              <p:spPr bwMode="auto">
                <a:xfrm>
                  <a:off x="1132" y="42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0" name="Line 146"/>
                <p:cNvSpPr>
                  <a:spLocks noChangeShapeType="1"/>
                </p:cNvSpPr>
                <p:nvPr/>
              </p:nvSpPr>
              <p:spPr bwMode="auto">
                <a:xfrm>
                  <a:off x="1187" y="42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1" name="Line 147"/>
                <p:cNvSpPr>
                  <a:spLocks noChangeShapeType="1"/>
                </p:cNvSpPr>
                <p:nvPr/>
              </p:nvSpPr>
              <p:spPr bwMode="auto">
                <a:xfrm>
                  <a:off x="1243" y="42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2" name="Line 148"/>
                <p:cNvSpPr>
                  <a:spLocks noChangeShapeType="1"/>
                </p:cNvSpPr>
                <p:nvPr/>
              </p:nvSpPr>
              <p:spPr bwMode="auto">
                <a:xfrm>
                  <a:off x="1300" y="426"/>
                  <a:ext cx="0" cy="283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3" name="Line 149"/>
                <p:cNvSpPr>
                  <a:spLocks noChangeShapeType="1"/>
                </p:cNvSpPr>
                <p:nvPr/>
              </p:nvSpPr>
              <p:spPr bwMode="auto">
                <a:xfrm>
                  <a:off x="1357" y="42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4" name="Line 150"/>
                <p:cNvSpPr>
                  <a:spLocks noChangeShapeType="1"/>
                </p:cNvSpPr>
                <p:nvPr/>
              </p:nvSpPr>
              <p:spPr bwMode="auto">
                <a:xfrm>
                  <a:off x="1414" y="42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5" name="Line 151"/>
                <p:cNvSpPr>
                  <a:spLocks noChangeShapeType="1"/>
                </p:cNvSpPr>
                <p:nvPr/>
              </p:nvSpPr>
              <p:spPr bwMode="auto">
                <a:xfrm>
                  <a:off x="1470" y="42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6" name="Line 152"/>
                <p:cNvSpPr>
                  <a:spLocks noChangeShapeType="1"/>
                </p:cNvSpPr>
                <p:nvPr/>
              </p:nvSpPr>
              <p:spPr bwMode="auto">
                <a:xfrm>
                  <a:off x="1527" y="426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77" name="Line 153"/>
                <p:cNvSpPr>
                  <a:spLocks noChangeShapeType="1"/>
                </p:cNvSpPr>
                <p:nvPr/>
              </p:nvSpPr>
              <p:spPr bwMode="auto">
                <a:xfrm>
                  <a:off x="1584" y="426"/>
                  <a:ext cx="0" cy="567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pic>
        <p:nvPicPr>
          <p:cNvPr id="145" name="Image 144" descr="Logo_bloc_marque.T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953526" y="6477020"/>
            <a:ext cx="1214446" cy="52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+mj-lt"/>
          <a:ea typeface="+mj-ea"/>
          <a:cs typeface="+mj-cs"/>
        </a:defRPr>
      </a:lvl1pPr>
      <a:lvl2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2pPr>
      <a:lvl3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3pPr>
      <a:lvl4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4pPr>
      <a:lvl5pPr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5pPr>
      <a:lvl6pPr marL="457200"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6pPr>
      <a:lvl7pPr marL="914400"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7pPr>
      <a:lvl8pPr marL="1371600"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8pPr>
      <a:lvl9pPr marL="1828800" algn="l" defTabSz="966788" rtl="0" eaLnBrk="1" fontAlgn="base" hangingPunct="1">
        <a:spcBef>
          <a:spcPct val="0"/>
        </a:spcBef>
        <a:spcAft>
          <a:spcPct val="0"/>
        </a:spcAft>
        <a:defRPr sz="2900">
          <a:solidFill>
            <a:srgbClr val="FF0000"/>
          </a:solidFill>
          <a:latin typeface="Arial" charset="0"/>
        </a:defRPr>
      </a:lvl9pPr>
    </p:titleStyle>
    <p:bodyStyle>
      <a:lvl1pPr marL="361950" indent="-361950" algn="l" defTabSz="966788" rtl="0" eaLnBrk="1" fontAlgn="base" hangingPunct="1">
        <a:spcBef>
          <a:spcPct val="20000"/>
        </a:spcBef>
        <a:spcAft>
          <a:spcPct val="0"/>
        </a:spcAft>
        <a:defRPr sz="2200">
          <a:solidFill>
            <a:srgbClr val="62398F"/>
          </a:solidFill>
          <a:latin typeface="+mn-lt"/>
          <a:ea typeface="+mn-ea"/>
          <a:cs typeface="+mn-cs"/>
        </a:defRPr>
      </a:lvl1pPr>
      <a:lvl2pPr marL="784225" indent="-300038" algn="l" defTabSz="966788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209675" indent="-242888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</a:defRPr>
      </a:lvl3pPr>
      <a:lvl4pPr marL="1689100" indent="-239713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+mn-lt"/>
        </a:defRPr>
      </a:lvl4pPr>
      <a:lvl5pPr marL="21732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5pPr>
      <a:lvl6pPr marL="26304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6pPr>
      <a:lvl7pPr marL="30876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7pPr>
      <a:lvl8pPr marL="35448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8pPr>
      <a:lvl9pPr marL="4002088" indent="-241300" algn="l" defTabSz="966788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desJRC_bannerLogoJ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42" y="6191268"/>
            <a:ext cx="1785950" cy="80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381362" y="1690674"/>
            <a:ext cx="3705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+mn-lt"/>
              </a:rPr>
              <a:t>EURODELTA 3</a:t>
            </a:r>
            <a:endParaRPr lang="fr-FR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EMEP 0.5x0.5° </a:t>
            </a:r>
            <a:r>
              <a:rPr lang="fr-FR" dirty="0" err="1" smtClean="0"/>
              <a:t>downscaled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proxies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PM2.5 – SNAP2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739212" y="1404922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Log(E)</a:t>
            </a:r>
            <a:endParaRPr lang="fr-FR" sz="1600" dirty="0"/>
          </a:p>
        </p:txBody>
      </p:sp>
      <p:pic>
        <p:nvPicPr>
          <p:cNvPr id="8" name="Espace réservé du contenu 8" descr="base_2_PP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8072" y="1600200"/>
            <a:ext cx="6588069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INERIS </a:t>
            </a:r>
            <a:r>
              <a:rPr lang="fr-FR" dirty="0" err="1" smtClean="0"/>
              <a:t>emissions</a:t>
            </a:r>
            <a:r>
              <a:rPr lang="fr-FR" dirty="0" smtClean="0"/>
              <a:t>  – PM2.5 – SNAP2</a:t>
            </a:r>
            <a:endParaRPr lang="fr-FR" dirty="0"/>
          </a:p>
        </p:txBody>
      </p:sp>
      <p:pic>
        <p:nvPicPr>
          <p:cNvPr id="6" name="Espace réservé du contenu 8" descr="new_2_PP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8072" y="1600200"/>
            <a:ext cx="6588069" cy="4724400"/>
          </a:xfrm>
        </p:spPr>
      </p:pic>
      <p:sp>
        <p:nvSpPr>
          <p:cNvPr id="7" name="ZoneTexte 6"/>
          <p:cNvSpPr txBox="1"/>
          <p:nvPr/>
        </p:nvSpPr>
        <p:spPr>
          <a:xfrm>
            <a:off x="8739212" y="1404922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Log(E)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3095610" y="6548458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+ </a:t>
            </a:r>
            <a:r>
              <a:rPr lang="fr-FR" sz="1800" dirty="0" err="1" smtClean="0"/>
              <a:t>scaling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2009 EMEP </a:t>
            </a:r>
            <a:r>
              <a:rPr lang="fr-FR" sz="1800" dirty="0" err="1" smtClean="0"/>
              <a:t>emissions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Raw</a:t>
            </a:r>
            <a:r>
              <a:rPr lang="fr-FR" dirty="0" smtClean="0"/>
              <a:t> MACC/TNO </a:t>
            </a:r>
            <a:r>
              <a:rPr lang="fr-FR" dirty="0" err="1" smtClean="0"/>
              <a:t>emissions</a:t>
            </a:r>
            <a:r>
              <a:rPr lang="fr-FR" dirty="0" smtClean="0"/>
              <a:t>  2007 – PM2.5 – SNAP2</a:t>
            </a:r>
            <a:endParaRPr lang="fr-FR" dirty="0"/>
          </a:p>
        </p:txBody>
      </p:sp>
      <p:pic>
        <p:nvPicPr>
          <p:cNvPr id="4" name="Espace réservé du contenu 8" descr="macc_2_PP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8072" y="1600200"/>
            <a:ext cx="6588069" cy="4724400"/>
          </a:xfrm>
        </p:spPr>
      </p:pic>
      <p:sp>
        <p:nvSpPr>
          <p:cNvPr id="5" name="ZoneTexte 4"/>
          <p:cNvSpPr txBox="1"/>
          <p:nvPr/>
        </p:nvSpPr>
        <p:spPr>
          <a:xfrm>
            <a:off x="8739212" y="1404922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Log(E)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PM2.5 </a:t>
            </a:r>
            <a:r>
              <a:rPr lang="fr-FR" dirty="0" err="1" smtClean="0"/>
              <a:t>emissions</a:t>
            </a:r>
            <a:r>
              <a:rPr lang="fr-FR" dirty="0" smtClean="0"/>
              <a:t> – SNAP2 for EURODELTA</a:t>
            </a:r>
            <a:endParaRPr lang="fr-FR" dirty="0"/>
          </a:p>
        </p:txBody>
      </p:sp>
      <p:pic>
        <p:nvPicPr>
          <p:cNvPr id="4" name="Espace réservé du contenu 3" descr="euron_2_PPM3_ED25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661" y="1600200"/>
            <a:ext cx="6642891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NOx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– SNAP7 for EURODELTA</a:t>
            </a:r>
            <a:endParaRPr lang="fr-FR" dirty="0"/>
          </a:p>
        </p:txBody>
      </p:sp>
      <p:pic>
        <p:nvPicPr>
          <p:cNvPr id="4" name="Espace réservé du contenu 3" descr="euron_7_NOx_ED25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661" y="1600200"/>
            <a:ext cx="6642891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NOx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– SNAP8 for EURODELTA </a:t>
            </a:r>
            <a:endParaRPr lang="fr-FR" dirty="0"/>
          </a:p>
        </p:txBody>
      </p:sp>
      <p:pic>
        <p:nvPicPr>
          <p:cNvPr id="4" name="Espace réservé du contenu 3" descr="euron_8_NOx_ED25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661" y="1600200"/>
            <a:ext cx="6642891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NOx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- SNAP1 for EURODELTA</a:t>
            </a:r>
            <a:endParaRPr lang="fr-FR" dirty="0"/>
          </a:p>
        </p:txBody>
      </p:sp>
      <p:pic>
        <p:nvPicPr>
          <p:cNvPr id="4" name="Espace réservé du contenu 3" descr="euron_1_NOx_ED25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661" y="1600200"/>
            <a:ext cx="6642891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NH3 </a:t>
            </a:r>
            <a:r>
              <a:rPr lang="fr-FR" dirty="0" err="1" smtClean="0"/>
              <a:t>emissions</a:t>
            </a:r>
            <a:r>
              <a:rPr lang="fr-FR" dirty="0" smtClean="0"/>
              <a:t> – SNAP10 for EURODELTA</a:t>
            </a:r>
            <a:endParaRPr lang="fr-FR" dirty="0"/>
          </a:p>
        </p:txBody>
      </p:sp>
      <p:pic>
        <p:nvPicPr>
          <p:cNvPr id="4" name="Espace réservé du contenu 3" descr="euron_10_NH3_ED25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661" y="1600200"/>
            <a:ext cx="6642891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966" y="619104"/>
            <a:ext cx="9525000" cy="561975"/>
          </a:xfrm>
        </p:spPr>
        <p:txBody>
          <a:bodyPr/>
          <a:lstStyle/>
          <a:p>
            <a:r>
              <a:rPr lang="fr-FR" i="1" dirty="0" smtClean="0">
                <a:solidFill>
                  <a:srgbClr val="0070C0"/>
                </a:solidFill>
              </a:rPr>
              <a:t>Field </a:t>
            </a:r>
            <a:r>
              <a:rPr lang="fr-FR" i="1" dirty="0" err="1" smtClean="0">
                <a:solidFill>
                  <a:srgbClr val="0070C0"/>
                </a:solidFill>
              </a:rPr>
              <a:t>campaign</a:t>
            </a:r>
            <a:r>
              <a:rPr lang="fr-FR" i="1" dirty="0" smtClean="0">
                <a:solidFill>
                  <a:srgbClr val="0070C0"/>
                </a:solidFill>
              </a:rPr>
              <a:t> </a:t>
            </a:r>
            <a:r>
              <a:rPr lang="fr-FR" i="1" dirty="0" err="1" smtClean="0">
                <a:solidFill>
                  <a:srgbClr val="0070C0"/>
                </a:solidFill>
              </a:rPr>
              <a:t>analysis</a:t>
            </a:r>
            <a:r>
              <a:rPr lang="fr-FR" i="1" dirty="0" smtClean="0">
                <a:solidFill>
                  <a:srgbClr val="0070C0"/>
                </a:solidFill>
              </a:rPr>
              <a:t>                          Retro. </a:t>
            </a:r>
            <a:r>
              <a:rPr lang="fr-FR" i="1" dirty="0" err="1" smtClean="0">
                <a:solidFill>
                  <a:srgbClr val="0070C0"/>
                </a:solidFill>
              </a:rPr>
              <a:t>runs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 rot="5400000">
            <a:off x="3023378" y="3833814"/>
            <a:ext cx="6144462" cy="79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6024568" y="1762112"/>
            <a:ext cx="14287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ZoneTexte 7"/>
          <p:cNvSpPr txBox="1"/>
          <p:nvPr/>
        </p:nvSpPr>
        <p:spPr>
          <a:xfrm>
            <a:off x="6310320" y="1547798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+mn-lt"/>
              </a:rPr>
              <a:t>4/4/2012</a:t>
            </a:r>
            <a:endParaRPr lang="fr-FR" sz="1600" b="1" i="1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0320" y="233361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+mn-lt"/>
              </a:rPr>
              <a:t>31/05/2012</a:t>
            </a:r>
            <a:endParaRPr lang="fr-FR" sz="1600" b="1" i="1" dirty="0">
              <a:latin typeface="+mn-lt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6024568" y="2547930"/>
            <a:ext cx="14287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 rot="5400000">
            <a:off x="5131593" y="2155021"/>
            <a:ext cx="7858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380966" y="1762112"/>
            <a:ext cx="509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n-lt"/>
              </a:rPr>
              <a:t>-MT </a:t>
            </a:r>
            <a:r>
              <a:rPr lang="fr-FR" sz="1600" b="1" dirty="0" err="1" smtClean="0">
                <a:latin typeface="+mn-lt"/>
              </a:rPr>
              <a:t>works</a:t>
            </a:r>
            <a:r>
              <a:rPr lang="fr-FR" sz="1600" b="1" dirty="0" smtClean="0">
                <a:latin typeface="+mn-lt"/>
              </a:rPr>
              <a:t> on </a:t>
            </a:r>
            <a:r>
              <a:rPr lang="fr-FR" sz="1600" b="1" dirty="0" err="1" smtClean="0">
                <a:latin typeface="+mn-lt"/>
              </a:rPr>
              <a:t>pre</a:t>
            </a:r>
            <a:r>
              <a:rPr lang="fr-FR" sz="1600" b="1" dirty="0" smtClean="0">
                <a:latin typeface="+mn-lt"/>
              </a:rPr>
              <a:t>-</a:t>
            </a:r>
            <a:r>
              <a:rPr lang="fr-FR" sz="1600" b="1" dirty="0" err="1" smtClean="0">
                <a:latin typeface="+mn-lt"/>
              </a:rPr>
              <a:t>processing</a:t>
            </a:r>
            <a:endParaRPr lang="fr-FR" sz="1600" b="1" dirty="0" smtClean="0">
              <a:latin typeface="+mn-lt"/>
            </a:endParaRPr>
          </a:p>
          <a:p>
            <a:r>
              <a:rPr lang="fr-FR" sz="1600" b="1" dirty="0" smtClean="0">
                <a:latin typeface="+mn-lt"/>
              </a:rPr>
              <a:t>-INERIS </a:t>
            </a:r>
            <a:r>
              <a:rPr lang="fr-FR" sz="1600" b="1" dirty="0" err="1" smtClean="0">
                <a:latin typeface="+mn-lt"/>
              </a:rPr>
              <a:t>provide</a:t>
            </a:r>
            <a:r>
              <a:rPr lang="fr-FR" sz="1600" b="1" dirty="0" smtClean="0">
                <a:latin typeface="+mn-lt"/>
              </a:rPr>
              <a:t> the 2009 input data</a:t>
            </a:r>
          </a:p>
          <a:p>
            <a:r>
              <a:rPr lang="fr-FR" sz="1600" b="1" dirty="0" smtClean="0">
                <a:latin typeface="+mn-lt"/>
              </a:rPr>
              <a:t>-INERIS/JRC </a:t>
            </a:r>
            <a:r>
              <a:rPr lang="fr-FR" sz="1600" b="1" dirty="0" err="1" smtClean="0">
                <a:latin typeface="+mn-lt"/>
              </a:rPr>
              <a:t>defines</a:t>
            </a:r>
            <a:r>
              <a:rPr lang="fr-FR" sz="1600" b="1" dirty="0" smtClean="0">
                <a:latin typeface="+mn-lt"/>
              </a:rPr>
              <a:t> the </a:t>
            </a:r>
            <a:r>
              <a:rPr lang="fr-FR" sz="1600" b="1" dirty="0" err="1" smtClean="0">
                <a:latin typeface="+mn-lt"/>
              </a:rPr>
              <a:t>common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netcdf</a:t>
            </a:r>
            <a:r>
              <a:rPr lang="fr-FR" sz="1600" b="1" dirty="0" smtClean="0">
                <a:latin typeface="+mn-lt"/>
              </a:rPr>
              <a:t> format</a:t>
            </a:r>
            <a:endParaRPr lang="fr-FR" sz="1600" b="1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9594" y="6548458"/>
            <a:ext cx="20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+mn-lt"/>
              </a:rPr>
              <a:t>MT : </a:t>
            </a:r>
            <a:r>
              <a:rPr lang="fr-FR" sz="1400" b="1" i="1" dirty="0" err="1" smtClean="0">
                <a:latin typeface="+mn-lt"/>
              </a:rPr>
              <a:t>Modelling</a:t>
            </a:r>
            <a:r>
              <a:rPr lang="fr-FR" sz="1400" b="1" i="1" dirty="0" smtClean="0">
                <a:latin typeface="+mn-lt"/>
              </a:rPr>
              <a:t> Teams</a:t>
            </a:r>
            <a:endParaRPr lang="fr-FR" sz="1400" b="1" i="1" dirty="0">
              <a:latin typeface="+mn-lt"/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6024568" y="3476624"/>
            <a:ext cx="14287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/>
          <p:cNvCxnSpPr/>
          <p:nvPr/>
        </p:nvCxnSpPr>
        <p:spPr bwMode="auto">
          <a:xfrm rot="5400000">
            <a:off x="5131593" y="3083715"/>
            <a:ext cx="7858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2595544" y="2748973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Production phase for 2009</a:t>
            </a:r>
          </a:p>
          <a:p>
            <a:r>
              <a:rPr lang="fr-FR" sz="1600" b="1" dirty="0" smtClean="0">
                <a:latin typeface="+mn-lt"/>
              </a:rPr>
              <a:t>MT </a:t>
            </a:r>
            <a:r>
              <a:rPr lang="fr-FR" sz="1600" b="1" dirty="0" err="1" smtClean="0">
                <a:latin typeface="+mn-lt"/>
              </a:rPr>
              <a:t>run</a:t>
            </a:r>
            <a:r>
              <a:rPr lang="fr-FR" sz="1600" b="1" dirty="0" smtClean="0">
                <a:latin typeface="+mn-lt"/>
              </a:rPr>
              <a:t> 2009 </a:t>
            </a:r>
            <a:r>
              <a:rPr lang="fr-FR" sz="1600" b="1" dirty="0" err="1" smtClean="0">
                <a:latin typeface="+mn-lt"/>
              </a:rPr>
              <a:t>field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campaign</a:t>
            </a:r>
            <a:endParaRPr lang="fr-FR" sz="1600" b="1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10320" y="328094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+mn-lt"/>
              </a:rPr>
              <a:t>30/06/2012</a:t>
            </a:r>
            <a:endParaRPr lang="fr-FR" sz="1600" b="1" i="1" dirty="0">
              <a:latin typeface="+mn-lt"/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>
            <a:off x="6024568" y="4333880"/>
            <a:ext cx="14287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 rot="5400000">
            <a:off x="5131593" y="3940971"/>
            <a:ext cx="7858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ZoneTexte 21"/>
          <p:cNvSpPr txBox="1"/>
          <p:nvPr/>
        </p:nvSpPr>
        <p:spPr>
          <a:xfrm>
            <a:off x="2595544" y="3606229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n-lt"/>
              </a:rPr>
              <a:t>MT </a:t>
            </a:r>
            <a:r>
              <a:rPr lang="fr-FR" sz="1600" b="1" dirty="0" err="1" smtClean="0">
                <a:latin typeface="+mn-lt"/>
              </a:rPr>
              <a:t>send</a:t>
            </a:r>
            <a:r>
              <a:rPr lang="fr-FR" sz="1600" b="1" dirty="0" smtClean="0">
                <a:latin typeface="+mn-lt"/>
              </a:rPr>
              <a:t> the data to JRC/INERIS</a:t>
            </a:r>
            <a:endParaRPr lang="fr-FR" sz="1600" b="1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310320" y="413820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+mn-lt"/>
              </a:rPr>
              <a:t>20/08/2012</a:t>
            </a:r>
            <a:endParaRPr lang="fr-FR" sz="1600" b="1" i="1" dirty="0">
              <a:latin typeface="+mn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8090" y="4566830"/>
            <a:ext cx="531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n-lt"/>
              </a:rPr>
              <a:t>-INERIS </a:t>
            </a:r>
            <a:r>
              <a:rPr lang="fr-FR" sz="1600" b="1" dirty="0" err="1" smtClean="0">
                <a:latin typeface="+mn-lt"/>
              </a:rPr>
              <a:t>provides</a:t>
            </a:r>
            <a:r>
              <a:rPr lang="fr-FR" sz="1600" b="1" dirty="0" smtClean="0">
                <a:latin typeface="+mn-lt"/>
              </a:rPr>
              <a:t> the 2006, 2007 and 2008 input data</a:t>
            </a:r>
          </a:p>
        </p:txBody>
      </p:sp>
      <p:cxnSp>
        <p:nvCxnSpPr>
          <p:cNvPr id="25" name="Connecteur droit 24"/>
          <p:cNvCxnSpPr/>
          <p:nvPr/>
        </p:nvCxnSpPr>
        <p:spPr bwMode="auto">
          <a:xfrm rot="5400000">
            <a:off x="5131593" y="4798227"/>
            <a:ext cx="7858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6310320" y="504826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+mn-lt"/>
              </a:rPr>
              <a:t>30/09/2012</a:t>
            </a:r>
            <a:endParaRPr lang="fr-FR" sz="1600" b="1" i="1" dirty="0">
              <a:latin typeface="+mn-lt"/>
            </a:endParaRPr>
          </a:p>
        </p:txBody>
      </p:sp>
      <p:cxnSp>
        <p:nvCxnSpPr>
          <p:cNvPr id="27" name="Connecteur droit 26"/>
          <p:cNvCxnSpPr/>
          <p:nvPr/>
        </p:nvCxnSpPr>
        <p:spPr bwMode="auto">
          <a:xfrm>
            <a:off x="6024568" y="5262574"/>
            <a:ext cx="14287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1095346" y="540545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Production phase for 2006, 2007 &amp; 2008</a:t>
            </a:r>
          </a:p>
          <a:p>
            <a:r>
              <a:rPr lang="fr-FR" sz="1600" b="1" dirty="0" smtClean="0">
                <a:latin typeface="+mn-lt"/>
              </a:rPr>
              <a:t>MT </a:t>
            </a:r>
            <a:r>
              <a:rPr lang="fr-FR" sz="1600" b="1" dirty="0" err="1" smtClean="0">
                <a:latin typeface="+mn-lt"/>
              </a:rPr>
              <a:t>deliver</a:t>
            </a:r>
            <a:r>
              <a:rPr lang="fr-FR" sz="1600" b="1" dirty="0" smtClean="0">
                <a:latin typeface="+mn-lt"/>
              </a:rPr>
              <a:t> the outputs</a:t>
            </a:r>
            <a:endParaRPr lang="fr-FR" sz="1600" b="1" dirty="0">
              <a:latin typeface="+mn-lt"/>
            </a:endParaRPr>
          </a:p>
        </p:txBody>
      </p:sp>
      <p:cxnSp>
        <p:nvCxnSpPr>
          <p:cNvPr id="29" name="Connecteur droit 28"/>
          <p:cNvCxnSpPr/>
          <p:nvPr/>
        </p:nvCxnSpPr>
        <p:spPr bwMode="auto">
          <a:xfrm rot="5400000">
            <a:off x="5131593" y="5655483"/>
            <a:ext cx="7858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6024568" y="6048392"/>
            <a:ext cx="14287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6310320" y="5852714"/>
            <a:ext cx="119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latin typeface="+mn-lt"/>
              </a:rPr>
              <a:t>30/11/2012</a:t>
            </a:r>
            <a:endParaRPr lang="fr-FR" sz="1600" b="1" i="1" dirty="0">
              <a:latin typeface="+mn-lt"/>
            </a:endParaRPr>
          </a:p>
        </p:txBody>
      </p:sp>
      <p:cxnSp>
        <p:nvCxnSpPr>
          <p:cNvPr id="34" name="Connecteur droit 33"/>
          <p:cNvCxnSpPr/>
          <p:nvPr/>
        </p:nvCxnSpPr>
        <p:spPr bwMode="auto">
          <a:xfrm rot="5400000">
            <a:off x="5488783" y="3869533"/>
            <a:ext cx="43577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ZoneTexte 36"/>
          <p:cNvSpPr txBox="1"/>
          <p:nvPr/>
        </p:nvSpPr>
        <p:spPr>
          <a:xfrm>
            <a:off x="7739080" y="204786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n-lt"/>
              </a:rPr>
              <a:t>INERIS </a:t>
            </a:r>
            <a:r>
              <a:rPr lang="fr-FR" sz="1600" b="1" dirty="0" err="1" smtClean="0">
                <a:latin typeface="+mn-lt"/>
              </a:rPr>
              <a:t>works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emissions</a:t>
            </a:r>
            <a:endParaRPr lang="fr-FR" sz="1600" b="1" dirty="0" smtClean="0">
              <a:latin typeface="+mn-lt"/>
            </a:endParaRPr>
          </a:p>
          <a:p>
            <a:r>
              <a:rPr lang="fr-FR" sz="1600" b="1" dirty="0" smtClean="0">
                <a:latin typeface="+mn-lt"/>
              </a:rPr>
              <a:t>&amp; BC</a:t>
            </a:r>
            <a:endParaRPr lang="fr-FR" sz="1600" b="1" dirty="0">
              <a:latin typeface="+mn-lt"/>
            </a:endParaRPr>
          </a:p>
        </p:txBody>
      </p:sp>
      <p:cxnSp>
        <p:nvCxnSpPr>
          <p:cNvPr id="38" name="Connecteur droit 37"/>
          <p:cNvCxnSpPr/>
          <p:nvPr/>
        </p:nvCxnSpPr>
        <p:spPr bwMode="auto">
          <a:xfrm rot="5400000">
            <a:off x="7268098" y="6519374"/>
            <a:ext cx="79908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ZoneTexte 38"/>
          <p:cNvSpPr txBox="1"/>
          <p:nvPr/>
        </p:nvSpPr>
        <p:spPr>
          <a:xfrm>
            <a:off x="7667642" y="6119830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+mn-lt"/>
              </a:rPr>
              <a:t>MT </a:t>
            </a:r>
            <a:r>
              <a:rPr lang="fr-FR" sz="1600" b="1" dirty="0" err="1" smtClean="0">
                <a:latin typeface="+mn-lt"/>
              </a:rPr>
              <a:t>start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their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runs</a:t>
            </a:r>
            <a:endParaRPr lang="fr-FR" sz="1600" b="1" dirty="0">
              <a:latin typeface="+mn-lt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7453328" y="5905516"/>
            <a:ext cx="500066" cy="285752"/>
          </a:xfrm>
          <a:prstGeom prst="ellipse">
            <a:avLst/>
          </a:prstGeom>
          <a:solidFill>
            <a:schemeClr val="accent1">
              <a:alpha val="3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cxnSp>
        <p:nvCxnSpPr>
          <p:cNvPr id="46" name="Connecteur droit avec flèche 45"/>
          <p:cNvCxnSpPr>
            <a:endCxn id="44" idx="7"/>
          </p:cNvCxnSpPr>
          <p:nvPr/>
        </p:nvCxnSpPr>
        <p:spPr bwMode="auto">
          <a:xfrm rot="5400000">
            <a:off x="7681543" y="5461193"/>
            <a:ext cx="684789" cy="2875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ZoneTexte 48"/>
          <p:cNvSpPr txBox="1"/>
          <p:nvPr/>
        </p:nvSpPr>
        <p:spPr>
          <a:xfrm>
            <a:off x="8167708" y="5119698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Next</a:t>
            </a:r>
            <a:r>
              <a:rPr lang="fr-FR" sz="1400" dirty="0" smtClean="0"/>
              <a:t> meeting?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Overall</a:t>
            </a:r>
            <a:r>
              <a:rPr lang="fr-FR" dirty="0" smtClean="0"/>
              <a:t> objectives &amp; background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EURODELTA </a:t>
            </a:r>
            <a:r>
              <a:rPr lang="en-US" dirty="0" smtClean="0"/>
              <a:t>was initiated </a:t>
            </a:r>
            <a:r>
              <a:rPr lang="en-US" dirty="0" smtClean="0"/>
              <a:t>by the TFMM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Historically : EMEP, RCG (DE), LOTOS (NL), CHIMERE (FR), MATCH (SE) and TM5 (EC-JRC)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Model inter-</a:t>
            </a:r>
            <a:r>
              <a:rPr lang="fr-FR" dirty="0" err="1" smtClean="0"/>
              <a:t>comparison</a:t>
            </a:r>
            <a:r>
              <a:rPr lang="fr-FR" dirty="0" smtClean="0"/>
              <a:t> for </a:t>
            </a:r>
            <a:r>
              <a:rPr lang="fr-FR" dirty="0" err="1" smtClean="0"/>
              <a:t>improving</a:t>
            </a:r>
            <a:r>
              <a:rPr lang="fr-FR" dirty="0" smtClean="0"/>
              <a:t> and </a:t>
            </a:r>
            <a:r>
              <a:rPr lang="fr-FR" dirty="0" err="1" smtClean="0"/>
              <a:t>understanding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Improvement</a:t>
            </a:r>
            <a:r>
              <a:rPr lang="fr-FR" dirty="0" smtClean="0"/>
              <a:t> &amp; </a:t>
            </a:r>
            <a:r>
              <a:rPr lang="fr-FR" dirty="0" err="1" smtClean="0"/>
              <a:t>challenging</a:t>
            </a:r>
            <a:r>
              <a:rPr lang="fr-FR" dirty="0" smtClean="0"/>
              <a:t> of the EMEP model</a:t>
            </a:r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Uncertainty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r>
              <a:rPr lang="fr-FR" dirty="0" smtClean="0"/>
              <a:t> (multi model </a:t>
            </a:r>
            <a:r>
              <a:rPr lang="fr-FR" dirty="0" err="1" smtClean="0"/>
              <a:t>approach</a:t>
            </a:r>
            <a:r>
              <a:rPr lang="fr-FR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 smtClean="0"/>
          </a:p>
          <a:p>
            <a:pPr lvl="1"/>
            <a:r>
              <a:rPr lang="fr-FR" dirty="0" smtClean="0"/>
              <a:t>Evaluation &amp; </a:t>
            </a:r>
            <a:r>
              <a:rPr lang="fr-FR" dirty="0" err="1" smtClean="0"/>
              <a:t>intercomparison</a:t>
            </a:r>
            <a:r>
              <a:rPr lang="fr-FR" dirty="0" smtClean="0"/>
              <a:t> (met. </a:t>
            </a:r>
            <a:r>
              <a:rPr lang="fr-FR" dirty="0" err="1" smtClean="0"/>
              <a:t>year</a:t>
            </a:r>
            <a:r>
              <a:rPr lang="fr-FR" dirty="0" smtClean="0"/>
              <a:t> :1999, 2001)</a:t>
            </a:r>
          </a:p>
          <a:p>
            <a:pPr lvl="1"/>
            <a:r>
              <a:rPr lang="fr-FR" dirty="0" err="1" smtClean="0"/>
              <a:t>Intercomparison</a:t>
            </a:r>
            <a:r>
              <a:rPr lang="fr-FR" dirty="0" smtClean="0"/>
              <a:t> of country </a:t>
            </a:r>
            <a:r>
              <a:rPr lang="fr-FR" dirty="0" err="1" smtClean="0"/>
              <a:t>reductions</a:t>
            </a:r>
            <a:r>
              <a:rPr lang="fr-FR" dirty="0" smtClean="0"/>
              <a:t> </a:t>
            </a:r>
            <a:r>
              <a:rPr lang="fr-FR" dirty="0" err="1" smtClean="0"/>
              <a:t>responses</a:t>
            </a:r>
            <a:endParaRPr lang="fr-FR" dirty="0" smtClean="0"/>
          </a:p>
          <a:p>
            <a:pPr lvl="1"/>
            <a:r>
              <a:rPr lang="fr-FR" dirty="0" err="1" smtClean="0"/>
              <a:t>Intercomparison</a:t>
            </a:r>
            <a:r>
              <a:rPr lang="fr-FR" dirty="0" smtClean="0"/>
              <a:t> of </a:t>
            </a:r>
            <a:r>
              <a:rPr lang="fr-FR" dirty="0" err="1" smtClean="0"/>
              <a:t>sectoral</a:t>
            </a:r>
            <a:r>
              <a:rPr lang="fr-FR" dirty="0" smtClean="0"/>
              <a:t> </a:t>
            </a:r>
            <a:r>
              <a:rPr lang="fr-FR" dirty="0" err="1" smtClean="0"/>
              <a:t>reductions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5400000">
            <a:off x="886765" y="5379197"/>
            <a:ext cx="92869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Meteorology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 Part A :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campaign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  IFS data (ECMWF) :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accurate</a:t>
            </a:r>
            <a:r>
              <a:rPr lang="fr-FR" dirty="0" smtClean="0"/>
              <a:t> (</a:t>
            </a:r>
            <a:r>
              <a:rPr lang="fr-FR" dirty="0" err="1" smtClean="0"/>
              <a:t>grib</a:t>
            </a:r>
            <a:r>
              <a:rPr lang="fr-FR" dirty="0" smtClean="0"/>
              <a:t> files)</a:t>
            </a:r>
          </a:p>
          <a:p>
            <a:pPr lvl="1"/>
            <a:r>
              <a:rPr lang="fr-FR" dirty="0" smtClean="0"/>
              <a:t>  0.25° </a:t>
            </a:r>
            <a:r>
              <a:rPr lang="fr-FR" dirty="0" err="1" smtClean="0"/>
              <a:t>resolution</a:t>
            </a:r>
            <a:endParaRPr lang="fr-FR" dirty="0" smtClean="0"/>
          </a:p>
          <a:p>
            <a:pPr lvl="1"/>
            <a:r>
              <a:rPr lang="fr-FR" dirty="0" smtClean="0"/>
              <a:t> 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encompassing</a:t>
            </a:r>
            <a:r>
              <a:rPr lang="fr-FR" dirty="0" smtClean="0"/>
              <a:t> the ED25 </a:t>
            </a:r>
            <a:r>
              <a:rPr lang="fr-FR" dirty="0" err="1" smtClean="0"/>
              <a:t>domain</a:t>
            </a:r>
            <a:endParaRPr lang="fr-FR" dirty="0" smtClean="0"/>
          </a:p>
          <a:p>
            <a:pPr lvl="1"/>
            <a:r>
              <a:rPr lang="fr-FR" dirty="0" smtClean="0"/>
              <a:t>  One directory / </a:t>
            </a:r>
            <a:r>
              <a:rPr lang="fr-FR" dirty="0" err="1" smtClean="0"/>
              <a:t>day</a:t>
            </a:r>
            <a:endParaRPr lang="fr-FR" dirty="0" smtClean="0"/>
          </a:p>
          <a:p>
            <a:pPr lvl="1"/>
            <a:r>
              <a:rPr lang="fr-FR" dirty="0" smtClean="0"/>
              <a:t>  INERIS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pre</a:t>
            </a:r>
            <a:r>
              <a:rPr lang="fr-FR" dirty="0" smtClean="0"/>
              <a:t>-processor</a:t>
            </a:r>
          </a:p>
          <a:p>
            <a:pPr lvl="1"/>
            <a:endParaRPr lang="fr-FR" dirty="0" smtClean="0"/>
          </a:p>
          <a:p>
            <a:pPr marL="519112" indent="-457200">
              <a:buFont typeface="Wingdings" pitchFamily="2" charset="2"/>
              <a:buChar char="Ø"/>
            </a:pPr>
            <a:r>
              <a:rPr lang="fr-FR" dirty="0" smtClean="0"/>
              <a:t>Part B: </a:t>
            </a:r>
            <a:r>
              <a:rPr lang="fr-FR" dirty="0" err="1" smtClean="0"/>
              <a:t>retrospective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marL="941387" lvl="1" indent="-457200"/>
            <a:r>
              <a:rPr lang="fr-FR" dirty="0" err="1" smtClean="0"/>
              <a:t>Consistency</a:t>
            </a:r>
            <a:r>
              <a:rPr lang="fr-FR" dirty="0" smtClean="0"/>
              <a:t> for the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 : 1990, 1999, 2008</a:t>
            </a:r>
          </a:p>
          <a:p>
            <a:pPr marL="941387" lvl="1" indent="-457200"/>
            <a:r>
              <a:rPr lang="fr-FR" dirty="0" err="1" smtClean="0"/>
              <a:t>ERAinterim</a:t>
            </a:r>
            <a:r>
              <a:rPr lang="fr-FR" dirty="0" smtClean="0"/>
              <a:t>/WRF (0.25°)</a:t>
            </a:r>
          </a:p>
          <a:p>
            <a:pPr marL="941387" lvl="1" indent="-457200"/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grid</a:t>
            </a:r>
            <a:r>
              <a:rPr lang="fr-FR" dirty="0" smtClean="0"/>
              <a:t> </a:t>
            </a:r>
            <a:r>
              <a:rPr lang="fr-FR" dirty="0" err="1" smtClean="0"/>
              <a:t>encompassing</a:t>
            </a:r>
            <a:r>
              <a:rPr lang="fr-FR" dirty="0" smtClean="0"/>
              <a:t> the ED25 </a:t>
            </a:r>
            <a:r>
              <a:rPr lang="fr-FR" dirty="0" err="1" smtClean="0"/>
              <a:t>domain</a:t>
            </a:r>
            <a:endParaRPr lang="fr-FR" dirty="0" smtClean="0"/>
          </a:p>
          <a:p>
            <a:pPr marL="941387" lvl="1" indent="-457200"/>
            <a:r>
              <a:rPr lang="fr-FR" dirty="0" smtClean="0"/>
              <a:t>One file / </a:t>
            </a:r>
            <a:r>
              <a:rPr lang="fr-FR" dirty="0" err="1" smtClean="0"/>
              <a:t>day</a:t>
            </a:r>
            <a:r>
              <a:rPr lang="fr-FR" dirty="0" smtClean="0"/>
              <a:t> (</a:t>
            </a:r>
            <a:r>
              <a:rPr lang="fr-FR" dirty="0" err="1" smtClean="0"/>
              <a:t>netcdf</a:t>
            </a:r>
            <a:r>
              <a:rPr lang="fr-FR" dirty="0" smtClean="0"/>
              <a:t>)</a:t>
            </a:r>
          </a:p>
          <a:p>
            <a:pPr marL="941387" lvl="1" indent="-457200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Boundary</a:t>
            </a:r>
            <a:r>
              <a:rPr lang="fr-FR" dirty="0" smtClean="0"/>
              <a:t> conditions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err="1" smtClean="0"/>
              <a:t>At</a:t>
            </a:r>
            <a:r>
              <a:rPr lang="fr-FR" dirty="0" smtClean="0"/>
              <a:t> least, O3, CO, CH4, </a:t>
            </a:r>
            <a:r>
              <a:rPr lang="fr-FR" dirty="0" err="1" smtClean="0"/>
              <a:t>Dust</a:t>
            </a:r>
            <a:r>
              <a:rPr lang="fr-FR" dirty="0" smtClean="0"/>
              <a:t>, OM, EC, SO4, NO3, NH4</a:t>
            </a:r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: 3hr/6hr , Daily?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Part A : Field </a:t>
            </a:r>
            <a:r>
              <a:rPr lang="fr-FR" dirty="0" err="1" smtClean="0"/>
              <a:t>campaign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 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</a:t>
            </a:r>
            <a:endParaRPr lang="fr-FR" dirty="0" smtClean="0"/>
          </a:p>
          <a:p>
            <a:pPr lvl="1"/>
            <a:r>
              <a:rPr lang="fr-FR" dirty="0" smtClean="0"/>
              <a:t>Use of MACC </a:t>
            </a:r>
            <a:r>
              <a:rPr lang="fr-FR" dirty="0" err="1" smtClean="0"/>
              <a:t>reanalysis</a:t>
            </a:r>
            <a:endParaRPr lang="fr-FR" b="1" dirty="0" smtClean="0">
              <a:solidFill>
                <a:srgbClr val="FFC000"/>
              </a:solidFill>
            </a:endParaRPr>
          </a:p>
          <a:p>
            <a:pPr lvl="1"/>
            <a:r>
              <a:rPr lang="fr-FR" dirty="0" smtClean="0"/>
              <a:t>INERIS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netcdf</a:t>
            </a:r>
            <a:r>
              <a:rPr lang="fr-FR" dirty="0" smtClean="0"/>
              <a:t> format </a:t>
            </a:r>
            <a:r>
              <a:rPr lang="fr-FR" dirty="0" smtClean="0">
                <a:sym typeface="Wingdings" pitchFamily="2" charset="2"/>
              </a:rPr>
              <a:t>(end of May)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Part B : </a:t>
            </a:r>
            <a:r>
              <a:rPr lang="fr-FR" dirty="0" err="1" smtClean="0"/>
              <a:t>Retrospective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  <a:endParaRPr lang="fr-FR" dirty="0" smtClean="0"/>
          </a:p>
          <a:p>
            <a:pPr lvl="1"/>
            <a:r>
              <a:rPr lang="fr-FR" dirty="0" smtClean="0"/>
              <a:t>Input </a:t>
            </a:r>
            <a:r>
              <a:rPr lang="fr-FR" dirty="0" err="1" smtClean="0"/>
              <a:t>from</a:t>
            </a:r>
            <a:r>
              <a:rPr lang="fr-FR" dirty="0" smtClean="0"/>
              <a:t> global </a:t>
            </a:r>
            <a:r>
              <a:rPr lang="fr-FR" dirty="0" err="1" smtClean="0"/>
              <a:t>models</a:t>
            </a:r>
            <a:endParaRPr lang="fr-FR" dirty="0" smtClean="0"/>
          </a:p>
          <a:p>
            <a:pPr lvl="1"/>
            <a:r>
              <a:rPr lang="fr-FR" dirty="0" err="1" smtClean="0"/>
              <a:t>Wait</a:t>
            </a:r>
            <a:r>
              <a:rPr lang="fr-FR" dirty="0" smtClean="0"/>
              <a:t> for PEGASOS inputs (C. </a:t>
            </a:r>
            <a:r>
              <a:rPr lang="fr-FR" dirty="0" err="1" smtClean="0"/>
              <a:t>Granier</a:t>
            </a:r>
            <a:r>
              <a:rPr lang="fr-FR" dirty="0" smtClean="0"/>
              <a:t>) : CAM-</a:t>
            </a:r>
            <a:r>
              <a:rPr lang="fr-FR" dirty="0" err="1" smtClean="0"/>
              <a:t>chem</a:t>
            </a:r>
            <a:endParaRPr lang="fr-FR" dirty="0" smtClean="0"/>
          </a:p>
          <a:p>
            <a:pPr lvl="1"/>
            <a:r>
              <a:rPr lang="fr-FR" dirty="0" err="1" smtClean="0"/>
              <a:t>September</a:t>
            </a:r>
            <a:r>
              <a:rPr lang="fr-FR" dirty="0" smtClean="0"/>
              <a:t>/</a:t>
            </a:r>
            <a:r>
              <a:rPr lang="fr-FR" dirty="0" err="1" smtClean="0"/>
              <a:t>October</a:t>
            </a:r>
            <a:r>
              <a:rPr lang="fr-FR" dirty="0" smtClean="0"/>
              <a:t> : last 3 </a:t>
            </a:r>
            <a:r>
              <a:rPr lang="fr-FR" dirty="0" err="1" smtClean="0"/>
              <a:t>decades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 smtClean="0"/>
          </a:p>
          <a:p>
            <a:pPr lvl="1"/>
            <a:r>
              <a:rPr lang="fr-FR" dirty="0" smtClean="0"/>
              <a:t>INERIS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netcdf</a:t>
            </a:r>
            <a:r>
              <a:rPr lang="fr-FR" dirty="0" smtClean="0"/>
              <a:t> format to the MT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Field </a:t>
            </a:r>
            <a:r>
              <a:rPr lang="fr-FR" dirty="0" err="1" smtClean="0"/>
              <a:t>campaign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smtClean="0"/>
              <a:t>PM2.5 , </a:t>
            </a:r>
            <a:r>
              <a:rPr lang="fr-FR" dirty="0" err="1" smtClean="0"/>
              <a:t>PMcoarse</a:t>
            </a:r>
            <a:r>
              <a:rPr lang="fr-FR" dirty="0" smtClean="0"/>
              <a:t>, </a:t>
            </a:r>
            <a:r>
              <a:rPr lang="fr-FR" dirty="0" err="1" smtClean="0"/>
              <a:t>NOx</a:t>
            </a:r>
            <a:r>
              <a:rPr lang="fr-FR" dirty="0" smtClean="0"/>
              <a:t>, </a:t>
            </a:r>
            <a:r>
              <a:rPr lang="fr-FR" dirty="0" err="1" smtClean="0"/>
              <a:t>SOx</a:t>
            </a:r>
            <a:r>
              <a:rPr lang="fr-FR" dirty="0" smtClean="0"/>
              <a:t>, NH3, CO 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  <a:endParaRPr lang="fr-FR" dirty="0" smtClean="0"/>
          </a:p>
          <a:p>
            <a:pPr lvl="1"/>
            <a:r>
              <a:rPr lang="fr-FR" dirty="0" smtClean="0"/>
              <a:t>Temporal profile : ED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  <a:r>
              <a:rPr lang="fr-FR" dirty="0" smtClean="0">
                <a:sym typeface="Wingdings" pitchFamily="2" charset="2"/>
              </a:rPr>
              <a:t> </a:t>
            </a:r>
            <a:endParaRPr lang="fr-FR" dirty="0" smtClean="0"/>
          </a:p>
          <a:p>
            <a:pPr lvl="1"/>
            <a:r>
              <a:rPr lang="fr-FR" dirty="0" smtClean="0"/>
              <a:t>PM2.5 split EC/OC/</a:t>
            </a:r>
            <a:r>
              <a:rPr lang="fr-FR" dirty="0" err="1" smtClean="0"/>
              <a:t>Other</a:t>
            </a:r>
            <a:r>
              <a:rPr lang="fr-FR" dirty="0" smtClean="0"/>
              <a:t> PPM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</a:p>
          <a:p>
            <a:pPr lvl="2"/>
            <a:r>
              <a:rPr lang="fr-FR" dirty="0" err="1" smtClean="0">
                <a:sym typeface="Wingdings" pitchFamily="2" charset="2"/>
              </a:rPr>
              <a:t>Shall</a:t>
            </a:r>
            <a:r>
              <a:rPr lang="fr-FR" dirty="0" smtClean="0">
                <a:sym typeface="Wingdings" pitchFamily="2" charset="2"/>
              </a:rPr>
              <a:t> I </a:t>
            </a:r>
            <a:r>
              <a:rPr lang="fr-FR" dirty="0" err="1" smtClean="0">
                <a:sym typeface="Wingdings" pitchFamily="2" charset="2"/>
              </a:rPr>
              <a:t>deliver</a:t>
            </a:r>
            <a:r>
              <a:rPr lang="fr-FR" dirty="0" smtClean="0">
                <a:sym typeface="Wingdings" pitchFamily="2" charset="2"/>
              </a:rPr>
              <a:t> OC/EC </a:t>
            </a:r>
            <a:r>
              <a:rPr lang="fr-FR" dirty="0" err="1" smtClean="0">
                <a:sym typeface="Wingdings" pitchFamily="2" charset="2"/>
              </a:rPr>
              <a:t>emissions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could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be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better</a:t>
            </a:r>
            <a:r>
              <a:rPr lang="fr-FR" dirty="0" smtClean="0">
                <a:sym typeface="Wingdings" pitchFamily="2" charset="2"/>
              </a:rPr>
              <a:t>)?</a:t>
            </a:r>
            <a:endParaRPr lang="fr-FR" dirty="0" smtClean="0"/>
          </a:p>
          <a:p>
            <a:pPr lvl="1"/>
            <a:r>
              <a:rPr lang="fr-FR" dirty="0" err="1" smtClean="0"/>
              <a:t>PMcoarse</a:t>
            </a:r>
            <a:r>
              <a:rPr lang="fr-FR" dirty="0" smtClean="0"/>
              <a:t> split EC/OC/</a:t>
            </a:r>
            <a:r>
              <a:rPr lang="fr-FR" dirty="0" err="1" smtClean="0"/>
              <a:t>Other</a:t>
            </a:r>
            <a:r>
              <a:rPr lang="fr-FR" dirty="0" smtClean="0"/>
              <a:t> PPM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fr-FR" dirty="0" smtClean="0"/>
          </a:p>
          <a:p>
            <a:pPr lvl="2"/>
            <a:r>
              <a:rPr lang="fr-FR" dirty="0" err="1" smtClean="0">
                <a:sym typeface="Wingdings" pitchFamily="2" charset="2"/>
              </a:rPr>
              <a:t>Shall</a:t>
            </a:r>
            <a:r>
              <a:rPr lang="fr-FR" dirty="0" smtClean="0">
                <a:sym typeface="Wingdings" pitchFamily="2" charset="2"/>
              </a:rPr>
              <a:t> I </a:t>
            </a:r>
            <a:r>
              <a:rPr lang="fr-FR" dirty="0" err="1" smtClean="0">
                <a:sym typeface="Wingdings" pitchFamily="2" charset="2"/>
              </a:rPr>
              <a:t>deliver</a:t>
            </a:r>
            <a:r>
              <a:rPr lang="fr-FR" dirty="0" smtClean="0">
                <a:sym typeface="Wingdings" pitchFamily="2" charset="2"/>
              </a:rPr>
              <a:t> OC/EC </a:t>
            </a:r>
            <a:r>
              <a:rPr lang="fr-FR" dirty="0" err="1" smtClean="0">
                <a:sym typeface="Wingdings" pitchFamily="2" charset="2"/>
              </a:rPr>
              <a:t>emissions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could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be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better</a:t>
            </a:r>
            <a:r>
              <a:rPr lang="fr-FR" dirty="0" smtClean="0">
                <a:sym typeface="Wingdings" pitchFamily="2" charset="2"/>
              </a:rPr>
              <a:t>)?</a:t>
            </a:r>
            <a:endParaRPr lang="fr-FR" dirty="0" smtClean="0"/>
          </a:p>
          <a:p>
            <a:pPr lvl="1"/>
            <a:r>
              <a:rPr lang="fr-FR" dirty="0" smtClean="0"/>
              <a:t>VOC split update?</a:t>
            </a:r>
          </a:p>
          <a:p>
            <a:pPr lvl="1"/>
            <a:r>
              <a:rPr lang="fr-FR" dirty="0" smtClean="0"/>
              <a:t>NO/NO2 ratio </a:t>
            </a:r>
            <a:r>
              <a:rPr lang="fr-FR" dirty="0" err="1" smtClean="0"/>
              <a:t>at</a:t>
            </a:r>
            <a:r>
              <a:rPr lang="fr-FR" dirty="0" smtClean="0"/>
              <a:t> least for SNAP7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  <a:endParaRPr lang="fr-FR" dirty="0" smtClean="0"/>
          </a:p>
          <a:p>
            <a:pPr lvl="1"/>
            <a:r>
              <a:rPr lang="fr-FR" dirty="0" err="1" smtClean="0"/>
              <a:t>Regridding</a:t>
            </a:r>
            <a:r>
              <a:rPr lang="fr-FR" dirty="0" smtClean="0"/>
              <a:t> : new </a:t>
            </a:r>
            <a:r>
              <a:rPr lang="fr-FR" dirty="0" err="1" smtClean="0"/>
              <a:t>emission</a:t>
            </a:r>
            <a:r>
              <a:rPr lang="fr-FR" dirty="0" smtClean="0"/>
              <a:t> </a:t>
            </a:r>
            <a:r>
              <a:rPr lang="fr-FR" dirty="0" err="1" smtClean="0"/>
              <a:t>inventory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EMEP </a:t>
            </a:r>
            <a:r>
              <a:rPr lang="fr-FR" dirty="0" err="1" smtClean="0"/>
              <a:t>compliance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  <a:endParaRPr lang="fr-FR" dirty="0" smtClean="0"/>
          </a:p>
          <a:p>
            <a:pPr lvl="1"/>
            <a:r>
              <a:rPr lang="fr-FR" dirty="0" smtClean="0"/>
              <a:t>Emission injection profile : </a:t>
            </a:r>
            <a:r>
              <a:rPr lang="fr-FR" dirty="0" err="1" smtClean="0"/>
              <a:t>revised</a:t>
            </a:r>
            <a:r>
              <a:rPr lang="fr-FR" dirty="0" smtClean="0"/>
              <a:t> version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SNAP2 put in the </a:t>
            </a:r>
            <a:r>
              <a:rPr lang="fr-FR" dirty="0" err="1" smtClean="0">
                <a:sym typeface="Wingdings" pitchFamily="2" charset="2"/>
              </a:rPr>
              <a:t>very</a:t>
            </a:r>
            <a:r>
              <a:rPr lang="fr-FR" dirty="0" smtClean="0">
                <a:sym typeface="Wingdings" pitchFamily="2" charset="2"/>
              </a:rPr>
              <a:t> first layer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SNAP1 and 3 a bit </a:t>
            </a:r>
            <a:r>
              <a:rPr lang="fr-FR" dirty="0" err="1" smtClean="0">
                <a:sym typeface="Wingdings" pitchFamily="2" charset="2"/>
              </a:rPr>
              <a:t>different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err="1" smtClean="0"/>
              <a:t>Retrospective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  <a:endParaRPr lang="fr-FR" dirty="0" smtClean="0"/>
          </a:p>
          <a:p>
            <a:pPr lvl="1"/>
            <a:r>
              <a:rPr lang="fr-FR" dirty="0" smtClean="0"/>
              <a:t>Temporal profile : ED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  <a:endParaRPr lang="fr-FR" dirty="0" smtClean="0"/>
          </a:p>
          <a:p>
            <a:pPr lvl="1"/>
            <a:r>
              <a:rPr lang="fr-FR" dirty="0" err="1" smtClean="0"/>
              <a:t>Regridding</a:t>
            </a:r>
            <a:r>
              <a:rPr lang="fr-FR" dirty="0" smtClean="0"/>
              <a:t> of 1999 sources </a:t>
            </a:r>
            <a:r>
              <a:rPr lang="fr-FR" b="1" dirty="0" smtClean="0">
                <a:solidFill>
                  <a:srgbClr val="01AF01"/>
                </a:solidFill>
                <a:sym typeface="Wingdings" pitchFamily="2" charset="2"/>
              </a:rPr>
              <a:t></a:t>
            </a:r>
            <a:endParaRPr lang="fr-FR" dirty="0" smtClean="0"/>
          </a:p>
          <a:p>
            <a:pPr lvl="1"/>
            <a:r>
              <a:rPr lang="fr-FR" dirty="0" err="1" smtClean="0"/>
              <a:t>Regridding</a:t>
            </a:r>
            <a:r>
              <a:rPr lang="fr-FR" dirty="0" smtClean="0"/>
              <a:t> of 1990 </a:t>
            </a:r>
            <a:r>
              <a:rPr lang="fr-FR" dirty="0" err="1" smtClean="0"/>
              <a:t>industrial</a:t>
            </a:r>
            <a:r>
              <a:rPr lang="fr-FR" dirty="0" smtClean="0"/>
              <a:t> sources? East/West Germany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fr-FR" dirty="0" smtClean="0"/>
          </a:p>
          <a:p>
            <a:pPr lvl="2"/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a </a:t>
            </a:r>
            <a:r>
              <a:rPr lang="fr-FR" dirty="0" err="1" smtClean="0"/>
              <a:t>problem</a:t>
            </a:r>
            <a:r>
              <a:rPr lang="fr-FR" dirty="0" smtClean="0"/>
              <a:t>?</a:t>
            </a:r>
          </a:p>
          <a:p>
            <a:pPr lvl="2"/>
            <a:r>
              <a:rPr lang="fr-FR" dirty="0" smtClean="0"/>
              <a:t>INERIS </a:t>
            </a:r>
            <a:r>
              <a:rPr lang="fr-FR" dirty="0" err="1" smtClean="0"/>
              <a:t>can</a:t>
            </a:r>
            <a:r>
              <a:rPr lang="fr-FR" dirty="0" smtClean="0"/>
              <a:t> do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reggridding</a:t>
            </a:r>
            <a:r>
              <a:rPr lang="fr-FR" dirty="0" smtClean="0"/>
              <a:t> if  LPS  </a:t>
            </a:r>
            <a:r>
              <a:rPr lang="fr-FR" dirty="0" err="1" smtClean="0"/>
              <a:t>available</a:t>
            </a:r>
            <a:r>
              <a:rPr lang="fr-FR" dirty="0" smtClean="0"/>
              <a:t> in 1990 and </a:t>
            </a:r>
            <a:r>
              <a:rPr lang="fr-FR" dirty="0" err="1" smtClean="0"/>
              <a:t>even</a:t>
            </a:r>
            <a:r>
              <a:rPr lang="fr-FR" dirty="0" smtClean="0"/>
              <a:t> 1999</a:t>
            </a:r>
          </a:p>
          <a:p>
            <a:pPr lvl="1"/>
            <a:r>
              <a:rPr lang="fr-FR" dirty="0" smtClean="0"/>
              <a:t>PM </a:t>
            </a:r>
            <a:r>
              <a:rPr lang="fr-FR" dirty="0" err="1" smtClean="0"/>
              <a:t>emissions</a:t>
            </a:r>
            <a:r>
              <a:rPr lang="fr-FR" dirty="0" smtClean="0"/>
              <a:t> in 1990 : GAINS, ratio PM/</a:t>
            </a:r>
            <a:r>
              <a:rPr lang="fr-FR" dirty="0" err="1" smtClean="0"/>
              <a:t>SOx</a:t>
            </a:r>
            <a:r>
              <a:rPr lang="fr-FR" dirty="0" smtClean="0"/>
              <a:t> or PM/</a:t>
            </a:r>
            <a:r>
              <a:rPr lang="fr-FR" dirty="0" err="1" smtClean="0"/>
              <a:t>NOx</a:t>
            </a:r>
            <a:r>
              <a:rPr lang="fr-FR" dirty="0" smtClean="0"/>
              <a:t> by </a:t>
            </a:r>
            <a:r>
              <a:rPr lang="fr-FR" dirty="0" err="1" smtClean="0"/>
              <a:t>sector</a:t>
            </a:r>
            <a:r>
              <a:rPr lang="fr-FR" dirty="0" smtClean="0"/>
              <a:t> and country?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NO/NO2 ratio, GAINS?</a:t>
            </a:r>
          </a:p>
          <a:p>
            <a:pPr lvl="1"/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, 1990 ?</a:t>
            </a:r>
            <a:r>
              <a:rPr lang="fr-FR" b="1" dirty="0" smtClean="0">
                <a:solidFill>
                  <a:srgbClr val="FFC000"/>
                </a:solidFill>
                <a:sym typeface="Wingdings" pitchFamily="2" charset="2"/>
              </a:rPr>
              <a:t>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PM2.5 </a:t>
            </a:r>
            <a:r>
              <a:rPr lang="fr-FR" dirty="0" err="1" smtClean="0"/>
              <a:t>emissions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pop. </a:t>
            </a:r>
            <a:r>
              <a:rPr lang="fr-FR" dirty="0" err="1" smtClean="0"/>
              <a:t>density</a:t>
            </a:r>
            <a:r>
              <a:rPr lang="fr-FR" dirty="0" smtClean="0"/>
              <a:t> (french data)</a:t>
            </a:r>
            <a:endParaRPr lang="fr-FR" dirty="0"/>
          </a:p>
        </p:txBody>
      </p:sp>
      <p:pic>
        <p:nvPicPr>
          <p:cNvPr id="4" name="Espace réservé du contenu 3" descr="w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536" y="2109810"/>
            <a:ext cx="7321383" cy="4724400"/>
          </a:xfrm>
        </p:spPr>
      </p:pic>
      <p:sp>
        <p:nvSpPr>
          <p:cNvPr id="5" name="Rectangle 4"/>
          <p:cNvSpPr/>
          <p:nvPr/>
        </p:nvSpPr>
        <p:spPr bwMode="auto">
          <a:xfrm>
            <a:off x="3024172" y="2619368"/>
            <a:ext cx="1928826" cy="92869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600" y="547666"/>
            <a:ext cx="9525000" cy="561975"/>
          </a:xfrm>
        </p:spPr>
        <p:txBody>
          <a:bodyPr/>
          <a:lstStyle/>
          <a:p>
            <a:r>
              <a:rPr lang="fr-FR" dirty="0" smtClean="0"/>
              <a:t>Model outputs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 bwMode="auto">
          <a:xfrm rot="5400000">
            <a:off x="2666982" y="4191004"/>
            <a:ext cx="51435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ZoneTexte 5"/>
          <p:cNvSpPr txBox="1"/>
          <p:nvPr/>
        </p:nvSpPr>
        <p:spPr>
          <a:xfrm>
            <a:off x="1166784" y="1190608"/>
            <a:ext cx="335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>
                <a:latin typeface="+mn-lt"/>
              </a:rPr>
              <a:t>FIELD CAMPAIGN ANALYSIS</a:t>
            </a:r>
            <a:endParaRPr lang="fr-FR" sz="1800" b="1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54051" y="119060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>
                <a:latin typeface="+mn-lt"/>
              </a:rPr>
              <a:t>RETROSPECTIVE RUNS</a:t>
            </a:r>
            <a:endParaRPr lang="fr-FR" sz="1800" b="1" dirty="0">
              <a:latin typeface="+mn-lt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2404" y="1547798"/>
            <a:ext cx="4429156" cy="44386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1800" dirty="0" err="1" smtClean="0"/>
              <a:t>Hourly</a:t>
            </a:r>
            <a:r>
              <a:rPr lang="fr-FR" sz="1800" dirty="0" smtClean="0"/>
              <a:t> concentrations and met.</a:t>
            </a:r>
          </a:p>
          <a:p>
            <a:pPr lvl="1"/>
            <a:r>
              <a:rPr lang="fr-FR" sz="1800" dirty="0" smtClean="0"/>
              <a:t>NO3, NH4, SO4, Na, DUST, EC, POM, OPPM, ASOA, BSOA, PM10, PM25</a:t>
            </a:r>
          </a:p>
          <a:p>
            <a:pPr lvl="1"/>
            <a:r>
              <a:rPr lang="fr-FR" sz="1800" dirty="0" smtClean="0"/>
              <a:t>Size : </a:t>
            </a:r>
            <a:r>
              <a:rPr lang="fr-FR" sz="1800" dirty="0" err="1" smtClean="0"/>
              <a:t>add</a:t>
            </a:r>
            <a:r>
              <a:rPr lang="fr-FR" sz="1800" dirty="0" smtClean="0"/>
              <a:t> _25,  _10,  _1 for PM2.5, PM10, PM1 fractions  for PM components:</a:t>
            </a:r>
          </a:p>
          <a:p>
            <a:pPr lvl="2"/>
            <a:r>
              <a:rPr lang="fr-FR" sz="1800" i="1" dirty="0" smtClean="0"/>
              <a:t>Ex: NO3_25 or NO3_10</a:t>
            </a:r>
            <a:endParaRPr lang="fr-FR" sz="1800" i="1" dirty="0"/>
          </a:p>
          <a:p>
            <a:pPr lvl="1"/>
            <a:r>
              <a:rPr lang="fr-FR" sz="1800" dirty="0" smtClean="0"/>
              <a:t>O3, NH3, SO2, NO, NO2, APINEN, ISOP, HNO3, H2O2, HCHO, PAN, VOC</a:t>
            </a:r>
          </a:p>
          <a:p>
            <a:pPr lvl="1"/>
            <a:r>
              <a:rPr lang="fr-FR" sz="1800" dirty="0" smtClean="0"/>
              <a:t>(T2M, W10), </a:t>
            </a:r>
            <a:r>
              <a:rPr lang="fr-FR" sz="1800" dirty="0" err="1" smtClean="0"/>
              <a:t>Kz</a:t>
            </a:r>
            <a:r>
              <a:rPr lang="fr-FR" sz="1800" dirty="0" smtClean="0"/>
              <a:t>(1st </a:t>
            </a:r>
            <a:r>
              <a:rPr lang="fr-FR" sz="1800" dirty="0" err="1" smtClean="0"/>
              <a:t>level</a:t>
            </a:r>
            <a:r>
              <a:rPr lang="fr-FR" sz="1800" dirty="0" smtClean="0"/>
              <a:t>), PBL, u*</a:t>
            </a:r>
          </a:p>
          <a:p>
            <a:pPr lvl="1"/>
            <a:endParaRPr lang="fr-FR" sz="1800" dirty="0" smtClean="0"/>
          </a:p>
          <a:p>
            <a:pPr>
              <a:buFont typeface="Wingdings" pitchFamily="2" charset="2"/>
              <a:buChar char="Ø"/>
            </a:pPr>
            <a:r>
              <a:rPr lang="fr-FR" sz="1800" dirty="0" smtClean="0"/>
              <a:t>Daily </a:t>
            </a:r>
            <a:r>
              <a:rPr lang="fr-FR" sz="1800" dirty="0" err="1" smtClean="0"/>
              <a:t>deposition</a:t>
            </a:r>
            <a:endParaRPr lang="fr-FR" sz="1800" dirty="0" smtClean="0"/>
          </a:p>
          <a:p>
            <a:pPr lvl="1"/>
            <a:r>
              <a:rPr lang="fr-FR" sz="1800" dirty="0" smtClean="0"/>
              <a:t>Dry </a:t>
            </a:r>
            <a:r>
              <a:rPr lang="fr-FR" sz="1800" dirty="0" err="1" smtClean="0"/>
              <a:t>dep</a:t>
            </a:r>
            <a:r>
              <a:rPr lang="fr-FR" sz="1800" dirty="0" smtClean="0"/>
              <a:t>. : </a:t>
            </a:r>
            <a:r>
              <a:rPr lang="fr-FR" sz="1800" dirty="0" err="1" smtClean="0"/>
              <a:t>DSOx</a:t>
            </a:r>
            <a:r>
              <a:rPr lang="fr-FR" sz="1800" dirty="0" smtClean="0"/>
              <a:t>, </a:t>
            </a:r>
            <a:r>
              <a:rPr lang="fr-FR" sz="1800" dirty="0" err="1" smtClean="0"/>
              <a:t>DNOx</a:t>
            </a:r>
            <a:r>
              <a:rPr lang="fr-FR" sz="1800" dirty="0" smtClean="0"/>
              <a:t>, </a:t>
            </a:r>
            <a:r>
              <a:rPr lang="fr-FR" sz="1800" dirty="0" err="1" smtClean="0"/>
              <a:t>DNHx</a:t>
            </a:r>
            <a:endParaRPr lang="fr-FR" sz="1800" dirty="0" smtClean="0"/>
          </a:p>
          <a:p>
            <a:pPr lvl="1"/>
            <a:r>
              <a:rPr lang="fr-FR" sz="1800" dirty="0" err="1" smtClean="0"/>
              <a:t>Wet</a:t>
            </a:r>
            <a:r>
              <a:rPr lang="fr-FR" sz="1800" dirty="0" smtClean="0"/>
              <a:t> </a:t>
            </a:r>
            <a:r>
              <a:rPr lang="fr-FR" sz="1800" dirty="0" err="1" smtClean="0"/>
              <a:t>dep</a:t>
            </a:r>
            <a:r>
              <a:rPr lang="fr-FR" sz="1800" dirty="0" smtClean="0"/>
              <a:t> : </a:t>
            </a:r>
            <a:r>
              <a:rPr lang="fr-FR" sz="1800" dirty="0" err="1" smtClean="0"/>
              <a:t>WSOx</a:t>
            </a:r>
            <a:r>
              <a:rPr lang="fr-FR" sz="1800" dirty="0" smtClean="0"/>
              <a:t>, </a:t>
            </a:r>
            <a:r>
              <a:rPr lang="fr-FR" sz="1800" dirty="0" err="1" smtClean="0"/>
              <a:t>WNOx</a:t>
            </a:r>
            <a:r>
              <a:rPr lang="fr-FR" sz="1800" dirty="0" smtClean="0"/>
              <a:t>, </a:t>
            </a:r>
            <a:r>
              <a:rPr lang="fr-FR" sz="1800" dirty="0" err="1" smtClean="0"/>
              <a:t>WNHx</a:t>
            </a:r>
            <a:endParaRPr lang="fr-FR" sz="180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5453064" y="1538306"/>
            <a:ext cx="4429156" cy="44386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12" tIns="46967" rIns="95612" bIns="46967" numCol="1" anchor="t" anchorCtr="0" compatLnSpc="1">
            <a:prstTxWarp prst="textNoShape">
              <a:avLst/>
            </a:prstTxWarp>
          </a:bodyPr>
          <a:lstStyle/>
          <a:p>
            <a:pPr marL="361950" marR="0" lvl="0" indent="-361950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239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Daily concentrations</a:t>
            </a:r>
          </a:p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NO3, NH4, SO4, Na, DUST, TPPM, BSOA, ASOA, PM10, PM25</a:t>
            </a:r>
          </a:p>
          <a:p>
            <a:pPr marL="784225" lvl="1" indent="-300038" defTabSz="966788" eaLnBrk="1" hangingPunct="1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kern="0" dirty="0" smtClean="0">
                <a:latin typeface="+mn-lt"/>
              </a:rPr>
              <a:t>Size : add _25,  _10,  _1 for PM2.5, PM10, PM1 fractions  for PM components:</a:t>
            </a:r>
          </a:p>
          <a:p>
            <a:pPr marL="1209675" marR="0" lvl="2" indent="-24288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Ex: NO3_25 or NO3_10</a:t>
            </a:r>
          </a:p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O3, NH3, SO2, NO, NO2, APINEN, ISOP, HNO3, H2O2, HCHO, PAN, VOC</a:t>
            </a:r>
          </a:p>
          <a:p>
            <a:pPr marL="361950" marR="0" lvl="0" indent="-361950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1800" kern="0" noProof="0" dirty="0" err="1" smtClean="0">
                <a:solidFill>
                  <a:srgbClr val="62398F"/>
                </a:solidFill>
                <a:latin typeface="+mn-lt"/>
              </a:rPr>
              <a:t>Hourly</a:t>
            </a:r>
            <a:r>
              <a:rPr lang="fr-FR" sz="1800" kern="0" noProof="0" dirty="0" smtClean="0">
                <a:solidFill>
                  <a:srgbClr val="62398F"/>
                </a:solidFill>
                <a:latin typeface="+mn-lt"/>
              </a:rPr>
              <a:t> concentrations and met.</a:t>
            </a:r>
          </a:p>
          <a:p>
            <a:pPr marL="819150" lvl="1" indent="-361950" defTabSz="966788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1800" kern="0" dirty="0" smtClean="0">
                <a:latin typeface="+mn-lt"/>
              </a:rPr>
              <a:t>O3, NO2, NO, PM10, PM25</a:t>
            </a:r>
          </a:p>
          <a:p>
            <a:pPr marL="819150" lvl="1" indent="-361950" defTabSz="966788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1800" kern="0" dirty="0" smtClean="0"/>
              <a:t>(T2M, W10), </a:t>
            </a:r>
            <a:r>
              <a:rPr lang="fr-FR" sz="1800" kern="0" dirty="0" err="1" smtClean="0"/>
              <a:t>Kz</a:t>
            </a:r>
            <a:r>
              <a:rPr lang="fr-FR" sz="1800" kern="0" dirty="0" smtClean="0"/>
              <a:t>(1st </a:t>
            </a:r>
            <a:r>
              <a:rPr lang="fr-FR" sz="1800" kern="0" dirty="0" err="1" smtClean="0"/>
              <a:t>level</a:t>
            </a:r>
            <a:r>
              <a:rPr lang="fr-FR" sz="1800" kern="0" dirty="0" smtClean="0"/>
              <a:t>), PBL, u*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1800" kern="0" dirty="0" err="1" smtClean="0">
                <a:solidFill>
                  <a:srgbClr val="62398F"/>
                </a:solidFill>
                <a:latin typeface="+mn-lt"/>
              </a:rPr>
              <a:t>Monthly</a:t>
            </a:r>
            <a:r>
              <a:rPr lang="fr-FR" sz="1800" kern="0" dirty="0" smtClean="0">
                <a:solidFill>
                  <a:srgbClr val="62398F"/>
                </a:solidFill>
                <a:latin typeface="+mn-lt"/>
              </a:rPr>
              <a:t> </a:t>
            </a:r>
            <a:r>
              <a:rPr lang="fr-FR" sz="1800" kern="0" dirty="0" err="1" smtClean="0">
                <a:solidFill>
                  <a:srgbClr val="62398F"/>
                </a:solidFill>
                <a:latin typeface="+mn-lt"/>
              </a:rPr>
              <a:t>deposition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6239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Dry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 :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DSOx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DNOx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DNHx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84225" marR="0" lvl="1" indent="-300038" algn="l" defTabSz="9667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Wet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dep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: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WSOx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WNOx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WNHx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outputs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0200"/>
            <a:ext cx="9167813" cy="509113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Part A :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campaign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err="1" smtClean="0"/>
              <a:t>Only</a:t>
            </a:r>
            <a:r>
              <a:rPr lang="fr-FR" dirty="0" smtClean="0"/>
              <a:t> 4 </a:t>
            </a:r>
            <a:r>
              <a:rPr lang="fr-FR" dirty="0" err="1" smtClean="0"/>
              <a:t>months</a:t>
            </a:r>
            <a:r>
              <a:rPr lang="fr-FR" dirty="0" smtClean="0"/>
              <a:t> to store</a:t>
            </a:r>
          </a:p>
          <a:p>
            <a:pPr lvl="1"/>
            <a:r>
              <a:rPr lang="fr-FR" dirty="0" smtClean="0"/>
              <a:t>All </a:t>
            </a:r>
            <a:r>
              <a:rPr lang="fr-FR" dirty="0" err="1" smtClean="0"/>
              <a:t>species</a:t>
            </a:r>
            <a:r>
              <a:rPr lang="fr-FR" dirty="0" smtClean="0"/>
              <a:t> in 3D (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possible?)</a:t>
            </a:r>
          </a:p>
          <a:p>
            <a:pPr lvl="1"/>
            <a:r>
              <a:rPr lang="fr-FR" dirty="0" smtClean="0"/>
              <a:t>The format of outputs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decided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endParaRPr lang="fr-FR" dirty="0" smtClean="0"/>
          </a:p>
          <a:p>
            <a:pPr lvl="2"/>
            <a:r>
              <a:rPr lang="fr-FR" dirty="0" smtClean="0"/>
              <a:t>Pairs M/O </a:t>
            </a:r>
            <a:r>
              <a:rPr lang="fr-FR" dirty="0" err="1" smtClean="0"/>
              <a:t>at</a:t>
            </a:r>
            <a:r>
              <a:rPr lang="fr-FR" dirty="0" smtClean="0"/>
              <a:t> stations (to JRC in delta </a:t>
            </a:r>
            <a:r>
              <a:rPr lang="fr-FR" dirty="0" err="1" smtClean="0"/>
              <a:t>tool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Common </a:t>
            </a:r>
            <a:r>
              <a:rPr lang="fr-FR" dirty="0" err="1" smtClean="0"/>
              <a:t>netcdf</a:t>
            </a:r>
            <a:r>
              <a:rPr lang="fr-FR" dirty="0" smtClean="0"/>
              <a:t> files (to INERIS/JRC)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Part B : </a:t>
            </a:r>
            <a:r>
              <a:rPr lang="fr-FR" dirty="0" err="1" smtClean="0"/>
              <a:t>retrospective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smtClean="0"/>
              <a:t>3 </a:t>
            </a:r>
            <a:r>
              <a:rPr lang="fr-FR" dirty="0" err="1" smtClean="0"/>
              <a:t>years</a:t>
            </a:r>
            <a:r>
              <a:rPr lang="fr-FR" dirty="0" smtClean="0"/>
              <a:t> to store</a:t>
            </a:r>
          </a:p>
          <a:p>
            <a:pPr lvl="1"/>
            <a:r>
              <a:rPr lang="fr-FR" dirty="0" err="1" smtClean="0"/>
              <a:t>Two</a:t>
            </a:r>
            <a:r>
              <a:rPr lang="fr-FR" dirty="0" smtClean="0"/>
              <a:t> options :</a:t>
            </a:r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Store 3D data for a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subset</a:t>
            </a:r>
            <a:r>
              <a:rPr lang="fr-FR" dirty="0" smtClean="0"/>
              <a:t> of </a:t>
            </a:r>
            <a:r>
              <a:rPr lang="fr-FR" dirty="0" err="1" smtClean="0"/>
              <a:t>species</a:t>
            </a:r>
            <a:endParaRPr lang="fr-FR" dirty="0" smtClean="0"/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All </a:t>
            </a:r>
            <a:r>
              <a:rPr lang="fr-FR" dirty="0" err="1" smtClean="0"/>
              <a:t>species</a:t>
            </a:r>
            <a:r>
              <a:rPr lang="fr-FR" dirty="0" smtClean="0"/>
              <a:t> in 2D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596204" y="833418"/>
            <a:ext cx="1428760" cy="64294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Model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cxnSp>
        <p:nvCxnSpPr>
          <p:cNvPr id="6" name="Connecteur droit avec flèche 5"/>
          <p:cNvCxnSpPr>
            <a:stCxn id="4" idx="2"/>
          </p:cNvCxnSpPr>
          <p:nvPr/>
        </p:nvCxnSpPr>
        <p:spPr bwMode="auto">
          <a:xfrm rot="5400000">
            <a:off x="7953394" y="1833550"/>
            <a:ext cx="71438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Ellipse 6"/>
          <p:cNvSpPr/>
          <p:nvPr/>
        </p:nvSpPr>
        <p:spPr bwMode="auto">
          <a:xfrm>
            <a:off x="7667642" y="2190740"/>
            <a:ext cx="1357322" cy="50006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OUTPUTS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>
            <a:off x="7310452" y="4405318"/>
            <a:ext cx="221457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avec flèche 10"/>
          <p:cNvCxnSpPr>
            <a:stCxn id="7" idx="4"/>
            <a:endCxn id="12" idx="0"/>
          </p:cNvCxnSpPr>
          <p:nvPr/>
        </p:nvCxnSpPr>
        <p:spPr bwMode="auto">
          <a:xfrm rot="5400000">
            <a:off x="7846237" y="3190872"/>
            <a:ext cx="1000132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Ellipse 11"/>
          <p:cNvSpPr/>
          <p:nvPr/>
        </p:nvSpPr>
        <p:spPr bwMode="auto">
          <a:xfrm>
            <a:off x="7667642" y="3690938"/>
            <a:ext cx="1357322" cy="500066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OUTPUTS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4" name="Connecteur droit avec flèche 13"/>
          <p:cNvCxnSpPr>
            <a:endCxn id="16" idx="0"/>
          </p:cNvCxnSpPr>
          <p:nvPr/>
        </p:nvCxnSpPr>
        <p:spPr bwMode="auto">
          <a:xfrm rot="5400000">
            <a:off x="7953394" y="4583913"/>
            <a:ext cx="78581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8524898" y="2905120"/>
            <a:ext cx="1571636" cy="428628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+mn-lt"/>
                <a:sym typeface="Wingdings" pitchFamily="2" charset="2"/>
              </a:rPr>
              <a:t> Common </a:t>
            </a:r>
            <a:r>
              <a:rPr lang="fr-FR" dirty="0" err="1" smtClean="0">
                <a:latin typeface="+mn-lt"/>
                <a:sym typeface="Wingdings" pitchFamily="2" charset="2"/>
              </a:rPr>
              <a:t>netcdf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524766" y="4976822"/>
            <a:ext cx="1643074" cy="428628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JRC, INERIS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r>
              <a:rPr lang="fr-FR" dirty="0" smtClean="0"/>
              <a:t> (Field </a:t>
            </a:r>
            <a:r>
              <a:rPr lang="fr-FR" dirty="0" err="1" smtClean="0"/>
              <a:t>campaigns</a:t>
            </a:r>
            <a:r>
              <a:rPr lang="fr-FR" dirty="0" smtClean="0"/>
              <a:t>, relevant for 2006 &amp; 2008)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528" y="1600200"/>
            <a:ext cx="9696485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MACC </a:t>
            </a:r>
            <a:r>
              <a:rPr lang="fr-FR" dirty="0" err="1" smtClean="0"/>
              <a:t>dataset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Daily </a:t>
            </a:r>
            <a:r>
              <a:rPr lang="fr-FR" dirty="0" err="1" smtClean="0"/>
              <a:t>emissions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0.5° </a:t>
            </a:r>
            <a:r>
              <a:rPr lang="fr-FR" dirty="0" err="1" smtClean="0"/>
              <a:t>res</a:t>
            </a:r>
            <a:r>
              <a:rPr lang="fr-FR" dirty="0" smtClean="0"/>
              <a:t>. (</a:t>
            </a:r>
            <a:r>
              <a:rPr lang="fr-FR" dirty="0" err="1" smtClean="0"/>
              <a:t>reggridding</a:t>
            </a:r>
            <a:r>
              <a:rPr lang="fr-FR" dirty="0" smtClean="0"/>
              <a:t> by the teams)</a:t>
            </a:r>
          </a:p>
          <a:p>
            <a:pPr lvl="1"/>
            <a:r>
              <a:rPr lang="fr-FR" b="1" dirty="0" err="1" smtClean="0"/>
              <a:t>Carbon</a:t>
            </a:r>
            <a:r>
              <a:rPr lang="fr-FR" b="1" dirty="0" smtClean="0"/>
              <a:t> </a:t>
            </a:r>
            <a:r>
              <a:rPr lang="fr-FR" b="1" dirty="0" err="1" smtClean="0"/>
              <a:t>Monoxide</a:t>
            </a:r>
            <a:endParaRPr lang="fr-FR" dirty="0" smtClean="0"/>
          </a:p>
          <a:p>
            <a:pPr lvl="1"/>
            <a:r>
              <a:rPr lang="fr-FR" b="1" dirty="0" err="1" smtClean="0"/>
              <a:t>Methane</a:t>
            </a:r>
            <a:endParaRPr lang="fr-FR" dirty="0" smtClean="0"/>
          </a:p>
          <a:p>
            <a:pPr lvl="1"/>
            <a:r>
              <a:rPr lang="fr-FR" b="1" dirty="0" err="1" smtClean="0"/>
              <a:t>Nitrogen</a:t>
            </a:r>
            <a:r>
              <a:rPr lang="fr-FR" b="1" dirty="0" smtClean="0"/>
              <a:t> </a:t>
            </a:r>
            <a:r>
              <a:rPr lang="fr-FR" b="1" dirty="0" err="1" smtClean="0"/>
              <a:t>Oxides</a:t>
            </a:r>
            <a:endParaRPr lang="fr-FR" dirty="0" smtClean="0"/>
          </a:p>
          <a:p>
            <a:pPr lvl="1"/>
            <a:r>
              <a:rPr lang="fr-FR" b="1" dirty="0" err="1" smtClean="0"/>
              <a:t>Particulate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r>
              <a:rPr lang="fr-FR" b="1" dirty="0" smtClean="0"/>
              <a:t> PM2.5</a:t>
            </a:r>
            <a:endParaRPr lang="fr-FR" dirty="0" smtClean="0"/>
          </a:p>
          <a:p>
            <a:pPr lvl="1"/>
            <a:r>
              <a:rPr lang="fr-FR" b="1" dirty="0" smtClean="0"/>
              <a:t>Total </a:t>
            </a:r>
            <a:r>
              <a:rPr lang="fr-FR" b="1" dirty="0" err="1" smtClean="0"/>
              <a:t>Particulate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endParaRPr lang="fr-FR" dirty="0" smtClean="0"/>
          </a:p>
          <a:p>
            <a:pPr lvl="1"/>
            <a:r>
              <a:rPr lang="fr-FR" b="1" dirty="0" err="1" smtClean="0"/>
              <a:t>Organic</a:t>
            </a:r>
            <a:r>
              <a:rPr lang="fr-FR" b="1" dirty="0" smtClean="0"/>
              <a:t> </a:t>
            </a:r>
            <a:r>
              <a:rPr lang="fr-FR" b="1" dirty="0" err="1" smtClean="0"/>
              <a:t>Carbon</a:t>
            </a:r>
            <a:endParaRPr lang="fr-FR" dirty="0" smtClean="0"/>
          </a:p>
          <a:p>
            <a:pPr lvl="1"/>
            <a:r>
              <a:rPr lang="fr-FR" b="1" dirty="0" smtClean="0"/>
              <a:t>Black </a:t>
            </a:r>
            <a:r>
              <a:rPr lang="fr-FR" b="1" dirty="0" err="1" smtClean="0"/>
              <a:t>Carbon</a:t>
            </a:r>
            <a:endParaRPr lang="fr-FR" dirty="0" smtClean="0"/>
          </a:p>
          <a:p>
            <a:pPr lvl="1"/>
            <a:r>
              <a:rPr lang="fr-FR" b="1" dirty="0" err="1" smtClean="0"/>
              <a:t>Sulfur</a:t>
            </a:r>
            <a:r>
              <a:rPr lang="fr-FR" b="1" dirty="0" smtClean="0"/>
              <a:t> </a:t>
            </a:r>
            <a:r>
              <a:rPr lang="fr-FR" b="1" dirty="0" err="1" smtClean="0"/>
              <a:t>Dioxide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Injection </a:t>
            </a:r>
            <a:r>
              <a:rPr lang="fr-FR" dirty="0" err="1" smtClean="0"/>
              <a:t>height</a:t>
            </a:r>
            <a:r>
              <a:rPr lang="fr-FR" dirty="0" smtClean="0"/>
              <a:t> for </a:t>
            </a:r>
            <a:r>
              <a:rPr lang="fr-FR" dirty="0" err="1" smtClean="0"/>
              <a:t>fires</a:t>
            </a:r>
            <a:r>
              <a:rPr lang="fr-FR" dirty="0" smtClean="0"/>
              <a:t> : </a:t>
            </a:r>
            <a:r>
              <a:rPr lang="fr-FR" i="1" dirty="0" smtClean="0"/>
              <a:t>max (</a:t>
            </a:r>
            <a:r>
              <a:rPr lang="fr-FR" i="1" dirty="0" err="1" smtClean="0"/>
              <a:t>1000m,PBL</a:t>
            </a:r>
            <a:r>
              <a:rPr lang="fr-FR" i="1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Fire</a:t>
            </a:r>
            <a:r>
              <a:rPr lang="fr-FR" dirty="0" smtClean="0"/>
              <a:t> VOC </a:t>
            </a:r>
            <a:r>
              <a:rPr lang="fr-FR" dirty="0" err="1" smtClean="0"/>
              <a:t>skipped</a:t>
            </a:r>
            <a:r>
              <a:rPr lang="fr-FR" dirty="0" smtClean="0"/>
              <a:t>,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uncertain</a:t>
            </a:r>
            <a:r>
              <a:rPr lang="fr-FR" dirty="0" smtClean="0"/>
              <a:t>!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NO/NO2 ratio for </a:t>
            </a:r>
            <a:r>
              <a:rPr lang="fr-FR" dirty="0" err="1" smtClean="0"/>
              <a:t>fires</a:t>
            </a:r>
            <a:r>
              <a:rPr lang="fr-FR" dirty="0" smtClean="0"/>
              <a:t>?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881692" y="3619500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OPM2.5 = PM2.5 - 1.4*OC - BC </a:t>
            </a:r>
          </a:p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OPMcoa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=TSP-PM2.5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 bwMode="auto">
          <a:xfrm rot="10800000">
            <a:off x="4524370" y="3833814"/>
            <a:ext cx="1285884" cy="1428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 rot="10800000" flipV="1">
            <a:off x="4381494" y="4048128"/>
            <a:ext cx="1428760" cy="2143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Anthropogenic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404" y="1600200"/>
            <a:ext cx="9715568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Initially</a:t>
            </a:r>
            <a:r>
              <a:rPr lang="fr-FR" sz="2000" dirty="0" smtClean="0"/>
              <a:t> MACC/TNO </a:t>
            </a: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expected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the EURODELTA </a:t>
            </a:r>
            <a:r>
              <a:rPr lang="fr-FR" sz="2000" dirty="0" err="1" smtClean="0"/>
              <a:t>inventory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MACC/TNO : </a:t>
            </a:r>
            <a:r>
              <a:rPr lang="fr-FR" sz="2000" dirty="0" err="1" smtClean="0"/>
              <a:t>NOx</a:t>
            </a:r>
            <a:r>
              <a:rPr lang="fr-FR" sz="2000" dirty="0" smtClean="0"/>
              <a:t>, CH4, CO, SO2, VOC, NH3, PM25, </a:t>
            </a:r>
            <a:r>
              <a:rPr lang="fr-FR" sz="2000" dirty="0" err="1" smtClean="0"/>
              <a:t>PMcoarse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Some</a:t>
            </a:r>
            <a:r>
              <a:rPr lang="fr-FR" sz="2000" dirty="0" smtClean="0"/>
              <a:t> troubles : </a:t>
            </a:r>
          </a:p>
          <a:p>
            <a:pPr lvl="1"/>
            <a:r>
              <a:rPr lang="fr-FR" sz="2000" dirty="0" smtClean="0"/>
              <a:t>1999, 2006 &amp; 2007 are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available</a:t>
            </a:r>
            <a:endParaRPr lang="fr-FR" sz="2000" dirty="0" smtClean="0"/>
          </a:p>
          <a:p>
            <a:pPr lvl="1"/>
            <a:r>
              <a:rPr lang="fr-FR" sz="2000" dirty="0" smtClean="0"/>
              <a:t>The SNAP2 </a:t>
            </a:r>
            <a:r>
              <a:rPr lang="fr-FR" sz="2000" dirty="0" err="1" smtClean="0"/>
              <a:t>reggriding</a:t>
            </a:r>
            <a:r>
              <a:rPr lang="fr-FR" sz="2000" dirty="0" smtClean="0"/>
              <a:t> displays </a:t>
            </a:r>
            <a:r>
              <a:rPr lang="fr-FR" sz="2000" dirty="0" err="1" smtClean="0"/>
              <a:t>strange</a:t>
            </a:r>
            <a:r>
              <a:rPr lang="fr-FR" sz="2000" dirty="0" smtClean="0"/>
              <a:t> patterns (</a:t>
            </a:r>
            <a:r>
              <a:rPr lang="fr-FR" sz="2000" dirty="0" err="1" smtClean="0"/>
              <a:t>too</a:t>
            </a:r>
            <a:r>
              <a:rPr lang="fr-FR" sz="2000" dirty="0" smtClean="0"/>
              <a:t> </a:t>
            </a:r>
            <a:r>
              <a:rPr lang="fr-FR" sz="2000" dirty="0" err="1" smtClean="0"/>
              <a:t>spotty</a:t>
            </a:r>
            <a:r>
              <a:rPr lang="fr-FR" sz="2000" dirty="0" smtClean="0"/>
              <a:t>!)</a:t>
            </a:r>
          </a:p>
          <a:p>
            <a:pPr lvl="1"/>
            <a:r>
              <a:rPr lang="fr-FR" sz="2000" dirty="0" smtClean="0"/>
              <a:t>As all </a:t>
            </a:r>
            <a:r>
              <a:rPr lang="fr-FR" sz="2000" dirty="0" err="1" smtClean="0"/>
              <a:t>emission</a:t>
            </a:r>
            <a:r>
              <a:rPr lang="fr-FR" sz="2000" dirty="0" smtClean="0"/>
              <a:t> </a:t>
            </a:r>
            <a:r>
              <a:rPr lang="fr-FR" sz="2000" dirty="0" err="1" smtClean="0"/>
              <a:t>datasets</a:t>
            </a:r>
            <a:r>
              <a:rPr lang="fr-FR" sz="2000" dirty="0" smtClean="0"/>
              <a:t> NO in SNAP10 </a:t>
            </a:r>
            <a:r>
              <a:rPr lang="fr-FR" sz="2000" dirty="0" err="1" smtClean="0"/>
              <a:t>refers</a:t>
            </a:r>
            <a:r>
              <a:rPr lang="fr-FR" sz="2000" dirty="0" smtClean="0"/>
              <a:t> to « </a:t>
            </a:r>
            <a:r>
              <a:rPr lang="fr-FR" sz="2000" dirty="0" err="1" smtClean="0"/>
              <a:t>soil</a:t>
            </a:r>
            <a:r>
              <a:rPr lang="fr-FR" sz="2000" dirty="0" smtClean="0"/>
              <a:t> NO » and </a:t>
            </a:r>
            <a:r>
              <a:rPr lang="fr-FR" sz="2000" dirty="0" err="1" smtClean="0"/>
              <a:t>would</a:t>
            </a:r>
            <a:r>
              <a:rPr lang="fr-FR" sz="2000" dirty="0" smtClean="0"/>
              <a:t> </a:t>
            </a:r>
            <a:r>
              <a:rPr lang="fr-FR" sz="2000" dirty="0" err="1" smtClean="0"/>
              <a:t>doublecount</a:t>
            </a:r>
            <a:r>
              <a:rPr lang="fr-FR" sz="2000" dirty="0" smtClean="0"/>
              <a:t> if </a:t>
            </a:r>
            <a:r>
              <a:rPr lang="fr-FR" sz="2000" dirty="0" err="1" smtClean="0"/>
              <a:t>you</a:t>
            </a:r>
            <a:r>
              <a:rPr lang="fr-FR" sz="2000" dirty="0" smtClean="0"/>
              <a:t> have a </a:t>
            </a:r>
            <a:r>
              <a:rPr lang="fr-FR" sz="2000" dirty="0" err="1" smtClean="0"/>
              <a:t>biogenic</a:t>
            </a:r>
            <a:r>
              <a:rPr lang="fr-FR" sz="2000" dirty="0" smtClean="0"/>
              <a:t> module for NO (MEGAN)</a:t>
            </a:r>
          </a:p>
          <a:p>
            <a:pPr lvl="1"/>
            <a:r>
              <a:rPr lang="fr-FR" sz="2000" dirty="0" err="1" smtClean="0"/>
              <a:t>Some</a:t>
            </a:r>
            <a:r>
              <a:rPr lang="fr-FR" sz="2000" dirty="0" smtClean="0"/>
              <a:t> countries are </a:t>
            </a:r>
            <a:r>
              <a:rPr lang="fr-FR" sz="2000" dirty="0" err="1" smtClean="0"/>
              <a:t>missing</a:t>
            </a:r>
            <a:r>
              <a:rPr lang="fr-FR" sz="2000" dirty="0" smtClean="0"/>
              <a:t> (</a:t>
            </a:r>
            <a:r>
              <a:rPr lang="fr-FR" sz="2000" dirty="0" err="1" smtClean="0"/>
              <a:t>Iceland</a:t>
            </a:r>
            <a:r>
              <a:rPr lang="fr-FR" sz="2000" dirty="0" smtClean="0"/>
              <a:t> and ED25 </a:t>
            </a:r>
            <a:r>
              <a:rPr lang="fr-FR" sz="2000" dirty="0" err="1" smtClean="0"/>
              <a:t>asian</a:t>
            </a:r>
            <a:r>
              <a:rPr lang="fr-FR" sz="2000" dirty="0" smtClean="0"/>
              <a:t> countries)</a:t>
            </a:r>
          </a:p>
          <a:p>
            <a:pPr lvl="1">
              <a:buNone/>
            </a:pP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Identification of troubles in EMEP 0.5x0.5</a:t>
            </a:r>
          </a:p>
          <a:p>
            <a:pPr lvl="1"/>
            <a:r>
              <a:rPr lang="fr-FR" sz="2000" dirty="0" err="1" smtClean="0"/>
              <a:t>Strange</a:t>
            </a:r>
            <a:r>
              <a:rPr lang="fr-FR" sz="2000" dirty="0" smtClean="0"/>
              <a:t> patterns for the SNAP2 </a:t>
            </a:r>
            <a:r>
              <a:rPr lang="fr-FR" sz="2000" dirty="0" err="1" smtClean="0"/>
              <a:t>regridding</a:t>
            </a:r>
            <a:r>
              <a:rPr lang="fr-FR" sz="2000" dirty="0" smtClean="0"/>
              <a:t> (NL </a:t>
            </a:r>
            <a:r>
              <a:rPr lang="fr-FR" sz="2000" dirty="0" err="1" smtClean="0"/>
              <a:t>emissions</a:t>
            </a:r>
            <a:r>
              <a:rPr lang="fr-FR" sz="2000" dirty="0" smtClean="0"/>
              <a:t> over the </a:t>
            </a:r>
            <a:r>
              <a:rPr lang="fr-FR" sz="2000" dirty="0" err="1" smtClean="0"/>
              <a:t>North</a:t>
            </a:r>
            <a:r>
              <a:rPr lang="fr-FR" sz="2000" dirty="0" smtClean="0"/>
              <a:t> </a:t>
            </a:r>
            <a:r>
              <a:rPr lang="fr-FR" sz="2000" dirty="0" err="1" smtClean="0"/>
              <a:t>sea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NO </a:t>
            </a:r>
            <a:r>
              <a:rPr lang="fr-FR" sz="2000" dirty="0" err="1" smtClean="0"/>
              <a:t>from</a:t>
            </a:r>
            <a:r>
              <a:rPr lang="fr-FR" sz="2000" dirty="0" smtClean="0"/>
              <a:t> SNAP10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partly</a:t>
            </a:r>
            <a:r>
              <a:rPr lang="fr-FR" sz="2000" dirty="0" smtClean="0"/>
              <a:t> </a:t>
            </a:r>
            <a:r>
              <a:rPr lang="fr-FR" sz="2000" dirty="0" err="1" smtClean="0"/>
              <a:t>reported</a:t>
            </a:r>
            <a:r>
              <a:rPr lang="fr-FR" sz="2000" dirty="0" smtClean="0"/>
              <a:t> (</a:t>
            </a:r>
            <a:r>
              <a:rPr lang="fr-FR" sz="2000" dirty="0" err="1" smtClean="0"/>
              <a:t>same</a:t>
            </a: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of double </a:t>
            </a:r>
            <a:r>
              <a:rPr lang="fr-FR" sz="2000" dirty="0" err="1" smtClean="0"/>
              <a:t>counting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SNAP2 </a:t>
            </a:r>
            <a:r>
              <a:rPr lang="fr-FR" sz="2000" dirty="0" err="1" smtClean="0"/>
              <a:t>emissions</a:t>
            </a:r>
            <a:r>
              <a:rPr lang="fr-FR" sz="2000" dirty="0" smtClean="0"/>
              <a:t> </a:t>
            </a:r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 smtClean="0"/>
              <a:t>low</a:t>
            </a:r>
            <a:r>
              <a:rPr lang="fr-FR" sz="2000" dirty="0" smtClean="0"/>
              <a:t> over </a:t>
            </a:r>
            <a:r>
              <a:rPr lang="fr-FR" sz="2000" dirty="0" err="1" smtClean="0"/>
              <a:t>some</a:t>
            </a:r>
            <a:r>
              <a:rPr lang="fr-FR" sz="2000" dirty="0" smtClean="0"/>
              <a:t> </a:t>
            </a:r>
            <a:r>
              <a:rPr lang="fr-FR" sz="2000" dirty="0" err="1" smtClean="0"/>
              <a:t>cities</a:t>
            </a:r>
            <a:r>
              <a:rPr lang="fr-FR" sz="2000" dirty="0" smtClean="0"/>
              <a:t> (Berlin, Madrid)</a:t>
            </a:r>
          </a:p>
          <a:p>
            <a:pPr lvl="1"/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reported</a:t>
            </a:r>
            <a:r>
              <a:rPr lang="fr-FR" sz="2000" dirty="0" smtClean="0"/>
              <a:t> </a:t>
            </a:r>
            <a:r>
              <a:rPr lang="fr-FR" sz="2000" dirty="0" err="1" smtClean="0"/>
              <a:t>emissions</a:t>
            </a:r>
            <a:r>
              <a:rPr lang="fr-FR" sz="2000" dirty="0" smtClean="0"/>
              <a:t> in </a:t>
            </a:r>
            <a:r>
              <a:rPr lang="fr-FR" sz="2000" dirty="0" err="1" smtClean="0"/>
              <a:t>Eastern</a:t>
            </a:r>
            <a:r>
              <a:rPr lang="fr-FR" sz="2000" dirty="0" smtClean="0"/>
              <a:t> countries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Observations for the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campaigns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800" dirty="0" smtClean="0"/>
              <a:t>4 one-</a:t>
            </a:r>
            <a:r>
              <a:rPr lang="fr-FR" sz="2800" dirty="0" err="1" smtClean="0"/>
              <a:t>month</a:t>
            </a:r>
            <a:r>
              <a:rPr lang="fr-FR" sz="2800" dirty="0" smtClean="0"/>
              <a:t> </a:t>
            </a:r>
            <a:r>
              <a:rPr lang="fr-FR" sz="2800" dirty="0" err="1" smtClean="0"/>
              <a:t>campaigns</a:t>
            </a:r>
            <a:endParaRPr lang="fr-FR" sz="2800" dirty="0" smtClean="0"/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err="1" smtClean="0"/>
              <a:t>Many</a:t>
            </a:r>
            <a:r>
              <a:rPr lang="fr-FR" sz="2800" dirty="0" smtClean="0"/>
              <a:t> </a:t>
            </a:r>
            <a:r>
              <a:rPr lang="fr-FR" sz="2800" dirty="0" err="1" smtClean="0"/>
              <a:t>hourly</a:t>
            </a:r>
            <a:r>
              <a:rPr lang="fr-FR" sz="2800" dirty="0" smtClean="0"/>
              <a:t> data (</a:t>
            </a:r>
            <a:r>
              <a:rPr lang="fr-FR" sz="2800" dirty="0" err="1" smtClean="0"/>
              <a:t>evaluation</a:t>
            </a:r>
            <a:r>
              <a:rPr lang="fr-FR" sz="2800" dirty="0" smtClean="0"/>
              <a:t> of diurnal cycles)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SO4, NH4/NH3, NO3/HNO3, Ca, Cl, Na, OM, BC on PM2.5 and PM10 fractions</a:t>
            </a:r>
          </a:p>
          <a:p>
            <a:pPr lvl="1">
              <a:buNone/>
            </a:pPr>
            <a:r>
              <a:rPr lang="fr-FR" sz="2800" dirty="0" smtClean="0"/>
              <a:t>							POM          SOA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PM2.5/PM10, </a:t>
            </a:r>
            <a:r>
              <a:rPr lang="fr-FR" sz="2800" dirty="0" err="1" smtClean="0"/>
              <a:t>gas</a:t>
            </a:r>
            <a:r>
              <a:rPr lang="fr-FR" sz="2800" dirty="0" smtClean="0"/>
              <a:t> </a:t>
            </a:r>
            <a:r>
              <a:rPr lang="fr-FR" sz="2800" dirty="0" err="1" smtClean="0"/>
              <a:t>species</a:t>
            </a:r>
            <a:endParaRPr lang="fr-FR" sz="2800" dirty="0" smtClean="0"/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endParaRPr lang="fr-FR" sz="2800" dirty="0"/>
          </a:p>
        </p:txBody>
      </p:sp>
      <p:cxnSp>
        <p:nvCxnSpPr>
          <p:cNvPr id="5" name="Connecteur droit avec flèche 4"/>
          <p:cNvCxnSpPr/>
          <p:nvPr/>
        </p:nvCxnSpPr>
        <p:spPr bwMode="auto">
          <a:xfrm rot="5400000">
            <a:off x="7524766" y="4191004"/>
            <a:ext cx="571504" cy="4286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Connecteur droit avec flèche 5"/>
          <p:cNvCxnSpPr/>
          <p:nvPr/>
        </p:nvCxnSpPr>
        <p:spPr bwMode="auto">
          <a:xfrm rot="16200000" flipH="1">
            <a:off x="8024832" y="4262442"/>
            <a:ext cx="490542" cy="347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EURODELTA3 participants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1164" y="1619236"/>
            <a:ext cx="9072626" cy="4724400"/>
          </a:xfrm>
        </p:spPr>
        <p:txBody>
          <a:bodyPr/>
          <a:lstStyle/>
          <a:p>
            <a:endParaRPr lang="fr-FR" dirty="0" smtClean="0"/>
          </a:p>
          <a:p>
            <a:r>
              <a:rPr lang="fr-FR" b="1" dirty="0" err="1" smtClean="0"/>
              <a:t>Met.No</a:t>
            </a:r>
            <a:r>
              <a:rPr lang="fr-FR" dirty="0" smtClean="0"/>
              <a:t> – UNECE (</a:t>
            </a:r>
            <a:r>
              <a:rPr lang="fr-FR" b="1" dirty="0" smtClean="0"/>
              <a:t>EMEP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SMHI</a:t>
            </a:r>
            <a:r>
              <a:rPr lang="fr-FR" dirty="0" smtClean="0"/>
              <a:t> – SE (</a:t>
            </a:r>
            <a:r>
              <a:rPr lang="fr-FR" b="1" dirty="0" smtClean="0"/>
              <a:t>MATCH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TNO</a:t>
            </a:r>
            <a:r>
              <a:rPr lang="fr-FR" dirty="0" smtClean="0"/>
              <a:t> – NL (</a:t>
            </a:r>
            <a:r>
              <a:rPr lang="fr-FR" b="1" dirty="0" smtClean="0"/>
              <a:t>LOTOS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INERIS</a:t>
            </a:r>
            <a:r>
              <a:rPr lang="fr-FR" dirty="0" smtClean="0"/>
              <a:t> – FR (</a:t>
            </a:r>
            <a:r>
              <a:rPr lang="fr-FR" b="1" dirty="0" smtClean="0"/>
              <a:t>CHIMERE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FUB</a:t>
            </a:r>
            <a:r>
              <a:rPr lang="fr-FR" dirty="0" smtClean="0"/>
              <a:t> – DE (</a:t>
            </a:r>
            <a:r>
              <a:rPr lang="fr-FR" b="1" dirty="0" smtClean="0"/>
              <a:t>RCG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PSI / RSE </a:t>
            </a:r>
            <a:r>
              <a:rPr lang="fr-FR" dirty="0" smtClean="0"/>
              <a:t>– CH/IT (</a:t>
            </a:r>
            <a:r>
              <a:rPr lang="fr-FR" b="1" dirty="0" err="1" smtClean="0"/>
              <a:t>CAMx</a:t>
            </a:r>
            <a:r>
              <a:rPr lang="fr-FR" dirty="0" smtClean="0"/>
              <a:t>) </a:t>
            </a:r>
          </a:p>
          <a:p>
            <a:r>
              <a:rPr lang="fr-FR" b="1" dirty="0" err="1" smtClean="0"/>
              <a:t>Univ</a:t>
            </a:r>
            <a:r>
              <a:rPr lang="fr-FR" b="1" dirty="0" smtClean="0"/>
              <a:t>. Brescia </a:t>
            </a:r>
            <a:r>
              <a:rPr lang="fr-FR" dirty="0" smtClean="0"/>
              <a:t>- IT (</a:t>
            </a:r>
            <a:r>
              <a:rPr lang="fr-FR" b="1" dirty="0" smtClean="0"/>
              <a:t>TCAM</a:t>
            </a:r>
            <a:r>
              <a:rPr lang="fr-FR" dirty="0" smtClean="0"/>
              <a:t> )?</a:t>
            </a:r>
          </a:p>
          <a:p>
            <a:r>
              <a:rPr lang="fr-FR" b="1" dirty="0" smtClean="0"/>
              <a:t>ENEA/</a:t>
            </a:r>
            <a:r>
              <a:rPr lang="fr-FR" b="1" dirty="0" err="1" smtClean="0"/>
              <a:t>Arianet</a:t>
            </a:r>
            <a:r>
              <a:rPr lang="fr-FR" dirty="0" smtClean="0"/>
              <a:t> - IT (</a:t>
            </a:r>
            <a:r>
              <a:rPr lang="fr-FR" b="1" dirty="0" smtClean="0"/>
              <a:t>FARM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HZG</a:t>
            </a:r>
            <a:r>
              <a:rPr lang="fr-FR" dirty="0" smtClean="0"/>
              <a:t> - DE (</a:t>
            </a:r>
            <a:r>
              <a:rPr lang="fr-FR" b="1" dirty="0" smtClean="0"/>
              <a:t>CMAQ</a:t>
            </a:r>
            <a:r>
              <a:rPr lang="fr-FR" dirty="0" smtClean="0"/>
              <a:t> 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EMEP </a:t>
            </a:r>
            <a:r>
              <a:rPr lang="fr-FR" dirty="0" err="1" smtClean="0"/>
              <a:t>emissions</a:t>
            </a:r>
            <a:r>
              <a:rPr lang="fr-FR" dirty="0" smtClean="0"/>
              <a:t> (1990 → 1999)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SOX – SNAP1 - 1990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SOX – SNAP1 – 1999</a:t>
            </a:r>
          </a:p>
        </p:txBody>
      </p:sp>
      <p:pic>
        <p:nvPicPr>
          <p:cNvPr id="1025" name="Picture 1" descr="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086" t="2796" r="16667" b="24597"/>
          <a:stretch>
            <a:fillRect/>
          </a:stretch>
        </p:blipFill>
        <p:spPr bwMode="auto">
          <a:xfrm>
            <a:off x="361800" y="2476492"/>
            <a:ext cx="4892632" cy="3857652"/>
          </a:xfrm>
          <a:prstGeom prst="rect">
            <a:avLst/>
          </a:prstGeom>
          <a:noFill/>
        </p:spPr>
      </p:pic>
      <p:pic>
        <p:nvPicPr>
          <p:cNvPr id="1026" name="Picture 2" descr="ma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077" t="2812" r="16922" b="24606"/>
          <a:stretch>
            <a:fillRect/>
          </a:stretch>
        </p:blipFill>
        <p:spPr bwMode="auto">
          <a:xfrm>
            <a:off x="5167313" y="2476492"/>
            <a:ext cx="4906570" cy="386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2345" t="2796" r="27469" b="24597"/>
          <a:stretch>
            <a:fillRect/>
          </a:stretch>
        </p:blipFill>
        <p:spPr bwMode="auto">
          <a:xfrm>
            <a:off x="452404" y="2405054"/>
            <a:ext cx="3117136" cy="3276989"/>
          </a:xfrm>
          <a:prstGeom prst="rect">
            <a:avLst/>
          </a:prstGeom>
          <a:noFill/>
        </p:spPr>
      </p:pic>
      <p:pic>
        <p:nvPicPr>
          <p:cNvPr id="55298" name="Picture 2" descr="ma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2067" t="2812" r="27768" b="24606"/>
          <a:stretch>
            <a:fillRect/>
          </a:stretch>
        </p:blipFill>
        <p:spPr bwMode="auto">
          <a:xfrm>
            <a:off x="3881428" y="2401391"/>
            <a:ext cx="3061380" cy="3218373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23875" y="290513"/>
            <a:ext cx="9429750" cy="1206500"/>
          </a:xfrm>
        </p:spPr>
        <p:txBody>
          <a:bodyPr/>
          <a:lstStyle/>
          <a:p>
            <a:r>
              <a:rPr lang="fr-FR" dirty="0" smtClean="0"/>
              <a:t>EMEP </a:t>
            </a:r>
            <a:r>
              <a:rPr lang="fr-FR" dirty="0" err="1" smtClean="0"/>
              <a:t>emissions</a:t>
            </a:r>
            <a:r>
              <a:rPr lang="fr-FR" dirty="0" smtClean="0"/>
              <a:t> (1990 → 2008) – Zoom on DE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595280" y="1119170"/>
            <a:ext cx="4629150" cy="674687"/>
          </a:xfrm>
        </p:spPr>
        <p:txBody>
          <a:bodyPr/>
          <a:lstStyle/>
          <a:p>
            <a:r>
              <a:rPr lang="fr-FR" dirty="0" smtClean="0"/>
              <a:t>SOX – SNAP1 </a:t>
            </a:r>
            <a:endParaRPr lang="fr-FR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166784" y="1762112"/>
            <a:ext cx="8929750" cy="674687"/>
          </a:xfrm>
        </p:spPr>
        <p:txBody>
          <a:bodyPr/>
          <a:lstStyle/>
          <a:p>
            <a:r>
              <a:rPr lang="fr-FR" dirty="0" smtClean="0"/>
              <a:t>   1990                               1999                             2008</a:t>
            </a:r>
          </a:p>
        </p:txBody>
      </p:sp>
      <p:pic>
        <p:nvPicPr>
          <p:cNvPr id="55299" name="Picture 3" descr="map"/>
          <p:cNvPicPr>
            <a:picLocks noChangeAspect="1" noChangeArrowheads="1"/>
          </p:cNvPicPr>
          <p:nvPr/>
        </p:nvPicPr>
        <p:blipFill>
          <a:blip r:embed="rId4" cstate="print"/>
          <a:srcRect l="12142" t="3278" r="27857" b="24180"/>
          <a:stretch>
            <a:fillRect/>
          </a:stretch>
        </p:blipFill>
        <p:spPr bwMode="auto">
          <a:xfrm>
            <a:off x="7041651" y="2401227"/>
            <a:ext cx="3054883" cy="321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new </a:t>
            </a:r>
            <a:r>
              <a:rPr lang="fr-FR" dirty="0" err="1" smtClean="0"/>
              <a:t>Exercise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206" y="1600200"/>
            <a:ext cx="9663807" cy="4448192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fr-FR" dirty="0" smtClean="0"/>
              <a:t>Evaluation on the EMEP 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campaigns</a:t>
            </a:r>
            <a:r>
              <a:rPr lang="fr-FR" dirty="0" smtClean="0"/>
              <a:t> (« </a:t>
            </a:r>
            <a:r>
              <a:rPr lang="fr-FR" dirty="0" err="1" smtClean="0"/>
              <a:t>Scientific</a:t>
            </a:r>
            <a:r>
              <a:rPr lang="fr-FR" dirty="0" smtClean="0"/>
              <a:t> &amp; </a:t>
            </a:r>
            <a:r>
              <a:rPr lang="fr-FR" dirty="0" err="1" smtClean="0"/>
              <a:t>politic</a:t>
            </a:r>
            <a:r>
              <a:rPr lang="fr-FR" dirty="0" smtClean="0"/>
              <a:t> issue »)</a:t>
            </a:r>
          </a:p>
          <a:p>
            <a:pPr marL="1616075" lvl="2" indent="-342900">
              <a:lnSpc>
                <a:spcPct val="80000"/>
              </a:lnSpc>
            </a:pPr>
            <a:r>
              <a:rPr lang="en-US" sz="1800" dirty="0" smtClean="0">
                <a:solidFill>
                  <a:srgbClr val="0F3277"/>
                </a:solidFill>
              </a:rPr>
              <a:t>2006: 01/06 - 30/06 </a:t>
            </a:r>
          </a:p>
          <a:p>
            <a:pPr marL="1616075" lvl="2" indent="-342900">
              <a:lnSpc>
                <a:spcPct val="80000"/>
              </a:lnSpc>
            </a:pPr>
            <a:r>
              <a:rPr lang="en-US" sz="1800" dirty="0" smtClean="0">
                <a:solidFill>
                  <a:srgbClr val="0F3277"/>
                </a:solidFill>
              </a:rPr>
              <a:t>2007: 08/01 - 04/02 </a:t>
            </a:r>
          </a:p>
          <a:p>
            <a:pPr marL="1616075" lvl="2" indent="-342900">
              <a:lnSpc>
                <a:spcPct val="80000"/>
              </a:lnSpc>
            </a:pPr>
            <a:r>
              <a:rPr lang="en-US" sz="1800" dirty="0" smtClean="0">
                <a:solidFill>
                  <a:srgbClr val="0F3277"/>
                </a:solidFill>
              </a:rPr>
              <a:t>2008: 17/09 - 15/10</a:t>
            </a:r>
          </a:p>
          <a:p>
            <a:pPr marL="1616075" lvl="2" indent="-342900">
              <a:lnSpc>
                <a:spcPct val="80000"/>
              </a:lnSpc>
            </a:pPr>
            <a:r>
              <a:rPr lang="en-US" sz="1800" dirty="0" smtClean="0">
                <a:solidFill>
                  <a:srgbClr val="0F3277"/>
                </a:solidFill>
              </a:rPr>
              <a:t>2009: 25/02 – 26/03</a:t>
            </a:r>
            <a:r>
              <a:rPr lang="en-US" sz="2000" dirty="0" smtClean="0">
                <a:solidFill>
                  <a:srgbClr val="0F3277"/>
                </a:solidFill>
              </a:rPr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fr-FR" dirty="0" err="1" smtClean="0"/>
              <a:t>Retrospective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(« Policy issue »)</a:t>
            </a:r>
          </a:p>
          <a:p>
            <a:pPr lvl="1"/>
            <a:r>
              <a:rPr lang="fr-FR" dirty="0" err="1" smtClean="0"/>
              <a:t>Capacity</a:t>
            </a:r>
            <a:r>
              <a:rPr lang="fr-FR" dirty="0" smtClean="0"/>
              <a:t> of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 to </a:t>
            </a:r>
            <a:r>
              <a:rPr lang="fr-FR" dirty="0" err="1" smtClean="0"/>
              <a:t>reproduce</a:t>
            </a:r>
            <a:r>
              <a:rPr lang="fr-FR" dirty="0" smtClean="0"/>
              <a:t> </a:t>
            </a:r>
            <a:r>
              <a:rPr lang="fr-FR" dirty="0" err="1" smtClean="0"/>
              <a:t>monitored</a:t>
            </a:r>
            <a:r>
              <a:rPr lang="fr-FR" dirty="0" smtClean="0"/>
              <a:t> </a:t>
            </a:r>
            <a:r>
              <a:rPr lang="fr-FR" dirty="0" err="1" smtClean="0"/>
              <a:t>changed</a:t>
            </a:r>
            <a:r>
              <a:rPr lang="fr-FR" dirty="0" smtClean="0"/>
              <a:t> in air </a:t>
            </a:r>
            <a:r>
              <a:rPr lang="fr-FR" dirty="0" err="1" smtClean="0"/>
              <a:t>quality</a:t>
            </a:r>
            <a:endParaRPr lang="fr-FR" dirty="0" smtClean="0"/>
          </a:p>
          <a:p>
            <a:pPr lvl="1"/>
            <a:r>
              <a:rPr lang="fr-FR" dirty="0" smtClean="0"/>
              <a:t>Retro. </a:t>
            </a:r>
            <a:r>
              <a:rPr lang="fr-FR" dirty="0" err="1" smtClean="0"/>
              <a:t>analysis</a:t>
            </a:r>
            <a:r>
              <a:rPr lang="fr-FR" dirty="0" smtClean="0"/>
              <a:t> 2008 </a:t>
            </a:r>
            <a:r>
              <a:rPr lang="en-US" dirty="0" smtClean="0">
                <a:sym typeface="Wingdings" pitchFamily="2" charset="2"/>
              </a:rPr>
              <a:t> 1999 1990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Response</a:t>
            </a:r>
            <a:r>
              <a:rPr lang="fr-FR" dirty="0" smtClean="0"/>
              <a:t> of </a:t>
            </a:r>
            <a:r>
              <a:rPr lang="fr-FR" dirty="0" err="1" smtClean="0"/>
              <a:t>models</a:t>
            </a:r>
            <a:r>
              <a:rPr lang="fr-FR" dirty="0" smtClean="0"/>
              <a:t> to real </a:t>
            </a:r>
            <a:r>
              <a:rPr lang="fr-FR" dirty="0" err="1" smtClean="0"/>
              <a:t>sharp</a:t>
            </a:r>
            <a:r>
              <a:rPr lang="fr-FR" dirty="0" smtClean="0"/>
              <a:t> </a:t>
            </a:r>
            <a:r>
              <a:rPr lang="fr-FR" dirty="0" err="1" smtClean="0"/>
              <a:t>emission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(</a:t>
            </a:r>
            <a:r>
              <a:rPr lang="fr-FR" b="1" dirty="0" smtClean="0"/>
              <a:t>1990- 1999 </a:t>
            </a:r>
            <a:r>
              <a:rPr lang="fr-FR" dirty="0" smtClean="0"/>
              <a:t>– 2008)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Common set of input data , </a:t>
            </a:r>
            <a:r>
              <a:rPr lang="fr-FR" dirty="0" err="1" smtClean="0"/>
              <a:t>domain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err="1" smtClean="0"/>
              <a:t>Opportunity</a:t>
            </a:r>
            <a:r>
              <a:rPr lang="fr-FR" dirty="0" smtClean="0"/>
              <a:t> to </a:t>
            </a:r>
            <a:r>
              <a:rPr lang="fr-FR" dirty="0" err="1" smtClean="0"/>
              <a:t>build</a:t>
            </a:r>
            <a:r>
              <a:rPr lang="fr-FR" dirty="0" smtClean="0"/>
              <a:t> a more consistent </a:t>
            </a:r>
            <a:r>
              <a:rPr lang="fr-FR" dirty="0" err="1" smtClean="0"/>
              <a:t>inventory</a:t>
            </a:r>
            <a:r>
              <a:rPr lang="fr-FR" dirty="0" smtClean="0"/>
              <a:t> (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err="1" smtClean="0">
                <a:sym typeface="Wingdings" pitchFamily="2" charset="2"/>
              </a:rPr>
              <a:t>Martijn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exercise</a:t>
            </a:r>
            <a:r>
              <a:rPr lang="fr-FR" dirty="0" smtClean="0"/>
              <a:t>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43438" y="2408238"/>
            <a:ext cx="40322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55600" indent="-355600">
              <a:lnSpc>
                <a:spcPct val="80000"/>
              </a:lnSpc>
              <a:buClr>
                <a:schemeClr val="tx1"/>
              </a:buClr>
              <a:buSzPct val="115000"/>
            </a:pPr>
            <a:r>
              <a:rPr lang="en-US" b="1" dirty="0" smtClean="0">
                <a:solidFill>
                  <a:srgbClr val="0F3277"/>
                </a:solidFill>
              </a:rPr>
              <a:t> </a:t>
            </a:r>
            <a:endParaRPr lang="en-US" b="1" dirty="0">
              <a:solidFill>
                <a:srgbClr val="0F3277"/>
              </a:solidFill>
            </a:endParaRPr>
          </a:p>
          <a:p>
            <a:pPr marL="355600" indent="-355600">
              <a:lnSpc>
                <a:spcPct val="80000"/>
              </a:lnSpc>
              <a:buClr>
                <a:schemeClr val="tx1"/>
              </a:buClr>
              <a:buSzPct val="115000"/>
            </a:pPr>
            <a:endParaRPr lang="en-US" b="1" dirty="0">
              <a:solidFill>
                <a:srgbClr val="0F3277"/>
              </a:solidFill>
            </a:endParaRPr>
          </a:p>
          <a:p>
            <a:pPr marL="355600" indent="-355600">
              <a:lnSpc>
                <a:spcPct val="80000"/>
              </a:lnSpc>
              <a:buClr>
                <a:schemeClr val="tx1"/>
              </a:buClr>
              <a:buSzPct val="115000"/>
            </a:pPr>
            <a:endParaRPr lang="en-US" b="1" dirty="0">
              <a:solidFill>
                <a:srgbClr val="0F3277"/>
              </a:solidFill>
            </a:endParaRPr>
          </a:p>
          <a:p>
            <a:pPr marL="355600" indent="-355600">
              <a:lnSpc>
                <a:spcPct val="80000"/>
              </a:lnSpc>
              <a:buClr>
                <a:schemeClr val="tx1"/>
              </a:buClr>
              <a:buSzPct val="115000"/>
            </a:pPr>
            <a:endParaRPr lang="en-US" b="1" dirty="0">
              <a:solidFill>
                <a:srgbClr val="0F3277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V="1">
            <a:off x="3524238" y="4699620"/>
            <a:ext cx="58328" cy="3486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2881296" y="504826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</a:t>
            </a:r>
            <a:r>
              <a:rPr lang="fr-FR" dirty="0" smtClean="0"/>
              <a:t>-</a:t>
            </a:r>
            <a:r>
              <a:rPr lang="fr-FR" dirty="0" err="1" smtClean="0"/>
              <a:t>crisis</a:t>
            </a:r>
            <a:r>
              <a:rPr lang="fr-FR" dirty="0" smtClean="0"/>
              <a:t> </a:t>
            </a:r>
            <a:r>
              <a:rPr lang="fr-FR" dirty="0" err="1" smtClean="0"/>
              <a:t>yr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81560" y="5048260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Signature of the GP.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4734694" y="4699620"/>
            <a:ext cx="646932" cy="2772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6893000" y="4976822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Baseline </a:t>
            </a:r>
            <a:r>
              <a:rPr lang="fr-FR" dirty="0" err="1" smtClean="0"/>
              <a:t>yr</a:t>
            </a:r>
            <a:r>
              <a:rPr lang="fr-FR" dirty="0" smtClean="0"/>
              <a:t> GP.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 flipV="1">
            <a:off x="5742806" y="4627612"/>
            <a:ext cx="1293070" cy="3492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5166742" y="955204"/>
            <a:ext cx="427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latin typeface="+mn-lt"/>
              </a:rPr>
              <a:t>Meeting INERIS on April, 4th 2012</a:t>
            </a:r>
            <a:endParaRPr lang="fr-FR" sz="20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600" y="523156"/>
            <a:ext cx="9525000" cy="561975"/>
          </a:xfrm>
        </p:spPr>
        <p:txBody>
          <a:bodyPr/>
          <a:lstStyle/>
          <a:p>
            <a:r>
              <a:rPr lang="fr-FR" dirty="0" smtClean="0"/>
              <a:t>Field </a:t>
            </a:r>
            <a:r>
              <a:rPr lang="fr-FR" dirty="0" err="1" smtClean="0"/>
              <a:t>campaign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206" y="1243236"/>
            <a:ext cx="9663807" cy="47244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000" dirty="0" err="1" smtClean="0"/>
              <a:t>Context</a:t>
            </a:r>
            <a:r>
              <a:rPr lang="fr-FR" sz="2000" dirty="0" smtClean="0"/>
              <a:t> : Performances of model has </a:t>
            </a:r>
            <a:r>
              <a:rPr lang="fr-FR" sz="2000" dirty="0" err="1" smtClean="0"/>
              <a:t>changed</a:t>
            </a:r>
            <a:r>
              <a:rPr lang="fr-FR" sz="2000" dirty="0" smtClean="0"/>
              <a:t> (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, met. drivers)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000" dirty="0" smtClean="0"/>
              <a:t>Objectives </a:t>
            </a:r>
          </a:p>
          <a:p>
            <a:pPr marL="879475" lvl="1" indent="-457200"/>
            <a:r>
              <a:rPr lang="fr-FR" sz="2000" dirty="0" smtClean="0"/>
              <a:t>Validation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usual</a:t>
            </a:r>
            <a:r>
              <a:rPr lang="fr-FR" sz="2000" dirty="0" smtClean="0"/>
              <a:t> stations (AIRBASE, EMEP) and on the </a:t>
            </a:r>
            <a:r>
              <a:rPr lang="fr-FR" sz="2000" dirty="0" err="1" smtClean="0"/>
              <a:t>campaigns</a:t>
            </a:r>
            <a:endParaRPr lang="fr-FR" sz="2000" dirty="0" smtClean="0"/>
          </a:p>
          <a:p>
            <a:pPr marL="879475" lvl="1" indent="-457200"/>
            <a:r>
              <a:rPr lang="fr-FR" sz="2000" dirty="0" smtClean="0"/>
              <a:t>Validation on </a:t>
            </a:r>
            <a:r>
              <a:rPr lang="fr-FR" sz="2000" dirty="0" err="1" smtClean="0"/>
              <a:t>hourly</a:t>
            </a:r>
            <a:r>
              <a:rPr lang="fr-FR" sz="2000" dirty="0" smtClean="0"/>
              <a:t> data of PM/</a:t>
            </a:r>
            <a:r>
              <a:rPr lang="fr-FR" sz="2000" dirty="0" err="1" smtClean="0"/>
              <a:t>Gas</a:t>
            </a:r>
            <a:r>
              <a:rPr lang="fr-FR" sz="2000" dirty="0" smtClean="0"/>
              <a:t> components (HNO3/NO3, NH4/NH3)</a:t>
            </a:r>
          </a:p>
          <a:p>
            <a:pPr marL="879475" lvl="1" indent="-457200"/>
            <a:r>
              <a:rPr lang="fr-FR" sz="2000" dirty="0" smtClean="0"/>
              <a:t>Focus on PM, SOA (</a:t>
            </a:r>
            <a:r>
              <a:rPr lang="fr-FR" sz="2000" dirty="0" err="1" smtClean="0"/>
              <a:t>biog</a:t>
            </a:r>
            <a:r>
              <a:rPr lang="fr-FR" sz="2000" dirty="0" smtClean="0"/>
              <a:t>., </a:t>
            </a:r>
            <a:r>
              <a:rPr lang="fr-FR" sz="2000" dirty="0" err="1" smtClean="0"/>
              <a:t>anth</a:t>
            </a:r>
            <a:r>
              <a:rPr lang="fr-FR" sz="2000" dirty="0" smtClean="0"/>
              <a:t>.), BBOA?</a:t>
            </a:r>
            <a:endParaRPr lang="fr-FR" sz="2000" dirty="0" smtClean="0"/>
          </a:p>
          <a:p>
            <a:pPr marL="879475" lvl="1" indent="-457200"/>
            <a:r>
              <a:rPr lang="fr-FR" sz="2000" dirty="0" smtClean="0"/>
              <a:t>EMEP </a:t>
            </a:r>
            <a:r>
              <a:rPr lang="fr-FR" sz="2000" i="1" dirty="0" smtClean="0"/>
              <a:t>versus</a:t>
            </a:r>
            <a:r>
              <a:rPr lang="fr-FR" sz="2000" dirty="0" smtClean="0"/>
              <a:t>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CTMs</a:t>
            </a:r>
            <a:r>
              <a:rPr lang="fr-FR" sz="2000" dirty="0" smtClean="0"/>
              <a:t> performances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000" dirty="0" smtClean="0"/>
              <a:t>The </a:t>
            </a:r>
            <a:r>
              <a:rPr lang="fr-FR" sz="2000" dirty="0" err="1" smtClean="0"/>
              <a:t>campaigns</a:t>
            </a:r>
            <a:r>
              <a:rPr lang="fr-FR" sz="2000" dirty="0" smtClean="0"/>
              <a:t> (1 </a:t>
            </a:r>
            <a:r>
              <a:rPr lang="fr-FR" sz="2000" dirty="0" err="1" smtClean="0"/>
              <a:t>month</a:t>
            </a:r>
            <a:r>
              <a:rPr lang="fr-FR" sz="2000" dirty="0" smtClean="0"/>
              <a:t> </a:t>
            </a:r>
            <a:r>
              <a:rPr lang="fr-FR" sz="2000" dirty="0" err="1" smtClean="0"/>
              <a:t>campaigns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2006: 01/06 - 30/06 </a:t>
            </a:r>
          </a:p>
          <a:p>
            <a:pPr lvl="1"/>
            <a:r>
              <a:rPr lang="fr-FR" sz="2000" dirty="0" smtClean="0"/>
              <a:t>2007: 08/01 - 04/02 </a:t>
            </a:r>
          </a:p>
          <a:p>
            <a:pPr lvl="1"/>
            <a:r>
              <a:rPr lang="fr-FR" sz="2000" dirty="0" smtClean="0"/>
              <a:t>2008: 17/09 - 15/10</a:t>
            </a:r>
          </a:p>
          <a:p>
            <a:pPr lvl="1"/>
            <a:r>
              <a:rPr lang="fr-FR" sz="2000" dirty="0" smtClean="0"/>
              <a:t>2009: 25/02 – 26/03 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Models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run</a:t>
            </a:r>
            <a:r>
              <a:rPr lang="fr-FR" sz="2000" dirty="0" smtClean="0"/>
              <a:t> </a:t>
            </a:r>
            <a:r>
              <a:rPr lang="fr-FR" sz="2000" dirty="0" smtClean="0"/>
              <a:t>on one </a:t>
            </a:r>
            <a:r>
              <a:rPr lang="fr-FR" sz="2000" dirty="0" err="1" smtClean="0"/>
              <a:t>month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smtClean="0"/>
              <a:t>15 </a:t>
            </a:r>
            <a:r>
              <a:rPr lang="fr-FR" sz="2000" dirty="0" err="1" smtClean="0"/>
              <a:t>days</a:t>
            </a:r>
            <a:r>
              <a:rPr lang="fr-FR" sz="2000" dirty="0" smtClean="0"/>
              <a:t> </a:t>
            </a:r>
            <a:r>
              <a:rPr lang="fr-FR" sz="2000" dirty="0" smtClean="0"/>
              <a:t>for </a:t>
            </a:r>
            <a:r>
              <a:rPr lang="fr-FR" sz="2000" dirty="0" err="1" smtClean="0"/>
              <a:t>spin-up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The </a:t>
            </a:r>
            <a:r>
              <a:rPr lang="fr-FR" sz="2000" dirty="0" err="1" smtClean="0"/>
              <a:t>domain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prescribed</a:t>
            </a:r>
            <a:r>
              <a:rPr lang="fr-FR" sz="2000" dirty="0" smtClean="0"/>
              <a:t>, </a:t>
            </a:r>
            <a:r>
              <a:rPr lang="fr-FR" sz="2000" dirty="0" err="1" smtClean="0"/>
              <a:t>anthropogenic</a:t>
            </a:r>
            <a:r>
              <a:rPr lang="fr-FR" sz="2000" dirty="0" smtClean="0"/>
              <a:t> </a:t>
            </a:r>
            <a:r>
              <a:rPr lang="fr-FR" sz="2000" dirty="0" err="1" smtClean="0"/>
              <a:t>emissions</a:t>
            </a:r>
            <a:r>
              <a:rPr lang="fr-FR" sz="2000" dirty="0" smtClean="0"/>
              <a:t>, </a:t>
            </a:r>
            <a:r>
              <a:rPr lang="fr-FR" sz="2000" dirty="0" err="1" smtClean="0"/>
              <a:t>fire</a:t>
            </a:r>
            <a:r>
              <a:rPr lang="fr-FR" sz="2000" dirty="0" smtClean="0"/>
              <a:t> </a:t>
            </a:r>
            <a:r>
              <a:rPr lang="fr-FR" sz="2000" dirty="0" err="1" smtClean="0"/>
              <a:t>emissions</a:t>
            </a:r>
            <a:r>
              <a:rPr lang="fr-FR" sz="2000" dirty="0" smtClean="0"/>
              <a:t>, </a:t>
            </a:r>
            <a:r>
              <a:rPr lang="fr-FR" sz="2000" dirty="0" err="1" smtClean="0"/>
              <a:t>meteorology</a:t>
            </a:r>
            <a:r>
              <a:rPr lang="fr-FR" sz="2000" dirty="0" smtClean="0"/>
              <a:t>, </a:t>
            </a:r>
            <a:r>
              <a:rPr lang="fr-FR" sz="2000" dirty="0" err="1" smtClean="0"/>
              <a:t>boundary</a:t>
            </a:r>
            <a:r>
              <a:rPr lang="fr-FR" sz="2000" dirty="0" smtClean="0"/>
              <a:t> conditions are </a:t>
            </a:r>
            <a:r>
              <a:rPr lang="fr-FR" sz="2000" dirty="0" err="1" smtClean="0"/>
              <a:t>provided</a:t>
            </a:r>
            <a:r>
              <a:rPr lang="fr-FR" sz="2000" dirty="0" smtClean="0"/>
              <a:t> by INERIS</a:t>
            </a:r>
          </a:p>
          <a:p>
            <a:endParaRPr lang="fr-FR" sz="2000" dirty="0"/>
          </a:p>
        </p:txBody>
      </p:sp>
      <p:pic>
        <p:nvPicPr>
          <p:cNvPr id="4" name="Picture 4" descr="europe"/>
          <p:cNvPicPr>
            <a:picLocks noChangeAspect="1" noChangeArrowheads="1"/>
          </p:cNvPicPr>
          <p:nvPr/>
        </p:nvPicPr>
        <p:blipFill>
          <a:blip r:embed="rId2" cstate="print"/>
          <a:srcRect l="55521" t="54927" r="5104" b="5707"/>
          <a:stretch>
            <a:fillRect/>
          </a:stretch>
        </p:blipFill>
        <p:spPr bwMode="auto">
          <a:xfrm>
            <a:off x="7381890" y="3333748"/>
            <a:ext cx="2465388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Retrospective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5280" y="1609744"/>
            <a:ext cx="9167813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Three yearly simulations will be performed by each participant on entire European domain (1990 – 1999 – 2008)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Emission inventories might be scaled to be consistent with EMEP national </a:t>
            </a:r>
            <a:r>
              <a:rPr lang="en-US" dirty="0" err="1" smtClean="0"/>
              <a:t>sectoral</a:t>
            </a:r>
            <a:r>
              <a:rPr lang="en-US" dirty="0" smtClean="0"/>
              <a:t> totals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Consistency of the meteorology (WRF / </a:t>
            </a:r>
            <a:r>
              <a:rPr lang="en-US" dirty="0" err="1" smtClean="0"/>
              <a:t>ERAinterim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At </a:t>
            </a:r>
            <a:r>
              <a:rPr lang="en-US" dirty="0" smtClean="0"/>
              <a:t>least one model (CHIMERE) will run the same meteorological year with the emission years (1990-1999-2008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Validation against monitoring data restricted to species covered by the Protocol: O3, SO2, </a:t>
            </a:r>
            <a:r>
              <a:rPr lang="en-US" dirty="0" err="1" smtClean="0"/>
              <a:t>NOx</a:t>
            </a:r>
            <a:r>
              <a:rPr lang="en-US" dirty="0" smtClean="0"/>
              <a:t>, SO4, NO3, PM?… for which measurement data are </a:t>
            </a:r>
            <a:r>
              <a:rPr lang="en-US" dirty="0" smtClean="0"/>
              <a:t>available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Multi-model analysis of responses to emissions reductions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Locate the EMEP model in the spread of model responses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404" y="619104"/>
            <a:ext cx="9525000" cy="561975"/>
          </a:xfrm>
        </p:spPr>
        <p:txBody>
          <a:bodyPr/>
          <a:lstStyle/>
          <a:p>
            <a:r>
              <a:rPr lang="fr-FR" dirty="0" smtClean="0"/>
              <a:t>General settings </a:t>
            </a:r>
            <a:r>
              <a:rPr lang="fr-FR" dirty="0" err="1" smtClean="0"/>
              <a:t>expected</a:t>
            </a:r>
            <a:r>
              <a:rPr lang="fr-FR" dirty="0" smtClean="0"/>
              <a:t> for the simulations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966" y="1119170"/>
            <a:ext cx="9929882" cy="578647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2000" dirty="0" smtClean="0"/>
              <a:t>Common </a:t>
            </a:r>
            <a:r>
              <a:rPr lang="fr-FR" sz="2000" dirty="0" err="1" smtClean="0"/>
              <a:t>domain</a:t>
            </a:r>
            <a:r>
              <a:rPr lang="fr-FR" sz="2000" dirty="0" smtClean="0"/>
              <a:t> COORD_ED25 for the </a:t>
            </a:r>
            <a:r>
              <a:rPr lang="fr-FR" sz="2000" dirty="0" err="1" smtClean="0"/>
              <a:t>Modelling</a:t>
            </a:r>
            <a:r>
              <a:rPr lang="fr-FR" sz="2000" dirty="0" smtClean="0"/>
              <a:t> Teams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Common </a:t>
            </a:r>
            <a:r>
              <a:rPr lang="fr-FR" sz="2000" dirty="0" err="1" smtClean="0"/>
              <a:t>emission</a:t>
            </a:r>
            <a:r>
              <a:rPr lang="fr-FR" sz="2000" dirty="0" smtClean="0"/>
              <a:t> </a:t>
            </a:r>
            <a:r>
              <a:rPr lang="fr-FR" sz="2000" dirty="0" err="1" smtClean="0"/>
              <a:t>dataset</a:t>
            </a:r>
            <a:r>
              <a:rPr lang="fr-FR" sz="2000" dirty="0" smtClean="0"/>
              <a:t> for </a:t>
            </a:r>
            <a:r>
              <a:rPr lang="fr-FR" sz="2000" dirty="0" err="1" smtClean="0"/>
              <a:t>anthropogenic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r>
              <a:rPr lang="fr-FR" sz="2000" dirty="0" smtClean="0"/>
              <a:t> and </a:t>
            </a:r>
            <a:r>
              <a:rPr lang="fr-FR" sz="2000" dirty="0" err="1" smtClean="0"/>
              <a:t>wildfires</a:t>
            </a:r>
            <a:endParaRPr lang="fr-FR" sz="2000" dirty="0" smtClean="0"/>
          </a:p>
          <a:p>
            <a:pPr lvl="1"/>
            <a:r>
              <a:rPr lang="fr-FR" sz="2000" dirty="0" smtClean="0"/>
              <a:t>EC/POM/OPPM for the </a:t>
            </a:r>
            <a:r>
              <a:rPr lang="fr-FR" sz="2000" b="1" dirty="0" err="1" smtClean="0"/>
              <a:t>field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campaigns</a:t>
            </a:r>
            <a:r>
              <a:rPr lang="fr-FR" sz="2000" b="1" dirty="0" smtClean="0"/>
              <a:t> </a:t>
            </a:r>
            <a:r>
              <a:rPr lang="fr-FR" sz="2000" dirty="0" smtClean="0"/>
              <a:t>(BBOA?)</a:t>
            </a:r>
            <a:endParaRPr lang="fr-FR" sz="2000" dirty="0" smtClean="0"/>
          </a:p>
          <a:p>
            <a:pPr lvl="1"/>
            <a:r>
              <a:rPr lang="fr-FR" sz="2000" dirty="0" smtClean="0"/>
              <a:t>Total PPM (TPPM) </a:t>
            </a:r>
            <a:r>
              <a:rPr lang="fr-FR" sz="2000" dirty="0" err="1" smtClean="0"/>
              <a:t>instead</a:t>
            </a:r>
            <a:r>
              <a:rPr lang="fr-FR" sz="2000" dirty="0" smtClean="0"/>
              <a:t> of POM/EC/OPPM for the </a:t>
            </a:r>
            <a:r>
              <a:rPr lang="fr-FR" sz="2000" b="1" dirty="0" err="1" smtClean="0"/>
              <a:t>retrospective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analysis</a:t>
            </a:r>
            <a:endParaRPr lang="fr-FR" sz="2000" b="1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Biogenic</a:t>
            </a:r>
            <a:r>
              <a:rPr lang="fr-FR" sz="2000" dirty="0" smtClean="0"/>
              <a:t> </a:t>
            </a:r>
            <a:r>
              <a:rPr lang="fr-FR" sz="2000" dirty="0" err="1" smtClean="0"/>
              <a:t>emissions</a:t>
            </a:r>
            <a:r>
              <a:rPr lang="fr-FR" sz="2000" dirty="0" smtClean="0"/>
              <a:t> (free), NO &amp; VOC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Landuse</a:t>
            </a:r>
            <a:r>
              <a:rPr lang="fr-FR" sz="2000" dirty="0" smtClean="0"/>
              <a:t> : free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Common </a:t>
            </a:r>
            <a:r>
              <a:rPr lang="fr-FR" sz="2000" dirty="0" err="1" smtClean="0"/>
              <a:t>boundary</a:t>
            </a:r>
            <a:r>
              <a:rPr lang="fr-FR" sz="2000" dirty="0" smtClean="0"/>
              <a:t> conditions for the </a:t>
            </a:r>
            <a:r>
              <a:rPr lang="fr-FR" sz="2000" dirty="0" err="1" smtClean="0"/>
              <a:t>Modelling</a:t>
            </a:r>
            <a:r>
              <a:rPr lang="fr-FR" sz="2000" dirty="0" smtClean="0"/>
              <a:t> Teams (MACC)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Common </a:t>
            </a:r>
            <a:r>
              <a:rPr lang="fr-FR" sz="2000" dirty="0" err="1" smtClean="0"/>
              <a:t>meteorology</a:t>
            </a:r>
            <a:r>
              <a:rPr lang="fr-FR" sz="2000" dirty="0" smtClean="0"/>
              <a:t> for the </a:t>
            </a:r>
            <a:r>
              <a:rPr lang="fr-FR" sz="2000" dirty="0" err="1" smtClean="0"/>
              <a:t>Modelling</a:t>
            </a:r>
            <a:r>
              <a:rPr lang="fr-FR" sz="2000" dirty="0" smtClean="0"/>
              <a:t> Teams (</a:t>
            </a:r>
            <a:r>
              <a:rPr lang="fr-FR" sz="2000" dirty="0" err="1" smtClean="0"/>
              <a:t>still</a:t>
            </a:r>
            <a:r>
              <a:rPr lang="fr-FR" sz="2000" dirty="0" smtClean="0"/>
              <a:t> in </a:t>
            </a:r>
            <a:r>
              <a:rPr lang="fr-FR" sz="2000" dirty="0" smtClean="0"/>
              <a:t>discussion for </a:t>
            </a:r>
            <a:r>
              <a:rPr lang="fr-FR" sz="2000" dirty="0" err="1" smtClean="0"/>
              <a:t>some</a:t>
            </a:r>
            <a:r>
              <a:rPr lang="fr-FR" sz="2000" dirty="0" smtClean="0"/>
              <a:t> groups)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emissions</a:t>
            </a:r>
            <a:r>
              <a:rPr lang="fr-FR" sz="2000" dirty="0" smtClean="0"/>
              <a:t> :</a:t>
            </a:r>
          </a:p>
          <a:p>
            <a:pPr lvl="1"/>
            <a:r>
              <a:rPr lang="fr-FR" sz="2000" dirty="0" smtClean="0"/>
              <a:t>Road </a:t>
            </a:r>
            <a:r>
              <a:rPr lang="fr-FR" sz="2000" dirty="0" err="1" smtClean="0"/>
              <a:t>dust</a:t>
            </a:r>
            <a:r>
              <a:rPr lang="fr-FR" sz="2000" dirty="0" smtClean="0"/>
              <a:t> </a:t>
            </a:r>
            <a:r>
              <a:rPr lang="fr-FR" sz="2000" dirty="0" err="1" smtClean="0"/>
              <a:t>resuspension</a:t>
            </a:r>
            <a:r>
              <a:rPr lang="fr-FR" sz="2000" dirty="0" smtClean="0"/>
              <a:t>, </a:t>
            </a:r>
            <a:r>
              <a:rPr lang="fr-FR" sz="2000" dirty="0" err="1" smtClean="0"/>
              <a:t>wind</a:t>
            </a:r>
            <a:r>
              <a:rPr lang="fr-FR" sz="2000" dirty="0" smtClean="0"/>
              <a:t> </a:t>
            </a:r>
            <a:r>
              <a:rPr lang="fr-FR" sz="2000" dirty="0" err="1" smtClean="0"/>
              <a:t>blown</a:t>
            </a:r>
            <a:r>
              <a:rPr lang="fr-FR" sz="2000" dirty="0" smtClean="0"/>
              <a:t> </a:t>
            </a:r>
            <a:r>
              <a:rPr lang="fr-FR" sz="2000" dirty="0" err="1" smtClean="0"/>
              <a:t>dust</a:t>
            </a:r>
            <a:r>
              <a:rPr lang="fr-FR" sz="2000" dirty="0" smtClean="0"/>
              <a:t>  (free)</a:t>
            </a:r>
          </a:p>
          <a:p>
            <a:pPr lvl="1"/>
            <a:r>
              <a:rPr lang="fr-FR" sz="2000" dirty="0" err="1" smtClean="0"/>
              <a:t>Define</a:t>
            </a:r>
            <a:r>
              <a:rPr lang="fr-FR" sz="2000" dirty="0" smtClean="0"/>
              <a:t> an output </a:t>
            </a:r>
            <a:r>
              <a:rPr lang="fr-FR" sz="2000" dirty="0" err="1" smtClean="0"/>
              <a:t>species</a:t>
            </a:r>
            <a:r>
              <a:rPr lang="fr-FR" sz="2000" dirty="0" smtClean="0"/>
              <a:t> to </a:t>
            </a:r>
            <a:r>
              <a:rPr lang="fr-FR" sz="2000" dirty="0" err="1" smtClean="0"/>
              <a:t>track</a:t>
            </a:r>
            <a:r>
              <a:rPr lang="fr-FR" sz="2000" dirty="0" smtClean="0"/>
              <a:t> </a:t>
            </a:r>
            <a:r>
              <a:rPr lang="fr-FR" sz="2000" dirty="0" err="1" smtClean="0"/>
              <a:t>these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POA </a:t>
            </a:r>
            <a:r>
              <a:rPr lang="fr-FR" sz="2000" dirty="0" err="1" smtClean="0"/>
              <a:t>chemistry</a:t>
            </a:r>
            <a:r>
              <a:rPr lang="fr-FR" sz="2000" dirty="0" smtClean="0"/>
              <a:t> (free)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 smtClean="0"/>
              <a:t>Minimum </a:t>
            </a:r>
            <a:r>
              <a:rPr lang="fr-FR" sz="2000" dirty="0" err="1" smtClean="0"/>
              <a:t>aerosol</a:t>
            </a:r>
            <a:r>
              <a:rPr lang="fr-FR" sz="2000" dirty="0" smtClean="0"/>
              <a:t> </a:t>
            </a:r>
            <a:r>
              <a:rPr lang="fr-FR" sz="2000" dirty="0" err="1" smtClean="0"/>
              <a:t>species</a:t>
            </a:r>
            <a:r>
              <a:rPr lang="fr-FR" sz="2000" dirty="0" smtClean="0"/>
              <a:t> </a:t>
            </a:r>
            <a:r>
              <a:rPr lang="fr-FR" sz="2000" dirty="0" err="1" smtClean="0"/>
              <a:t>required</a:t>
            </a:r>
            <a:r>
              <a:rPr lang="fr-FR" sz="2000" dirty="0" smtClean="0"/>
              <a:t> in the outputs (EC, </a:t>
            </a:r>
            <a:r>
              <a:rPr lang="fr-FR" sz="2000" dirty="0" smtClean="0"/>
              <a:t>BBOA?, POM</a:t>
            </a:r>
            <a:r>
              <a:rPr lang="fr-FR" sz="2000" dirty="0" smtClean="0"/>
              <a:t>, </a:t>
            </a:r>
            <a:r>
              <a:rPr lang="fr-FR" sz="2000" dirty="0" err="1" smtClean="0"/>
              <a:t>Other</a:t>
            </a:r>
            <a:r>
              <a:rPr lang="fr-FR" sz="2000" dirty="0" smtClean="0"/>
              <a:t> PPM, BSOA, ASOA, NO3, SO4, NH4)</a:t>
            </a:r>
          </a:p>
          <a:p>
            <a:pPr lvl="1"/>
            <a:r>
              <a:rPr lang="fr-FR" sz="2000" dirty="0" err="1" smtClean="0"/>
              <a:t>Sea</a:t>
            </a:r>
            <a:r>
              <a:rPr lang="fr-FR" sz="2000" dirty="0" smtClean="0"/>
              <a:t> Salt &amp; </a:t>
            </a:r>
            <a:r>
              <a:rPr lang="fr-FR" sz="2000" dirty="0" err="1" smtClean="0"/>
              <a:t>Dust</a:t>
            </a:r>
            <a:r>
              <a:rPr lang="fr-FR" sz="2000" dirty="0" smtClean="0"/>
              <a:t> are </a:t>
            </a:r>
            <a:r>
              <a:rPr lang="fr-FR" sz="2000" dirty="0" err="1" smtClean="0"/>
              <a:t>recommended</a:t>
            </a:r>
            <a:endParaRPr lang="fr-FR" sz="2000" dirty="0" smtClean="0"/>
          </a:p>
          <a:p>
            <a:pPr>
              <a:buFont typeface="Wingdings" pitchFamily="2" charset="2"/>
              <a:buChar char="Ø"/>
            </a:pPr>
            <a:r>
              <a:rPr lang="fr-FR" sz="2000" dirty="0" err="1" smtClean="0"/>
              <a:t>Requested</a:t>
            </a:r>
            <a:r>
              <a:rPr lang="fr-FR" sz="2000" dirty="0" smtClean="0"/>
              <a:t> output data : 1st model layer (+</a:t>
            </a:r>
            <a:r>
              <a:rPr lang="fr-FR" sz="2000" dirty="0" err="1" smtClean="0"/>
              <a:t>ground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r>
              <a:rPr lang="fr-FR" sz="2000" dirty="0" smtClean="0"/>
              <a:t> </a:t>
            </a:r>
            <a:r>
              <a:rPr lang="fr-FR" sz="2000" dirty="0" err="1" smtClean="0"/>
              <a:t>conc</a:t>
            </a:r>
            <a:r>
              <a:rPr lang="fr-FR" sz="2000" dirty="0" smtClean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of the </a:t>
            </a:r>
            <a:r>
              <a:rPr lang="fr-FR" dirty="0" err="1" smtClean="0"/>
              <a:t>domain</a:t>
            </a:r>
            <a:r>
              <a:rPr lang="fr-FR" dirty="0" smtClean="0"/>
              <a:t> (0.25°x0.25°) </a:t>
            </a:r>
            <a:r>
              <a:rPr lang="fr-FR" dirty="0" smtClean="0">
                <a:sym typeface="Wingdings" pitchFamily="2" charset="2"/>
              </a:rPr>
              <a:t> MACC2 </a:t>
            </a:r>
            <a:r>
              <a:rPr lang="fr-FR" dirty="0" err="1" smtClean="0">
                <a:sym typeface="Wingdings" pitchFamily="2" charset="2"/>
              </a:rPr>
              <a:t>domain</a:t>
            </a:r>
            <a:endParaRPr lang="fr-FR" dirty="0"/>
          </a:p>
        </p:txBody>
      </p:sp>
      <p:pic>
        <p:nvPicPr>
          <p:cNvPr id="11" name="Espace réservé du contenu 10" descr="macc2_eurodelta_d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6302" y="1603275"/>
            <a:ext cx="6624736" cy="52396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Emission update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528" y="1600200"/>
            <a:ext cx="9696485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Framework : EC4MACS </a:t>
            </a:r>
            <a:r>
              <a:rPr lang="fr-FR" dirty="0" err="1" smtClean="0"/>
              <a:t>project</a:t>
            </a:r>
            <a:r>
              <a:rPr lang="fr-FR" dirty="0" smtClean="0"/>
              <a:t> (EU LIFE)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Objective : </a:t>
            </a:r>
            <a:r>
              <a:rPr lang="fr-FR" dirty="0" err="1" smtClean="0"/>
              <a:t>create</a:t>
            </a:r>
            <a:r>
              <a:rPr lang="fr-FR" dirty="0" smtClean="0"/>
              <a:t> the best (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bad</a:t>
            </a:r>
            <a:r>
              <a:rPr lang="fr-FR" dirty="0" smtClean="0"/>
              <a:t>!) </a:t>
            </a:r>
            <a:r>
              <a:rPr lang="fr-FR" dirty="0" err="1" smtClean="0"/>
              <a:t>inventory</a:t>
            </a:r>
            <a:r>
              <a:rPr lang="fr-FR" dirty="0" smtClean="0"/>
              <a:t> for 2009 on the MACC-TNO </a:t>
            </a:r>
            <a:r>
              <a:rPr lang="fr-FR" dirty="0" err="1" smtClean="0"/>
              <a:t>grid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Mix  of TNO/MACC 2007 &amp; EMEP 2009 </a:t>
            </a:r>
            <a:r>
              <a:rPr lang="fr-FR" dirty="0" err="1" smtClean="0"/>
              <a:t>with</a:t>
            </a:r>
            <a:r>
              <a:rPr lang="fr-FR" dirty="0" smtClean="0"/>
              <a:t> INERIS expertise</a:t>
            </a:r>
          </a:p>
          <a:p>
            <a:pPr lvl="1"/>
            <a:r>
              <a:rPr lang="fr-FR" dirty="0" smtClean="0"/>
              <a:t>SNAP </a:t>
            </a:r>
            <a:r>
              <a:rPr lang="fr-FR" dirty="0" smtClean="0"/>
              <a:t>1, 3, 4, 5, 6 : EMEP 0.5x0.5° + INERIS </a:t>
            </a:r>
            <a:r>
              <a:rPr lang="fr-FR" dirty="0" err="1" smtClean="0"/>
              <a:t>regridding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EPER + </a:t>
            </a:r>
            <a:r>
              <a:rPr lang="fr-FR" dirty="0" err="1" smtClean="0"/>
              <a:t>Landuse</a:t>
            </a:r>
            <a:endParaRPr lang="fr-FR" dirty="0" smtClean="0"/>
          </a:p>
          <a:p>
            <a:pPr lvl="1"/>
            <a:r>
              <a:rPr lang="fr-FR" dirty="0" smtClean="0"/>
              <a:t>SNAP 2 : INERIS </a:t>
            </a:r>
            <a:r>
              <a:rPr lang="fr-FR" dirty="0" err="1" smtClean="0"/>
              <a:t>regridding</a:t>
            </a:r>
            <a:r>
              <a:rPr lang="fr-FR" dirty="0" smtClean="0"/>
              <a:t> (population + ratio for </a:t>
            </a:r>
            <a:r>
              <a:rPr lang="fr-FR" dirty="0" err="1" smtClean="0"/>
              <a:t>wood</a:t>
            </a:r>
            <a:r>
              <a:rPr lang="fr-FR" dirty="0" smtClean="0"/>
              <a:t> </a:t>
            </a:r>
            <a:r>
              <a:rPr lang="fr-FR" dirty="0" err="1" smtClean="0"/>
              <a:t>burning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country </a:t>
            </a:r>
            <a:r>
              <a:rPr lang="fr-FR" dirty="0" err="1" smtClean="0"/>
              <a:t>totals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SNAP 7,8, 9,10 : TNO-MACC </a:t>
            </a:r>
            <a:r>
              <a:rPr lang="fr-FR" dirty="0" err="1" smtClean="0"/>
              <a:t>regridding</a:t>
            </a:r>
            <a:endParaRPr lang="fr-FR" dirty="0" smtClean="0"/>
          </a:p>
          <a:p>
            <a:pPr lvl="1"/>
            <a:r>
              <a:rPr lang="fr-FR" dirty="0" smtClean="0"/>
              <a:t>For </a:t>
            </a:r>
            <a:r>
              <a:rPr lang="fr-FR" dirty="0" err="1" smtClean="0"/>
              <a:t>missing</a:t>
            </a:r>
            <a:r>
              <a:rPr lang="fr-FR" dirty="0" smtClean="0"/>
              <a:t> countries in TNO/MACC, EMEP 0.5x0.5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and </a:t>
            </a:r>
            <a:r>
              <a:rPr lang="fr-FR" dirty="0" err="1" smtClean="0"/>
              <a:t>downscaled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adequate</a:t>
            </a:r>
            <a:r>
              <a:rPr lang="fr-FR" dirty="0" smtClean="0"/>
              <a:t> </a:t>
            </a:r>
            <a:r>
              <a:rPr lang="fr-FR" dirty="0" err="1" smtClean="0"/>
              <a:t>proxies</a:t>
            </a:r>
            <a:endParaRPr lang="fr-FR" dirty="0" smtClean="0"/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russian</a:t>
            </a:r>
            <a:r>
              <a:rPr lang="en-US" dirty="0" smtClean="0"/>
              <a:t> emissions from </a:t>
            </a:r>
            <a:r>
              <a:rPr lang="en-US" dirty="0" smtClean="0"/>
              <a:t>EMEP</a:t>
            </a:r>
            <a:endParaRPr lang="fr-FR" dirty="0" smtClean="0"/>
          </a:p>
          <a:p>
            <a:pPr lvl="1"/>
            <a:r>
              <a:rPr lang="fr-FR" dirty="0" smtClean="0"/>
              <a:t>All SNAP are </a:t>
            </a:r>
            <a:r>
              <a:rPr lang="fr-FR" dirty="0" err="1" smtClean="0"/>
              <a:t>rescaled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national </a:t>
            </a:r>
            <a:r>
              <a:rPr lang="fr-FR" dirty="0" err="1" smtClean="0"/>
              <a:t>totals</a:t>
            </a:r>
            <a:r>
              <a:rPr lang="fr-FR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transpar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transparent</Template>
  <TotalTime>5661</TotalTime>
  <Words>1675</Words>
  <Application>Microsoft Office PowerPoint</Application>
  <PresentationFormat>Personnalisé</PresentationFormat>
  <Paragraphs>272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Masque transparent</vt:lpstr>
      <vt:lpstr>Diapositive 1</vt:lpstr>
      <vt:lpstr>Overall objectives &amp; background</vt:lpstr>
      <vt:lpstr>EURODELTA3 participants</vt:lpstr>
      <vt:lpstr>The new Exercise</vt:lpstr>
      <vt:lpstr>Field campaign analysis</vt:lpstr>
      <vt:lpstr>Retrospective analysis</vt:lpstr>
      <vt:lpstr>General settings expected for the simulations</vt:lpstr>
      <vt:lpstr>Definition of the domain (0.25°x0.25°)  MACC2 domain</vt:lpstr>
      <vt:lpstr>Emission update</vt:lpstr>
      <vt:lpstr>EMEP 0.5x0.5° downscaled with proxies  PM2.5 – SNAP2</vt:lpstr>
      <vt:lpstr>New INERIS emissions  – PM2.5 – SNAP2</vt:lpstr>
      <vt:lpstr>Raw MACC/TNO emissions  2007 – PM2.5 – SNAP2</vt:lpstr>
      <vt:lpstr>PM2.5 emissions – SNAP2 for EURODELTA</vt:lpstr>
      <vt:lpstr>NOx emissions – SNAP7 for EURODELTA</vt:lpstr>
      <vt:lpstr>NOx emissions – SNAP8 for EURODELTA </vt:lpstr>
      <vt:lpstr>NOx emissions - SNAP1 for EURODELTA</vt:lpstr>
      <vt:lpstr>NH3 emissions – SNAP10 for EURODELTA</vt:lpstr>
      <vt:lpstr>Field campaign analysis                          Retro. runs</vt:lpstr>
      <vt:lpstr>Diapositive 19</vt:lpstr>
      <vt:lpstr>Meteorology</vt:lpstr>
      <vt:lpstr>Boundary conditions</vt:lpstr>
      <vt:lpstr>Emissions</vt:lpstr>
      <vt:lpstr>Emissions</vt:lpstr>
      <vt:lpstr>PM2.5 emissions as a function of pop. density (french data)</vt:lpstr>
      <vt:lpstr>Model outputs to be delivered</vt:lpstr>
      <vt:lpstr>Expected outputs</vt:lpstr>
      <vt:lpstr>Fire emissions (Field campaigns, relevant for 2006 &amp; 2008)</vt:lpstr>
      <vt:lpstr>Anthropogenic emissions</vt:lpstr>
      <vt:lpstr>Observations for the field campaigns</vt:lpstr>
      <vt:lpstr>Diapositive 30</vt:lpstr>
      <vt:lpstr>EMEP emissions (1990 → 1999)</vt:lpstr>
      <vt:lpstr>EMEP emissions (1990 → 2008) – Zoom on DE</vt:lpstr>
    </vt:vector>
  </TitlesOfParts>
  <Company>INERIS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bessagnet</dc:creator>
  <cp:lastModifiedBy>bessagnet</cp:lastModifiedBy>
  <cp:revision>508</cp:revision>
  <cp:lastPrinted>2003-08-19T11:33:37Z</cp:lastPrinted>
  <dcterms:created xsi:type="dcterms:W3CDTF">2011-03-14T11:34:28Z</dcterms:created>
  <dcterms:modified xsi:type="dcterms:W3CDTF">2012-04-19T06:28:15Z</dcterms:modified>
</cp:coreProperties>
</file>