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63" r:id="rId2"/>
    <p:sldId id="389" r:id="rId3"/>
    <p:sldId id="390" r:id="rId4"/>
    <p:sldId id="380" r:id="rId5"/>
    <p:sldId id="355" r:id="rId6"/>
    <p:sldId id="382" r:id="rId7"/>
    <p:sldId id="378" r:id="rId8"/>
    <p:sldId id="345" r:id="rId9"/>
    <p:sldId id="383" r:id="rId10"/>
    <p:sldId id="364" r:id="rId11"/>
    <p:sldId id="391" r:id="rId12"/>
    <p:sldId id="386" r:id="rId13"/>
    <p:sldId id="387" r:id="rId14"/>
    <p:sldId id="388" r:id="rId15"/>
    <p:sldId id="385" r:id="rId16"/>
    <p:sldId id="384" r:id="rId17"/>
    <p:sldId id="392" r:id="rId18"/>
  </p:sldIdLst>
  <p:sldSz cx="10477500" cy="7239000"/>
  <p:notesSz cx="6692900" cy="99695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 Unicode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 Unicode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 Unicode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 Unicode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 Unicode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Lucida Sans Unicode" pitchFamily="34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Lucida Sans Unicode" pitchFamily="34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Lucida Sans Unicode" pitchFamily="34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Lucida Sans Unicode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40F927"/>
    <a:srgbClr val="01AF01"/>
    <a:srgbClr val="6699FF"/>
    <a:srgbClr val="A50021"/>
    <a:srgbClr val="62398F"/>
    <a:srgbClr val="990000"/>
    <a:srgbClr val="FFFF95"/>
    <a:srgbClr val="FFFFCC"/>
    <a:srgbClr val="FFFF99"/>
    <a:srgbClr val="FFFF66"/>
  </p:clrMru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3" autoAdjust="0"/>
    <p:restoredTop sz="94660"/>
  </p:normalViewPr>
  <p:slideViewPr>
    <p:cSldViewPr>
      <p:cViewPr>
        <p:scale>
          <a:sx n="84" d="100"/>
          <a:sy n="84" d="100"/>
        </p:scale>
        <p:origin x="-378" y="264"/>
      </p:cViewPr>
      <p:guideLst>
        <p:guide orient="horz" pos="2280"/>
        <p:guide pos="330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95" d="100"/>
          <a:sy n="95" d="100"/>
        </p:scale>
        <p:origin x="-1710" y="2592"/>
      </p:cViewPr>
      <p:guideLst>
        <p:guide orient="horz" pos="3140"/>
        <p:guide pos="2108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228600" y="9372600"/>
            <a:ext cx="2046280" cy="217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5612" tIns="46967" rIns="95612" bIns="46967">
            <a:spAutoFit/>
          </a:bodyPr>
          <a:lstStyle/>
          <a:p>
            <a:pPr defTabSz="966788"/>
            <a:r>
              <a:rPr lang="fr-FR" sz="800" dirty="0" smtClean="0">
                <a:latin typeface="Lucida Sans" charset="0"/>
              </a:rPr>
              <a:t> </a:t>
            </a:r>
            <a:fld id="{20F96C8C-8591-433B-8A5C-39E9388AB9FC}" type="slidenum">
              <a:rPr lang="fr-FR" sz="800">
                <a:latin typeface="Lucida Sans" charset="0"/>
              </a:rPr>
              <a:pPr defTabSz="966788"/>
              <a:t>‹N°›</a:t>
            </a:fld>
            <a:r>
              <a:rPr lang="fr-FR" sz="800" dirty="0">
                <a:latin typeface="Lucida Sans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50875" y="754063"/>
            <a:ext cx="5391150" cy="37242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2175" y="4735513"/>
            <a:ext cx="4908550" cy="4486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47"/>
          <p:cNvSpPr>
            <a:spLocks noChangeArrowheads="1"/>
          </p:cNvSpPr>
          <p:nvPr userDrawn="1"/>
        </p:nvSpPr>
        <p:spPr bwMode="auto">
          <a:xfrm>
            <a:off x="309528" y="1404922"/>
            <a:ext cx="10167972" cy="27906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5612" tIns="46967" rIns="95612" bIns="46967"/>
          <a:lstStyle/>
          <a:p>
            <a:pPr defTabSz="966788">
              <a:defRPr/>
            </a:pPr>
            <a:endParaRPr lang="en-US" sz="3200" b="1" baseline="0" dirty="0" smtClean="0">
              <a:solidFill>
                <a:schemeClr val="accent2"/>
              </a:solidFill>
              <a:latin typeface="+mj-lt"/>
            </a:endParaRPr>
          </a:p>
          <a:p>
            <a:pPr defTabSz="966788">
              <a:defRPr/>
            </a:pPr>
            <a:endParaRPr lang="en-US" sz="3200" b="1" baseline="0" dirty="0" smtClean="0">
              <a:solidFill>
                <a:schemeClr val="accent2"/>
              </a:solidFill>
              <a:latin typeface="+mj-lt"/>
            </a:endParaRPr>
          </a:p>
          <a:p>
            <a:pPr defTabSz="966788">
              <a:defRPr/>
            </a:pPr>
            <a:endParaRPr lang="en-US" sz="3200" b="1" baseline="0" dirty="0" smtClean="0">
              <a:solidFill>
                <a:schemeClr val="accent2"/>
              </a:solidFill>
              <a:latin typeface="+mj-lt"/>
            </a:endParaRPr>
          </a:p>
          <a:p>
            <a:pPr defTabSz="966788">
              <a:defRPr/>
            </a:pPr>
            <a:endParaRPr lang="fr-FR" sz="3200" b="1" baseline="0" dirty="0" smtClean="0">
              <a:solidFill>
                <a:schemeClr val="accent2"/>
              </a:solidFill>
              <a:latin typeface="+mj-lt"/>
            </a:endParaRPr>
          </a:p>
          <a:p>
            <a:pPr defTabSz="966788">
              <a:defRPr/>
            </a:pPr>
            <a:r>
              <a:rPr lang="fr-FR" sz="2000" b="1" i="1" baseline="0" dirty="0" smtClean="0">
                <a:solidFill>
                  <a:schemeClr val="accent2"/>
                </a:solidFill>
                <a:latin typeface="+mj-lt"/>
              </a:rPr>
              <a:t>INERIS : </a:t>
            </a:r>
            <a:r>
              <a:rPr lang="fr-FR" sz="2000" b="1" i="1" baseline="0" dirty="0" err="1" smtClean="0">
                <a:solidFill>
                  <a:schemeClr val="accent2"/>
                </a:solidFill>
                <a:latin typeface="+mj-lt"/>
              </a:rPr>
              <a:t>Bessagnet</a:t>
            </a:r>
            <a:r>
              <a:rPr lang="fr-FR" sz="2000" b="1" i="1" baseline="0" dirty="0" smtClean="0">
                <a:solidFill>
                  <a:schemeClr val="accent2"/>
                </a:solidFill>
                <a:latin typeface="+mj-lt"/>
              </a:rPr>
              <a:t>, B., Beauchamp, M., Colette, A., </a:t>
            </a:r>
            <a:r>
              <a:rPr lang="fr-FR" sz="2000" b="1" i="1" baseline="0" dirty="0" err="1" smtClean="0">
                <a:solidFill>
                  <a:schemeClr val="accent2"/>
                </a:solidFill>
                <a:latin typeface="+mj-lt"/>
              </a:rPr>
              <a:t>Debry</a:t>
            </a:r>
            <a:r>
              <a:rPr lang="fr-FR" sz="2000" b="1" i="1" baseline="0" dirty="0" smtClean="0">
                <a:solidFill>
                  <a:schemeClr val="accent2"/>
                </a:solidFill>
                <a:latin typeface="+mj-lt"/>
              </a:rPr>
              <a:t>, E., Délias, M., </a:t>
            </a:r>
            <a:r>
              <a:rPr lang="fr-FR" sz="2000" b="1" i="1" baseline="0" dirty="0" err="1" smtClean="0">
                <a:solidFill>
                  <a:schemeClr val="accent2"/>
                </a:solidFill>
                <a:latin typeface="+mj-lt"/>
              </a:rPr>
              <a:t>Hamaoui</a:t>
            </a:r>
            <a:r>
              <a:rPr lang="fr-FR" sz="2000" b="1" i="1" baseline="0" dirty="0" smtClean="0">
                <a:solidFill>
                  <a:schemeClr val="accent2"/>
                </a:solidFill>
                <a:latin typeface="+mj-lt"/>
              </a:rPr>
              <a:t>, L., </a:t>
            </a:r>
            <a:r>
              <a:rPr lang="fr-FR" sz="2000" b="1" i="1" baseline="0" dirty="0" err="1" smtClean="0">
                <a:solidFill>
                  <a:schemeClr val="accent2"/>
                </a:solidFill>
                <a:latin typeface="+mj-lt"/>
              </a:rPr>
              <a:t>Létinois</a:t>
            </a:r>
            <a:r>
              <a:rPr lang="fr-FR" sz="2000" b="1" i="1" baseline="0" dirty="0" smtClean="0">
                <a:solidFill>
                  <a:schemeClr val="accent2"/>
                </a:solidFill>
                <a:latin typeface="+mj-lt"/>
              </a:rPr>
              <a:t>, L., Malherbe, L., </a:t>
            </a:r>
            <a:r>
              <a:rPr lang="fr-FR" sz="2000" b="1" i="1" baseline="0" dirty="0" err="1" smtClean="0">
                <a:solidFill>
                  <a:schemeClr val="accent2"/>
                </a:solidFill>
                <a:latin typeface="+mj-lt"/>
              </a:rPr>
              <a:t>Meleux</a:t>
            </a:r>
            <a:r>
              <a:rPr lang="fr-FR" sz="2000" b="1" i="1" baseline="0" dirty="0" smtClean="0">
                <a:solidFill>
                  <a:schemeClr val="accent2"/>
                </a:solidFill>
                <a:latin typeface="+mj-lt"/>
              </a:rPr>
              <a:t>, F., Real, E., </a:t>
            </a:r>
            <a:r>
              <a:rPr lang="fr-FR" sz="2000" b="1" i="1" baseline="0" dirty="0" err="1" smtClean="0">
                <a:solidFill>
                  <a:schemeClr val="accent2"/>
                </a:solidFill>
                <a:latin typeface="+mj-lt"/>
              </a:rPr>
              <a:t>Rouïl</a:t>
            </a:r>
            <a:r>
              <a:rPr lang="fr-FR" sz="2000" b="1" i="1" baseline="0" dirty="0" smtClean="0">
                <a:solidFill>
                  <a:schemeClr val="accent2"/>
                </a:solidFill>
                <a:latin typeface="+mj-lt"/>
              </a:rPr>
              <a:t>, L., </a:t>
            </a:r>
            <a:r>
              <a:rPr lang="fr-FR" sz="2000" b="1" i="1" baseline="0" dirty="0" err="1" smtClean="0">
                <a:solidFill>
                  <a:schemeClr val="accent2"/>
                </a:solidFill>
                <a:latin typeface="+mj-lt"/>
              </a:rPr>
              <a:t>Terrenoire</a:t>
            </a:r>
            <a:r>
              <a:rPr lang="fr-FR" sz="2000" b="1" i="1" baseline="0" dirty="0" smtClean="0">
                <a:solidFill>
                  <a:schemeClr val="accent2"/>
                </a:solidFill>
                <a:latin typeface="+mj-lt"/>
              </a:rPr>
              <a:t>, E., </a:t>
            </a:r>
            <a:r>
              <a:rPr lang="fr-FR" sz="2000" b="1" i="1" baseline="0" dirty="0" err="1" smtClean="0">
                <a:solidFill>
                  <a:schemeClr val="accent2"/>
                </a:solidFill>
                <a:latin typeface="+mj-lt"/>
              </a:rPr>
              <a:t>Tognet</a:t>
            </a:r>
            <a:r>
              <a:rPr lang="fr-FR" sz="2000" b="1" i="1" baseline="0" dirty="0" smtClean="0">
                <a:solidFill>
                  <a:schemeClr val="accent2"/>
                </a:solidFill>
                <a:latin typeface="+mj-lt"/>
              </a:rPr>
              <a:t>, F., </a:t>
            </a:r>
            <a:r>
              <a:rPr lang="fr-FR" sz="2000" b="1" i="1" baseline="0" dirty="0" err="1" smtClean="0">
                <a:solidFill>
                  <a:schemeClr val="accent2"/>
                </a:solidFill>
                <a:latin typeface="+mj-lt"/>
              </a:rPr>
              <a:t>Ung</a:t>
            </a:r>
            <a:r>
              <a:rPr lang="fr-FR" sz="2000" b="1" i="1" baseline="0" dirty="0" smtClean="0">
                <a:solidFill>
                  <a:schemeClr val="accent2"/>
                </a:solidFill>
                <a:latin typeface="+mj-lt"/>
              </a:rPr>
              <a:t>, A. </a:t>
            </a:r>
          </a:p>
          <a:p>
            <a:pPr defTabSz="966788">
              <a:defRPr/>
            </a:pPr>
            <a:endParaRPr lang="fr-FR" sz="2000" b="1" i="1" baseline="0" dirty="0" smtClean="0">
              <a:solidFill>
                <a:schemeClr val="accent2"/>
              </a:solidFill>
              <a:latin typeface="+mj-lt"/>
            </a:endParaRPr>
          </a:p>
          <a:p>
            <a:pPr defTabSz="966788">
              <a:defRPr/>
            </a:pPr>
            <a:r>
              <a:rPr lang="fr-FR" sz="2000" b="1" i="1" baseline="0" dirty="0" smtClean="0">
                <a:solidFill>
                  <a:schemeClr val="accent2"/>
                </a:solidFill>
                <a:latin typeface="+mj-lt"/>
              </a:rPr>
              <a:t>IPSL-LMD: Menut, L., </a:t>
            </a:r>
            <a:r>
              <a:rPr lang="fr-FR" sz="2000" b="1" i="1" baseline="0" dirty="0" err="1" smtClean="0">
                <a:solidFill>
                  <a:schemeClr val="accent2"/>
                </a:solidFill>
                <a:latin typeface="+mj-lt"/>
              </a:rPr>
              <a:t>Valari</a:t>
            </a:r>
            <a:r>
              <a:rPr lang="fr-FR" sz="2000" b="1" i="1" baseline="0" dirty="0" smtClean="0">
                <a:solidFill>
                  <a:schemeClr val="accent2"/>
                </a:solidFill>
                <a:latin typeface="+mj-lt"/>
              </a:rPr>
              <a:t>, M., </a:t>
            </a:r>
            <a:r>
              <a:rPr lang="fr-FR" sz="2000" b="1" i="1" baseline="0" dirty="0" err="1" smtClean="0">
                <a:solidFill>
                  <a:schemeClr val="accent2"/>
                </a:solidFill>
                <a:latin typeface="+mj-lt"/>
              </a:rPr>
              <a:t>Khvorostyanov</a:t>
            </a:r>
            <a:r>
              <a:rPr lang="fr-FR" sz="2000" b="1" i="1" baseline="0" dirty="0" smtClean="0">
                <a:solidFill>
                  <a:schemeClr val="accent2"/>
                </a:solidFill>
                <a:latin typeface="+mj-lt"/>
              </a:rPr>
              <a:t>, D.</a:t>
            </a:r>
          </a:p>
          <a:p>
            <a:pPr defTabSz="966788">
              <a:defRPr/>
            </a:pPr>
            <a:r>
              <a:rPr lang="fr-FR" sz="2000" b="1" i="1" baseline="0" dirty="0" smtClean="0">
                <a:solidFill>
                  <a:schemeClr val="accent2"/>
                </a:solidFill>
                <a:latin typeface="+mj-lt"/>
              </a:rPr>
              <a:t>	</a:t>
            </a:r>
            <a:endParaRPr lang="fr-FR" sz="2000" b="0" i="1" baseline="0" dirty="0" smtClean="0">
              <a:solidFill>
                <a:schemeClr val="accent2"/>
              </a:solidFill>
              <a:latin typeface="+mj-lt"/>
            </a:endParaRPr>
          </a:p>
          <a:p>
            <a:pPr defTabSz="966788">
              <a:defRPr/>
            </a:pPr>
            <a:endParaRPr lang="fr-FR" sz="2000" b="0" i="1" baseline="0" dirty="0" smtClean="0">
              <a:solidFill>
                <a:schemeClr val="accent2"/>
              </a:solidFill>
              <a:latin typeface="+mj-lt"/>
            </a:endParaRPr>
          </a:p>
          <a:p>
            <a:pPr defTabSz="966788">
              <a:defRPr/>
            </a:pPr>
            <a:r>
              <a:rPr lang="fr-FR" sz="2000" b="0" i="1" baseline="0" dirty="0" smtClean="0">
                <a:solidFill>
                  <a:schemeClr val="accent2"/>
                </a:solidFill>
                <a:latin typeface="+mj-lt"/>
              </a:rPr>
              <a:t>Collaborations :</a:t>
            </a:r>
          </a:p>
          <a:p>
            <a:pPr defTabSz="966788">
              <a:defRPr/>
            </a:pPr>
            <a:r>
              <a:rPr lang="fr-FR" sz="2000" b="1" i="1" baseline="0" dirty="0" smtClean="0">
                <a:solidFill>
                  <a:schemeClr val="accent2"/>
                </a:solidFill>
                <a:latin typeface="+mj-lt"/>
              </a:rPr>
              <a:t>LISA, INRA, CNRS</a:t>
            </a:r>
          </a:p>
          <a:p>
            <a:pPr defTabSz="966788">
              <a:defRPr/>
            </a:pPr>
            <a:r>
              <a:rPr lang="fr-FR" sz="2000" b="1" i="1" baseline="0" dirty="0" smtClean="0">
                <a:solidFill>
                  <a:schemeClr val="accent2"/>
                </a:solidFill>
                <a:latin typeface="+mj-lt"/>
              </a:rPr>
              <a:t>IIASA, RSE, JRC, CIEMAT, </a:t>
            </a:r>
            <a:r>
              <a:rPr lang="fr-FR" sz="2000" b="1" i="1" baseline="0" dirty="0" err="1" smtClean="0">
                <a:solidFill>
                  <a:schemeClr val="accent2"/>
                </a:solidFill>
                <a:latin typeface="+mj-lt"/>
              </a:rPr>
              <a:t>Univ</a:t>
            </a:r>
            <a:r>
              <a:rPr lang="fr-FR" sz="2000" b="1" i="1" baseline="0" dirty="0" smtClean="0">
                <a:solidFill>
                  <a:schemeClr val="accent2"/>
                </a:solidFill>
                <a:latin typeface="+mj-lt"/>
              </a:rPr>
              <a:t>. L’</a:t>
            </a:r>
            <a:r>
              <a:rPr lang="fr-FR" sz="2000" b="1" i="1" baseline="0" dirty="0" err="1" smtClean="0">
                <a:solidFill>
                  <a:schemeClr val="accent2"/>
                </a:solidFill>
                <a:latin typeface="+mj-lt"/>
              </a:rPr>
              <a:t>Aquilla</a:t>
            </a:r>
            <a:endParaRPr lang="fr-FR" sz="2000" b="1" i="1" baseline="0" dirty="0" smtClean="0">
              <a:solidFill>
                <a:schemeClr val="accent2"/>
              </a:solidFill>
              <a:latin typeface="+mj-lt"/>
            </a:endParaRPr>
          </a:p>
          <a:p>
            <a:pPr defTabSz="966788">
              <a:defRPr/>
            </a:pPr>
            <a:endParaRPr lang="fr-FR" sz="2000" b="1" i="1" baseline="0" dirty="0" smtClean="0">
              <a:solidFill>
                <a:schemeClr val="accent2"/>
              </a:solidFill>
              <a:latin typeface="+mj-lt"/>
            </a:endParaRPr>
          </a:p>
          <a:p>
            <a:pPr defTabSz="966788">
              <a:defRPr/>
            </a:pPr>
            <a:r>
              <a:rPr lang="fr-FR" sz="2000" b="0" i="1" baseline="0" dirty="0" err="1" smtClean="0">
                <a:solidFill>
                  <a:schemeClr val="accent2"/>
                </a:solidFill>
                <a:latin typeface="+mj-lt"/>
              </a:rPr>
              <a:t>Fundings</a:t>
            </a:r>
            <a:r>
              <a:rPr lang="fr-FR" sz="2000" b="0" i="1" baseline="0" dirty="0" smtClean="0">
                <a:solidFill>
                  <a:schemeClr val="accent2"/>
                </a:solidFill>
                <a:latin typeface="+mj-lt"/>
              </a:rPr>
              <a:t> :  MEDDTL, EU FP7/LIFE </a:t>
            </a:r>
            <a:endParaRPr lang="fr-FR" sz="2000" b="0" i="1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9" name="Picture 1049" descr="G:\Dco\Commun\Nouveau logo\LOGO BLOC MARQUE INERIS\baseline_sans_cartouche.t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0584" y="6262706"/>
            <a:ext cx="19050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59"/>
          <p:cNvGrpSpPr>
            <a:grpSpLocks/>
          </p:cNvGrpSpPr>
          <p:nvPr userDrawn="1"/>
        </p:nvGrpSpPr>
        <p:grpSpPr bwMode="auto">
          <a:xfrm>
            <a:off x="0" y="0"/>
            <a:ext cx="7126288" cy="533400"/>
            <a:chOff x="908" y="425"/>
            <a:chExt cx="6751" cy="568"/>
          </a:xfrm>
        </p:grpSpPr>
        <p:sp>
          <p:nvSpPr>
            <p:cNvPr id="11" name="Line 1060"/>
            <p:cNvSpPr>
              <a:spLocks noChangeShapeType="1"/>
            </p:cNvSpPr>
            <p:nvPr/>
          </p:nvSpPr>
          <p:spPr bwMode="auto">
            <a:xfrm>
              <a:off x="913" y="427"/>
              <a:ext cx="674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12" name="Line 1061"/>
            <p:cNvSpPr>
              <a:spLocks noChangeShapeType="1"/>
            </p:cNvSpPr>
            <p:nvPr/>
          </p:nvSpPr>
          <p:spPr bwMode="auto">
            <a:xfrm>
              <a:off x="1475" y="427"/>
              <a:ext cx="0" cy="56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grpSp>
          <p:nvGrpSpPr>
            <p:cNvPr id="13" name="Group 1062"/>
            <p:cNvGrpSpPr>
              <a:grpSpLocks/>
            </p:cNvGrpSpPr>
            <p:nvPr/>
          </p:nvGrpSpPr>
          <p:grpSpPr bwMode="auto">
            <a:xfrm>
              <a:off x="908" y="425"/>
              <a:ext cx="6748" cy="568"/>
              <a:chOff x="908" y="425"/>
              <a:chExt cx="6748" cy="568"/>
            </a:xfrm>
          </p:grpSpPr>
          <p:grpSp>
            <p:nvGrpSpPr>
              <p:cNvPr id="14" name="Group 1063"/>
              <p:cNvGrpSpPr>
                <a:grpSpLocks/>
              </p:cNvGrpSpPr>
              <p:nvPr/>
            </p:nvGrpSpPr>
            <p:grpSpPr bwMode="auto">
              <a:xfrm>
                <a:off x="908" y="425"/>
                <a:ext cx="6181" cy="568"/>
                <a:chOff x="908" y="425"/>
                <a:chExt cx="6181" cy="568"/>
              </a:xfrm>
            </p:grpSpPr>
            <p:grpSp>
              <p:nvGrpSpPr>
                <p:cNvPr id="26" name="Group 1064"/>
                <p:cNvGrpSpPr>
                  <a:grpSpLocks/>
                </p:cNvGrpSpPr>
                <p:nvPr/>
              </p:nvGrpSpPr>
              <p:grpSpPr bwMode="auto">
                <a:xfrm>
                  <a:off x="4365" y="425"/>
                  <a:ext cx="512" cy="568"/>
                  <a:chOff x="1072" y="425"/>
                  <a:chExt cx="512" cy="568"/>
                </a:xfrm>
              </p:grpSpPr>
              <p:sp>
                <p:nvSpPr>
                  <p:cNvPr id="138" name="Line 1065"/>
                  <p:cNvSpPr>
                    <a:spLocks noChangeShapeType="1"/>
                  </p:cNvSpPr>
                  <p:nvPr/>
                </p:nvSpPr>
                <p:spPr bwMode="auto">
                  <a:xfrm>
                    <a:off x="1072" y="425"/>
                    <a:ext cx="0" cy="171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139" name="Line 1066"/>
                  <p:cNvSpPr>
                    <a:spLocks noChangeShapeType="1"/>
                  </p:cNvSpPr>
                  <p:nvPr/>
                </p:nvSpPr>
                <p:spPr bwMode="auto">
                  <a:xfrm>
                    <a:off x="1131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140" name="Line 1067"/>
                  <p:cNvSpPr>
                    <a:spLocks noChangeShapeType="1"/>
                  </p:cNvSpPr>
                  <p:nvPr/>
                </p:nvSpPr>
                <p:spPr bwMode="auto">
                  <a:xfrm>
                    <a:off x="1187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141" name="Line 1068"/>
                  <p:cNvSpPr>
                    <a:spLocks noChangeShapeType="1"/>
                  </p:cNvSpPr>
                  <p:nvPr/>
                </p:nvSpPr>
                <p:spPr bwMode="auto">
                  <a:xfrm>
                    <a:off x="1242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142" name="Line 1069"/>
                  <p:cNvSpPr>
                    <a:spLocks noChangeShapeType="1"/>
                  </p:cNvSpPr>
                  <p:nvPr/>
                </p:nvSpPr>
                <p:spPr bwMode="auto">
                  <a:xfrm>
                    <a:off x="1300" y="427"/>
                    <a:ext cx="0" cy="28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143" name="Line 1070"/>
                  <p:cNvSpPr>
                    <a:spLocks noChangeShapeType="1"/>
                  </p:cNvSpPr>
                  <p:nvPr/>
                </p:nvSpPr>
                <p:spPr bwMode="auto">
                  <a:xfrm>
                    <a:off x="1357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144" name="Line 1071"/>
                  <p:cNvSpPr>
                    <a:spLocks noChangeShapeType="1"/>
                  </p:cNvSpPr>
                  <p:nvPr/>
                </p:nvSpPr>
                <p:spPr bwMode="auto">
                  <a:xfrm>
                    <a:off x="1414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145" name="Line 1072"/>
                  <p:cNvSpPr>
                    <a:spLocks noChangeShapeType="1"/>
                  </p:cNvSpPr>
                  <p:nvPr/>
                </p:nvSpPr>
                <p:spPr bwMode="auto">
                  <a:xfrm>
                    <a:off x="1469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146" name="Line 1073"/>
                  <p:cNvSpPr>
                    <a:spLocks noChangeShapeType="1"/>
                  </p:cNvSpPr>
                  <p:nvPr/>
                </p:nvSpPr>
                <p:spPr bwMode="auto">
                  <a:xfrm>
                    <a:off x="1527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147" name="Line 1074"/>
                  <p:cNvSpPr>
                    <a:spLocks noChangeShapeType="1"/>
                  </p:cNvSpPr>
                  <p:nvPr/>
                </p:nvSpPr>
                <p:spPr bwMode="auto">
                  <a:xfrm>
                    <a:off x="1584" y="427"/>
                    <a:ext cx="0" cy="566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</p:grpSp>
            <p:grpSp>
              <p:nvGrpSpPr>
                <p:cNvPr id="27" name="Group 1075"/>
                <p:cNvGrpSpPr>
                  <a:grpSpLocks/>
                </p:cNvGrpSpPr>
                <p:nvPr/>
              </p:nvGrpSpPr>
              <p:grpSpPr bwMode="auto">
                <a:xfrm>
                  <a:off x="3232" y="425"/>
                  <a:ext cx="511" cy="568"/>
                  <a:chOff x="3232" y="425"/>
                  <a:chExt cx="511" cy="568"/>
                </a:xfrm>
              </p:grpSpPr>
              <p:sp>
                <p:nvSpPr>
                  <p:cNvPr id="128" name="Line 1076"/>
                  <p:cNvSpPr>
                    <a:spLocks noChangeShapeType="1"/>
                  </p:cNvSpPr>
                  <p:nvPr/>
                </p:nvSpPr>
                <p:spPr bwMode="auto">
                  <a:xfrm>
                    <a:off x="3232" y="425"/>
                    <a:ext cx="0" cy="171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129" name="Line 1077"/>
                  <p:cNvSpPr>
                    <a:spLocks noChangeShapeType="1"/>
                  </p:cNvSpPr>
                  <p:nvPr/>
                </p:nvSpPr>
                <p:spPr bwMode="auto">
                  <a:xfrm>
                    <a:off x="3290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130" name="Line 1078"/>
                  <p:cNvSpPr>
                    <a:spLocks noChangeShapeType="1"/>
                  </p:cNvSpPr>
                  <p:nvPr/>
                </p:nvSpPr>
                <p:spPr bwMode="auto">
                  <a:xfrm>
                    <a:off x="3346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131" name="Line 1079"/>
                  <p:cNvSpPr>
                    <a:spLocks noChangeShapeType="1"/>
                  </p:cNvSpPr>
                  <p:nvPr/>
                </p:nvSpPr>
                <p:spPr bwMode="auto">
                  <a:xfrm>
                    <a:off x="3400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132" name="Line 1080"/>
                  <p:cNvSpPr>
                    <a:spLocks noChangeShapeType="1"/>
                  </p:cNvSpPr>
                  <p:nvPr/>
                </p:nvSpPr>
                <p:spPr bwMode="auto">
                  <a:xfrm>
                    <a:off x="3459" y="427"/>
                    <a:ext cx="0" cy="28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133" name="Line 1081"/>
                  <p:cNvSpPr>
                    <a:spLocks noChangeShapeType="1"/>
                  </p:cNvSpPr>
                  <p:nvPr/>
                </p:nvSpPr>
                <p:spPr bwMode="auto">
                  <a:xfrm>
                    <a:off x="3516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134" name="Line 1082"/>
                  <p:cNvSpPr>
                    <a:spLocks noChangeShapeType="1"/>
                  </p:cNvSpPr>
                  <p:nvPr/>
                </p:nvSpPr>
                <p:spPr bwMode="auto">
                  <a:xfrm>
                    <a:off x="3573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135" name="Line 1083"/>
                  <p:cNvSpPr>
                    <a:spLocks noChangeShapeType="1"/>
                  </p:cNvSpPr>
                  <p:nvPr/>
                </p:nvSpPr>
                <p:spPr bwMode="auto">
                  <a:xfrm>
                    <a:off x="3629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136" name="Line 1084"/>
                  <p:cNvSpPr>
                    <a:spLocks noChangeShapeType="1"/>
                  </p:cNvSpPr>
                  <p:nvPr/>
                </p:nvSpPr>
                <p:spPr bwMode="auto">
                  <a:xfrm>
                    <a:off x="3686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137" name="Line 1085"/>
                  <p:cNvSpPr>
                    <a:spLocks noChangeShapeType="1"/>
                  </p:cNvSpPr>
                  <p:nvPr/>
                </p:nvSpPr>
                <p:spPr bwMode="auto">
                  <a:xfrm>
                    <a:off x="3743" y="427"/>
                    <a:ext cx="0" cy="566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</p:grpSp>
            <p:grpSp>
              <p:nvGrpSpPr>
                <p:cNvPr id="28" name="Group 1086"/>
                <p:cNvGrpSpPr>
                  <a:grpSpLocks/>
                </p:cNvGrpSpPr>
                <p:nvPr/>
              </p:nvGrpSpPr>
              <p:grpSpPr bwMode="auto">
                <a:xfrm>
                  <a:off x="3798" y="425"/>
                  <a:ext cx="512" cy="568"/>
                  <a:chOff x="3798" y="425"/>
                  <a:chExt cx="512" cy="568"/>
                </a:xfrm>
              </p:grpSpPr>
              <p:sp>
                <p:nvSpPr>
                  <p:cNvPr id="118" name="Line 1087"/>
                  <p:cNvSpPr>
                    <a:spLocks noChangeShapeType="1"/>
                  </p:cNvSpPr>
                  <p:nvPr/>
                </p:nvSpPr>
                <p:spPr bwMode="auto">
                  <a:xfrm>
                    <a:off x="3798" y="425"/>
                    <a:ext cx="0" cy="171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119" name="Line 1088"/>
                  <p:cNvSpPr>
                    <a:spLocks noChangeShapeType="1"/>
                  </p:cNvSpPr>
                  <p:nvPr/>
                </p:nvSpPr>
                <p:spPr bwMode="auto">
                  <a:xfrm>
                    <a:off x="3857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120" name="Line 1089"/>
                  <p:cNvSpPr>
                    <a:spLocks noChangeShapeType="1"/>
                  </p:cNvSpPr>
                  <p:nvPr/>
                </p:nvSpPr>
                <p:spPr bwMode="auto">
                  <a:xfrm>
                    <a:off x="3913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121" name="Line 1090"/>
                  <p:cNvSpPr>
                    <a:spLocks noChangeShapeType="1"/>
                  </p:cNvSpPr>
                  <p:nvPr/>
                </p:nvSpPr>
                <p:spPr bwMode="auto">
                  <a:xfrm>
                    <a:off x="3968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122" name="Line 1091"/>
                  <p:cNvSpPr>
                    <a:spLocks noChangeShapeType="1"/>
                  </p:cNvSpPr>
                  <p:nvPr/>
                </p:nvSpPr>
                <p:spPr bwMode="auto">
                  <a:xfrm>
                    <a:off x="4026" y="427"/>
                    <a:ext cx="0" cy="28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123" name="Line 1092"/>
                  <p:cNvSpPr>
                    <a:spLocks noChangeShapeType="1"/>
                  </p:cNvSpPr>
                  <p:nvPr/>
                </p:nvSpPr>
                <p:spPr bwMode="auto">
                  <a:xfrm>
                    <a:off x="4083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124" name="Line 1093"/>
                  <p:cNvSpPr>
                    <a:spLocks noChangeShapeType="1"/>
                  </p:cNvSpPr>
                  <p:nvPr/>
                </p:nvSpPr>
                <p:spPr bwMode="auto">
                  <a:xfrm>
                    <a:off x="4140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125" name="Line 1094"/>
                  <p:cNvSpPr>
                    <a:spLocks noChangeShapeType="1"/>
                  </p:cNvSpPr>
                  <p:nvPr/>
                </p:nvSpPr>
                <p:spPr bwMode="auto">
                  <a:xfrm>
                    <a:off x="4196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126" name="Line 1095"/>
                  <p:cNvSpPr>
                    <a:spLocks noChangeShapeType="1"/>
                  </p:cNvSpPr>
                  <p:nvPr/>
                </p:nvSpPr>
                <p:spPr bwMode="auto">
                  <a:xfrm>
                    <a:off x="4253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127" name="Line 1096"/>
                  <p:cNvSpPr>
                    <a:spLocks noChangeShapeType="1"/>
                  </p:cNvSpPr>
                  <p:nvPr/>
                </p:nvSpPr>
                <p:spPr bwMode="auto">
                  <a:xfrm>
                    <a:off x="4310" y="427"/>
                    <a:ext cx="0" cy="566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</p:grpSp>
            <p:grpSp>
              <p:nvGrpSpPr>
                <p:cNvPr id="29" name="Group 1097"/>
                <p:cNvGrpSpPr>
                  <a:grpSpLocks/>
                </p:cNvGrpSpPr>
                <p:nvPr/>
              </p:nvGrpSpPr>
              <p:grpSpPr bwMode="auto">
                <a:xfrm>
                  <a:off x="2665" y="425"/>
                  <a:ext cx="511" cy="568"/>
                  <a:chOff x="1073" y="425"/>
                  <a:chExt cx="511" cy="568"/>
                </a:xfrm>
              </p:grpSpPr>
              <p:sp>
                <p:nvSpPr>
                  <p:cNvPr id="108" name="Line 1098"/>
                  <p:cNvSpPr>
                    <a:spLocks noChangeShapeType="1"/>
                  </p:cNvSpPr>
                  <p:nvPr/>
                </p:nvSpPr>
                <p:spPr bwMode="auto">
                  <a:xfrm>
                    <a:off x="1073" y="425"/>
                    <a:ext cx="0" cy="171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109" name="Line 1099"/>
                  <p:cNvSpPr>
                    <a:spLocks noChangeShapeType="1"/>
                  </p:cNvSpPr>
                  <p:nvPr/>
                </p:nvSpPr>
                <p:spPr bwMode="auto">
                  <a:xfrm>
                    <a:off x="1131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110" name="Line 1100"/>
                  <p:cNvSpPr>
                    <a:spLocks noChangeShapeType="1"/>
                  </p:cNvSpPr>
                  <p:nvPr/>
                </p:nvSpPr>
                <p:spPr bwMode="auto">
                  <a:xfrm>
                    <a:off x="1187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111" name="Line 1101"/>
                  <p:cNvSpPr>
                    <a:spLocks noChangeShapeType="1"/>
                  </p:cNvSpPr>
                  <p:nvPr/>
                </p:nvSpPr>
                <p:spPr bwMode="auto">
                  <a:xfrm>
                    <a:off x="1241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112" name="Line 1102"/>
                  <p:cNvSpPr>
                    <a:spLocks noChangeShapeType="1"/>
                  </p:cNvSpPr>
                  <p:nvPr/>
                </p:nvSpPr>
                <p:spPr bwMode="auto">
                  <a:xfrm>
                    <a:off x="1300" y="427"/>
                    <a:ext cx="0" cy="28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113" name="Line 1103"/>
                  <p:cNvSpPr>
                    <a:spLocks noChangeShapeType="1"/>
                  </p:cNvSpPr>
                  <p:nvPr/>
                </p:nvSpPr>
                <p:spPr bwMode="auto">
                  <a:xfrm>
                    <a:off x="1357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114" name="Line 1104"/>
                  <p:cNvSpPr>
                    <a:spLocks noChangeShapeType="1"/>
                  </p:cNvSpPr>
                  <p:nvPr/>
                </p:nvSpPr>
                <p:spPr bwMode="auto">
                  <a:xfrm>
                    <a:off x="1414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115" name="Line 1105"/>
                  <p:cNvSpPr>
                    <a:spLocks noChangeShapeType="1"/>
                  </p:cNvSpPr>
                  <p:nvPr/>
                </p:nvSpPr>
                <p:spPr bwMode="auto">
                  <a:xfrm>
                    <a:off x="1470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116" name="Line 1106"/>
                  <p:cNvSpPr>
                    <a:spLocks noChangeShapeType="1"/>
                  </p:cNvSpPr>
                  <p:nvPr/>
                </p:nvSpPr>
                <p:spPr bwMode="auto">
                  <a:xfrm>
                    <a:off x="1527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117" name="Line 1107"/>
                  <p:cNvSpPr>
                    <a:spLocks noChangeShapeType="1"/>
                  </p:cNvSpPr>
                  <p:nvPr/>
                </p:nvSpPr>
                <p:spPr bwMode="auto">
                  <a:xfrm>
                    <a:off x="1584" y="427"/>
                    <a:ext cx="0" cy="566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</p:grpSp>
            <p:grpSp>
              <p:nvGrpSpPr>
                <p:cNvPr id="30" name="Group 1108"/>
                <p:cNvGrpSpPr>
                  <a:grpSpLocks/>
                </p:cNvGrpSpPr>
                <p:nvPr/>
              </p:nvGrpSpPr>
              <p:grpSpPr bwMode="auto">
                <a:xfrm>
                  <a:off x="2098" y="425"/>
                  <a:ext cx="511" cy="568"/>
                  <a:chOff x="1073" y="425"/>
                  <a:chExt cx="511" cy="568"/>
                </a:xfrm>
              </p:grpSpPr>
              <p:sp>
                <p:nvSpPr>
                  <p:cNvPr id="98" name="Line 1109"/>
                  <p:cNvSpPr>
                    <a:spLocks noChangeShapeType="1"/>
                  </p:cNvSpPr>
                  <p:nvPr/>
                </p:nvSpPr>
                <p:spPr bwMode="auto">
                  <a:xfrm>
                    <a:off x="1073" y="425"/>
                    <a:ext cx="0" cy="171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99" name="Line 1110"/>
                  <p:cNvSpPr>
                    <a:spLocks noChangeShapeType="1"/>
                  </p:cNvSpPr>
                  <p:nvPr/>
                </p:nvSpPr>
                <p:spPr bwMode="auto">
                  <a:xfrm>
                    <a:off x="1131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100" name="Line 1111"/>
                  <p:cNvSpPr>
                    <a:spLocks noChangeShapeType="1"/>
                  </p:cNvSpPr>
                  <p:nvPr/>
                </p:nvSpPr>
                <p:spPr bwMode="auto">
                  <a:xfrm>
                    <a:off x="1187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101" name="Line 1112"/>
                  <p:cNvSpPr>
                    <a:spLocks noChangeShapeType="1"/>
                  </p:cNvSpPr>
                  <p:nvPr/>
                </p:nvSpPr>
                <p:spPr bwMode="auto">
                  <a:xfrm>
                    <a:off x="1243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102" name="Line 1113"/>
                  <p:cNvSpPr>
                    <a:spLocks noChangeShapeType="1"/>
                  </p:cNvSpPr>
                  <p:nvPr/>
                </p:nvSpPr>
                <p:spPr bwMode="auto">
                  <a:xfrm>
                    <a:off x="1300" y="427"/>
                    <a:ext cx="0" cy="28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103" name="Line 1114"/>
                  <p:cNvSpPr>
                    <a:spLocks noChangeShapeType="1"/>
                  </p:cNvSpPr>
                  <p:nvPr/>
                </p:nvSpPr>
                <p:spPr bwMode="auto">
                  <a:xfrm>
                    <a:off x="1357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104" name="Line 1115"/>
                  <p:cNvSpPr>
                    <a:spLocks noChangeShapeType="1"/>
                  </p:cNvSpPr>
                  <p:nvPr/>
                </p:nvSpPr>
                <p:spPr bwMode="auto">
                  <a:xfrm>
                    <a:off x="1414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105" name="Line 1116"/>
                  <p:cNvSpPr>
                    <a:spLocks noChangeShapeType="1"/>
                  </p:cNvSpPr>
                  <p:nvPr/>
                </p:nvSpPr>
                <p:spPr bwMode="auto">
                  <a:xfrm>
                    <a:off x="1470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106" name="Line 1117"/>
                  <p:cNvSpPr>
                    <a:spLocks noChangeShapeType="1"/>
                  </p:cNvSpPr>
                  <p:nvPr/>
                </p:nvSpPr>
                <p:spPr bwMode="auto">
                  <a:xfrm>
                    <a:off x="1527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107" name="Line 1118"/>
                  <p:cNvSpPr>
                    <a:spLocks noChangeShapeType="1"/>
                  </p:cNvSpPr>
                  <p:nvPr/>
                </p:nvSpPr>
                <p:spPr bwMode="auto">
                  <a:xfrm>
                    <a:off x="1584" y="427"/>
                    <a:ext cx="0" cy="566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</p:grpSp>
            <p:grpSp>
              <p:nvGrpSpPr>
                <p:cNvPr id="31" name="Group 1119"/>
                <p:cNvGrpSpPr>
                  <a:grpSpLocks/>
                </p:cNvGrpSpPr>
                <p:nvPr/>
              </p:nvGrpSpPr>
              <p:grpSpPr bwMode="auto">
                <a:xfrm>
                  <a:off x="908" y="425"/>
                  <a:ext cx="1134" cy="568"/>
                  <a:chOff x="908" y="425"/>
                  <a:chExt cx="1134" cy="568"/>
                </a:xfrm>
              </p:grpSpPr>
              <p:sp>
                <p:nvSpPr>
                  <p:cNvPr id="76" name="Line 1120"/>
                  <p:cNvSpPr>
                    <a:spLocks noChangeShapeType="1"/>
                  </p:cNvSpPr>
                  <p:nvPr/>
                </p:nvSpPr>
                <p:spPr bwMode="auto">
                  <a:xfrm>
                    <a:off x="908" y="425"/>
                    <a:ext cx="0" cy="566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77" name="Line 1121"/>
                  <p:cNvSpPr>
                    <a:spLocks noChangeShapeType="1"/>
                  </p:cNvSpPr>
                  <p:nvPr/>
                </p:nvSpPr>
                <p:spPr bwMode="auto">
                  <a:xfrm>
                    <a:off x="964" y="425"/>
                    <a:ext cx="0" cy="171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78" name="Line 1122"/>
                  <p:cNvSpPr>
                    <a:spLocks noChangeShapeType="1"/>
                  </p:cNvSpPr>
                  <p:nvPr/>
                </p:nvSpPr>
                <p:spPr bwMode="auto">
                  <a:xfrm>
                    <a:off x="1022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79" name="Line 1123"/>
                  <p:cNvSpPr>
                    <a:spLocks noChangeShapeType="1"/>
                  </p:cNvSpPr>
                  <p:nvPr/>
                </p:nvSpPr>
                <p:spPr bwMode="auto">
                  <a:xfrm>
                    <a:off x="1078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80" name="Line 1124"/>
                  <p:cNvSpPr>
                    <a:spLocks noChangeShapeType="1"/>
                  </p:cNvSpPr>
                  <p:nvPr/>
                </p:nvSpPr>
                <p:spPr bwMode="auto">
                  <a:xfrm>
                    <a:off x="1134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grpSp>
                <p:nvGrpSpPr>
                  <p:cNvPr id="81" name="Group 1125"/>
                  <p:cNvGrpSpPr>
                    <a:grpSpLocks/>
                  </p:cNvGrpSpPr>
                  <p:nvPr/>
                </p:nvGrpSpPr>
                <p:grpSpPr bwMode="auto">
                  <a:xfrm>
                    <a:off x="1191" y="425"/>
                    <a:ext cx="851" cy="568"/>
                    <a:chOff x="1191" y="425"/>
                    <a:chExt cx="851" cy="568"/>
                  </a:xfrm>
                </p:grpSpPr>
                <p:sp>
                  <p:nvSpPr>
                    <p:cNvPr id="82" name="Line 11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91" y="427"/>
                      <a:ext cx="0" cy="28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83" name="Line 11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48" y="427"/>
                      <a:ext cx="0" cy="169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84" name="Line 11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05" y="427"/>
                      <a:ext cx="0" cy="169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85" name="Line 11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61" y="427"/>
                      <a:ext cx="0" cy="169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86" name="Line 11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18" y="427"/>
                      <a:ext cx="0" cy="169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fr-FR"/>
                    </a:p>
                  </p:txBody>
                </p:sp>
                <p:grpSp>
                  <p:nvGrpSpPr>
                    <p:cNvPr id="87" name="Group 113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31" y="425"/>
                      <a:ext cx="511" cy="568"/>
                      <a:chOff x="1073" y="425"/>
                      <a:chExt cx="511" cy="568"/>
                    </a:xfrm>
                  </p:grpSpPr>
                  <p:sp>
                    <p:nvSpPr>
                      <p:cNvPr id="88" name="Line 113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73" y="425"/>
                        <a:ext cx="0" cy="1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89" name="Line 113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131" y="427"/>
                        <a:ext cx="0" cy="16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90" name="Line 113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187" y="427"/>
                        <a:ext cx="0" cy="16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91" name="Line 113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243" y="427"/>
                        <a:ext cx="0" cy="16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92" name="Line 113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300" y="427"/>
                        <a:ext cx="0" cy="282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93" name="Line 113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357" y="427"/>
                        <a:ext cx="0" cy="16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94" name="Line 113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414" y="427"/>
                        <a:ext cx="0" cy="16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95" name="Line 113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470" y="427"/>
                        <a:ext cx="0" cy="16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96" name="Line 114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527" y="427"/>
                        <a:ext cx="0" cy="16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97" name="Line 114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584" y="427"/>
                        <a:ext cx="0" cy="56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fr-FR"/>
                      </a:p>
                    </p:txBody>
                  </p:sp>
                </p:grpSp>
              </p:grpSp>
            </p:grpSp>
            <p:grpSp>
              <p:nvGrpSpPr>
                <p:cNvPr id="32" name="Group 1142"/>
                <p:cNvGrpSpPr>
                  <a:grpSpLocks/>
                </p:cNvGrpSpPr>
                <p:nvPr/>
              </p:nvGrpSpPr>
              <p:grpSpPr bwMode="auto">
                <a:xfrm>
                  <a:off x="4877" y="425"/>
                  <a:ext cx="511" cy="568"/>
                  <a:chOff x="1073" y="425"/>
                  <a:chExt cx="511" cy="568"/>
                </a:xfrm>
              </p:grpSpPr>
              <p:sp>
                <p:nvSpPr>
                  <p:cNvPr id="66" name="Line 1143"/>
                  <p:cNvSpPr>
                    <a:spLocks noChangeShapeType="1"/>
                  </p:cNvSpPr>
                  <p:nvPr/>
                </p:nvSpPr>
                <p:spPr bwMode="auto">
                  <a:xfrm>
                    <a:off x="1073" y="425"/>
                    <a:ext cx="0" cy="171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67" name="Line 1144"/>
                  <p:cNvSpPr>
                    <a:spLocks noChangeShapeType="1"/>
                  </p:cNvSpPr>
                  <p:nvPr/>
                </p:nvSpPr>
                <p:spPr bwMode="auto">
                  <a:xfrm>
                    <a:off x="1131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68" name="Line 1145"/>
                  <p:cNvSpPr>
                    <a:spLocks noChangeShapeType="1"/>
                  </p:cNvSpPr>
                  <p:nvPr/>
                </p:nvSpPr>
                <p:spPr bwMode="auto">
                  <a:xfrm>
                    <a:off x="1187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69" name="Line 1146"/>
                  <p:cNvSpPr>
                    <a:spLocks noChangeShapeType="1"/>
                  </p:cNvSpPr>
                  <p:nvPr/>
                </p:nvSpPr>
                <p:spPr bwMode="auto">
                  <a:xfrm>
                    <a:off x="1243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70" name="Line 1147"/>
                  <p:cNvSpPr>
                    <a:spLocks noChangeShapeType="1"/>
                  </p:cNvSpPr>
                  <p:nvPr/>
                </p:nvSpPr>
                <p:spPr bwMode="auto">
                  <a:xfrm>
                    <a:off x="1300" y="427"/>
                    <a:ext cx="0" cy="28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71" name="Line 1148"/>
                  <p:cNvSpPr>
                    <a:spLocks noChangeShapeType="1"/>
                  </p:cNvSpPr>
                  <p:nvPr/>
                </p:nvSpPr>
                <p:spPr bwMode="auto">
                  <a:xfrm>
                    <a:off x="1357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72" name="Line 1149"/>
                  <p:cNvSpPr>
                    <a:spLocks noChangeShapeType="1"/>
                  </p:cNvSpPr>
                  <p:nvPr/>
                </p:nvSpPr>
                <p:spPr bwMode="auto">
                  <a:xfrm>
                    <a:off x="1414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73" name="Line 1150"/>
                  <p:cNvSpPr>
                    <a:spLocks noChangeShapeType="1"/>
                  </p:cNvSpPr>
                  <p:nvPr/>
                </p:nvSpPr>
                <p:spPr bwMode="auto">
                  <a:xfrm>
                    <a:off x="1470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74" name="Line 1151"/>
                  <p:cNvSpPr>
                    <a:spLocks noChangeShapeType="1"/>
                  </p:cNvSpPr>
                  <p:nvPr/>
                </p:nvSpPr>
                <p:spPr bwMode="auto">
                  <a:xfrm>
                    <a:off x="1527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75" name="Line 1152"/>
                  <p:cNvSpPr>
                    <a:spLocks noChangeShapeType="1"/>
                  </p:cNvSpPr>
                  <p:nvPr/>
                </p:nvSpPr>
                <p:spPr bwMode="auto">
                  <a:xfrm>
                    <a:off x="1584" y="427"/>
                    <a:ext cx="0" cy="566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</p:grpSp>
            <p:grpSp>
              <p:nvGrpSpPr>
                <p:cNvPr id="33" name="Group 1153"/>
                <p:cNvGrpSpPr>
                  <a:grpSpLocks/>
                </p:cNvGrpSpPr>
                <p:nvPr/>
              </p:nvGrpSpPr>
              <p:grpSpPr bwMode="auto">
                <a:xfrm>
                  <a:off x="5444" y="425"/>
                  <a:ext cx="511" cy="568"/>
                  <a:chOff x="1073" y="425"/>
                  <a:chExt cx="511" cy="568"/>
                </a:xfrm>
              </p:grpSpPr>
              <p:sp>
                <p:nvSpPr>
                  <p:cNvPr id="56" name="Line 1154"/>
                  <p:cNvSpPr>
                    <a:spLocks noChangeShapeType="1"/>
                  </p:cNvSpPr>
                  <p:nvPr/>
                </p:nvSpPr>
                <p:spPr bwMode="auto">
                  <a:xfrm>
                    <a:off x="1073" y="425"/>
                    <a:ext cx="0" cy="171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57" name="Line 1155"/>
                  <p:cNvSpPr>
                    <a:spLocks noChangeShapeType="1"/>
                  </p:cNvSpPr>
                  <p:nvPr/>
                </p:nvSpPr>
                <p:spPr bwMode="auto">
                  <a:xfrm>
                    <a:off x="1131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58" name="Line 1156"/>
                  <p:cNvSpPr>
                    <a:spLocks noChangeShapeType="1"/>
                  </p:cNvSpPr>
                  <p:nvPr/>
                </p:nvSpPr>
                <p:spPr bwMode="auto">
                  <a:xfrm>
                    <a:off x="1187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59" name="Line 1157"/>
                  <p:cNvSpPr>
                    <a:spLocks noChangeShapeType="1"/>
                  </p:cNvSpPr>
                  <p:nvPr/>
                </p:nvSpPr>
                <p:spPr bwMode="auto">
                  <a:xfrm>
                    <a:off x="1243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60" name="Line 1158"/>
                  <p:cNvSpPr>
                    <a:spLocks noChangeShapeType="1"/>
                  </p:cNvSpPr>
                  <p:nvPr/>
                </p:nvSpPr>
                <p:spPr bwMode="auto">
                  <a:xfrm>
                    <a:off x="1300" y="427"/>
                    <a:ext cx="0" cy="28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61" name="Line 1159"/>
                  <p:cNvSpPr>
                    <a:spLocks noChangeShapeType="1"/>
                  </p:cNvSpPr>
                  <p:nvPr/>
                </p:nvSpPr>
                <p:spPr bwMode="auto">
                  <a:xfrm>
                    <a:off x="1357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62" name="Line 1160"/>
                  <p:cNvSpPr>
                    <a:spLocks noChangeShapeType="1"/>
                  </p:cNvSpPr>
                  <p:nvPr/>
                </p:nvSpPr>
                <p:spPr bwMode="auto">
                  <a:xfrm>
                    <a:off x="1414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63" name="Line 1161"/>
                  <p:cNvSpPr>
                    <a:spLocks noChangeShapeType="1"/>
                  </p:cNvSpPr>
                  <p:nvPr/>
                </p:nvSpPr>
                <p:spPr bwMode="auto">
                  <a:xfrm>
                    <a:off x="1470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64" name="Line 1162"/>
                  <p:cNvSpPr>
                    <a:spLocks noChangeShapeType="1"/>
                  </p:cNvSpPr>
                  <p:nvPr/>
                </p:nvSpPr>
                <p:spPr bwMode="auto">
                  <a:xfrm>
                    <a:off x="1527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65" name="Line 1163"/>
                  <p:cNvSpPr>
                    <a:spLocks noChangeShapeType="1"/>
                  </p:cNvSpPr>
                  <p:nvPr/>
                </p:nvSpPr>
                <p:spPr bwMode="auto">
                  <a:xfrm>
                    <a:off x="1584" y="427"/>
                    <a:ext cx="0" cy="566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</p:grpSp>
            <p:grpSp>
              <p:nvGrpSpPr>
                <p:cNvPr id="34" name="Group 1164"/>
                <p:cNvGrpSpPr>
                  <a:grpSpLocks/>
                </p:cNvGrpSpPr>
                <p:nvPr/>
              </p:nvGrpSpPr>
              <p:grpSpPr bwMode="auto">
                <a:xfrm>
                  <a:off x="6011" y="425"/>
                  <a:ext cx="511" cy="568"/>
                  <a:chOff x="1073" y="425"/>
                  <a:chExt cx="511" cy="568"/>
                </a:xfrm>
              </p:grpSpPr>
              <p:sp>
                <p:nvSpPr>
                  <p:cNvPr id="46" name="Line 1165"/>
                  <p:cNvSpPr>
                    <a:spLocks noChangeShapeType="1"/>
                  </p:cNvSpPr>
                  <p:nvPr/>
                </p:nvSpPr>
                <p:spPr bwMode="auto">
                  <a:xfrm>
                    <a:off x="1073" y="425"/>
                    <a:ext cx="0" cy="171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47" name="Line 1166"/>
                  <p:cNvSpPr>
                    <a:spLocks noChangeShapeType="1"/>
                  </p:cNvSpPr>
                  <p:nvPr/>
                </p:nvSpPr>
                <p:spPr bwMode="auto">
                  <a:xfrm>
                    <a:off x="1131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48" name="Line 1167"/>
                  <p:cNvSpPr>
                    <a:spLocks noChangeShapeType="1"/>
                  </p:cNvSpPr>
                  <p:nvPr/>
                </p:nvSpPr>
                <p:spPr bwMode="auto">
                  <a:xfrm>
                    <a:off x="1187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49" name="Line 1168"/>
                  <p:cNvSpPr>
                    <a:spLocks noChangeShapeType="1"/>
                  </p:cNvSpPr>
                  <p:nvPr/>
                </p:nvSpPr>
                <p:spPr bwMode="auto">
                  <a:xfrm>
                    <a:off x="1243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50" name="Line 1169"/>
                  <p:cNvSpPr>
                    <a:spLocks noChangeShapeType="1"/>
                  </p:cNvSpPr>
                  <p:nvPr/>
                </p:nvSpPr>
                <p:spPr bwMode="auto">
                  <a:xfrm>
                    <a:off x="1300" y="427"/>
                    <a:ext cx="0" cy="28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51" name="Line 1170"/>
                  <p:cNvSpPr>
                    <a:spLocks noChangeShapeType="1"/>
                  </p:cNvSpPr>
                  <p:nvPr/>
                </p:nvSpPr>
                <p:spPr bwMode="auto">
                  <a:xfrm>
                    <a:off x="1357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52" name="Line 1171"/>
                  <p:cNvSpPr>
                    <a:spLocks noChangeShapeType="1"/>
                  </p:cNvSpPr>
                  <p:nvPr/>
                </p:nvSpPr>
                <p:spPr bwMode="auto">
                  <a:xfrm>
                    <a:off x="1414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53" name="Line 1172"/>
                  <p:cNvSpPr>
                    <a:spLocks noChangeShapeType="1"/>
                  </p:cNvSpPr>
                  <p:nvPr/>
                </p:nvSpPr>
                <p:spPr bwMode="auto">
                  <a:xfrm>
                    <a:off x="1470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54" name="Line 1173"/>
                  <p:cNvSpPr>
                    <a:spLocks noChangeShapeType="1"/>
                  </p:cNvSpPr>
                  <p:nvPr/>
                </p:nvSpPr>
                <p:spPr bwMode="auto">
                  <a:xfrm>
                    <a:off x="1527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55" name="Line 1174"/>
                  <p:cNvSpPr>
                    <a:spLocks noChangeShapeType="1"/>
                  </p:cNvSpPr>
                  <p:nvPr/>
                </p:nvSpPr>
                <p:spPr bwMode="auto">
                  <a:xfrm>
                    <a:off x="1584" y="427"/>
                    <a:ext cx="0" cy="566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</p:grpSp>
            <p:grpSp>
              <p:nvGrpSpPr>
                <p:cNvPr id="35" name="Group 1175"/>
                <p:cNvGrpSpPr>
                  <a:grpSpLocks/>
                </p:cNvGrpSpPr>
                <p:nvPr/>
              </p:nvGrpSpPr>
              <p:grpSpPr bwMode="auto">
                <a:xfrm>
                  <a:off x="6578" y="425"/>
                  <a:ext cx="511" cy="568"/>
                  <a:chOff x="1073" y="425"/>
                  <a:chExt cx="511" cy="568"/>
                </a:xfrm>
              </p:grpSpPr>
              <p:sp>
                <p:nvSpPr>
                  <p:cNvPr id="36" name="Line 1176"/>
                  <p:cNvSpPr>
                    <a:spLocks noChangeShapeType="1"/>
                  </p:cNvSpPr>
                  <p:nvPr/>
                </p:nvSpPr>
                <p:spPr bwMode="auto">
                  <a:xfrm>
                    <a:off x="1073" y="425"/>
                    <a:ext cx="0" cy="171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37" name="Line 1177"/>
                  <p:cNvSpPr>
                    <a:spLocks noChangeShapeType="1"/>
                  </p:cNvSpPr>
                  <p:nvPr/>
                </p:nvSpPr>
                <p:spPr bwMode="auto">
                  <a:xfrm>
                    <a:off x="1131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38" name="Line 1178"/>
                  <p:cNvSpPr>
                    <a:spLocks noChangeShapeType="1"/>
                  </p:cNvSpPr>
                  <p:nvPr/>
                </p:nvSpPr>
                <p:spPr bwMode="auto">
                  <a:xfrm>
                    <a:off x="1187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39" name="Line 1179"/>
                  <p:cNvSpPr>
                    <a:spLocks noChangeShapeType="1"/>
                  </p:cNvSpPr>
                  <p:nvPr/>
                </p:nvSpPr>
                <p:spPr bwMode="auto">
                  <a:xfrm>
                    <a:off x="1243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40" name="Line 1180"/>
                  <p:cNvSpPr>
                    <a:spLocks noChangeShapeType="1"/>
                  </p:cNvSpPr>
                  <p:nvPr/>
                </p:nvSpPr>
                <p:spPr bwMode="auto">
                  <a:xfrm>
                    <a:off x="1300" y="427"/>
                    <a:ext cx="0" cy="28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41" name="Line 1181"/>
                  <p:cNvSpPr>
                    <a:spLocks noChangeShapeType="1"/>
                  </p:cNvSpPr>
                  <p:nvPr/>
                </p:nvSpPr>
                <p:spPr bwMode="auto">
                  <a:xfrm>
                    <a:off x="1357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42" name="Line 1182"/>
                  <p:cNvSpPr>
                    <a:spLocks noChangeShapeType="1"/>
                  </p:cNvSpPr>
                  <p:nvPr/>
                </p:nvSpPr>
                <p:spPr bwMode="auto">
                  <a:xfrm>
                    <a:off x="1414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43" name="Line 1183"/>
                  <p:cNvSpPr>
                    <a:spLocks noChangeShapeType="1"/>
                  </p:cNvSpPr>
                  <p:nvPr/>
                </p:nvSpPr>
                <p:spPr bwMode="auto">
                  <a:xfrm>
                    <a:off x="1470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44" name="Line 1184"/>
                  <p:cNvSpPr>
                    <a:spLocks noChangeShapeType="1"/>
                  </p:cNvSpPr>
                  <p:nvPr/>
                </p:nvSpPr>
                <p:spPr bwMode="auto">
                  <a:xfrm>
                    <a:off x="1527" y="427"/>
                    <a:ext cx="0" cy="16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  <p:sp>
                <p:nvSpPr>
                  <p:cNvPr id="45" name="Line 1185"/>
                  <p:cNvSpPr>
                    <a:spLocks noChangeShapeType="1"/>
                  </p:cNvSpPr>
                  <p:nvPr/>
                </p:nvSpPr>
                <p:spPr bwMode="auto">
                  <a:xfrm>
                    <a:off x="1584" y="427"/>
                    <a:ext cx="0" cy="566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</p:txBody>
              </p:sp>
            </p:grpSp>
          </p:grpSp>
          <p:grpSp>
            <p:nvGrpSpPr>
              <p:cNvPr id="15" name="Group 1186"/>
              <p:cNvGrpSpPr>
                <a:grpSpLocks/>
              </p:cNvGrpSpPr>
              <p:nvPr/>
            </p:nvGrpSpPr>
            <p:grpSpPr bwMode="auto">
              <a:xfrm>
                <a:off x="7145" y="425"/>
                <a:ext cx="511" cy="568"/>
                <a:chOff x="1073" y="425"/>
                <a:chExt cx="511" cy="568"/>
              </a:xfrm>
            </p:grpSpPr>
            <p:sp>
              <p:nvSpPr>
                <p:cNvPr id="16" name="Line 1187"/>
                <p:cNvSpPr>
                  <a:spLocks noChangeShapeType="1"/>
                </p:cNvSpPr>
                <p:nvPr/>
              </p:nvSpPr>
              <p:spPr bwMode="auto">
                <a:xfrm>
                  <a:off x="1073" y="425"/>
                  <a:ext cx="0" cy="17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fr-FR"/>
                </a:p>
              </p:txBody>
            </p:sp>
            <p:sp>
              <p:nvSpPr>
                <p:cNvPr id="17" name="Line 1188"/>
                <p:cNvSpPr>
                  <a:spLocks noChangeShapeType="1"/>
                </p:cNvSpPr>
                <p:nvPr/>
              </p:nvSpPr>
              <p:spPr bwMode="auto">
                <a:xfrm>
                  <a:off x="1131" y="427"/>
                  <a:ext cx="0" cy="169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fr-FR"/>
                </a:p>
              </p:txBody>
            </p:sp>
            <p:sp>
              <p:nvSpPr>
                <p:cNvPr id="18" name="Line 1189"/>
                <p:cNvSpPr>
                  <a:spLocks noChangeShapeType="1"/>
                </p:cNvSpPr>
                <p:nvPr/>
              </p:nvSpPr>
              <p:spPr bwMode="auto">
                <a:xfrm>
                  <a:off x="1187" y="427"/>
                  <a:ext cx="0" cy="169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fr-FR"/>
                </a:p>
              </p:txBody>
            </p:sp>
            <p:sp>
              <p:nvSpPr>
                <p:cNvPr id="19" name="Line 1190"/>
                <p:cNvSpPr>
                  <a:spLocks noChangeShapeType="1"/>
                </p:cNvSpPr>
                <p:nvPr/>
              </p:nvSpPr>
              <p:spPr bwMode="auto">
                <a:xfrm>
                  <a:off x="1243" y="427"/>
                  <a:ext cx="0" cy="169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fr-FR"/>
                </a:p>
              </p:txBody>
            </p:sp>
            <p:sp>
              <p:nvSpPr>
                <p:cNvPr id="20" name="Line 1191"/>
                <p:cNvSpPr>
                  <a:spLocks noChangeShapeType="1"/>
                </p:cNvSpPr>
                <p:nvPr/>
              </p:nvSpPr>
              <p:spPr bwMode="auto">
                <a:xfrm>
                  <a:off x="1300" y="427"/>
                  <a:ext cx="0" cy="28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fr-FR"/>
                </a:p>
              </p:txBody>
            </p:sp>
            <p:sp>
              <p:nvSpPr>
                <p:cNvPr id="21" name="Line 1192"/>
                <p:cNvSpPr>
                  <a:spLocks noChangeShapeType="1"/>
                </p:cNvSpPr>
                <p:nvPr/>
              </p:nvSpPr>
              <p:spPr bwMode="auto">
                <a:xfrm>
                  <a:off x="1357" y="427"/>
                  <a:ext cx="0" cy="169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fr-FR"/>
                </a:p>
              </p:txBody>
            </p:sp>
            <p:sp>
              <p:nvSpPr>
                <p:cNvPr id="22" name="Line 1193"/>
                <p:cNvSpPr>
                  <a:spLocks noChangeShapeType="1"/>
                </p:cNvSpPr>
                <p:nvPr/>
              </p:nvSpPr>
              <p:spPr bwMode="auto">
                <a:xfrm>
                  <a:off x="1414" y="427"/>
                  <a:ext cx="0" cy="169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fr-FR"/>
                </a:p>
              </p:txBody>
            </p:sp>
            <p:sp>
              <p:nvSpPr>
                <p:cNvPr id="23" name="Line 1194"/>
                <p:cNvSpPr>
                  <a:spLocks noChangeShapeType="1"/>
                </p:cNvSpPr>
                <p:nvPr/>
              </p:nvSpPr>
              <p:spPr bwMode="auto">
                <a:xfrm>
                  <a:off x="1470" y="427"/>
                  <a:ext cx="0" cy="169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fr-FR"/>
                </a:p>
              </p:txBody>
            </p:sp>
            <p:sp>
              <p:nvSpPr>
                <p:cNvPr id="24" name="Line 1195"/>
                <p:cNvSpPr>
                  <a:spLocks noChangeShapeType="1"/>
                </p:cNvSpPr>
                <p:nvPr/>
              </p:nvSpPr>
              <p:spPr bwMode="auto">
                <a:xfrm>
                  <a:off x="1527" y="427"/>
                  <a:ext cx="0" cy="169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fr-FR"/>
                </a:p>
              </p:txBody>
            </p:sp>
            <p:sp>
              <p:nvSpPr>
                <p:cNvPr id="25" name="Line 1196"/>
                <p:cNvSpPr>
                  <a:spLocks noChangeShapeType="1"/>
                </p:cNvSpPr>
                <p:nvPr/>
              </p:nvSpPr>
              <p:spPr bwMode="auto">
                <a:xfrm>
                  <a:off x="1584" y="427"/>
                  <a:ext cx="0" cy="56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fr-FR"/>
                </a:p>
              </p:txBody>
            </p:sp>
          </p:grp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626350" y="885825"/>
            <a:ext cx="2381250" cy="543877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82600" y="885825"/>
            <a:ext cx="6991350" cy="543877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27088" y="3068638"/>
            <a:ext cx="8905875" cy="158273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4506913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497513" y="1600200"/>
            <a:ext cx="45085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3875" y="290513"/>
            <a:ext cx="9429750" cy="12065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23875" y="1620838"/>
            <a:ext cx="4629150" cy="6746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23875" y="2295525"/>
            <a:ext cx="4629150" cy="4170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322888" y="1620838"/>
            <a:ext cx="4630737" cy="6746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322888" y="2295525"/>
            <a:ext cx="4630737" cy="4170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3875" y="288925"/>
            <a:ext cx="3446463" cy="1225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095750" y="288925"/>
            <a:ext cx="5857875" cy="61769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23875" y="1514475"/>
            <a:ext cx="3446463" cy="49514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54225" y="5067300"/>
            <a:ext cx="6286500" cy="5984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054225" y="646113"/>
            <a:ext cx="6286500" cy="4343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054225" y="5665788"/>
            <a:ext cx="6286500" cy="8493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82600" y="885825"/>
            <a:ext cx="9525000" cy="561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612" tIns="46967" rIns="95612" bIns="469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et modifiez le titre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00200"/>
            <a:ext cx="9167813" cy="472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612" tIns="46967" rIns="95612" bIns="469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228600" y="228600"/>
            <a:ext cx="9982200" cy="6781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190500" y="6781800"/>
            <a:ext cx="1524000" cy="217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5612" tIns="46967" rIns="95612" bIns="46967">
            <a:spAutoFit/>
          </a:bodyPr>
          <a:lstStyle/>
          <a:p>
            <a:pPr defTabSz="966788"/>
            <a:r>
              <a:rPr lang="fr-FR" sz="800">
                <a:latin typeface="Lucida Sans" charset="0"/>
              </a:rPr>
              <a:t>DCO - 08/09/2004 - titre - </a:t>
            </a:r>
            <a:fld id="{F7D7AC64-924D-4AAA-9509-51C7ED9FE1FA}" type="slidenum">
              <a:rPr lang="fr-FR" sz="800">
                <a:latin typeface="Lucida Sans" charset="0"/>
              </a:rPr>
              <a:pPr defTabSz="966788"/>
              <a:t>‹N°›</a:t>
            </a:fld>
            <a:r>
              <a:rPr lang="fr-FR" sz="800">
                <a:latin typeface="Lucida Sans" charset="0"/>
              </a:rPr>
              <a:t> </a:t>
            </a:r>
          </a:p>
        </p:txBody>
      </p:sp>
      <p:grpSp>
        <p:nvGrpSpPr>
          <p:cNvPr id="1040" name="Group 16"/>
          <p:cNvGrpSpPr>
            <a:grpSpLocks/>
          </p:cNvGrpSpPr>
          <p:nvPr/>
        </p:nvGrpSpPr>
        <p:grpSpPr bwMode="auto">
          <a:xfrm>
            <a:off x="228600" y="228600"/>
            <a:ext cx="6248400" cy="361950"/>
            <a:chOff x="908" y="425"/>
            <a:chExt cx="6751" cy="568"/>
          </a:xfrm>
        </p:grpSpPr>
        <p:sp>
          <p:nvSpPr>
            <p:cNvPr id="1041" name="Line 17"/>
            <p:cNvSpPr>
              <a:spLocks noChangeShapeType="1"/>
            </p:cNvSpPr>
            <p:nvPr/>
          </p:nvSpPr>
          <p:spPr bwMode="auto">
            <a:xfrm>
              <a:off x="913" y="426"/>
              <a:ext cx="6746" cy="0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42" name="Line 18"/>
            <p:cNvSpPr>
              <a:spLocks noChangeShapeType="1"/>
            </p:cNvSpPr>
            <p:nvPr/>
          </p:nvSpPr>
          <p:spPr bwMode="auto">
            <a:xfrm>
              <a:off x="1475" y="426"/>
              <a:ext cx="0" cy="567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1043" name="Group 19"/>
            <p:cNvGrpSpPr>
              <a:grpSpLocks/>
            </p:cNvGrpSpPr>
            <p:nvPr/>
          </p:nvGrpSpPr>
          <p:grpSpPr bwMode="auto">
            <a:xfrm>
              <a:off x="908" y="425"/>
              <a:ext cx="6748" cy="568"/>
              <a:chOff x="908" y="425"/>
              <a:chExt cx="6748" cy="568"/>
            </a:xfrm>
          </p:grpSpPr>
          <p:grpSp>
            <p:nvGrpSpPr>
              <p:cNvPr id="1044" name="Group 20"/>
              <p:cNvGrpSpPr>
                <a:grpSpLocks/>
              </p:cNvGrpSpPr>
              <p:nvPr/>
            </p:nvGrpSpPr>
            <p:grpSpPr bwMode="auto">
              <a:xfrm>
                <a:off x="908" y="425"/>
                <a:ext cx="6181" cy="568"/>
                <a:chOff x="908" y="425"/>
                <a:chExt cx="6181" cy="568"/>
              </a:xfrm>
            </p:grpSpPr>
            <p:grpSp>
              <p:nvGrpSpPr>
                <p:cNvPr id="1045" name="Group 21"/>
                <p:cNvGrpSpPr>
                  <a:grpSpLocks/>
                </p:cNvGrpSpPr>
                <p:nvPr/>
              </p:nvGrpSpPr>
              <p:grpSpPr bwMode="auto">
                <a:xfrm>
                  <a:off x="4366" y="425"/>
                  <a:ext cx="511" cy="568"/>
                  <a:chOff x="1073" y="425"/>
                  <a:chExt cx="511" cy="568"/>
                </a:xfrm>
              </p:grpSpPr>
              <p:sp>
                <p:nvSpPr>
                  <p:cNvPr id="1046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1073" y="425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47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1132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48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1187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49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1243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50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1300" y="426"/>
                    <a:ext cx="0" cy="283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51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1357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52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1414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53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1470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54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1527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55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1584" y="426"/>
                    <a:ext cx="0" cy="567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056" name="Group 32"/>
                <p:cNvGrpSpPr>
                  <a:grpSpLocks/>
                </p:cNvGrpSpPr>
                <p:nvPr/>
              </p:nvGrpSpPr>
              <p:grpSpPr bwMode="auto">
                <a:xfrm>
                  <a:off x="3232" y="425"/>
                  <a:ext cx="511" cy="568"/>
                  <a:chOff x="3232" y="425"/>
                  <a:chExt cx="511" cy="568"/>
                </a:xfrm>
              </p:grpSpPr>
              <p:sp>
                <p:nvSpPr>
                  <p:cNvPr id="1057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3232" y="425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58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3291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59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3346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60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3402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61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3459" y="426"/>
                    <a:ext cx="0" cy="283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62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3516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63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3573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64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3629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65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3686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66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3743" y="426"/>
                    <a:ext cx="0" cy="567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067" name="Group 43"/>
                <p:cNvGrpSpPr>
                  <a:grpSpLocks/>
                </p:cNvGrpSpPr>
                <p:nvPr/>
              </p:nvGrpSpPr>
              <p:grpSpPr bwMode="auto">
                <a:xfrm>
                  <a:off x="3799" y="425"/>
                  <a:ext cx="511" cy="568"/>
                  <a:chOff x="3799" y="425"/>
                  <a:chExt cx="511" cy="568"/>
                </a:xfrm>
              </p:grpSpPr>
              <p:sp>
                <p:nvSpPr>
                  <p:cNvPr id="1068" name="Line 44"/>
                  <p:cNvSpPr>
                    <a:spLocks noChangeShapeType="1"/>
                  </p:cNvSpPr>
                  <p:nvPr/>
                </p:nvSpPr>
                <p:spPr bwMode="auto">
                  <a:xfrm>
                    <a:off x="3799" y="425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69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3858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70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3913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71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3969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72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4026" y="426"/>
                    <a:ext cx="0" cy="283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73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4083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74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4140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75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4196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76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4253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77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4310" y="426"/>
                    <a:ext cx="0" cy="567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078" name="Group 54"/>
                <p:cNvGrpSpPr>
                  <a:grpSpLocks/>
                </p:cNvGrpSpPr>
                <p:nvPr/>
              </p:nvGrpSpPr>
              <p:grpSpPr bwMode="auto">
                <a:xfrm>
                  <a:off x="2665" y="425"/>
                  <a:ext cx="511" cy="568"/>
                  <a:chOff x="1073" y="425"/>
                  <a:chExt cx="511" cy="568"/>
                </a:xfrm>
              </p:grpSpPr>
              <p:sp>
                <p:nvSpPr>
                  <p:cNvPr id="1079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1073" y="425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80" name="Line 56"/>
                  <p:cNvSpPr>
                    <a:spLocks noChangeShapeType="1"/>
                  </p:cNvSpPr>
                  <p:nvPr/>
                </p:nvSpPr>
                <p:spPr bwMode="auto">
                  <a:xfrm>
                    <a:off x="1132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81" name="Line 57"/>
                  <p:cNvSpPr>
                    <a:spLocks noChangeShapeType="1"/>
                  </p:cNvSpPr>
                  <p:nvPr/>
                </p:nvSpPr>
                <p:spPr bwMode="auto">
                  <a:xfrm>
                    <a:off x="1187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82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1243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83" name="Line 59"/>
                  <p:cNvSpPr>
                    <a:spLocks noChangeShapeType="1"/>
                  </p:cNvSpPr>
                  <p:nvPr/>
                </p:nvSpPr>
                <p:spPr bwMode="auto">
                  <a:xfrm>
                    <a:off x="1300" y="426"/>
                    <a:ext cx="0" cy="283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84" name="Line 60"/>
                  <p:cNvSpPr>
                    <a:spLocks noChangeShapeType="1"/>
                  </p:cNvSpPr>
                  <p:nvPr/>
                </p:nvSpPr>
                <p:spPr bwMode="auto">
                  <a:xfrm>
                    <a:off x="1357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85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1414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86" name="Line 62"/>
                  <p:cNvSpPr>
                    <a:spLocks noChangeShapeType="1"/>
                  </p:cNvSpPr>
                  <p:nvPr/>
                </p:nvSpPr>
                <p:spPr bwMode="auto">
                  <a:xfrm>
                    <a:off x="1470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87" name="Line 63"/>
                  <p:cNvSpPr>
                    <a:spLocks noChangeShapeType="1"/>
                  </p:cNvSpPr>
                  <p:nvPr/>
                </p:nvSpPr>
                <p:spPr bwMode="auto">
                  <a:xfrm>
                    <a:off x="1527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88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1584" y="426"/>
                    <a:ext cx="0" cy="567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089" name="Group 65"/>
                <p:cNvGrpSpPr>
                  <a:grpSpLocks/>
                </p:cNvGrpSpPr>
                <p:nvPr/>
              </p:nvGrpSpPr>
              <p:grpSpPr bwMode="auto">
                <a:xfrm>
                  <a:off x="2098" y="425"/>
                  <a:ext cx="511" cy="568"/>
                  <a:chOff x="1073" y="425"/>
                  <a:chExt cx="511" cy="568"/>
                </a:xfrm>
              </p:grpSpPr>
              <p:sp>
                <p:nvSpPr>
                  <p:cNvPr id="1090" name="Line 66"/>
                  <p:cNvSpPr>
                    <a:spLocks noChangeShapeType="1"/>
                  </p:cNvSpPr>
                  <p:nvPr/>
                </p:nvSpPr>
                <p:spPr bwMode="auto">
                  <a:xfrm>
                    <a:off x="1073" y="425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91" name="Line 67"/>
                  <p:cNvSpPr>
                    <a:spLocks noChangeShapeType="1"/>
                  </p:cNvSpPr>
                  <p:nvPr/>
                </p:nvSpPr>
                <p:spPr bwMode="auto">
                  <a:xfrm>
                    <a:off x="1132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92" name="Line 68"/>
                  <p:cNvSpPr>
                    <a:spLocks noChangeShapeType="1"/>
                  </p:cNvSpPr>
                  <p:nvPr/>
                </p:nvSpPr>
                <p:spPr bwMode="auto">
                  <a:xfrm>
                    <a:off x="1187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93" name="Line 69"/>
                  <p:cNvSpPr>
                    <a:spLocks noChangeShapeType="1"/>
                  </p:cNvSpPr>
                  <p:nvPr/>
                </p:nvSpPr>
                <p:spPr bwMode="auto">
                  <a:xfrm>
                    <a:off x="1243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94" name="Line 70"/>
                  <p:cNvSpPr>
                    <a:spLocks noChangeShapeType="1"/>
                  </p:cNvSpPr>
                  <p:nvPr/>
                </p:nvSpPr>
                <p:spPr bwMode="auto">
                  <a:xfrm>
                    <a:off x="1300" y="426"/>
                    <a:ext cx="0" cy="283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95" name="Line 71"/>
                  <p:cNvSpPr>
                    <a:spLocks noChangeShapeType="1"/>
                  </p:cNvSpPr>
                  <p:nvPr/>
                </p:nvSpPr>
                <p:spPr bwMode="auto">
                  <a:xfrm>
                    <a:off x="1357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96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1414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97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1470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98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1527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99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1584" y="426"/>
                    <a:ext cx="0" cy="567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100" name="Group 76"/>
                <p:cNvGrpSpPr>
                  <a:grpSpLocks/>
                </p:cNvGrpSpPr>
                <p:nvPr/>
              </p:nvGrpSpPr>
              <p:grpSpPr bwMode="auto">
                <a:xfrm>
                  <a:off x="908" y="425"/>
                  <a:ext cx="1134" cy="568"/>
                  <a:chOff x="908" y="425"/>
                  <a:chExt cx="1134" cy="568"/>
                </a:xfrm>
              </p:grpSpPr>
              <p:sp>
                <p:nvSpPr>
                  <p:cNvPr id="1101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908" y="425"/>
                    <a:ext cx="0" cy="567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02" name="Line 78"/>
                  <p:cNvSpPr>
                    <a:spLocks noChangeShapeType="1"/>
                  </p:cNvSpPr>
                  <p:nvPr/>
                </p:nvSpPr>
                <p:spPr bwMode="auto">
                  <a:xfrm>
                    <a:off x="964" y="425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03" name="Line 79"/>
                  <p:cNvSpPr>
                    <a:spLocks noChangeShapeType="1"/>
                  </p:cNvSpPr>
                  <p:nvPr/>
                </p:nvSpPr>
                <p:spPr bwMode="auto">
                  <a:xfrm>
                    <a:off x="1023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04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1078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05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1134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grpSp>
                <p:nvGrpSpPr>
                  <p:cNvPr id="1106" name="Group 82"/>
                  <p:cNvGrpSpPr>
                    <a:grpSpLocks/>
                  </p:cNvGrpSpPr>
                  <p:nvPr/>
                </p:nvGrpSpPr>
                <p:grpSpPr bwMode="auto">
                  <a:xfrm>
                    <a:off x="1191" y="425"/>
                    <a:ext cx="851" cy="568"/>
                    <a:chOff x="1191" y="425"/>
                    <a:chExt cx="851" cy="568"/>
                  </a:xfrm>
                </p:grpSpPr>
                <p:sp>
                  <p:nvSpPr>
                    <p:cNvPr id="1107" name="Line 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91" y="426"/>
                      <a:ext cx="0" cy="28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33333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108" name="Line 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48" y="426"/>
                      <a:ext cx="0" cy="17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33333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109" name="Line 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05" y="426"/>
                      <a:ext cx="0" cy="17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33333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110" name="Line 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61" y="426"/>
                      <a:ext cx="0" cy="17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33333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111" name="Line 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18" y="426"/>
                      <a:ext cx="0" cy="17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33333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grpSp>
                  <p:nvGrpSpPr>
                    <p:cNvPr id="1112" name="Group 8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31" y="425"/>
                      <a:ext cx="511" cy="568"/>
                      <a:chOff x="1073" y="425"/>
                      <a:chExt cx="511" cy="568"/>
                    </a:xfrm>
                  </p:grpSpPr>
                  <p:sp>
                    <p:nvSpPr>
                      <p:cNvPr id="1113" name="Line 8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73" y="425"/>
                        <a:ext cx="0" cy="17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333333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1114" name="Line 9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132" y="426"/>
                        <a:ext cx="0" cy="17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333333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1115" name="Line 9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187" y="426"/>
                        <a:ext cx="0" cy="17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333333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1116" name="Line 9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243" y="426"/>
                        <a:ext cx="0" cy="17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333333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1117" name="Line 9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300" y="426"/>
                        <a:ext cx="0" cy="283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333333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1118" name="Line 9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357" y="426"/>
                        <a:ext cx="0" cy="17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333333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1119" name="Line 9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414" y="426"/>
                        <a:ext cx="0" cy="17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333333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1120" name="Line 9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470" y="426"/>
                        <a:ext cx="0" cy="17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333333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1121" name="Line 9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527" y="426"/>
                        <a:ext cx="0" cy="17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333333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1122" name="Line 9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584" y="426"/>
                        <a:ext cx="0" cy="567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333333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fr-FR"/>
                      </a:p>
                    </p:txBody>
                  </p:sp>
                </p:grpSp>
              </p:grpSp>
            </p:grpSp>
            <p:grpSp>
              <p:nvGrpSpPr>
                <p:cNvPr id="1123" name="Group 99"/>
                <p:cNvGrpSpPr>
                  <a:grpSpLocks/>
                </p:cNvGrpSpPr>
                <p:nvPr/>
              </p:nvGrpSpPr>
              <p:grpSpPr bwMode="auto">
                <a:xfrm>
                  <a:off x="4877" y="425"/>
                  <a:ext cx="511" cy="568"/>
                  <a:chOff x="1073" y="425"/>
                  <a:chExt cx="511" cy="568"/>
                </a:xfrm>
              </p:grpSpPr>
              <p:sp>
                <p:nvSpPr>
                  <p:cNvPr id="1124" name="Line 100"/>
                  <p:cNvSpPr>
                    <a:spLocks noChangeShapeType="1"/>
                  </p:cNvSpPr>
                  <p:nvPr/>
                </p:nvSpPr>
                <p:spPr bwMode="auto">
                  <a:xfrm>
                    <a:off x="1073" y="425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25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1132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26" name="Line 102"/>
                  <p:cNvSpPr>
                    <a:spLocks noChangeShapeType="1"/>
                  </p:cNvSpPr>
                  <p:nvPr/>
                </p:nvSpPr>
                <p:spPr bwMode="auto">
                  <a:xfrm>
                    <a:off x="1187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27" name="Line 103"/>
                  <p:cNvSpPr>
                    <a:spLocks noChangeShapeType="1"/>
                  </p:cNvSpPr>
                  <p:nvPr/>
                </p:nvSpPr>
                <p:spPr bwMode="auto">
                  <a:xfrm>
                    <a:off x="1243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28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1300" y="426"/>
                    <a:ext cx="0" cy="283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29" name="Line 105"/>
                  <p:cNvSpPr>
                    <a:spLocks noChangeShapeType="1"/>
                  </p:cNvSpPr>
                  <p:nvPr/>
                </p:nvSpPr>
                <p:spPr bwMode="auto">
                  <a:xfrm>
                    <a:off x="1357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30" name="Line 106"/>
                  <p:cNvSpPr>
                    <a:spLocks noChangeShapeType="1"/>
                  </p:cNvSpPr>
                  <p:nvPr/>
                </p:nvSpPr>
                <p:spPr bwMode="auto">
                  <a:xfrm>
                    <a:off x="1414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31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1470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32" name="Line 108"/>
                  <p:cNvSpPr>
                    <a:spLocks noChangeShapeType="1"/>
                  </p:cNvSpPr>
                  <p:nvPr/>
                </p:nvSpPr>
                <p:spPr bwMode="auto">
                  <a:xfrm>
                    <a:off x="1527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33" name="Line 109"/>
                  <p:cNvSpPr>
                    <a:spLocks noChangeShapeType="1"/>
                  </p:cNvSpPr>
                  <p:nvPr/>
                </p:nvSpPr>
                <p:spPr bwMode="auto">
                  <a:xfrm>
                    <a:off x="1584" y="426"/>
                    <a:ext cx="0" cy="567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134" name="Group 110"/>
                <p:cNvGrpSpPr>
                  <a:grpSpLocks/>
                </p:cNvGrpSpPr>
                <p:nvPr/>
              </p:nvGrpSpPr>
              <p:grpSpPr bwMode="auto">
                <a:xfrm>
                  <a:off x="5444" y="425"/>
                  <a:ext cx="511" cy="568"/>
                  <a:chOff x="1073" y="425"/>
                  <a:chExt cx="511" cy="568"/>
                </a:xfrm>
              </p:grpSpPr>
              <p:sp>
                <p:nvSpPr>
                  <p:cNvPr id="1135" name="Line 111"/>
                  <p:cNvSpPr>
                    <a:spLocks noChangeShapeType="1"/>
                  </p:cNvSpPr>
                  <p:nvPr/>
                </p:nvSpPr>
                <p:spPr bwMode="auto">
                  <a:xfrm>
                    <a:off x="1073" y="425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36" name="Line 112"/>
                  <p:cNvSpPr>
                    <a:spLocks noChangeShapeType="1"/>
                  </p:cNvSpPr>
                  <p:nvPr/>
                </p:nvSpPr>
                <p:spPr bwMode="auto">
                  <a:xfrm>
                    <a:off x="1132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37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1187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38" name="Line 114"/>
                  <p:cNvSpPr>
                    <a:spLocks noChangeShapeType="1"/>
                  </p:cNvSpPr>
                  <p:nvPr/>
                </p:nvSpPr>
                <p:spPr bwMode="auto">
                  <a:xfrm>
                    <a:off x="1243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39" name="Line 115"/>
                  <p:cNvSpPr>
                    <a:spLocks noChangeShapeType="1"/>
                  </p:cNvSpPr>
                  <p:nvPr/>
                </p:nvSpPr>
                <p:spPr bwMode="auto">
                  <a:xfrm>
                    <a:off x="1300" y="426"/>
                    <a:ext cx="0" cy="283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40" name="Line 116"/>
                  <p:cNvSpPr>
                    <a:spLocks noChangeShapeType="1"/>
                  </p:cNvSpPr>
                  <p:nvPr/>
                </p:nvSpPr>
                <p:spPr bwMode="auto">
                  <a:xfrm>
                    <a:off x="1357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41" name="Line 117"/>
                  <p:cNvSpPr>
                    <a:spLocks noChangeShapeType="1"/>
                  </p:cNvSpPr>
                  <p:nvPr/>
                </p:nvSpPr>
                <p:spPr bwMode="auto">
                  <a:xfrm>
                    <a:off x="1414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42" name="Line 118"/>
                  <p:cNvSpPr>
                    <a:spLocks noChangeShapeType="1"/>
                  </p:cNvSpPr>
                  <p:nvPr/>
                </p:nvSpPr>
                <p:spPr bwMode="auto">
                  <a:xfrm>
                    <a:off x="1470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43" name="Line 119"/>
                  <p:cNvSpPr>
                    <a:spLocks noChangeShapeType="1"/>
                  </p:cNvSpPr>
                  <p:nvPr/>
                </p:nvSpPr>
                <p:spPr bwMode="auto">
                  <a:xfrm>
                    <a:off x="1527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44" name="Line 120"/>
                  <p:cNvSpPr>
                    <a:spLocks noChangeShapeType="1"/>
                  </p:cNvSpPr>
                  <p:nvPr/>
                </p:nvSpPr>
                <p:spPr bwMode="auto">
                  <a:xfrm>
                    <a:off x="1584" y="426"/>
                    <a:ext cx="0" cy="567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145" name="Group 121"/>
                <p:cNvGrpSpPr>
                  <a:grpSpLocks/>
                </p:cNvGrpSpPr>
                <p:nvPr/>
              </p:nvGrpSpPr>
              <p:grpSpPr bwMode="auto">
                <a:xfrm>
                  <a:off x="6011" y="425"/>
                  <a:ext cx="511" cy="568"/>
                  <a:chOff x="1073" y="425"/>
                  <a:chExt cx="511" cy="568"/>
                </a:xfrm>
              </p:grpSpPr>
              <p:sp>
                <p:nvSpPr>
                  <p:cNvPr id="1146" name="Line 122"/>
                  <p:cNvSpPr>
                    <a:spLocks noChangeShapeType="1"/>
                  </p:cNvSpPr>
                  <p:nvPr/>
                </p:nvSpPr>
                <p:spPr bwMode="auto">
                  <a:xfrm>
                    <a:off x="1073" y="425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47" name="Line 123"/>
                  <p:cNvSpPr>
                    <a:spLocks noChangeShapeType="1"/>
                  </p:cNvSpPr>
                  <p:nvPr/>
                </p:nvSpPr>
                <p:spPr bwMode="auto">
                  <a:xfrm>
                    <a:off x="1132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48" name="Line 124"/>
                  <p:cNvSpPr>
                    <a:spLocks noChangeShapeType="1"/>
                  </p:cNvSpPr>
                  <p:nvPr/>
                </p:nvSpPr>
                <p:spPr bwMode="auto">
                  <a:xfrm>
                    <a:off x="1187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49" name="Line 125"/>
                  <p:cNvSpPr>
                    <a:spLocks noChangeShapeType="1"/>
                  </p:cNvSpPr>
                  <p:nvPr/>
                </p:nvSpPr>
                <p:spPr bwMode="auto">
                  <a:xfrm>
                    <a:off x="1243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50" name="Line 126"/>
                  <p:cNvSpPr>
                    <a:spLocks noChangeShapeType="1"/>
                  </p:cNvSpPr>
                  <p:nvPr/>
                </p:nvSpPr>
                <p:spPr bwMode="auto">
                  <a:xfrm>
                    <a:off x="1300" y="426"/>
                    <a:ext cx="0" cy="283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51" name="Line 127"/>
                  <p:cNvSpPr>
                    <a:spLocks noChangeShapeType="1"/>
                  </p:cNvSpPr>
                  <p:nvPr/>
                </p:nvSpPr>
                <p:spPr bwMode="auto">
                  <a:xfrm>
                    <a:off x="1357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52" name="Line 128"/>
                  <p:cNvSpPr>
                    <a:spLocks noChangeShapeType="1"/>
                  </p:cNvSpPr>
                  <p:nvPr/>
                </p:nvSpPr>
                <p:spPr bwMode="auto">
                  <a:xfrm>
                    <a:off x="1414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53" name="Line 129"/>
                  <p:cNvSpPr>
                    <a:spLocks noChangeShapeType="1"/>
                  </p:cNvSpPr>
                  <p:nvPr/>
                </p:nvSpPr>
                <p:spPr bwMode="auto">
                  <a:xfrm>
                    <a:off x="1470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54" name="Line 130"/>
                  <p:cNvSpPr>
                    <a:spLocks noChangeShapeType="1"/>
                  </p:cNvSpPr>
                  <p:nvPr/>
                </p:nvSpPr>
                <p:spPr bwMode="auto">
                  <a:xfrm>
                    <a:off x="1527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55" name="Line 131"/>
                  <p:cNvSpPr>
                    <a:spLocks noChangeShapeType="1"/>
                  </p:cNvSpPr>
                  <p:nvPr/>
                </p:nvSpPr>
                <p:spPr bwMode="auto">
                  <a:xfrm>
                    <a:off x="1584" y="426"/>
                    <a:ext cx="0" cy="567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156" name="Group 132"/>
                <p:cNvGrpSpPr>
                  <a:grpSpLocks/>
                </p:cNvGrpSpPr>
                <p:nvPr/>
              </p:nvGrpSpPr>
              <p:grpSpPr bwMode="auto">
                <a:xfrm>
                  <a:off x="6578" y="425"/>
                  <a:ext cx="511" cy="568"/>
                  <a:chOff x="1073" y="425"/>
                  <a:chExt cx="511" cy="568"/>
                </a:xfrm>
              </p:grpSpPr>
              <p:sp>
                <p:nvSpPr>
                  <p:cNvPr id="1157" name="Line 133"/>
                  <p:cNvSpPr>
                    <a:spLocks noChangeShapeType="1"/>
                  </p:cNvSpPr>
                  <p:nvPr/>
                </p:nvSpPr>
                <p:spPr bwMode="auto">
                  <a:xfrm>
                    <a:off x="1073" y="425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58" name="Line 134"/>
                  <p:cNvSpPr>
                    <a:spLocks noChangeShapeType="1"/>
                  </p:cNvSpPr>
                  <p:nvPr/>
                </p:nvSpPr>
                <p:spPr bwMode="auto">
                  <a:xfrm>
                    <a:off x="1132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59" name="Line 135"/>
                  <p:cNvSpPr>
                    <a:spLocks noChangeShapeType="1"/>
                  </p:cNvSpPr>
                  <p:nvPr/>
                </p:nvSpPr>
                <p:spPr bwMode="auto">
                  <a:xfrm>
                    <a:off x="1187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60" name="Line 136"/>
                  <p:cNvSpPr>
                    <a:spLocks noChangeShapeType="1"/>
                  </p:cNvSpPr>
                  <p:nvPr/>
                </p:nvSpPr>
                <p:spPr bwMode="auto">
                  <a:xfrm>
                    <a:off x="1243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61" name="Line 137"/>
                  <p:cNvSpPr>
                    <a:spLocks noChangeShapeType="1"/>
                  </p:cNvSpPr>
                  <p:nvPr/>
                </p:nvSpPr>
                <p:spPr bwMode="auto">
                  <a:xfrm>
                    <a:off x="1300" y="426"/>
                    <a:ext cx="0" cy="283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62" name="Line 138"/>
                  <p:cNvSpPr>
                    <a:spLocks noChangeShapeType="1"/>
                  </p:cNvSpPr>
                  <p:nvPr/>
                </p:nvSpPr>
                <p:spPr bwMode="auto">
                  <a:xfrm>
                    <a:off x="1357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63" name="Line 139"/>
                  <p:cNvSpPr>
                    <a:spLocks noChangeShapeType="1"/>
                  </p:cNvSpPr>
                  <p:nvPr/>
                </p:nvSpPr>
                <p:spPr bwMode="auto">
                  <a:xfrm>
                    <a:off x="1414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64" name="Line 140"/>
                  <p:cNvSpPr>
                    <a:spLocks noChangeShapeType="1"/>
                  </p:cNvSpPr>
                  <p:nvPr/>
                </p:nvSpPr>
                <p:spPr bwMode="auto">
                  <a:xfrm>
                    <a:off x="1470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65" name="Line 141"/>
                  <p:cNvSpPr>
                    <a:spLocks noChangeShapeType="1"/>
                  </p:cNvSpPr>
                  <p:nvPr/>
                </p:nvSpPr>
                <p:spPr bwMode="auto">
                  <a:xfrm>
                    <a:off x="1527" y="426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66" name="Line 142"/>
                  <p:cNvSpPr>
                    <a:spLocks noChangeShapeType="1"/>
                  </p:cNvSpPr>
                  <p:nvPr/>
                </p:nvSpPr>
                <p:spPr bwMode="auto">
                  <a:xfrm>
                    <a:off x="1584" y="426"/>
                    <a:ext cx="0" cy="567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1167" name="Group 143"/>
              <p:cNvGrpSpPr>
                <a:grpSpLocks/>
              </p:cNvGrpSpPr>
              <p:nvPr/>
            </p:nvGrpSpPr>
            <p:grpSpPr bwMode="auto">
              <a:xfrm>
                <a:off x="7145" y="425"/>
                <a:ext cx="511" cy="568"/>
                <a:chOff x="1073" y="425"/>
                <a:chExt cx="511" cy="568"/>
              </a:xfrm>
            </p:grpSpPr>
            <p:sp>
              <p:nvSpPr>
                <p:cNvPr id="1168" name="Line 144"/>
                <p:cNvSpPr>
                  <a:spLocks noChangeShapeType="1"/>
                </p:cNvSpPr>
                <p:nvPr/>
              </p:nvSpPr>
              <p:spPr bwMode="auto">
                <a:xfrm>
                  <a:off x="1073" y="425"/>
                  <a:ext cx="0" cy="170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69" name="Line 145"/>
                <p:cNvSpPr>
                  <a:spLocks noChangeShapeType="1"/>
                </p:cNvSpPr>
                <p:nvPr/>
              </p:nvSpPr>
              <p:spPr bwMode="auto">
                <a:xfrm>
                  <a:off x="1132" y="426"/>
                  <a:ext cx="0" cy="170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70" name="Line 146"/>
                <p:cNvSpPr>
                  <a:spLocks noChangeShapeType="1"/>
                </p:cNvSpPr>
                <p:nvPr/>
              </p:nvSpPr>
              <p:spPr bwMode="auto">
                <a:xfrm>
                  <a:off x="1187" y="426"/>
                  <a:ext cx="0" cy="170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71" name="Line 147"/>
                <p:cNvSpPr>
                  <a:spLocks noChangeShapeType="1"/>
                </p:cNvSpPr>
                <p:nvPr/>
              </p:nvSpPr>
              <p:spPr bwMode="auto">
                <a:xfrm>
                  <a:off x="1243" y="426"/>
                  <a:ext cx="0" cy="170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72" name="Line 148"/>
                <p:cNvSpPr>
                  <a:spLocks noChangeShapeType="1"/>
                </p:cNvSpPr>
                <p:nvPr/>
              </p:nvSpPr>
              <p:spPr bwMode="auto">
                <a:xfrm>
                  <a:off x="1300" y="426"/>
                  <a:ext cx="0" cy="283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73" name="Line 149"/>
                <p:cNvSpPr>
                  <a:spLocks noChangeShapeType="1"/>
                </p:cNvSpPr>
                <p:nvPr/>
              </p:nvSpPr>
              <p:spPr bwMode="auto">
                <a:xfrm>
                  <a:off x="1357" y="426"/>
                  <a:ext cx="0" cy="170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74" name="Line 150"/>
                <p:cNvSpPr>
                  <a:spLocks noChangeShapeType="1"/>
                </p:cNvSpPr>
                <p:nvPr/>
              </p:nvSpPr>
              <p:spPr bwMode="auto">
                <a:xfrm>
                  <a:off x="1414" y="426"/>
                  <a:ext cx="0" cy="170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75" name="Line 151"/>
                <p:cNvSpPr>
                  <a:spLocks noChangeShapeType="1"/>
                </p:cNvSpPr>
                <p:nvPr/>
              </p:nvSpPr>
              <p:spPr bwMode="auto">
                <a:xfrm>
                  <a:off x="1470" y="426"/>
                  <a:ext cx="0" cy="170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76" name="Line 152"/>
                <p:cNvSpPr>
                  <a:spLocks noChangeShapeType="1"/>
                </p:cNvSpPr>
                <p:nvPr/>
              </p:nvSpPr>
              <p:spPr bwMode="auto">
                <a:xfrm>
                  <a:off x="1527" y="426"/>
                  <a:ext cx="0" cy="170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77" name="Line 153"/>
                <p:cNvSpPr>
                  <a:spLocks noChangeShapeType="1"/>
                </p:cNvSpPr>
                <p:nvPr/>
              </p:nvSpPr>
              <p:spPr bwMode="auto">
                <a:xfrm>
                  <a:off x="1584" y="426"/>
                  <a:ext cx="0" cy="567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</p:grpSp>
      <p:pic>
        <p:nvPicPr>
          <p:cNvPr id="145" name="Image 144" descr="Logo_bloc_marque.T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953526" y="6477020"/>
            <a:ext cx="1214446" cy="5204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66788" rtl="0" eaLnBrk="1" fontAlgn="base" hangingPunct="1">
        <a:spcBef>
          <a:spcPct val="0"/>
        </a:spcBef>
        <a:spcAft>
          <a:spcPct val="0"/>
        </a:spcAft>
        <a:defRPr sz="2900">
          <a:solidFill>
            <a:srgbClr val="FF0000"/>
          </a:solidFill>
          <a:latin typeface="+mj-lt"/>
          <a:ea typeface="+mj-ea"/>
          <a:cs typeface="+mj-cs"/>
        </a:defRPr>
      </a:lvl1pPr>
      <a:lvl2pPr algn="l" defTabSz="966788" rtl="0" eaLnBrk="1" fontAlgn="base" hangingPunct="1">
        <a:spcBef>
          <a:spcPct val="0"/>
        </a:spcBef>
        <a:spcAft>
          <a:spcPct val="0"/>
        </a:spcAft>
        <a:defRPr sz="2900">
          <a:solidFill>
            <a:srgbClr val="FF0000"/>
          </a:solidFill>
          <a:latin typeface="Arial" charset="0"/>
        </a:defRPr>
      </a:lvl2pPr>
      <a:lvl3pPr algn="l" defTabSz="966788" rtl="0" eaLnBrk="1" fontAlgn="base" hangingPunct="1">
        <a:spcBef>
          <a:spcPct val="0"/>
        </a:spcBef>
        <a:spcAft>
          <a:spcPct val="0"/>
        </a:spcAft>
        <a:defRPr sz="2900">
          <a:solidFill>
            <a:srgbClr val="FF0000"/>
          </a:solidFill>
          <a:latin typeface="Arial" charset="0"/>
        </a:defRPr>
      </a:lvl3pPr>
      <a:lvl4pPr algn="l" defTabSz="966788" rtl="0" eaLnBrk="1" fontAlgn="base" hangingPunct="1">
        <a:spcBef>
          <a:spcPct val="0"/>
        </a:spcBef>
        <a:spcAft>
          <a:spcPct val="0"/>
        </a:spcAft>
        <a:defRPr sz="2900">
          <a:solidFill>
            <a:srgbClr val="FF0000"/>
          </a:solidFill>
          <a:latin typeface="Arial" charset="0"/>
        </a:defRPr>
      </a:lvl4pPr>
      <a:lvl5pPr algn="l" defTabSz="966788" rtl="0" eaLnBrk="1" fontAlgn="base" hangingPunct="1">
        <a:spcBef>
          <a:spcPct val="0"/>
        </a:spcBef>
        <a:spcAft>
          <a:spcPct val="0"/>
        </a:spcAft>
        <a:defRPr sz="2900">
          <a:solidFill>
            <a:srgbClr val="FF0000"/>
          </a:solidFill>
          <a:latin typeface="Arial" charset="0"/>
        </a:defRPr>
      </a:lvl5pPr>
      <a:lvl6pPr marL="457200" algn="l" defTabSz="966788" rtl="0" eaLnBrk="1" fontAlgn="base" hangingPunct="1">
        <a:spcBef>
          <a:spcPct val="0"/>
        </a:spcBef>
        <a:spcAft>
          <a:spcPct val="0"/>
        </a:spcAft>
        <a:defRPr sz="2900">
          <a:solidFill>
            <a:srgbClr val="FF0000"/>
          </a:solidFill>
          <a:latin typeface="Arial" charset="0"/>
        </a:defRPr>
      </a:lvl6pPr>
      <a:lvl7pPr marL="914400" algn="l" defTabSz="966788" rtl="0" eaLnBrk="1" fontAlgn="base" hangingPunct="1">
        <a:spcBef>
          <a:spcPct val="0"/>
        </a:spcBef>
        <a:spcAft>
          <a:spcPct val="0"/>
        </a:spcAft>
        <a:defRPr sz="2900">
          <a:solidFill>
            <a:srgbClr val="FF0000"/>
          </a:solidFill>
          <a:latin typeface="Arial" charset="0"/>
        </a:defRPr>
      </a:lvl7pPr>
      <a:lvl8pPr marL="1371600" algn="l" defTabSz="966788" rtl="0" eaLnBrk="1" fontAlgn="base" hangingPunct="1">
        <a:spcBef>
          <a:spcPct val="0"/>
        </a:spcBef>
        <a:spcAft>
          <a:spcPct val="0"/>
        </a:spcAft>
        <a:defRPr sz="2900">
          <a:solidFill>
            <a:srgbClr val="FF0000"/>
          </a:solidFill>
          <a:latin typeface="Arial" charset="0"/>
        </a:defRPr>
      </a:lvl8pPr>
      <a:lvl9pPr marL="1828800" algn="l" defTabSz="966788" rtl="0" eaLnBrk="1" fontAlgn="base" hangingPunct="1">
        <a:spcBef>
          <a:spcPct val="0"/>
        </a:spcBef>
        <a:spcAft>
          <a:spcPct val="0"/>
        </a:spcAft>
        <a:defRPr sz="2900">
          <a:solidFill>
            <a:srgbClr val="FF0000"/>
          </a:solidFill>
          <a:latin typeface="Arial" charset="0"/>
        </a:defRPr>
      </a:lvl9pPr>
    </p:titleStyle>
    <p:bodyStyle>
      <a:lvl1pPr marL="361950" indent="-361950" algn="l" defTabSz="966788" rtl="0" eaLnBrk="1" fontAlgn="base" hangingPunct="1">
        <a:spcBef>
          <a:spcPct val="20000"/>
        </a:spcBef>
        <a:spcAft>
          <a:spcPct val="0"/>
        </a:spcAft>
        <a:defRPr sz="2200">
          <a:solidFill>
            <a:srgbClr val="62398F"/>
          </a:solidFill>
          <a:latin typeface="+mn-lt"/>
          <a:ea typeface="+mn-ea"/>
          <a:cs typeface="+mn-cs"/>
        </a:defRPr>
      </a:lvl1pPr>
      <a:lvl2pPr marL="784225" indent="-300038" algn="l" defTabSz="966788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00000"/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2pPr>
      <a:lvl3pPr marL="1209675" indent="-242888" algn="l" defTabSz="966788" rtl="0" eaLnBrk="1" fontAlgn="base" hangingPunct="1">
        <a:spcBef>
          <a:spcPct val="20000"/>
        </a:spcBef>
        <a:spcAft>
          <a:spcPct val="0"/>
        </a:spcAft>
        <a:buSzPct val="100000"/>
        <a:buChar char="•"/>
        <a:defRPr sz="2200">
          <a:solidFill>
            <a:schemeClr val="tx1"/>
          </a:solidFill>
          <a:latin typeface="+mn-lt"/>
        </a:defRPr>
      </a:lvl3pPr>
      <a:lvl4pPr marL="1689100" indent="-239713" algn="l" defTabSz="966788" rtl="0" eaLnBrk="1" fontAlgn="base" hangingPunct="1">
        <a:spcBef>
          <a:spcPct val="20000"/>
        </a:spcBef>
        <a:spcAft>
          <a:spcPct val="0"/>
        </a:spcAft>
        <a:buSzPct val="100000"/>
        <a:buChar char="–"/>
        <a:defRPr sz="2200">
          <a:solidFill>
            <a:schemeClr val="tx1"/>
          </a:solidFill>
          <a:latin typeface="+mn-lt"/>
        </a:defRPr>
      </a:lvl4pPr>
      <a:lvl5pPr marL="2173288" indent="-241300" algn="l" defTabSz="966788" rtl="0" eaLnBrk="1" fontAlgn="base" hangingPunct="1">
        <a:spcBef>
          <a:spcPct val="20000"/>
        </a:spcBef>
        <a:spcAft>
          <a:spcPct val="0"/>
        </a:spcAft>
        <a:buSzPct val="100000"/>
        <a:buChar char="»"/>
        <a:defRPr sz="2200">
          <a:solidFill>
            <a:schemeClr val="tx1"/>
          </a:solidFill>
          <a:latin typeface="+mn-lt"/>
        </a:defRPr>
      </a:lvl5pPr>
      <a:lvl6pPr marL="2630488" indent="-241300" algn="l" defTabSz="966788" rtl="0" eaLnBrk="1" fontAlgn="base" hangingPunct="1">
        <a:spcBef>
          <a:spcPct val="20000"/>
        </a:spcBef>
        <a:spcAft>
          <a:spcPct val="0"/>
        </a:spcAft>
        <a:buSzPct val="100000"/>
        <a:buChar char="»"/>
        <a:defRPr sz="2200">
          <a:solidFill>
            <a:schemeClr val="tx1"/>
          </a:solidFill>
          <a:latin typeface="+mn-lt"/>
        </a:defRPr>
      </a:lvl6pPr>
      <a:lvl7pPr marL="3087688" indent="-241300" algn="l" defTabSz="966788" rtl="0" eaLnBrk="1" fontAlgn="base" hangingPunct="1">
        <a:spcBef>
          <a:spcPct val="20000"/>
        </a:spcBef>
        <a:spcAft>
          <a:spcPct val="0"/>
        </a:spcAft>
        <a:buSzPct val="100000"/>
        <a:buChar char="»"/>
        <a:defRPr sz="2200">
          <a:solidFill>
            <a:schemeClr val="tx1"/>
          </a:solidFill>
          <a:latin typeface="+mn-lt"/>
        </a:defRPr>
      </a:lvl7pPr>
      <a:lvl8pPr marL="3544888" indent="-241300" algn="l" defTabSz="966788" rtl="0" eaLnBrk="1" fontAlgn="base" hangingPunct="1">
        <a:spcBef>
          <a:spcPct val="20000"/>
        </a:spcBef>
        <a:spcAft>
          <a:spcPct val="0"/>
        </a:spcAft>
        <a:buSzPct val="100000"/>
        <a:buChar char="»"/>
        <a:defRPr sz="2200">
          <a:solidFill>
            <a:schemeClr val="tx1"/>
          </a:solidFill>
          <a:latin typeface="+mn-lt"/>
        </a:defRPr>
      </a:lvl8pPr>
      <a:lvl9pPr marL="4002088" indent="-241300" algn="l" defTabSz="966788" rtl="0" eaLnBrk="1" fontAlgn="base" hangingPunct="1">
        <a:spcBef>
          <a:spcPct val="20000"/>
        </a:spcBef>
        <a:spcAft>
          <a:spcPct val="0"/>
        </a:spcAft>
        <a:buSzPct val="100000"/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342206" y="451148"/>
            <a:ext cx="98650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+mn-lt"/>
              </a:rPr>
              <a:t>Air pollution assessment in France</a:t>
            </a:r>
          </a:p>
          <a:p>
            <a:r>
              <a:rPr lang="en-US" sz="4000" b="1" dirty="0" smtClean="0">
                <a:latin typeface="+mn-lt"/>
              </a:rPr>
              <a:t>and Europe</a:t>
            </a:r>
          </a:p>
          <a:p>
            <a:endParaRPr lang="en-US" sz="4000" dirty="0" smtClean="0">
              <a:latin typeface="+mn-lt"/>
            </a:endParaRPr>
          </a:p>
          <a:p>
            <a:r>
              <a:rPr lang="en-US" sz="4000" dirty="0" smtClean="0">
                <a:latin typeface="+mn-lt"/>
              </a:rPr>
              <a:t>Recent results from the CHIMERE model</a:t>
            </a:r>
            <a:endParaRPr lang="fr-FR" sz="4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68"/>
          <p:cNvSpPr/>
          <p:nvPr/>
        </p:nvSpPr>
        <p:spPr>
          <a:xfrm>
            <a:off x="4062191" y="4293096"/>
            <a:ext cx="4830289" cy="2376264"/>
          </a:xfrm>
          <a:prstGeom prst="roundRect">
            <a:avLst/>
          </a:prstGeom>
          <a:solidFill>
            <a:schemeClr val="bg1">
              <a:lumMod val="75000"/>
              <a:alpha val="19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Consistent </a:t>
            </a:r>
            <a:r>
              <a:rPr lang="en-US" sz="1400" dirty="0">
                <a:solidFill>
                  <a:schemeClr val="tx1"/>
                </a:solidFill>
              </a:rPr>
              <a:t>behavior for rural stations.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Significant </a:t>
            </a:r>
            <a:r>
              <a:rPr lang="en-US" sz="1400" dirty="0">
                <a:solidFill>
                  <a:schemeClr val="tx1"/>
                </a:solidFill>
              </a:rPr>
              <a:t>resolution increments for PM10 and </a:t>
            </a:r>
            <a:r>
              <a:rPr lang="en-US" sz="1400" dirty="0" smtClean="0">
                <a:solidFill>
                  <a:schemeClr val="tx1"/>
                </a:solidFill>
              </a:rPr>
              <a:t>NO2 at urban and suburban stations.</a:t>
            </a:r>
            <a:endParaRPr lang="en-US" sz="1400" dirty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chemeClr val="tx1"/>
                </a:solidFill>
              </a:rPr>
              <a:t>Improved representation of the spatial correlation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No </a:t>
            </a:r>
            <a:r>
              <a:rPr lang="en-US" sz="1400" dirty="0">
                <a:solidFill>
                  <a:schemeClr val="tx1"/>
                </a:solidFill>
              </a:rPr>
              <a:t>gain in terms of temporal </a:t>
            </a:r>
            <a:r>
              <a:rPr lang="en-US" sz="1400" dirty="0" smtClean="0">
                <a:solidFill>
                  <a:schemeClr val="tx1"/>
                </a:solidFill>
              </a:rPr>
              <a:t>correlation </a:t>
            </a:r>
            <a:r>
              <a:rPr lang="en-US" sz="1400" dirty="0" smtClean="0">
                <a:solidFill>
                  <a:schemeClr val="tx1"/>
                </a:solidFill>
                <a:sym typeface="Wingdings" pitchFamily="2" charset="2"/>
              </a:rPr>
              <a:t> Depending on quality of emission temporal profiles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Net gain but problems </a:t>
            </a:r>
            <a:r>
              <a:rPr lang="en-US" sz="1400" dirty="0">
                <a:solidFill>
                  <a:schemeClr val="tx1"/>
                </a:solidFill>
              </a:rPr>
              <a:t>remain with </a:t>
            </a:r>
            <a:r>
              <a:rPr lang="en-US" sz="1400" dirty="0" smtClean="0">
                <a:solidFill>
                  <a:schemeClr val="tx1"/>
                </a:solidFill>
              </a:rPr>
              <a:t>traffic </a:t>
            </a:r>
            <a:r>
              <a:rPr lang="en-US" sz="1400" dirty="0">
                <a:solidFill>
                  <a:schemeClr val="tx1"/>
                </a:solidFill>
              </a:rPr>
              <a:t>stations </a:t>
            </a:r>
            <a:r>
              <a:rPr lang="en-US" sz="1400" dirty="0" smtClean="0">
                <a:solidFill>
                  <a:schemeClr val="tx1"/>
                </a:solidFill>
              </a:rPr>
              <a:t>(not so important for </a:t>
            </a:r>
            <a:r>
              <a:rPr lang="en-US" sz="1400" dirty="0">
                <a:solidFill>
                  <a:schemeClr val="tx1"/>
                </a:solidFill>
              </a:rPr>
              <a:t>PM10) </a:t>
            </a:r>
          </a:p>
        </p:txBody>
      </p:sp>
      <p:grpSp>
        <p:nvGrpSpPr>
          <p:cNvPr id="21" name="Group 9"/>
          <p:cNvGrpSpPr>
            <a:grpSpLocks/>
          </p:cNvGrpSpPr>
          <p:nvPr/>
        </p:nvGrpSpPr>
        <p:grpSpPr bwMode="auto">
          <a:xfrm>
            <a:off x="3475037" y="3750484"/>
            <a:ext cx="1905000" cy="373067"/>
            <a:chOff x="3532136" y="5741105"/>
            <a:chExt cx="1903960" cy="374113"/>
          </a:xfrm>
        </p:grpSpPr>
        <p:sp>
          <p:nvSpPr>
            <p:cNvPr id="22" name="Oval 70"/>
            <p:cNvSpPr/>
            <p:nvPr/>
          </p:nvSpPr>
          <p:spPr>
            <a:xfrm>
              <a:off x="4580901" y="5749065"/>
              <a:ext cx="180876" cy="181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TextBox 56"/>
            <p:cNvSpPr txBox="1">
              <a:spLocks noChangeArrowheads="1"/>
            </p:cNvSpPr>
            <p:nvPr/>
          </p:nvSpPr>
          <p:spPr bwMode="auto">
            <a:xfrm>
              <a:off x="3712448" y="5745883"/>
              <a:ext cx="81304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50 km</a:t>
              </a:r>
            </a:p>
          </p:txBody>
        </p:sp>
        <p:sp>
          <p:nvSpPr>
            <p:cNvPr id="24" name="TextBox 57"/>
            <p:cNvSpPr txBox="1">
              <a:spLocks noChangeArrowheads="1"/>
            </p:cNvSpPr>
            <p:nvPr/>
          </p:nvSpPr>
          <p:spPr bwMode="auto">
            <a:xfrm>
              <a:off x="4751293" y="5745886"/>
              <a:ext cx="68480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7 km</a:t>
              </a:r>
            </a:p>
          </p:txBody>
        </p:sp>
        <p:sp>
          <p:nvSpPr>
            <p:cNvPr id="25" name="Isosceles Triangle 73"/>
            <p:cNvSpPr/>
            <p:nvPr/>
          </p:nvSpPr>
          <p:spPr>
            <a:xfrm>
              <a:off x="3532136" y="5741105"/>
              <a:ext cx="179290" cy="179891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3992" y="1628800"/>
            <a:ext cx="3470456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85344"/>
            <a:ext cx="3415133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3417513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itle 2"/>
          <p:cNvSpPr txBox="1">
            <a:spLocks/>
          </p:cNvSpPr>
          <p:nvPr/>
        </p:nvSpPr>
        <p:spPr bwMode="auto">
          <a:xfrm>
            <a:off x="1403648" y="1124744"/>
            <a:ext cx="7632848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endParaRPr lang="en-GB" sz="2000" dirty="0"/>
          </a:p>
        </p:txBody>
      </p:sp>
      <p:sp>
        <p:nvSpPr>
          <p:cNvPr id="30" name="Oval 1"/>
          <p:cNvSpPr/>
          <p:nvPr/>
        </p:nvSpPr>
        <p:spPr>
          <a:xfrm>
            <a:off x="2536020" y="2276872"/>
            <a:ext cx="216024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 smtClean="0">
              <a:solidFill>
                <a:schemeClr val="tx1"/>
              </a:solidFill>
            </a:endParaRPr>
          </a:p>
        </p:txBody>
      </p:sp>
      <p:sp>
        <p:nvSpPr>
          <p:cNvPr id="31" name="Oval 13"/>
          <p:cNvSpPr/>
          <p:nvPr/>
        </p:nvSpPr>
        <p:spPr>
          <a:xfrm>
            <a:off x="6156176" y="2924944"/>
            <a:ext cx="216024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 smtClean="0">
              <a:solidFill>
                <a:schemeClr val="tx1"/>
              </a:solidFill>
            </a:endParaRPr>
          </a:p>
        </p:txBody>
      </p:sp>
      <p:sp>
        <p:nvSpPr>
          <p:cNvPr id="32" name="Oval 14"/>
          <p:cNvSpPr/>
          <p:nvPr/>
        </p:nvSpPr>
        <p:spPr>
          <a:xfrm>
            <a:off x="3131840" y="4365104"/>
            <a:ext cx="216024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 smtClean="0">
              <a:solidFill>
                <a:schemeClr val="tx1"/>
              </a:solidFill>
            </a:endParaRPr>
          </a:p>
        </p:txBody>
      </p:sp>
      <p:sp>
        <p:nvSpPr>
          <p:cNvPr id="33" name="Oval 2"/>
          <p:cNvSpPr/>
          <p:nvPr/>
        </p:nvSpPr>
        <p:spPr>
          <a:xfrm>
            <a:off x="6477335" y="2410545"/>
            <a:ext cx="902977" cy="94644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 smtClean="0">
              <a:solidFill>
                <a:schemeClr val="tx1"/>
              </a:solidFill>
            </a:endParaRPr>
          </a:p>
        </p:txBody>
      </p:sp>
      <p:sp>
        <p:nvSpPr>
          <p:cNvPr id="34" name="Oval 16"/>
          <p:cNvSpPr/>
          <p:nvPr/>
        </p:nvSpPr>
        <p:spPr>
          <a:xfrm>
            <a:off x="2915817" y="1852353"/>
            <a:ext cx="284846" cy="94644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 smtClean="0">
              <a:solidFill>
                <a:schemeClr val="tx1"/>
              </a:solidFill>
            </a:endParaRPr>
          </a:p>
        </p:txBody>
      </p:sp>
      <p:cxnSp>
        <p:nvCxnSpPr>
          <p:cNvPr id="35" name="Straight Arrow Connector 5"/>
          <p:cNvCxnSpPr/>
          <p:nvPr/>
        </p:nvCxnSpPr>
        <p:spPr bwMode="auto">
          <a:xfrm>
            <a:off x="7943313" y="2104010"/>
            <a:ext cx="0" cy="349697"/>
          </a:xfrm>
          <a:prstGeom prst="straightConnector1">
            <a:avLst/>
          </a:prstGeom>
          <a:noFill/>
          <a:ln w="28575" cap="rnd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Arrow Connector 8"/>
          <p:cNvCxnSpPr/>
          <p:nvPr/>
        </p:nvCxnSpPr>
        <p:spPr bwMode="auto">
          <a:xfrm>
            <a:off x="9036496" y="2278858"/>
            <a:ext cx="914400" cy="914400"/>
          </a:xfrm>
          <a:prstGeom prst="straightConnector1">
            <a:avLst/>
          </a:prstGeom>
          <a:noFill/>
          <a:ln>
            <a:noFill/>
            <a:headEnd type="arrow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Arrow Connector 12"/>
          <p:cNvCxnSpPr/>
          <p:nvPr/>
        </p:nvCxnSpPr>
        <p:spPr bwMode="auto">
          <a:xfrm>
            <a:off x="8964488" y="2708920"/>
            <a:ext cx="914400" cy="914400"/>
          </a:xfrm>
          <a:prstGeom prst="straightConnector1">
            <a:avLst/>
          </a:prstGeom>
          <a:noFill/>
          <a:ln>
            <a:noFill/>
            <a:headEnd type="arrow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Titre 1"/>
          <p:cNvSpPr txBox="1">
            <a:spLocks/>
          </p:cNvSpPr>
          <p:nvPr/>
        </p:nvSpPr>
        <p:spPr>
          <a:xfrm>
            <a:off x="380966" y="547666"/>
            <a:ext cx="9525000" cy="561975"/>
          </a:xfrm>
          <a:prstGeom prst="rect">
            <a:avLst/>
          </a:prstGeom>
        </p:spPr>
        <p:txBody>
          <a:bodyPr/>
          <a:lstStyle/>
          <a:p>
            <a:pPr lvl="0" defTabSz="966788" eaLnBrk="1" hangingPunct="1">
              <a:defRPr/>
            </a:pPr>
            <a:r>
              <a:rPr lang="en-US" sz="2900" kern="0" dirty="0" smtClean="0">
                <a:solidFill>
                  <a:srgbClr val="FF0000"/>
                </a:solidFill>
                <a:latin typeface="+mn-lt"/>
                <a:ea typeface="+mj-ea"/>
                <a:cs typeface="+mj-cs"/>
              </a:rPr>
              <a:t>Added value of fine resolution </a:t>
            </a:r>
            <a:r>
              <a:rPr lang="en-US" sz="2900" kern="0" dirty="0" err="1" smtClean="0">
                <a:solidFill>
                  <a:srgbClr val="FF0000"/>
                </a:solidFill>
                <a:latin typeface="+mn-lt"/>
                <a:ea typeface="+mj-ea"/>
                <a:cs typeface="+mj-cs"/>
              </a:rPr>
              <a:t>modelling</a:t>
            </a:r>
            <a:endParaRPr lang="en-US" sz="2900" kern="0" dirty="0" smtClean="0">
              <a:solidFill>
                <a:srgbClr val="FF0000"/>
              </a:solidFill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8230" y="3115444"/>
            <a:ext cx="9525000" cy="561975"/>
          </a:xfrm>
        </p:spPr>
        <p:txBody>
          <a:bodyPr/>
          <a:lstStyle/>
          <a:p>
            <a:r>
              <a:rPr lang="fr-FR" dirty="0" smtClean="0"/>
              <a:t>Scenario </a:t>
            </a:r>
            <a:r>
              <a:rPr lang="fr-FR" dirty="0" err="1" smtClean="0"/>
              <a:t>studies</a:t>
            </a:r>
            <a:r>
              <a:rPr lang="fr-FR" dirty="0" smtClean="0"/>
              <a:t> on </a:t>
            </a:r>
            <a:r>
              <a:rPr lang="fr-FR" dirty="0" err="1" smtClean="0"/>
              <a:t>ammonia</a:t>
            </a:r>
            <a:r>
              <a:rPr lang="fr-FR" dirty="0" smtClean="0"/>
              <a:t> </a:t>
            </a:r>
            <a:r>
              <a:rPr lang="fr-FR" dirty="0" err="1" smtClean="0"/>
              <a:t>emission</a:t>
            </a:r>
            <a:r>
              <a:rPr lang="fr-FR" dirty="0" smtClean="0"/>
              <a:t> </a:t>
            </a:r>
            <a:r>
              <a:rPr lang="fr-FR" dirty="0" err="1" smtClean="0"/>
              <a:t>reductions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    </a:t>
            </a:r>
            <a:r>
              <a:rPr lang="fr-FR" dirty="0" err="1" smtClean="0"/>
              <a:t>with</a:t>
            </a:r>
            <a:r>
              <a:rPr lang="fr-FR" dirty="0" smtClean="0"/>
              <a:t> CHIMERE over the </a:t>
            </a:r>
            <a:r>
              <a:rPr lang="fr-FR" dirty="0" err="1" smtClean="0"/>
              <a:t>year</a:t>
            </a:r>
            <a:r>
              <a:rPr lang="fr-FR" dirty="0" smtClean="0"/>
              <a:t> 2007</a:t>
            </a:r>
            <a:endParaRPr lang="fr-FR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80966" y="547666"/>
            <a:ext cx="9525000" cy="56197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9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Scenario </a:t>
            </a:r>
            <a:r>
              <a:rPr kumimoji="0" lang="fr-FR" sz="29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study</a:t>
            </a:r>
            <a:r>
              <a:rPr kumimoji="0" lang="fr-FR" sz="29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: </a:t>
            </a:r>
            <a:r>
              <a:rPr kumimoji="0" lang="fr-FR" sz="29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ammonia</a:t>
            </a:r>
            <a:r>
              <a:rPr kumimoji="0" lang="fr-FR" sz="29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fr-FR" sz="29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emission</a:t>
            </a:r>
            <a:r>
              <a:rPr kumimoji="0" lang="fr-FR" sz="29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fr-FR" sz="29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reductions</a:t>
            </a:r>
            <a:endParaRPr lang="fr-FR" sz="2900" kern="0" dirty="0" smtClean="0">
              <a:solidFill>
                <a:srgbClr val="FF0000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4098" name="Picture 2" descr="figmap_ammo_f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254" y="2608486"/>
            <a:ext cx="3789857" cy="2692106"/>
          </a:xfrm>
          <a:prstGeom prst="rect">
            <a:avLst/>
          </a:prstGeom>
          <a:noFill/>
        </p:spPr>
      </p:pic>
      <p:pic>
        <p:nvPicPr>
          <p:cNvPr id="4097" name="Image 3" descr="figmap_nox_f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54774" y="2608486"/>
            <a:ext cx="3744416" cy="2659826"/>
          </a:xfrm>
          <a:prstGeom prst="rect">
            <a:avLst/>
          </a:prstGeom>
          <a:noFill/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0" y="0"/>
            <a:ext cx="10477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2457450"/>
            <a:ext cx="104775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486222" y="1387252"/>
            <a:ext cx="9649072" cy="4724400"/>
          </a:xfrm>
          <a:prstGeom prst="rect">
            <a:avLst/>
          </a:prstGeom>
        </p:spPr>
        <p:txBody>
          <a:bodyPr/>
          <a:lstStyle/>
          <a:p>
            <a:pPr marL="361950" marR="0" lvl="0" indent="-361950" algn="l" defTabSz="9667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62398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Agricultural NH3 </a:t>
            </a:r>
            <a:r>
              <a:rPr kumimoji="0" lang="fr-FR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2398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emission</a:t>
            </a:r>
            <a:r>
              <a:rPr kumimoji="0" lang="fr-FR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62398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2398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reduction</a:t>
            </a:r>
            <a:r>
              <a:rPr kumimoji="0" lang="fr-FR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62398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(–50% or -125 kT) </a:t>
            </a:r>
            <a:endParaRPr lang="fr-FR" sz="2200" kern="0" dirty="0" smtClean="0">
              <a:solidFill>
                <a:srgbClr val="62398F"/>
              </a:solidFill>
              <a:latin typeface="+mn-lt"/>
            </a:endParaRPr>
          </a:p>
          <a:p>
            <a:pPr marL="361950" marR="0" lvl="0" indent="-361950" algn="l" defTabSz="9667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fr-FR" sz="2200" b="0" i="1" u="none" strike="noStrike" kern="0" cap="none" spc="0" normalizeH="0" baseline="0" noProof="0" dirty="0" smtClean="0">
                <a:ln>
                  <a:noFill/>
                </a:ln>
                <a:solidFill>
                  <a:srgbClr val="62398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fr-FR" sz="2200" b="0" i="1" u="none" strike="noStrike" kern="0" cap="none" spc="0" normalizeH="0" noProof="0" dirty="0" smtClean="0">
                <a:ln>
                  <a:noFill/>
                </a:ln>
                <a:solidFill>
                  <a:srgbClr val="62398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fr-FR" sz="2200" b="0" i="1" u="none" strike="noStrike" kern="0" cap="none" spc="0" normalizeH="0" baseline="0" noProof="0" dirty="0" smtClean="0">
                <a:ln>
                  <a:noFill/>
                </a:ln>
                <a:solidFill>
                  <a:srgbClr val="62398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versus</a:t>
            </a:r>
            <a:r>
              <a:rPr kumimoji="0" lang="fr-FR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62398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road</a:t>
            </a:r>
            <a:r>
              <a:rPr kumimoji="0" lang="fr-FR" sz="2200" b="0" i="0" u="none" strike="noStrike" kern="0" cap="none" spc="0" normalizeH="0" noProof="0" dirty="0" smtClean="0">
                <a:ln>
                  <a:noFill/>
                </a:ln>
                <a:solidFill>
                  <a:srgbClr val="62398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2200" b="0" i="0" u="none" strike="noStrike" kern="0" cap="none" spc="0" normalizeH="0" noProof="0" dirty="0" err="1" smtClean="0">
                <a:ln>
                  <a:noFill/>
                </a:ln>
                <a:solidFill>
                  <a:srgbClr val="62398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traffic</a:t>
            </a:r>
            <a:r>
              <a:rPr kumimoji="0" lang="fr-FR" sz="2200" b="0" i="0" u="none" strike="noStrike" kern="0" cap="none" spc="0" normalizeH="0" noProof="0" dirty="0" smtClean="0">
                <a:ln>
                  <a:noFill/>
                </a:ln>
                <a:solidFill>
                  <a:srgbClr val="62398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2200" b="0" i="0" u="none" strike="noStrike" kern="0" cap="none" spc="0" normalizeH="0" noProof="0" dirty="0" err="1" smtClean="0">
                <a:ln>
                  <a:noFill/>
                </a:ln>
                <a:solidFill>
                  <a:srgbClr val="62398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NOx</a:t>
            </a:r>
            <a:r>
              <a:rPr kumimoji="0" lang="fr-FR" sz="2200" b="0" i="0" u="none" strike="noStrike" kern="0" cap="none" spc="0" normalizeH="0" noProof="0" dirty="0" smtClean="0">
                <a:ln>
                  <a:noFill/>
                </a:ln>
                <a:solidFill>
                  <a:srgbClr val="62398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2200" b="0" i="0" u="none" strike="noStrike" kern="0" cap="none" spc="0" normalizeH="0" noProof="0" dirty="0" err="1" smtClean="0">
                <a:ln>
                  <a:noFill/>
                </a:ln>
                <a:solidFill>
                  <a:srgbClr val="62398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emission</a:t>
            </a:r>
            <a:r>
              <a:rPr kumimoji="0" lang="fr-FR" sz="2200" b="0" i="0" u="none" strike="noStrike" kern="0" cap="none" spc="0" normalizeH="0" noProof="0" dirty="0" smtClean="0">
                <a:ln>
                  <a:noFill/>
                </a:ln>
                <a:solidFill>
                  <a:srgbClr val="62398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2200" b="0" i="0" u="none" strike="noStrike" kern="0" cap="none" spc="0" normalizeH="0" noProof="0" dirty="0" err="1" smtClean="0">
                <a:ln>
                  <a:noFill/>
                </a:ln>
                <a:solidFill>
                  <a:srgbClr val="62398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reduction</a:t>
            </a:r>
            <a:r>
              <a:rPr kumimoji="0" lang="fr-FR" sz="2200" b="0" i="0" u="none" strike="noStrike" kern="0" cap="none" spc="0" normalizeH="0" noProof="0" dirty="0" smtClean="0">
                <a:ln>
                  <a:noFill/>
                </a:ln>
                <a:solidFill>
                  <a:srgbClr val="62398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(-50% or -113kT)  in France</a:t>
            </a:r>
          </a:p>
          <a:p>
            <a:pPr marL="361950" marR="0" lvl="0" indent="-361950" algn="l" defTabSz="9667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fr-FR" sz="2200" kern="0" noProof="0" dirty="0" smtClean="0">
              <a:solidFill>
                <a:srgbClr val="62398F"/>
              </a:solidFill>
              <a:latin typeface="+mn-lt"/>
            </a:endParaRPr>
          </a:p>
          <a:p>
            <a:pPr marL="361950" marR="0" lvl="0" indent="-361950" algn="l" defTabSz="9667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fr-FR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1209675" marR="0" lvl="2" indent="-242888" algn="l" defTabSz="9667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endParaRPr kumimoji="0" lang="fr-FR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61950" marR="0" lvl="0" indent="-361950" algn="l" defTabSz="9667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fr-FR" sz="2200" b="0" i="0" u="none" strike="noStrike" kern="0" cap="none" spc="0" normalizeH="0" baseline="0" noProof="0" dirty="0" smtClean="0">
              <a:ln>
                <a:noFill/>
              </a:ln>
              <a:solidFill>
                <a:srgbClr val="62398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361950" algn="l" defTabSz="9667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fr-FR" sz="2200" b="0" i="0" u="none" strike="noStrike" kern="0" cap="none" spc="0" normalizeH="0" baseline="0" noProof="0" dirty="0">
              <a:ln>
                <a:noFill/>
              </a:ln>
              <a:solidFill>
                <a:srgbClr val="62398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20280" y="1963316"/>
            <a:ext cx="523875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sz="1600" dirty="0" smtClean="0">
              <a:latin typeface="+mn-lt"/>
            </a:endParaRPr>
          </a:p>
          <a:p>
            <a:r>
              <a:rPr lang="fr-FR" sz="1600" dirty="0" smtClean="0">
                <a:latin typeface="+mn-lt"/>
              </a:rPr>
              <a:t>PM10 </a:t>
            </a:r>
            <a:r>
              <a:rPr lang="fr-FR" sz="1600" dirty="0" err="1" smtClean="0">
                <a:latin typeface="+mn-lt"/>
              </a:rPr>
              <a:t>decrease</a:t>
            </a:r>
            <a:r>
              <a:rPr lang="fr-FR" sz="1600" dirty="0" smtClean="0">
                <a:latin typeface="+mn-lt"/>
              </a:rPr>
              <a:t> (µg/m3) over </a:t>
            </a:r>
            <a:r>
              <a:rPr lang="fr-FR" sz="1600" dirty="0" err="1" smtClean="0">
                <a:latin typeface="+mn-lt"/>
              </a:rPr>
              <a:t>January</a:t>
            </a:r>
            <a:r>
              <a:rPr lang="fr-FR" sz="1600" dirty="0" smtClean="0">
                <a:latin typeface="+mn-lt"/>
              </a:rPr>
              <a:t>-April 2007</a:t>
            </a:r>
          </a:p>
          <a:p>
            <a:endParaRPr lang="fr-FR" sz="1600" dirty="0" smtClean="0">
              <a:latin typeface="+mn-lt"/>
            </a:endParaRPr>
          </a:p>
          <a:p>
            <a:endParaRPr lang="fr-FR" sz="1600" dirty="0" smtClean="0">
              <a:latin typeface="+mn-lt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782366" y="5272782"/>
            <a:ext cx="1494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+mn-lt"/>
              </a:rPr>
              <a:t>NH3 </a:t>
            </a:r>
            <a:r>
              <a:rPr lang="fr-FR" sz="1600" dirty="0" err="1" smtClean="0">
                <a:latin typeface="+mn-lt"/>
              </a:rPr>
              <a:t>reduction</a:t>
            </a:r>
            <a:endParaRPr lang="fr-FR" sz="1600" dirty="0">
              <a:latin typeface="+mn-lt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678910" y="5272782"/>
            <a:ext cx="1495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latin typeface="+mn-lt"/>
              </a:rPr>
              <a:t>NOx</a:t>
            </a:r>
            <a:r>
              <a:rPr lang="fr-FR" sz="1600" dirty="0" smtClean="0">
                <a:latin typeface="+mn-lt"/>
              </a:rPr>
              <a:t> </a:t>
            </a:r>
            <a:r>
              <a:rPr lang="fr-FR" sz="1600" dirty="0" err="1" smtClean="0">
                <a:latin typeface="+mn-lt"/>
              </a:rPr>
              <a:t>reduction</a:t>
            </a:r>
            <a:endParaRPr lang="fr-FR" sz="1600" dirty="0">
              <a:latin typeface="+mn-lt"/>
            </a:endParaRPr>
          </a:p>
        </p:txBody>
      </p:sp>
      <p:pic>
        <p:nvPicPr>
          <p:cNvPr id="4101" name="Picture 5" descr="sta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14614" y="5563716"/>
            <a:ext cx="1777281" cy="1384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Connecteur droit avec flèche 12"/>
          <p:cNvCxnSpPr/>
          <p:nvPr/>
        </p:nvCxnSpPr>
        <p:spPr bwMode="auto">
          <a:xfrm>
            <a:off x="3654574" y="6067772"/>
            <a:ext cx="936104" cy="720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ZoneTexte 14"/>
          <p:cNvSpPr txBox="1"/>
          <p:nvPr/>
        </p:nvSpPr>
        <p:spPr>
          <a:xfrm>
            <a:off x="1782366" y="5862781"/>
            <a:ext cx="2005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Exceedances</a:t>
            </a:r>
            <a:r>
              <a:rPr lang="fr-FR" dirty="0" smtClean="0"/>
              <a:t> in 2007</a:t>
            </a:r>
          </a:p>
          <a:p>
            <a:r>
              <a:rPr lang="fr-FR" dirty="0" smtClean="0"/>
              <a:t>&gt;35 times the 50µg/m3</a:t>
            </a:r>
          </a:p>
          <a:p>
            <a:r>
              <a:rPr lang="fr-FR" dirty="0" err="1" smtClean="0"/>
              <a:t>threshold</a:t>
            </a:r>
            <a:endParaRPr lang="fr-FR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r-FR" dirty="0" smtClean="0"/>
              <a:t>Scenario </a:t>
            </a:r>
            <a:r>
              <a:rPr lang="fr-FR" dirty="0" err="1" smtClean="0"/>
              <a:t>study</a:t>
            </a:r>
            <a:r>
              <a:rPr lang="fr-FR" dirty="0" smtClean="0"/>
              <a:t> : </a:t>
            </a:r>
            <a:r>
              <a:rPr lang="fr-FR" dirty="0" err="1" smtClean="0"/>
              <a:t>ammonia</a:t>
            </a:r>
            <a:r>
              <a:rPr lang="fr-FR" dirty="0" smtClean="0"/>
              <a:t> </a:t>
            </a:r>
            <a:r>
              <a:rPr lang="fr-FR" dirty="0" err="1" smtClean="0"/>
              <a:t>emission</a:t>
            </a:r>
            <a:r>
              <a:rPr lang="fr-FR" dirty="0" smtClean="0"/>
              <a:t> </a:t>
            </a:r>
            <a:r>
              <a:rPr lang="fr-FR" dirty="0" err="1" smtClean="0"/>
              <a:t>reductions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Font typeface="Wingdings" pitchFamily="2" charset="2"/>
              <a:buChar char="Ø"/>
            </a:pPr>
            <a:r>
              <a:rPr lang="fr-FR" dirty="0" smtClean="0"/>
              <a:t>Agricultural NH3 </a:t>
            </a:r>
            <a:r>
              <a:rPr lang="fr-FR" dirty="0" err="1" smtClean="0"/>
              <a:t>emission</a:t>
            </a:r>
            <a:r>
              <a:rPr lang="fr-FR" dirty="0" smtClean="0"/>
              <a:t> </a:t>
            </a:r>
            <a:r>
              <a:rPr lang="fr-FR" dirty="0" err="1" smtClean="0"/>
              <a:t>reduction</a:t>
            </a:r>
            <a:r>
              <a:rPr lang="fr-FR" dirty="0" smtClean="0"/>
              <a:t> (–50%) in France</a:t>
            </a:r>
          </a:p>
          <a:p>
            <a:pPr lvl="0"/>
            <a:r>
              <a:rPr lang="fr-FR" dirty="0" smtClean="0"/>
              <a:t>		 </a:t>
            </a:r>
            <a:r>
              <a:rPr lang="fr-FR" i="1" dirty="0" smtClean="0"/>
              <a:t>versus</a:t>
            </a:r>
            <a:r>
              <a:rPr lang="fr-FR" dirty="0" smtClean="0"/>
              <a:t> agricultural NH3 </a:t>
            </a:r>
            <a:r>
              <a:rPr lang="fr-FR" dirty="0" err="1" smtClean="0"/>
              <a:t>reduction</a:t>
            </a:r>
            <a:r>
              <a:rPr lang="fr-FR" dirty="0" smtClean="0"/>
              <a:t> (-50%) over the </a:t>
            </a:r>
            <a:r>
              <a:rPr lang="fr-FR" dirty="0" err="1" smtClean="0"/>
              <a:t>whole</a:t>
            </a:r>
            <a:r>
              <a:rPr lang="fr-FR" dirty="0" smtClean="0"/>
              <a:t> Europe</a:t>
            </a:r>
          </a:p>
          <a:p>
            <a:endParaRPr lang="fr-FR" dirty="0"/>
          </a:p>
        </p:txBody>
      </p:sp>
      <p:pic>
        <p:nvPicPr>
          <p:cNvPr id="28674" name="Image 3" descr="figmap_ammo_fr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6262" y="3403476"/>
            <a:ext cx="3732758" cy="2630467"/>
          </a:xfrm>
          <a:prstGeom prst="rect">
            <a:avLst/>
          </a:prstGeom>
          <a:noFill/>
        </p:spPr>
      </p:pic>
      <p:pic>
        <p:nvPicPr>
          <p:cNvPr id="28673" name="Image 4" descr="figmap_ammo_fr_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4774" y="3403476"/>
            <a:ext cx="3697744" cy="2605793"/>
          </a:xfrm>
          <a:prstGeom prst="rect">
            <a:avLst/>
          </a:prstGeom>
          <a:noFill/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0" y="0"/>
            <a:ext cx="10477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2495550"/>
            <a:ext cx="104775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20280" y="2614290"/>
            <a:ext cx="523875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sz="1600" dirty="0" smtClean="0">
              <a:latin typeface="+mn-lt"/>
            </a:endParaRPr>
          </a:p>
          <a:p>
            <a:r>
              <a:rPr lang="fr-FR" sz="1600" dirty="0" smtClean="0">
                <a:latin typeface="+mn-lt"/>
              </a:rPr>
              <a:t>PM10 </a:t>
            </a:r>
            <a:r>
              <a:rPr lang="fr-FR" sz="1600" dirty="0" err="1" smtClean="0">
                <a:latin typeface="+mn-lt"/>
              </a:rPr>
              <a:t>decrease</a:t>
            </a:r>
            <a:r>
              <a:rPr lang="fr-FR" sz="1600" dirty="0" smtClean="0">
                <a:latin typeface="+mn-lt"/>
              </a:rPr>
              <a:t> (µg/m3) over </a:t>
            </a:r>
            <a:r>
              <a:rPr lang="fr-FR" sz="1600" dirty="0" err="1" smtClean="0">
                <a:latin typeface="+mn-lt"/>
              </a:rPr>
              <a:t>January</a:t>
            </a:r>
            <a:r>
              <a:rPr lang="fr-FR" sz="1600" dirty="0" smtClean="0">
                <a:latin typeface="+mn-lt"/>
              </a:rPr>
              <a:t>-April 2007</a:t>
            </a:r>
          </a:p>
          <a:p>
            <a:endParaRPr lang="fr-FR" sz="1600" dirty="0" smtClean="0">
              <a:latin typeface="+mn-lt"/>
            </a:endParaRPr>
          </a:p>
          <a:p>
            <a:endParaRPr lang="fr-FR" sz="1600" dirty="0" smtClean="0">
              <a:latin typeface="+mn-lt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278310" y="5995764"/>
            <a:ext cx="29434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+mn-lt"/>
              </a:rPr>
              <a:t>-50% NH3 </a:t>
            </a:r>
            <a:r>
              <a:rPr lang="fr-FR" sz="1600" dirty="0" err="1" smtClean="0">
                <a:latin typeface="+mn-lt"/>
              </a:rPr>
              <a:t>reduction</a:t>
            </a:r>
            <a:r>
              <a:rPr lang="fr-FR" sz="1600" dirty="0" smtClean="0">
                <a:latin typeface="+mn-lt"/>
              </a:rPr>
              <a:t> in France</a:t>
            </a:r>
            <a:endParaRPr lang="fr-FR" sz="1600" dirty="0">
              <a:latin typeface="+mn-lt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742806" y="5995764"/>
            <a:ext cx="29658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+mn-lt"/>
              </a:rPr>
              <a:t>-50% NH3 </a:t>
            </a:r>
            <a:r>
              <a:rPr lang="fr-FR" sz="1600" dirty="0" err="1" smtClean="0">
                <a:latin typeface="+mn-lt"/>
              </a:rPr>
              <a:t>reduction</a:t>
            </a:r>
            <a:r>
              <a:rPr lang="fr-FR" sz="1600" dirty="0" smtClean="0">
                <a:latin typeface="+mn-lt"/>
              </a:rPr>
              <a:t> in Europe</a:t>
            </a:r>
            <a:endParaRPr lang="fr-FR" sz="1600" dirty="0">
              <a:latin typeface="+mn-l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r-FR" dirty="0" smtClean="0"/>
              <a:t>Scenario </a:t>
            </a:r>
            <a:r>
              <a:rPr lang="fr-FR" dirty="0" err="1" smtClean="0"/>
              <a:t>study</a:t>
            </a:r>
            <a:r>
              <a:rPr lang="fr-FR" dirty="0" smtClean="0"/>
              <a:t> : </a:t>
            </a:r>
            <a:r>
              <a:rPr lang="fr-FR" dirty="0" err="1" smtClean="0"/>
              <a:t>ammonia</a:t>
            </a:r>
            <a:r>
              <a:rPr lang="fr-FR" dirty="0" smtClean="0"/>
              <a:t> </a:t>
            </a:r>
            <a:r>
              <a:rPr lang="fr-FR" dirty="0" err="1" smtClean="0"/>
              <a:t>emission</a:t>
            </a:r>
            <a:r>
              <a:rPr lang="fr-FR" dirty="0" smtClean="0"/>
              <a:t> </a:t>
            </a:r>
            <a:r>
              <a:rPr lang="fr-FR" dirty="0" err="1" smtClean="0"/>
              <a:t>reductions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Font typeface="Wingdings" pitchFamily="2" charset="2"/>
              <a:buChar char="Ø"/>
            </a:pPr>
            <a:r>
              <a:rPr lang="fr-FR" dirty="0" err="1" smtClean="0"/>
              <a:t>Homogeneous</a:t>
            </a:r>
            <a:r>
              <a:rPr lang="fr-FR" dirty="0" smtClean="0"/>
              <a:t> -30% NH3 </a:t>
            </a:r>
            <a:r>
              <a:rPr lang="fr-FR" dirty="0" err="1" smtClean="0"/>
              <a:t>emission</a:t>
            </a:r>
            <a:r>
              <a:rPr lang="fr-FR" dirty="0" smtClean="0"/>
              <a:t> </a:t>
            </a:r>
            <a:r>
              <a:rPr lang="fr-FR" dirty="0" err="1" smtClean="0"/>
              <a:t>reduction</a:t>
            </a:r>
            <a:r>
              <a:rPr lang="fr-FR" dirty="0" smtClean="0"/>
              <a:t> in France </a:t>
            </a:r>
            <a:r>
              <a:rPr lang="fr-FR" i="1" dirty="0" smtClean="0"/>
              <a:t>versus</a:t>
            </a:r>
            <a:r>
              <a:rPr lang="fr-FR" dirty="0" smtClean="0"/>
              <a:t>  </a:t>
            </a:r>
            <a:r>
              <a:rPr lang="fr-FR" dirty="0" err="1" smtClean="0"/>
              <a:t>heterogeneous</a:t>
            </a:r>
            <a:r>
              <a:rPr lang="fr-FR" dirty="0" smtClean="0"/>
              <a:t>  -30% NH3 </a:t>
            </a:r>
            <a:r>
              <a:rPr lang="fr-FR" dirty="0" err="1" smtClean="0"/>
              <a:t>emission</a:t>
            </a:r>
            <a:r>
              <a:rPr lang="fr-FR" dirty="0" smtClean="0"/>
              <a:t> </a:t>
            </a:r>
            <a:r>
              <a:rPr lang="fr-FR" dirty="0" err="1" smtClean="0"/>
              <a:t>reduction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more </a:t>
            </a:r>
            <a:r>
              <a:rPr lang="fr-FR" dirty="0" err="1" smtClean="0"/>
              <a:t>reductions</a:t>
            </a:r>
            <a:r>
              <a:rPr lang="fr-FR" dirty="0" smtClean="0"/>
              <a:t>  over the </a:t>
            </a:r>
            <a:r>
              <a:rPr lang="fr-FR" dirty="0" err="1" smtClean="0"/>
              <a:t>most</a:t>
            </a:r>
            <a:r>
              <a:rPr lang="fr-FR" dirty="0" smtClean="0"/>
              <a:t> NH3 </a:t>
            </a:r>
            <a:r>
              <a:rPr lang="fr-FR" dirty="0" err="1" smtClean="0"/>
              <a:t>emitting</a:t>
            </a:r>
            <a:r>
              <a:rPr lang="fr-FR" dirty="0" smtClean="0"/>
              <a:t> french </a:t>
            </a:r>
            <a:r>
              <a:rPr lang="fr-FR" dirty="0" err="1" smtClean="0"/>
              <a:t>regions</a:t>
            </a:r>
            <a:endParaRPr lang="fr-FR" dirty="0" smtClean="0"/>
          </a:p>
          <a:p>
            <a:pPr lvl="0">
              <a:buFont typeface="Wingdings" pitchFamily="2" charset="2"/>
              <a:buChar char="Ø"/>
            </a:pPr>
            <a:r>
              <a:rPr lang="fr-FR" dirty="0" err="1" smtClean="0"/>
              <a:t>Same</a:t>
            </a:r>
            <a:r>
              <a:rPr lang="fr-FR" dirty="0" smtClean="0"/>
              <a:t> </a:t>
            </a:r>
            <a:r>
              <a:rPr lang="fr-FR" dirty="0" err="1" smtClean="0"/>
              <a:t>absolute</a:t>
            </a:r>
            <a:r>
              <a:rPr lang="fr-FR" dirty="0" smtClean="0"/>
              <a:t> </a:t>
            </a:r>
            <a:r>
              <a:rPr lang="fr-FR" dirty="0" err="1" smtClean="0"/>
              <a:t>emission</a:t>
            </a:r>
            <a:r>
              <a:rPr lang="fr-FR" dirty="0" smtClean="0"/>
              <a:t> </a:t>
            </a:r>
            <a:r>
              <a:rPr lang="fr-FR" dirty="0" err="1" smtClean="0"/>
              <a:t>reduction</a:t>
            </a:r>
            <a:r>
              <a:rPr lang="fr-FR" dirty="0" smtClean="0"/>
              <a:t> (-125kT)</a:t>
            </a:r>
          </a:p>
          <a:p>
            <a:endParaRPr lang="fr-FR" dirty="0"/>
          </a:p>
        </p:txBody>
      </p:sp>
      <p:pic>
        <p:nvPicPr>
          <p:cNvPr id="31746" name="Picture 2" descr="map_re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4294" y="3703185"/>
            <a:ext cx="3888432" cy="2758685"/>
          </a:xfrm>
          <a:prstGeom prst="rect">
            <a:avLst/>
          </a:prstGeom>
          <a:noFill/>
        </p:spPr>
      </p:pic>
      <p:pic>
        <p:nvPicPr>
          <p:cNvPr id="31745" name="Picture 1" descr="map_sc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8355" y="3691508"/>
            <a:ext cx="3771963" cy="2676055"/>
          </a:xfrm>
          <a:prstGeom prst="rect">
            <a:avLst/>
          </a:prstGeom>
          <a:noFill/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0"/>
            <a:ext cx="10477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2495550"/>
            <a:ext cx="104775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1749" name="Picture 5" descr="sta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75054" y="2323356"/>
            <a:ext cx="1725012" cy="1343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2574454" y="3187452"/>
            <a:ext cx="52387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600" dirty="0" smtClean="0">
                <a:latin typeface="+mn-lt"/>
              </a:rPr>
              <a:t>PM10 </a:t>
            </a:r>
            <a:r>
              <a:rPr lang="fr-FR" sz="1600" dirty="0" err="1" smtClean="0">
                <a:latin typeface="+mn-lt"/>
              </a:rPr>
              <a:t>decrease</a:t>
            </a:r>
            <a:r>
              <a:rPr lang="fr-FR" sz="1600" dirty="0" smtClean="0">
                <a:latin typeface="+mn-lt"/>
              </a:rPr>
              <a:t> (µg/m3) over </a:t>
            </a:r>
            <a:r>
              <a:rPr lang="fr-FR" sz="1600" dirty="0" err="1" smtClean="0">
                <a:latin typeface="+mn-lt"/>
              </a:rPr>
              <a:t>January</a:t>
            </a:r>
            <a:r>
              <a:rPr lang="fr-FR" sz="1600" dirty="0" smtClean="0">
                <a:latin typeface="+mn-lt"/>
              </a:rPr>
              <a:t>-April 2007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52202" y="6388903"/>
            <a:ext cx="24064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+mn-lt"/>
              </a:rPr>
              <a:t>NH3 </a:t>
            </a:r>
            <a:r>
              <a:rPr lang="fr-FR" sz="1600" dirty="0" err="1" smtClean="0">
                <a:latin typeface="+mn-lt"/>
              </a:rPr>
              <a:t>reduction</a:t>
            </a:r>
            <a:r>
              <a:rPr lang="fr-FR" sz="1600" dirty="0" smtClean="0">
                <a:latin typeface="+mn-lt"/>
              </a:rPr>
              <a:t> in France</a:t>
            </a:r>
          </a:p>
          <a:p>
            <a:r>
              <a:rPr lang="fr-FR" sz="1600" dirty="0" smtClean="0">
                <a:latin typeface="+mn-lt"/>
              </a:rPr>
              <a:t>(</a:t>
            </a:r>
            <a:r>
              <a:rPr lang="fr-FR" sz="1600" dirty="0" err="1" smtClean="0">
                <a:latin typeface="+mn-lt"/>
              </a:rPr>
              <a:t>homogeneous</a:t>
            </a:r>
            <a:r>
              <a:rPr lang="fr-FR" sz="1600" dirty="0" smtClean="0">
                <a:latin typeface="+mn-lt"/>
              </a:rPr>
              <a:t> </a:t>
            </a:r>
            <a:r>
              <a:rPr lang="fr-FR" sz="1600" dirty="0" err="1" smtClean="0">
                <a:latin typeface="+mn-lt"/>
              </a:rPr>
              <a:t>way</a:t>
            </a:r>
            <a:r>
              <a:rPr lang="fr-FR" sz="1600" dirty="0" smtClean="0">
                <a:latin typeface="+mn-lt"/>
              </a:rPr>
              <a:t>)</a:t>
            </a:r>
            <a:endParaRPr lang="fr-FR" sz="1600" dirty="0">
              <a:latin typeface="+mn-lt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432722" y="6388903"/>
            <a:ext cx="24064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+mn-lt"/>
              </a:rPr>
              <a:t>NH3 </a:t>
            </a:r>
            <a:r>
              <a:rPr lang="fr-FR" sz="1600" dirty="0" err="1" smtClean="0">
                <a:latin typeface="+mn-lt"/>
              </a:rPr>
              <a:t>reduction</a:t>
            </a:r>
            <a:r>
              <a:rPr lang="fr-FR" sz="1600" dirty="0" smtClean="0">
                <a:latin typeface="+mn-lt"/>
              </a:rPr>
              <a:t> in France</a:t>
            </a:r>
          </a:p>
          <a:p>
            <a:r>
              <a:rPr lang="fr-FR" sz="1600" dirty="0" smtClean="0">
                <a:latin typeface="+mn-lt"/>
              </a:rPr>
              <a:t>(</a:t>
            </a:r>
            <a:r>
              <a:rPr lang="fr-FR" sz="1600" dirty="0" err="1" smtClean="0">
                <a:latin typeface="+mn-lt"/>
              </a:rPr>
              <a:t>heterogeneous</a:t>
            </a:r>
            <a:r>
              <a:rPr lang="fr-FR" sz="1600" dirty="0" smtClean="0">
                <a:latin typeface="+mn-lt"/>
              </a:rPr>
              <a:t> </a:t>
            </a:r>
            <a:r>
              <a:rPr lang="fr-FR" sz="1600" dirty="0" err="1" smtClean="0">
                <a:latin typeface="+mn-lt"/>
              </a:rPr>
              <a:t>way</a:t>
            </a:r>
            <a:r>
              <a:rPr lang="fr-FR" sz="1600" dirty="0" smtClean="0">
                <a:latin typeface="+mn-lt"/>
              </a:rPr>
              <a:t>)</a:t>
            </a:r>
          </a:p>
          <a:p>
            <a:endParaRPr lang="fr-FR" sz="1600" dirty="0">
              <a:latin typeface="+mn-l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Improvement</a:t>
            </a:r>
            <a:r>
              <a:rPr lang="fr-FR" dirty="0" smtClean="0"/>
              <a:t> of </a:t>
            </a:r>
            <a:r>
              <a:rPr lang="fr-FR" dirty="0" err="1" smtClean="0"/>
              <a:t>ammonia</a:t>
            </a:r>
            <a:r>
              <a:rPr lang="fr-FR" dirty="0" smtClean="0"/>
              <a:t> </a:t>
            </a:r>
            <a:r>
              <a:rPr lang="fr-FR" dirty="0" err="1" smtClean="0"/>
              <a:t>emissions</a:t>
            </a:r>
            <a:r>
              <a:rPr lang="fr-FR" dirty="0" smtClean="0"/>
              <a:t> in CHIMERE</a:t>
            </a:r>
            <a:endParaRPr lang="fr-FR" dirty="0"/>
          </a:p>
        </p:txBody>
      </p:sp>
      <p:pic>
        <p:nvPicPr>
          <p:cNvPr id="4" name="Image 3" descr="fig5.tif"/>
          <p:cNvPicPr/>
          <p:nvPr/>
        </p:nvPicPr>
        <p:blipFill>
          <a:blip r:embed="rId2" cstate="print"/>
          <a:srcRect t="33470" b="-564"/>
          <a:stretch>
            <a:fillRect/>
          </a:stretch>
        </p:blipFill>
        <p:spPr>
          <a:xfrm>
            <a:off x="4446662" y="2035324"/>
            <a:ext cx="5760720" cy="4968552"/>
          </a:xfrm>
          <a:prstGeom prst="rect">
            <a:avLst/>
          </a:prstGeom>
        </p:spPr>
      </p:pic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270198" y="1603276"/>
            <a:ext cx="9167813" cy="47244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fr-FR" dirty="0" err="1" smtClean="0"/>
              <a:t>Dynamic</a:t>
            </a:r>
            <a:r>
              <a:rPr lang="fr-FR" dirty="0" smtClean="0"/>
              <a:t> </a:t>
            </a:r>
            <a:r>
              <a:rPr lang="fr-FR" dirty="0" err="1" smtClean="0"/>
              <a:t>emissions</a:t>
            </a:r>
            <a:r>
              <a:rPr lang="fr-FR" dirty="0" smtClean="0"/>
              <a:t> of NH3</a:t>
            </a:r>
          </a:p>
          <a:p>
            <a:pPr>
              <a:buFont typeface="Wingdings" pitchFamily="2" charset="2"/>
              <a:buChar char="Ø"/>
            </a:pPr>
            <a:endParaRPr lang="fr-FR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Impact of T° and </a:t>
            </a:r>
            <a:r>
              <a:rPr lang="fr-FR" dirty="0" err="1" smtClean="0"/>
              <a:t>wind</a:t>
            </a:r>
            <a:r>
              <a:rPr lang="fr-FR" dirty="0" smtClean="0"/>
              <a:t> speed</a:t>
            </a:r>
          </a:p>
          <a:p>
            <a:pPr lvl="2">
              <a:buFont typeface="Arial" pitchFamily="34" charset="0"/>
              <a:buChar char="•"/>
            </a:pPr>
            <a:endParaRPr lang="fr-FR" dirty="0" smtClean="0"/>
          </a:p>
          <a:p>
            <a:pPr>
              <a:buFont typeface="Wingdings" pitchFamily="2" charset="2"/>
              <a:buChar char="Ø"/>
            </a:pPr>
            <a:endParaRPr lang="fr-FR" dirty="0" smtClean="0"/>
          </a:p>
          <a:p>
            <a:pPr>
              <a:buFont typeface="Wingdings" pitchFamily="2" charset="2"/>
              <a:buChar char="Ø"/>
            </a:pPr>
            <a:endParaRPr lang="fr-FR" dirty="0"/>
          </a:p>
        </p:txBody>
      </p:sp>
      <p:pic>
        <p:nvPicPr>
          <p:cNvPr id="6" name="Image 5" descr="fig2.tif"/>
          <p:cNvPicPr/>
          <p:nvPr/>
        </p:nvPicPr>
        <p:blipFill>
          <a:blip r:embed="rId3" cstate="print"/>
          <a:srcRect r="51250" b="65751"/>
          <a:stretch>
            <a:fillRect/>
          </a:stretch>
        </p:blipFill>
        <p:spPr>
          <a:xfrm>
            <a:off x="2142406" y="4843636"/>
            <a:ext cx="2232248" cy="2001098"/>
          </a:xfrm>
          <a:prstGeom prst="rect">
            <a:avLst/>
          </a:prstGeom>
        </p:spPr>
      </p:pic>
      <p:pic>
        <p:nvPicPr>
          <p:cNvPr id="7" name="Image 6" descr="fig3_init.tif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4214" y="2899420"/>
            <a:ext cx="2050536" cy="1948808"/>
          </a:xfrm>
          <a:prstGeom prst="rect">
            <a:avLst/>
          </a:prstGeom>
        </p:spPr>
      </p:pic>
      <p:cxnSp>
        <p:nvCxnSpPr>
          <p:cNvPr id="9" name="Forme 8"/>
          <p:cNvCxnSpPr>
            <a:stCxn id="7" idx="3"/>
          </p:cNvCxnSpPr>
          <p:nvPr/>
        </p:nvCxnSpPr>
        <p:spPr bwMode="auto">
          <a:xfrm>
            <a:off x="2464750" y="3873824"/>
            <a:ext cx="685768" cy="897804"/>
          </a:xfrm>
          <a:prstGeom prst="curvedConnector2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Improvement</a:t>
            </a:r>
            <a:r>
              <a:rPr lang="fr-FR" dirty="0" smtClean="0"/>
              <a:t> of </a:t>
            </a:r>
            <a:r>
              <a:rPr lang="fr-FR" dirty="0" err="1" smtClean="0"/>
              <a:t>dust</a:t>
            </a:r>
            <a:r>
              <a:rPr lang="fr-FR" dirty="0" smtClean="0"/>
              <a:t> </a:t>
            </a:r>
            <a:r>
              <a:rPr lang="fr-FR" dirty="0" err="1" smtClean="0"/>
              <a:t>prediction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fr-FR" dirty="0" smtClean="0"/>
              <a:t>Road </a:t>
            </a:r>
            <a:r>
              <a:rPr lang="fr-FR" dirty="0" err="1" smtClean="0"/>
              <a:t>dust</a:t>
            </a:r>
            <a:r>
              <a:rPr lang="fr-FR" dirty="0" smtClean="0"/>
              <a:t> </a:t>
            </a:r>
            <a:r>
              <a:rPr lang="fr-FR" dirty="0" err="1" smtClean="0"/>
              <a:t>emissions</a:t>
            </a:r>
            <a:r>
              <a:rPr lang="fr-FR" dirty="0" smtClean="0"/>
              <a:t> </a:t>
            </a:r>
          </a:p>
          <a:p>
            <a:pPr lvl="2">
              <a:buFont typeface="Arial" pitchFamily="34" charset="0"/>
              <a:buChar char="•"/>
            </a:pPr>
            <a:r>
              <a:rPr lang="fr-FR" dirty="0" smtClean="0"/>
              <a:t>50% of PM10 road </a:t>
            </a:r>
            <a:r>
              <a:rPr lang="fr-FR" dirty="0" err="1" smtClean="0"/>
              <a:t>traffic</a:t>
            </a:r>
            <a:r>
              <a:rPr lang="fr-FR" dirty="0" smtClean="0"/>
              <a:t> </a:t>
            </a:r>
            <a:r>
              <a:rPr lang="fr-FR" dirty="0" err="1" smtClean="0"/>
              <a:t>emission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due to road </a:t>
            </a:r>
            <a:r>
              <a:rPr lang="fr-FR" dirty="0" err="1" smtClean="0"/>
              <a:t>dust</a:t>
            </a:r>
            <a:r>
              <a:rPr lang="fr-FR" dirty="0" smtClean="0"/>
              <a:t> in dry conditions</a:t>
            </a:r>
          </a:p>
          <a:p>
            <a:pPr lvl="2">
              <a:buFont typeface="Arial" pitchFamily="34" charset="0"/>
              <a:buChar char="•"/>
            </a:pPr>
            <a:r>
              <a:rPr lang="fr-FR" dirty="0" smtClean="0"/>
              <a:t>90% in </a:t>
            </a:r>
            <a:r>
              <a:rPr lang="fr-FR" dirty="0" err="1" smtClean="0"/>
              <a:t>salting</a:t>
            </a:r>
            <a:r>
              <a:rPr lang="fr-FR" dirty="0" smtClean="0"/>
              <a:t> / </a:t>
            </a:r>
            <a:r>
              <a:rPr lang="fr-FR" dirty="0" err="1" smtClean="0"/>
              <a:t>sanding</a:t>
            </a:r>
            <a:r>
              <a:rPr lang="fr-FR" dirty="0" smtClean="0"/>
              <a:t> cases</a:t>
            </a:r>
          </a:p>
          <a:p>
            <a:pPr lvl="2">
              <a:buFont typeface="Arial" pitchFamily="34" charset="0"/>
              <a:buChar char="•"/>
            </a:pPr>
            <a:r>
              <a:rPr lang="fr-FR" dirty="0" smtClean="0"/>
              <a:t>Modulation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humidity</a:t>
            </a:r>
            <a:r>
              <a:rPr lang="fr-FR" dirty="0" smtClean="0"/>
              <a:t> and </a:t>
            </a:r>
            <a:r>
              <a:rPr lang="fr-FR" dirty="0" err="1" smtClean="0"/>
              <a:t>precipitation</a:t>
            </a:r>
            <a:endParaRPr lang="fr-FR" dirty="0" smtClean="0"/>
          </a:p>
          <a:p>
            <a:pPr>
              <a:buFont typeface="Wingdings" pitchFamily="2" charset="2"/>
              <a:buChar char="Ø"/>
            </a:pPr>
            <a:endParaRPr lang="fr-FR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Wind </a:t>
            </a:r>
            <a:r>
              <a:rPr lang="fr-FR" dirty="0" err="1" smtClean="0"/>
              <a:t>blown</a:t>
            </a:r>
            <a:r>
              <a:rPr lang="fr-FR" dirty="0" smtClean="0"/>
              <a:t> </a:t>
            </a:r>
            <a:r>
              <a:rPr lang="fr-FR" dirty="0" err="1" smtClean="0"/>
              <a:t>dust</a:t>
            </a:r>
            <a:r>
              <a:rPr lang="fr-FR" dirty="0" smtClean="0"/>
              <a:t> </a:t>
            </a:r>
            <a:r>
              <a:rPr lang="fr-FR" dirty="0" err="1" smtClean="0"/>
              <a:t>emissions</a:t>
            </a:r>
            <a:r>
              <a:rPr lang="fr-FR" dirty="0" smtClean="0"/>
              <a:t> </a:t>
            </a:r>
          </a:p>
          <a:p>
            <a:pPr lvl="2">
              <a:buFont typeface="Arial" pitchFamily="34" charset="0"/>
              <a:buChar char="•"/>
            </a:pPr>
            <a:r>
              <a:rPr lang="fr-FR" dirty="0" err="1" smtClean="0"/>
              <a:t>Extention</a:t>
            </a:r>
            <a:r>
              <a:rPr lang="fr-FR" dirty="0" smtClean="0"/>
              <a:t> of </a:t>
            </a:r>
            <a:r>
              <a:rPr lang="fr-FR" dirty="0" err="1" smtClean="0"/>
              <a:t>desert</a:t>
            </a:r>
            <a:r>
              <a:rPr lang="fr-FR" dirty="0" smtClean="0"/>
              <a:t> </a:t>
            </a:r>
            <a:r>
              <a:rPr lang="fr-FR" dirty="0" err="1" smtClean="0"/>
              <a:t>dust</a:t>
            </a:r>
            <a:r>
              <a:rPr lang="fr-FR" dirty="0" smtClean="0"/>
              <a:t> </a:t>
            </a:r>
            <a:r>
              <a:rPr lang="fr-FR" dirty="0" err="1" smtClean="0"/>
              <a:t>models</a:t>
            </a:r>
            <a:r>
              <a:rPr lang="fr-FR" dirty="0" smtClean="0"/>
              <a:t> to Europe</a:t>
            </a:r>
          </a:p>
          <a:p>
            <a:pPr lvl="2">
              <a:buFont typeface="Arial" pitchFamily="34" charset="0"/>
              <a:buChar char="•"/>
            </a:pPr>
            <a:r>
              <a:rPr lang="fr-FR" dirty="0" err="1" smtClean="0"/>
              <a:t>Meteorological</a:t>
            </a:r>
            <a:r>
              <a:rPr lang="fr-FR" dirty="0" smtClean="0"/>
              <a:t> variable to </a:t>
            </a:r>
            <a:r>
              <a:rPr lang="fr-FR" dirty="0" err="1" smtClean="0"/>
              <a:t>modulate</a:t>
            </a:r>
            <a:r>
              <a:rPr lang="fr-FR" dirty="0" smtClean="0"/>
              <a:t> the </a:t>
            </a:r>
            <a:r>
              <a:rPr lang="fr-FR" dirty="0" err="1" smtClean="0"/>
              <a:t>emission</a:t>
            </a:r>
            <a:endParaRPr lang="fr-FR" dirty="0" smtClean="0"/>
          </a:p>
          <a:p>
            <a:pPr lvl="2">
              <a:buFont typeface="Arial" pitchFamily="34" charset="0"/>
              <a:buChar char="•"/>
            </a:pPr>
            <a:r>
              <a:rPr lang="fr-FR" dirty="0" smtClean="0"/>
              <a:t>Evolution of </a:t>
            </a:r>
            <a:r>
              <a:rPr lang="fr-FR" dirty="0" err="1" smtClean="0"/>
              <a:t>vegetation</a:t>
            </a:r>
            <a:endParaRPr lang="fr-FR" dirty="0" smtClean="0"/>
          </a:p>
          <a:p>
            <a:pPr lvl="2">
              <a:buFont typeface="Arial" pitchFamily="34" charset="0"/>
              <a:buChar char="•"/>
            </a:pPr>
            <a:r>
              <a:rPr lang="fr-FR" dirty="0" smtClean="0"/>
              <a:t>Agricultural practices over arable lands</a:t>
            </a:r>
          </a:p>
          <a:p>
            <a:pPr lvl="2">
              <a:buFont typeface="Arial" pitchFamily="34" charset="0"/>
              <a:buChar char="•"/>
            </a:pPr>
            <a:endParaRPr lang="fr-FR" dirty="0" smtClean="0"/>
          </a:p>
          <a:p>
            <a:pPr>
              <a:buFont typeface="Wingdings" pitchFamily="2" charset="2"/>
              <a:buChar char="Ø"/>
            </a:pPr>
            <a:endParaRPr lang="fr-FR" dirty="0" smtClean="0"/>
          </a:p>
          <a:p>
            <a:pPr>
              <a:buFont typeface="Wingdings" pitchFamily="2" charset="2"/>
              <a:buChar char="Ø"/>
            </a:pPr>
            <a:endParaRPr lang="fr-FR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80966" y="547666"/>
            <a:ext cx="9525000" cy="56197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9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Conclusions and perspectives</a:t>
            </a:r>
            <a:endParaRPr lang="fr-FR" sz="2900" kern="0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Espace réservé du contenu 2"/>
          <p:cNvSpPr txBox="1">
            <a:spLocks/>
          </p:cNvSpPr>
          <p:nvPr/>
        </p:nvSpPr>
        <p:spPr>
          <a:xfrm>
            <a:off x="380966" y="1119170"/>
            <a:ext cx="9715568" cy="4724400"/>
          </a:xfrm>
          <a:prstGeom prst="rect">
            <a:avLst/>
          </a:prstGeom>
        </p:spPr>
        <p:txBody>
          <a:bodyPr/>
          <a:lstStyle/>
          <a:p>
            <a:pPr marL="361950" marR="0" lvl="0" indent="-361950" algn="l" defTabSz="9667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en-US" sz="1800" kern="0" noProof="0" dirty="0" smtClean="0">
              <a:solidFill>
                <a:srgbClr val="62398F"/>
              </a:solidFill>
              <a:latin typeface="+mn-lt"/>
            </a:endParaRPr>
          </a:p>
          <a:p>
            <a:pPr marL="361950" marR="0" lvl="0" indent="-361950" algn="l" defTabSz="9667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62398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523842" y="1262046"/>
            <a:ext cx="9572692" cy="5000660"/>
          </a:xfrm>
          <a:prstGeom prst="rect">
            <a:avLst/>
          </a:prstGeom>
        </p:spPr>
        <p:txBody>
          <a:bodyPr/>
          <a:lstStyle/>
          <a:p>
            <a:pPr marL="361950" marR="0" lvl="0" indent="-361950" algn="l" defTabSz="9667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62398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 </a:t>
            </a:r>
            <a:r>
              <a:rPr kumimoji="0" lang="fr-FR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62398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improved</a:t>
            </a:r>
            <a:r>
              <a:rPr kumimoji="0" lang="fr-F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62398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version for CHIMERE has been </a:t>
            </a:r>
            <a:r>
              <a:rPr kumimoji="0" lang="fr-FR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62398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designed</a:t>
            </a:r>
            <a:endParaRPr lang="fr-FR" sz="2000" b="1" kern="0" dirty="0" smtClean="0">
              <a:solidFill>
                <a:srgbClr val="62398F"/>
              </a:solidFill>
              <a:latin typeface="+mn-lt"/>
            </a:endParaRPr>
          </a:p>
          <a:p>
            <a:pPr marL="819150" lvl="1" indent="-361950" defTabSz="966788" eaLnBrk="1" hangingPunct="1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fr-FR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2398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Meteorology</a:t>
            </a:r>
            <a:endParaRPr kumimoji="0" lang="fr-FR" sz="2000" b="0" i="0" u="none" strike="noStrike" kern="0" cap="none" spc="0" normalizeH="0" baseline="0" noProof="0" dirty="0" smtClean="0">
              <a:ln>
                <a:noFill/>
              </a:ln>
              <a:solidFill>
                <a:srgbClr val="62398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19150" lvl="1" indent="-361950" defTabSz="966788" eaLnBrk="1" hangingPunct="1">
              <a:spcBef>
                <a:spcPct val="20000"/>
              </a:spcBef>
              <a:buFont typeface="Wingdings" pitchFamily="2" charset="2"/>
              <a:buChar char="§"/>
            </a:pPr>
            <a:r>
              <a:rPr lang="fr-FR" sz="2000" kern="0" dirty="0" smtClean="0">
                <a:solidFill>
                  <a:srgbClr val="62398F"/>
                </a:solidFill>
                <a:latin typeface="+mn-lt"/>
              </a:rPr>
              <a:t>SNAP2 </a:t>
            </a:r>
            <a:r>
              <a:rPr lang="fr-FR" sz="2000" kern="0" dirty="0" err="1" smtClean="0">
                <a:solidFill>
                  <a:srgbClr val="62398F"/>
                </a:solidFill>
                <a:latin typeface="+mn-lt"/>
              </a:rPr>
              <a:t>emissions</a:t>
            </a:r>
            <a:r>
              <a:rPr lang="fr-FR" sz="2000" kern="0" dirty="0" smtClean="0">
                <a:solidFill>
                  <a:srgbClr val="62398F"/>
                </a:solidFill>
                <a:latin typeface="+mn-lt"/>
              </a:rPr>
              <a:t> (for </a:t>
            </a:r>
            <a:r>
              <a:rPr lang="fr-FR" sz="2000" kern="0" dirty="0" err="1" smtClean="0">
                <a:solidFill>
                  <a:srgbClr val="62398F"/>
                </a:solidFill>
                <a:latin typeface="+mn-lt"/>
              </a:rPr>
              <a:t>better</a:t>
            </a:r>
            <a:r>
              <a:rPr lang="fr-FR" sz="2000" kern="0" dirty="0" smtClean="0">
                <a:solidFill>
                  <a:srgbClr val="62398F"/>
                </a:solidFill>
                <a:latin typeface="+mn-lt"/>
              </a:rPr>
              <a:t> </a:t>
            </a:r>
            <a:r>
              <a:rPr lang="fr-FR" sz="2000" kern="0" dirty="0" err="1" smtClean="0">
                <a:solidFill>
                  <a:srgbClr val="62398F"/>
                </a:solidFill>
                <a:latin typeface="+mn-lt"/>
              </a:rPr>
              <a:t>wintertime</a:t>
            </a:r>
            <a:r>
              <a:rPr lang="fr-FR" sz="2000" kern="0" dirty="0" smtClean="0">
                <a:solidFill>
                  <a:srgbClr val="62398F"/>
                </a:solidFill>
                <a:latin typeface="+mn-lt"/>
              </a:rPr>
              <a:t> </a:t>
            </a:r>
            <a:r>
              <a:rPr lang="fr-FR" sz="2000" kern="0" dirty="0" err="1" smtClean="0">
                <a:solidFill>
                  <a:srgbClr val="62398F"/>
                </a:solidFill>
                <a:latin typeface="+mn-lt"/>
              </a:rPr>
              <a:t>calculations</a:t>
            </a:r>
            <a:r>
              <a:rPr lang="fr-FR" sz="2000" kern="0" dirty="0" smtClean="0">
                <a:solidFill>
                  <a:srgbClr val="62398F"/>
                </a:solidFill>
                <a:latin typeface="+mn-lt"/>
              </a:rPr>
              <a:t>)</a:t>
            </a:r>
            <a:endParaRPr kumimoji="0" lang="fr-FR" sz="2000" b="0" i="0" u="none" strike="noStrike" kern="0" cap="none" spc="0" normalizeH="0" baseline="0" noProof="0" dirty="0" smtClean="0">
              <a:ln>
                <a:noFill/>
              </a:ln>
              <a:solidFill>
                <a:srgbClr val="62398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361950" algn="l" defTabSz="9667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62398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CHIMERE performances</a:t>
            </a:r>
            <a:r>
              <a:rPr kumimoji="0" lang="fr-FR" sz="2000" b="1" i="0" u="none" strike="noStrike" kern="0" cap="none" spc="0" normalizeH="0" noProof="0" dirty="0" smtClean="0">
                <a:ln>
                  <a:noFill/>
                </a:ln>
                <a:solidFill>
                  <a:srgbClr val="62398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are </a:t>
            </a:r>
            <a:r>
              <a:rPr kumimoji="0" lang="fr-FR" sz="2000" b="1" i="0" u="none" strike="noStrike" kern="0" cap="none" spc="0" normalizeH="0" noProof="0" dirty="0" err="1" smtClean="0">
                <a:ln>
                  <a:noFill/>
                </a:ln>
                <a:solidFill>
                  <a:srgbClr val="62398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improved</a:t>
            </a:r>
            <a:r>
              <a:rPr kumimoji="0" lang="fr-FR" sz="2000" b="1" i="0" u="none" strike="noStrike" kern="0" cap="none" spc="0" normalizeH="0" noProof="0" dirty="0" smtClean="0">
                <a:ln>
                  <a:noFill/>
                </a:ln>
                <a:solidFill>
                  <a:srgbClr val="62398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50km </a:t>
            </a:r>
            <a:r>
              <a:rPr kumimoji="0" lang="fr-FR" sz="2000" b="1" i="0" u="none" strike="noStrike" kern="0" cap="none" spc="0" normalizeH="0" noProof="0" dirty="0" smtClean="0">
                <a:ln>
                  <a:noFill/>
                </a:ln>
                <a:solidFill>
                  <a:srgbClr val="62398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 7km</a:t>
            </a:r>
          </a:p>
          <a:p>
            <a:pPr marL="819150" lvl="1" indent="-361950" defTabSz="966788" eaLnBrk="1" hangingPunct="1">
              <a:spcBef>
                <a:spcPct val="20000"/>
              </a:spcBef>
              <a:buFont typeface="Wingdings" pitchFamily="2" charset="2"/>
              <a:buChar char="§"/>
            </a:pPr>
            <a:r>
              <a:rPr lang="fr-FR" sz="2000" kern="0" noProof="0" dirty="0" err="1" smtClean="0">
                <a:solidFill>
                  <a:srgbClr val="62398F"/>
                </a:solidFill>
                <a:latin typeface="+mn-lt"/>
                <a:sym typeface="Wingdings" pitchFamily="2" charset="2"/>
              </a:rPr>
              <a:t>Coherent</a:t>
            </a:r>
            <a:r>
              <a:rPr lang="fr-FR" sz="2000" kern="0" noProof="0" dirty="0" smtClean="0">
                <a:solidFill>
                  <a:srgbClr val="62398F"/>
                </a:solidFill>
                <a:latin typeface="+mn-lt"/>
                <a:sym typeface="Wingdings" pitchFamily="2" charset="2"/>
              </a:rPr>
              <a:t> performances </a:t>
            </a:r>
            <a:r>
              <a:rPr lang="fr-FR" sz="2000" kern="0" noProof="0" dirty="0" err="1" smtClean="0">
                <a:solidFill>
                  <a:srgbClr val="62398F"/>
                </a:solidFill>
                <a:latin typeface="+mn-lt"/>
                <a:sym typeface="Wingdings" pitchFamily="2" charset="2"/>
              </a:rPr>
              <a:t>at</a:t>
            </a:r>
            <a:r>
              <a:rPr lang="fr-FR" sz="2000" kern="0" noProof="0" dirty="0" smtClean="0">
                <a:solidFill>
                  <a:srgbClr val="62398F"/>
                </a:solidFill>
                <a:latin typeface="+mn-lt"/>
                <a:sym typeface="Wingdings" pitchFamily="2" charset="2"/>
              </a:rPr>
              <a:t> EMEP sites (PM and </a:t>
            </a:r>
            <a:r>
              <a:rPr lang="fr-FR" sz="2000" kern="0" noProof="0" dirty="0" err="1" smtClean="0">
                <a:solidFill>
                  <a:srgbClr val="62398F"/>
                </a:solidFill>
                <a:latin typeface="+mn-lt"/>
                <a:sym typeface="Wingdings" pitchFamily="2" charset="2"/>
              </a:rPr>
              <a:t>speciation</a:t>
            </a:r>
            <a:r>
              <a:rPr lang="fr-FR" sz="2000" kern="0" noProof="0" dirty="0" smtClean="0">
                <a:solidFill>
                  <a:srgbClr val="62398F"/>
                </a:solidFill>
                <a:latin typeface="+mn-lt"/>
                <a:sym typeface="Wingdings" pitchFamily="2" charset="2"/>
              </a:rPr>
              <a:t>)</a:t>
            </a:r>
          </a:p>
          <a:p>
            <a:pPr marL="819150" lvl="1" indent="-361950" defTabSz="966788" eaLnBrk="1" hangingPunct="1">
              <a:spcBef>
                <a:spcPct val="20000"/>
              </a:spcBef>
              <a:buFont typeface="Wingdings" pitchFamily="2" charset="2"/>
              <a:buChar char="§"/>
            </a:pPr>
            <a:r>
              <a:rPr lang="fr-FR" sz="2000" kern="0" noProof="0" dirty="0" err="1" smtClean="0">
                <a:solidFill>
                  <a:srgbClr val="62398F"/>
                </a:solidFill>
                <a:latin typeface="+mn-lt"/>
                <a:sym typeface="Wingdings" pitchFamily="2" charset="2"/>
              </a:rPr>
              <a:t>Remaining</a:t>
            </a:r>
            <a:r>
              <a:rPr lang="fr-FR" sz="2000" kern="0" noProof="0" dirty="0" smtClean="0">
                <a:solidFill>
                  <a:srgbClr val="62398F"/>
                </a:solidFill>
                <a:latin typeface="+mn-lt"/>
                <a:sym typeface="Wingdings" pitchFamily="2" charset="2"/>
              </a:rPr>
              <a:t> </a:t>
            </a:r>
            <a:r>
              <a:rPr lang="fr-FR" sz="2000" kern="0" noProof="0" dirty="0" err="1" smtClean="0">
                <a:solidFill>
                  <a:srgbClr val="62398F"/>
                </a:solidFill>
                <a:latin typeface="+mn-lt"/>
                <a:sym typeface="Wingdings" pitchFamily="2" charset="2"/>
              </a:rPr>
              <a:t>problems</a:t>
            </a:r>
            <a:r>
              <a:rPr lang="fr-FR" sz="2000" kern="0" noProof="0" dirty="0" smtClean="0">
                <a:solidFill>
                  <a:srgbClr val="62398F"/>
                </a:solidFill>
                <a:latin typeface="+mn-lt"/>
                <a:sym typeface="Wingdings" pitchFamily="2" charset="2"/>
              </a:rPr>
              <a:t> in </a:t>
            </a:r>
            <a:r>
              <a:rPr lang="fr-FR" sz="2000" kern="0" noProof="0" dirty="0" err="1" smtClean="0">
                <a:solidFill>
                  <a:srgbClr val="62398F"/>
                </a:solidFill>
                <a:latin typeface="+mn-lt"/>
                <a:sym typeface="Wingdings" pitchFamily="2" charset="2"/>
              </a:rPr>
              <a:t>Eastern</a:t>
            </a:r>
            <a:r>
              <a:rPr lang="fr-FR" sz="2000" kern="0" noProof="0" dirty="0" smtClean="0">
                <a:solidFill>
                  <a:srgbClr val="62398F"/>
                </a:solidFill>
                <a:latin typeface="+mn-lt"/>
                <a:sym typeface="Wingdings" pitchFamily="2" charset="2"/>
              </a:rPr>
              <a:t> countries in </a:t>
            </a:r>
            <a:r>
              <a:rPr lang="fr-FR" sz="2000" kern="0" noProof="0" dirty="0" err="1" smtClean="0">
                <a:solidFill>
                  <a:srgbClr val="62398F"/>
                </a:solidFill>
                <a:latin typeface="+mn-lt"/>
                <a:sym typeface="Wingdings" pitchFamily="2" charset="2"/>
              </a:rPr>
              <a:t>winter</a:t>
            </a:r>
            <a:r>
              <a:rPr lang="fr-FR" sz="2000" kern="0" noProof="0" dirty="0" smtClean="0">
                <a:solidFill>
                  <a:srgbClr val="62398F"/>
                </a:solidFill>
                <a:latin typeface="+mn-lt"/>
                <a:sym typeface="Wingdings" pitchFamily="2" charset="2"/>
              </a:rPr>
              <a:t> (PM </a:t>
            </a:r>
            <a:r>
              <a:rPr lang="fr-FR" sz="2000" kern="0" noProof="0" dirty="0" err="1" smtClean="0">
                <a:solidFill>
                  <a:srgbClr val="62398F"/>
                </a:solidFill>
                <a:latin typeface="+mn-lt"/>
                <a:sym typeface="Wingdings" pitchFamily="2" charset="2"/>
              </a:rPr>
              <a:t>underestimate</a:t>
            </a:r>
            <a:r>
              <a:rPr lang="fr-FR" sz="2000" kern="0" noProof="0" dirty="0" smtClean="0">
                <a:solidFill>
                  <a:srgbClr val="62398F"/>
                </a:solidFill>
                <a:latin typeface="+mn-lt"/>
                <a:sym typeface="Wingdings" pitchFamily="2" charset="2"/>
              </a:rPr>
              <a:t>)</a:t>
            </a:r>
          </a:p>
          <a:p>
            <a:pPr marL="819150" lvl="1" indent="-361950" defTabSz="966788"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fr-FR" sz="2000" kern="0" dirty="0" smtClean="0">
              <a:solidFill>
                <a:srgbClr val="62398F"/>
              </a:solidFill>
              <a:latin typeface="+mn-lt"/>
              <a:sym typeface="Wingdings" pitchFamily="2" charset="2"/>
            </a:endParaRPr>
          </a:p>
          <a:p>
            <a:pPr marL="361950" indent="-361950" defTabSz="966788" eaLnBrk="1" hangingPunct="1">
              <a:spcBef>
                <a:spcPct val="20000"/>
              </a:spcBef>
              <a:buFont typeface="Wingdings" pitchFamily="2" charset="2"/>
              <a:buChar char="Ø"/>
            </a:pPr>
            <a:r>
              <a:rPr lang="fr-FR" sz="2000" b="1" kern="0" noProof="0" dirty="0" smtClean="0">
                <a:solidFill>
                  <a:srgbClr val="62398F"/>
                </a:solidFill>
                <a:latin typeface="+mn-lt"/>
                <a:sym typeface="Wingdings" pitchFamily="2" charset="2"/>
              </a:rPr>
              <a:t>Scenarios </a:t>
            </a:r>
            <a:r>
              <a:rPr lang="fr-FR" sz="2000" b="1" kern="0" noProof="0" dirty="0" err="1" smtClean="0">
                <a:solidFill>
                  <a:srgbClr val="62398F"/>
                </a:solidFill>
                <a:latin typeface="+mn-lt"/>
                <a:sym typeface="Wingdings" pitchFamily="2" charset="2"/>
              </a:rPr>
              <a:t>studies</a:t>
            </a:r>
            <a:r>
              <a:rPr lang="fr-FR" sz="2000" b="1" kern="0" noProof="0" dirty="0" smtClean="0">
                <a:solidFill>
                  <a:srgbClr val="62398F"/>
                </a:solidFill>
                <a:latin typeface="+mn-lt"/>
                <a:sym typeface="Wingdings" pitchFamily="2" charset="2"/>
              </a:rPr>
              <a:t> </a:t>
            </a:r>
            <a:r>
              <a:rPr lang="fr-FR" sz="2000" kern="0" noProof="0" dirty="0" smtClean="0">
                <a:solidFill>
                  <a:srgbClr val="62398F"/>
                </a:solidFill>
                <a:latin typeface="+mn-lt"/>
                <a:sym typeface="Wingdings" pitchFamily="2" charset="2"/>
              </a:rPr>
              <a:t>: NH3 </a:t>
            </a:r>
            <a:r>
              <a:rPr lang="fr-FR" sz="2000" kern="0" noProof="0" dirty="0" err="1" smtClean="0">
                <a:solidFill>
                  <a:srgbClr val="62398F"/>
                </a:solidFill>
                <a:latin typeface="+mn-lt"/>
                <a:sym typeface="Wingdings" pitchFamily="2" charset="2"/>
              </a:rPr>
              <a:t>reduction</a:t>
            </a:r>
            <a:r>
              <a:rPr lang="fr-FR" sz="2000" kern="0" noProof="0" dirty="0" smtClean="0">
                <a:solidFill>
                  <a:srgbClr val="62398F"/>
                </a:solidFill>
                <a:latin typeface="+mn-lt"/>
                <a:sym typeface="Wingdings" pitchFamily="2" charset="2"/>
              </a:rPr>
              <a:t> looks more efficient to </a:t>
            </a:r>
            <a:r>
              <a:rPr lang="fr-FR" sz="2000" kern="0" noProof="0" dirty="0" err="1" smtClean="0">
                <a:solidFill>
                  <a:srgbClr val="62398F"/>
                </a:solidFill>
                <a:latin typeface="+mn-lt"/>
                <a:sym typeface="Wingdings" pitchFamily="2" charset="2"/>
              </a:rPr>
              <a:t>reduce</a:t>
            </a:r>
            <a:r>
              <a:rPr lang="fr-FR" sz="2000" kern="0" noProof="0" dirty="0" smtClean="0">
                <a:solidFill>
                  <a:srgbClr val="62398F"/>
                </a:solidFill>
                <a:latin typeface="+mn-lt"/>
                <a:sym typeface="Wingdings" pitchFamily="2" charset="2"/>
              </a:rPr>
              <a:t> PM compare 			to </a:t>
            </a:r>
            <a:r>
              <a:rPr lang="fr-FR" sz="2000" kern="0" noProof="0" dirty="0" err="1" smtClean="0">
                <a:solidFill>
                  <a:srgbClr val="62398F"/>
                </a:solidFill>
                <a:latin typeface="+mn-lt"/>
                <a:sym typeface="Wingdings" pitchFamily="2" charset="2"/>
              </a:rPr>
              <a:t>NOx</a:t>
            </a:r>
            <a:r>
              <a:rPr lang="fr-FR" sz="2000" kern="0" noProof="0" dirty="0" smtClean="0">
                <a:solidFill>
                  <a:srgbClr val="62398F"/>
                </a:solidFill>
                <a:latin typeface="+mn-lt"/>
                <a:sym typeface="Wingdings" pitchFamily="2" charset="2"/>
              </a:rPr>
              <a:t> </a:t>
            </a:r>
            <a:r>
              <a:rPr lang="fr-FR" sz="2000" kern="0" noProof="0" dirty="0" err="1" smtClean="0">
                <a:solidFill>
                  <a:srgbClr val="62398F"/>
                </a:solidFill>
                <a:latin typeface="+mn-lt"/>
                <a:sym typeface="Wingdings" pitchFamily="2" charset="2"/>
              </a:rPr>
              <a:t>reductions</a:t>
            </a:r>
            <a:endParaRPr lang="fr-FR" sz="2000" kern="0" noProof="0" dirty="0" smtClean="0">
              <a:solidFill>
                <a:srgbClr val="62398F"/>
              </a:solidFill>
              <a:latin typeface="+mn-lt"/>
              <a:sym typeface="Wingdings" pitchFamily="2" charset="2"/>
            </a:endParaRPr>
          </a:p>
          <a:p>
            <a:pPr marL="819150" lvl="1" indent="-361950" defTabSz="966788"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fr-FR" sz="2000" kern="0" noProof="0" dirty="0" smtClean="0">
              <a:solidFill>
                <a:srgbClr val="62398F"/>
              </a:solidFill>
              <a:latin typeface="+mn-lt"/>
              <a:sym typeface="Wingdings" pitchFamily="2" charset="2"/>
            </a:endParaRPr>
          </a:p>
          <a:p>
            <a:pPr marL="361950" indent="-361950" defTabSz="966788" eaLnBrk="1" hangingPunct="1">
              <a:spcBef>
                <a:spcPct val="20000"/>
              </a:spcBef>
              <a:buFont typeface="Wingdings" pitchFamily="2" charset="2"/>
              <a:buChar char="Ø"/>
            </a:pPr>
            <a:r>
              <a:rPr lang="fr-FR" sz="2000" b="1" kern="0" dirty="0" err="1" smtClean="0">
                <a:solidFill>
                  <a:srgbClr val="62398F"/>
                </a:solidFill>
                <a:latin typeface="+mn-lt"/>
                <a:sym typeface="Wingdings" pitchFamily="2" charset="2"/>
              </a:rPr>
              <a:t>Additional</a:t>
            </a:r>
            <a:r>
              <a:rPr lang="fr-FR" sz="2000" b="1" kern="0" dirty="0" smtClean="0">
                <a:solidFill>
                  <a:srgbClr val="62398F"/>
                </a:solidFill>
                <a:latin typeface="+mn-lt"/>
                <a:sym typeface="Wingdings" pitchFamily="2" charset="2"/>
              </a:rPr>
              <a:t> </a:t>
            </a:r>
            <a:r>
              <a:rPr lang="fr-FR" sz="2000" b="1" kern="0" dirty="0" err="1" smtClean="0">
                <a:solidFill>
                  <a:srgbClr val="62398F"/>
                </a:solidFill>
                <a:latin typeface="+mn-lt"/>
                <a:sym typeface="Wingdings" pitchFamily="2" charset="2"/>
              </a:rPr>
              <a:t>improvement</a:t>
            </a:r>
            <a:r>
              <a:rPr lang="fr-FR" sz="2000" b="1" kern="0" dirty="0" smtClean="0">
                <a:solidFill>
                  <a:srgbClr val="62398F"/>
                </a:solidFill>
                <a:latin typeface="+mn-lt"/>
                <a:sym typeface="Wingdings" pitchFamily="2" charset="2"/>
              </a:rPr>
              <a:t> to </a:t>
            </a:r>
            <a:r>
              <a:rPr lang="fr-FR" sz="2000" b="1" kern="0" dirty="0" err="1" smtClean="0">
                <a:solidFill>
                  <a:srgbClr val="62398F"/>
                </a:solidFill>
                <a:latin typeface="+mn-lt"/>
                <a:sym typeface="Wingdings" pitchFamily="2" charset="2"/>
              </a:rPr>
              <a:t>be</a:t>
            </a:r>
            <a:r>
              <a:rPr lang="fr-FR" sz="2000" b="1" kern="0" dirty="0" smtClean="0">
                <a:solidFill>
                  <a:srgbClr val="62398F"/>
                </a:solidFill>
                <a:latin typeface="+mn-lt"/>
                <a:sym typeface="Wingdings" pitchFamily="2" charset="2"/>
              </a:rPr>
              <a:t> </a:t>
            </a:r>
            <a:r>
              <a:rPr lang="fr-FR" sz="2000" b="1" kern="0" dirty="0" err="1" smtClean="0">
                <a:solidFill>
                  <a:srgbClr val="62398F"/>
                </a:solidFill>
                <a:latin typeface="+mn-lt"/>
                <a:sym typeface="Wingdings" pitchFamily="2" charset="2"/>
              </a:rPr>
              <a:t>done</a:t>
            </a:r>
            <a:endParaRPr lang="fr-FR" sz="2000" b="1" kern="0" dirty="0" smtClean="0">
              <a:solidFill>
                <a:srgbClr val="62398F"/>
              </a:solidFill>
              <a:latin typeface="+mn-lt"/>
              <a:sym typeface="Wingdings" pitchFamily="2" charset="2"/>
            </a:endParaRPr>
          </a:p>
          <a:p>
            <a:pPr marL="819150" lvl="1" indent="-361950" defTabSz="966788" eaLnBrk="1" hangingPunct="1">
              <a:spcBef>
                <a:spcPct val="20000"/>
              </a:spcBef>
              <a:buFont typeface="Wingdings" pitchFamily="2" charset="2"/>
              <a:buChar char="§"/>
            </a:pPr>
            <a:r>
              <a:rPr lang="fr-FR" sz="2000" kern="0" noProof="0" dirty="0" smtClean="0">
                <a:solidFill>
                  <a:srgbClr val="62398F"/>
                </a:solidFill>
                <a:latin typeface="+mn-lt"/>
                <a:sym typeface="Wingdings" pitchFamily="2" charset="2"/>
              </a:rPr>
              <a:t>Emission inventories (</a:t>
            </a:r>
            <a:r>
              <a:rPr lang="fr-FR" sz="2000" i="1" kern="0" noProof="0" dirty="0" smtClean="0">
                <a:solidFill>
                  <a:srgbClr val="62398F"/>
                </a:solidFill>
                <a:latin typeface="+mn-lt"/>
                <a:sym typeface="Wingdings" pitchFamily="2" charset="2"/>
              </a:rPr>
              <a:t>in </a:t>
            </a:r>
            <a:r>
              <a:rPr lang="fr-FR" sz="2000" i="1" kern="0" noProof="0" dirty="0" err="1" smtClean="0">
                <a:solidFill>
                  <a:srgbClr val="62398F"/>
                </a:solidFill>
                <a:latin typeface="+mn-lt"/>
                <a:sym typeface="Wingdings" pitchFamily="2" charset="2"/>
              </a:rPr>
              <a:t>progress</a:t>
            </a:r>
            <a:r>
              <a:rPr lang="fr-FR" sz="2000" i="1" kern="0" noProof="0" dirty="0" smtClean="0">
                <a:solidFill>
                  <a:srgbClr val="62398F"/>
                </a:solidFill>
                <a:latin typeface="+mn-lt"/>
                <a:sym typeface="Wingdings" pitchFamily="2" charset="2"/>
              </a:rPr>
              <a:t> for EC4MACS</a:t>
            </a:r>
            <a:r>
              <a:rPr lang="fr-FR" sz="2000" kern="0" noProof="0" dirty="0" smtClean="0">
                <a:solidFill>
                  <a:srgbClr val="62398F"/>
                </a:solidFill>
                <a:latin typeface="+mn-lt"/>
                <a:sym typeface="Wingdings" pitchFamily="2" charset="2"/>
              </a:rPr>
              <a:t>)</a:t>
            </a:r>
            <a:endParaRPr lang="fr-FR" sz="2000" kern="0" noProof="0" dirty="0" smtClean="0">
              <a:solidFill>
                <a:srgbClr val="62398F"/>
              </a:solidFill>
              <a:latin typeface="+mn-lt"/>
              <a:sym typeface="Wingdings" pitchFamily="2" charset="2"/>
            </a:endParaRPr>
          </a:p>
          <a:p>
            <a:pPr marL="819150" lvl="1" indent="-361950" defTabSz="966788" eaLnBrk="1" hangingPunct="1">
              <a:spcBef>
                <a:spcPct val="20000"/>
              </a:spcBef>
              <a:buFont typeface="Wingdings" pitchFamily="2" charset="2"/>
              <a:buChar char="§"/>
            </a:pPr>
            <a:r>
              <a:rPr lang="fr-FR" sz="2000" kern="0" dirty="0" err="1" smtClean="0">
                <a:solidFill>
                  <a:srgbClr val="62398F"/>
                </a:solidFill>
                <a:latin typeface="+mn-lt"/>
                <a:sym typeface="Wingdings" pitchFamily="2" charset="2"/>
              </a:rPr>
              <a:t>Urban</a:t>
            </a:r>
            <a:r>
              <a:rPr lang="fr-FR" sz="2000" kern="0" dirty="0" smtClean="0">
                <a:solidFill>
                  <a:srgbClr val="62398F"/>
                </a:solidFill>
                <a:latin typeface="+mn-lt"/>
                <a:sym typeface="Wingdings" pitchFamily="2" charset="2"/>
              </a:rPr>
              <a:t> </a:t>
            </a:r>
            <a:r>
              <a:rPr lang="fr-FR" sz="2000" kern="0" dirty="0" err="1" smtClean="0">
                <a:solidFill>
                  <a:srgbClr val="62398F"/>
                </a:solidFill>
                <a:latin typeface="+mn-lt"/>
                <a:sym typeface="Wingdings" pitchFamily="2" charset="2"/>
              </a:rPr>
              <a:t>meteorology</a:t>
            </a:r>
            <a:endParaRPr lang="fr-FR" sz="2000" kern="0" dirty="0" smtClean="0">
              <a:solidFill>
                <a:srgbClr val="62398F"/>
              </a:solidFill>
              <a:latin typeface="+mn-lt"/>
              <a:sym typeface="Wingdings" pitchFamily="2" charset="2"/>
            </a:endParaRPr>
          </a:p>
          <a:p>
            <a:pPr marL="819150" lvl="1" indent="-361950" defTabSz="966788" eaLnBrk="1" hangingPunct="1">
              <a:spcBef>
                <a:spcPct val="20000"/>
              </a:spcBef>
              <a:buFont typeface="Wingdings" pitchFamily="2" charset="2"/>
              <a:buChar char="§"/>
            </a:pPr>
            <a:r>
              <a:rPr lang="fr-FR" sz="2000" kern="0" dirty="0" smtClean="0">
                <a:solidFill>
                  <a:srgbClr val="62398F"/>
                </a:solidFill>
                <a:latin typeface="+mn-lt"/>
                <a:sym typeface="Wingdings" pitchFamily="2" charset="2"/>
              </a:rPr>
              <a:t>POA </a:t>
            </a:r>
            <a:r>
              <a:rPr lang="fr-FR" sz="2000" kern="0" dirty="0" err="1" smtClean="0">
                <a:solidFill>
                  <a:srgbClr val="62398F"/>
                </a:solidFill>
                <a:latin typeface="+mn-lt"/>
                <a:sym typeface="Wingdings" pitchFamily="2" charset="2"/>
              </a:rPr>
              <a:t>chemistry</a:t>
            </a:r>
            <a:r>
              <a:rPr lang="fr-FR" sz="2000" kern="0" dirty="0" smtClean="0">
                <a:solidFill>
                  <a:srgbClr val="62398F"/>
                </a:solidFill>
                <a:latin typeface="+mn-lt"/>
                <a:sym typeface="Wingdings" pitchFamily="2" charset="2"/>
              </a:rPr>
              <a:t> for SOA production</a:t>
            </a:r>
            <a:endParaRPr lang="fr-FR" sz="2000" kern="0" dirty="0" smtClean="0">
              <a:solidFill>
                <a:srgbClr val="62398F"/>
              </a:solidFill>
              <a:latin typeface="+mn-lt"/>
              <a:sym typeface="Wingdings" pitchFamily="2" charset="2"/>
            </a:endParaRPr>
          </a:p>
          <a:p>
            <a:pPr marL="819150" lvl="1" indent="-361950" defTabSz="966788" eaLnBrk="1" hangingPunct="1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 smtClean="0">
                <a:solidFill>
                  <a:srgbClr val="62398F"/>
                </a:solidFill>
                <a:latin typeface="+mn-lt"/>
                <a:sym typeface="Wingdings" pitchFamily="2" charset="2"/>
              </a:rPr>
              <a:t>Dust is difficult to estimate at background sites</a:t>
            </a:r>
          </a:p>
          <a:p>
            <a:pPr marL="819150" lvl="1" indent="-361950" defTabSz="966788"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fr-FR" sz="2000" kern="0" noProof="0" dirty="0" smtClean="0">
              <a:solidFill>
                <a:srgbClr val="62398F"/>
              </a:solidFill>
              <a:latin typeface="+mn-lt"/>
              <a:sym typeface="Wingdings" pitchFamily="2" charset="2"/>
            </a:endParaRPr>
          </a:p>
          <a:p>
            <a:pPr marL="819150" lvl="1" indent="-361950" defTabSz="966788"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fr-FR" sz="2000" kern="0" noProof="0" dirty="0" smtClean="0">
              <a:solidFill>
                <a:srgbClr val="62398F"/>
              </a:solidFill>
              <a:latin typeface="+mn-lt"/>
              <a:sym typeface="Wingdings" pitchFamily="2" charset="2"/>
            </a:endParaRPr>
          </a:p>
          <a:p>
            <a:pPr marL="361950" marR="0" lvl="0" indent="-361950" algn="l" defTabSz="9667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fr-FR" sz="2000" b="0" i="0" u="none" strike="noStrike" kern="0" cap="none" spc="0" normalizeH="0" baseline="0" noProof="0" dirty="0" smtClean="0">
              <a:ln>
                <a:noFill/>
              </a:ln>
              <a:solidFill>
                <a:srgbClr val="62398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361950" algn="l" defTabSz="9667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fr-FR" sz="2000" b="0" i="0" u="none" strike="noStrike" kern="0" cap="none" spc="0" normalizeH="0" baseline="0" noProof="0" dirty="0" smtClean="0">
              <a:ln>
                <a:noFill/>
              </a:ln>
              <a:solidFill>
                <a:srgbClr val="62398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361950" algn="l" defTabSz="9667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fr-FR" sz="2000" b="0" i="0" u="none" strike="noStrike" kern="0" cap="none" spc="0" normalizeH="0" baseline="0" noProof="0" dirty="0" smtClean="0">
              <a:ln>
                <a:noFill/>
              </a:ln>
              <a:solidFill>
                <a:srgbClr val="62398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361950" algn="l" defTabSz="9667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fr-FR" sz="2000" b="0" i="0" u="none" strike="noStrike" kern="0" cap="none" spc="0" normalizeH="0" baseline="0" noProof="0" dirty="0" smtClean="0">
              <a:ln>
                <a:noFill/>
              </a:ln>
              <a:solidFill>
                <a:srgbClr val="62398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361950" algn="l" defTabSz="9667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fr-FR" sz="2000" b="0" i="0" u="none" strike="noStrike" kern="0" cap="none" spc="0" normalizeH="0" baseline="0" noProof="0" dirty="0" smtClean="0">
              <a:ln>
                <a:noFill/>
              </a:ln>
              <a:solidFill>
                <a:srgbClr val="62398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361950" algn="l" defTabSz="9667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fr-FR" sz="2000" b="0" i="0" u="none" strike="noStrike" kern="0" cap="none" spc="0" normalizeH="0" baseline="0" noProof="0" dirty="0" smtClean="0">
              <a:ln>
                <a:noFill/>
              </a:ln>
              <a:solidFill>
                <a:srgbClr val="62398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361950" algn="l" defTabSz="9667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fr-FR" sz="2000" b="0" i="0" u="none" strike="noStrike" kern="0" cap="none" spc="0" normalizeH="0" baseline="0" noProof="0" dirty="0" smtClean="0">
              <a:ln>
                <a:noFill/>
              </a:ln>
              <a:solidFill>
                <a:srgbClr val="62398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361950" algn="l" defTabSz="9667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fr-FR" sz="2000" b="0" i="0" u="none" strike="noStrike" kern="0" cap="none" spc="0" normalizeH="0" baseline="0" noProof="0" dirty="0" smtClean="0">
              <a:ln>
                <a:noFill/>
              </a:ln>
              <a:solidFill>
                <a:srgbClr val="62398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361950" algn="l" defTabSz="9667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fr-FR" sz="2000" b="0" i="1" u="none" strike="noStrike" kern="0" cap="none" spc="0" normalizeH="0" baseline="0" noProof="0" dirty="0" smtClean="0">
              <a:ln>
                <a:noFill/>
              </a:ln>
              <a:solidFill>
                <a:srgbClr val="62398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361950" algn="l" defTabSz="9667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fr-FR" sz="2000" b="0" i="1" u="none" strike="noStrike" kern="0" cap="none" spc="0" normalizeH="0" baseline="0" noProof="0" dirty="0" smtClean="0">
              <a:ln>
                <a:noFill/>
              </a:ln>
              <a:solidFill>
                <a:srgbClr val="62398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361950" algn="l" defTabSz="9667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fr-FR" sz="2000" b="0" i="0" u="none" strike="noStrike" kern="0" cap="none" spc="0" normalizeH="0" baseline="0" noProof="0" dirty="0" smtClean="0">
              <a:ln>
                <a:noFill/>
              </a:ln>
              <a:solidFill>
                <a:srgbClr val="62398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361950" algn="l" defTabSz="9667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fr-FR" sz="2000" b="0" i="0" u="none" strike="noStrike" kern="0" cap="none" spc="0" normalizeH="0" baseline="0" noProof="0" dirty="0" smtClean="0">
              <a:ln>
                <a:noFill/>
              </a:ln>
              <a:solidFill>
                <a:srgbClr val="62398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361950" algn="l" defTabSz="9667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fr-FR" sz="2000" b="0" i="0" u="none" strike="noStrike" kern="0" cap="none" spc="0" normalizeH="0" baseline="0" noProof="0" dirty="0" smtClean="0">
              <a:ln>
                <a:noFill/>
              </a:ln>
              <a:solidFill>
                <a:srgbClr val="62398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361950" algn="l" defTabSz="9667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fr-FR" sz="2000" b="0" i="0" u="none" strike="noStrike" kern="0" cap="none" spc="0" normalizeH="0" baseline="0" noProof="0" dirty="0" smtClean="0">
              <a:ln>
                <a:noFill/>
              </a:ln>
              <a:solidFill>
                <a:srgbClr val="62398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361950" algn="l" defTabSz="9667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fr-FR" sz="2000" b="0" i="0" u="none" strike="noStrike" kern="0" cap="none" spc="0" normalizeH="0" baseline="0" noProof="0" dirty="0" smtClean="0">
              <a:ln>
                <a:noFill/>
              </a:ln>
              <a:solidFill>
                <a:srgbClr val="62398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361950" algn="l" defTabSz="9667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fr-FR" sz="2000" b="0" i="0" u="none" strike="noStrike" kern="0" cap="none" spc="0" normalizeH="0" baseline="0" noProof="0" dirty="0" smtClean="0">
              <a:ln>
                <a:noFill/>
              </a:ln>
              <a:solidFill>
                <a:srgbClr val="62398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361950" algn="l" defTabSz="9667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62398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Outline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endParaRPr lang="fr-FR" dirty="0" smtClean="0"/>
          </a:p>
          <a:p>
            <a:pPr marL="457200" indent="-457200">
              <a:buFont typeface="+mj-lt"/>
              <a:buAutoNum type="arabicPeriod"/>
            </a:pPr>
            <a:r>
              <a:rPr lang="fr-FR" dirty="0" err="1" smtClean="0"/>
              <a:t>Presentation</a:t>
            </a:r>
            <a:r>
              <a:rPr lang="fr-FR" dirty="0" smtClean="0"/>
              <a:t> of the main CHIMERE </a:t>
            </a:r>
            <a:r>
              <a:rPr lang="fr-FR" dirty="0" err="1" smtClean="0"/>
              <a:t>results</a:t>
            </a:r>
            <a:r>
              <a:rPr lang="fr-FR" dirty="0" smtClean="0"/>
              <a:t> in EC4MACS</a:t>
            </a:r>
          </a:p>
          <a:p>
            <a:pPr marL="457200" indent="-457200">
              <a:buFont typeface="+mj-lt"/>
              <a:buAutoNum type="arabicPeriod"/>
            </a:pPr>
            <a:endParaRPr lang="fr-FR" dirty="0" smtClean="0"/>
          </a:p>
          <a:p>
            <a:pPr marL="457200" indent="-457200">
              <a:buFont typeface="+mj-lt"/>
              <a:buAutoNum type="arabicPeriod"/>
            </a:pPr>
            <a:endParaRPr lang="fr-FR" dirty="0" smtClean="0"/>
          </a:p>
          <a:p>
            <a:pPr marL="457200" indent="-457200">
              <a:buFont typeface="+mj-lt"/>
              <a:buAutoNum type="arabicPeriod"/>
            </a:pPr>
            <a:endParaRPr lang="fr-FR" dirty="0" smtClean="0"/>
          </a:p>
          <a:p>
            <a:pPr marL="457200" indent="-457200">
              <a:buFont typeface="+mj-lt"/>
              <a:buAutoNum type="arabicPeriod"/>
            </a:pPr>
            <a:r>
              <a:rPr lang="fr-FR" dirty="0" smtClean="0"/>
              <a:t>Scenarios </a:t>
            </a:r>
            <a:r>
              <a:rPr lang="fr-FR" dirty="0" err="1" smtClean="0"/>
              <a:t>study</a:t>
            </a:r>
            <a:r>
              <a:rPr lang="fr-FR" dirty="0" smtClean="0"/>
              <a:t> on NH3 </a:t>
            </a:r>
            <a:r>
              <a:rPr lang="fr-FR" dirty="0" err="1" smtClean="0"/>
              <a:t>emissions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CHIMERE</a:t>
            </a:r>
          </a:p>
          <a:p>
            <a:pPr marL="457200" indent="-457200">
              <a:buFont typeface="+mj-lt"/>
              <a:buAutoNum type="arabicPeriod"/>
            </a:pPr>
            <a:endParaRPr lang="fr-FR" dirty="0" smtClean="0"/>
          </a:p>
          <a:p>
            <a:pPr marL="457200" indent="-457200">
              <a:buFont typeface="+mj-lt"/>
              <a:buAutoNum type="arabicPeriod"/>
            </a:pPr>
            <a:r>
              <a:rPr lang="fr-FR" dirty="0" err="1" smtClean="0"/>
              <a:t>Towards</a:t>
            </a:r>
            <a:r>
              <a:rPr lang="fr-FR" dirty="0" smtClean="0"/>
              <a:t> the </a:t>
            </a:r>
            <a:r>
              <a:rPr lang="fr-FR" dirty="0" err="1" smtClean="0"/>
              <a:t>improvment</a:t>
            </a:r>
            <a:r>
              <a:rPr lang="fr-FR" dirty="0" smtClean="0"/>
              <a:t> of </a:t>
            </a:r>
            <a:r>
              <a:rPr lang="fr-FR" dirty="0" err="1" smtClean="0"/>
              <a:t>dust</a:t>
            </a:r>
            <a:r>
              <a:rPr lang="fr-FR" dirty="0" smtClean="0"/>
              <a:t> </a:t>
            </a:r>
            <a:r>
              <a:rPr lang="fr-FR" dirty="0" err="1" smtClean="0"/>
              <a:t>emissions</a:t>
            </a:r>
            <a:r>
              <a:rPr lang="fr-FR" dirty="0" smtClean="0"/>
              <a:t> in CHIMERE</a:t>
            </a:r>
            <a:endParaRPr lang="fr-F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4172" y="2496340"/>
            <a:ext cx="7463050" cy="619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8230" y="3115444"/>
            <a:ext cx="9525000" cy="561975"/>
          </a:xfrm>
        </p:spPr>
        <p:txBody>
          <a:bodyPr/>
          <a:lstStyle/>
          <a:p>
            <a:r>
              <a:rPr lang="fr-FR" dirty="0" smtClean="0"/>
              <a:t>CHIMERE </a:t>
            </a:r>
            <a:r>
              <a:rPr lang="fr-FR" dirty="0" err="1" smtClean="0"/>
              <a:t>results</a:t>
            </a:r>
            <a:r>
              <a:rPr lang="fr-FR" dirty="0" smtClean="0"/>
              <a:t> in EC4MACS</a:t>
            </a:r>
            <a:endParaRPr lang="fr-F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CHIMERE </a:t>
            </a:r>
            <a:r>
              <a:rPr lang="fr-FR" dirty="0" err="1" smtClean="0"/>
              <a:t>general</a:t>
            </a:r>
            <a:r>
              <a:rPr lang="fr-FR" dirty="0" smtClean="0"/>
              <a:t> settings in EC4MACS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fr-FR" sz="1800" dirty="0" smtClean="0"/>
              <a:t>CHIMERE : </a:t>
            </a:r>
            <a:r>
              <a:rPr lang="fr-FR" sz="1800" dirty="0" err="1" smtClean="0"/>
              <a:t>chemistry</a:t>
            </a:r>
            <a:r>
              <a:rPr lang="fr-FR" sz="1800" dirty="0" smtClean="0"/>
              <a:t> transport model</a:t>
            </a:r>
          </a:p>
          <a:p>
            <a:pPr lvl="1"/>
            <a:r>
              <a:rPr lang="fr-FR" sz="1800" dirty="0" err="1" smtClean="0"/>
              <a:t>Aerosols</a:t>
            </a:r>
            <a:r>
              <a:rPr lang="fr-FR" sz="1800" dirty="0" smtClean="0"/>
              <a:t> (SO4, NO3, NH4, SOA, PPM, </a:t>
            </a:r>
            <a:r>
              <a:rPr lang="fr-FR" sz="1800" dirty="0" err="1" smtClean="0"/>
              <a:t>Sea</a:t>
            </a:r>
            <a:r>
              <a:rPr lang="fr-FR" sz="1800" dirty="0" smtClean="0"/>
              <a:t> </a:t>
            </a:r>
            <a:r>
              <a:rPr lang="fr-FR" sz="1800" dirty="0" err="1" smtClean="0"/>
              <a:t>Salts</a:t>
            </a:r>
            <a:r>
              <a:rPr lang="fr-FR" sz="1800" dirty="0" smtClean="0"/>
              <a:t>)</a:t>
            </a:r>
          </a:p>
          <a:p>
            <a:pPr lvl="1"/>
            <a:r>
              <a:rPr lang="fr-FR" sz="1800" dirty="0" err="1" smtClean="0"/>
              <a:t>Gas</a:t>
            </a:r>
            <a:r>
              <a:rPr lang="fr-FR" sz="1800" dirty="0" smtClean="0"/>
              <a:t> </a:t>
            </a:r>
            <a:r>
              <a:rPr lang="fr-FR" sz="1800" dirty="0" err="1" smtClean="0"/>
              <a:t>species</a:t>
            </a:r>
            <a:endParaRPr lang="fr-FR" sz="1800" dirty="0" smtClean="0"/>
          </a:p>
          <a:p>
            <a:pPr lvl="1"/>
            <a:r>
              <a:rPr lang="fr-FR" sz="1800" dirty="0" err="1" smtClean="0"/>
              <a:t>Usual</a:t>
            </a:r>
            <a:r>
              <a:rPr lang="fr-FR" sz="1800" dirty="0" smtClean="0"/>
              <a:t> </a:t>
            </a:r>
            <a:r>
              <a:rPr lang="fr-FR" sz="1800" dirty="0" err="1" smtClean="0"/>
              <a:t>chemistry</a:t>
            </a:r>
            <a:r>
              <a:rPr lang="fr-FR" sz="1800" dirty="0" smtClean="0"/>
              <a:t>, </a:t>
            </a:r>
            <a:r>
              <a:rPr lang="fr-FR" sz="1800" dirty="0" err="1" smtClean="0"/>
              <a:t>microphysics</a:t>
            </a:r>
            <a:r>
              <a:rPr lang="fr-FR" sz="1800" dirty="0" smtClean="0"/>
              <a:t>, </a:t>
            </a:r>
            <a:r>
              <a:rPr lang="fr-FR" sz="1800" dirty="0" err="1" smtClean="0"/>
              <a:t>deposition</a:t>
            </a:r>
            <a:endParaRPr lang="fr-FR" sz="1800" dirty="0" smtClean="0"/>
          </a:p>
          <a:p>
            <a:pPr>
              <a:buFont typeface="Wingdings" pitchFamily="2" charset="2"/>
              <a:buChar char="Ø"/>
            </a:pPr>
            <a:r>
              <a:rPr lang="fr-FR" sz="1800" dirty="0" smtClean="0"/>
              <a:t>Domain : Large part of Europe (~7-8 km and ~50 km </a:t>
            </a:r>
            <a:r>
              <a:rPr lang="fr-FR" sz="1800" dirty="0" err="1" smtClean="0"/>
              <a:t>resolution</a:t>
            </a:r>
            <a:r>
              <a:rPr lang="fr-FR" sz="1800" dirty="0" smtClean="0"/>
              <a:t>)</a:t>
            </a:r>
          </a:p>
          <a:p>
            <a:pPr>
              <a:buFont typeface="Wingdings" pitchFamily="2" charset="2"/>
              <a:buChar char="Ø"/>
            </a:pPr>
            <a:r>
              <a:rPr lang="fr-FR" sz="1800" dirty="0" smtClean="0"/>
              <a:t>ECMWF/IFS </a:t>
            </a:r>
            <a:r>
              <a:rPr lang="fr-FR" sz="1800" dirty="0" err="1" smtClean="0"/>
              <a:t>meteorology</a:t>
            </a:r>
            <a:r>
              <a:rPr lang="fr-FR" sz="1800" dirty="0" smtClean="0"/>
              <a:t> (20 km </a:t>
            </a:r>
            <a:r>
              <a:rPr lang="fr-FR" sz="1800" dirty="0" err="1" smtClean="0"/>
              <a:t>resolution</a:t>
            </a:r>
            <a:r>
              <a:rPr lang="fr-FR" sz="1800" dirty="0" smtClean="0"/>
              <a:t>) for 2009</a:t>
            </a:r>
          </a:p>
          <a:p>
            <a:pPr>
              <a:buFont typeface="Wingdings" pitchFamily="2" charset="2"/>
              <a:buChar char="Ø"/>
            </a:pPr>
            <a:r>
              <a:rPr lang="fr-FR" sz="1800" dirty="0" smtClean="0"/>
              <a:t>EMEP </a:t>
            </a:r>
            <a:r>
              <a:rPr lang="fr-FR" sz="1800" dirty="0" err="1" smtClean="0"/>
              <a:t>emission</a:t>
            </a:r>
            <a:r>
              <a:rPr lang="fr-FR" sz="1800" dirty="0" smtClean="0"/>
              <a:t> </a:t>
            </a:r>
            <a:r>
              <a:rPr lang="fr-FR" sz="1800" dirty="0" err="1" smtClean="0"/>
              <a:t>inventory</a:t>
            </a:r>
            <a:r>
              <a:rPr lang="fr-FR" sz="1800" dirty="0" smtClean="0"/>
              <a:t> (0.5 x 0.5°)</a:t>
            </a:r>
          </a:p>
          <a:p>
            <a:pPr>
              <a:buFont typeface="Wingdings" pitchFamily="2" charset="2"/>
              <a:buChar char="Ø"/>
            </a:pPr>
            <a:r>
              <a:rPr lang="fr-FR" sz="1800" dirty="0" err="1" smtClean="0"/>
              <a:t>Wildfires</a:t>
            </a:r>
            <a:r>
              <a:rPr lang="fr-FR" sz="1800" dirty="0" smtClean="0"/>
              <a:t> : </a:t>
            </a:r>
            <a:r>
              <a:rPr lang="fr-FR" sz="1800" dirty="0" err="1" smtClean="0"/>
              <a:t>monthly</a:t>
            </a:r>
            <a:r>
              <a:rPr lang="fr-FR" sz="1800" dirty="0" smtClean="0"/>
              <a:t> GFED3 data</a:t>
            </a:r>
          </a:p>
          <a:p>
            <a:pPr>
              <a:buFont typeface="Wingdings" pitchFamily="2" charset="2"/>
              <a:buChar char="Ø"/>
            </a:pPr>
            <a:r>
              <a:rPr lang="fr-FR" sz="1800" dirty="0" err="1" smtClean="0"/>
              <a:t>Boundary</a:t>
            </a:r>
            <a:r>
              <a:rPr lang="fr-FR" sz="1800" dirty="0" smtClean="0"/>
              <a:t> conditions </a:t>
            </a:r>
          </a:p>
          <a:p>
            <a:pPr lvl="1"/>
            <a:r>
              <a:rPr lang="fr-FR" sz="1800" dirty="0" err="1" smtClean="0"/>
              <a:t>monthly</a:t>
            </a:r>
            <a:r>
              <a:rPr lang="fr-FR" sz="1800" dirty="0" smtClean="0"/>
              <a:t> climatologies </a:t>
            </a:r>
            <a:r>
              <a:rPr lang="fr-FR" sz="1800" dirty="0" err="1" smtClean="0"/>
              <a:t>from</a:t>
            </a:r>
            <a:r>
              <a:rPr lang="fr-FR" sz="1800" dirty="0" smtClean="0"/>
              <a:t> global </a:t>
            </a:r>
            <a:r>
              <a:rPr lang="fr-FR" sz="1800" dirty="0" err="1" smtClean="0"/>
              <a:t>models</a:t>
            </a:r>
            <a:endParaRPr lang="fr-FR" sz="1800" dirty="0" smtClean="0"/>
          </a:p>
          <a:p>
            <a:pPr lvl="1"/>
            <a:r>
              <a:rPr lang="fr-FR" sz="1800" dirty="0" smtClean="0"/>
              <a:t>O3, </a:t>
            </a:r>
            <a:r>
              <a:rPr lang="fr-FR" sz="1800" dirty="0" err="1" smtClean="0"/>
              <a:t>dust</a:t>
            </a:r>
            <a:r>
              <a:rPr lang="fr-FR" sz="1800" dirty="0" smtClean="0"/>
              <a:t>, sulfate, </a:t>
            </a:r>
            <a:r>
              <a:rPr lang="fr-FR" sz="1800" dirty="0" err="1" smtClean="0"/>
              <a:t>carbonaceous</a:t>
            </a:r>
            <a:r>
              <a:rPr lang="fr-FR" sz="1800" dirty="0" smtClean="0"/>
              <a:t> </a:t>
            </a:r>
            <a:r>
              <a:rPr lang="fr-FR" sz="1800" dirty="0" err="1" smtClean="0"/>
              <a:t>species</a:t>
            </a:r>
            <a:endParaRPr lang="fr-FR" sz="1800" dirty="0" smtClean="0"/>
          </a:p>
          <a:p>
            <a:pPr>
              <a:buFont typeface="Wingdings" pitchFamily="2" charset="2"/>
              <a:buChar char="Ø"/>
            </a:pPr>
            <a:endParaRPr lang="fr-FR" sz="1800" dirty="0" smtClean="0"/>
          </a:p>
          <a:p>
            <a:pPr>
              <a:buFont typeface="Wingdings" pitchFamily="2" charset="2"/>
              <a:buChar char="Ø"/>
            </a:pPr>
            <a:r>
              <a:rPr lang="fr-FR" sz="1800" i="1" dirty="0" smtClean="0"/>
              <a:t>Main </a:t>
            </a:r>
            <a:r>
              <a:rPr lang="fr-FR" sz="1800" i="1" dirty="0" err="1" smtClean="0"/>
              <a:t>missing</a:t>
            </a:r>
            <a:r>
              <a:rPr lang="fr-FR" sz="1800" i="1" dirty="0" smtClean="0"/>
              <a:t> </a:t>
            </a:r>
            <a:r>
              <a:rPr lang="fr-FR" sz="1800" i="1" dirty="0" err="1" smtClean="0"/>
              <a:t>processes</a:t>
            </a:r>
            <a:r>
              <a:rPr lang="fr-FR" sz="1800" i="1" dirty="0" smtClean="0"/>
              <a:t> :</a:t>
            </a:r>
          </a:p>
          <a:p>
            <a:pPr lvl="1"/>
            <a:r>
              <a:rPr lang="fr-FR" sz="1800" dirty="0" smtClean="0"/>
              <a:t>Road trafic </a:t>
            </a:r>
            <a:r>
              <a:rPr lang="fr-FR" sz="1800" dirty="0" err="1" smtClean="0"/>
              <a:t>resuspension</a:t>
            </a:r>
            <a:r>
              <a:rPr lang="fr-FR" sz="1800" dirty="0" smtClean="0"/>
              <a:t>, </a:t>
            </a:r>
            <a:r>
              <a:rPr lang="fr-FR" sz="1800" dirty="0" err="1" smtClean="0"/>
              <a:t>wind</a:t>
            </a:r>
            <a:r>
              <a:rPr lang="fr-FR" sz="1800" dirty="0" smtClean="0"/>
              <a:t> </a:t>
            </a:r>
            <a:r>
              <a:rPr lang="fr-FR" sz="1800" dirty="0" err="1" smtClean="0"/>
              <a:t>blown</a:t>
            </a:r>
            <a:r>
              <a:rPr lang="fr-FR" sz="1800" dirty="0" smtClean="0"/>
              <a:t> </a:t>
            </a:r>
            <a:r>
              <a:rPr lang="fr-FR" sz="1800" dirty="0" err="1" smtClean="0"/>
              <a:t>dust</a:t>
            </a:r>
            <a:r>
              <a:rPr lang="fr-FR" sz="1800" dirty="0" smtClean="0"/>
              <a:t> </a:t>
            </a:r>
            <a:r>
              <a:rPr lang="fr-FR" sz="1800" dirty="0" err="1" smtClean="0"/>
              <a:t>inside</a:t>
            </a:r>
            <a:r>
              <a:rPr lang="fr-FR" sz="1800" dirty="0" smtClean="0"/>
              <a:t> Europe</a:t>
            </a:r>
          </a:p>
          <a:p>
            <a:pPr lvl="1"/>
            <a:r>
              <a:rPr lang="fr-FR" sz="1800" dirty="0" smtClean="0"/>
              <a:t>No </a:t>
            </a:r>
            <a:r>
              <a:rPr lang="fr-FR" sz="1800" dirty="0" err="1" smtClean="0"/>
              <a:t>coarse</a:t>
            </a:r>
            <a:r>
              <a:rPr lang="fr-FR" sz="1800" dirty="0" smtClean="0"/>
              <a:t> nitrate formation</a:t>
            </a:r>
          </a:p>
          <a:p>
            <a:pPr lvl="1"/>
            <a:r>
              <a:rPr lang="fr-FR" sz="1800" dirty="0" smtClean="0"/>
              <a:t>No SVOC </a:t>
            </a:r>
            <a:r>
              <a:rPr lang="fr-FR" sz="1800" dirty="0" err="1" smtClean="0"/>
              <a:t>chemistry</a:t>
            </a:r>
            <a:r>
              <a:rPr lang="fr-FR" sz="1800" dirty="0" smtClean="0"/>
              <a:t> for </a:t>
            </a:r>
            <a:r>
              <a:rPr lang="fr-FR" sz="1800" dirty="0" err="1" smtClean="0"/>
              <a:t>aerosols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Connecteur droit 76"/>
          <p:cNvCxnSpPr/>
          <p:nvPr/>
        </p:nvCxnSpPr>
        <p:spPr bwMode="auto">
          <a:xfrm>
            <a:off x="3238486" y="5262574"/>
            <a:ext cx="78581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6718" y="761980"/>
            <a:ext cx="9525000" cy="561975"/>
          </a:xfrm>
        </p:spPr>
        <p:txBody>
          <a:bodyPr/>
          <a:lstStyle/>
          <a:p>
            <a:r>
              <a:rPr lang="fr-FR" dirty="0" smtClean="0">
                <a:latin typeface="+mn-lt"/>
              </a:rPr>
              <a:t>Model </a:t>
            </a:r>
            <a:r>
              <a:rPr lang="fr-FR" dirty="0" err="1" smtClean="0">
                <a:latin typeface="+mn-lt"/>
              </a:rPr>
              <a:t>improvement</a:t>
            </a:r>
            <a:r>
              <a:rPr lang="fr-FR" dirty="0" smtClean="0">
                <a:latin typeface="+mn-lt"/>
              </a:rPr>
              <a:t> for the </a:t>
            </a:r>
            <a:r>
              <a:rPr lang="fr-FR" dirty="0" err="1" smtClean="0">
                <a:latin typeface="+mn-lt"/>
              </a:rPr>
              <a:t>urban</a:t>
            </a:r>
            <a:r>
              <a:rPr lang="fr-FR" dirty="0" smtClean="0">
                <a:latin typeface="+mn-lt"/>
              </a:rPr>
              <a:t> </a:t>
            </a:r>
            <a:r>
              <a:rPr lang="fr-FR" dirty="0" err="1" smtClean="0">
                <a:latin typeface="+mn-lt"/>
              </a:rPr>
              <a:t>scale</a:t>
            </a:r>
            <a:endParaRPr lang="fr-FR" dirty="0">
              <a:latin typeface="+mn-lt"/>
            </a:endParaRPr>
          </a:p>
        </p:txBody>
      </p:sp>
      <p:cxnSp>
        <p:nvCxnSpPr>
          <p:cNvPr id="10" name="Connecteur droit 9"/>
          <p:cNvCxnSpPr/>
          <p:nvPr/>
        </p:nvCxnSpPr>
        <p:spPr bwMode="auto">
          <a:xfrm>
            <a:off x="2524106" y="6048392"/>
            <a:ext cx="142876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Connecteur droit 24"/>
          <p:cNvCxnSpPr/>
          <p:nvPr/>
        </p:nvCxnSpPr>
        <p:spPr bwMode="auto">
          <a:xfrm>
            <a:off x="2381230" y="6048392"/>
            <a:ext cx="1285884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Ellipse 36"/>
          <p:cNvSpPr/>
          <p:nvPr/>
        </p:nvSpPr>
        <p:spPr bwMode="auto">
          <a:xfrm>
            <a:off x="5953130" y="4976822"/>
            <a:ext cx="142876" cy="142876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8941145" y="3476624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latin typeface="+mn-lt"/>
              </a:rPr>
              <a:t>3H</a:t>
            </a:r>
            <a:r>
              <a:rPr lang="fr-FR" sz="1400" dirty="0" smtClean="0">
                <a:latin typeface="+mn-lt"/>
              </a:rPr>
              <a:t> </a:t>
            </a:r>
            <a:endParaRPr lang="fr-FR" sz="1400" dirty="0">
              <a:latin typeface="+mn-lt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2166916" y="6191268"/>
            <a:ext cx="31486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latin typeface="+mn-lt"/>
              </a:rPr>
              <a:t>Urban</a:t>
            </a:r>
            <a:r>
              <a:rPr lang="fr-FR" sz="1600" dirty="0" smtClean="0">
                <a:latin typeface="+mn-lt"/>
              </a:rPr>
              <a:t> background observations </a:t>
            </a:r>
            <a:endParaRPr lang="fr-FR" sz="1600" dirty="0">
              <a:latin typeface="+mn-lt"/>
            </a:endParaRPr>
          </a:p>
        </p:txBody>
      </p:sp>
      <p:cxnSp>
        <p:nvCxnSpPr>
          <p:cNvPr id="36" name="Connecteur droit 35"/>
          <p:cNvCxnSpPr/>
          <p:nvPr/>
        </p:nvCxnSpPr>
        <p:spPr bwMode="auto">
          <a:xfrm rot="5400000" flipH="1" flipV="1">
            <a:off x="3345643" y="5726921"/>
            <a:ext cx="64294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Connecteur droit 38"/>
          <p:cNvCxnSpPr/>
          <p:nvPr/>
        </p:nvCxnSpPr>
        <p:spPr bwMode="auto">
          <a:xfrm flipV="1">
            <a:off x="3452800" y="5191136"/>
            <a:ext cx="714380" cy="28575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Connecteur droit 46"/>
          <p:cNvCxnSpPr/>
          <p:nvPr/>
        </p:nvCxnSpPr>
        <p:spPr bwMode="auto">
          <a:xfrm flipH="1" flipV="1">
            <a:off x="4167180" y="5191136"/>
            <a:ext cx="714380" cy="28575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Connecteur droit 47"/>
          <p:cNvCxnSpPr/>
          <p:nvPr/>
        </p:nvCxnSpPr>
        <p:spPr bwMode="auto">
          <a:xfrm rot="5400000" flipH="1" flipV="1">
            <a:off x="4345775" y="5726921"/>
            <a:ext cx="64294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9" name="Rectangle 48"/>
          <p:cNvSpPr/>
          <p:nvPr/>
        </p:nvSpPr>
        <p:spPr bwMode="auto">
          <a:xfrm>
            <a:off x="4024304" y="5476888"/>
            <a:ext cx="428628" cy="21431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cxnSp>
        <p:nvCxnSpPr>
          <p:cNvPr id="51" name="Connecteur droit 50"/>
          <p:cNvCxnSpPr/>
          <p:nvPr/>
        </p:nvCxnSpPr>
        <p:spPr bwMode="auto">
          <a:xfrm>
            <a:off x="3309924" y="6048392"/>
            <a:ext cx="5786478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Connecteur droit 51"/>
          <p:cNvCxnSpPr/>
          <p:nvPr/>
        </p:nvCxnSpPr>
        <p:spPr bwMode="auto">
          <a:xfrm rot="5400000" flipH="1" flipV="1">
            <a:off x="5453064" y="5691202"/>
            <a:ext cx="71438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Connecteur droit 52"/>
          <p:cNvCxnSpPr/>
          <p:nvPr/>
        </p:nvCxnSpPr>
        <p:spPr bwMode="auto">
          <a:xfrm flipV="1">
            <a:off x="5595940" y="4976822"/>
            <a:ext cx="642942" cy="5000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Connecteur droit 53"/>
          <p:cNvCxnSpPr/>
          <p:nvPr/>
        </p:nvCxnSpPr>
        <p:spPr bwMode="auto">
          <a:xfrm rot="10800000">
            <a:off x="6238882" y="4976822"/>
            <a:ext cx="785818" cy="5000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Connecteur droit 54"/>
          <p:cNvCxnSpPr/>
          <p:nvPr/>
        </p:nvCxnSpPr>
        <p:spPr bwMode="auto">
          <a:xfrm rot="5400000" flipH="1" flipV="1">
            <a:off x="6453196" y="5691202"/>
            <a:ext cx="71438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6" name="Rectangle 55"/>
          <p:cNvSpPr/>
          <p:nvPr/>
        </p:nvSpPr>
        <p:spPr bwMode="auto">
          <a:xfrm>
            <a:off x="6238882" y="5191136"/>
            <a:ext cx="285752" cy="142876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cxnSp>
        <p:nvCxnSpPr>
          <p:cNvPr id="62" name="Connecteur droit 61"/>
          <p:cNvCxnSpPr/>
          <p:nvPr/>
        </p:nvCxnSpPr>
        <p:spPr bwMode="auto">
          <a:xfrm>
            <a:off x="3238486" y="1690674"/>
            <a:ext cx="528641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65" name="Forme libre 64"/>
          <p:cNvSpPr/>
          <p:nvPr/>
        </p:nvSpPr>
        <p:spPr bwMode="auto">
          <a:xfrm flipH="1">
            <a:off x="4752972" y="5619764"/>
            <a:ext cx="414340" cy="357190"/>
          </a:xfrm>
          <a:custGeom>
            <a:avLst/>
            <a:gdLst>
              <a:gd name="connsiteX0" fmla="*/ 259830 w 507167"/>
              <a:gd name="connsiteY0" fmla="*/ 392242 h 392242"/>
              <a:gd name="connsiteX1" fmla="*/ 34977 w 507167"/>
              <a:gd name="connsiteY1" fmla="*/ 257331 h 392242"/>
              <a:gd name="connsiteX2" fmla="*/ 49967 w 507167"/>
              <a:gd name="connsiteY2" fmla="*/ 77449 h 392242"/>
              <a:gd name="connsiteX3" fmla="*/ 199869 w 507167"/>
              <a:gd name="connsiteY3" fmla="*/ 17488 h 392242"/>
              <a:gd name="connsiteX4" fmla="*/ 349770 w 507167"/>
              <a:gd name="connsiteY4" fmla="*/ 17488 h 392242"/>
              <a:gd name="connsiteX5" fmla="*/ 484682 w 507167"/>
              <a:gd name="connsiteY5" fmla="*/ 122419 h 392242"/>
              <a:gd name="connsiteX6" fmla="*/ 484682 w 507167"/>
              <a:gd name="connsiteY6" fmla="*/ 227351 h 392242"/>
              <a:gd name="connsiteX7" fmla="*/ 454702 w 507167"/>
              <a:gd name="connsiteY7" fmla="*/ 317292 h 392242"/>
              <a:gd name="connsiteX8" fmla="*/ 409731 w 507167"/>
              <a:gd name="connsiteY8" fmla="*/ 377252 h 392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7167" h="392242">
                <a:moveTo>
                  <a:pt x="259830" y="392242"/>
                </a:moveTo>
                <a:cubicBezTo>
                  <a:pt x="164892" y="351019"/>
                  <a:pt x="69954" y="309797"/>
                  <a:pt x="34977" y="257331"/>
                </a:cubicBezTo>
                <a:cubicBezTo>
                  <a:pt x="0" y="204865"/>
                  <a:pt x="22485" y="117423"/>
                  <a:pt x="49967" y="77449"/>
                </a:cubicBezTo>
                <a:cubicBezTo>
                  <a:pt x="77449" y="37475"/>
                  <a:pt x="149902" y="27482"/>
                  <a:pt x="199869" y="17488"/>
                </a:cubicBezTo>
                <a:cubicBezTo>
                  <a:pt x="249836" y="7495"/>
                  <a:pt x="302301" y="0"/>
                  <a:pt x="349770" y="17488"/>
                </a:cubicBezTo>
                <a:cubicBezTo>
                  <a:pt x="397239" y="34976"/>
                  <a:pt x="462197" y="87442"/>
                  <a:pt x="484682" y="122419"/>
                </a:cubicBezTo>
                <a:cubicBezTo>
                  <a:pt x="507167" y="157396"/>
                  <a:pt x="489679" y="194872"/>
                  <a:pt x="484682" y="227351"/>
                </a:cubicBezTo>
                <a:cubicBezTo>
                  <a:pt x="479685" y="259830"/>
                  <a:pt x="467194" y="292308"/>
                  <a:pt x="454702" y="317292"/>
                </a:cubicBezTo>
                <a:cubicBezTo>
                  <a:pt x="442210" y="342276"/>
                  <a:pt x="425970" y="359764"/>
                  <a:pt x="409731" y="377252"/>
                </a:cubicBez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ysDash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8" name="Forme libre 67"/>
          <p:cNvSpPr/>
          <p:nvPr/>
        </p:nvSpPr>
        <p:spPr bwMode="auto">
          <a:xfrm flipH="1">
            <a:off x="5381626" y="5762640"/>
            <a:ext cx="342902" cy="214314"/>
          </a:xfrm>
          <a:custGeom>
            <a:avLst/>
            <a:gdLst>
              <a:gd name="connsiteX0" fmla="*/ 259830 w 507167"/>
              <a:gd name="connsiteY0" fmla="*/ 392242 h 392242"/>
              <a:gd name="connsiteX1" fmla="*/ 34977 w 507167"/>
              <a:gd name="connsiteY1" fmla="*/ 257331 h 392242"/>
              <a:gd name="connsiteX2" fmla="*/ 49967 w 507167"/>
              <a:gd name="connsiteY2" fmla="*/ 77449 h 392242"/>
              <a:gd name="connsiteX3" fmla="*/ 199869 w 507167"/>
              <a:gd name="connsiteY3" fmla="*/ 17488 h 392242"/>
              <a:gd name="connsiteX4" fmla="*/ 349770 w 507167"/>
              <a:gd name="connsiteY4" fmla="*/ 17488 h 392242"/>
              <a:gd name="connsiteX5" fmla="*/ 484682 w 507167"/>
              <a:gd name="connsiteY5" fmla="*/ 122419 h 392242"/>
              <a:gd name="connsiteX6" fmla="*/ 484682 w 507167"/>
              <a:gd name="connsiteY6" fmla="*/ 227351 h 392242"/>
              <a:gd name="connsiteX7" fmla="*/ 454702 w 507167"/>
              <a:gd name="connsiteY7" fmla="*/ 317292 h 392242"/>
              <a:gd name="connsiteX8" fmla="*/ 409731 w 507167"/>
              <a:gd name="connsiteY8" fmla="*/ 377252 h 392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7167" h="392242">
                <a:moveTo>
                  <a:pt x="259830" y="392242"/>
                </a:moveTo>
                <a:cubicBezTo>
                  <a:pt x="164892" y="351019"/>
                  <a:pt x="69954" y="309797"/>
                  <a:pt x="34977" y="257331"/>
                </a:cubicBezTo>
                <a:cubicBezTo>
                  <a:pt x="0" y="204865"/>
                  <a:pt x="22485" y="117423"/>
                  <a:pt x="49967" y="77449"/>
                </a:cubicBezTo>
                <a:cubicBezTo>
                  <a:pt x="77449" y="37475"/>
                  <a:pt x="149902" y="27482"/>
                  <a:pt x="199869" y="17488"/>
                </a:cubicBezTo>
                <a:cubicBezTo>
                  <a:pt x="249836" y="7495"/>
                  <a:pt x="302301" y="0"/>
                  <a:pt x="349770" y="17488"/>
                </a:cubicBezTo>
                <a:cubicBezTo>
                  <a:pt x="397239" y="34976"/>
                  <a:pt x="462197" y="87442"/>
                  <a:pt x="484682" y="122419"/>
                </a:cubicBezTo>
                <a:cubicBezTo>
                  <a:pt x="507167" y="157396"/>
                  <a:pt x="489679" y="194872"/>
                  <a:pt x="484682" y="227351"/>
                </a:cubicBezTo>
                <a:cubicBezTo>
                  <a:pt x="479685" y="259830"/>
                  <a:pt x="467194" y="292308"/>
                  <a:pt x="454702" y="317292"/>
                </a:cubicBezTo>
                <a:cubicBezTo>
                  <a:pt x="442210" y="342276"/>
                  <a:pt x="425970" y="359764"/>
                  <a:pt x="409731" y="377252"/>
                </a:cubicBez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ysDash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1" name="Flèche droite rayée 70"/>
          <p:cNvSpPr/>
          <p:nvPr/>
        </p:nvSpPr>
        <p:spPr bwMode="auto">
          <a:xfrm>
            <a:off x="2666982" y="3119434"/>
            <a:ext cx="857256" cy="285752"/>
          </a:xfrm>
          <a:prstGeom prst="stripedRight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cxnSp>
        <p:nvCxnSpPr>
          <p:cNvPr id="76" name="Connecteur droit 75"/>
          <p:cNvCxnSpPr/>
          <p:nvPr/>
        </p:nvCxnSpPr>
        <p:spPr bwMode="auto">
          <a:xfrm>
            <a:off x="3238486" y="3690938"/>
            <a:ext cx="528641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Connecteur droit 78"/>
          <p:cNvCxnSpPr/>
          <p:nvPr/>
        </p:nvCxnSpPr>
        <p:spPr bwMode="auto">
          <a:xfrm>
            <a:off x="4381494" y="5262574"/>
            <a:ext cx="150019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Connecteur droit 80"/>
          <p:cNvCxnSpPr/>
          <p:nvPr/>
        </p:nvCxnSpPr>
        <p:spPr bwMode="auto">
          <a:xfrm>
            <a:off x="6738948" y="5262574"/>
            <a:ext cx="135732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83" name="Forme libre 82"/>
          <p:cNvSpPr/>
          <p:nvPr/>
        </p:nvSpPr>
        <p:spPr bwMode="auto">
          <a:xfrm flipH="1">
            <a:off x="4738684" y="5262574"/>
            <a:ext cx="414340" cy="214314"/>
          </a:xfrm>
          <a:custGeom>
            <a:avLst/>
            <a:gdLst>
              <a:gd name="connsiteX0" fmla="*/ 259830 w 507167"/>
              <a:gd name="connsiteY0" fmla="*/ 392242 h 392242"/>
              <a:gd name="connsiteX1" fmla="*/ 34977 w 507167"/>
              <a:gd name="connsiteY1" fmla="*/ 257331 h 392242"/>
              <a:gd name="connsiteX2" fmla="*/ 49967 w 507167"/>
              <a:gd name="connsiteY2" fmla="*/ 77449 h 392242"/>
              <a:gd name="connsiteX3" fmla="*/ 199869 w 507167"/>
              <a:gd name="connsiteY3" fmla="*/ 17488 h 392242"/>
              <a:gd name="connsiteX4" fmla="*/ 349770 w 507167"/>
              <a:gd name="connsiteY4" fmla="*/ 17488 h 392242"/>
              <a:gd name="connsiteX5" fmla="*/ 484682 w 507167"/>
              <a:gd name="connsiteY5" fmla="*/ 122419 h 392242"/>
              <a:gd name="connsiteX6" fmla="*/ 484682 w 507167"/>
              <a:gd name="connsiteY6" fmla="*/ 227351 h 392242"/>
              <a:gd name="connsiteX7" fmla="*/ 454702 w 507167"/>
              <a:gd name="connsiteY7" fmla="*/ 317292 h 392242"/>
              <a:gd name="connsiteX8" fmla="*/ 409731 w 507167"/>
              <a:gd name="connsiteY8" fmla="*/ 377252 h 392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7167" h="392242">
                <a:moveTo>
                  <a:pt x="259830" y="392242"/>
                </a:moveTo>
                <a:cubicBezTo>
                  <a:pt x="164892" y="351019"/>
                  <a:pt x="69954" y="309797"/>
                  <a:pt x="34977" y="257331"/>
                </a:cubicBezTo>
                <a:cubicBezTo>
                  <a:pt x="0" y="204865"/>
                  <a:pt x="22485" y="117423"/>
                  <a:pt x="49967" y="77449"/>
                </a:cubicBezTo>
                <a:cubicBezTo>
                  <a:pt x="77449" y="37475"/>
                  <a:pt x="149902" y="27482"/>
                  <a:pt x="199869" y="17488"/>
                </a:cubicBezTo>
                <a:cubicBezTo>
                  <a:pt x="249836" y="7495"/>
                  <a:pt x="302301" y="0"/>
                  <a:pt x="349770" y="17488"/>
                </a:cubicBezTo>
                <a:cubicBezTo>
                  <a:pt x="397239" y="34976"/>
                  <a:pt x="462197" y="87442"/>
                  <a:pt x="484682" y="122419"/>
                </a:cubicBezTo>
                <a:cubicBezTo>
                  <a:pt x="507167" y="157396"/>
                  <a:pt x="489679" y="194872"/>
                  <a:pt x="484682" y="227351"/>
                </a:cubicBezTo>
                <a:cubicBezTo>
                  <a:pt x="479685" y="259830"/>
                  <a:pt x="467194" y="292308"/>
                  <a:pt x="454702" y="317292"/>
                </a:cubicBezTo>
                <a:cubicBezTo>
                  <a:pt x="442210" y="342276"/>
                  <a:pt x="425970" y="359764"/>
                  <a:pt x="409731" y="377252"/>
                </a:cubicBez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ysDash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6" name="Forme libre 85"/>
          <p:cNvSpPr/>
          <p:nvPr/>
        </p:nvSpPr>
        <p:spPr bwMode="auto">
          <a:xfrm rot="16200000">
            <a:off x="4398432" y="4531256"/>
            <a:ext cx="251877" cy="714381"/>
          </a:xfrm>
          <a:custGeom>
            <a:avLst/>
            <a:gdLst>
              <a:gd name="connsiteX0" fmla="*/ 0 w 524656"/>
              <a:gd name="connsiteY0" fmla="*/ 179882 h 179882"/>
              <a:gd name="connsiteX1" fmla="*/ 284813 w 524656"/>
              <a:gd name="connsiteY1" fmla="*/ 134911 h 179882"/>
              <a:gd name="connsiteX2" fmla="*/ 449705 w 524656"/>
              <a:gd name="connsiteY2" fmla="*/ 74951 h 179882"/>
              <a:gd name="connsiteX3" fmla="*/ 524656 w 524656"/>
              <a:gd name="connsiteY3" fmla="*/ 0 h 179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4656" h="179882">
                <a:moveTo>
                  <a:pt x="0" y="179882"/>
                </a:moveTo>
                <a:cubicBezTo>
                  <a:pt x="104931" y="166140"/>
                  <a:pt x="209862" y="152399"/>
                  <a:pt x="284813" y="134911"/>
                </a:cubicBezTo>
                <a:cubicBezTo>
                  <a:pt x="359764" y="117423"/>
                  <a:pt x="409731" y="97436"/>
                  <a:pt x="449705" y="74951"/>
                </a:cubicBezTo>
                <a:cubicBezTo>
                  <a:pt x="489679" y="52466"/>
                  <a:pt x="507167" y="26233"/>
                  <a:pt x="524656" y="0"/>
                </a:cubicBez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ysDash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7" name="Forme libre 86"/>
          <p:cNvSpPr/>
          <p:nvPr/>
        </p:nvSpPr>
        <p:spPr bwMode="auto">
          <a:xfrm rot="16200000">
            <a:off x="6148663" y="4566974"/>
            <a:ext cx="109001" cy="785819"/>
          </a:xfrm>
          <a:custGeom>
            <a:avLst/>
            <a:gdLst>
              <a:gd name="connsiteX0" fmla="*/ 0 w 524656"/>
              <a:gd name="connsiteY0" fmla="*/ 179882 h 179882"/>
              <a:gd name="connsiteX1" fmla="*/ 284813 w 524656"/>
              <a:gd name="connsiteY1" fmla="*/ 134911 h 179882"/>
              <a:gd name="connsiteX2" fmla="*/ 449705 w 524656"/>
              <a:gd name="connsiteY2" fmla="*/ 74951 h 179882"/>
              <a:gd name="connsiteX3" fmla="*/ 524656 w 524656"/>
              <a:gd name="connsiteY3" fmla="*/ 0 h 179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4656" h="179882">
                <a:moveTo>
                  <a:pt x="0" y="179882"/>
                </a:moveTo>
                <a:cubicBezTo>
                  <a:pt x="104931" y="166140"/>
                  <a:pt x="209862" y="152399"/>
                  <a:pt x="284813" y="134911"/>
                </a:cubicBezTo>
                <a:cubicBezTo>
                  <a:pt x="359764" y="117423"/>
                  <a:pt x="409731" y="97436"/>
                  <a:pt x="449705" y="74951"/>
                </a:cubicBezTo>
                <a:cubicBezTo>
                  <a:pt x="489679" y="52466"/>
                  <a:pt x="507167" y="26233"/>
                  <a:pt x="524656" y="0"/>
                </a:cubicBez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ysDash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8" name="Forme libre 87"/>
          <p:cNvSpPr/>
          <p:nvPr/>
        </p:nvSpPr>
        <p:spPr bwMode="auto">
          <a:xfrm flipH="1">
            <a:off x="7024700" y="5476888"/>
            <a:ext cx="414340" cy="357190"/>
          </a:xfrm>
          <a:custGeom>
            <a:avLst/>
            <a:gdLst>
              <a:gd name="connsiteX0" fmla="*/ 259830 w 507167"/>
              <a:gd name="connsiteY0" fmla="*/ 392242 h 392242"/>
              <a:gd name="connsiteX1" fmla="*/ 34977 w 507167"/>
              <a:gd name="connsiteY1" fmla="*/ 257331 h 392242"/>
              <a:gd name="connsiteX2" fmla="*/ 49967 w 507167"/>
              <a:gd name="connsiteY2" fmla="*/ 77449 h 392242"/>
              <a:gd name="connsiteX3" fmla="*/ 199869 w 507167"/>
              <a:gd name="connsiteY3" fmla="*/ 17488 h 392242"/>
              <a:gd name="connsiteX4" fmla="*/ 349770 w 507167"/>
              <a:gd name="connsiteY4" fmla="*/ 17488 h 392242"/>
              <a:gd name="connsiteX5" fmla="*/ 484682 w 507167"/>
              <a:gd name="connsiteY5" fmla="*/ 122419 h 392242"/>
              <a:gd name="connsiteX6" fmla="*/ 484682 w 507167"/>
              <a:gd name="connsiteY6" fmla="*/ 227351 h 392242"/>
              <a:gd name="connsiteX7" fmla="*/ 454702 w 507167"/>
              <a:gd name="connsiteY7" fmla="*/ 317292 h 392242"/>
              <a:gd name="connsiteX8" fmla="*/ 409731 w 507167"/>
              <a:gd name="connsiteY8" fmla="*/ 377252 h 392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7167" h="392242">
                <a:moveTo>
                  <a:pt x="259830" y="392242"/>
                </a:moveTo>
                <a:cubicBezTo>
                  <a:pt x="164892" y="351019"/>
                  <a:pt x="69954" y="309797"/>
                  <a:pt x="34977" y="257331"/>
                </a:cubicBezTo>
                <a:cubicBezTo>
                  <a:pt x="0" y="204865"/>
                  <a:pt x="22485" y="117423"/>
                  <a:pt x="49967" y="77449"/>
                </a:cubicBezTo>
                <a:cubicBezTo>
                  <a:pt x="77449" y="37475"/>
                  <a:pt x="149902" y="27482"/>
                  <a:pt x="199869" y="17488"/>
                </a:cubicBezTo>
                <a:cubicBezTo>
                  <a:pt x="249836" y="7495"/>
                  <a:pt x="302301" y="0"/>
                  <a:pt x="349770" y="17488"/>
                </a:cubicBezTo>
                <a:cubicBezTo>
                  <a:pt x="397239" y="34976"/>
                  <a:pt x="462197" y="87442"/>
                  <a:pt x="484682" y="122419"/>
                </a:cubicBezTo>
                <a:cubicBezTo>
                  <a:pt x="507167" y="157396"/>
                  <a:pt x="489679" y="194872"/>
                  <a:pt x="484682" y="227351"/>
                </a:cubicBezTo>
                <a:cubicBezTo>
                  <a:pt x="479685" y="259830"/>
                  <a:pt x="467194" y="292308"/>
                  <a:pt x="454702" y="317292"/>
                </a:cubicBezTo>
                <a:cubicBezTo>
                  <a:pt x="442210" y="342276"/>
                  <a:pt x="425970" y="359764"/>
                  <a:pt x="409731" y="377252"/>
                </a:cubicBez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ysDash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cxnSp>
        <p:nvCxnSpPr>
          <p:cNvPr id="90" name="Connecteur droit 89"/>
          <p:cNvCxnSpPr/>
          <p:nvPr/>
        </p:nvCxnSpPr>
        <p:spPr bwMode="auto">
          <a:xfrm rot="5400000" flipH="1" flipV="1">
            <a:off x="7417609" y="5726921"/>
            <a:ext cx="64294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Connecteur droit 90"/>
          <p:cNvCxnSpPr/>
          <p:nvPr/>
        </p:nvCxnSpPr>
        <p:spPr bwMode="auto">
          <a:xfrm flipV="1">
            <a:off x="7524766" y="5191136"/>
            <a:ext cx="714380" cy="28575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Connecteur droit 91"/>
          <p:cNvCxnSpPr/>
          <p:nvPr/>
        </p:nvCxnSpPr>
        <p:spPr bwMode="auto">
          <a:xfrm flipH="1" flipV="1">
            <a:off x="8239146" y="5191136"/>
            <a:ext cx="714380" cy="28575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Connecteur droit 92"/>
          <p:cNvCxnSpPr/>
          <p:nvPr/>
        </p:nvCxnSpPr>
        <p:spPr bwMode="auto">
          <a:xfrm rot="5400000" flipH="1" flipV="1">
            <a:off x="8417741" y="5726921"/>
            <a:ext cx="64294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4" name="Rectangle 93"/>
          <p:cNvSpPr/>
          <p:nvPr/>
        </p:nvSpPr>
        <p:spPr bwMode="auto">
          <a:xfrm>
            <a:off x="7810518" y="5476888"/>
            <a:ext cx="214314" cy="21431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01" name="ZoneTexte 100"/>
          <p:cNvSpPr txBox="1"/>
          <p:nvPr/>
        </p:nvSpPr>
        <p:spPr>
          <a:xfrm>
            <a:off x="4310056" y="2119302"/>
            <a:ext cx="2389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+mn-lt"/>
              </a:rPr>
              <a:t>URBAN  SURFACE LAYER</a:t>
            </a:r>
            <a:endParaRPr lang="fr-FR" sz="1400" dirty="0">
              <a:latin typeface="+mn-lt"/>
            </a:endParaRPr>
          </a:p>
        </p:txBody>
      </p:sp>
      <p:sp>
        <p:nvSpPr>
          <p:cNvPr id="102" name="ZoneTexte 101"/>
          <p:cNvSpPr txBox="1"/>
          <p:nvPr/>
        </p:nvSpPr>
        <p:spPr>
          <a:xfrm>
            <a:off x="4310056" y="3833814"/>
            <a:ext cx="1969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+mn-lt"/>
              </a:rPr>
              <a:t>URBAN  SUBLAYER </a:t>
            </a:r>
            <a:endParaRPr lang="fr-FR" sz="1400" dirty="0">
              <a:latin typeface="+mn-lt"/>
            </a:endParaRPr>
          </a:p>
        </p:txBody>
      </p:sp>
      <p:sp>
        <p:nvSpPr>
          <p:cNvPr id="103" name="ZoneTexte 102"/>
          <p:cNvSpPr txBox="1"/>
          <p:nvPr/>
        </p:nvSpPr>
        <p:spPr>
          <a:xfrm>
            <a:off x="2309792" y="5262574"/>
            <a:ext cx="99091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+mn-lt"/>
              </a:rPr>
              <a:t>URBAN</a:t>
            </a:r>
          </a:p>
          <a:p>
            <a:r>
              <a:rPr lang="fr-FR" sz="1400" dirty="0" smtClean="0">
                <a:latin typeface="+mn-lt"/>
              </a:rPr>
              <a:t>CANOPY </a:t>
            </a:r>
          </a:p>
          <a:p>
            <a:r>
              <a:rPr lang="fr-FR" sz="1400" dirty="0" smtClean="0">
                <a:latin typeface="+mn-lt"/>
              </a:rPr>
              <a:t>LAYER</a:t>
            </a:r>
            <a:endParaRPr lang="fr-FR" sz="1400" dirty="0">
              <a:latin typeface="+mn-lt"/>
            </a:endParaRPr>
          </a:p>
        </p:txBody>
      </p:sp>
      <p:sp>
        <p:nvSpPr>
          <p:cNvPr id="105" name="ZoneTexte 104"/>
          <p:cNvSpPr txBox="1"/>
          <p:nvPr/>
        </p:nvSpPr>
        <p:spPr>
          <a:xfrm>
            <a:off x="9024964" y="5048260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latin typeface="+mn-lt"/>
              </a:rPr>
              <a:t>H</a:t>
            </a:r>
            <a:r>
              <a:rPr lang="fr-FR" sz="1400" dirty="0" smtClean="0">
                <a:latin typeface="+mn-lt"/>
              </a:rPr>
              <a:t> </a:t>
            </a:r>
            <a:endParaRPr lang="fr-FR" sz="1400" dirty="0">
              <a:latin typeface="+mn-lt"/>
            </a:endParaRPr>
          </a:p>
        </p:txBody>
      </p:sp>
      <p:sp>
        <p:nvSpPr>
          <p:cNvPr id="106" name="Forme libre 105"/>
          <p:cNvSpPr/>
          <p:nvPr/>
        </p:nvSpPr>
        <p:spPr bwMode="auto">
          <a:xfrm rot="16200000">
            <a:off x="8720430" y="5138480"/>
            <a:ext cx="323315" cy="285751"/>
          </a:xfrm>
          <a:custGeom>
            <a:avLst/>
            <a:gdLst>
              <a:gd name="connsiteX0" fmla="*/ 0 w 524656"/>
              <a:gd name="connsiteY0" fmla="*/ 179882 h 179882"/>
              <a:gd name="connsiteX1" fmla="*/ 284813 w 524656"/>
              <a:gd name="connsiteY1" fmla="*/ 134911 h 179882"/>
              <a:gd name="connsiteX2" fmla="*/ 449705 w 524656"/>
              <a:gd name="connsiteY2" fmla="*/ 74951 h 179882"/>
              <a:gd name="connsiteX3" fmla="*/ 524656 w 524656"/>
              <a:gd name="connsiteY3" fmla="*/ 0 h 179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4656" h="179882">
                <a:moveTo>
                  <a:pt x="0" y="179882"/>
                </a:moveTo>
                <a:cubicBezTo>
                  <a:pt x="104931" y="166140"/>
                  <a:pt x="209862" y="152399"/>
                  <a:pt x="284813" y="134911"/>
                </a:cubicBezTo>
                <a:cubicBezTo>
                  <a:pt x="359764" y="117423"/>
                  <a:pt x="409731" y="97436"/>
                  <a:pt x="449705" y="74951"/>
                </a:cubicBezTo>
                <a:cubicBezTo>
                  <a:pt x="489679" y="52466"/>
                  <a:pt x="507167" y="26233"/>
                  <a:pt x="524656" y="0"/>
                </a:cubicBez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ysDash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07" name="Forme libre 106"/>
          <p:cNvSpPr/>
          <p:nvPr/>
        </p:nvSpPr>
        <p:spPr bwMode="auto">
          <a:xfrm rot="16200000" flipH="1">
            <a:off x="7127095" y="5017303"/>
            <a:ext cx="366714" cy="428628"/>
          </a:xfrm>
          <a:custGeom>
            <a:avLst/>
            <a:gdLst>
              <a:gd name="connsiteX0" fmla="*/ 0 w 524656"/>
              <a:gd name="connsiteY0" fmla="*/ 179882 h 179882"/>
              <a:gd name="connsiteX1" fmla="*/ 284813 w 524656"/>
              <a:gd name="connsiteY1" fmla="*/ 134911 h 179882"/>
              <a:gd name="connsiteX2" fmla="*/ 449705 w 524656"/>
              <a:gd name="connsiteY2" fmla="*/ 74951 h 179882"/>
              <a:gd name="connsiteX3" fmla="*/ 524656 w 524656"/>
              <a:gd name="connsiteY3" fmla="*/ 0 h 179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4656" h="179882">
                <a:moveTo>
                  <a:pt x="0" y="179882"/>
                </a:moveTo>
                <a:cubicBezTo>
                  <a:pt x="104931" y="166140"/>
                  <a:pt x="209862" y="152399"/>
                  <a:pt x="284813" y="134911"/>
                </a:cubicBezTo>
                <a:cubicBezTo>
                  <a:pt x="359764" y="117423"/>
                  <a:pt x="409731" y="97436"/>
                  <a:pt x="449705" y="74951"/>
                </a:cubicBezTo>
                <a:cubicBezTo>
                  <a:pt x="489679" y="52466"/>
                  <a:pt x="507167" y="26233"/>
                  <a:pt x="524656" y="0"/>
                </a:cubicBez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ysDash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08" name="Forme libre 107"/>
          <p:cNvSpPr/>
          <p:nvPr/>
        </p:nvSpPr>
        <p:spPr bwMode="auto">
          <a:xfrm rot="16200000" flipH="1">
            <a:off x="7269974" y="3874294"/>
            <a:ext cx="509586" cy="1143009"/>
          </a:xfrm>
          <a:custGeom>
            <a:avLst/>
            <a:gdLst>
              <a:gd name="connsiteX0" fmla="*/ 0 w 524656"/>
              <a:gd name="connsiteY0" fmla="*/ 179882 h 179882"/>
              <a:gd name="connsiteX1" fmla="*/ 284813 w 524656"/>
              <a:gd name="connsiteY1" fmla="*/ 134911 h 179882"/>
              <a:gd name="connsiteX2" fmla="*/ 449705 w 524656"/>
              <a:gd name="connsiteY2" fmla="*/ 74951 h 179882"/>
              <a:gd name="connsiteX3" fmla="*/ 524656 w 524656"/>
              <a:gd name="connsiteY3" fmla="*/ 0 h 179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4656" h="179882">
                <a:moveTo>
                  <a:pt x="0" y="179882"/>
                </a:moveTo>
                <a:cubicBezTo>
                  <a:pt x="104931" y="166140"/>
                  <a:pt x="209862" y="152399"/>
                  <a:pt x="284813" y="134911"/>
                </a:cubicBezTo>
                <a:cubicBezTo>
                  <a:pt x="359764" y="117423"/>
                  <a:pt x="409731" y="97436"/>
                  <a:pt x="449705" y="74951"/>
                </a:cubicBezTo>
                <a:cubicBezTo>
                  <a:pt x="489679" y="52466"/>
                  <a:pt x="507167" y="26233"/>
                  <a:pt x="524656" y="0"/>
                </a:cubicBez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ysDash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13" name="ZoneTexte 112"/>
          <p:cNvSpPr txBox="1"/>
          <p:nvPr/>
        </p:nvSpPr>
        <p:spPr>
          <a:xfrm>
            <a:off x="2738420" y="2905120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+mn-lt"/>
              </a:rPr>
              <a:t>WIND</a:t>
            </a:r>
            <a:endParaRPr lang="fr-FR" dirty="0">
              <a:latin typeface="+mn-lt"/>
            </a:endParaRPr>
          </a:p>
        </p:txBody>
      </p:sp>
      <p:sp>
        <p:nvSpPr>
          <p:cNvPr id="119" name="ZoneTexte 118"/>
          <p:cNvSpPr txBox="1"/>
          <p:nvPr/>
        </p:nvSpPr>
        <p:spPr>
          <a:xfrm>
            <a:off x="2166916" y="6424218"/>
            <a:ext cx="1658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+mn-lt"/>
              </a:rPr>
              <a:t>Trafic </a:t>
            </a:r>
            <a:r>
              <a:rPr lang="fr-FR" sz="1600" dirty="0" err="1" smtClean="0">
                <a:latin typeface="+mn-lt"/>
              </a:rPr>
              <a:t>emissions</a:t>
            </a:r>
            <a:endParaRPr lang="fr-FR" sz="1600" dirty="0">
              <a:latin typeface="+mn-lt"/>
            </a:endParaRPr>
          </a:p>
        </p:txBody>
      </p:sp>
      <p:sp>
        <p:nvSpPr>
          <p:cNvPr id="120" name="ZoneTexte 119"/>
          <p:cNvSpPr txBox="1"/>
          <p:nvPr/>
        </p:nvSpPr>
        <p:spPr>
          <a:xfrm>
            <a:off x="2166916" y="6638532"/>
            <a:ext cx="2357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latin typeface="+mn-lt"/>
              </a:rPr>
              <a:t>Residential</a:t>
            </a:r>
            <a:r>
              <a:rPr lang="fr-FR" sz="1600" dirty="0" smtClean="0">
                <a:latin typeface="+mn-lt"/>
              </a:rPr>
              <a:t> </a:t>
            </a:r>
            <a:r>
              <a:rPr lang="fr-FR" sz="1600" dirty="0" err="1" smtClean="0">
                <a:latin typeface="+mn-lt"/>
              </a:rPr>
              <a:t>emissions</a:t>
            </a:r>
            <a:endParaRPr lang="fr-FR" sz="1600" dirty="0">
              <a:latin typeface="+mn-lt"/>
            </a:endParaRPr>
          </a:p>
        </p:txBody>
      </p:sp>
      <p:sp>
        <p:nvSpPr>
          <p:cNvPr id="126" name="Ellipse 125"/>
          <p:cNvSpPr/>
          <p:nvPr/>
        </p:nvSpPr>
        <p:spPr bwMode="auto">
          <a:xfrm>
            <a:off x="2024040" y="6262706"/>
            <a:ext cx="142876" cy="142876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29" name="Triangle isocèle 128"/>
          <p:cNvSpPr/>
          <p:nvPr/>
        </p:nvSpPr>
        <p:spPr bwMode="auto">
          <a:xfrm>
            <a:off x="5167312" y="5905516"/>
            <a:ext cx="142876" cy="142876"/>
          </a:xfrm>
          <a:prstGeom prst="triangle">
            <a:avLst/>
          </a:prstGeom>
          <a:solidFill>
            <a:srgbClr val="62398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30" name="Triangle isocèle 129"/>
          <p:cNvSpPr/>
          <p:nvPr/>
        </p:nvSpPr>
        <p:spPr bwMode="auto">
          <a:xfrm>
            <a:off x="8382022" y="5119698"/>
            <a:ext cx="142876" cy="142876"/>
          </a:xfrm>
          <a:prstGeom prst="triangle">
            <a:avLst/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31" name="Triangle isocèle 130"/>
          <p:cNvSpPr/>
          <p:nvPr/>
        </p:nvSpPr>
        <p:spPr bwMode="auto">
          <a:xfrm>
            <a:off x="2024040" y="6548458"/>
            <a:ext cx="142876" cy="142876"/>
          </a:xfrm>
          <a:prstGeom prst="triangle">
            <a:avLst/>
          </a:prstGeom>
          <a:solidFill>
            <a:srgbClr val="62398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32" name="Triangle isocèle 131"/>
          <p:cNvSpPr/>
          <p:nvPr/>
        </p:nvSpPr>
        <p:spPr bwMode="auto">
          <a:xfrm>
            <a:off x="2024040" y="6762772"/>
            <a:ext cx="142876" cy="142876"/>
          </a:xfrm>
          <a:prstGeom prst="triangle">
            <a:avLst/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cxnSp>
        <p:nvCxnSpPr>
          <p:cNvPr id="60" name="Connecteur droit avec flèche 59"/>
          <p:cNvCxnSpPr/>
          <p:nvPr/>
        </p:nvCxnSpPr>
        <p:spPr bwMode="auto">
          <a:xfrm rot="5400000" flipH="1" flipV="1">
            <a:off x="-1726455" y="3798095"/>
            <a:ext cx="4643470" cy="15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3" name="Connecteur droit avec flèche 62"/>
          <p:cNvCxnSpPr/>
          <p:nvPr/>
        </p:nvCxnSpPr>
        <p:spPr bwMode="auto">
          <a:xfrm>
            <a:off x="452404" y="6048392"/>
            <a:ext cx="1857388" cy="15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4" name="ZoneTexte 63"/>
          <p:cNvSpPr txBox="1"/>
          <p:nvPr/>
        </p:nvSpPr>
        <p:spPr>
          <a:xfrm>
            <a:off x="1809726" y="5834078"/>
            <a:ext cx="2904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</a:t>
            </a:r>
            <a:endParaRPr lang="fr-FR" dirty="0"/>
          </a:p>
        </p:txBody>
      </p:sp>
      <p:sp>
        <p:nvSpPr>
          <p:cNvPr id="66" name="ZoneTexte 65"/>
          <p:cNvSpPr txBox="1"/>
          <p:nvPr/>
        </p:nvSpPr>
        <p:spPr>
          <a:xfrm>
            <a:off x="238090" y="1404922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Z</a:t>
            </a:r>
            <a:endParaRPr lang="fr-FR" dirty="0"/>
          </a:p>
        </p:txBody>
      </p:sp>
      <p:sp>
        <p:nvSpPr>
          <p:cNvPr id="67" name="Forme libre 66"/>
          <p:cNvSpPr/>
          <p:nvPr/>
        </p:nvSpPr>
        <p:spPr bwMode="auto">
          <a:xfrm>
            <a:off x="993422" y="1783644"/>
            <a:ext cx="677334" cy="4210756"/>
          </a:xfrm>
          <a:custGeom>
            <a:avLst/>
            <a:gdLst>
              <a:gd name="connsiteX0" fmla="*/ 677334 w 677334"/>
              <a:gd name="connsiteY0" fmla="*/ 4210756 h 4210756"/>
              <a:gd name="connsiteX1" fmla="*/ 553156 w 677334"/>
              <a:gd name="connsiteY1" fmla="*/ 4052712 h 4210756"/>
              <a:gd name="connsiteX2" fmla="*/ 383822 w 677334"/>
              <a:gd name="connsiteY2" fmla="*/ 3601156 h 4210756"/>
              <a:gd name="connsiteX3" fmla="*/ 191911 w 677334"/>
              <a:gd name="connsiteY3" fmla="*/ 2957689 h 4210756"/>
              <a:gd name="connsiteX4" fmla="*/ 33867 w 677334"/>
              <a:gd name="connsiteY4" fmla="*/ 1648178 h 4210756"/>
              <a:gd name="connsiteX5" fmla="*/ 0 w 677334"/>
              <a:gd name="connsiteY5" fmla="*/ 0 h 4210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7334" h="4210756">
                <a:moveTo>
                  <a:pt x="677334" y="4210756"/>
                </a:moveTo>
                <a:cubicBezTo>
                  <a:pt x="639704" y="4182534"/>
                  <a:pt x="602075" y="4154312"/>
                  <a:pt x="553156" y="4052712"/>
                </a:cubicBezTo>
                <a:cubicBezTo>
                  <a:pt x="504237" y="3951112"/>
                  <a:pt x="444029" y="3783660"/>
                  <a:pt x="383822" y="3601156"/>
                </a:cubicBezTo>
                <a:cubicBezTo>
                  <a:pt x="323615" y="3418652"/>
                  <a:pt x="250237" y="3283185"/>
                  <a:pt x="191911" y="2957689"/>
                </a:cubicBezTo>
                <a:cubicBezTo>
                  <a:pt x="133585" y="2632193"/>
                  <a:pt x="65852" y="2141126"/>
                  <a:pt x="33867" y="1648178"/>
                </a:cubicBezTo>
                <a:cubicBezTo>
                  <a:pt x="1882" y="1155230"/>
                  <a:pt x="941" y="577615"/>
                  <a:pt x="0" y="0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952470" y="1690674"/>
            <a:ext cx="830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NO2, PM</a:t>
            </a:r>
            <a:endParaRPr lang="fr-FR" dirty="0"/>
          </a:p>
        </p:txBody>
      </p:sp>
      <p:sp>
        <p:nvSpPr>
          <p:cNvPr id="70" name="Forme libre 69"/>
          <p:cNvSpPr/>
          <p:nvPr/>
        </p:nvSpPr>
        <p:spPr bwMode="auto">
          <a:xfrm flipH="1">
            <a:off x="1166784" y="2119302"/>
            <a:ext cx="785818" cy="3853566"/>
          </a:xfrm>
          <a:custGeom>
            <a:avLst/>
            <a:gdLst>
              <a:gd name="connsiteX0" fmla="*/ 677334 w 677334"/>
              <a:gd name="connsiteY0" fmla="*/ 4210756 h 4210756"/>
              <a:gd name="connsiteX1" fmla="*/ 553156 w 677334"/>
              <a:gd name="connsiteY1" fmla="*/ 4052712 h 4210756"/>
              <a:gd name="connsiteX2" fmla="*/ 383822 w 677334"/>
              <a:gd name="connsiteY2" fmla="*/ 3601156 h 4210756"/>
              <a:gd name="connsiteX3" fmla="*/ 191911 w 677334"/>
              <a:gd name="connsiteY3" fmla="*/ 2957689 h 4210756"/>
              <a:gd name="connsiteX4" fmla="*/ 33867 w 677334"/>
              <a:gd name="connsiteY4" fmla="*/ 1648178 h 4210756"/>
              <a:gd name="connsiteX5" fmla="*/ 0 w 677334"/>
              <a:gd name="connsiteY5" fmla="*/ 0 h 4210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7334" h="4210756">
                <a:moveTo>
                  <a:pt x="677334" y="4210756"/>
                </a:moveTo>
                <a:cubicBezTo>
                  <a:pt x="639704" y="4182534"/>
                  <a:pt x="602075" y="4154312"/>
                  <a:pt x="553156" y="4052712"/>
                </a:cubicBezTo>
                <a:cubicBezTo>
                  <a:pt x="504237" y="3951112"/>
                  <a:pt x="444029" y="3783660"/>
                  <a:pt x="383822" y="3601156"/>
                </a:cubicBezTo>
                <a:cubicBezTo>
                  <a:pt x="323615" y="3418652"/>
                  <a:pt x="250237" y="3283185"/>
                  <a:pt x="191911" y="2957689"/>
                </a:cubicBezTo>
                <a:cubicBezTo>
                  <a:pt x="133585" y="2632193"/>
                  <a:pt x="65852" y="2141126"/>
                  <a:pt x="33867" y="1648178"/>
                </a:cubicBezTo>
                <a:cubicBezTo>
                  <a:pt x="1882" y="1155230"/>
                  <a:pt x="941" y="577615"/>
                  <a:pt x="0" y="0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</a:endParaRPr>
          </a:p>
        </p:txBody>
      </p:sp>
      <p:sp>
        <p:nvSpPr>
          <p:cNvPr id="72" name="ZoneTexte 71"/>
          <p:cNvSpPr txBox="1"/>
          <p:nvPr/>
        </p:nvSpPr>
        <p:spPr>
          <a:xfrm>
            <a:off x="1881164" y="2047864"/>
            <a:ext cx="402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O3</a:t>
            </a:r>
            <a:endParaRPr lang="fr-FR" dirty="0"/>
          </a:p>
        </p:txBody>
      </p:sp>
      <p:cxnSp>
        <p:nvCxnSpPr>
          <p:cNvPr id="74" name="Connecteur droit 73"/>
          <p:cNvCxnSpPr/>
          <p:nvPr/>
        </p:nvCxnSpPr>
        <p:spPr bwMode="auto">
          <a:xfrm>
            <a:off x="595280" y="3690938"/>
            <a:ext cx="264320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Connecteur droit 74"/>
          <p:cNvCxnSpPr/>
          <p:nvPr/>
        </p:nvCxnSpPr>
        <p:spPr bwMode="auto">
          <a:xfrm>
            <a:off x="595280" y="1690674"/>
            <a:ext cx="264320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Connecteur droit 77"/>
          <p:cNvCxnSpPr/>
          <p:nvPr/>
        </p:nvCxnSpPr>
        <p:spPr bwMode="auto">
          <a:xfrm>
            <a:off x="595280" y="5262574"/>
            <a:ext cx="264320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109" name="Groupe 108"/>
          <p:cNvGrpSpPr/>
          <p:nvPr/>
        </p:nvGrpSpPr>
        <p:grpSpPr>
          <a:xfrm>
            <a:off x="5595940" y="5191136"/>
            <a:ext cx="3357586" cy="1643074"/>
            <a:chOff x="6167444" y="3976690"/>
            <a:chExt cx="3357586" cy="1643074"/>
          </a:xfrm>
        </p:grpSpPr>
        <p:sp>
          <p:nvSpPr>
            <p:cNvPr id="73" name="Rectangle 72"/>
            <p:cNvSpPr/>
            <p:nvPr/>
          </p:nvSpPr>
          <p:spPr bwMode="auto">
            <a:xfrm>
              <a:off x="6167444" y="3976690"/>
              <a:ext cx="3357586" cy="1643074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Sans Unicode" pitchFamily="34" charset="0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fr-FR" dirty="0" smtClean="0"/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Sans Unicode" pitchFamily="34" charset="0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fr-FR" dirty="0" smtClean="0"/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            20m   CHIMERE first layer</a:t>
              </a:r>
            </a:p>
          </p:txBody>
        </p:sp>
        <p:cxnSp>
          <p:nvCxnSpPr>
            <p:cNvPr id="82" name="Connecteur droit 81"/>
            <p:cNvCxnSpPr/>
            <p:nvPr/>
          </p:nvCxnSpPr>
          <p:spPr bwMode="auto">
            <a:xfrm>
              <a:off x="6310320" y="5476888"/>
              <a:ext cx="857256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Connecteur droit avec flèche 84"/>
            <p:cNvCxnSpPr/>
            <p:nvPr/>
          </p:nvCxnSpPr>
          <p:spPr bwMode="auto">
            <a:xfrm rot="5400000" flipH="1" flipV="1">
              <a:off x="6274601" y="5012541"/>
              <a:ext cx="928694" cy="15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9" name="Connecteur droit 88"/>
            <p:cNvCxnSpPr/>
            <p:nvPr/>
          </p:nvCxnSpPr>
          <p:spPr bwMode="auto">
            <a:xfrm>
              <a:off x="6310320" y="4548194"/>
              <a:ext cx="857256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Connecteur droit 95"/>
            <p:cNvCxnSpPr/>
            <p:nvPr/>
          </p:nvCxnSpPr>
          <p:spPr bwMode="auto">
            <a:xfrm rot="10800000" flipV="1">
              <a:off x="7024700" y="5476888"/>
              <a:ext cx="142876" cy="7143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7" name="Connecteur droit 96"/>
            <p:cNvCxnSpPr/>
            <p:nvPr/>
          </p:nvCxnSpPr>
          <p:spPr bwMode="auto">
            <a:xfrm rot="10800000" flipV="1">
              <a:off x="6881824" y="5476888"/>
              <a:ext cx="142876" cy="7143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8" name="Connecteur droit 97"/>
            <p:cNvCxnSpPr/>
            <p:nvPr/>
          </p:nvCxnSpPr>
          <p:spPr bwMode="auto">
            <a:xfrm rot="10800000" flipV="1">
              <a:off x="6453196" y="5476888"/>
              <a:ext cx="142876" cy="7143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Connecteur droit 98"/>
            <p:cNvCxnSpPr/>
            <p:nvPr/>
          </p:nvCxnSpPr>
          <p:spPr bwMode="auto">
            <a:xfrm rot="10800000" flipV="1">
              <a:off x="6738949" y="5476888"/>
              <a:ext cx="142876" cy="7143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" name="Connecteur droit 99"/>
            <p:cNvCxnSpPr/>
            <p:nvPr/>
          </p:nvCxnSpPr>
          <p:spPr bwMode="auto">
            <a:xfrm rot="10800000" flipV="1">
              <a:off x="6596072" y="5476888"/>
              <a:ext cx="142876" cy="7143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4" name="Connecteur droit 103"/>
            <p:cNvCxnSpPr/>
            <p:nvPr/>
          </p:nvCxnSpPr>
          <p:spPr bwMode="auto">
            <a:xfrm rot="10800000" flipV="1">
              <a:off x="6310321" y="5476888"/>
              <a:ext cx="142876" cy="7143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22" name="Groupe 121"/>
          <p:cNvGrpSpPr/>
          <p:nvPr/>
        </p:nvGrpSpPr>
        <p:grpSpPr>
          <a:xfrm>
            <a:off x="3595676" y="1690674"/>
            <a:ext cx="3571900" cy="4357718"/>
            <a:chOff x="3595676" y="1690674"/>
            <a:chExt cx="3571900" cy="4357718"/>
          </a:xfrm>
        </p:grpSpPr>
        <p:grpSp>
          <p:nvGrpSpPr>
            <p:cNvPr id="116" name="Groupe 115"/>
            <p:cNvGrpSpPr/>
            <p:nvPr/>
          </p:nvGrpSpPr>
          <p:grpSpPr>
            <a:xfrm>
              <a:off x="3595676" y="1690674"/>
              <a:ext cx="3571900" cy="4357718"/>
              <a:chOff x="3595676" y="1690674"/>
              <a:chExt cx="3571900" cy="4357718"/>
            </a:xfrm>
          </p:grpSpPr>
          <p:sp>
            <p:nvSpPr>
              <p:cNvPr id="111" name="Rectangle 110"/>
              <p:cNvSpPr/>
              <p:nvPr/>
            </p:nvSpPr>
            <p:spPr bwMode="auto">
              <a:xfrm>
                <a:off x="3595676" y="1690674"/>
                <a:ext cx="214314" cy="4357718"/>
              </a:xfrm>
              <a:prstGeom prst="rect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Lucida Sans Unicode" pitchFamily="34" charset="0"/>
                </a:endParaRPr>
              </a:p>
            </p:txBody>
          </p:sp>
          <p:sp>
            <p:nvSpPr>
              <p:cNvPr id="114" name="Nuage 113"/>
              <p:cNvSpPr/>
              <p:nvPr/>
            </p:nvSpPr>
            <p:spPr bwMode="auto">
              <a:xfrm>
                <a:off x="3667114" y="2547930"/>
                <a:ext cx="3500462" cy="857256"/>
              </a:xfrm>
              <a:prstGeom prst="cloud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400" b="0" i="0" u="none" strike="noStrike" cap="none" normalizeH="0" baseline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rPr>
                  <a:t>Improvement</a:t>
                </a:r>
                <a:r>
                  <a:rPr kumimoji="0" lang="fr-FR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rPr>
                  <a:t> of  </a:t>
                </a:r>
                <a:r>
                  <a:rPr kumimoji="0" lang="fr-FR" sz="1400" b="0" i="0" u="none" strike="noStrike" cap="none" normalizeH="0" baseline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rPr>
                  <a:t>emission</a:t>
                </a:r>
                <a:r>
                  <a:rPr kumimoji="0" lang="fr-FR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rPr>
                  <a:t> injection </a:t>
                </a:r>
                <a:r>
                  <a:rPr kumimoji="0" lang="fr-FR" sz="1400" b="0" i="0" u="none" strike="noStrike" cap="none" normalizeH="0" baseline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rPr>
                  <a:t>heights</a:t>
                </a:r>
                <a:endParaRPr kumimoji="0" lang="fr-FR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</p:grpSp>
        <p:sp>
          <p:nvSpPr>
            <p:cNvPr id="118" name="Nuage 117"/>
            <p:cNvSpPr/>
            <p:nvPr/>
          </p:nvSpPr>
          <p:spPr bwMode="auto">
            <a:xfrm>
              <a:off x="3595676" y="4333880"/>
              <a:ext cx="1357322" cy="285752"/>
            </a:xfrm>
            <a:prstGeom prst="cloud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21" name="Nuage 120"/>
            <p:cNvSpPr/>
            <p:nvPr/>
          </p:nvSpPr>
          <p:spPr bwMode="auto">
            <a:xfrm>
              <a:off x="3595676" y="5476888"/>
              <a:ext cx="1357322" cy="285752"/>
            </a:xfrm>
            <a:prstGeom prst="cloud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6096006" y="4119566"/>
            <a:ext cx="2643206" cy="642942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Kz</a:t>
            </a:r>
            <a:r>
              <a:rPr kumimoji="0" lang="fr-FR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and </a:t>
            </a:r>
            <a:r>
              <a:rPr kumimoji="0" lang="fr-FR" sz="14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wind</a:t>
            </a:r>
            <a:r>
              <a:rPr kumimoji="0" lang="fr-FR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speed correction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400" dirty="0" smtClean="0">
                <a:latin typeface="+mn-lt"/>
              </a:rPr>
              <a:t>factor of 0.5 over </a:t>
            </a:r>
            <a:r>
              <a:rPr lang="fr-FR" sz="1400" dirty="0" err="1" smtClean="0">
                <a:latin typeface="+mn-lt"/>
              </a:rPr>
              <a:t>urban</a:t>
            </a:r>
            <a:r>
              <a:rPr lang="fr-FR" sz="1400" dirty="0" smtClean="0">
                <a:latin typeface="+mn-lt"/>
              </a:rPr>
              <a:t> areas</a:t>
            </a:r>
            <a:endParaRPr kumimoji="0" lang="fr-FR" sz="14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 txBox="1">
            <a:spLocks/>
          </p:cNvSpPr>
          <p:nvPr/>
        </p:nvSpPr>
        <p:spPr>
          <a:xfrm>
            <a:off x="452404" y="976294"/>
            <a:ext cx="9715568" cy="4724400"/>
          </a:xfrm>
          <a:prstGeom prst="rect">
            <a:avLst/>
          </a:prstGeom>
        </p:spPr>
        <p:txBody>
          <a:bodyPr/>
          <a:lstStyle/>
          <a:p>
            <a:pPr marL="361950" marR="0" lvl="0" indent="-361950" algn="l" defTabSz="9667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62398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380966" y="547666"/>
            <a:ext cx="9525000" cy="561975"/>
          </a:xfrm>
          <a:prstGeom prst="rect">
            <a:avLst/>
          </a:prstGeom>
        </p:spPr>
        <p:txBody>
          <a:bodyPr/>
          <a:lstStyle/>
          <a:p>
            <a:pPr lvl="0" defTabSz="966788" eaLnBrk="1" hangingPunct="1">
              <a:defRPr/>
            </a:pPr>
            <a:r>
              <a:rPr lang="fr-FR" sz="2900" kern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Differences</a:t>
            </a:r>
            <a:r>
              <a:rPr lang="fr-FR" sz="2900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2900" kern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between</a:t>
            </a:r>
            <a:r>
              <a:rPr lang="fr-FR" sz="2900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2900" kern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meteorological</a:t>
            </a:r>
            <a:r>
              <a:rPr lang="fr-FR" sz="2900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drivers</a:t>
            </a:r>
          </a:p>
        </p:txBody>
      </p:sp>
      <p:pic>
        <p:nvPicPr>
          <p:cNvPr id="4" name="Picture 6" descr="scatterAl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038"/>
          <a:stretch/>
        </p:blipFill>
        <p:spPr bwMode="auto">
          <a:xfrm>
            <a:off x="595280" y="2047864"/>
            <a:ext cx="7436155" cy="4786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77136" y="956238"/>
            <a:ext cx="3131840" cy="50405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24"/>
          <p:cNvSpPr txBox="1"/>
          <p:nvPr/>
        </p:nvSpPr>
        <p:spPr>
          <a:xfrm>
            <a:off x="6524634" y="1547798"/>
            <a:ext cx="364333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Old met. (Reanalysis/WRF 7km)</a:t>
            </a:r>
          </a:p>
          <a:p>
            <a:r>
              <a:rPr lang="en-US" sz="1800" dirty="0" smtClean="0">
                <a:latin typeface="+mn-lt"/>
              </a:rPr>
              <a:t>New met (direct IFS 20km)     </a:t>
            </a:r>
          </a:p>
        </p:txBody>
      </p:sp>
      <p:sp>
        <p:nvSpPr>
          <p:cNvPr id="13" name="Ellipse 12"/>
          <p:cNvSpPr/>
          <p:nvPr/>
        </p:nvSpPr>
        <p:spPr bwMode="auto">
          <a:xfrm>
            <a:off x="6381758" y="1690674"/>
            <a:ext cx="142876" cy="142876"/>
          </a:xfrm>
          <a:prstGeom prst="ellipse">
            <a:avLst/>
          </a:prstGeom>
          <a:solidFill>
            <a:srgbClr val="40F927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</a:endParaRPr>
          </a:p>
        </p:txBody>
      </p:sp>
      <p:sp>
        <p:nvSpPr>
          <p:cNvPr id="14" name="Ellipse 13"/>
          <p:cNvSpPr/>
          <p:nvPr/>
        </p:nvSpPr>
        <p:spPr bwMode="auto">
          <a:xfrm>
            <a:off x="6381758" y="1976426"/>
            <a:ext cx="142876" cy="142876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595676" y="1619236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 smtClean="0">
                <a:latin typeface="+mn-lt"/>
              </a:rPr>
              <a:t>WIND SPEED m/s</a:t>
            </a:r>
            <a:endParaRPr lang="fr-FR" sz="1800" b="1" dirty="0">
              <a:latin typeface="+mn-lt"/>
            </a:endParaRPr>
          </a:p>
        </p:txBody>
      </p:sp>
      <p:cxnSp>
        <p:nvCxnSpPr>
          <p:cNvPr id="12" name="Connecteur droit avec flèche 11"/>
          <p:cNvCxnSpPr/>
          <p:nvPr/>
        </p:nvCxnSpPr>
        <p:spPr bwMode="auto">
          <a:xfrm rot="5400000">
            <a:off x="8632849" y="2582855"/>
            <a:ext cx="642942" cy="15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ZoneTexte 14"/>
          <p:cNvSpPr txBox="1"/>
          <p:nvPr/>
        </p:nvSpPr>
        <p:spPr>
          <a:xfrm>
            <a:off x="8382022" y="290512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>
                <a:latin typeface="+mn-lt"/>
              </a:rPr>
              <a:t>CHIMERE</a:t>
            </a:r>
            <a:endParaRPr lang="fr-FR" sz="1800" dirty="0">
              <a:latin typeface="+mn-lt"/>
            </a:endParaRPr>
          </a:p>
        </p:txBody>
      </p:sp>
      <p:sp>
        <p:nvSpPr>
          <p:cNvPr id="16" name="ZoneTexte 15"/>
          <p:cNvSpPr txBox="1"/>
          <p:nvPr/>
        </p:nvSpPr>
        <p:spPr>
          <a:xfrm rot="16200000">
            <a:off x="311861" y="4188671"/>
            <a:ext cx="133402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latin typeface="+mn-lt"/>
              </a:rPr>
              <a:t>MODELLED</a:t>
            </a:r>
            <a:endParaRPr lang="fr-FR" sz="1600" b="1" dirty="0">
              <a:latin typeface="+mn-lt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119044" y="6638532"/>
            <a:ext cx="132869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latin typeface="+mn-lt"/>
              </a:rPr>
              <a:t>OBSERVED</a:t>
            </a:r>
            <a:endParaRPr lang="fr-FR" sz="16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"/>
          <p:cNvSpPr txBox="1">
            <a:spLocks/>
          </p:cNvSpPr>
          <p:nvPr/>
        </p:nvSpPr>
        <p:spPr>
          <a:xfrm>
            <a:off x="380966" y="547666"/>
            <a:ext cx="9525000" cy="56197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9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New SNAP2 </a:t>
            </a:r>
            <a:r>
              <a:rPr kumimoji="0" lang="fr-FR" sz="29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emission</a:t>
            </a:r>
            <a:r>
              <a:rPr kumimoji="0" lang="fr-FR" sz="29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time profile</a:t>
            </a:r>
            <a:endParaRPr lang="fr-FR" sz="2900" kern="0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Image 2" descr="PM10.TPS2-base.EC4M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2404" y="2333616"/>
            <a:ext cx="6138927" cy="4365777"/>
          </a:xfrm>
          <a:prstGeom prst="rect">
            <a:avLst/>
          </a:prstGeom>
        </p:spPr>
      </p:pic>
      <p:sp>
        <p:nvSpPr>
          <p:cNvPr id="5" name="Espace réservé du contenu 2"/>
          <p:cNvSpPr txBox="1">
            <a:spLocks/>
          </p:cNvSpPr>
          <p:nvPr/>
        </p:nvSpPr>
        <p:spPr>
          <a:xfrm>
            <a:off x="380966" y="1119170"/>
            <a:ext cx="8358246" cy="4724400"/>
          </a:xfrm>
          <a:prstGeom prst="rect">
            <a:avLst/>
          </a:prstGeom>
        </p:spPr>
        <p:txBody>
          <a:bodyPr/>
          <a:lstStyle/>
          <a:p>
            <a:pPr marL="361950" marR="0" lvl="0" indent="-361950" algn="l" defTabSz="9667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sz="1800" kern="0" noProof="0" dirty="0" smtClean="0">
                <a:solidFill>
                  <a:srgbClr val="62398F"/>
                </a:solidFill>
                <a:latin typeface="+mn-lt"/>
              </a:rPr>
              <a:t>SNAP2 represents 42% of total PM10 emissions in EU27 (2009)</a:t>
            </a:r>
          </a:p>
          <a:p>
            <a:pPr marL="361950" marR="0" lvl="0" indent="-361950" algn="l" defTabSz="9667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en-US" sz="1800" kern="0" noProof="0" dirty="0" smtClean="0">
              <a:solidFill>
                <a:srgbClr val="62398F"/>
              </a:solidFill>
              <a:latin typeface="+mn-lt"/>
            </a:endParaRPr>
          </a:p>
          <a:p>
            <a:pPr marL="361950" marR="0" lvl="0" indent="-361950" algn="l" defTabSz="9667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sz="1800" kern="0" noProof="0" dirty="0" smtClean="0">
                <a:solidFill>
                  <a:srgbClr val="62398F"/>
                </a:solidFill>
                <a:latin typeface="+mn-lt"/>
              </a:rPr>
              <a:t>New emission time profile adjusted with heating degree days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62398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600628" y="2240153"/>
            <a:ext cx="654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+mn-lt"/>
              </a:rPr>
              <a:t>µg/m</a:t>
            </a:r>
            <a:r>
              <a:rPr lang="fr-FR" sz="1400" baseline="30000" dirty="0" smtClean="0">
                <a:latin typeface="+mn-lt"/>
              </a:rPr>
              <a:t>3</a:t>
            </a:r>
            <a:endParaRPr lang="fr-FR" sz="1400" baseline="30000" dirty="0">
              <a:latin typeface="+mn-lt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596072" y="3047996"/>
            <a:ext cx="3722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>
                <a:latin typeface="+mn-lt"/>
              </a:rPr>
              <a:t>Difference</a:t>
            </a:r>
            <a:r>
              <a:rPr lang="fr-FR" sz="1600" b="1" dirty="0" smtClean="0">
                <a:latin typeface="+mn-lt"/>
              </a:rPr>
              <a:t> in PM10 </a:t>
            </a:r>
            <a:r>
              <a:rPr lang="fr-FR" sz="1600" b="1" dirty="0" err="1" smtClean="0">
                <a:latin typeface="+mn-lt"/>
              </a:rPr>
              <a:t>between</a:t>
            </a:r>
            <a:r>
              <a:rPr lang="fr-FR" sz="1600" b="1" dirty="0" smtClean="0">
                <a:latin typeface="+mn-lt"/>
              </a:rPr>
              <a:t> the new</a:t>
            </a:r>
          </a:p>
          <a:p>
            <a:r>
              <a:rPr lang="fr-FR" sz="1600" b="1" dirty="0" smtClean="0">
                <a:latin typeface="+mn-lt"/>
              </a:rPr>
              <a:t>and </a:t>
            </a:r>
            <a:r>
              <a:rPr lang="fr-FR" sz="1600" b="1" dirty="0" err="1" smtClean="0">
                <a:latin typeface="+mn-lt"/>
              </a:rPr>
              <a:t>old</a:t>
            </a:r>
            <a:r>
              <a:rPr lang="fr-FR" sz="1600" b="1" dirty="0" smtClean="0">
                <a:latin typeface="+mn-lt"/>
              </a:rPr>
              <a:t> time profiles (</a:t>
            </a:r>
            <a:r>
              <a:rPr lang="fr-FR" sz="1600" b="1" dirty="0" err="1" smtClean="0">
                <a:latin typeface="+mn-lt"/>
              </a:rPr>
              <a:t>January</a:t>
            </a:r>
            <a:r>
              <a:rPr lang="fr-FR" sz="1600" b="1" dirty="0" smtClean="0">
                <a:latin typeface="+mn-lt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 txBox="1">
            <a:spLocks/>
          </p:cNvSpPr>
          <p:nvPr/>
        </p:nvSpPr>
        <p:spPr>
          <a:xfrm>
            <a:off x="380966" y="547666"/>
            <a:ext cx="9525000" cy="56197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9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Evaluation </a:t>
            </a:r>
            <a:r>
              <a:rPr kumimoji="0" lang="fr-FR" sz="29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against</a:t>
            </a:r>
            <a:r>
              <a:rPr kumimoji="0" lang="fr-FR" sz="29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EMEP observations – PM </a:t>
            </a:r>
            <a:r>
              <a:rPr kumimoji="0" lang="fr-FR" sz="29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speciation</a:t>
            </a:r>
            <a:r>
              <a:rPr kumimoji="0" lang="fr-FR" sz="29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lang="fr-FR" sz="2900" kern="0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309528" y="4691070"/>
            <a:ext cx="9572692" cy="1804986"/>
          </a:xfrm>
          <a:prstGeom prst="rect">
            <a:avLst/>
          </a:prstGeom>
        </p:spPr>
        <p:txBody>
          <a:bodyPr/>
          <a:lstStyle/>
          <a:p>
            <a:pPr marL="361950" marR="0" lvl="0" indent="-361950" algn="l" defTabSz="9667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fr-FR" sz="2000" kern="0" noProof="0" dirty="0" smtClean="0">
                <a:solidFill>
                  <a:srgbClr val="62398F"/>
                </a:solidFill>
                <a:latin typeface="+mn-lt"/>
              </a:rPr>
              <a:t>PM10 : </a:t>
            </a:r>
            <a:r>
              <a:rPr lang="fr-FR" sz="2000" kern="0" noProof="0" dirty="0" err="1" smtClean="0">
                <a:solidFill>
                  <a:srgbClr val="62398F"/>
                </a:solidFill>
                <a:latin typeface="+mn-lt"/>
              </a:rPr>
              <a:t>slight</a:t>
            </a:r>
            <a:r>
              <a:rPr lang="fr-FR" sz="2000" kern="0" noProof="0" dirty="0" smtClean="0">
                <a:solidFill>
                  <a:srgbClr val="62398F"/>
                </a:solidFill>
                <a:latin typeface="+mn-lt"/>
              </a:rPr>
              <a:t> </a:t>
            </a:r>
            <a:r>
              <a:rPr lang="fr-FR" sz="2000" kern="0" noProof="0" dirty="0" err="1" smtClean="0">
                <a:solidFill>
                  <a:srgbClr val="62398F"/>
                </a:solidFill>
                <a:latin typeface="+mn-lt"/>
              </a:rPr>
              <a:t>overestimate</a:t>
            </a:r>
            <a:endParaRPr lang="fr-FR" sz="2000" kern="0" noProof="0" dirty="0" smtClean="0">
              <a:solidFill>
                <a:srgbClr val="62398F"/>
              </a:solidFill>
              <a:latin typeface="+mn-lt"/>
            </a:endParaRPr>
          </a:p>
          <a:p>
            <a:pPr marL="361950" marR="0" lvl="0" indent="-361950" algn="l" defTabSz="9667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62398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PM2.5 : good performances</a:t>
            </a:r>
          </a:p>
          <a:p>
            <a:pPr marL="361950" marR="0" lvl="0" indent="-361950" algn="l" defTabSz="9667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62398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NH4 : good performances</a:t>
            </a:r>
          </a:p>
          <a:p>
            <a:pPr marL="361950" marR="0" lvl="0" indent="-361950" algn="l" defTabSz="9667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fr-FR" sz="2000" kern="0" dirty="0" smtClean="0">
                <a:solidFill>
                  <a:srgbClr val="62398F"/>
                </a:solidFill>
                <a:latin typeface="+mn-lt"/>
              </a:rPr>
              <a:t>NO3 : </a:t>
            </a:r>
            <a:r>
              <a:rPr lang="fr-FR" sz="2000" kern="0" dirty="0" err="1" smtClean="0">
                <a:solidFill>
                  <a:srgbClr val="62398F"/>
                </a:solidFill>
                <a:latin typeface="+mn-lt"/>
              </a:rPr>
              <a:t>systematic</a:t>
            </a:r>
            <a:r>
              <a:rPr lang="fr-FR" sz="2000" kern="0" dirty="0" smtClean="0">
                <a:solidFill>
                  <a:srgbClr val="62398F"/>
                </a:solidFill>
                <a:latin typeface="+mn-lt"/>
              </a:rPr>
              <a:t> </a:t>
            </a:r>
            <a:r>
              <a:rPr lang="fr-FR" sz="2000" kern="0" dirty="0" err="1" smtClean="0">
                <a:solidFill>
                  <a:srgbClr val="62398F"/>
                </a:solidFill>
                <a:latin typeface="+mn-lt"/>
              </a:rPr>
              <a:t>underestimate</a:t>
            </a:r>
            <a:r>
              <a:rPr lang="fr-FR" sz="2000" kern="0" dirty="0" smtClean="0">
                <a:solidFill>
                  <a:srgbClr val="62398F"/>
                </a:solidFill>
                <a:latin typeface="+mn-lt"/>
              </a:rPr>
              <a:t> </a:t>
            </a:r>
          </a:p>
          <a:p>
            <a:pPr marL="361950" marR="0" lvl="0" indent="-361950" algn="l" defTabSz="9667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62398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SO4 : </a:t>
            </a:r>
            <a:r>
              <a:rPr kumimoji="0" lang="fr-FR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2398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slight</a:t>
            </a:r>
            <a:r>
              <a:rPr kumimoji="0" lang="fr-FR" sz="2000" b="0" i="0" u="none" strike="noStrike" kern="0" cap="none" spc="0" normalizeH="0" noProof="0" dirty="0" smtClean="0">
                <a:ln>
                  <a:noFill/>
                </a:ln>
                <a:solidFill>
                  <a:srgbClr val="62398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2000" b="0" i="0" u="none" strike="noStrike" kern="0" cap="none" spc="0" normalizeH="0" noProof="0" dirty="0" err="1" smtClean="0">
                <a:ln>
                  <a:noFill/>
                </a:ln>
                <a:solidFill>
                  <a:srgbClr val="62398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overestimate</a:t>
            </a:r>
            <a:endParaRPr kumimoji="0" lang="fr-FR" sz="2000" b="0" i="0" u="none" strike="noStrike" kern="0" cap="none" spc="0" normalizeH="0" noProof="0" dirty="0" smtClean="0">
              <a:ln>
                <a:noFill/>
              </a:ln>
              <a:solidFill>
                <a:srgbClr val="62398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361950" algn="l" defTabSz="9667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fr-FR" sz="2000" kern="0" baseline="0" dirty="0" smtClean="0">
              <a:solidFill>
                <a:srgbClr val="62398F"/>
              </a:solidFill>
              <a:latin typeface="+mn-lt"/>
            </a:endParaRPr>
          </a:p>
          <a:p>
            <a:pPr marL="361950" marR="0" lvl="0" indent="-361950" algn="l" defTabSz="9667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0" cap="none" spc="0" normalizeH="0" baseline="0" noProof="0" dirty="0" smtClean="0">
              <a:ln>
                <a:noFill/>
              </a:ln>
              <a:solidFill>
                <a:srgbClr val="62398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361950" algn="l" defTabSz="9667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0" cap="none" spc="0" normalizeH="0" baseline="0" noProof="0" dirty="0" smtClean="0">
              <a:ln>
                <a:noFill/>
              </a:ln>
              <a:solidFill>
                <a:srgbClr val="62398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525" y="1397436"/>
            <a:ext cx="4894101" cy="300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9240" y="3548062"/>
            <a:ext cx="4730291" cy="3463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ZoneTexte 12"/>
          <p:cNvSpPr txBox="1"/>
          <p:nvPr/>
        </p:nvSpPr>
        <p:spPr>
          <a:xfrm>
            <a:off x="1881164" y="1137806"/>
            <a:ext cx="1714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>
                <a:latin typeface="+mn-lt"/>
              </a:rPr>
              <a:t>EMEP </a:t>
            </a:r>
            <a:endParaRPr lang="fr-FR" sz="1600" i="1" dirty="0">
              <a:latin typeface="+mn-lt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667510" y="3262310"/>
            <a:ext cx="1714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>
                <a:latin typeface="+mn-lt"/>
              </a:rPr>
              <a:t>EMEP</a:t>
            </a:r>
            <a:endParaRPr lang="fr-FR" sz="1600" i="1" dirty="0">
              <a:latin typeface="+mn-lt"/>
            </a:endParaRPr>
          </a:p>
        </p:txBody>
      </p:sp>
      <p:sp>
        <p:nvSpPr>
          <p:cNvPr id="8" name="Ellipse 7"/>
          <p:cNvSpPr/>
          <p:nvPr/>
        </p:nvSpPr>
        <p:spPr bwMode="auto">
          <a:xfrm>
            <a:off x="1638350" y="1819300"/>
            <a:ext cx="936104" cy="504056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re 1"/>
          <p:cNvSpPr>
            <a:spLocks noGrp="1"/>
          </p:cNvSpPr>
          <p:nvPr>
            <p:ph type="title"/>
          </p:nvPr>
        </p:nvSpPr>
        <p:spPr>
          <a:xfrm>
            <a:off x="482600" y="547666"/>
            <a:ext cx="9525000" cy="561975"/>
          </a:xfrm>
        </p:spPr>
        <p:txBody>
          <a:bodyPr/>
          <a:lstStyle/>
          <a:p>
            <a:r>
              <a:rPr lang="fr-FR" dirty="0" smtClean="0"/>
              <a:t>CHIMERE (PM10) </a:t>
            </a:r>
            <a:r>
              <a:rPr lang="fr-FR" dirty="0" smtClean="0">
                <a:sym typeface="Wingdings" pitchFamily="2" charset="2"/>
              </a:rPr>
              <a:t>7 km v</a:t>
            </a:r>
            <a:r>
              <a:rPr lang="fr-FR" i="1" dirty="0" smtClean="0">
                <a:sym typeface="Wingdings" pitchFamily="2" charset="2"/>
              </a:rPr>
              <a:t>ersus</a:t>
            </a:r>
            <a:r>
              <a:rPr lang="fr-FR" dirty="0" smtClean="0">
                <a:sym typeface="Wingdings" pitchFamily="2" charset="2"/>
              </a:rPr>
              <a:t> observations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1595412" y="6619896"/>
            <a:ext cx="71962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>
                <a:latin typeface="+mn-lt"/>
              </a:rPr>
              <a:t>Coloured </a:t>
            </a:r>
            <a:r>
              <a:rPr lang="fr-FR" sz="1600" i="1" dirty="0" err="1" smtClean="0">
                <a:latin typeface="+mn-lt"/>
              </a:rPr>
              <a:t>circles</a:t>
            </a:r>
            <a:r>
              <a:rPr lang="fr-FR" sz="1600" i="1" dirty="0" smtClean="0">
                <a:latin typeface="+mn-lt"/>
              </a:rPr>
              <a:t> are the observations (AIRBASE – rural &amp; </a:t>
            </a:r>
            <a:r>
              <a:rPr lang="fr-FR" sz="1600" i="1" dirty="0" err="1" smtClean="0">
                <a:latin typeface="+mn-lt"/>
              </a:rPr>
              <a:t>urban</a:t>
            </a:r>
            <a:r>
              <a:rPr lang="fr-FR" sz="1600" i="1" dirty="0" smtClean="0">
                <a:latin typeface="+mn-lt"/>
              </a:rPr>
              <a:t> background)</a:t>
            </a:r>
            <a:endParaRPr lang="fr-FR" sz="1600" i="1" dirty="0"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9953658" y="761980"/>
            <a:ext cx="214314" cy="21431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9953658" y="3833814"/>
            <a:ext cx="214314" cy="21431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</a:endParaRPr>
          </a:p>
        </p:txBody>
      </p:sp>
      <p:pic>
        <p:nvPicPr>
          <p:cNvPr id="8" name="Espace réservé du contenu 7" descr="new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2404" y="1047732"/>
            <a:ext cx="7858180" cy="5617327"/>
          </a:xfrm>
        </p:spPr>
      </p:pic>
      <p:sp>
        <p:nvSpPr>
          <p:cNvPr id="10" name="ZoneTexte 9"/>
          <p:cNvSpPr txBox="1"/>
          <p:nvPr/>
        </p:nvSpPr>
        <p:spPr>
          <a:xfrm>
            <a:off x="8382022" y="1190608"/>
            <a:ext cx="18989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 smtClean="0">
                <a:latin typeface="+mn-lt"/>
              </a:rPr>
              <a:t>ANNUAL MEAN</a:t>
            </a:r>
          </a:p>
          <a:p>
            <a:r>
              <a:rPr lang="fr-FR" sz="1800" b="1" dirty="0" smtClean="0">
                <a:latin typeface="+mn-lt"/>
              </a:rPr>
              <a:t>2009</a:t>
            </a:r>
          </a:p>
          <a:p>
            <a:r>
              <a:rPr lang="fr-FR" sz="1800" b="1" dirty="0" smtClean="0">
                <a:latin typeface="+mn-lt"/>
              </a:rPr>
              <a:t>µg/m</a:t>
            </a:r>
            <a:r>
              <a:rPr lang="fr-FR" sz="1800" b="1" baseline="30000" dirty="0" smtClean="0">
                <a:latin typeface="+mn-lt"/>
              </a:rPr>
              <a:t>3</a:t>
            </a:r>
            <a:endParaRPr lang="fr-FR" sz="1800" b="1" baseline="30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sque transparen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ème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Masque transparent</Template>
  <TotalTime>3361</TotalTime>
  <Words>668</Words>
  <Application>Microsoft Office PowerPoint</Application>
  <PresentationFormat>Personnalisé</PresentationFormat>
  <Paragraphs>172</Paragraphs>
  <Slides>17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18" baseType="lpstr">
      <vt:lpstr>Masque transparent</vt:lpstr>
      <vt:lpstr>Diapositive 1</vt:lpstr>
      <vt:lpstr>Outline</vt:lpstr>
      <vt:lpstr>CHIMERE results in EC4MACS</vt:lpstr>
      <vt:lpstr>CHIMERE general settings in EC4MACS</vt:lpstr>
      <vt:lpstr>Model improvement for the urban scale</vt:lpstr>
      <vt:lpstr>Diapositive 6</vt:lpstr>
      <vt:lpstr>Diapositive 7</vt:lpstr>
      <vt:lpstr>Diapositive 8</vt:lpstr>
      <vt:lpstr>CHIMERE (PM10) 7 km versus observations</vt:lpstr>
      <vt:lpstr>Diapositive 10</vt:lpstr>
      <vt:lpstr>Scenario studies on ammonia emission reductions     with CHIMERE over the year 2007</vt:lpstr>
      <vt:lpstr>Diapositive 12</vt:lpstr>
      <vt:lpstr>Scenario study : ammonia emission reductions </vt:lpstr>
      <vt:lpstr>Scenario study : ammonia emission reductions </vt:lpstr>
      <vt:lpstr>Improvement of ammonia emissions in CHIMERE</vt:lpstr>
      <vt:lpstr>Improvement of dust prediction</vt:lpstr>
      <vt:lpstr>Diapositive 17</vt:lpstr>
    </vt:vector>
  </TitlesOfParts>
  <Company>INERIS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bessagnet</dc:creator>
  <cp:lastModifiedBy>bessagnet</cp:lastModifiedBy>
  <cp:revision>315</cp:revision>
  <cp:lastPrinted>2003-08-19T11:33:37Z</cp:lastPrinted>
  <dcterms:created xsi:type="dcterms:W3CDTF">2011-03-14T11:34:28Z</dcterms:created>
  <dcterms:modified xsi:type="dcterms:W3CDTF">2012-04-18T08:05:03Z</dcterms:modified>
</cp:coreProperties>
</file>