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54" r:id="rId3"/>
    <p:sldId id="474" r:id="rId4"/>
    <p:sldId id="471" r:id="rId5"/>
    <p:sldId id="472" r:id="rId6"/>
    <p:sldId id="473" r:id="rId7"/>
    <p:sldId id="347" r:id="rId8"/>
    <p:sldId id="361" r:id="rId9"/>
    <p:sldId id="362" r:id="rId10"/>
    <p:sldId id="475" r:id="rId11"/>
    <p:sldId id="365" r:id="rId12"/>
    <p:sldId id="380" r:id="rId13"/>
    <p:sldId id="442" r:id="rId14"/>
    <p:sldId id="466" r:id="rId15"/>
    <p:sldId id="476" r:id="rId16"/>
    <p:sldId id="470" r:id="rId17"/>
    <p:sldId id="478" r:id="rId18"/>
    <p:sldId id="450" r:id="rId19"/>
    <p:sldId id="459" r:id="rId20"/>
    <p:sldId id="463" r:id="rId21"/>
    <p:sldId id="465" r:id="rId22"/>
    <p:sldId id="468" r:id="rId23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1" autoAdjust="0"/>
    <p:restoredTop sz="95682" autoAdjust="0"/>
  </p:normalViewPr>
  <p:slideViewPr>
    <p:cSldViewPr>
      <p:cViewPr varScale="1">
        <p:scale>
          <a:sx n="69" d="100"/>
          <a:sy n="69" d="100"/>
        </p:scale>
        <p:origin x="-600" y="-90"/>
      </p:cViewPr>
      <p:guideLst>
        <p:guide orient="horz" pos="4020"/>
        <p:guide orient="horz" pos="890"/>
        <p:guide orient="horz" pos="1434"/>
        <p:guide pos="884"/>
        <p:guide pos="5465"/>
        <p:guide pos="2971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47C47D3-57C9-4947-AED7-60BA02732662}" type="datetime8">
              <a:rPr lang="nl-NL"/>
              <a:pPr>
                <a:defRPr/>
              </a:pPr>
              <a:t>17-4-2012 22:42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65399E-D803-43C6-9874-2DB3EF341688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506122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FF0878-C2B8-47F5-88C0-8C79B9B45453}" type="datetime8">
              <a:rPr lang="nl-NL"/>
              <a:pPr>
                <a:defRPr/>
              </a:pPr>
              <a:t>17-4-2012 22:42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9CE596-E58A-4B4F-9078-7EC4AF1E4C74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264465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Road transport is a very important source</a:t>
            </a:r>
          </a:p>
          <a:p>
            <a:r>
              <a:rPr lang="en-US" smtClean="0"/>
              <a:t>We expect more or less the same since we drive the same cars</a:t>
            </a:r>
          </a:p>
          <a:p>
            <a:r>
              <a:rPr lang="en-US" smtClean="0"/>
              <a:t>The methodology is quite well understood</a:t>
            </a:r>
          </a:p>
          <a:p>
            <a:r>
              <a:rPr lang="en-US" smtClean="0"/>
              <a:t>Differences: pple driving more, use different fuels (diesel –more PM)</a:t>
            </a:r>
          </a:p>
          <a:p>
            <a:endParaRPr lang="en-US" smtClean="0"/>
          </a:p>
          <a:p>
            <a:r>
              <a:rPr lang="en-US" smtClean="0"/>
              <a:t>Finland, Norway – Non exhaust emission, studded tires</a:t>
            </a:r>
          </a:p>
          <a:p>
            <a:r>
              <a:rPr lang="en-US" smtClean="0"/>
              <a:t>Austria Germany factor 2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Methods changes a lot, no clear pattern</a:t>
            </a:r>
          </a:p>
          <a:p>
            <a:r>
              <a:rPr lang="en-US" smtClean="0"/>
              <a:t>Changes have different characters</a:t>
            </a:r>
          </a:p>
          <a:p>
            <a:r>
              <a:rPr lang="en-US" smtClean="0"/>
              <a:t>PL doesnt change historical inventories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TNO logo -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9"/>
          <p:cNvSpPr/>
          <p:nvPr userDrawn="1"/>
        </p:nvSpPr>
        <p:spPr bwMode="white">
          <a:xfrm>
            <a:off x="4678363" y="0"/>
            <a:ext cx="7302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5" name="Rechte verbindingslijn 8"/>
          <p:cNvCxnSpPr/>
          <p:nvPr userDrawn="1"/>
        </p:nvCxnSpPr>
        <p:spPr>
          <a:xfrm flipV="1">
            <a:off x="1220788" y="831850"/>
            <a:ext cx="0" cy="1804988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403350" y="1303200"/>
            <a:ext cx="7272338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403350" y="2348880"/>
            <a:ext cx="7272338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78699-4777-4E3D-8931-93DA2757AA2F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D513-641C-4507-9720-5141B018C6E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13-10-2011</a:t>
            </a: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Richard Kranenburg - Labeling of PM in LOTOS-EUROS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FDC59-4657-40C3-9610-FE0C986F283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23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titeldia met eigen fotobeeld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 bwMode="white">
          <a:xfrm>
            <a:off x="4678363" y="0"/>
            <a:ext cx="7302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6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03350" y="1303200"/>
            <a:ext cx="7272338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350" y="2350800"/>
            <a:ext cx="7272338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4293096"/>
            <a:ext cx="3024188" cy="2088654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8879C-E89E-4B96-A171-FD30C5FA4D72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73F3-1DBC-4C8C-BC09-2A6C4001433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NO titel en object/opsomming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350" y="2199600"/>
            <a:ext cx="7272338" cy="4182150"/>
          </a:xfrm>
        </p:spPr>
        <p:txBody>
          <a:bodyPr/>
          <a:lstStyle>
            <a:lvl1pPr marL="185738" indent="-185738">
              <a:buFontTx/>
              <a:buBlip>
                <a:blip r:embed="rId2"/>
              </a:buBlip>
              <a:defRPr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5E88-B0B1-4A23-843E-A0C2F4DDD282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00ACA-D9E1-4B9F-906F-216FB12D355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NO titel en object/tekst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350" y="2199600"/>
            <a:ext cx="7272338" cy="41821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5738" indent="0">
              <a:buFontTx/>
              <a:buNone/>
              <a:defRPr/>
            </a:lvl2pPr>
            <a:lvl3pPr marL="35560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FA85-792C-450A-A7A7-C220E913C919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1504-F5DC-49BE-9819-FA65DB1E98C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4293096"/>
            <a:ext cx="3024188" cy="2088654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24F24-6F20-4EC7-A45F-B5640DA82728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36760-CA7D-4178-9B3B-143B9FBE2AD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titel en smal object/opsomming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462" y="1342800"/>
            <a:ext cx="3959225" cy="720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6462" y="2199600"/>
            <a:ext cx="3959225" cy="4182150"/>
          </a:xfrm>
        </p:spPr>
        <p:txBody>
          <a:bodyPr/>
          <a:lstStyle>
            <a:lvl1pPr marL="185738" indent="-185738">
              <a:buFontTx/>
              <a:buBlip>
                <a:blip r:embed="rId2"/>
              </a:buBlip>
              <a:defRPr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1412875"/>
            <a:ext cx="3024188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75997-1DF3-4F7A-A9F3-16C1BFAE07F1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32B77-0B82-4D37-B2CA-D7FF2108E5D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titel en smal object/tekst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462" y="1342800"/>
            <a:ext cx="3959225" cy="72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6462" y="2199600"/>
            <a:ext cx="3959225" cy="41821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5738" indent="0">
              <a:buFontTx/>
              <a:buNone/>
              <a:defRPr/>
            </a:lvl2pPr>
            <a:lvl3pPr marL="35560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1412875"/>
            <a:ext cx="3024188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9D05-99EC-4BD6-9F2E-15D588252486}" type="datetime8">
              <a:rPr lang="nl-NL"/>
              <a:pPr>
                <a:defRPr/>
              </a:pPr>
              <a:t>17-4-2012 22:42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7BF67-DBD9-4454-B3AD-F39D68D651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O object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1412875"/>
            <a:ext cx="7272338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2"/>
              </a:buBlip>
              <a:defRPr/>
            </a:lvl2pPr>
            <a:lvl3pPr marL="542925" indent="-187325">
              <a:buFontTx/>
              <a:buBlip>
                <a:blip r:embed="rId2"/>
              </a:buBlip>
              <a:defRPr/>
            </a:lvl3pPr>
            <a:lvl4pPr marL="715963" indent="-173038">
              <a:buFontTx/>
              <a:buBlip>
                <a:blip r:embed="rId2"/>
              </a:buBlip>
              <a:defRPr/>
            </a:lvl4pPr>
            <a:lvl5pPr marL="901700" indent="-1873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06B0D-15A8-4DD6-9369-74DB1BFED924}" type="datetime8">
              <a:rPr lang="nl-NL"/>
              <a:pPr>
                <a:defRPr/>
              </a:pPr>
              <a:t>17-4-2012 22:42</a:t>
            </a:fld>
            <a:endParaRPr lang="nl-NL" dirty="0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1CD1-31C9-4250-BB80-1623EEBCF8C6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dinsdag 6 april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Ozone modelling with v1.3 to v1.6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DF23E-9834-421A-B9BE-3B9D40FEB37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642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549275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403350" y="1343025"/>
            <a:ext cx="72723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403350" y="2200275"/>
            <a:ext cx="727233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816475" y="263525"/>
            <a:ext cx="1800225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smtClean="0"/>
              <a:t>September 06, 2011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smtClean="0"/>
              <a:t>Fossil Fuel pilot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7F20B-4AC7-4FBD-A414-A1EA86784797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 flipV="1">
            <a:off x="247650" y="161925"/>
            <a:ext cx="0" cy="5397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2336800" y="161925"/>
            <a:ext cx="0" cy="5397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188" y="161925"/>
            <a:ext cx="619125" cy="493713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effectLst>
            <a:outerShdw blurRad="101600" dist="12700" dir="2700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Afbeelding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44750" y="161925"/>
            <a:ext cx="619125" cy="493713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effectLst>
            <a:outerShdw blurRad="101600" dist="12700" dir="2700000" algn="ctr" rotWithShape="0">
              <a:prstClr val="black">
                <a:alpha val="50000"/>
              </a:prstClr>
            </a:outerShdw>
          </a:effectLst>
        </p:spPr>
      </p:pic>
      <p:cxnSp>
        <p:nvCxnSpPr>
          <p:cNvPr id="15" name="Rechte verbindingslijn 14"/>
          <p:cNvCxnSpPr/>
          <p:nvPr/>
        </p:nvCxnSpPr>
        <p:spPr>
          <a:xfrm flipV="1">
            <a:off x="4708525" y="161925"/>
            <a:ext cx="0" cy="53975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7" r:id="rId9"/>
    <p:sldLayoutId id="214748366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5738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7188" indent="-171450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63" indent="-1730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01700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12" Type="http://schemas.openxmlformats.org/officeDocument/2006/relationships/image" Target="../media/image43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wmf"/><Relationship Id="rId11" Type="http://schemas.openxmlformats.org/officeDocument/2006/relationships/image" Target="../media/image42.wmf"/><Relationship Id="rId5" Type="http://schemas.openxmlformats.org/officeDocument/2006/relationships/image" Target="../media/image36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403350" y="1303338"/>
            <a:ext cx="7359650" cy="9001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/>
              <a:t>Source apportionment of PM across the Netherlands and Europe using LOTOS-EUROS</a:t>
            </a:r>
            <a:endParaRPr lang="en-GB" dirty="0"/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7272338" cy="10033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endParaRPr lang="en-GB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2000" dirty="0" smtClean="0">
                <a:latin typeface="Arial" charset="0"/>
                <a:cs typeface="Arial" charset="0"/>
              </a:rPr>
              <a:t>M. </a:t>
            </a:r>
            <a:r>
              <a:rPr lang="en-GB" sz="2000" dirty="0" err="1" smtClean="0">
                <a:latin typeface="Arial" charset="0"/>
                <a:cs typeface="Arial" charset="0"/>
              </a:rPr>
              <a:t>Schaap</a:t>
            </a:r>
            <a:r>
              <a:rPr lang="en-GB" sz="2000" dirty="0" smtClean="0">
                <a:latin typeface="Arial" charset="0"/>
                <a:cs typeface="Arial" charset="0"/>
              </a:rPr>
              <a:t>, </a:t>
            </a:r>
            <a:r>
              <a:rPr lang="en-GB" sz="2000" dirty="0">
                <a:latin typeface="Arial" charset="0"/>
                <a:cs typeface="Arial" charset="0"/>
              </a:rPr>
              <a:t>C. Hendriks, R. Kranenburg, H</a:t>
            </a:r>
            <a:r>
              <a:rPr lang="en-GB" sz="2000" dirty="0" smtClean="0">
                <a:latin typeface="Arial" charset="0"/>
                <a:cs typeface="Arial" charset="0"/>
              </a:rPr>
              <a:t>. Denier van der Gon, A</a:t>
            </a:r>
            <a:r>
              <a:rPr lang="en-GB" sz="2000" dirty="0">
                <a:latin typeface="Arial" charset="0"/>
                <a:cs typeface="Arial" charset="0"/>
              </a:rPr>
              <a:t>. Segers, R</a:t>
            </a:r>
            <a:r>
              <a:rPr lang="en-GB" sz="2000" dirty="0" smtClean="0">
                <a:latin typeface="Arial" charset="0"/>
                <a:cs typeface="Arial" charset="0"/>
              </a:rPr>
              <a:t>. Wichink Kruit, A. </a:t>
            </a:r>
            <a:r>
              <a:rPr lang="en-GB" sz="2000" dirty="0" err="1" smtClean="0">
                <a:latin typeface="Arial" charset="0"/>
                <a:cs typeface="Arial" charset="0"/>
              </a:rPr>
              <a:t>Manders</a:t>
            </a:r>
            <a:r>
              <a:rPr lang="en-GB" sz="2000" dirty="0" smtClean="0">
                <a:latin typeface="Arial" charset="0"/>
                <a:cs typeface="Arial" charset="0"/>
              </a:rPr>
              <a:t>, J. Beltman, J. Kuenen, F. Amato, </a:t>
            </a:r>
            <a:r>
              <a:rPr lang="en-GB" sz="2000" dirty="0" smtClean="0"/>
              <a:t>L. Curier, </a:t>
            </a:r>
            <a:r>
              <a:rPr lang="en-GB" sz="2000" dirty="0"/>
              <a:t>R. </a:t>
            </a:r>
            <a:r>
              <a:rPr lang="en-GB" sz="2000" dirty="0" err="1"/>
              <a:t>Timmermans</a:t>
            </a:r>
            <a:r>
              <a:rPr lang="en-GB" sz="2000" dirty="0"/>
              <a:t>, P</a:t>
            </a:r>
            <a:r>
              <a:rPr lang="en-GB" sz="2000" dirty="0" smtClean="0"/>
              <a:t>. </a:t>
            </a:r>
            <a:r>
              <a:rPr lang="en-GB" sz="2000" dirty="0" err="1" smtClean="0"/>
              <a:t>Builtjes</a:t>
            </a:r>
            <a:r>
              <a:rPr lang="en-GB" sz="2000" dirty="0" smtClean="0"/>
              <a:t>, and others.</a:t>
            </a:r>
            <a:endParaRPr lang="en-GB" sz="2000" dirty="0" smtClean="0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5688789"/>
            <a:ext cx="3105150" cy="1134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6049689"/>
            <a:ext cx="16002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BOP II</a:t>
            </a:r>
            <a:endParaRPr lang="en-GB" sz="3600" dirty="0"/>
          </a:p>
        </p:txBody>
      </p:sp>
      <p:pic>
        <p:nvPicPr>
          <p:cNvPr id="6" name="Picture 2" descr="NM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18183"/>
            <a:ext cx="17621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79"/>
          <a:stretch/>
        </p:blipFill>
        <p:spPr bwMode="auto">
          <a:xfrm>
            <a:off x="313743" y="120658"/>
            <a:ext cx="9516057" cy="658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1343025"/>
            <a:ext cx="7283450" cy="719138"/>
          </a:xfrm>
        </p:spPr>
        <p:txBody>
          <a:bodyPr/>
          <a:lstStyle/>
          <a:p>
            <a:r>
              <a:rPr lang="en-GB" dirty="0" smtClean="0"/>
              <a:t>Results – National fractional contribution to EC and SO4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361235" y="6172200"/>
            <a:ext cx="95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SO4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38450" y="6172200"/>
            <a:ext cx="76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EC</a:t>
            </a:r>
            <a:endParaRPr lang="en-GB" dirty="0"/>
          </a:p>
        </p:txBody>
      </p:sp>
      <p:pic>
        <p:nvPicPr>
          <p:cNvPr id="10" name="Picture 9" descr="\\benonas02\shared\cas\users\hendriksc\projects\BOP-II\v18\plots-FINAL\all\Contribution_dutch_sources_e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9910"/>
            <a:ext cx="4191000" cy="412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\\benonas02\shared\cas\users\hendriksc\projects\BOP-II\v18\plots-FINAL\all\Contribution_dutch_sources_so4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49910"/>
            <a:ext cx="4114800" cy="4122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3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7" y="2275581"/>
            <a:ext cx="3450559" cy="345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Absolute nitrate contributions for three labels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7" name="Picture 6" descr="\\benonas02\shared\cas\users\hendriksc\projects\BOP-II\v18\plots-FINAL\all\Labelled_conc_no3a_foreign_Road Transpo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r="3666"/>
          <a:stretch/>
        </p:blipFill>
        <p:spPr bwMode="auto">
          <a:xfrm>
            <a:off x="6035634" y="2308060"/>
            <a:ext cx="3075709" cy="34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\\benonas02\shared\cas\users\hendriksc\projects\BOP-II\v18\plots-FINAL\all\Labelled_conc_no3a_foreign_Other transpo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3877" b="-1599"/>
          <a:stretch/>
        </p:blipFill>
        <p:spPr bwMode="auto">
          <a:xfrm>
            <a:off x="0" y="2308060"/>
            <a:ext cx="3117274" cy="34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7537" y="576405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Foreign non-road transport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92388" y="576406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Foreign road transport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20036" y="576405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Dutch road transport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0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\\benonas02\shared\cas\users\hendriksc\projects\BOP-II\v18\plots-FINAL\all\Contributions_per_conc_bin_per_source_Rotterda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 r="29662"/>
          <a:stretch/>
        </p:blipFill>
        <p:spPr bwMode="auto">
          <a:xfrm>
            <a:off x="264000" y="533400"/>
            <a:ext cx="4460400" cy="39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595361"/>
            <a:ext cx="3646488" cy="719138"/>
          </a:xfrm>
        </p:spPr>
        <p:txBody>
          <a:bodyPr/>
          <a:lstStyle/>
          <a:p>
            <a:r>
              <a:rPr lang="en-GB" dirty="0" smtClean="0"/>
              <a:t>Rotterdam, source apportionment as function of PM10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7" name="Picture 6" descr="\\benonas02\shared\cas\users\hendriksc\projects\BOP-II\v18\plots-FINAL\all\Contributions_per_conc_bin_per_sector_Rotterda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 r="29828"/>
          <a:stretch/>
        </p:blipFill>
        <p:spPr bwMode="auto">
          <a:xfrm>
            <a:off x="263420" y="2954930"/>
            <a:ext cx="4460980" cy="39099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\\benonas02\shared\cas\users\hendriksc\projects\BOP-II\v18\plots-FINAL\all\Contributions_per_conc_bin_per_sector_Rotterda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19734" r="1166" b="37608"/>
          <a:stretch/>
        </p:blipFill>
        <p:spPr bwMode="auto">
          <a:xfrm>
            <a:off x="5133974" y="3733800"/>
            <a:ext cx="2257425" cy="27956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\\benonas02\shared\cas\users\hendriksc\projects\BOP-II\v18\plots-FINAL\all\Contributions_per_conc_bin_per_source_Breda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3" t="9312" r="999" b="68251"/>
          <a:stretch/>
        </p:blipFill>
        <p:spPr bwMode="auto">
          <a:xfrm>
            <a:off x="5181600" y="1130994"/>
            <a:ext cx="1981200" cy="1231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23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1403350" y="1343025"/>
            <a:ext cx="7272338" cy="501650"/>
          </a:xfrm>
        </p:spPr>
        <p:txBody>
          <a:bodyPr/>
          <a:lstStyle/>
          <a:p>
            <a:pPr eaLnBrk="1" hangingPunct="1"/>
            <a:r>
              <a:rPr lang="en-GB" dirty="0" smtClean="0"/>
              <a:t>Application of </a:t>
            </a:r>
            <a:r>
              <a:rPr lang="en-GB" dirty="0" err="1" smtClean="0"/>
              <a:t>labeling</a:t>
            </a:r>
            <a:r>
              <a:rPr lang="en-GB" dirty="0" smtClean="0"/>
              <a:t>: </a:t>
            </a:r>
            <a:r>
              <a:rPr lang="en-GB" dirty="0" err="1" smtClean="0"/>
              <a:t>EnerGEO</a:t>
            </a:r>
            <a:endParaRPr lang="en-GB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1403350" y="1844675"/>
            <a:ext cx="7272338" cy="2255838"/>
          </a:xfrm>
        </p:spPr>
        <p:txBody>
          <a:bodyPr/>
          <a:lstStyle/>
          <a:p>
            <a:pPr eaLnBrk="1" hangingPunct="1"/>
            <a:r>
              <a:rPr lang="en-GB" dirty="0" err="1" smtClean="0"/>
              <a:t>Labeling</a:t>
            </a:r>
            <a:r>
              <a:rPr lang="en-GB" dirty="0" smtClean="0"/>
              <a:t> applied to get information on contributors to PM concentrations in Europe</a:t>
            </a:r>
          </a:p>
          <a:p>
            <a:pPr eaLnBrk="1" hangingPunct="1"/>
            <a:r>
              <a:rPr lang="en-GB" dirty="0" smtClean="0"/>
              <a:t>Labels used:</a:t>
            </a:r>
          </a:p>
          <a:p>
            <a:pPr lvl="1" eaLnBrk="1" hangingPunct="1"/>
            <a:r>
              <a:rPr lang="en-GB" dirty="0" smtClean="0"/>
              <a:t>Split in fuel types (Solid, Liquid, Gas, Biomass, Waste and Unknown)</a:t>
            </a:r>
          </a:p>
          <a:p>
            <a:pPr lvl="1" eaLnBrk="1" hangingPunct="1"/>
            <a:r>
              <a:rPr lang="en-GB" dirty="0" smtClean="0"/>
              <a:t>Per fuel type split in 2 main sectors and a rest sector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eaLnBrk="1" hangingPunct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15366" name="Picture 10" descr="Contribution_solid_fuels_so4a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100513"/>
            <a:ext cx="39449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00513"/>
            <a:ext cx="39608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399"/>
            <a:ext cx="4389129" cy="4389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9" y="2057400"/>
            <a:ext cx="4389129" cy="4389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05190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Modelled PM2.5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2051906"/>
            <a:ext cx="373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Modelled PM2.5 due to solid fuels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849870"/>
            <a:ext cx="72723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dirty="0" smtClean="0"/>
              <a:t>Application of </a:t>
            </a:r>
            <a:r>
              <a:rPr lang="en-GB" dirty="0" err="1" smtClean="0"/>
              <a:t>labeling</a:t>
            </a:r>
            <a:r>
              <a:rPr lang="en-GB" smtClean="0"/>
              <a:t>: EnerGEO</a:t>
            </a:r>
            <a:endParaRPr lang="en-GB" dirty="0" smtClean="0"/>
          </a:p>
        </p:txBody>
      </p:sp>
      <p:sp>
        <p:nvSpPr>
          <p:cNvPr id="8" name="Rectangle 7"/>
          <p:cNvSpPr/>
          <p:nvPr/>
        </p:nvSpPr>
        <p:spPr>
          <a:xfrm>
            <a:off x="507848" y="1346536"/>
            <a:ext cx="816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en-GB" dirty="0"/>
              <a:t>Split in fuel types (Solid, Liquid, Gas, Biomass, Waste and Unknown)</a:t>
            </a:r>
          </a:p>
        </p:txBody>
      </p:sp>
    </p:spTree>
    <p:extLst>
      <p:ext uri="{BB962C8B-B14F-4D97-AF65-F5344CB8AC3E}">
        <p14:creationId xmlns:p14="http://schemas.microsoft.com/office/powerpoint/2010/main" val="36806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4"/>
          <p:cNvGrpSpPr>
            <a:grpSpLocks/>
          </p:cNvGrpSpPr>
          <p:nvPr/>
        </p:nvGrpSpPr>
        <p:grpSpPr bwMode="auto">
          <a:xfrm>
            <a:off x="1524000" y="1484313"/>
            <a:ext cx="7058025" cy="4840287"/>
            <a:chOff x="244" y="574"/>
            <a:chExt cx="5208" cy="3564"/>
          </a:xfrm>
        </p:grpSpPr>
        <p:pic>
          <p:nvPicPr>
            <p:cNvPr id="32774" name="Picture 3"/>
            <p:cNvPicPr>
              <a:picLocks noChangeAspect="1" noChangeArrowheads="1"/>
            </p:cNvPicPr>
            <p:nvPr/>
          </p:nvPicPr>
          <p:blipFill>
            <a:blip r:embed="rId2"/>
            <a:srcRect l="25752" t="23781" r="6645" b="16701"/>
            <a:stretch>
              <a:fillRect/>
            </a:stretch>
          </p:blipFill>
          <p:spPr bwMode="auto">
            <a:xfrm>
              <a:off x="244" y="574"/>
              <a:ext cx="5208" cy="356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75" name="Picture 7"/>
            <p:cNvPicPr>
              <a:picLocks noChangeAspect="1" noChangeArrowheads="1"/>
            </p:cNvPicPr>
            <p:nvPr/>
          </p:nvPicPr>
          <p:blipFill>
            <a:blip r:embed="rId3"/>
            <a:srcRect r="72087"/>
            <a:stretch>
              <a:fillRect/>
            </a:stretch>
          </p:blipFill>
          <p:spPr bwMode="auto">
            <a:xfrm>
              <a:off x="2421" y="2199"/>
              <a:ext cx="215" cy="3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76" name="Picture 9"/>
            <p:cNvPicPr>
              <a:picLocks noChangeAspect="1" noChangeArrowheads="1"/>
            </p:cNvPicPr>
            <p:nvPr/>
          </p:nvPicPr>
          <p:blipFill>
            <a:blip r:embed="rId4"/>
            <a:srcRect r="72409"/>
            <a:stretch>
              <a:fillRect/>
            </a:stretch>
          </p:blipFill>
          <p:spPr bwMode="auto">
            <a:xfrm>
              <a:off x="1293" y="2181"/>
              <a:ext cx="213" cy="3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77" name="Picture 10"/>
            <p:cNvPicPr>
              <a:picLocks noChangeAspect="1" noChangeArrowheads="1"/>
            </p:cNvPicPr>
            <p:nvPr/>
          </p:nvPicPr>
          <p:blipFill>
            <a:blip r:embed="rId5"/>
            <a:srcRect r="72208"/>
            <a:stretch>
              <a:fillRect/>
            </a:stretch>
          </p:blipFill>
          <p:spPr bwMode="auto">
            <a:xfrm>
              <a:off x="3867" y="2571"/>
              <a:ext cx="215" cy="3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78" name="Picture 11"/>
            <p:cNvPicPr>
              <a:picLocks noChangeAspect="1" noChangeArrowheads="1"/>
            </p:cNvPicPr>
            <p:nvPr/>
          </p:nvPicPr>
          <p:blipFill>
            <a:blip r:embed="rId6"/>
            <a:srcRect r="71765"/>
            <a:stretch>
              <a:fillRect/>
            </a:stretch>
          </p:blipFill>
          <p:spPr bwMode="auto">
            <a:xfrm>
              <a:off x="2247" y="2493"/>
              <a:ext cx="218" cy="3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79" name="Picture 12"/>
            <p:cNvPicPr>
              <a:picLocks noChangeAspect="1" noChangeArrowheads="1"/>
            </p:cNvPicPr>
            <p:nvPr/>
          </p:nvPicPr>
          <p:blipFill>
            <a:blip r:embed="rId7"/>
            <a:srcRect r="72087"/>
            <a:stretch>
              <a:fillRect/>
            </a:stretch>
          </p:blipFill>
          <p:spPr bwMode="auto">
            <a:xfrm>
              <a:off x="3219" y="1563"/>
              <a:ext cx="215" cy="3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80" name="Picture 13"/>
            <p:cNvPicPr>
              <a:picLocks noChangeAspect="1" noChangeArrowheads="1"/>
            </p:cNvPicPr>
            <p:nvPr/>
          </p:nvPicPr>
          <p:blipFill>
            <a:blip r:embed="rId8"/>
            <a:srcRect r="71765"/>
            <a:stretch>
              <a:fillRect/>
            </a:stretch>
          </p:blipFill>
          <p:spPr bwMode="auto">
            <a:xfrm>
              <a:off x="4359" y="603"/>
              <a:ext cx="218" cy="3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81" name="Picture 14"/>
            <p:cNvPicPr>
              <a:picLocks noChangeAspect="1" noChangeArrowheads="1"/>
            </p:cNvPicPr>
            <p:nvPr/>
          </p:nvPicPr>
          <p:blipFill>
            <a:blip r:embed="rId9"/>
            <a:srcRect r="72087"/>
            <a:stretch>
              <a:fillRect/>
            </a:stretch>
          </p:blipFill>
          <p:spPr bwMode="auto">
            <a:xfrm>
              <a:off x="4155" y="1629"/>
              <a:ext cx="215" cy="3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82" name="Picture 15"/>
            <p:cNvPicPr>
              <a:picLocks noChangeAspect="1" noChangeArrowheads="1"/>
            </p:cNvPicPr>
            <p:nvPr/>
          </p:nvPicPr>
          <p:blipFill>
            <a:blip r:embed="rId10"/>
            <a:srcRect r="71765"/>
            <a:stretch>
              <a:fillRect/>
            </a:stretch>
          </p:blipFill>
          <p:spPr bwMode="auto">
            <a:xfrm>
              <a:off x="2877" y="1167"/>
              <a:ext cx="218" cy="3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83" name="Picture 16"/>
            <p:cNvPicPr>
              <a:picLocks noChangeAspect="1" noChangeArrowheads="1"/>
            </p:cNvPicPr>
            <p:nvPr/>
          </p:nvPicPr>
          <p:blipFill>
            <a:blip r:embed="rId11"/>
            <a:srcRect r="72006"/>
            <a:stretch>
              <a:fillRect/>
            </a:stretch>
          </p:blipFill>
          <p:spPr bwMode="auto">
            <a:xfrm>
              <a:off x="3129" y="2109"/>
              <a:ext cx="218" cy="3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784" name="Picture 17"/>
            <p:cNvPicPr>
              <a:picLocks noChangeAspect="1" noChangeArrowheads="1"/>
            </p:cNvPicPr>
            <p:nvPr/>
          </p:nvPicPr>
          <p:blipFill>
            <a:blip r:embed="rId12"/>
            <a:srcRect r="71886"/>
            <a:stretch>
              <a:fillRect/>
            </a:stretch>
          </p:blipFill>
          <p:spPr bwMode="auto">
            <a:xfrm>
              <a:off x="3009" y="2589"/>
              <a:ext cx="218" cy="3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1066800" y="914400"/>
            <a:ext cx="830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/>
              <a:t>Combinatio</a:t>
            </a:r>
            <a:r>
              <a:rPr lang="en-GB" sz="2000" b="1" dirty="0" smtClean="0"/>
              <a:t>n with </a:t>
            </a:r>
            <a:r>
              <a:rPr lang="en-GB" sz="2000" b="1" dirty="0" smtClean="0"/>
              <a:t>PMF modelling and tracer data </a:t>
            </a:r>
            <a:endParaRPr lang="en-GB" sz="2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69964" y="5715000"/>
            <a:ext cx="42640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 dirty="0" smtClean="0">
                <a:solidFill>
                  <a:schemeClr val="bg1"/>
                </a:solidFill>
              </a:rPr>
              <a:t>Concentration V-Ni-Factor [µg/m³]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1343025"/>
            <a:ext cx="7588250" cy="719138"/>
          </a:xfrm>
        </p:spPr>
        <p:txBody>
          <a:bodyPr/>
          <a:lstStyle/>
          <a:p>
            <a:r>
              <a:rPr lang="en-GB" dirty="0" smtClean="0"/>
              <a:t>Comparison to Selenium data in north western Spain for summer 2007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63" y="2071255"/>
            <a:ext cx="65069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6248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Modelled EC from coal combustion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718066" y="3706091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Observed Selenium concentration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923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Source apportionment tool developed and successfully applied</a:t>
            </a:r>
          </a:p>
          <a:p>
            <a:endParaRPr lang="en-GB" dirty="0" smtClean="0"/>
          </a:p>
          <a:p>
            <a:r>
              <a:rPr lang="en-GB" dirty="0" smtClean="0"/>
              <a:t>New tool provides new insight and many potential applications</a:t>
            </a:r>
          </a:p>
          <a:p>
            <a:endParaRPr lang="en-GB" dirty="0" smtClean="0"/>
          </a:p>
          <a:p>
            <a:r>
              <a:rPr lang="en-GB" dirty="0"/>
              <a:t>Evaluation should include detailed chemical speciation data</a:t>
            </a:r>
          </a:p>
          <a:p>
            <a:endParaRPr lang="en-GB" dirty="0" smtClean="0"/>
          </a:p>
          <a:p>
            <a:r>
              <a:rPr lang="en-GB" dirty="0" smtClean="0"/>
              <a:t>Impacts of uncertainties and inconsistencies in emission data magnified in source apportionment studies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Consistent European bottom-up emission inventory highly needed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sp>
        <p:nvSpPr>
          <p:cNvPr id="150530" name="Rectangle 2"/>
          <p:cNvSpPr>
            <a:spLocks noGrp="1"/>
          </p:cNvSpPr>
          <p:nvPr>
            <p:ph type="title"/>
          </p:nvPr>
        </p:nvSpPr>
        <p:spPr>
          <a:xfrm>
            <a:off x="1187450" y="908050"/>
            <a:ext cx="7272338" cy="719138"/>
          </a:xfrm>
        </p:spPr>
        <p:txBody>
          <a:bodyPr/>
          <a:lstStyle/>
          <a:p>
            <a:r>
              <a:rPr lang="en-GB" dirty="0" smtClean="0"/>
              <a:t>Case 2: Emissions per capita in member states</a:t>
            </a:r>
            <a:br>
              <a:rPr lang="en-GB" dirty="0" smtClean="0"/>
            </a:br>
            <a:endParaRPr lang="en-GB" sz="2000" dirty="0"/>
          </a:p>
        </p:txBody>
      </p:sp>
      <p:pic>
        <p:nvPicPr>
          <p:cNvPr id="1505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/>
          <a:stretch>
            <a:fillRect/>
          </a:stretch>
        </p:blipFill>
        <p:spPr>
          <a:xfrm>
            <a:off x="0" y="1844675"/>
            <a:ext cx="9144000" cy="4303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2057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Emissions of PM10 (road transport) per capita in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7461" y="2084916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Emissions of NMVOC (national totals) per capita in 2009</a:t>
            </a:r>
          </a:p>
        </p:txBody>
      </p:sp>
    </p:spTree>
    <p:extLst>
      <p:ext uri="{BB962C8B-B14F-4D97-AF65-F5344CB8AC3E}">
        <p14:creationId xmlns:p14="http://schemas.microsoft.com/office/powerpoint/2010/main" val="2168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3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Sulfate</a:t>
            </a:r>
            <a:r>
              <a:rPr lang="en-GB" dirty="0" smtClean="0"/>
              <a:t> and nitrate compared to measured annual means across the Netherlands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8" y="2514600"/>
            <a:ext cx="520098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09" y="2528455"/>
            <a:ext cx="519799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98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sp>
        <p:nvSpPr>
          <p:cNvPr id="142338" name="Rectangle 2"/>
          <p:cNvSpPr>
            <a:spLocks noGrp="1"/>
          </p:cNvSpPr>
          <p:nvPr>
            <p:ph type="title"/>
          </p:nvPr>
        </p:nvSpPr>
        <p:spPr>
          <a:xfrm>
            <a:off x="1258888" y="981075"/>
            <a:ext cx="7272337" cy="719138"/>
          </a:xfrm>
        </p:spPr>
        <p:txBody>
          <a:bodyPr/>
          <a:lstStyle/>
          <a:p>
            <a:r>
              <a:rPr lang="en-GB" sz="2800" dirty="0" smtClean="0"/>
              <a:t>Case 1: </a:t>
            </a:r>
            <a:r>
              <a:rPr lang="en-GB" dirty="0" smtClean="0"/>
              <a:t>Officially reported PM10 emissions (</a:t>
            </a:r>
            <a:r>
              <a:rPr lang="en-GB" dirty="0" err="1" smtClean="0"/>
              <a:t>Gg</a:t>
            </a:r>
            <a:r>
              <a:rPr lang="en-GB" smtClean="0"/>
              <a:t>) </a:t>
            </a:r>
            <a:r>
              <a:rPr lang="en-GB" u="sng" smtClean="0"/>
              <a:t>for year: 2000</a:t>
            </a:r>
            <a:endParaRPr lang="en-GB" u="sng"/>
          </a:p>
        </p:txBody>
      </p:sp>
      <p:pic>
        <p:nvPicPr>
          <p:cNvPr id="142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44675"/>
            <a:ext cx="3673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7" name="Picture 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844675"/>
            <a:ext cx="3657600" cy="2170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137025"/>
            <a:ext cx="36576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3816350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56" name="Text Box 20"/>
          <p:cNvSpPr txBox="1">
            <a:spLocks noChangeArrowheads="1"/>
          </p:cNvSpPr>
          <p:nvPr/>
        </p:nvSpPr>
        <p:spPr bwMode="auto">
          <a:xfrm>
            <a:off x="4067175" y="2060575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66FF"/>
                </a:solidFill>
              </a:rPr>
              <a:t>- 40%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2357" name="Text Box 21"/>
          <p:cNvSpPr txBox="1">
            <a:spLocks noChangeArrowheads="1"/>
          </p:cNvSpPr>
          <p:nvPr/>
        </p:nvSpPr>
        <p:spPr bwMode="auto">
          <a:xfrm>
            <a:off x="7956550" y="19891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66FF"/>
                </a:solidFill>
              </a:rPr>
              <a:t>+ 20%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2358" name="Text Box 22"/>
          <p:cNvSpPr txBox="1">
            <a:spLocks noChangeArrowheads="1"/>
          </p:cNvSpPr>
          <p:nvPr/>
        </p:nvSpPr>
        <p:spPr bwMode="auto">
          <a:xfrm>
            <a:off x="2771775" y="43656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66FF"/>
                </a:solidFill>
              </a:rPr>
              <a:t>+ 45%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42359" name="Text Box 23"/>
          <p:cNvSpPr txBox="1">
            <a:spLocks noChangeArrowheads="1"/>
          </p:cNvSpPr>
          <p:nvPr/>
        </p:nvSpPr>
        <p:spPr bwMode="auto">
          <a:xfrm>
            <a:off x="6804025" y="436562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66FF"/>
                </a:solidFill>
              </a:rPr>
              <a:t>0%</a:t>
            </a:r>
            <a:endParaRPr lang="en-GB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990600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LOTOS-EUROS model version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LOTOS-EUROS v1.8 contains updates on:</a:t>
            </a:r>
          </a:p>
          <a:p>
            <a:pPr lvl="1"/>
            <a:r>
              <a:rPr lang="en-GB" dirty="0" smtClean="0"/>
              <a:t>Cloud chemistry</a:t>
            </a:r>
          </a:p>
          <a:p>
            <a:pPr lvl="1"/>
            <a:r>
              <a:rPr lang="en-GB" dirty="0" smtClean="0"/>
              <a:t>Heterogeneous chemistry</a:t>
            </a:r>
          </a:p>
          <a:p>
            <a:pPr lvl="1"/>
            <a:r>
              <a:rPr lang="en-GB" dirty="0" smtClean="0"/>
              <a:t>Aerosol deposition</a:t>
            </a:r>
          </a:p>
          <a:p>
            <a:pPr lvl="1"/>
            <a:r>
              <a:rPr lang="en-GB" dirty="0" smtClean="0"/>
              <a:t>Ammonia compensation point</a:t>
            </a:r>
          </a:p>
          <a:p>
            <a:pPr lvl="1"/>
            <a:r>
              <a:rPr lang="en-GB" dirty="0" smtClean="0"/>
              <a:t>Mineral dust</a:t>
            </a:r>
          </a:p>
          <a:p>
            <a:pPr lvl="1"/>
            <a:r>
              <a:rPr lang="en-GB" dirty="0" smtClean="0"/>
              <a:t>Coarse mode nitrate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Source apportionment module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73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4" name="Picture 3" descr="\\benonas02\shared\cas\users\hendriksc\projects\BOP-II\v18\plots-FINAL\all\LE_conc_s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309938"/>
            <a:ext cx="35433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\\benonas02\shared\cas\users\hendriksc\projects\BOP-II\v18\plots-FINAL\all\LE_conc_no3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309938"/>
            <a:ext cx="35433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\\benonas02\shared\cas\users\hendriksc\projects\BOP-II\v18\plots-FINAL\all\LE_conc_so4a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763"/>
            <a:ext cx="35433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\\benonas02\shared\cas\users\hendriksc\projects\BOP-II\v18\plots-FINAL\all\LE_conc_ec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05" y="5398"/>
            <a:ext cx="3543300" cy="35426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77166" y="1295398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EC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4631315"/>
            <a:ext cx="88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NO3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489680" y="4631315"/>
            <a:ext cx="88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89680" y="1295399"/>
            <a:ext cx="88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SO4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50368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NO2 and SO2 compared </a:t>
            </a:r>
            <a:r>
              <a:rPr lang="en-GB" dirty="0"/>
              <a:t>to measured annual means across the Netherlands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4" name="Picture 3" descr="\\benonas02\shared\cas\projects\BOP2\SA\2009_leckel_v179_background\LE-AQORD-ALL-1d-nitrogen_oxides__air-means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r="9750"/>
          <a:stretch/>
        </p:blipFill>
        <p:spPr bwMode="auto">
          <a:xfrm>
            <a:off x="533400" y="2590800"/>
            <a:ext cx="3868335" cy="3034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\\benonas02\shared\cas\projects\BOP2\SA\2009_leckel_v179_background\LE-AQORD-ALL-1d-sulphur_dioxide__air-mean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r="9000"/>
          <a:stretch/>
        </p:blipFill>
        <p:spPr bwMode="auto">
          <a:xfrm>
            <a:off x="4572000" y="2568479"/>
            <a:ext cx="3900488" cy="3057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2156844"/>
            <a:ext cx="88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NO2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77599" y="2129135"/>
            <a:ext cx="88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SO2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2333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1343025"/>
            <a:ext cx="7435850" cy="719138"/>
          </a:xfrm>
        </p:spPr>
        <p:txBody>
          <a:bodyPr/>
          <a:lstStyle/>
          <a:p>
            <a:r>
              <a:rPr lang="en-GB" dirty="0" smtClean="0"/>
              <a:t>Comparison of average component concentrations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52483"/>
          <a:stretch/>
        </p:blipFill>
        <p:spPr bwMode="auto">
          <a:xfrm>
            <a:off x="762000" y="1905000"/>
            <a:ext cx="8001295" cy="44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7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200" b="0" dirty="0" smtClean="0">
                <a:latin typeface="Calibri" pitchFamily="34" charset="0"/>
                <a:cs typeface="Arial" charset="0"/>
              </a:rPr>
              <a:t>Particulate Source Apportionment Technology</a:t>
            </a:r>
          </a:p>
        </p:txBody>
      </p:sp>
      <p:pic>
        <p:nvPicPr>
          <p:cNvPr id="1003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971800"/>
            <a:ext cx="5616575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2628900" y="2176463"/>
            <a:ext cx="1296988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dirty="0" smtClean="0"/>
              <a:t>Processes </a:t>
            </a:r>
          </a:p>
          <a:p>
            <a:pPr algn="ctr"/>
            <a:r>
              <a:rPr lang="en-GB" dirty="0" smtClean="0"/>
              <a:t>in LE</a:t>
            </a:r>
            <a:endParaRPr lang="en-GB" dirty="0"/>
          </a:p>
        </p:txBody>
      </p:sp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5583238" y="2176463"/>
            <a:ext cx="17272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dirty="0" smtClean="0"/>
              <a:t>Apportionment </a:t>
            </a:r>
          </a:p>
          <a:p>
            <a:pPr algn="ctr"/>
            <a:r>
              <a:rPr lang="en-GB" dirty="0" smtClean="0"/>
              <a:t>in new routine </a:t>
            </a:r>
            <a:endParaRPr lang="en-GB" dirty="0"/>
          </a:p>
        </p:txBody>
      </p:sp>
      <p:sp>
        <p:nvSpPr>
          <p:cNvPr id="100357" name="Text Box 7"/>
          <p:cNvSpPr txBox="1">
            <a:spLocks noChangeArrowheads="1"/>
          </p:cNvSpPr>
          <p:nvPr/>
        </p:nvSpPr>
        <p:spPr bwMode="auto">
          <a:xfrm>
            <a:off x="4141788" y="2538413"/>
            <a:ext cx="1223962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dirty="0" smtClean="0"/>
              <a:t>Data exchange</a:t>
            </a:r>
            <a:endParaRPr lang="en-GB" dirty="0"/>
          </a:p>
        </p:txBody>
      </p:sp>
      <p:sp>
        <p:nvSpPr>
          <p:cNvPr id="100358" name="Rectangle 8"/>
          <p:cNvSpPr>
            <a:spLocks noChangeArrowheads="1"/>
          </p:cNvSpPr>
          <p:nvPr/>
        </p:nvSpPr>
        <p:spPr bwMode="auto">
          <a:xfrm>
            <a:off x="1524000" y="6324600"/>
            <a:ext cx="620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Example of two source classes and the SO2-sulfate system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97774" y="4081836"/>
            <a:ext cx="131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Wagstrom</a:t>
            </a:r>
            <a:r>
              <a:rPr lang="en-GB" sz="1400" dirty="0" smtClean="0"/>
              <a:t> et al., 2008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6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set-up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1200"/>
            <a:ext cx="4768850" cy="4182150"/>
          </a:xfrm>
        </p:spPr>
        <p:txBody>
          <a:bodyPr/>
          <a:lstStyle/>
          <a:p>
            <a:r>
              <a:rPr lang="en-GB" dirty="0" smtClean="0"/>
              <a:t>European domain</a:t>
            </a:r>
          </a:p>
          <a:p>
            <a:r>
              <a:rPr lang="en-GB" dirty="0" smtClean="0"/>
              <a:t>Dutch zoom domain</a:t>
            </a:r>
          </a:p>
          <a:p>
            <a:endParaRPr lang="en-GB" dirty="0"/>
          </a:p>
          <a:p>
            <a:r>
              <a:rPr lang="en-GB" dirty="0" smtClean="0"/>
              <a:t>24 Labels:</a:t>
            </a:r>
          </a:p>
          <a:p>
            <a:pPr lvl="1"/>
            <a:r>
              <a:rPr lang="en-GB" dirty="0" smtClean="0"/>
              <a:t>SNAP 1 sectors</a:t>
            </a:r>
          </a:p>
          <a:p>
            <a:pPr lvl="1"/>
            <a:r>
              <a:rPr lang="en-GB" dirty="0" smtClean="0"/>
              <a:t>National &amp; foreign</a:t>
            </a:r>
          </a:p>
          <a:p>
            <a:pPr lvl="1"/>
            <a:r>
              <a:rPr lang="en-GB" dirty="0" smtClean="0"/>
              <a:t>Initial, boundary, natural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50811" y="4468989"/>
            <a:ext cx="2286000" cy="218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094098"/>
              </p:ext>
            </p:extLst>
          </p:nvPr>
        </p:nvGraphicFramePr>
        <p:xfrm>
          <a:off x="5029200" y="1981200"/>
          <a:ext cx="3384376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589"/>
                <a:gridCol w="2928787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b="1" dirty="0" smtClean="0"/>
                        <a:t>SNAP level 1</a:t>
                      </a:r>
                      <a:r>
                        <a:rPr lang="en-GB" b="1" baseline="0" dirty="0" smtClean="0"/>
                        <a:t> sectors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Energy</a:t>
                      </a:r>
                      <a:r>
                        <a:rPr lang="en-GB" baseline="0" dirty="0" smtClean="0"/>
                        <a:t> industries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Non-industrial</a:t>
                      </a:r>
                      <a:r>
                        <a:rPr lang="en-GB" baseline="0" dirty="0" smtClean="0"/>
                        <a:t> combustion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Industrial combustion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Industrial</a:t>
                      </a:r>
                      <a:r>
                        <a:rPr lang="en-GB" baseline="0" dirty="0" smtClean="0"/>
                        <a:t> processes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Fugitives</a:t>
                      </a:r>
                      <a:r>
                        <a:rPr lang="en-GB" baseline="0" dirty="0" smtClean="0"/>
                        <a:t> from fuels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Solvent/product</a:t>
                      </a:r>
                      <a:r>
                        <a:rPr lang="en-GB" baseline="0" dirty="0" smtClean="0"/>
                        <a:t> use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Road transport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Non-road transport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Waste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Agriculture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4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8" y="2286000"/>
            <a:ext cx="518160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set-up: illustration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92" y="2286000"/>
            <a:ext cx="5181600" cy="3886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Schaap</a:t>
            </a:r>
            <a:r>
              <a:rPr lang="en-GB" smtClean="0"/>
              <a:t>
Fossil Fuel pilot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 TNO tekstdia -">
  <a:themeElements>
    <a:clrScheme name="TNO">
      <a:dk1>
        <a:sysClr val="windowText" lastClr="000000"/>
      </a:dk1>
      <a:lt1>
        <a:sysClr val="window" lastClr="FFFFFF"/>
      </a:lt1>
      <a:dk2>
        <a:srgbClr val="649EC9"/>
      </a:dk2>
      <a:lt2>
        <a:srgbClr val="9C9C9E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9C9C9E"/>
      </a:hlink>
      <a:folHlink>
        <a:srgbClr val="5D5C60"/>
      </a:folHlink>
    </a:clrScheme>
    <a:fontScheme name="T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597</Words>
  <Application>Microsoft Office PowerPoint</Application>
  <PresentationFormat>On-screen Show (4:3)</PresentationFormat>
  <Paragraphs>140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Basis TNO tekstdia -</vt:lpstr>
      <vt:lpstr>Source apportionment of PM across the Netherlands and Europe using LOTOS-EUROS</vt:lpstr>
      <vt:lpstr>Introduction</vt:lpstr>
      <vt:lpstr>New LOTOS-EUROS model version</vt:lpstr>
      <vt:lpstr>PowerPoint Presentation</vt:lpstr>
      <vt:lpstr>NO2 and SO2 compared to measured annual means across the Netherlands</vt:lpstr>
      <vt:lpstr>Comparison of average component concentrations</vt:lpstr>
      <vt:lpstr>Particulate Source Apportionment Technology</vt:lpstr>
      <vt:lpstr>Simulation set-up</vt:lpstr>
      <vt:lpstr>Simulation set-up: illustration</vt:lpstr>
      <vt:lpstr>PowerPoint Presentation</vt:lpstr>
      <vt:lpstr>Results – National fractional contribution to EC and SO4</vt:lpstr>
      <vt:lpstr>Absolute nitrate contributions for three labels</vt:lpstr>
      <vt:lpstr>Rotterdam, source apportionment as function of PM10</vt:lpstr>
      <vt:lpstr>Application of labeling: EnerGEO</vt:lpstr>
      <vt:lpstr>PowerPoint Presentation</vt:lpstr>
      <vt:lpstr>PowerPoint Presentation</vt:lpstr>
      <vt:lpstr>Comparison to Selenium data in north western Spain for summer 2007</vt:lpstr>
      <vt:lpstr>Conclusions</vt:lpstr>
      <vt:lpstr>Case 2: Emissions per capita in member states </vt:lpstr>
      <vt:lpstr>Sulfate and nitrate compared to measured annual means across the Netherlands</vt:lpstr>
      <vt:lpstr>Case 1: Officially reported PM10 emissions (Gg) for year: 2000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Fossil Fuel pilot</dc:title>
  <dc:subject>To estimate and monitor expected pollution change</dc:subject>
  <dc:creator/>
  <cp:lastModifiedBy/>
  <cp:revision>62</cp:revision>
  <dcterms:created xsi:type="dcterms:W3CDTF">2010-12-16T09:20:55Z</dcterms:created>
  <dcterms:modified xsi:type="dcterms:W3CDTF">2012-04-17T21:24:40Z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Date">
    <vt:lpwstr>17-4-2012 23:24:08</vt:lpwstr>
  </property>
  <property fmtid="{D5CDD505-2E9C-101B-9397-08002B2CF9AE}" pid="3" name="Title">
    <vt:lpwstr>Fossil Fuel pilot</vt:lpwstr>
  </property>
  <property fmtid="{D5CDD505-2E9C-101B-9397-08002B2CF9AE}" pid="4" name="SubTitle">
    <vt:lpwstr>To estimate and monitor expected pollution change</vt:lpwstr>
  </property>
  <property fmtid="{D5CDD505-2E9C-101B-9397-08002B2CF9AE}" pid="5" name="Author">
    <vt:lpwstr>M. Schaap</vt:lpwstr>
  </property>
  <property fmtid="{D5CDD505-2E9C-101B-9397-08002B2CF9AE}" pid="6" name="ShowPages">
    <vt:lpwstr>False</vt:lpwstr>
  </property>
  <property fmtid="{D5CDD505-2E9C-101B-9397-08002B2CF9AE}" pid="7" name="ShowDate">
    <vt:lpwstr>False</vt:lpwstr>
  </property>
  <property fmtid="{D5CDD505-2E9C-101B-9397-08002B2CF9AE}" pid="8" name="SelectedPhoto">
    <vt:lpwstr>TNO_THEMA'sBasic.jpg</vt:lpwstr>
  </property>
  <property fmtid="{D5CDD505-2E9C-101B-9397-08002B2CF9AE}" pid="9" name="DateText">
    <vt:lpwstr>September 06, 2011</vt:lpwstr>
  </property>
  <property fmtid="{D5CDD505-2E9C-101B-9397-08002B2CF9AE}" pid="10" name="Color">
    <vt:lpwstr>True</vt:lpwstr>
  </property>
  <property fmtid="{D5CDD505-2E9C-101B-9397-08002B2CF9AE}" pid="11" name="Grammar">
    <vt:lpwstr>0</vt:lpwstr>
  </property>
  <property fmtid="{D5CDD505-2E9C-101B-9397-08002B2CF9AE}" pid="12" name="FavoriteLink1Image">
    <vt:lpwstr>Nederland.jpg</vt:lpwstr>
  </property>
  <property fmtid="{D5CDD505-2E9C-101B-9397-08002B2CF9AE}" pid="13" name="FavoriteLink2Image">
    <vt:lpwstr>techniek.jpg</vt:lpwstr>
  </property>
  <property fmtid="{D5CDD505-2E9C-101B-9397-08002B2CF9AE}" pid="14" name="FavoriteLink1Index">
    <vt:lpwstr>1</vt:lpwstr>
  </property>
  <property fmtid="{D5CDD505-2E9C-101B-9397-08002B2CF9AE}" pid="15" name="FavoriteLink2Index">
    <vt:lpwstr>1</vt:lpwstr>
  </property>
  <property fmtid="{D5CDD505-2E9C-101B-9397-08002B2CF9AE}" pid="16" name="CreationDate">
    <vt:lpwstr>6-9-2011 16:33:13</vt:lpwstr>
  </property>
  <property fmtid="{D5CDD505-2E9C-101B-9397-08002B2CF9AE}" pid="17" name="CreationBy">
    <vt:lpwstr>schaapm</vt:lpwstr>
  </property>
</Properties>
</file>