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6" r:id="rId3"/>
    <p:sldId id="364" r:id="rId4"/>
    <p:sldId id="368" r:id="rId5"/>
    <p:sldId id="365" r:id="rId6"/>
    <p:sldId id="388" r:id="rId7"/>
    <p:sldId id="387" r:id="rId8"/>
    <p:sldId id="389" r:id="rId9"/>
    <p:sldId id="392" r:id="rId10"/>
    <p:sldId id="391" r:id="rId11"/>
    <p:sldId id="390" r:id="rId12"/>
    <p:sldId id="400" r:id="rId13"/>
    <p:sldId id="393" r:id="rId14"/>
    <p:sldId id="398" r:id="rId15"/>
    <p:sldId id="399" r:id="rId16"/>
    <p:sldId id="397" r:id="rId17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FF66"/>
    <a:srgbClr val="FFFF85"/>
    <a:srgbClr val="749C56"/>
    <a:srgbClr val="080808"/>
    <a:srgbClr val="777777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83" autoAdjust="0"/>
  </p:normalViewPr>
  <p:slideViewPr>
    <p:cSldViewPr snapToGrid="0">
      <p:cViewPr>
        <p:scale>
          <a:sx n="50" d="100"/>
          <a:sy n="50" d="100"/>
        </p:scale>
        <p:origin x="-1186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1572" y="-102"/>
      </p:cViewPr>
      <p:guideLst>
        <p:guide orient="horz" pos="3222"/>
        <p:guide pos="223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0.6000000000000002</c:v>
                </c:pt>
                <c:pt idx="1">
                  <c:v>0.70000000000000018</c:v>
                </c:pt>
                <c:pt idx="2">
                  <c:v>0.9</c:v>
                </c:pt>
                <c:pt idx="3">
                  <c:v>0.65000000000000024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0.6000000000000002</c:v>
                </c:pt>
                <c:pt idx="1">
                  <c:v>0.5</c:v>
                </c:pt>
                <c:pt idx="2">
                  <c:v>0.8500000000000002</c:v>
                </c:pt>
                <c:pt idx="3">
                  <c:v>0.53</c:v>
                </c:pt>
              </c:numCache>
            </c:numRef>
          </c:val>
        </c:ser>
        <c:axId val="75468800"/>
        <c:axId val="75470336"/>
      </c:barChart>
      <c:catAx>
        <c:axId val="75468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470336"/>
        <c:crosses val="autoZero"/>
        <c:auto val="1"/>
        <c:lblAlgn val="ctr"/>
        <c:lblOffset val="100"/>
      </c:catAx>
      <c:valAx>
        <c:axId val="75470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468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0.65000000000000024</c:v>
                </c:pt>
                <c:pt idx="1">
                  <c:v>0.61000000000000021</c:v>
                </c:pt>
                <c:pt idx="2">
                  <c:v>0.58000000000000007</c:v>
                </c:pt>
                <c:pt idx="3">
                  <c:v>0.6000000000000002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0.64000000000000024</c:v>
                </c:pt>
                <c:pt idx="1">
                  <c:v>0.62000000000000022</c:v>
                </c:pt>
                <c:pt idx="2">
                  <c:v>0.56999999999999995</c:v>
                </c:pt>
                <c:pt idx="3">
                  <c:v>0.6000000000000002</c:v>
                </c:pt>
              </c:numCache>
            </c:numRef>
          </c:val>
        </c:ser>
        <c:axId val="76424320"/>
        <c:axId val="76425856"/>
      </c:barChart>
      <c:catAx>
        <c:axId val="76424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425856"/>
        <c:crosses val="autoZero"/>
        <c:auto val="1"/>
        <c:lblAlgn val="ctr"/>
        <c:lblOffset val="100"/>
      </c:catAx>
      <c:valAx>
        <c:axId val="76425856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4243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0.41000000000000009</c:v>
                </c:pt>
                <c:pt idx="1">
                  <c:v>0.71000000000000019</c:v>
                </c:pt>
                <c:pt idx="2">
                  <c:v>0.58000000000000007</c:v>
                </c:pt>
                <c:pt idx="3">
                  <c:v>0.6000000000000002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0.28000000000000008</c:v>
                </c:pt>
                <c:pt idx="1">
                  <c:v>0.35000000000000009</c:v>
                </c:pt>
                <c:pt idx="2">
                  <c:v>0.4200000000000001</c:v>
                </c:pt>
                <c:pt idx="3">
                  <c:v>0.45</c:v>
                </c:pt>
              </c:numCache>
            </c:numRef>
          </c:val>
        </c:ser>
        <c:axId val="76517376"/>
        <c:axId val="76518912"/>
      </c:barChart>
      <c:catAx>
        <c:axId val="76517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518912"/>
        <c:crosses val="autoZero"/>
        <c:auto val="1"/>
        <c:lblAlgn val="ctr"/>
        <c:lblOffset val="100"/>
      </c:catAx>
      <c:valAx>
        <c:axId val="76518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5173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0.6000000000000002</c:v>
                </c:pt>
                <c:pt idx="1">
                  <c:v>0.8</c:v>
                </c:pt>
                <c:pt idx="2">
                  <c:v>0.52</c:v>
                </c:pt>
                <c:pt idx="3">
                  <c:v>0.48000000000000009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Bosco Fontana</c:v>
                </c:pt>
                <c:pt idx="1">
                  <c:v>Saronno</c:v>
                </c:pt>
                <c:pt idx="2">
                  <c:v>Varese</c:v>
                </c:pt>
                <c:pt idx="3">
                  <c:v>Brescia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0.58000000000000007</c:v>
                </c:pt>
                <c:pt idx="1">
                  <c:v>0.70000000000000018</c:v>
                </c:pt>
                <c:pt idx="2">
                  <c:v>0.45</c:v>
                </c:pt>
                <c:pt idx="3">
                  <c:v>0.5</c:v>
                </c:pt>
              </c:numCache>
            </c:numRef>
          </c:val>
        </c:ser>
        <c:axId val="77739136"/>
        <c:axId val="77740672"/>
      </c:barChart>
      <c:catAx>
        <c:axId val="77739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740672"/>
        <c:crosses val="autoZero"/>
        <c:auto val="1"/>
        <c:lblAlgn val="ctr"/>
        <c:lblOffset val="100"/>
      </c:catAx>
      <c:valAx>
        <c:axId val="77740672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739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Saronno</c:v>
                </c:pt>
                <c:pt idx="1">
                  <c:v>Varese</c:v>
                </c:pt>
                <c:pt idx="2">
                  <c:v>Brescia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2.25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Saronno</c:v>
                </c:pt>
                <c:pt idx="1">
                  <c:v>Varese</c:v>
                </c:pt>
                <c:pt idx="2">
                  <c:v>Brescia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0.75000000000000022</c:v>
                </c:pt>
                <c:pt idx="1">
                  <c:v>0.5</c:v>
                </c:pt>
                <c:pt idx="2">
                  <c:v>0.6000000000000002</c:v>
                </c:pt>
              </c:numCache>
            </c:numRef>
          </c:val>
        </c:ser>
        <c:axId val="77773824"/>
        <c:axId val="77787904"/>
      </c:barChart>
      <c:catAx>
        <c:axId val="77773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787904"/>
        <c:crosses val="autoZero"/>
        <c:auto val="1"/>
        <c:lblAlgn val="ctr"/>
        <c:lblOffset val="100"/>
      </c:catAx>
      <c:valAx>
        <c:axId val="777879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7738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Saronno</c:v>
                </c:pt>
                <c:pt idx="1">
                  <c:v>Varese</c:v>
                </c:pt>
                <c:pt idx="2">
                  <c:v>Brescia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0.8</c:v>
                </c:pt>
                <c:pt idx="1">
                  <c:v>0.68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Saronno</c:v>
                </c:pt>
                <c:pt idx="1">
                  <c:v>Varese</c:v>
                </c:pt>
                <c:pt idx="2">
                  <c:v>Brescia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0.6000000000000002</c:v>
                </c:pt>
                <c:pt idx="1">
                  <c:v>0.5</c:v>
                </c:pt>
                <c:pt idx="2">
                  <c:v>0.6000000000000002</c:v>
                </c:pt>
              </c:numCache>
            </c:numRef>
          </c:val>
        </c:ser>
        <c:axId val="85266816"/>
        <c:axId val="85268352"/>
      </c:barChart>
      <c:catAx>
        <c:axId val="85266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268352"/>
        <c:crosses val="autoZero"/>
        <c:auto val="1"/>
        <c:lblAlgn val="ctr"/>
        <c:lblOffset val="100"/>
      </c:catAx>
      <c:valAx>
        <c:axId val="85268352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2668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TCAM_SCAPE2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Saronno</c:v>
                </c:pt>
                <c:pt idx="1">
                  <c:v>Varese</c:v>
                </c:pt>
                <c:pt idx="2">
                  <c:v>Brescia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2.1</c:v>
                </c:pt>
                <c:pt idx="1">
                  <c:v>0.60000000000000009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TCAM_ISO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Saronno</c:v>
                </c:pt>
                <c:pt idx="1">
                  <c:v>Varese</c:v>
                </c:pt>
                <c:pt idx="2">
                  <c:v>Brescia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-0.15000000000000002</c:v>
                </c:pt>
                <c:pt idx="1">
                  <c:v>0.05</c:v>
                </c:pt>
                <c:pt idx="2">
                  <c:v>-0.05</c:v>
                </c:pt>
              </c:numCache>
            </c:numRef>
          </c:val>
        </c:ser>
        <c:axId val="85416192"/>
        <c:axId val="85426176"/>
      </c:barChart>
      <c:catAx>
        <c:axId val="854161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426176"/>
        <c:crosses val="autoZero"/>
        <c:auto val="1"/>
        <c:lblAlgn val="ctr"/>
        <c:lblOffset val="100"/>
      </c:catAx>
      <c:valAx>
        <c:axId val="854261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416192"/>
        <c:crosses val="autoZero"/>
        <c:crossBetween val="between"/>
      </c:valAx>
    </c:plotArea>
    <c:plotVisOnly val="1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FDBAF831-4E9F-4062-999C-C34E05B9AA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15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4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87800" y="0"/>
            <a:ext cx="31115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1075" y="785813"/>
            <a:ext cx="5137150" cy="385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7263" y="4875213"/>
            <a:ext cx="5184775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Fare clic per modificare gli stili del testo dello schema</a:t>
            </a:r>
          </a:p>
          <a:p>
            <a:pPr lvl="1"/>
            <a:r>
              <a:rPr lang="en-GB" noProof="0" smtClean="0"/>
              <a:t>Secondo livello</a:t>
            </a:r>
          </a:p>
          <a:p>
            <a:pPr lvl="2"/>
            <a:r>
              <a:rPr lang="en-GB" noProof="0" smtClean="0"/>
              <a:t>Terzo livello</a:t>
            </a:r>
          </a:p>
          <a:p>
            <a:pPr lvl="3"/>
            <a:r>
              <a:rPr lang="en-GB" noProof="0" smtClean="0"/>
              <a:t>Quarto livello</a:t>
            </a:r>
          </a:p>
          <a:p>
            <a:pPr lvl="4"/>
            <a:r>
              <a:rPr lang="en-GB" noProof="0" smtClean="0"/>
              <a:t>Quinto livello</a:t>
            </a:r>
          </a:p>
        </p:txBody>
      </p:sp>
      <p:sp>
        <p:nvSpPr>
          <p:cNvPr id="11264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0425"/>
            <a:ext cx="31115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4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7800" y="9750425"/>
            <a:ext cx="31115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6" tIns="47449" rIns="94896" bIns="4744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BB7CE30F-9F66-4D64-971E-942F25FB399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65E8F-1358-4A1B-8A7D-D2A13D07B816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18A2D-BE6C-4D0A-A175-FCAA855FB698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 eaLnBrk="1" hangingPunct="1"/>
            <a:r>
              <a:rPr lang="it-IT" smtClean="0">
                <a:latin typeface="cmr10" pitchFamily="34" charset="0"/>
              </a:rPr>
              <a:t>An air quality modelling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system is composed by (i) a meteorological preprocessor,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simulating the wind and temperature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fields and the turbulence parameters over the domain,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(ii) an emission processor, estimating emission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fields for the emitted species alternative emission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scenarios, (iii) a photochemical model that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describes the transport and the chemical transformations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taking place in the atmosphere.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18A2D-BE6C-4D0A-A175-FCAA855FB69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 eaLnBrk="1" hangingPunct="1"/>
            <a:r>
              <a:rPr lang="it-IT" smtClean="0">
                <a:latin typeface="cmr10" pitchFamily="34" charset="0"/>
              </a:rPr>
              <a:t>An air quality modelling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system is composed by (i) a meteorological preprocessor,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simulating the wind and temperature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fields and the turbulence parameters over the domain,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(ii) an emission processor, estimating emission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fields for the emitted species alternative emission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scenarios, (iii) a photochemical model that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describes the transport and the chemical transformations</a:t>
            </a:r>
          </a:p>
          <a:p>
            <a:pPr eaLnBrk="1" hangingPunct="1"/>
            <a:r>
              <a:rPr lang="it-IT" smtClean="0">
                <a:latin typeface="cmr10" pitchFamily="34" charset="0"/>
              </a:rPr>
              <a:t>taking place in the atmosphere.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6CFC05-12F6-4994-A78E-FDDD2AA7917F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101600"/>
            <a:ext cx="22860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101600"/>
            <a:ext cx="67056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01600"/>
            <a:ext cx="9144000" cy="571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8161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8161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0" y="101600"/>
            <a:ext cx="9144000" cy="571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8161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8161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39497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497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01600"/>
            <a:ext cx="9144000" cy="571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8161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8161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497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05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8161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161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160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 dello schema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161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6731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44600"/>
            <a:ext cx="7772400" cy="1752600"/>
          </a:xfrm>
        </p:spPr>
        <p:txBody>
          <a:bodyPr/>
          <a:lstStyle/>
          <a:p>
            <a:r>
              <a:rPr lang="en-US" dirty="0" smtClean="0"/>
              <a:t>The impact of thermodynamic module on the CTM performances: a case study in Northern Italy</a:t>
            </a:r>
            <a:endParaRPr 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5285" y="3111500"/>
            <a:ext cx="7848601" cy="1752600"/>
          </a:xfrm>
        </p:spPr>
        <p:txBody>
          <a:bodyPr/>
          <a:lstStyle/>
          <a:p>
            <a:pPr eaLnBrk="1" hangingPunct="1"/>
            <a:r>
              <a:rPr lang="en-US" sz="1800" b="1" dirty="0" smtClean="0"/>
              <a:t>C. Carnevale</a:t>
            </a:r>
            <a:r>
              <a:rPr lang="en-US" sz="1800" b="1" baseline="30000" dirty="0" smtClean="0"/>
              <a:t>1</a:t>
            </a:r>
            <a:r>
              <a:rPr lang="en-US" sz="1800" b="1" dirty="0" smtClean="0"/>
              <a:t>, G. Finzi</a:t>
            </a:r>
            <a:r>
              <a:rPr lang="en-US" sz="1800" b="1" baseline="30000" dirty="0" smtClean="0"/>
              <a:t>1</a:t>
            </a:r>
            <a:r>
              <a:rPr lang="en-US" sz="1800" b="1" dirty="0" smtClean="0"/>
              <a:t>, E. Pisoni</a:t>
            </a:r>
            <a:r>
              <a:rPr lang="en-US" sz="1800" b="1" baseline="30000" dirty="0" smtClean="0"/>
              <a:t>1</a:t>
            </a:r>
            <a:r>
              <a:rPr lang="en-US" sz="1800" b="1" dirty="0" smtClean="0"/>
              <a:t>, P. Thunis</a:t>
            </a:r>
            <a:r>
              <a:rPr lang="en-US" sz="1800" b="1" baseline="30000" dirty="0" smtClean="0"/>
              <a:t>2</a:t>
            </a:r>
            <a:r>
              <a:rPr lang="en-US" sz="1800" b="1" dirty="0" smtClean="0"/>
              <a:t>, M. Volta</a:t>
            </a:r>
            <a:r>
              <a:rPr lang="en-US" sz="1800" b="1" baseline="30000" dirty="0" smtClean="0"/>
              <a:t>1</a:t>
            </a:r>
            <a:endParaRPr lang="it-IT" sz="1800" b="1" dirty="0" smtClean="0"/>
          </a:p>
          <a:p>
            <a:pPr eaLnBrk="1" hangingPunct="1"/>
            <a:r>
              <a:rPr lang="en-US" sz="1400" baseline="30000" dirty="0" smtClean="0"/>
              <a:t> 1</a:t>
            </a:r>
            <a:r>
              <a:rPr lang="en-US" sz="1400" dirty="0" smtClean="0"/>
              <a:t>Dept. of Information Engineering, Faculty of Engineering, University of Brescia, Italy</a:t>
            </a:r>
          </a:p>
          <a:p>
            <a:pPr eaLnBrk="1" hangingPunct="1"/>
            <a:r>
              <a:rPr lang="en-US" sz="1400" baseline="30000" dirty="0" smtClean="0"/>
              <a:t>2</a:t>
            </a:r>
            <a:r>
              <a:rPr lang="en-US" sz="1400" dirty="0" smtClean="0"/>
              <a:t>European commission, DG JRC, Institute for Environment and Sustainability</a:t>
            </a: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0" name="Picture 6" descr="D:\Utenti\Claudio\Lavoro\Articoli_Presentazioni_Poster\Articoli\2012\car_fin_pis_vol_THERMO_ATMENV\materiale\err_medio_abs_norm_esta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0430" y="1167943"/>
            <a:ext cx="4693570" cy="2700000"/>
          </a:xfrm>
          <a:prstGeom prst="rect">
            <a:avLst/>
          </a:prstGeom>
          <a:noFill/>
        </p:spPr>
      </p:pic>
      <p:pic>
        <p:nvPicPr>
          <p:cNvPr id="67591" name="Picture 7" descr="D:\Utenti\Claudio\Lavoro\Articoli_Presentazioni_Poster\Articoli\2012\car_fin_pis_vol_THERMO_ATMENV\materiale\err_medio_abs_norm_invern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0430" y="4158000"/>
            <a:ext cx="4693570" cy="2700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Performance </a:t>
            </a:r>
            <a:r>
              <a:rPr lang="it-IT" sz="2400" dirty="0" err="1" smtClean="0"/>
              <a:t>Comparison</a:t>
            </a:r>
            <a:r>
              <a:rPr lang="it-IT" sz="2400" dirty="0" smtClean="0"/>
              <a:t>: PM10 NMAE</a:t>
            </a:r>
            <a:endParaRPr lang="en-US" sz="2400" dirty="0"/>
          </a:p>
        </p:txBody>
      </p:sp>
      <p:pic>
        <p:nvPicPr>
          <p:cNvPr id="67589" name="Picture 5" descr="D:\Utenti\Claudio\Lavoro\Articoli_Presentazioni_Poster\Articoli\2012\car_fin_pis_vol_THERMO_ATMENV\materiale\err_medio_abs_norm_ann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050593"/>
            <a:ext cx="4693569" cy="2700000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2100949" y="1839686"/>
            <a:ext cx="67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Year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46374" y="9579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Summer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422578" y="3984176"/>
            <a:ext cx="900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Winter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Performance </a:t>
            </a:r>
            <a:r>
              <a:rPr lang="it-IT" sz="2400" dirty="0" err="1" smtClean="0"/>
              <a:t>Comparison</a:t>
            </a:r>
            <a:r>
              <a:rPr lang="it-IT" sz="2400" dirty="0" smtClean="0"/>
              <a:t>: PM10 Taylor </a:t>
            </a:r>
            <a:r>
              <a:rPr lang="it-IT" sz="2400" dirty="0" err="1" smtClean="0"/>
              <a:t>Diagram</a:t>
            </a:r>
            <a:endParaRPr lang="en-US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264239" y="1839686"/>
            <a:ext cx="67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Year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609150" y="9579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Summer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16387" y="3984176"/>
            <a:ext cx="900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Winter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7408"/>
          <a:stretch>
            <a:fillRect/>
          </a:stretch>
        </p:blipFill>
        <p:spPr bwMode="auto">
          <a:xfrm>
            <a:off x="4824000" y="3429463"/>
            <a:ext cx="4320000" cy="3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4000" y="274321"/>
            <a:ext cx="4320000" cy="370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69721"/>
            <a:ext cx="4320000" cy="370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CasellaDiTesto 11"/>
          <p:cNvSpPr txBox="1"/>
          <p:nvPr/>
        </p:nvSpPr>
        <p:spPr>
          <a:xfrm>
            <a:off x="2880360" y="5730240"/>
            <a:ext cx="2204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74638" algn="l"/>
              </a:tabLst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*</a:t>
            </a:r>
            <a:r>
              <a:rPr lang="it-IT" dirty="0" smtClean="0">
                <a:latin typeface="+mj-lt"/>
              </a:rPr>
              <a:t>	</a:t>
            </a:r>
            <a:r>
              <a:rPr lang="it-IT" dirty="0" err="1" smtClean="0">
                <a:latin typeface="+mj-lt"/>
              </a:rPr>
              <a:t>TCAM_ISO</a:t>
            </a:r>
            <a:endParaRPr lang="it-IT" dirty="0" smtClean="0">
              <a:latin typeface="+mj-lt"/>
            </a:endParaRPr>
          </a:p>
          <a:p>
            <a:pPr>
              <a:tabLst>
                <a:tab pos="274638" algn="l"/>
              </a:tabLst>
            </a:pPr>
            <a:r>
              <a:rPr lang="it-IT" b="1" dirty="0" smtClean="0">
                <a:solidFill>
                  <a:srgbClr val="FF0000"/>
                </a:solidFill>
                <a:latin typeface="+mj-lt"/>
              </a:rPr>
              <a:t>+</a:t>
            </a:r>
            <a:r>
              <a:rPr lang="it-IT" dirty="0" smtClean="0">
                <a:latin typeface="+mj-lt"/>
              </a:rPr>
              <a:t> 	</a:t>
            </a:r>
            <a:r>
              <a:rPr lang="it-IT" dirty="0" err="1" smtClean="0">
                <a:latin typeface="+mj-lt"/>
              </a:rPr>
              <a:t>TCAM_SCAPE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Inorganic</a:t>
            </a:r>
            <a:r>
              <a:rPr lang="it-IT" dirty="0" smtClean="0"/>
              <a:t> </a:t>
            </a:r>
            <a:r>
              <a:rPr lang="it-IT" dirty="0" err="1" smtClean="0"/>
              <a:t>ion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en-US" dirty="0"/>
          </a:p>
        </p:txBody>
      </p:sp>
      <p:grpSp>
        <p:nvGrpSpPr>
          <p:cNvPr id="10" name="Gruppo 9"/>
          <p:cNvGrpSpPr>
            <a:grpSpLocks noChangeAspect="1"/>
          </p:cNvGrpSpPr>
          <p:nvPr/>
        </p:nvGrpSpPr>
        <p:grpSpPr>
          <a:xfrm>
            <a:off x="0" y="2280605"/>
            <a:ext cx="4851447" cy="2741098"/>
            <a:chOff x="0" y="1076642"/>
            <a:chExt cx="8729105" cy="4932000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 l="1778" r="2951"/>
            <a:stretch>
              <a:fillRect/>
            </a:stretch>
          </p:blipFill>
          <p:spPr bwMode="auto">
            <a:xfrm>
              <a:off x="0" y="1076642"/>
              <a:ext cx="8729105" cy="49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Ovale 4"/>
            <p:cNvSpPr/>
            <p:nvPr/>
          </p:nvSpPr>
          <p:spPr>
            <a:xfrm>
              <a:off x="3535680" y="2545080"/>
              <a:ext cx="10668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e 6"/>
            <p:cNvSpPr/>
            <p:nvPr/>
          </p:nvSpPr>
          <p:spPr>
            <a:xfrm>
              <a:off x="4770120" y="3124200"/>
              <a:ext cx="10668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e 7"/>
            <p:cNvSpPr/>
            <p:nvPr/>
          </p:nvSpPr>
          <p:spPr>
            <a:xfrm>
              <a:off x="3429000" y="2225040"/>
              <a:ext cx="10668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e 8"/>
            <p:cNvSpPr/>
            <p:nvPr/>
          </p:nvSpPr>
          <p:spPr>
            <a:xfrm>
              <a:off x="4404360" y="2682240"/>
              <a:ext cx="10668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4" name="Segnaposto contenuto 13"/>
          <p:cNvGraphicFramePr>
            <a:graphicFrameLocks noGrp="1"/>
          </p:cNvGraphicFramePr>
          <p:nvPr>
            <p:ph idx="1"/>
          </p:nvPr>
        </p:nvGraphicFramePr>
        <p:xfrm>
          <a:off x="5273040" y="2547620"/>
          <a:ext cx="3444240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8080"/>
                <a:gridCol w="1148080"/>
                <a:gridCol w="1148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Summer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Winter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Bosco </a:t>
                      </a:r>
                      <a:r>
                        <a:rPr lang="it-IT" dirty="0" err="1" smtClean="0"/>
                        <a:t>Fontana*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Brescia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Saronno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Varese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6477000" y="4831080"/>
            <a:ext cx="1263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latin typeface="+mj-lt"/>
              </a:rPr>
              <a:t>* No NH4+ data</a:t>
            </a:r>
            <a:endParaRPr lang="en-US" sz="1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Performance </a:t>
            </a:r>
            <a:r>
              <a:rPr lang="it-IT" sz="2400" dirty="0" err="1" smtClean="0"/>
              <a:t>Comparison</a:t>
            </a:r>
            <a:r>
              <a:rPr lang="it-IT" sz="2400" dirty="0" smtClean="0"/>
              <a:t>: NO3- NMAE</a:t>
            </a:r>
            <a:endParaRPr lang="en-US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782243" y="3108964"/>
            <a:ext cx="90075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Winter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31442" y="672737"/>
            <a:ext cx="11079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Summer</a:t>
            </a:r>
            <a:endParaRPr lang="en-US" sz="1800" b="1" dirty="0" smtClean="0">
              <a:solidFill>
                <a:schemeClr val="accent2"/>
              </a:solidFill>
              <a:latin typeface="+mj-lt"/>
            </a:endParaRPr>
          </a:p>
        </p:txBody>
      </p:sp>
      <p:graphicFrame>
        <p:nvGraphicFramePr>
          <p:cNvPr id="10" name="Grafico 9"/>
          <p:cNvGraphicFramePr/>
          <p:nvPr/>
        </p:nvGraphicFramePr>
        <p:xfrm>
          <a:off x="0" y="1005840"/>
          <a:ext cx="4320000" cy="34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65218" t="41051" b="41759"/>
          <a:stretch>
            <a:fillRect/>
          </a:stretch>
        </p:blipFill>
        <p:spPr bwMode="auto">
          <a:xfrm>
            <a:off x="2468880" y="4480560"/>
            <a:ext cx="2124710" cy="70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5" name="Grafico 14"/>
          <p:cNvGraphicFramePr/>
          <p:nvPr/>
        </p:nvGraphicFramePr>
        <p:xfrm>
          <a:off x="4824000" y="3393440"/>
          <a:ext cx="4320000" cy="34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Performance </a:t>
            </a:r>
            <a:r>
              <a:rPr lang="it-IT" sz="2400" dirty="0" err="1" smtClean="0"/>
              <a:t>Comparison</a:t>
            </a:r>
            <a:r>
              <a:rPr lang="it-IT" sz="2400" dirty="0" smtClean="0"/>
              <a:t>: SO4= NMAE</a:t>
            </a:r>
            <a:endParaRPr lang="en-US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782243" y="3108964"/>
            <a:ext cx="90075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Winter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31442" y="672737"/>
            <a:ext cx="11079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Summer</a:t>
            </a:r>
            <a:endParaRPr lang="en-US" sz="1800" b="1" dirty="0" smtClean="0">
              <a:solidFill>
                <a:schemeClr val="accent2"/>
              </a:solidFill>
              <a:latin typeface="+mj-lt"/>
            </a:endParaRPr>
          </a:p>
        </p:txBody>
      </p:sp>
      <p:graphicFrame>
        <p:nvGraphicFramePr>
          <p:cNvPr id="10" name="Grafico 9"/>
          <p:cNvGraphicFramePr/>
          <p:nvPr/>
        </p:nvGraphicFramePr>
        <p:xfrm>
          <a:off x="0" y="1005840"/>
          <a:ext cx="4320000" cy="34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65218" t="41051" b="41759"/>
          <a:stretch>
            <a:fillRect/>
          </a:stretch>
        </p:blipFill>
        <p:spPr bwMode="auto">
          <a:xfrm>
            <a:off x="2468880" y="4480560"/>
            <a:ext cx="2124710" cy="70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5" name="Grafico 14"/>
          <p:cNvGraphicFramePr/>
          <p:nvPr/>
        </p:nvGraphicFramePr>
        <p:xfrm>
          <a:off x="4824000" y="3393440"/>
          <a:ext cx="4320000" cy="34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Performance </a:t>
            </a:r>
            <a:r>
              <a:rPr lang="it-IT" sz="2400" dirty="0" err="1" smtClean="0"/>
              <a:t>Comparison</a:t>
            </a:r>
            <a:r>
              <a:rPr lang="it-IT" sz="2400" dirty="0" smtClean="0"/>
              <a:t>: NH4+ NMAE</a:t>
            </a:r>
            <a:endParaRPr lang="en-US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782243" y="3108964"/>
            <a:ext cx="90075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Winter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31442" y="672737"/>
            <a:ext cx="11079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Summer</a:t>
            </a:r>
            <a:endParaRPr lang="en-US" sz="1800" b="1" dirty="0" smtClean="0">
              <a:solidFill>
                <a:schemeClr val="accent2"/>
              </a:solidFill>
              <a:latin typeface="+mj-lt"/>
            </a:endParaRPr>
          </a:p>
        </p:txBody>
      </p:sp>
      <p:graphicFrame>
        <p:nvGraphicFramePr>
          <p:cNvPr id="10" name="Grafico 9"/>
          <p:cNvGraphicFramePr/>
          <p:nvPr/>
        </p:nvGraphicFramePr>
        <p:xfrm>
          <a:off x="0" y="1005840"/>
          <a:ext cx="4320000" cy="34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65218" t="41051" b="41759"/>
          <a:stretch>
            <a:fillRect/>
          </a:stretch>
        </p:blipFill>
        <p:spPr bwMode="auto">
          <a:xfrm>
            <a:off x="2468880" y="4480560"/>
            <a:ext cx="2124710" cy="70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5" name="Grafico 14"/>
          <p:cNvGraphicFramePr/>
          <p:nvPr/>
        </p:nvGraphicFramePr>
        <p:xfrm>
          <a:off x="4824000" y="3393440"/>
          <a:ext cx="4320000" cy="34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6" name="Gruppo 15"/>
          <p:cNvGrpSpPr/>
          <p:nvPr/>
        </p:nvGrpSpPr>
        <p:grpSpPr>
          <a:xfrm>
            <a:off x="3825240" y="914400"/>
            <a:ext cx="5029200" cy="4236720"/>
            <a:chOff x="1310640" y="2301240"/>
            <a:chExt cx="5029200" cy="4236720"/>
          </a:xfrm>
        </p:grpSpPr>
        <p:sp>
          <p:nvSpPr>
            <p:cNvPr id="12" name="Rettangolo 11"/>
            <p:cNvSpPr/>
            <p:nvPr/>
          </p:nvSpPr>
          <p:spPr>
            <a:xfrm>
              <a:off x="1310640" y="2301240"/>
              <a:ext cx="5029200" cy="42367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Grafico 10"/>
            <p:cNvGraphicFramePr/>
            <p:nvPr/>
          </p:nvGraphicFramePr>
          <p:xfrm>
            <a:off x="1691640" y="2865120"/>
            <a:ext cx="4320000" cy="34645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3" name="CasellaDiTesto 12"/>
            <p:cNvSpPr txBox="1"/>
            <p:nvPr/>
          </p:nvSpPr>
          <p:spPr>
            <a:xfrm>
              <a:off x="3350642" y="2471057"/>
              <a:ext cx="176202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it-IT" sz="1800" b="1" dirty="0" err="1" smtClean="0">
                  <a:solidFill>
                    <a:schemeClr val="accent2"/>
                  </a:solidFill>
                  <a:latin typeface="+mj-lt"/>
                </a:rPr>
                <a:t>NME-Summer</a:t>
              </a:r>
              <a:endParaRPr lang="en-US" sz="1800" b="1" dirty="0" smtClean="0">
                <a:solidFill>
                  <a:schemeClr val="accent2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PM10</a:t>
            </a:r>
          </a:p>
          <a:p>
            <a:pPr lvl="1"/>
            <a:r>
              <a:rPr lang="en-US" smtClean="0"/>
              <a:t>Mean Value: Similar results (underestimation of measured PM10).</a:t>
            </a:r>
          </a:p>
          <a:p>
            <a:pPr lvl="1"/>
            <a:r>
              <a:rPr lang="en-US" smtClean="0"/>
              <a:t>NMAE/Correlation: remarkable differences (SUMMER!), with better performaces obtained through ISORROPIA.</a:t>
            </a:r>
          </a:p>
          <a:p>
            <a:r>
              <a:rPr lang="en-US" smtClean="0"/>
              <a:t>INORGANICS</a:t>
            </a:r>
          </a:p>
          <a:p>
            <a:pPr lvl="1"/>
            <a:r>
              <a:rPr lang="en-US" smtClean="0"/>
              <a:t>SCAPE2: (quite) large overestimation of NH4+.</a:t>
            </a:r>
          </a:p>
          <a:p>
            <a:pPr lvl="1"/>
            <a:r>
              <a:rPr lang="en-US" smtClean="0"/>
              <a:t>NMAE is lower for ISORROPIA but too few data to state a general behavior!</a:t>
            </a:r>
          </a:p>
          <a:p>
            <a:pPr lvl="1"/>
            <a:endParaRPr lang="en-US" smtClean="0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GAMES </a:t>
            </a:r>
            <a:r>
              <a:rPr lang="it-IT" dirty="0" err="1" smtClean="0"/>
              <a:t>modelling</a:t>
            </a:r>
            <a:r>
              <a:rPr lang="it-IT" dirty="0" smtClean="0"/>
              <a:t> system</a:t>
            </a:r>
          </a:p>
          <a:p>
            <a:r>
              <a:rPr lang="it-IT" dirty="0" smtClean="0"/>
              <a:t>The TCAM </a:t>
            </a:r>
            <a:r>
              <a:rPr lang="it-IT" dirty="0" err="1" smtClean="0"/>
              <a:t>model</a:t>
            </a:r>
            <a:endParaRPr lang="it-IT" dirty="0" smtClean="0"/>
          </a:p>
          <a:p>
            <a:r>
              <a:rPr lang="it-IT" dirty="0" smtClean="0"/>
              <a:t>ISORROPIA/SCAPE2 </a:t>
            </a:r>
            <a:r>
              <a:rPr lang="it-IT" dirty="0" err="1" smtClean="0"/>
              <a:t>Thermodynamic</a:t>
            </a:r>
            <a:r>
              <a:rPr lang="it-IT" dirty="0" smtClean="0"/>
              <a:t> </a:t>
            </a:r>
            <a:r>
              <a:rPr lang="it-IT" dirty="0" err="1" smtClean="0"/>
              <a:t>modules</a:t>
            </a:r>
            <a:endParaRPr lang="it-IT" dirty="0" smtClean="0"/>
          </a:p>
          <a:p>
            <a:r>
              <a:rPr lang="it-IT" dirty="0" smtClean="0"/>
              <a:t>Case </a:t>
            </a:r>
            <a:r>
              <a:rPr lang="it-IT" dirty="0" err="1" smtClean="0"/>
              <a:t>Study</a:t>
            </a:r>
            <a:endParaRPr lang="it-IT" dirty="0" smtClean="0"/>
          </a:p>
          <a:p>
            <a:pPr lvl="1"/>
            <a:r>
              <a:rPr lang="it-IT" dirty="0" smtClean="0"/>
              <a:t>PM10 performance impact</a:t>
            </a:r>
          </a:p>
          <a:p>
            <a:pPr lvl="1"/>
            <a:r>
              <a:rPr lang="it-IT" dirty="0" smtClean="0"/>
              <a:t>PM10 </a:t>
            </a:r>
            <a:r>
              <a:rPr lang="it-IT" dirty="0" err="1" smtClean="0"/>
              <a:t>chemical</a:t>
            </a:r>
            <a:r>
              <a:rPr lang="it-IT" dirty="0" smtClean="0"/>
              <a:t> </a:t>
            </a:r>
            <a:r>
              <a:rPr lang="it-IT" dirty="0" err="1" smtClean="0"/>
              <a:t>composition</a:t>
            </a:r>
            <a:r>
              <a:rPr lang="it-IT" dirty="0" smtClean="0"/>
              <a:t> impact</a:t>
            </a:r>
          </a:p>
          <a:p>
            <a:r>
              <a:rPr lang="it-IT" dirty="0" err="1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3"/>
          <p:cNvSpPr>
            <a:spLocks noChangeArrowheads="1"/>
          </p:cNvSpPr>
          <p:nvPr/>
        </p:nvSpPr>
        <p:spPr bwMode="auto">
          <a:xfrm>
            <a:off x="942073" y="5373485"/>
            <a:ext cx="1387475" cy="746125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C3FFC3"/>
              </a:gs>
            </a:gsLst>
            <a:lin ang="27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2962975" y="896018"/>
            <a:ext cx="1141412" cy="563562"/>
          </a:xfrm>
          <a:prstGeom prst="ellipse">
            <a:avLst/>
          </a:prstGeom>
          <a:gradFill rotWithShape="0">
            <a:gsLst>
              <a:gs pos="0">
                <a:srgbClr val="99CCFF"/>
              </a:gs>
              <a:gs pos="100000">
                <a:srgbClr val="F3F9FF"/>
              </a:gs>
            </a:gsLst>
            <a:lin ang="2700000" scaled="1"/>
          </a:gradFill>
          <a:ln w="9525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3096325" y="972899"/>
            <a:ext cx="852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>
                <a:latin typeface="Tahoma" pitchFamily="34" charset="0"/>
                <a:cs typeface="Times New Roman" pitchFamily="18" charset="0"/>
              </a:rPr>
              <a:t>Land use</a:t>
            </a:r>
          </a:p>
          <a:p>
            <a:pPr algn="ctr" eaLnBrk="0" hangingPunct="0"/>
            <a:r>
              <a:rPr lang="en-GB" sz="1000">
                <a:latin typeface="Tahoma" pitchFamily="34" charset="0"/>
                <a:cs typeface="Times New Roman" pitchFamily="18" charset="0"/>
              </a:rPr>
              <a:t>Topography</a:t>
            </a:r>
            <a:endParaRPr lang="en-GB" sz="1000">
              <a:latin typeface="Tahoma" pitchFamily="34" charset="0"/>
            </a:endParaRPr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5135563" y="1360488"/>
            <a:ext cx="1409700" cy="557212"/>
          </a:xfrm>
          <a:prstGeom prst="ellipse">
            <a:avLst/>
          </a:prstGeom>
          <a:gradFill rotWithShape="0">
            <a:gsLst>
              <a:gs pos="0">
                <a:srgbClr val="99CCFF"/>
              </a:gs>
              <a:gs pos="100000">
                <a:srgbClr val="F3F9FF"/>
              </a:gs>
            </a:gsLst>
            <a:lin ang="2700000" scaled="1"/>
          </a:gradFill>
          <a:ln w="9525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2400"/>
              <a:t>   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5510213" y="1447800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 b="1">
                <a:latin typeface="Tahoma" pitchFamily="34" charset="0"/>
                <a:cs typeface="Times New Roman" pitchFamily="18" charset="0"/>
              </a:rPr>
              <a:t>MM5</a:t>
            </a:r>
          </a:p>
          <a:p>
            <a:pPr algn="ctr" eaLnBrk="0" hangingPunct="0"/>
            <a:r>
              <a:rPr lang="en-GB" sz="1000" b="1">
                <a:latin typeface="Tahoma" pitchFamily="34" charset="0"/>
                <a:cs typeface="Times New Roman" pitchFamily="18" charset="0"/>
              </a:rPr>
              <a:t>output</a:t>
            </a:r>
            <a:endParaRPr lang="it-IT" sz="1000" b="1">
              <a:latin typeface="Tahoma" pitchFamily="34" charset="0"/>
            </a:endParaRP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3729038" y="2176463"/>
            <a:ext cx="1073150" cy="503237"/>
          </a:xfrm>
          <a:prstGeom prst="rect">
            <a:avLst/>
          </a:prstGeom>
          <a:gradFill rotWithShape="0">
            <a:gsLst>
              <a:gs pos="0">
                <a:srgbClr val="00CCFF"/>
              </a:gs>
              <a:gs pos="100000">
                <a:srgbClr val="81E6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765550" y="2274888"/>
            <a:ext cx="965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200">
                <a:latin typeface="Tahoma" pitchFamily="34" charset="0"/>
              </a:rPr>
              <a:t>PROMETEO</a:t>
            </a:r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3748088" y="3487738"/>
            <a:ext cx="954087" cy="592137"/>
          </a:xfrm>
          <a:prstGeom prst="rect">
            <a:avLst/>
          </a:prstGeom>
          <a:gradFill rotWithShape="0">
            <a:gsLst>
              <a:gs pos="0">
                <a:srgbClr val="CC3399"/>
              </a:gs>
              <a:gs pos="100000">
                <a:srgbClr val="E391C8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3399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3657600" y="3586163"/>
            <a:ext cx="1222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sz="1300" b="1">
                <a:latin typeface="Tahoma" pitchFamily="34" charset="0"/>
              </a:rPr>
              <a:t>TCAM</a:t>
            </a:r>
          </a:p>
          <a:p>
            <a:pPr algn="ctr" eaLnBrk="0" hangingPunct="0"/>
            <a:endParaRPr lang="it-IT" sz="1300">
              <a:latin typeface="Tahoma" pitchFamily="34" charset="0"/>
            </a:endParaRP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1257987" y="5538585"/>
            <a:ext cx="612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000" b="1" dirty="0" smtClean="0">
                <a:latin typeface="Tahoma" pitchFamily="34" charset="0"/>
              </a:rPr>
              <a:t>EMEP</a:t>
            </a:r>
            <a:endParaRPr lang="it-IT" sz="1000" b="1" dirty="0">
              <a:latin typeface="Tahoma" pitchFamily="34" charset="0"/>
            </a:endParaRPr>
          </a:p>
          <a:p>
            <a:pPr algn="ctr" eaLnBrk="0" hangingPunct="0"/>
            <a:r>
              <a:rPr lang="it-IT" sz="1000" b="1" dirty="0">
                <a:latin typeface="Tahoma" pitchFamily="34" charset="0"/>
              </a:rPr>
              <a:t>output</a:t>
            </a:r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>
            <a:off x="1643748" y="4976610"/>
            <a:ext cx="0" cy="376238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805548" y="4166985"/>
            <a:ext cx="1597025" cy="809625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D6EB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it-IT" sz="2400">
              <a:latin typeface="Tahoma" pitchFamily="34" charset="0"/>
            </a:endParaRP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1235761" y="4443210"/>
            <a:ext cx="781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200">
                <a:latin typeface="Tahoma" pitchFamily="34" charset="0"/>
              </a:rPr>
              <a:t>BOUNDY</a:t>
            </a:r>
          </a:p>
        </p:txBody>
      </p: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2424566" y="3600454"/>
            <a:ext cx="1046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000">
                <a:latin typeface="Tahoma" pitchFamily="34" charset="0"/>
              </a:rPr>
              <a:t>Boundary and</a:t>
            </a:r>
          </a:p>
          <a:p>
            <a:pPr eaLnBrk="0" hangingPunct="0"/>
            <a:r>
              <a:rPr lang="it-IT" sz="1000">
                <a:latin typeface="Tahoma" pitchFamily="34" charset="0"/>
              </a:rPr>
              <a:t>Initial condition</a:t>
            </a:r>
            <a:endParaRPr lang="it-IT" sz="800">
              <a:latin typeface="Tahoma" pitchFamily="34" charset="0"/>
            </a:endParaRPr>
          </a:p>
        </p:txBody>
      </p:sp>
      <p:sp useBgFill="1"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4038600" y="4203700"/>
            <a:ext cx="1566863" cy="3968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000">
                <a:latin typeface="Tahoma" pitchFamily="34" charset="0"/>
                <a:cs typeface="Times New Roman" pitchFamily="18" charset="0"/>
              </a:rPr>
              <a:t>3D concentration</a:t>
            </a:r>
          </a:p>
          <a:p>
            <a:pPr algn="ctr" eaLnBrk="0" hangingPunct="0"/>
            <a:r>
              <a:rPr lang="en-GB" sz="1000">
                <a:latin typeface="Tahoma" pitchFamily="34" charset="0"/>
                <a:cs typeface="Times New Roman" pitchFamily="18" charset="0"/>
              </a:rPr>
              <a:t>fields</a:t>
            </a:r>
            <a:endParaRPr lang="it-IT" sz="100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8209" name="Rectangle 18"/>
          <p:cNvSpPr>
            <a:spLocks noChangeArrowheads="1"/>
          </p:cNvSpPr>
          <p:nvPr/>
        </p:nvSpPr>
        <p:spPr bwMode="auto">
          <a:xfrm>
            <a:off x="6411913" y="2389188"/>
            <a:ext cx="927100" cy="6715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BE9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8210" name="Text Box 19"/>
          <p:cNvSpPr txBox="1">
            <a:spLocks noChangeArrowheads="1"/>
          </p:cNvSpPr>
          <p:nvPr/>
        </p:nvSpPr>
        <p:spPr bwMode="auto">
          <a:xfrm>
            <a:off x="6448425" y="2538413"/>
            <a:ext cx="8429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200">
                <a:latin typeface="Tahoma" pitchFamily="34" charset="0"/>
              </a:rPr>
              <a:t>POEM-PM</a:t>
            </a:r>
            <a:endParaRPr lang="it-IT" sz="1000">
              <a:latin typeface="Tahoma" pitchFamily="34" charset="0"/>
            </a:endParaRPr>
          </a:p>
        </p:txBody>
      </p:sp>
      <p:sp>
        <p:nvSpPr>
          <p:cNvPr id="8211" name="Line 20"/>
          <p:cNvSpPr>
            <a:spLocks noChangeShapeType="1"/>
          </p:cNvSpPr>
          <p:nvPr/>
        </p:nvSpPr>
        <p:spPr bwMode="auto">
          <a:xfrm>
            <a:off x="1665512" y="3810005"/>
            <a:ext cx="202474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Line 21"/>
          <p:cNvSpPr>
            <a:spLocks noChangeShapeType="1"/>
          </p:cNvSpPr>
          <p:nvPr/>
        </p:nvSpPr>
        <p:spPr bwMode="auto">
          <a:xfrm>
            <a:off x="3516085" y="1502229"/>
            <a:ext cx="551089" cy="472621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Line 22"/>
          <p:cNvSpPr>
            <a:spLocks noChangeShapeType="1"/>
          </p:cNvSpPr>
          <p:nvPr/>
        </p:nvSpPr>
        <p:spPr bwMode="auto">
          <a:xfrm flipH="1">
            <a:off x="4537075" y="1722438"/>
            <a:ext cx="544513" cy="252412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Oval 23"/>
          <p:cNvSpPr>
            <a:spLocks noChangeArrowheads="1"/>
          </p:cNvSpPr>
          <p:nvPr/>
        </p:nvSpPr>
        <p:spPr bwMode="auto">
          <a:xfrm>
            <a:off x="6919913" y="1376363"/>
            <a:ext cx="1666875" cy="596900"/>
          </a:xfrm>
          <a:prstGeom prst="ellipse">
            <a:avLst/>
          </a:prstGeom>
          <a:gradFill rotWithShape="0">
            <a:gsLst>
              <a:gs pos="0">
                <a:srgbClr val="FFCC00"/>
              </a:gs>
              <a:gs pos="100000">
                <a:srgbClr val="FFF1B7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1000">
                <a:latin typeface="Tahoma" pitchFamily="34" charset="0"/>
              </a:rPr>
              <a:t>Emission inventories</a:t>
            </a:r>
          </a:p>
        </p:txBody>
      </p:sp>
      <p:sp>
        <p:nvSpPr>
          <p:cNvPr id="8215" name="Line 24"/>
          <p:cNvSpPr>
            <a:spLocks noChangeShapeType="1"/>
          </p:cNvSpPr>
          <p:nvPr/>
        </p:nvSpPr>
        <p:spPr bwMode="auto">
          <a:xfrm flipH="1">
            <a:off x="7459663" y="2713038"/>
            <a:ext cx="155575" cy="4762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6" name="Line 25"/>
          <p:cNvSpPr>
            <a:spLocks noChangeShapeType="1"/>
          </p:cNvSpPr>
          <p:nvPr/>
        </p:nvSpPr>
        <p:spPr bwMode="auto">
          <a:xfrm>
            <a:off x="4267200" y="2679700"/>
            <a:ext cx="15875" cy="646113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7" name="Line 26"/>
          <p:cNvSpPr>
            <a:spLocks noChangeShapeType="1"/>
          </p:cNvSpPr>
          <p:nvPr/>
        </p:nvSpPr>
        <p:spPr bwMode="auto">
          <a:xfrm flipH="1">
            <a:off x="4805363" y="2717800"/>
            <a:ext cx="1611312" cy="877888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8" name="Line 27"/>
          <p:cNvSpPr>
            <a:spLocks noChangeShapeType="1"/>
          </p:cNvSpPr>
          <p:nvPr/>
        </p:nvSpPr>
        <p:spPr bwMode="auto">
          <a:xfrm flipH="1">
            <a:off x="7235825" y="1982788"/>
            <a:ext cx="460375" cy="220662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 useBgFill="1">
        <p:nvSpPr>
          <p:cNvPr id="8219" name="Text Box 28"/>
          <p:cNvSpPr txBox="1">
            <a:spLocks noChangeArrowheads="1"/>
          </p:cNvSpPr>
          <p:nvPr/>
        </p:nvSpPr>
        <p:spPr bwMode="auto">
          <a:xfrm>
            <a:off x="4919663" y="3192463"/>
            <a:ext cx="1030287" cy="2444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000">
                <a:latin typeface="Tahoma" pitchFamily="34" charset="0"/>
              </a:rPr>
              <a:t>Emission Fields</a:t>
            </a:r>
          </a:p>
        </p:txBody>
      </p:sp>
      <p:sp useBgFill="1">
        <p:nvSpPr>
          <p:cNvPr id="8220" name="Text Box 29"/>
          <p:cNvSpPr txBox="1">
            <a:spLocks noChangeArrowheads="1"/>
          </p:cNvSpPr>
          <p:nvPr/>
        </p:nvSpPr>
        <p:spPr bwMode="auto">
          <a:xfrm>
            <a:off x="3051175" y="2740025"/>
            <a:ext cx="2646363" cy="3968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>
                <a:latin typeface="Tahoma" pitchFamily="34" charset="0"/>
                <a:cs typeface="Times New Roman" pitchFamily="18" charset="0"/>
              </a:rPr>
              <a:t>3D wind and temperature fields </a:t>
            </a:r>
            <a:br>
              <a:rPr lang="en-GB" sz="1000">
                <a:latin typeface="Tahoma" pitchFamily="34" charset="0"/>
                <a:cs typeface="Times New Roman" pitchFamily="18" charset="0"/>
              </a:rPr>
            </a:br>
            <a:r>
              <a:rPr lang="en-GB" sz="1000">
                <a:latin typeface="Tahoma" pitchFamily="34" charset="0"/>
                <a:cs typeface="Times New Roman" pitchFamily="18" charset="0"/>
              </a:rPr>
              <a:t>Turbolence and Boundary Layer parameters</a:t>
            </a:r>
            <a:endParaRPr lang="it-IT" sz="100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8221" name="Oval 30"/>
          <p:cNvSpPr>
            <a:spLocks noChangeArrowheads="1"/>
          </p:cNvSpPr>
          <p:nvPr/>
        </p:nvSpPr>
        <p:spPr bwMode="auto">
          <a:xfrm>
            <a:off x="7419975" y="3630613"/>
            <a:ext cx="1177925" cy="496887"/>
          </a:xfrm>
          <a:prstGeom prst="ellipse">
            <a:avLst/>
          </a:prstGeom>
          <a:gradFill rotWithShape="0">
            <a:gsLst>
              <a:gs pos="0">
                <a:srgbClr val="FFCC00"/>
              </a:gs>
              <a:gs pos="100000">
                <a:srgbClr val="FFF3C3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1000" dirty="0">
                <a:latin typeface="Tahoma" pitchFamily="34" charset="0"/>
              </a:rPr>
              <a:t>VOC </a:t>
            </a:r>
            <a:r>
              <a:rPr lang="it-IT" sz="1000" dirty="0" smtClean="0">
                <a:latin typeface="Tahoma" pitchFamily="34" charset="0"/>
              </a:rPr>
              <a:t>/PM </a:t>
            </a:r>
            <a:r>
              <a:rPr lang="it-IT" sz="1000" dirty="0" err="1" smtClean="0">
                <a:latin typeface="Tahoma" pitchFamily="34" charset="0"/>
              </a:rPr>
              <a:t>speciation</a:t>
            </a:r>
            <a:endParaRPr lang="it-IT" sz="1000" dirty="0">
              <a:latin typeface="Tahoma" pitchFamily="34" charset="0"/>
            </a:endParaRPr>
          </a:p>
          <a:p>
            <a:pPr algn="ctr" eaLnBrk="0" hangingPunct="0"/>
            <a:r>
              <a:rPr lang="it-IT" sz="1000" dirty="0" err="1">
                <a:latin typeface="Tahoma" pitchFamily="34" charset="0"/>
              </a:rPr>
              <a:t>Profiles</a:t>
            </a:r>
            <a:endParaRPr lang="it-IT" sz="1000" dirty="0">
              <a:latin typeface="Tahoma" pitchFamily="34" charset="0"/>
            </a:endParaRPr>
          </a:p>
        </p:txBody>
      </p:sp>
      <p:sp>
        <p:nvSpPr>
          <p:cNvPr id="8222" name="Line 31"/>
          <p:cNvSpPr>
            <a:spLocks noChangeShapeType="1"/>
          </p:cNvSpPr>
          <p:nvPr/>
        </p:nvSpPr>
        <p:spPr bwMode="auto">
          <a:xfrm flipH="1" flipV="1">
            <a:off x="7138988" y="3119438"/>
            <a:ext cx="508000" cy="576262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23" name="Oval 32"/>
          <p:cNvSpPr>
            <a:spLocks noChangeArrowheads="1"/>
          </p:cNvSpPr>
          <p:nvPr/>
        </p:nvSpPr>
        <p:spPr bwMode="auto">
          <a:xfrm>
            <a:off x="7607300" y="2447925"/>
            <a:ext cx="1073150" cy="496888"/>
          </a:xfrm>
          <a:prstGeom prst="ellipse">
            <a:avLst/>
          </a:prstGeom>
          <a:gradFill rotWithShape="0">
            <a:gsLst>
              <a:gs pos="0">
                <a:srgbClr val="FFCC00"/>
              </a:gs>
              <a:gs pos="100000">
                <a:srgbClr val="FFF1B7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24" name="Text Box 33"/>
          <p:cNvSpPr txBox="1">
            <a:spLocks noChangeArrowheads="1"/>
          </p:cNvSpPr>
          <p:nvPr/>
        </p:nvSpPr>
        <p:spPr bwMode="auto">
          <a:xfrm>
            <a:off x="7802563" y="2516188"/>
            <a:ext cx="71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000">
                <a:latin typeface="Tahoma" pitchFamily="34" charset="0"/>
              </a:rPr>
              <a:t>Temporal</a:t>
            </a:r>
          </a:p>
          <a:p>
            <a:pPr algn="ctr" eaLnBrk="0" hangingPunct="0"/>
            <a:r>
              <a:rPr lang="it-IT" sz="1000">
                <a:latin typeface="Tahoma" pitchFamily="34" charset="0"/>
              </a:rPr>
              <a:t>Profiles</a:t>
            </a:r>
          </a:p>
        </p:txBody>
      </p:sp>
      <p:sp>
        <p:nvSpPr>
          <p:cNvPr id="8225" name="Rectangle 34"/>
          <p:cNvSpPr>
            <a:spLocks noChangeArrowheads="1"/>
          </p:cNvSpPr>
          <p:nvPr/>
        </p:nvSpPr>
        <p:spPr bwMode="auto">
          <a:xfrm>
            <a:off x="3746500" y="5137150"/>
            <a:ext cx="954088" cy="742950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A9FFA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99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it-IT" sz="1300">
                <a:latin typeface="Tahoma" pitchFamily="34" charset="0"/>
              </a:rPr>
              <a:t>System</a:t>
            </a:r>
            <a:br>
              <a:rPr lang="it-IT" sz="1300">
                <a:latin typeface="Tahoma" pitchFamily="34" charset="0"/>
              </a:rPr>
            </a:br>
            <a:r>
              <a:rPr lang="it-IT" sz="1300">
                <a:latin typeface="Tahoma" pitchFamily="34" charset="0"/>
              </a:rPr>
              <a:t>Evaluation</a:t>
            </a:r>
          </a:p>
          <a:p>
            <a:pPr algn="ctr"/>
            <a:r>
              <a:rPr lang="it-IT" sz="1300">
                <a:latin typeface="Tahoma" pitchFamily="34" charset="0"/>
              </a:rPr>
              <a:t>Tool</a:t>
            </a:r>
            <a:endParaRPr lang="it-IT" sz="2400"/>
          </a:p>
        </p:txBody>
      </p:sp>
      <p:sp>
        <p:nvSpPr>
          <p:cNvPr id="8226" name="Line 35"/>
          <p:cNvSpPr>
            <a:spLocks noChangeShapeType="1"/>
          </p:cNvSpPr>
          <p:nvPr/>
        </p:nvSpPr>
        <p:spPr bwMode="auto">
          <a:xfrm>
            <a:off x="4267200" y="4127500"/>
            <a:ext cx="0" cy="877888"/>
          </a:xfrm>
          <a:prstGeom prst="line">
            <a:avLst/>
          </a:prstGeom>
          <a:noFill/>
          <a:ln w="19050">
            <a:solidFill>
              <a:srgbClr val="D6009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27" name="Rectangle 3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smtClean="0"/>
              <a:t>GAMES: Gas Aerosol Modelling Evaluation System</a:t>
            </a:r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>
            <a:off x="1676402" y="3822690"/>
            <a:ext cx="0" cy="216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none" w="med" len="med"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19" name="Text Box 28"/>
          <p:cNvSpPr txBox="1">
            <a:spLocks noChangeArrowheads="1"/>
          </p:cNvSpPr>
          <p:nvPr/>
        </p:nvSpPr>
        <p:spPr bwMode="auto">
          <a:xfrm>
            <a:off x="1631951" y="4602163"/>
            <a:ext cx="1030287" cy="2444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t-IT" sz="1000" dirty="0" err="1">
                <a:latin typeface="Tahoma" pitchFamily="34" charset="0"/>
              </a:rPr>
              <a:t>Emission</a:t>
            </a:r>
            <a:r>
              <a:rPr lang="it-IT" sz="1000" dirty="0">
                <a:latin typeface="Tahoma" pitchFamily="34" charset="0"/>
              </a:rPr>
              <a:t> </a:t>
            </a:r>
            <a:r>
              <a:rPr lang="it-IT" sz="1000" dirty="0" err="1">
                <a:latin typeface="Tahoma" pitchFamily="34" charset="0"/>
              </a:rPr>
              <a:t>Fields</a:t>
            </a:r>
            <a:endParaRPr lang="it-IT" sz="1000" dirty="0">
              <a:latin typeface="Tahoma" pitchFamily="34" charset="0"/>
            </a:endParaRPr>
          </a:p>
        </p:txBody>
      </p:sp>
      <p:sp useBgFill="1">
        <p:nvSpPr>
          <p:cNvPr id="8220" name="Text Box 29"/>
          <p:cNvSpPr txBox="1">
            <a:spLocks noChangeArrowheads="1"/>
          </p:cNvSpPr>
          <p:nvPr/>
        </p:nvSpPr>
        <p:spPr bwMode="auto">
          <a:xfrm>
            <a:off x="15875" y="3006725"/>
            <a:ext cx="2646363" cy="3968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 dirty="0">
                <a:latin typeface="Tahoma" pitchFamily="34" charset="0"/>
                <a:cs typeface="Times New Roman" pitchFamily="18" charset="0"/>
              </a:rPr>
              <a:t>3D wind and temperature fields </a:t>
            </a:r>
            <a:br>
              <a:rPr lang="en-GB" sz="1000" dirty="0">
                <a:latin typeface="Tahoma" pitchFamily="34" charset="0"/>
                <a:cs typeface="Times New Roman" pitchFamily="18" charset="0"/>
              </a:rPr>
            </a:br>
            <a:r>
              <a:rPr lang="en-GB" sz="1000" dirty="0" err="1">
                <a:latin typeface="Tahoma" pitchFamily="34" charset="0"/>
                <a:cs typeface="Times New Roman" pitchFamily="18" charset="0"/>
              </a:rPr>
              <a:t>Turbolence</a:t>
            </a:r>
            <a:r>
              <a:rPr lang="en-GB" sz="1000" dirty="0">
                <a:latin typeface="Tahoma" pitchFamily="34" charset="0"/>
                <a:cs typeface="Times New Roman" pitchFamily="18" charset="0"/>
              </a:rPr>
              <a:t> and Boundary Layer parameters</a:t>
            </a:r>
            <a:endParaRPr lang="it-IT" sz="1000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1616076" y="3841750"/>
            <a:ext cx="1046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000">
                <a:latin typeface="Tahoma" pitchFamily="34" charset="0"/>
              </a:rPr>
              <a:t>Boundary and</a:t>
            </a:r>
          </a:p>
          <a:p>
            <a:pPr eaLnBrk="0" hangingPunct="0"/>
            <a:r>
              <a:rPr lang="it-IT" sz="1000">
                <a:latin typeface="Tahoma" pitchFamily="34" charset="0"/>
              </a:rPr>
              <a:t>Initial condition</a:t>
            </a:r>
            <a:endParaRPr lang="it-IT" sz="800">
              <a:latin typeface="Tahoma" pitchFamily="34" charset="0"/>
            </a:endParaRPr>
          </a:p>
        </p:txBody>
      </p:sp>
      <p:sp useBgFill="1"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5930900" y="3619500"/>
            <a:ext cx="1566863" cy="3968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000" dirty="0">
                <a:latin typeface="Tahoma" pitchFamily="34" charset="0"/>
                <a:cs typeface="Times New Roman" pitchFamily="18" charset="0"/>
              </a:rPr>
              <a:t>3D concentration</a:t>
            </a:r>
          </a:p>
          <a:p>
            <a:pPr algn="ctr" eaLnBrk="0" hangingPunct="0"/>
            <a:r>
              <a:rPr lang="en-GB" sz="1000" dirty="0">
                <a:latin typeface="Tahoma" pitchFamily="34" charset="0"/>
                <a:cs typeface="Times New Roman" pitchFamily="18" charset="0"/>
              </a:rPr>
              <a:t>fields</a:t>
            </a:r>
            <a:endParaRPr lang="it-IT" sz="1000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8211" name="Line 20"/>
          <p:cNvSpPr>
            <a:spLocks noChangeShapeType="1"/>
          </p:cNvSpPr>
          <p:nvPr/>
        </p:nvSpPr>
        <p:spPr bwMode="auto">
          <a:xfrm>
            <a:off x="1272380" y="4056063"/>
            <a:ext cx="1656000" cy="0"/>
          </a:xfrm>
          <a:prstGeom prst="line">
            <a:avLst/>
          </a:prstGeom>
          <a:noFill/>
          <a:ln w="31750">
            <a:solidFill>
              <a:srgbClr val="749C56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pPr algn="r"/>
            <a:endParaRPr lang="it-IT"/>
          </a:p>
        </p:txBody>
      </p:sp>
      <p:sp>
        <p:nvSpPr>
          <p:cNvPr id="8216" name="Line 25"/>
          <p:cNvSpPr>
            <a:spLocks noChangeShapeType="1"/>
          </p:cNvSpPr>
          <p:nvPr/>
        </p:nvSpPr>
        <p:spPr bwMode="auto">
          <a:xfrm rot="-5400000">
            <a:off x="2100380" y="2373194"/>
            <a:ext cx="0" cy="1656000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pPr algn="r"/>
            <a:endParaRPr lang="it-IT" dirty="0"/>
          </a:p>
        </p:txBody>
      </p:sp>
      <p:sp>
        <p:nvSpPr>
          <p:cNvPr id="8217" name="Line 26"/>
          <p:cNvSpPr>
            <a:spLocks noChangeShapeType="1"/>
          </p:cNvSpPr>
          <p:nvPr/>
        </p:nvSpPr>
        <p:spPr bwMode="auto">
          <a:xfrm rot="10800000" flipH="1">
            <a:off x="1272380" y="4838700"/>
            <a:ext cx="1656000" cy="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26" name="Line 35"/>
          <p:cNvSpPr>
            <a:spLocks noChangeShapeType="1"/>
          </p:cNvSpPr>
          <p:nvPr/>
        </p:nvSpPr>
        <p:spPr bwMode="auto">
          <a:xfrm rot="-5400000">
            <a:off x="6832600" y="3009900"/>
            <a:ext cx="0" cy="1656000"/>
          </a:xfrm>
          <a:prstGeom prst="line">
            <a:avLst/>
          </a:prstGeom>
          <a:noFill/>
          <a:ln w="31750">
            <a:solidFill>
              <a:srgbClr val="D60093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27" name="Rectangle 3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dirty="0" smtClean="0"/>
              <a:t>TCAM: </a:t>
            </a:r>
            <a:r>
              <a:rPr lang="it-IT" dirty="0" err="1" smtClean="0"/>
              <a:t>overview</a:t>
            </a:r>
            <a:endParaRPr lang="it-IT" dirty="0" smtClean="0"/>
          </a:p>
        </p:txBody>
      </p:sp>
      <p:grpSp>
        <p:nvGrpSpPr>
          <p:cNvPr id="40" name="Gruppo 39"/>
          <p:cNvGrpSpPr/>
          <p:nvPr/>
        </p:nvGrpSpPr>
        <p:grpSpPr>
          <a:xfrm>
            <a:off x="3201988" y="2070100"/>
            <a:ext cx="2525712" cy="3911600"/>
            <a:chOff x="3938588" y="1651000"/>
            <a:chExt cx="2525712" cy="3911600"/>
          </a:xfrm>
        </p:grpSpPr>
        <p:sp>
          <p:nvSpPr>
            <p:cNvPr id="8201" name="Rectangle 10"/>
            <p:cNvSpPr>
              <a:spLocks noChangeArrowheads="1"/>
            </p:cNvSpPr>
            <p:nvPr/>
          </p:nvSpPr>
          <p:spPr bwMode="auto">
            <a:xfrm>
              <a:off x="3938588" y="1651000"/>
              <a:ext cx="2525712" cy="3911600"/>
            </a:xfrm>
            <a:prstGeom prst="rect">
              <a:avLst/>
            </a:prstGeom>
            <a:gradFill rotWithShape="0">
              <a:gsLst>
                <a:gs pos="0">
                  <a:srgbClr val="CC3399"/>
                </a:gs>
                <a:gs pos="100000">
                  <a:srgbClr val="E391C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99"/>
              </a:extrusionClr>
            </a:sp3d>
          </p:spPr>
          <p:txBody>
            <a:bodyPr wrap="none" anchor="ctr">
              <a:flatTx/>
            </a:bodyPr>
            <a:lstStyle/>
            <a:p>
              <a:endParaRPr lang="it-IT"/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3938588" y="1651000"/>
              <a:ext cx="1222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it-IT" sz="1600" b="1" dirty="0">
                  <a:latin typeface="Tahoma" pitchFamily="34" charset="0"/>
                </a:rPr>
                <a:t>TCAM</a:t>
              </a:r>
            </a:p>
            <a:p>
              <a:pPr eaLnBrk="0" hangingPunct="0"/>
              <a:endParaRPr lang="it-IT" sz="1600" dirty="0">
                <a:latin typeface="Tahoma" pitchFamily="34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4002088" y="2311400"/>
              <a:ext cx="2259012" cy="584200"/>
            </a:xfrm>
            <a:prstGeom prst="rect">
              <a:avLst/>
            </a:prstGeom>
            <a:gradFill rotWithShape="0">
              <a:gsLst>
                <a:gs pos="0">
                  <a:srgbClr val="CC3399"/>
                </a:gs>
                <a:gs pos="100000">
                  <a:srgbClr val="E391C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Horizontal</a:t>
              </a:r>
              <a: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Transport</a:t>
              </a:r>
              <a:endParaRPr lang="it-IT" sz="16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>
              <a:off x="4002088" y="3124200"/>
              <a:ext cx="2259012" cy="584200"/>
            </a:xfrm>
            <a:prstGeom prst="rect">
              <a:avLst/>
            </a:prstGeom>
            <a:gradFill rotWithShape="0">
              <a:gsLst>
                <a:gs pos="0">
                  <a:srgbClr val="CC3399"/>
                </a:gs>
                <a:gs pos="100000">
                  <a:srgbClr val="E391C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Vertical </a:t>
              </a:r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Transport</a:t>
              </a:r>
              <a: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/>
              </a:r>
              <a:b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</a:br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Deposition</a:t>
              </a:r>
              <a:endParaRPr lang="it-IT" sz="16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8" name="Rectangle 10"/>
            <p:cNvSpPr>
              <a:spLocks noChangeArrowheads="1"/>
            </p:cNvSpPr>
            <p:nvPr/>
          </p:nvSpPr>
          <p:spPr bwMode="auto">
            <a:xfrm>
              <a:off x="4002088" y="3937000"/>
              <a:ext cx="2259012" cy="584200"/>
            </a:xfrm>
            <a:prstGeom prst="rect">
              <a:avLst/>
            </a:prstGeom>
            <a:gradFill rotWithShape="0">
              <a:gsLst>
                <a:gs pos="0">
                  <a:srgbClr val="CC3399"/>
                </a:gs>
                <a:gs pos="100000">
                  <a:srgbClr val="E391C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Gas </a:t>
              </a:r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phase</a:t>
              </a:r>
              <a: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chemistry</a:t>
              </a:r>
              <a:endParaRPr lang="it-IT" sz="16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auto">
            <a:xfrm>
              <a:off x="4002088" y="4749800"/>
              <a:ext cx="2259012" cy="584200"/>
            </a:xfrm>
            <a:prstGeom prst="rect">
              <a:avLst/>
            </a:prstGeom>
            <a:gradFill rotWithShape="0">
              <a:gsLst>
                <a:gs pos="0">
                  <a:srgbClr val="CC3399"/>
                </a:gs>
                <a:gs pos="100000">
                  <a:srgbClr val="E391C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it-IT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Aerosol </a:t>
              </a:r>
              <a:r>
                <a:rPr lang="it-IT" sz="1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module</a:t>
              </a:r>
              <a:endParaRPr lang="it-IT" sz="16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965200"/>
            <a:ext cx="7772400" cy="4114800"/>
          </a:xfrm>
        </p:spPr>
        <p:txBody>
          <a:bodyPr/>
          <a:lstStyle/>
          <a:p>
            <a:pPr eaLnBrk="1" hangingPunct="1"/>
            <a:r>
              <a:rPr lang="it-IT" dirty="0" err="1" smtClean="0"/>
              <a:t>Eulerian</a:t>
            </a:r>
            <a:r>
              <a:rPr lang="it-IT" dirty="0" smtClean="0"/>
              <a:t> 3D </a:t>
            </a:r>
            <a:r>
              <a:rPr lang="it-IT" dirty="0" err="1" smtClean="0"/>
              <a:t>model</a:t>
            </a:r>
            <a:endParaRPr lang="it-IT" dirty="0" smtClean="0"/>
          </a:p>
          <a:p>
            <a:pPr eaLnBrk="1" hangingPunct="1"/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Module</a:t>
            </a:r>
            <a:r>
              <a:rPr lang="it-IT" dirty="0" smtClean="0"/>
              <a:t>: </a:t>
            </a:r>
          </a:p>
          <a:p>
            <a:pPr lvl="1" eaLnBrk="1" hangingPunct="1"/>
            <a:r>
              <a:rPr lang="it-IT" dirty="0" err="1" smtClean="0"/>
              <a:t>Horizontal</a:t>
            </a:r>
            <a:r>
              <a:rPr lang="it-IT" dirty="0" smtClean="0"/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Chapeau </a:t>
            </a:r>
            <a:r>
              <a:rPr lang="it-IT" b="1" dirty="0" err="1" smtClean="0">
                <a:solidFill>
                  <a:schemeClr val="accent2"/>
                </a:solidFill>
              </a:rPr>
              <a:t>Function</a:t>
            </a:r>
            <a:r>
              <a:rPr lang="it-IT" dirty="0" smtClean="0"/>
              <a:t> + </a:t>
            </a:r>
            <a:r>
              <a:rPr lang="it-IT" b="1" dirty="0" err="1" smtClean="0">
                <a:solidFill>
                  <a:schemeClr val="accent2"/>
                </a:solidFill>
              </a:rPr>
              <a:t>Forester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</a:rPr>
              <a:t>Filter</a:t>
            </a:r>
            <a:endParaRPr lang="it-IT" b="1" dirty="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it-IT" dirty="0" smtClean="0"/>
              <a:t>Vertical: </a:t>
            </a:r>
            <a:r>
              <a:rPr lang="it-IT" b="1" dirty="0" err="1" smtClean="0">
                <a:solidFill>
                  <a:schemeClr val="accent2"/>
                </a:solidFill>
              </a:rPr>
              <a:t>Crank-Nicholson</a:t>
            </a:r>
            <a:r>
              <a:rPr lang="it-IT" dirty="0" smtClean="0"/>
              <a:t> </a:t>
            </a:r>
            <a:r>
              <a:rPr lang="it-IT" dirty="0" err="1" smtClean="0"/>
              <a:t>hybrid</a:t>
            </a:r>
            <a:r>
              <a:rPr lang="it-IT" dirty="0" smtClean="0"/>
              <a:t> solver </a:t>
            </a:r>
            <a:r>
              <a:rPr lang="it-IT" dirty="0" err="1" smtClean="0"/>
              <a:t>based</a:t>
            </a:r>
            <a:r>
              <a:rPr lang="it-IT" dirty="0" smtClean="0"/>
              <a:t> on the </a:t>
            </a:r>
            <a:r>
              <a:rPr lang="it-IT" dirty="0" err="1" smtClean="0"/>
              <a:t>vertical</a:t>
            </a:r>
            <a:r>
              <a:rPr lang="it-IT" dirty="0" smtClean="0"/>
              <a:t> </a:t>
            </a:r>
            <a:r>
              <a:rPr lang="it-IT" dirty="0" err="1" smtClean="0"/>
              <a:t>diffusivity</a:t>
            </a:r>
            <a:r>
              <a:rPr lang="it-IT" dirty="0" smtClean="0"/>
              <a:t> </a:t>
            </a:r>
            <a:r>
              <a:rPr lang="it-IT" dirty="0" err="1" smtClean="0"/>
              <a:t>coefficient</a:t>
            </a:r>
            <a:endParaRPr lang="it-IT" dirty="0" smtClean="0"/>
          </a:p>
          <a:p>
            <a:pPr eaLnBrk="1" hangingPunct="1"/>
            <a:r>
              <a:rPr lang="it-IT" dirty="0" err="1" smtClean="0"/>
              <a:t>Deposition</a:t>
            </a:r>
            <a:r>
              <a:rPr lang="it-IT" dirty="0" smtClean="0"/>
              <a:t> </a:t>
            </a:r>
            <a:r>
              <a:rPr lang="it-IT" dirty="0" err="1" smtClean="0"/>
              <a:t>Module</a:t>
            </a:r>
            <a:r>
              <a:rPr lang="it-IT" dirty="0" smtClean="0"/>
              <a:t>:</a:t>
            </a:r>
            <a:r>
              <a:rPr lang="it-IT" sz="2400" dirty="0" smtClean="0"/>
              <a:t> </a:t>
            </a:r>
            <a:r>
              <a:rPr lang="it-IT" b="1" dirty="0" err="1" smtClean="0">
                <a:solidFill>
                  <a:schemeClr val="accent2"/>
                </a:solidFill>
              </a:rPr>
              <a:t>Wet&amp;Dry</a:t>
            </a:r>
            <a:endParaRPr lang="it-IT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it-IT" dirty="0" smtClean="0"/>
              <a:t>Gas </a:t>
            </a:r>
            <a:r>
              <a:rPr lang="it-IT" dirty="0" err="1" smtClean="0"/>
              <a:t>Chemistry</a:t>
            </a:r>
            <a:r>
              <a:rPr lang="it-IT" dirty="0" smtClean="0"/>
              <a:t>:</a:t>
            </a:r>
          </a:p>
          <a:p>
            <a:pPr lvl="1" eaLnBrk="1" hangingPunct="1"/>
            <a:r>
              <a:rPr lang="it-IT" b="1" dirty="0" smtClean="0">
                <a:solidFill>
                  <a:schemeClr val="accent2"/>
                </a:solidFill>
              </a:rPr>
              <a:t>SAPRC97</a:t>
            </a:r>
          </a:p>
          <a:p>
            <a:pPr lvl="1" eaLnBrk="1" hangingPunct="1"/>
            <a:r>
              <a:rPr lang="it-IT" b="1" dirty="0" smtClean="0">
                <a:solidFill>
                  <a:schemeClr val="accent2"/>
                </a:solidFill>
              </a:rPr>
              <a:t>IEH solver</a:t>
            </a:r>
          </a:p>
          <a:p>
            <a:pPr eaLnBrk="1" hangingPunct="1"/>
            <a:r>
              <a:rPr lang="it-IT" dirty="0" smtClean="0"/>
              <a:t>Aerosol:</a:t>
            </a:r>
          </a:p>
          <a:p>
            <a:pPr lvl="1" eaLnBrk="1" hangingPunct="1"/>
            <a:r>
              <a:rPr lang="it-IT" dirty="0" err="1" smtClean="0"/>
              <a:t>Condensation</a:t>
            </a:r>
            <a:r>
              <a:rPr lang="it-IT" dirty="0" smtClean="0"/>
              <a:t>/</a:t>
            </a:r>
            <a:r>
              <a:rPr lang="it-IT" dirty="0" err="1" smtClean="0"/>
              <a:t>Evaporation</a:t>
            </a:r>
            <a:r>
              <a:rPr lang="it-IT" dirty="0" smtClean="0"/>
              <a:t>, </a:t>
            </a:r>
            <a:r>
              <a:rPr lang="it-IT" dirty="0" err="1" smtClean="0"/>
              <a:t>Nucleation</a:t>
            </a:r>
            <a:r>
              <a:rPr lang="it-IT" dirty="0" smtClean="0"/>
              <a:t>, </a:t>
            </a:r>
            <a:r>
              <a:rPr lang="it-IT" dirty="0" err="1" smtClean="0"/>
              <a:t>Aqueous</a:t>
            </a:r>
            <a:r>
              <a:rPr lang="it-IT" dirty="0" smtClean="0"/>
              <a:t> </a:t>
            </a:r>
            <a:r>
              <a:rPr lang="it-IT" dirty="0" err="1" smtClean="0"/>
              <a:t>chemistry</a:t>
            </a:r>
            <a:r>
              <a:rPr lang="it-IT" dirty="0" smtClean="0"/>
              <a:t> (SO2)</a:t>
            </a:r>
          </a:p>
          <a:p>
            <a:pPr lvl="1" eaLnBrk="1" hangingPunct="1"/>
            <a:r>
              <a:rPr lang="it-IT" dirty="0" smtClean="0"/>
              <a:t>21 </a:t>
            </a:r>
            <a:r>
              <a:rPr lang="it-IT" dirty="0" err="1" smtClean="0"/>
              <a:t>species</a:t>
            </a:r>
            <a:r>
              <a:rPr lang="it-IT" dirty="0" smtClean="0"/>
              <a:t>, 10 </a:t>
            </a:r>
            <a:r>
              <a:rPr lang="it-IT" dirty="0" err="1" smtClean="0"/>
              <a:t>size</a:t>
            </a:r>
            <a:r>
              <a:rPr lang="it-IT" dirty="0" smtClean="0"/>
              <a:t> </a:t>
            </a:r>
            <a:r>
              <a:rPr lang="it-IT" dirty="0" err="1" smtClean="0"/>
              <a:t>classes</a:t>
            </a:r>
            <a:endParaRPr lang="it-IT" dirty="0" smtClean="0"/>
          </a:p>
          <a:p>
            <a:pPr lvl="1" eaLnBrk="1" hangingPunct="1"/>
            <a:r>
              <a:rPr lang="it-IT" dirty="0" smtClean="0"/>
              <a:t>ISORROPIA/SCAPE2 </a:t>
            </a:r>
            <a:r>
              <a:rPr lang="it-IT" dirty="0" err="1" smtClean="0"/>
              <a:t>thermodynamic</a:t>
            </a:r>
            <a:r>
              <a:rPr lang="it-IT" dirty="0" smtClean="0"/>
              <a:t> </a:t>
            </a:r>
            <a:r>
              <a:rPr lang="it-IT" dirty="0" err="1" smtClean="0"/>
              <a:t>module</a:t>
            </a:r>
            <a:endParaRPr lang="it-IT" dirty="0" smtClean="0"/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TCAM: </a:t>
            </a:r>
            <a:r>
              <a:rPr lang="it-IT" dirty="0" err="1" smtClean="0"/>
              <a:t>Overview</a:t>
            </a:r>
            <a:endParaRPr lang="it-IT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Thermodynamic</a:t>
            </a:r>
            <a:r>
              <a:rPr lang="it-IT" dirty="0" smtClean="0"/>
              <a:t> </a:t>
            </a:r>
            <a:r>
              <a:rPr lang="it-IT" dirty="0" err="1" smtClean="0"/>
              <a:t>module</a:t>
            </a:r>
            <a:r>
              <a:rPr lang="it-IT" dirty="0" smtClean="0"/>
              <a:t> </a:t>
            </a:r>
            <a:r>
              <a:rPr lang="it-IT" dirty="0" err="1" smtClean="0"/>
              <a:t>comparison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85800" y="1816097"/>
          <a:ext cx="7717971" cy="29627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2657"/>
                <a:gridCol w="2572657"/>
                <a:gridCol w="2572657"/>
              </a:tblGrid>
              <a:tr h="437237">
                <a:tc>
                  <a:txBody>
                    <a:bodyPr/>
                    <a:lstStyle/>
                    <a:p>
                      <a:pPr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Feature</a:t>
                      </a:r>
                      <a:endParaRPr lang="en-US" sz="18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SCAPE2</a:t>
                      </a:r>
                      <a:endParaRPr lang="en-US" sz="18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ISORROPIA-II</a:t>
                      </a:r>
                      <a:endParaRPr lang="en-US" sz="18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7253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Chemical species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NO3-, NH4+, SO4=, </a:t>
                      </a:r>
                      <a:r>
                        <a:rPr lang="it-IT" sz="1200" dirty="0" err="1"/>
                        <a:t>Na+</a:t>
                      </a:r>
                      <a:r>
                        <a:rPr lang="it-IT" sz="1200" dirty="0"/>
                        <a:t>, Cl-, </a:t>
                      </a:r>
                      <a:r>
                        <a:rPr lang="it-IT" sz="1200" dirty="0" err="1"/>
                        <a:t>Ca+</a:t>
                      </a:r>
                      <a:r>
                        <a:rPr lang="it-IT" sz="1200" dirty="0"/>
                        <a:t>, </a:t>
                      </a:r>
                      <a:r>
                        <a:rPr lang="it-IT" sz="1200" dirty="0" err="1"/>
                        <a:t>K+</a:t>
                      </a:r>
                      <a:r>
                        <a:rPr lang="it-IT" sz="1200" dirty="0"/>
                        <a:t>, Mg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/>
                        <a:t>NO3-, NH4+, SO4=, </a:t>
                      </a:r>
                      <a:r>
                        <a:rPr lang="it-IT" sz="1200" dirty="0" err="1"/>
                        <a:t>Na+</a:t>
                      </a:r>
                      <a:r>
                        <a:rPr lang="it-IT" sz="1200" dirty="0"/>
                        <a:t>, Cl-, </a:t>
                      </a:r>
                      <a:r>
                        <a:rPr lang="it-IT" sz="1200" dirty="0" err="1"/>
                        <a:t>Ca+</a:t>
                      </a:r>
                      <a:r>
                        <a:rPr lang="it-IT" sz="1200" dirty="0"/>
                        <a:t>, </a:t>
                      </a:r>
                      <a:r>
                        <a:rPr lang="it-IT" sz="1200" dirty="0" err="1"/>
                        <a:t>K+</a:t>
                      </a:r>
                      <a:r>
                        <a:rPr lang="it-IT" sz="1200" dirty="0"/>
                        <a:t>, Mg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3735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200"/>
                        <a:t>Activity coefficients</a:t>
                      </a:r>
                      <a:endParaRPr lang="en-US" sz="16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Pitzer</a:t>
                      </a:r>
                      <a:r>
                        <a:rPr lang="en-US" sz="1200" dirty="0"/>
                        <a:t> (</a:t>
                      </a:r>
                      <a:r>
                        <a:rPr lang="en-US" sz="1200" dirty="0" err="1"/>
                        <a:t>multicomponent</a:t>
                      </a:r>
                      <a:r>
                        <a:rPr lang="en-US" sz="1200" dirty="0"/>
                        <a:t>) </a:t>
                      </a:r>
                      <a:r>
                        <a:rPr lang="en-US" sz="1200" dirty="0" err="1"/>
                        <a:t>Zdanovskii</a:t>
                      </a:r>
                      <a:r>
                        <a:rPr lang="en-US" sz="1200" dirty="0"/>
                        <a:t>, Robinson and Stokes (water)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Bromley/</a:t>
                      </a:r>
                      <a:r>
                        <a:rPr lang="en-US" sz="1200" dirty="0" err="1"/>
                        <a:t>Precomputed</a:t>
                      </a:r>
                      <a:r>
                        <a:rPr lang="en-US" sz="1200" dirty="0"/>
                        <a:t> table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7253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Temperature dependance</a:t>
                      </a:r>
                      <a:endParaRPr lang="en-US" sz="16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Equilibrium constants, DRHs</a:t>
                      </a:r>
                      <a:endParaRPr lang="en-US" sz="16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/>
                        <a:t>Equilibrium constants, DRHs, activity coefficients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7253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Solution of thermodynamic equilibrium </a:t>
                      </a:r>
                      <a:endParaRPr lang="en-US" sz="16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Bisectional</a:t>
                      </a:r>
                      <a:endParaRPr lang="en-US" sz="160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Analitical</a:t>
                      </a:r>
                      <a:r>
                        <a:rPr lang="en-US" sz="1200" dirty="0"/>
                        <a:t>/Bisectional</a:t>
                      </a:r>
                      <a:endParaRPr lang="en-US" sz="1600" dirty="0"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3037114" y="2808514"/>
            <a:ext cx="5671457" cy="14891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3021874" y="2137955"/>
            <a:ext cx="5671457" cy="84908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3037114" y="4160520"/>
            <a:ext cx="5671457" cy="8534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Simulation</a:t>
            </a:r>
            <a:r>
              <a:rPr lang="it-IT" dirty="0" smtClean="0"/>
              <a:t> domain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0" y="794657"/>
            <a:ext cx="40307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800" dirty="0" smtClean="0">
                <a:latin typeface="+mn-lt"/>
              </a:rPr>
              <a:t> </a:t>
            </a:r>
            <a:r>
              <a:rPr lang="it-IT" sz="1800" dirty="0" smtClean="0">
                <a:latin typeface="+mn-lt"/>
              </a:rPr>
              <a:t>95x62 </a:t>
            </a:r>
            <a:r>
              <a:rPr lang="it-IT" sz="1800" dirty="0" err="1" smtClean="0">
                <a:latin typeface="+mn-lt"/>
              </a:rPr>
              <a:t>cells</a:t>
            </a:r>
            <a:endParaRPr lang="it-IT" sz="18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it-IT" sz="1800" dirty="0" smtClean="0">
                <a:latin typeface="+mn-lt"/>
              </a:rPr>
              <a:t> 11 </a:t>
            </a:r>
            <a:r>
              <a:rPr lang="it-IT" sz="1800" dirty="0" err="1" smtClean="0">
                <a:latin typeface="+mn-lt"/>
              </a:rPr>
              <a:t>vertical</a:t>
            </a:r>
            <a:r>
              <a:rPr lang="it-IT" sz="1800" dirty="0" smtClean="0">
                <a:latin typeface="+mn-lt"/>
              </a:rPr>
              <a:t> </a:t>
            </a:r>
            <a:r>
              <a:rPr lang="it-IT" sz="1800" dirty="0" err="1" smtClean="0">
                <a:latin typeface="+mn-lt"/>
              </a:rPr>
              <a:t>layer</a:t>
            </a:r>
            <a:r>
              <a:rPr lang="it-IT" sz="1800" dirty="0" smtClean="0">
                <a:latin typeface="+mn-lt"/>
              </a:rPr>
              <a:t> up </a:t>
            </a:r>
            <a:r>
              <a:rPr lang="it-IT" sz="1800" dirty="0" err="1" smtClean="0">
                <a:latin typeface="+mn-lt"/>
              </a:rPr>
              <a:t>to</a:t>
            </a:r>
            <a:r>
              <a:rPr lang="it-IT" sz="1800" dirty="0" smtClean="0">
                <a:latin typeface="+mn-lt"/>
              </a:rPr>
              <a:t> 4000 </a:t>
            </a:r>
            <a:r>
              <a:rPr lang="it-IT" sz="1800" dirty="0" err="1" smtClean="0">
                <a:latin typeface="+mn-lt"/>
              </a:rPr>
              <a:t>mt</a:t>
            </a:r>
            <a:r>
              <a:rPr lang="it-IT" sz="1800" dirty="0" smtClean="0">
                <a:latin typeface="+mn-lt"/>
              </a:rPr>
              <a:t> </a:t>
            </a:r>
            <a:r>
              <a:rPr lang="it-IT" sz="1800" dirty="0" err="1" smtClean="0">
                <a:latin typeface="+mn-lt"/>
              </a:rPr>
              <a:t>a.g.l.</a:t>
            </a:r>
            <a:r>
              <a:rPr lang="it-IT" sz="1800" dirty="0" smtClean="0">
                <a:latin typeface="+mn-lt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it-IT" sz="1800" dirty="0" smtClean="0">
                <a:latin typeface="+mn-lt"/>
              </a:rPr>
              <a:t> 6x6 km</a:t>
            </a:r>
          </a:p>
          <a:p>
            <a:pPr>
              <a:buFont typeface="Arial" pitchFamily="34" charset="0"/>
              <a:buChar char="•"/>
            </a:pPr>
            <a:r>
              <a:rPr lang="it-IT" sz="1800" dirty="0" smtClean="0">
                <a:latin typeface="+mn-lt"/>
              </a:rPr>
              <a:t> POMI </a:t>
            </a:r>
            <a:r>
              <a:rPr lang="it-IT" sz="1800" dirty="0" err="1" smtClean="0">
                <a:latin typeface="+mn-lt"/>
              </a:rPr>
              <a:t>exercise</a:t>
            </a:r>
            <a:endParaRPr lang="it-IT" sz="1800" dirty="0" smtClean="0">
              <a:latin typeface="+mn-lt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 l="1778" r="2951"/>
          <a:stretch>
            <a:fillRect/>
          </a:stretch>
        </p:blipFill>
        <p:spPr bwMode="auto">
          <a:xfrm>
            <a:off x="185058" y="1884362"/>
            <a:ext cx="8729105" cy="49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Performance </a:t>
            </a:r>
            <a:r>
              <a:rPr lang="it-IT" dirty="0" err="1" smtClean="0"/>
              <a:t>Comparison</a:t>
            </a:r>
            <a:r>
              <a:rPr lang="it-IT" dirty="0" smtClean="0"/>
              <a:t>: PM10 </a:t>
            </a:r>
            <a:r>
              <a:rPr lang="it-IT" dirty="0" err="1" smtClean="0"/>
              <a:t>Mean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endParaRPr lang="en-US" dirty="0"/>
          </a:p>
        </p:txBody>
      </p:sp>
      <p:pic>
        <p:nvPicPr>
          <p:cNvPr id="64517" name="Picture 5" descr="D:\Utenti\Claudio\Lavoro\Articoli_Presentazioni_Poster\Articoli\2012\car_fin_pis_vol_THERMO_ATMENV\materiale\media_an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07279"/>
            <a:ext cx="4693570" cy="2700000"/>
          </a:xfrm>
          <a:prstGeom prst="rect">
            <a:avLst/>
          </a:prstGeom>
          <a:noFill/>
        </p:spPr>
      </p:pic>
      <p:pic>
        <p:nvPicPr>
          <p:cNvPr id="64518" name="Picture 6" descr="D:\Utenti\Claudio\Lavoro\Articoli_Presentazioni_Poster\Articoli\2012\car_fin_pis_vol_THERMO_ATMENV\materiale\media_esta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0431" y="1136206"/>
            <a:ext cx="4693569" cy="2700000"/>
          </a:xfrm>
          <a:prstGeom prst="rect">
            <a:avLst/>
          </a:prstGeom>
          <a:noFill/>
        </p:spPr>
      </p:pic>
      <p:pic>
        <p:nvPicPr>
          <p:cNvPr id="64519" name="Picture 7" descr="D:\Utenti\Claudio\Lavoro\Articoli_Presentazioni_Poster\Articoli\2012\car_fin_pis_vol_THERMO_ATMENV\materiale\media_invern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0430" y="4158000"/>
            <a:ext cx="4693570" cy="2700000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2264239" y="1839686"/>
            <a:ext cx="67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Year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346374" y="9579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Summer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422578" y="3984176"/>
            <a:ext cx="900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err="1" smtClean="0">
                <a:solidFill>
                  <a:schemeClr val="accent2"/>
                </a:solidFill>
                <a:latin typeface="+mj-lt"/>
              </a:rPr>
              <a:t>Winter</a:t>
            </a:r>
            <a:endParaRPr lang="en-US" sz="1800" b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Performance </a:t>
            </a:r>
            <a:r>
              <a:rPr lang="it-IT" dirty="0" err="1" smtClean="0"/>
              <a:t>Comparison</a:t>
            </a:r>
            <a:r>
              <a:rPr lang="it-IT" dirty="0" smtClean="0"/>
              <a:t>: PM10 </a:t>
            </a:r>
            <a:r>
              <a:rPr lang="it-IT" dirty="0" err="1" smtClean="0"/>
              <a:t>Monthly</a:t>
            </a:r>
            <a:r>
              <a:rPr lang="it-IT" dirty="0" smtClean="0"/>
              <a:t> Trend</a:t>
            </a:r>
            <a:endParaRPr lang="en-US" dirty="0"/>
          </a:p>
        </p:txBody>
      </p:sp>
      <p:pic>
        <p:nvPicPr>
          <p:cNvPr id="1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86857"/>
            <a:ext cx="7772400" cy="37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uppo 5"/>
          <p:cNvGrpSpPr/>
          <p:nvPr/>
        </p:nvGrpSpPr>
        <p:grpSpPr>
          <a:xfrm>
            <a:off x="3322320" y="2788920"/>
            <a:ext cx="3200400" cy="2682240"/>
            <a:chOff x="3322320" y="2788920"/>
            <a:chExt cx="3200400" cy="2682240"/>
          </a:xfrm>
        </p:grpSpPr>
        <p:sp>
          <p:nvSpPr>
            <p:cNvPr id="4" name="Rettangolo 3"/>
            <p:cNvSpPr/>
            <p:nvPr/>
          </p:nvSpPr>
          <p:spPr>
            <a:xfrm>
              <a:off x="3322320" y="2788920"/>
              <a:ext cx="487680" cy="26822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ttangolo 4"/>
            <p:cNvSpPr/>
            <p:nvPr/>
          </p:nvSpPr>
          <p:spPr>
            <a:xfrm>
              <a:off x="6035040" y="2788920"/>
              <a:ext cx="487680" cy="26822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4820</TotalTime>
  <Words>577</Words>
  <Application>Microsoft Office PowerPoint</Application>
  <PresentationFormat>Presentazione su schermo (4:3)</PresentationFormat>
  <Paragraphs>154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Struttura predefinita</vt:lpstr>
      <vt:lpstr>The impact of thermodynamic module on the CTM performances: a case study in Northern Italy</vt:lpstr>
      <vt:lpstr>Outlines</vt:lpstr>
      <vt:lpstr>GAMES: Gas Aerosol Modelling Evaluation System</vt:lpstr>
      <vt:lpstr>TCAM: overview</vt:lpstr>
      <vt:lpstr>TCAM: Overview</vt:lpstr>
      <vt:lpstr>Thermodynamic module comparison</vt:lpstr>
      <vt:lpstr>Simulation domain</vt:lpstr>
      <vt:lpstr>Performance Comparison: PM10 Mean Value</vt:lpstr>
      <vt:lpstr>Performance Comparison: PM10 Monthly Trend</vt:lpstr>
      <vt:lpstr>Performance Comparison: PM10 NMAE</vt:lpstr>
      <vt:lpstr>Performance Comparison: PM10 Taylor Diagram</vt:lpstr>
      <vt:lpstr>Inorganic ion evaluation</vt:lpstr>
      <vt:lpstr>Performance Comparison: NO3- NMAE</vt:lpstr>
      <vt:lpstr>Performance Comparison: SO4= NMAE</vt:lpstr>
      <vt:lpstr>Performance Comparison: NH4+ NMAE</vt:lpstr>
      <vt:lpstr>Conclusions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 a punto di modelli per lo studio di problematiche di inquinamento atmosferico primario e secondario a scala nazionale</dc:title>
  <dc:creator>..</dc:creator>
  <cp:lastModifiedBy>claudio</cp:lastModifiedBy>
  <cp:revision>387</cp:revision>
  <dcterms:created xsi:type="dcterms:W3CDTF">2006-03-08T13:40:28Z</dcterms:created>
  <dcterms:modified xsi:type="dcterms:W3CDTF">2012-04-18T07:02:38Z</dcterms:modified>
</cp:coreProperties>
</file>