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60" r:id="rId1"/>
    <p:sldMasterId id="2147483743" r:id="rId2"/>
  </p:sldMasterIdLst>
  <p:notesMasterIdLst>
    <p:notesMasterId r:id="rId24"/>
  </p:notesMasterIdLst>
  <p:sldIdLst>
    <p:sldId id="267" r:id="rId3"/>
    <p:sldId id="346" r:id="rId4"/>
    <p:sldId id="285" r:id="rId5"/>
    <p:sldId id="273" r:id="rId6"/>
    <p:sldId id="295" r:id="rId7"/>
    <p:sldId id="323" r:id="rId8"/>
    <p:sldId id="353" r:id="rId9"/>
    <p:sldId id="332" r:id="rId10"/>
    <p:sldId id="319" r:id="rId11"/>
    <p:sldId id="320" r:id="rId12"/>
    <p:sldId id="321" r:id="rId13"/>
    <p:sldId id="334" r:id="rId14"/>
    <p:sldId id="339" r:id="rId15"/>
    <p:sldId id="333" r:id="rId16"/>
    <p:sldId id="303" r:id="rId17"/>
    <p:sldId id="340" r:id="rId18"/>
    <p:sldId id="337" r:id="rId19"/>
    <p:sldId id="336" r:id="rId20"/>
    <p:sldId id="330" r:id="rId21"/>
    <p:sldId id="342" r:id="rId22"/>
    <p:sldId id="34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80" autoAdjust="0"/>
    <p:restoredTop sz="94660" autoAdjust="0"/>
  </p:normalViewPr>
  <p:slideViewPr>
    <p:cSldViewPr>
      <p:cViewPr>
        <p:scale>
          <a:sx n="100" d="100"/>
          <a:sy n="100" d="100"/>
        </p:scale>
        <p:origin x="-72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6138301-2847-466B-8C27-8C27FF07C85E}" type="datetimeFigureOut">
              <a:rPr lang="en-GB"/>
              <a:pPr>
                <a:defRPr/>
              </a:pPr>
              <a:t>18/04/2012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F919A7A-82C4-40F2-ABB9-7332334A55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25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EMEP4UK development state of the art high res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CA826F-985D-4762-A68D-B382D3531EC3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Not say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52F0F6-7DC9-4FA3-9593-F54C6BD11FE2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High nitrate episodes in the observations can be simulated with the model, numerical stability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8A2FD1-1018-443C-BD51-5A0075582F01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7312F3-37D3-41FD-9E0E-96C312446516}" type="slidenum">
              <a:rPr lang="en-US"/>
              <a:pPr/>
              <a:t>21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Re-written this slide you may want to add numbers e.g. 20 ppb as on David’s conclusions slides</a:t>
            </a:r>
          </a:p>
          <a:p>
            <a:r>
              <a:rPr lang="en-GB"/>
              <a:t>Didn’t have time to include all our results but another factor …dry dep.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66377-0169-4D70-804E-CE4AC173C0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439AF-D6D0-4A0C-9310-9A7CF96579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61A9F-91F9-4EC4-89B1-D90CA55DED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3C4AF-7DA1-4401-86CD-FA3CAE6E5AB6}" type="datetimeFigureOut">
              <a:rPr lang="en-GB"/>
              <a:pPr>
                <a:defRPr/>
              </a:pPr>
              <a:t>18/04/2012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FB52E-F2DB-496A-87CC-3B65CCB92A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0CB3D-B751-430C-AA55-69355F2B15EC}" type="datetimeFigureOut">
              <a:rPr lang="en-GB"/>
              <a:pPr>
                <a:defRPr/>
              </a:pPr>
              <a:t>18/04/2012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8F0E-2AAB-4E95-BB94-59CFD51461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BFCEF-D774-4FEB-B026-FA3BF72A7437}" type="datetimeFigureOut">
              <a:rPr lang="en-GB"/>
              <a:pPr>
                <a:defRPr/>
              </a:pPr>
              <a:t>18/04/2012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CD0CE-D67B-4939-B5B8-BBB84B82B7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B71A6-753D-4003-A94C-C88E2777B83C}" type="datetimeFigureOut">
              <a:rPr lang="en-GB"/>
              <a:pPr>
                <a:defRPr/>
              </a:pPr>
              <a:t>18/04/2012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ACAE4-76A2-45D9-807E-B102101F40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CB3C-4C4F-4E82-8AA1-FA2C34DBF117}" type="datetimeFigureOut">
              <a:rPr lang="en-GB"/>
              <a:pPr>
                <a:defRPr/>
              </a:pPr>
              <a:t>18/04/2012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F7825-0CC4-44F7-9469-7D9605BDA1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C578-F2EA-4560-AC67-1C8C81AF9942}" type="datetimeFigureOut">
              <a:rPr lang="en-GB"/>
              <a:pPr>
                <a:defRPr/>
              </a:pPr>
              <a:t>18/04/2012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9465-0D43-4ACF-81F0-DB5421CD0C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51D25-B10D-40D7-B731-AEA0A3C237D3}" type="datetimeFigureOut">
              <a:rPr lang="en-GB"/>
              <a:pPr>
                <a:defRPr/>
              </a:pPr>
              <a:t>18/04/2012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15CBE-4D49-4EEA-8483-0C68454D03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46F95-4F96-4CF2-8CB1-69B8AF893111}" type="datetimeFigureOut">
              <a:rPr lang="en-GB"/>
              <a:pPr>
                <a:defRPr/>
              </a:pPr>
              <a:t>18/04/2012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4B30-F614-49CB-8DD3-C78C1C2DE1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F9247-4DF1-4E44-8817-8D3D0B0332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5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F02C-D859-4384-B1BB-EB2B40B9018C}" type="datetimeFigureOut">
              <a:rPr lang="en-GB"/>
              <a:pPr>
                <a:defRPr/>
              </a:pPr>
              <a:t>18/04/2012</a:t>
            </a:fld>
            <a:endParaRPr lang="en-GB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D1908-81E3-4B68-9BE3-EB2FDF5C0A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26EA5-9C8F-4E19-8A09-BD6DDC8CA222}" type="datetimeFigureOut">
              <a:rPr lang="en-GB"/>
              <a:pPr>
                <a:defRPr/>
              </a:pPr>
              <a:t>18/04/2012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274DD-865B-478B-ABBC-186BBA06FD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05CDE-CB51-4C6F-B30F-536B4E97DB1B}" type="datetimeFigureOut">
              <a:rPr lang="en-GB"/>
              <a:pPr>
                <a:defRPr/>
              </a:pPr>
              <a:t>18/04/2012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D2B49-3E9E-4102-8054-405808AD1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CDFC0-9594-44DD-9F88-A31B5C3EAA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032DB-7E8A-4A5F-8C0F-807E2618E3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C75F8-793B-4FAA-9907-FE13D9A50E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4282B-7F08-463E-8214-4D66AAE079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275A2-EFC6-4DE6-9C99-4DEBA2A6E2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AEF04-791D-47B0-9EF2-6B65ED4421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15E9F-CA99-49D6-B7CA-46FC6029C9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A6845E22-6564-4878-9EB5-F9E8E335A0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83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B2F25F3-90E7-41BA-BB45-44294DA393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k-air.defra.gov.uk/reports/cat2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3158" y="4005064"/>
            <a:ext cx="6742533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Vieno</a:t>
            </a:r>
            <a:r>
              <a:rPr lang="en-GB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Massimo</a:t>
            </a:r>
            <a:r>
              <a:rPr lang="en-GB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Stefan Reis</a:t>
            </a:r>
            <a:r>
              <a:rPr lang="en-GB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Peter Wind</a:t>
            </a:r>
            <a:r>
              <a:rPr lang="en-GB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Mat Heal</a:t>
            </a:r>
            <a:r>
              <a:rPr lang="en-GB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Ruth Doherty</a:t>
            </a:r>
            <a:r>
              <a:rPr lang="en-GB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Tony Dore</a:t>
            </a:r>
            <a:r>
              <a:rPr lang="en-GB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and Mark Sutton</a:t>
            </a:r>
            <a:r>
              <a:rPr lang="en-GB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et al. </a:t>
            </a:r>
          </a:p>
          <a:p>
            <a:pPr>
              <a:spcBef>
                <a:spcPts val="0"/>
              </a:spcBef>
            </a:pPr>
            <a:endParaRPr lang="en-GB" b="1" baseline="30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0"/>
              </a:spcBef>
              <a:buAutoNum type="arabicParenR"/>
            </a:pPr>
            <a:r>
              <a:rPr lang="en-GB" sz="1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NERC CEH Edinburgh</a:t>
            </a:r>
          </a:p>
          <a:p>
            <a:pPr marL="342900" indent="-342900">
              <a:spcBef>
                <a:spcPts val="0"/>
              </a:spcBef>
              <a:buAutoNum type="arabicParenR"/>
            </a:pPr>
            <a:r>
              <a:rPr lang="en-GB" sz="1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University of Edinburgh</a:t>
            </a:r>
          </a:p>
          <a:p>
            <a:pPr marL="342900" indent="-342900">
              <a:spcBef>
                <a:spcPts val="0"/>
              </a:spcBef>
              <a:buAutoNum type="arabicParenR"/>
            </a:pPr>
            <a:r>
              <a:rPr lang="en-GB" sz="1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Norwegian Met Institute</a:t>
            </a:r>
            <a:endParaRPr lang="en-US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50825" y="2708275"/>
            <a:ext cx="8137525" cy="646331"/>
          </a:xfrm>
          <a:prstGeom prst="rect">
            <a:avLst/>
          </a:prstGeom>
          <a:solidFill>
            <a:schemeClr val="tx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EMEP-WRF (EMEP4UK</a:t>
            </a:r>
            <a:r>
              <a:rPr lang="en-GB" dirty="0">
                <a:solidFill>
                  <a:srgbClr val="FFC000"/>
                </a:solidFill>
              </a:rPr>
              <a:t>) model </a:t>
            </a:r>
            <a:r>
              <a:rPr lang="en-GB" dirty="0" smtClean="0">
                <a:solidFill>
                  <a:srgbClr val="FFC000"/>
                </a:solidFill>
              </a:rPr>
              <a:t>used to </a:t>
            </a:r>
            <a:r>
              <a:rPr lang="en-GB" dirty="0">
                <a:solidFill>
                  <a:srgbClr val="FFC000"/>
                </a:solidFill>
              </a:rPr>
              <a:t>simulate </a:t>
            </a:r>
            <a:r>
              <a:rPr lang="en-GB" dirty="0" smtClean="0">
                <a:solidFill>
                  <a:srgbClr val="FFC000"/>
                </a:solidFill>
              </a:rPr>
              <a:t>a decade </a:t>
            </a:r>
            <a:r>
              <a:rPr lang="en-GB" dirty="0">
                <a:solidFill>
                  <a:srgbClr val="FFC000"/>
                </a:solidFill>
              </a:rPr>
              <a:t>(</a:t>
            </a:r>
            <a:r>
              <a:rPr lang="en-GB" dirty="0" smtClean="0">
                <a:solidFill>
                  <a:srgbClr val="FFC000"/>
                </a:solidFill>
              </a:rPr>
              <a:t>2001-2010</a:t>
            </a:r>
            <a:r>
              <a:rPr lang="en-GB" dirty="0">
                <a:solidFill>
                  <a:srgbClr val="FFC000"/>
                </a:solidFill>
              </a:rPr>
              <a:t>)</a:t>
            </a:r>
          </a:p>
          <a:p>
            <a:r>
              <a:rPr lang="en-GB" dirty="0">
                <a:solidFill>
                  <a:srgbClr val="FFC000"/>
                </a:solidFill>
              </a:rPr>
              <a:t>of </a:t>
            </a:r>
            <a:r>
              <a:rPr lang="en-GB" dirty="0" smtClean="0">
                <a:solidFill>
                  <a:srgbClr val="FFC000"/>
                </a:solidFill>
              </a:rPr>
              <a:t>UK </a:t>
            </a:r>
            <a:r>
              <a:rPr lang="en-GB" dirty="0">
                <a:solidFill>
                  <a:srgbClr val="FFC000"/>
                </a:solidFill>
              </a:rPr>
              <a:t>atmospheric </a:t>
            </a:r>
            <a:r>
              <a:rPr lang="en-GB" dirty="0" smtClean="0">
                <a:solidFill>
                  <a:srgbClr val="FFC000"/>
                </a:solidFill>
              </a:rPr>
              <a:t>composition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14340" name="Picture 24" descr="CEHlogo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5949280"/>
            <a:ext cx="3310993" cy="78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t="22099" b="22099"/>
          <a:stretch>
            <a:fillRect/>
          </a:stretch>
        </p:blipFill>
        <p:spPr bwMode="auto">
          <a:xfrm>
            <a:off x="539552" y="1124744"/>
            <a:ext cx="3691800" cy="159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5733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30 AGANET sites and 90 NAMN sites covering the UK</a:t>
            </a:r>
          </a:p>
          <a:p>
            <a:r>
              <a:rPr lang="en-GB" dirty="0" smtClean="0"/>
              <a:t>Example site – Wales</a:t>
            </a:r>
            <a:endParaRPr lang="en-GB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 t="22099" b="22099"/>
          <a:stretch>
            <a:fillRect/>
          </a:stretch>
        </p:blipFill>
        <p:spPr bwMode="auto">
          <a:xfrm>
            <a:off x="539552" y="2852936"/>
            <a:ext cx="3691800" cy="159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 t="22099" b="22099"/>
          <a:stretch>
            <a:fillRect/>
          </a:stretch>
        </p:blipFill>
        <p:spPr bwMode="auto">
          <a:xfrm>
            <a:off x="539552" y="4646558"/>
            <a:ext cx="3691800" cy="159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 t="22099" b="22099"/>
          <a:stretch>
            <a:fillRect/>
          </a:stretch>
        </p:blipFill>
        <p:spPr bwMode="auto">
          <a:xfrm>
            <a:off x="4572000" y="1124744"/>
            <a:ext cx="3691800" cy="159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 cstate="print"/>
          <a:srcRect t="22099" b="22099"/>
          <a:stretch>
            <a:fillRect/>
          </a:stretch>
        </p:blipFill>
        <p:spPr bwMode="auto">
          <a:xfrm>
            <a:off x="4572000" y="2852936"/>
            <a:ext cx="3691800" cy="159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7" cstate="print"/>
          <a:srcRect t="22099" b="22099"/>
          <a:stretch>
            <a:fillRect/>
          </a:stretch>
        </p:blipFill>
        <p:spPr bwMode="auto">
          <a:xfrm>
            <a:off x="4572000" y="4653136"/>
            <a:ext cx="3691800" cy="159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Group 34"/>
          <p:cNvGrpSpPr/>
          <p:nvPr/>
        </p:nvGrpSpPr>
        <p:grpSpPr>
          <a:xfrm>
            <a:off x="2699792" y="2564904"/>
            <a:ext cx="2125662" cy="3070225"/>
            <a:chOff x="2699792" y="2564904"/>
            <a:chExt cx="2125662" cy="3070225"/>
          </a:xfrm>
        </p:grpSpPr>
        <p:pic>
          <p:nvPicPr>
            <p:cNvPr id="42016" name="Picture 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99792" y="2564904"/>
              <a:ext cx="2125662" cy="307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TextBox 33"/>
            <p:cNvSpPr txBox="1"/>
            <p:nvPr/>
          </p:nvSpPr>
          <p:spPr>
            <a:xfrm>
              <a:off x="2699792" y="2564904"/>
              <a:ext cx="20746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2010 NH</a:t>
              </a:r>
              <a:r>
                <a:rPr lang="en-GB" sz="1600" baseline="-25000" dirty="0" smtClean="0"/>
                <a:t>3</a:t>
              </a:r>
              <a:r>
                <a:rPr lang="en-GB" sz="1600" dirty="0" smtClean="0"/>
                <a:t> emissions</a:t>
              </a:r>
            </a:p>
            <a:p>
              <a:r>
                <a:rPr lang="en-GB" sz="1600" dirty="0" smtClean="0"/>
                <a:t>blue low red high</a:t>
              </a:r>
              <a:endParaRPr lang="en-GB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20688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Auchencorth</a:t>
            </a:r>
            <a:r>
              <a:rPr lang="en-GB" dirty="0" smtClean="0"/>
              <a:t> Moss - Edinburgh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1268760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NH</a:t>
            </a:r>
            <a:r>
              <a:rPr lang="en-GB" baseline="-25000" dirty="0" smtClean="0"/>
              <a:t>3</a:t>
            </a:r>
            <a:r>
              <a:rPr lang="en-GB" dirty="0" smtClean="0"/>
              <a:t> ok if the </a:t>
            </a:r>
          </a:p>
          <a:p>
            <a:r>
              <a:rPr lang="en-GB" dirty="0" smtClean="0"/>
              <a:t>site is representative</a:t>
            </a:r>
            <a:endParaRPr lang="en-GB" baseline="30000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 t="20881" b="20881"/>
          <a:stretch>
            <a:fillRect/>
          </a:stretch>
        </p:blipFill>
        <p:spPr bwMode="auto">
          <a:xfrm>
            <a:off x="520829" y="4048198"/>
            <a:ext cx="3907155" cy="175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361615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Rothamsted</a:t>
            </a:r>
            <a:r>
              <a:rPr lang="en-GB" dirty="0" smtClean="0"/>
              <a:t> - England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716016" y="4437112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</a:t>
            </a:r>
            <a:r>
              <a:rPr lang="en-GB" baseline="-25000" dirty="0" smtClean="0"/>
              <a:t>2</a:t>
            </a:r>
            <a:r>
              <a:rPr lang="en-GB" dirty="0" smtClean="0"/>
              <a:t> trend</a:t>
            </a:r>
            <a:endParaRPr lang="en-GB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6" b="15745"/>
          <a:stretch/>
        </p:blipFill>
        <p:spPr bwMode="auto">
          <a:xfrm>
            <a:off x="591344" y="1022745"/>
            <a:ext cx="3694113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014754" cy="284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4014754" cy="284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69616"/>
            <a:ext cx="4233787" cy="299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908720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AURN observations, averaged form </a:t>
            </a:r>
          </a:p>
          <a:p>
            <a:r>
              <a:rPr lang="en-GB" dirty="0" smtClean="0"/>
              <a:t>hourly to monthly.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5229200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Automatic Urban and Rural Network (AURN - http://uk-air.defra.gov.uk/networks/)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72088" y="364014"/>
            <a:ext cx="412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Rochester SE England units are µgm</a:t>
            </a:r>
            <a:r>
              <a:rPr lang="en-GB" baseline="30000" dirty="0"/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23875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996952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EMEP4UK nitrogen and sulphur UK deposition 2001 - 2010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71" y="742067"/>
            <a:ext cx="2304256" cy="297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96" y="764704"/>
            <a:ext cx="2340831" cy="303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10" y="772057"/>
            <a:ext cx="2304256" cy="297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438" y="192421"/>
            <a:ext cx="638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2006 EMEP4UK calculated deposition – units are </a:t>
            </a:r>
            <a:r>
              <a:rPr lang="en-GB" dirty="0" err="1" smtClean="0"/>
              <a:t>mgN</a:t>
            </a:r>
            <a:r>
              <a:rPr lang="en-GB" dirty="0" smtClean="0"/>
              <a:t>/S m</a:t>
            </a:r>
            <a:r>
              <a:rPr lang="en-GB" baseline="30000" dirty="0" smtClean="0"/>
              <a:t>-2</a:t>
            </a:r>
            <a:endParaRPr lang="en-GB" baseline="30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71" y="3626566"/>
            <a:ext cx="2304256" cy="299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96" y="3619382"/>
            <a:ext cx="2340831" cy="30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08" y="3679695"/>
            <a:ext cx="2311457" cy="299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9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630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UK wet and dry deposition for the years 2001 - 2010</a:t>
            </a:r>
          </a:p>
          <a:p>
            <a:r>
              <a:rPr lang="en-GB" dirty="0" smtClean="0"/>
              <a:t>EMEP4UK 5 km</a:t>
            </a:r>
            <a:r>
              <a:rPr lang="en-GB" baseline="30000" dirty="0" smtClean="0"/>
              <a:t>2</a:t>
            </a:r>
            <a:r>
              <a:rPr lang="en-GB" dirty="0" smtClean="0"/>
              <a:t> vs. FRAME (left) and EMEP 50 km</a:t>
            </a:r>
            <a:r>
              <a:rPr lang="en-GB" baseline="30000" dirty="0" smtClean="0"/>
              <a:t>2</a:t>
            </a:r>
            <a:r>
              <a:rPr lang="en-GB" dirty="0" smtClean="0"/>
              <a:t> (right)</a:t>
            </a:r>
            <a:endParaRPr lang="en-GB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600400" cy="543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5" y="683899"/>
            <a:ext cx="3717840" cy="551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453336"/>
            <a:ext cx="38619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Fine Resolution Atmospheric Multi-pollutant Exchange model</a:t>
            </a:r>
            <a:r>
              <a:rPr lang="en-GB" sz="800" smtClean="0"/>
              <a:t>, Dore </a:t>
            </a:r>
            <a:r>
              <a:rPr lang="en-GB" sz="800" dirty="0" smtClean="0"/>
              <a:t>et., al 2012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780928"/>
            <a:ext cx="6378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EMEP4UK ozone and NO</a:t>
            </a:r>
            <a:r>
              <a:rPr lang="en-GB" baseline="-25000" dirty="0" smtClean="0"/>
              <a:t>2</a:t>
            </a:r>
            <a:r>
              <a:rPr lang="en-GB" dirty="0" smtClean="0"/>
              <a:t> hourly observations 2001 – 2010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0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535" y="64266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Mace Head from 1990 – 2012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818" y="5229200"/>
            <a:ext cx="57339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Automatic Urban and Rural Network (AURN - http://uk-air.defra.gov.uk/networks/)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993656" cy="352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3005"/>
            <a:ext cx="2952183" cy="208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65244"/>
            <a:ext cx="2952183" cy="208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7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96887"/>
            <a:ext cx="1814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Mace Head (Ireland)</a:t>
            </a:r>
            <a:endParaRPr lang="en-GB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600399" cy="254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77974"/>
            <a:ext cx="3528391" cy="24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568973" cy="252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2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404664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2001 – 2010 Rochester SE England units are µgm</a:t>
            </a:r>
            <a:r>
              <a:rPr lang="en-GB" baseline="30000" dirty="0" smtClean="0"/>
              <a:t>-3</a:t>
            </a:r>
            <a:endParaRPr lang="en-GB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601243" y="135232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Observations trend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363869" y="13407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EMEP4UK trend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172181" y="13407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Model vs. </a:t>
            </a:r>
            <a:r>
              <a:rPr lang="en-GB" dirty="0" err="1" smtClean="0"/>
              <a:t>Obs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9578" y="2342470"/>
            <a:ext cx="461665" cy="7207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dirty="0" smtClean="0"/>
              <a:t>ozone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39577" y="4756519"/>
            <a:ext cx="461665" cy="52354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dirty="0" smtClean="0"/>
              <a:t>NO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0100"/>
            <a:ext cx="2650594" cy="187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09" y="1700993"/>
            <a:ext cx="2663479" cy="188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21" y="1721657"/>
            <a:ext cx="2634243" cy="186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1" y="4060948"/>
            <a:ext cx="2565011" cy="181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41" y="4060949"/>
            <a:ext cx="2680247" cy="189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21" y="4060949"/>
            <a:ext cx="2706251" cy="191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3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348880"/>
            <a:ext cx="7124700" cy="4052888"/>
          </a:xfrm>
        </p:spPr>
        <p:txBody>
          <a:bodyPr/>
          <a:lstStyle/>
          <a:p>
            <a:r>
              <a:rPr lang="en-GB" dirty="0" smtClean="0"/>
              <a:t>EMEP4UK model - project </a:t>
            </a:r>
          </a:p>
          <a:p>
            <a:pPr lvl="2"/>
            <a:r>
              <a:rPr lang="en-GB" dirty="0" smtClean="0"/>
              <a:t>AQ0702 Defra project 2007-2011</a:t>
            </a:r>
          </a:p>
          <a:p>
            <a:pPr lvl="2"/>
            <a:r>
              <a:rPr lang="en-GB" dirty="0" smtClean="0"/>
              <a:t>New Defra AQ0727 project started in 2012 focused on PM and SOA</a:t>
            </a:r>
          </a:p>
          <a:p>
            <a:r>
              <a:rPr lang="en-GB" dirty="0" smtClean="0"/>
              <a:t>Model results</a:t>
            </a:r>
          </a:p>
          <a:p>
            <a:pPr marL="914400" lvl="2" indent="0">
              <a:buNone/>
            </a:pPr>
            <a:endParaRPr lang="en-GB" dirty="0" smtClean="0"/>
          </a:p>
          <a:p>
            <a:r>
              <a:rPr lang="en-GB" dirty="0" smtClean="0"/>
              <a:t>EMEP4UK applications</a:t>
            </a:r>
          </a:p>
          <a:p>
            <a:pPr lvl="2"/>
            <a:r>
              <a:rPr lang="en-GB" dirty="0" smtClean="0"/>
              <a:t>Spring of 2003 UK high nitrate</a:t>
            </a:r>
          </a:p>
          <a:p>
            <a:pPr lvl="2"/>
            <a:r>
              <a:rPr lang="en-GB" dirty="0"/>
              <a:t>Regional emissions </a:t>
            </a:r>
            <a:r>
              <a:rPr lang="en-GB" dirty="0" smtClean="0"/>
              <a:t>reduction </a:t>
            </a:r>
            <a:endParaRPr lang="en-GB" dirty="0"/>
          </a:p>
          <a:p>
            <a:pPr lvl="2"/>
            <a:r>
              <a:rPr lang="en-GB" dirty="0"/>
              <a:t>O</a:t>
            </a:r>
            <a:r>
              <a:rPr lang="en-GB" dirty="0" smtClean="0"/>
              <a:t>zone for the decade 2001 - 2010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1124744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Outlook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62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1141" y="508030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Scottish 30% emissions reduction experiment</a:t>
            </a:r>
            <a:endParaRPr lang="en-GB" baseline="-25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7652"/>
            <a:ext cx="2139971" cy="277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28" y="832977"/>
            <a:ext cx="2197656" cy="28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02461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%NO</a:t>
            </a:r>
            <a:r>
              <a:rPr lang="en-GB" sz="1200" baseline="-25000" dirty="0" smtClean="0"/>
              <a:t>2</a:t>
            </a:r>
            <a:r>
              <a:rPr lang="en-GB" sz="1200" dirty="0" smtClean="0"/>
              <a:t> reduction With a 30%emissions</a:t>
            </a:r>
          </a:p>
          <a:p>
            <a:r>
              <a:rPr lang="en-GB" sz="1200" dirty="0" smtClean="0"/>
              <a:t>reduction (base – experiment)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92" y="3861048"/>
            <a:ext cx="2187091" cy="283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05064"/>
            <a:ext cx="2121372" cy="274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87824" y="476753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%NH</a:t>
            </a:r>
            <a:r>
              <a:rPr lang="en-GB" sz="1200" baseline="-25000" dirty="0" smtClean="0"/>
              <a:t>3</a:t>
            </a:r>
            <a:r>
              <a:rPr lang="en-GB" sz="1200" dirty="0" smtClean="0"/>
              <a:t> reduction With a 30%emissions</a:t>
            </a:r>
          </a:p>
          <a:p>
            <a:r>
              <a:rPr lang="en-GB" sz="1200" dirty="0" smtClean="0"/>
              <a:t>reduction (base – experiment)</a:t>
            </a:r>
          </a:p>
        </p:txBody>
      </p:sp>
    </p:spTree>
    <p:extLst>
      <p:ext uri="{BB962C8B-B14F-4D97-AF65-F5344CB8AC3E}">
        <p14:creationId xmlns:p14="http://schemas.microsoft.com/office/powerpoint/2010/main" val="5266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124700" cy="923925"/>
          </a:xfrm>
        </p:spPr>
        <p:txBody>
          <a:bodyPr/>
          <a:lstStyle/>
          <a:p>
            <a:r>
              <a:rPr lang="en-GB" sz="2400" dirty="0" smtClean="0"/>
              <a:t>Conclusions</a:t>
            </a:r>
            <a:endParaRPr lang="en-GB" sz="2400" dirty="0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558" y="1724793"/>
            <a:ext cx="7124700" cy="4052888"/>
          </a:xfrm>
        </p:spPr>
        <p:txBody>
          <a:bodyPr/>
          <a:lstStyle/>
          <a:p>
            <a:pPr lvl="1"/>
            <a:r>
              <a:rPr lang="en-GB" sz="1400" dirty="0" smtClean="0"/>
              <a:t>Model and observations are used to estimate  a decade of UK surface concentration, production and transport of various pollutant using the EMEP4UK model at a 5km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 grid resolution</a:t>
            </a:r>
          </a:p>
          <a:p>
            <a:pPr lvl="1"/>
            <a:r>
              <a:rPr lang="en-GB" sz="1400" dirty="0" smtClean="0"/>
              <a:t>Different factors controls UK nitrate, i.e. long range transport (even to north UK).</a:t>
            </a:r>
          </a:p>
          <a:p>
            <a:pPr lvl="1"/>
            <a:r>
              <a:rPr lang="en-GB" sz="1400" dirty="0" smtClean="0"/>
              <a:t>High nitrate events in spring are linked to meteorology </a:t>
            </a:r>
          </a:p>
          <a:p>
            <a:pPr lvl="1"/>
            <a:r>
              <a:rPr lang="en-GB" sz="1400" dirty="0" smtClean="0"/>
              <a:t>Long-term average network AGANET provides a valuable snap shot in time and space</a:t>
            </a:r>
          </a:p>
          <a:p>
            <a:pPr lvl="1"/>
            <a:r>
              <a:rPr lang="en-GB" sz="1400" dirty="0"/>
              <a:t>E</a:t>
            </a:r>
            <a:r>
              <a:rPr lang="en-GB" sz="1400" dirty="0" smtClean="0"/>
              <a:t>missions reduction from a small region analysis</a:t>
            </a:r>
          </a:p>
          <a:p>
            <a:pPr lvl="1"/>
            <a:endParaRPr lang="en-GB" sz="1400" dirty="0"/>
          </a:p>
          <a:p>
            <a:r>
              <a:rPr lang="en-GB" dirty="0" smtClean="0"/>
              <a:t>Further work</a:t>
            </a:r>
          </a:p>
          <a:p>
            <a:pPr lvl="2"/>
            <a:r>
              <a:rPr lang="en-GB" dirty="0" smtClean="0"/>
              <a:t>SOA</a:t>
            </a:r>
          </a:p>
          <a:p>
            <a:pPr lvl="2"/>
            <a:r>
              <a:rPr lang="en-GB" dirty="0" smtClean="0"/>
              <a:t>PM</a:t>
            </a:r>
          </a:p>
          <a:p>
            <a:pPr lvl="2"/>
            <a:endParaRPr lang="en-GB" dirty="0" smtClean="0"/>
          </a:p>
          <a:p>
            <a:pPr lvl="1"/>
            <a:endParaRPr lang="en-GB" sz="1000" dirty="0"/>
          </a:p>
          <a:p>
            <a:pPr lvl="1"/>
            <a:endParaRPr lang="en-GB" sz="1000" dirty="0" smtClean="0"/>
          </a:p>
          <a:p>
            <a:pPr lvl="1"/>
            <a:endParaRPr lang="en-GB" sz="1000" dirty="0" smtClean="0"/>
          </a:p>
          <a:p>
            <a:pPr lvl="1"/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68558" y="5085184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Defra organised model inter-comparison (EMEP Unified, EMEP4UK, NAME, CMAQ, OSRM, PTM, FRAME, AQUM,…):</a:t>
            </a:r>
          </a:p>
          <a:p>
            <a:endParaRPr lang="en-GB" sz="1400" dirty="0" smtClean="0"/>
          </a:p>
          <a:p>
            <a:r>
              <a:rPr lang="en-GB" sz="1400" u="sng" dirty="0" err="1"/>
              <a:t>Carslaw</a:t>
            </a:r>
            <a:r>
              <a:rPr lang="en-GB" sz="1400" u="sng" dirty="0"/>
              <a:t>, D. C.: Defra regional and </a:t>
            </a:r>
            <a:r>
              <a:rPr lang="en-GB" sz="1400" u="sng" dirty="0" err="1"/>
              <a:t>transboundary</a:t>
            </a:r>
            <a:r>
              <a:rPr lang="en-GB" sz="1400" u="sng" dirty="0"/>
              <a:t> model evaluation analysis – Phase 1, </a:t>
            </a:r>
            <a:r>
              <a:rPr lang="en-GB" sz="1400" u="sng" dirty="0">
                <a:hlinkClick r:id="rId3"/>
              </a:rPr>
              <a:t>http://uk-air.defra.gov.uk/reports/cat20/</a:t>
            </a:r>
            <a:r>
              <a:rPr lang="en-GB" sz="1400" dirty="0"/>
              <a:t>, 2011.</a:t>
            </a:r>
          </a:p>
          <a:p>
            <a:endParaRPr lang="en-GB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81463"/>
            <a:ext cx="1547197" cy="14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4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7020620" y="1563638"/>
            <a:ext cx="2015876" cy="8572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107950" y="1165393"/>
            <a:ext cx="1943770" cy="89518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107950" y="4076700"/>
            <a:ext cx="3132138" cy="14589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81025"/>
          </a:xfrm>
        </p:spPr>
        <p:txBody>
          <a:bodyPr/>
          <a:lstStyle/>
          <a:p>
            <a:pPr algn="ctr"/>
            <a:r>
              <a:rPr lang="en-GB" sz="2800" dirty="0" smtClean="0">
                <a:cs typeface="Trebuchet MS" pitchFamily="34" charset="0"/>
              </a:rPr>
              <a:t>EMEP4UK framework</a:t>
            </a: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971550" y="2492375"/>
            <a:ext cx="1223963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dirty="0"/>
              <a:t>GIS</a:t>
            </a:r>
          </a:p>
          <a:p>
            <a:pPr algn="ctr"/>
            <a:r>
              <a:rPr lang="en-GB" dirty="0" smtClean="0"/>
              <a:t>interface</a:t>
            </a:r>
            <a:endParaRPr lang="en-GB" dirty="0"/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179388" y="4221163"/>
            <a:ext cx="1273175" cy="5492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NAEI</a:t>
            </a:r>
          </a:p>
          <a:p>
            <a:pPr>
              <a:defRPr/>
            </a:pPr>
            <a:r>
              <a:rPr lang="en-GB" sz="1200" dirty="0"/>
              <a:t>GB national grid</a:t>
            </a:r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1547813" y="4221163"/>
            <a:ext cx="1500187" cy="5492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EMEP</a:t>
            </a:r>
          </a:p>
          <a:p>
            <a:pPr>
              <a:defRPr/>
            </a:pPr>
            <a:r>
              <a:rPr lang="en-GB" sz="1200" dirty="0"/>
              <a:t>Polar stereographic</a:t>
            </a: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611188" y="3357563"/>
            <a:ext cx="576262" cy="7921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078 h 21600"/>
              <a:gd name="T14" fmla="*/ 15563 w 21600"/>
              <a:gd name="T15" fmla="*/ 100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2078"/>
                </a:lnTo>
                <a:cubicBezTo>
                  <a:pt x="5564" y="2078"/>
                  <a:pt x="0" y="6591"/>
                  <a:pt x="0" y="12158"/>
                </a:cubicBezTo>
                <a:lnTo>
                  <a:pt x="0" y="21600"/>
                </a:lnTo>
                <a:lnTo>
                  <a:pt x="8179" y="21600"/>
                </a:lnTo>
                <a:lnTo>
                  <a:pt x="8179" y="12158"/>
                </a:lnTo>
                <a:cubicBezTo>
                  <a:pt x="8179" y="11010"/>
                  <a:pt x="10081" y="10080"/>
                  <a:pt x="12427" y="10080"/>
                </a:cubicBezTo>
                <a:lnTo>
                  <a:pt x="12427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8848" name="Text Box 16"/>
          <p:cNvSpPr txBox="1">
            <a:spLocks noChangeArrowheads="1"/>
          </p:cNvSpPr>
          <p:nvPr/>
        </p:nvSpPr>
        <p:spPr bwMode="auto">
          <a:xfrm>
            <a:off x="250825" y="1341438"/>
            <a:ext cx="1568450" cy="5492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/>
              <a:t>WRF landuse</a:t>
            </a:r>
          </a:p>
          <a:p>
            <a:pPr>
              <a:defRPr/>
            </a:pPr>
            <a:r>
              <a:rPr lang="en-GB" sz="1200" dirty="0" smtClean="0"/>
              <a:t>MODIS</a:t>
            </a:r>
            <a:endParaRPr lang="en-GB" sz="1200" dirty="0"/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 flipV="1">
            <a:off x="611188" y="1989138"/>
            <a:ext cx="576262" cy="7921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078 h 21600"/>
              <a:gd name="T14" fmla="*/ 15563 w 21600"/>
              <a:gd name="T15" fmla="*/ 100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2078"/>
                </a:lnTo>
                <a:cubicBezTo>
                  <a:pt x="5564" y="2078"/>
                  <a:pt x="0" y="6591"/>
                  <a:pt x="0" y="12158"/>
                </a:cubicBezTo>
                <a:lnTo>
                  <a:pt x="0" y="21600"/>
                </a:lnTo>
                <a:lnTo>
                  <a:pt x="8179" y="21600"/>
                </a:lnTo>
                <a:lnTo>
                  <a:pt x="8179" y="12158"/>
                </a:lnTo>
                <a:cubicBezTo>
                  <a:pt x="8179" y="11010"/>
                  <a:pt x="10081" y="10080"/>
                  <a:pt x="12427" y="10080"/>
                </a:cubicBezTo>
                <a:lnTo>
                  <a:pt x="12427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2268538" y="2852738"/>
            <a:ext cx="1727200" cy="485775"/>
          </a:xfrm>
          <a:prstGeom prst="rightArrow">
            <a:avLst>
              <a:gd name="adj1" fmla="val 40519"/>
              <a:gd name="adj2" fmla="val 13586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8853" name="Text Box 21"/>
          <p:cNvSpPr txBox="1">
            <a:spLocks noChangeArrowheads="1"/>
          </p:cNvSpPr>
          <p:nvPr/>
        </p:nvSpPr>
        <p:spPr bwMode="auto">
          <a:xfrm>
            <a:off x="7097763" y="1945710"/>
            <a:ext cx="659155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 smtClean="0"/>
              <a:t>GFS</a:t>
            </a:r>
          </a:p>
        </p:txBody>
      </p:sp>
      <p:sp>
        <p:nvSpPr>
          <p:cNvPr id="248854" name="Text Box 22"/>
          <p:cNvSpPr txBox="1">
            <a:spLocks noChangeArrowheads="1"/>
          </p:cNvSpPr>
          <p:nvPr/>
        </p:nvSpPr>
        <p:spPr bwMode="auto">
          <a:xfrm>
            <a:off x="7812360" y="1930929"/>
            <a:ext cx="111601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 smtClean="0"/>
              <a:t>ECMWF</a:t>
            </a:r>
            <a:endParaRPr lang="en-GB" dirty="0"/>
          </a:p>
        </p:txBody>
      </p:sp>
      <p:sp>
        <p:nvSpPr>
          <p:cNvPr id="15383" name="Oval 23"/>
          <p:cNvSpPr>
            <a:spLocks noChangeArrowheads="1"/>
          </p:cNvSpPr>
          <p:nvPr/>
        </p:nvSpPr>
        <p:spPr bwMode="auto">
          <a:xfrm>
            <a:off x="6414639" y="2681510"/>
            <a:ext cx="865187" cy="865188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"/>
              <a:t>WRF/EMEP</a:t>
            </a:r>
          </a:p>
          <a:p>
            <a:pPr algn="ctr"/>
            <a:r>
              <a:rPr lang="en-GB" sz="1200"/>
              <a:t>interface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179388" y="4868863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EMISSIONS</a:t>
            </a:r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 rot="10800000">
            <a:off x="5868144" y="2871217"/>
            <a:ext cx="503238" cy="485775"/>
          </a:xfrm>
          <a:prstGeom prst="rightArrow">
            <a:avLst>
              <a:gd name="adj1" fmla="val 40519"/>
              <a:gd name="adj2" fmla="val 3958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7020272" y="1556172"/>
            <a:ext cx="1903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WRF </a:t>
            </a:r>
            <a:r>
              <a:rPr lang="en-GB" dirty="0" smtClean="0"/>
              <a:t>version 3.4</a:t>
            </a:r>
            <a:endParaRPr lang="en-GB" dirty="0"/>
          </a:p>
        </p:txBody>
      </p:sp>
      <p:sp>
        <p:nvSpPr>
          <p:cNvPr id="15390" name="AutoShape 30"/>
          <p:cNvSpPr>
            <a:spLocks noChangeArrowheads="1"/>
          </p:cNvSpPr>
          <p:nvPr/>
        </p:nvSpPr>
        <p:spPr bwMode="auto">
          <a:xfrm flipH="1" flipV="1">
            <a:off x="7415041" y="2562449"/>
            <a:ext cx="773484" cy="77606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078 h 21600"/>
              <a:gd name="T14" fmla="*/ 15563 w 21600"/>
              <a:gd name="T15" fmla="*/ 100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2078"/>
                </a:lnTo>
                <a:cubicBezTo>
                  <a:pt x="5564" y="2078"/>
                  <a:pt x="0" y="6591"/>
                  <a:pt x="0" y="12158"/>
                </a:cubicBezTo>
                <a:lnTo>
                  <a:pt x="0" y="21600"/>
                </a:lnTo>
                <a:lnTo>
                  <a:pt x="8179" y="21600"/>
                </a:lnTo>
                <a:lnTo>
                  <a:pt x="8179" y="12158"/>
                </a:lnTo>
                <a:cubicBezTo>
                  <a:pt x="8179" y="11010"/>
                  <a:pt x="10081" y="10080"/>
                  <a:pt x="12427" y="10080"/>
                </a:cubicBezTo>
                <a:lnTo>
                  <a:pt x="12427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93" name="AutoShape 33"/>
          <p:cNvSpPr>
            <a:spLocks noChangeArrowheads="1"/>
          </p:cNvSpPr>
          <p:nvPr/>
        </p:nvSpPr>
        <p:spPr bwMode="auto">
          <a:xfrm>
            <a:off x="4140200" y="2377962"/>
            <a:ext cx="1655763" cy="1511300"/>
          </a:xfrm>
          <a:prstGeom prst="hexagon">
            <a:avLst>
              <a:gd name="adj" fmla="val 27390"/>
              <a:gd name="vf" fmla="val 115470"/>
            </a:avLst>
          </a:prstGeom>
          <a:solidFill>
            <a:srgbClr val="00CCFF"/>
          </a:solidFill>
          <a:ln w="762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EMEP4UK</a:t>
            </a:r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>
            <a:off x="4355976" y="736467"/>
            <a:ext cx="1266825" cy="1189037"/>
          </a:xfrm>
          <a:prstGeom prst="hexagon">
            <a:avLst>
              <a:gd name="adj" fmla="val 26636"/>
              <a:gd name="vf" fmla="val 115470"/>
            </a:avLst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dirty="0"/>
              <a:t>EMEP </a:t>
            </a:r>
            <a:endParaRPr lang="en-GB" dirty="0" smtClean="0"/>
          </a:p>
          <a:p>
            <a:pPr algn="ctr"/>
            <a:r>
              <a:rPr lang="en-GB" dirty="0" smtClean="0"/>
              <a:t>rv3.7</a:t>
            </a:r>
            <a:endParaRPr lang="en-GB" dirty="0"/>
          </a:p>
          <a:p>
            <a:pPr algn="ctr"/>
            <a:r>
              <a:rPr lang="en-GB" sz="1200" dirty="0"/>
              <a:t>Unified model</a:t>
            </a:r>
          </a:p>
        </p:txBody>
      </p:sp>
      <p:sp>
        <p:nvSpPr>
          <p:cNvPr id="15399" name="AutoShape 39"/>
          <p:cNvSpPr>
            <a:spLocks noChangeArrowheads="1"/>
          </p:cNvSpPr>
          <p:nvPr/>
        </p:nvSpPr>
        <p:spPr bwMode="auto">
          <a:xfrm rot="5400000">
            <a:off x="4814082" y="1908137"/>
            <a:ext cx="307998" cy="4762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1939550" y="4869160"/>
            <a:ext cx="1096775" cy="5539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 smtClean="0"/>
              <a:t>Shipping</a:t>
            </a:r>
            <a:endParaRPr lang="en-GB" dirty="0"/>
          </a:p>
          <a:p>
            <a:pPr>
              <a:defRPr/>
            </a:pP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611188" y="865100"/>
            <a:ext cx="3888035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dirty="0">
                <a:solidFill>
                  <a:schemeClr val="tx1">
                    <a:lumMod val="95000"/>
                  </a:schemeClr>
                </a:solidFill>
              </a:rPr>
              <a:t>EMEP4UK </a:t>
            </a:r>
            <a:r>
              <a:rPr lang="en-GB" sz="1600" dirty="0" smtClean="0">
                <a:solidFill>
                  <a:schemeClr val="tx1">
                    <a:lumMod val="95000"/>
                  </a:schemeClr>
                </a:solidFill>
              </a:rPr>
              <a:t>model</a:t>
            </a:r>
          </a:p>
          <a:p>
            <a:pPr>
              <a:spcBef>
                <a:spcPct val="50000"/>
              </a:spcBef>
              <a:defRPr/>
            </a:pPr>
            <a:r>
              <a:rPr lang="en-GB" sz="1600" dirty="0" smtClean="0">
                <a:solidFill>
                  <a:schemeClr val="tx1">
                    <a:lumMod val="95000"/>
                  </a:schemeClr>
                </a:solidFill>
              </a:rPr>
              <a:t>Based on the rv3.7 EMEP Unified model</a:t>
            </a:r>
            <a:endParaRPr lang="en-GB" sz="1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227762" y="260350"/>
            <a:ext cx="2808733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b="1" dirty="0"/>
              <a:t>Meteorology: </a:t>
            </a:r>
          </a:p>
          <a:p>
            <a:r>
              <a:rPr lang="en-GB" sz="1200" dirty="0" smtClean="0"/>
              <a:t>WRF 3.1.1 (now 3.4) using GFS re-analysis </a:t>
            </a:r>
            <a:r>
              <a:rPr lang="en-GB" sz="1200" dirty="0"/>
              <a:t>and </a:t>
            </a:r>
            <a:r>
              <a:rPr lang="en-GB" sz="1200" dirty="0" smtClean="0"/>
              <a:t>6h </a:t>
            </a:r>
            <a:r>
              <a:rPr lang="en-GB" sz="1200" dirty="0"/>
              <a:t>nudging </a:t>
            </a:r>
          </a:p>
          <a:p>
            <a:pPr>
              <a:spcBef>
                <a:spcPct val="50000"/>
              </a:spcBef>
            </a:pPr>
            <a:endParaRPr lang="en-GB" sz="1200" dirty="0"/>
          </a:p>
          <a:p>
            <a:r>
              <a:rPr lang="en-GB" sz="1200" b="1" dirty="0"/>
              <a:t>Horizontal resolution:</a:t>
            </a:r>
            <a:r>
              <a:rPr lang="en-GB" sz="1200" dirty="0"/>
              <a:t> </a:t>
            </a:r>
          </a:p>
          <a:p>
            <a:r>
              <a:rPr lang="en-GB" sz="1200" dirty="0"/>
              <a:t>5 km</a:t>
            </a:r>
            <a:r>
              <a:rPr lang="en-GB" sz="1200" baseline="30000" dirty="0"/>
              <a:t>2</a:t>
            </a:r>
            <a:r>
              <a:rPr lang="en-GB" sz="1200" dirty="0"/>
              <a:t> over </a:t>
            </a:r>
            <a:r>
              <a:rPr lang="en-GB" sz="1200" dirty="0" smtClean="0"/>
              <a:t>UK (yellow), </a:t>
            </a:r>
            <a:r>
              <a:rPr lang="en-GB" sz="1200" dirty="0"/>
              <a:t>nested within EMEP domain (</a:t>
            </a:r>
            <a:r>
              <a:rPr lang="en-GB" sz="1200" dirty="0" smtClean="0"/>
              <a:t>red)</a:t>
            </a:r>
            <a:endParaRPr lang="en-GB" sz="1200" dirty="0"/>
          </a:p>
          <a:p>
            <a:pPr>
              <a:spcBef>
                <a:spcPct val="50000"/>
              </a:spcBef>
            </a:pPr>
            <a:endParaRPr lang="en-GB" sz="1200" dirty="0"/>
          </a:p>
          <a:p>
            <a:r>
              <a:rPr lang="en-GB" sz="1200" b="1" dirty="0"/>
              <a:t>Vertical resolution:</a:t>
            </a:r>
            <a:r>
              <a:rPr lang="en-GB" sz="1200" dirty="0"/>
              <a:t> </a:t>
            </a:r>
          </a:p>
          <a:p>
            <a:r>
              <a:rPr lang="en-GB" sz="1200" dirty="0"/>
              <a:t>20 layers up to ~16 km. Surface layer depth 90 m</a:t>
            </a:r>
          </a:p>
          <a:p>
            <a:pPr>
              <a:spcBef>
                <a:spcPct val="50000"/>
              </a:spcBef>
            </a:pPr>
            <a:endParaRPr lang="en-GB" sz="1200" dirty="0"/>
          </a:p>
          <a:p>
            <a:r>
              <a:rPr lang="en-GB" sz="1200" b="1" dirty="0"/>
              <a:t>Chemistry:</a:t>
            </a:r>
            <a:r>
              <a:rPr lang="en-GB" sz="1200" dirty="0"/>
              <a:t> </a:t>
            </a:r>
            <a:r>
              <a:rPr lang="en-GB" sz="1200" dirty="0" smtClean="0"/>
              <a:t> EMEP Unified rv3.7</a:t>
            </a:r>
            <a:endParaRPr lang="en-GB" sz="1200" dirty="0"/>
          </a:p>
          <a:p>
            <a:endParaRPr lang="en-GB" sz="1200" dirty="0"/>
          </a:p>
          <a:p>
            <a:pPr>
              <a:spcBef>
                <a:spcPct val="50000"/>
              </a:spcBef>
            </a:pPr>
            <a:endParaRPr lang="en-GB" sz="1200" dirty="0"/>
          </a:p>
          <a:p>
            <a:r>
              <a:rPr lang="en-GB" sz="1200" b="1" dirty="0"/>
              <a:t>Emissions: </a:t>
            </a:r>
          </a:p>
          <a:p>
            <a:r>
              <a:rPr lang="en-GB" sz="1200" dirty="0"/>
              <a:t>Outer uses 50 km</a:t>
            </a:r>
            <a:r>
              <a:rPr lang="en-GB" sz="1200" baseline="30000" dirty="0"/>
              <a:t>2</a:t>
            </a:r>
            <a:r>
              <a:rPr lang="en-GB" sz="1200" dirty="0"/>
              <a:t> EMEP UM; inner uses NAEI 1 km</a:t>
            </a:r>
            <a:r>
              <a:rPr lang="en-GB" sz="1200" baseline="30000" dirty="0"/>
              <a:t>2</a:t>
            </a:r>
            <a:r>
              <a:rPr lang="en-GB" sz="1200" dirty="0"/>
              <a:t>.</a:t>
            </a:r>
          </a:p>
          <a:p>
            <a:endParaRPr lang="en-GB" sz="1000" dirty="0"/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611188" y="5254625"/>
            <a:ext cx="161133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dirty="0"/>
              <a:t>A</a:t>
            </a:r>
            <a:r>
              <a:rPr lang="en-GB" sz="1100" dirty="0" smtClean="0"/>
              <a:t>CP </a:t>
            </a:r>
            <a:r>
              <a:rPr lang="en-GB" sz="1100" dirty="0" err="1" smtClean="0"/>
              <a:t>Vieno</a:t>
            </a:r>
            <a:r>
              <a:rPr lang="en-GB" sz="1100" dirty="0" smtClean="0"/>
              <a:t> et al., 2010</a:t>
            </a:r>
            <a:endParaRPr lang="en-GB" sz="1100" dirty="0"/>
          </a:p>
        </p:txBody>
      </p:sp>
      <p:pic>
        <p:nvPicPr>
          <p:cNvPr id="6" name="Picture 5" descr="EMEP4UK_domain.jpg"/>
          <p:cNvPicPr/>
          <p:nvPr/>
        </p:nvPicPr>
        <p:blipFill>
          <a:blip r:embed="rId3" cstate="print">
            <a:lum bright="7000" contrast="24000"/>
          </a:blip>
          <a:srcRect l="21293" t="20767" r="21293" b="20767"/>
          <a:stretch>
            <a:fillRect/>
          </a:stretch>
        </p:blipFill>
        <p:spPr>
          <a:xfrm>
            <a:off x="323528" y="1591349"/>
            <a:ext cx="5695950" cy="37249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5656" y="4437112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EMEP4UK 50 km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2968783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EMEP4UK 5 km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132856"/>
            <a:ext cx="3527425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5536" y="116632"/>
            <a:ext cx="56733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EMEP4UK domain - emissions example for 2010 NO</a:t>
            </a:r>
            <a:r>
              <a:rPr lang="en-GB" baseline="-25000" dirty="0" smtClean="0"/>
              <a:t>x</a:t>
            </a:r>
            <a:endParaRPr lang="en-GB" dirty="0" smtClean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UK emissions derived form  1 km</a:t>
            </a:r>
            <a:r>
              <a:rPr lang="en-GB" baseline="30000" dirty="0" smtClean="0"/>
              <a:t>2</a:t>
            </a:r>
            <a:r>
              <a:rPr lang="en-GB" dirty="0" smtClean="0"/>
              <a:t> NAEI 2009</a:t>
            </a:r>
          </a:p>
          <a:p>
            <a:pPr algn="ctr"/>
            <a:r>
              <a:rPr lang="en-GB" dirty="0" smtClean="0"/>
              <a:t>+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Shipping derived from 5 km</a:t>
            </a:r>
            <a:r>
              <a:rPr lang="en-GB" baseline="30000" dirty="0" smtClean="0"/>
              <a:t>2</a:t>
            </a:r>
            <a:r>
              <a:rPr lang="en-GB" dirty="0" smtClean="0"/>
              <a:t> 2007 ENTEC estimate</a:t>
            </a:r>
          </a:p>
          <a:p>
            <a:pPr algn="ctr"/>
            <a:r>
              <a:rPr lang="en-GB" dirty="0" smtClean="0"/>
              <a:t>+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Everywhere else EMEP 50 km</a:t>
            </a:r>
            <a:r>
              <a:rPr lang="en-GB" baseline="30000" dirty="0" smtClean="0"/>
              <a:t>2</a:t>
            </a:r>
            <a:r>
              <a:rPr lang="en-GB" dirty="0" smtClean="0"/>
              <a:t> emissions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32856"/>
            <a:ext cx="3514500" cy="40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5536" y="594928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Red</a:t>
            </a:r>
            <a:r>
              <a:rPr lang="en-GB" dirty="0" smtClean="0"/>
              <a:t> high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blue</a:t>
            </a:r>
            <a:r>
              <a:rPr lang="en-GB" dirty="0" smtClean="0"/>
              <a:t> low</a:t>
            </a: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48880"/>
            <a:ext cx="2887662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1152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600" b="1" dirty="0" smtClean="0"/>
              <a:t>EMEP4UK final product:</a:t>
            </a:r>
            <a:r>
              <a:rPr lang="en-GB" sz="1600" dirty="0" smtClean="0"/>
              <a:t> 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400" dirty="0" smtClean="0"/>
              <a:t>Example </a:t>
            </a:r>
            <a:r>
              <a:rPr lang="en-GB" sz="1400" dirty="0"/>
              <a:t>of </a:t>
            </a:r>
            <a:r>
              <a:rPr lang="en-GB" sz="1400" dirty="0" smtClean="0"/>
              <a:t>EMEP4UK nested </a:t>
            </a:r>
            <a:r>
              <a:rPr lang="en-GB" sz="1400" dirty="0"/>
              <a:t>model to the UK at 5 </a:t>
            </a:r>
            <a:r>
              <a:rPr lang="en-GB" sz="1400" dirty="0" smtClean="0"/>
              <a:t>km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NH</a:t>
            </a:r>
            <a:r>
              <a:rPr lang="en-GB" sz="1400" baseline="-25000" dirty="0" smtClean="0"/>
              <a:t>4</a:t>
            </a:r>
            <a:r>
              <a:rPr lang="en-GB" sz="1400" baseline="30000" dirty="0"/>
              <a:t>+</a:t>
            </a:r>
            <a:r>
              <a:rPr lang="en-GB" sz="1400" dirty="0"/>
              <a:t> on 02/01/2003 12:00 GMT</a:t>
            </a:r>
            <a:r>
              <a:rPr lang="en-GB" sz="1600" dirty="0"/>
              <a:t> </a:t>
            </a:r>
          </a:p>
        </p:txBody>
      </p:sp>
      <p:pic>
        <p:nvPicPr>
          <p:cNvPr id="136195" name="Picture 3" descr="nh4_emep4uk_UK+Europe_02-01-03-2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133600"/>
            <a:ext cx="5761037" cy="4248150"/>
          </a:xfrm>
          <a:prstGeom prst="rect">
            <a:avLst/>
          </a:prstGeom>
          <a:noFill/>
        </p:spPr>
      </p:pic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843213" y="2565400"/>
            <a:ext cx="2717800" cy="3579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0" y="1384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36198" name="Picture 6" descr="sc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6092825"/>
            <a:ext cx="4000500" cy="209550"/>
          </a:xfrm>
          <a:prstGeom prst="rect">
            <a:avLst/>
          </a:prstGeom>
          <a:noFill/>
        </p:spPr>
      </p:pic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1763713" y="6092825"/>
            <a:ext cx="673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sz="1200" b="1">
                <a:cs typeface="Times New Roman" pitchFamily="18" charset="0"/>
              </a:rPr>
              <a:t>NH</a:t>
            </a:r>
            <a:r>
              <a:rPr lang="en-GB" sz="1200" b="1" baseline="-25000">
                <a:cs typeface="Times New Roman" pitchFamily="18" charset="0"/>
              </a:rPr>
              <a:t>4</a:t>
            </a:r>
            <a:r>
              <a:rPr lang="en-GB" sz="1200" b="1">
                <a:cs typeface="Times New Roman" pitchFamily="18" charset="0"/>
              </a:rPr>
              <a:t>   0</a:t>
            </a:r>
            <a:endParaRPr lang="en-GB" sz="2000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6659563" y="6078538"/>
            <a:ext cx="5921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sz="1200" b="1">
                <a:cs typeface="Times New Roman" pitchFamily="18" charset="0"/>
              </a:rPr>
              <a:t>3 ppb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996952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EMEP4UK surface UK composition 2001 - 2010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5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" y="1196752"/>
            <a:ext cx="2025651" cy="262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2025650" cy="262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3"/>
            <a:ext cx="2025651" cy="262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31" y="4077074"/>
            <a:ext cx="2025650" cy="262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" y="4077072"/>
            <a:ext cx="2025651" cy="262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077072"/>
            <a:ext cx="2025652" cy="262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760" y="4077072"/>
            <a:ext cx="2025651" cy="262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093" y="260648"/>
            <a:ext cx="850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EMEP4UK rv3.7 and WRF 3.1.1 - 2008 annual average surface concentration for: </a:t>
            </a:r>
          </a:p>
          <a:p>
            <a:r>
              <a:rPr lang="en-GB" dirty="0" smtClean="0"/>
              <a:t>NO</a:t>
            </a:r>
            <a:r>
              <a:rPr lang="en-GB" baseline="-25000" dirty="0" smtClean="0"/>
              <a:t>2</a:t>
            </a:r>
            <a:r>
              <a:rPr lang="en-GB" dirty="0" smtClean="0"/>
              <a:t>, SO</a:t>
            </a:r>
            <a:r>
              <a:rPr lang="en-GB" baseline="-25000" dirty="0" smtClean="0"/>
              <a:t>2</a:t>
            </a:r>
            <a:r>
              <a:rPr lang="en-GB" dirty="0" smtClean="0"/>
              <a:t>, NH</a:t>
            </a:r>
            <a:r>
              <a:rPr lang="en-GB" baseline="-25000" dirty="0" smtClean="0"/>
              <a:t>3</a:t>
            </a:r>
            <a:r>
              <a:rPr lang="en-GB" dirty="0" smtClean="0"/>
              <a:t>, NH</a:t>
            </a:r>
            <a:r>
              <a:rPr lang="en-GB" baseline="-25000" dirty="0" smtClean="0"/>
              <a:t>4</a:t>
            </a:r>
            <a:r>
              <a:rPr lang="en-GB" dirty="0" smtClean="0"/>
              <a:t>, </a:t>
            </a:r>
            <a:r>
              <a:rPr lang="en-GB" smtClean="0"/>
              <a:t>PPM</a:t>
            </a:r>
            <a:r>
              <a:rPr lang="en-GB" baseline="-25000" smtClean="0"/>
              <a:t>2.5</a:t>
            </a:r>
            <a:r>
              <a:rPr lang="en-GB" smtClean="0"/>
              <a:t>, fNO</a:t>
            </a:r>
            <a:r>
              <a:rPr lang="en-GB" baseline="-25000" smtClean="0"/>
              <a:t>3</a:t>
            </a:r>
            <a:r>
              <a:rPr lang="en-GB" dirty="0" smtClean="0"/>
              <a:t>, </a:t>
            </a:r>
            <a:r>
              <a:rPr lang="en-GB" smtClean="0"/>
              <a:t>SO</a:t>
            </a:r>
            <a:r>
              <a:rPr lang="en-GB" baseline="-25000" smtClean="0"/>
              <a:t>4</a:t>
            </a:r>
            <a:r>
              <a:rPr lang="en-GB" smtClean="0"/>
              <a:t>, </a:t>
            </a:r>
            <a:r>
              <a:rPr lang="en-GB" dirty="0" smtClean="0"/>
              <a:t>and PM</a:t>
            </a:r>
            <a:r>
              <a:rPr lang="en-GB" baseline="-25000" dirty="0" smtClean="0"/>
              <a:t>2.5</a:t>
            </a:r>
            <a:endParaRPr lang="en-GB" baseline="-250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61" y="1196753"/>
            <a:ext cx="2025652" cy="262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t="22099" b="22099"/>
          <a:stretch>
            <a:fillRect/>
          </a:stretch>
        </p:blipFill>
        <p:spPr bwMode="auto">
          <a:xfrm>
            <a:off x="520160" y="1118166"/>
            <a:ext cx="3691800" cy="159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t="22099" b="22099"/>
          <a:stretch>
            <a:fillRect/>
          </a:stretch>
        </p:blipFill>
        <p:spPr bwMode="auto">
          <a:xfrm>
            <a:off x="520160" y="2846358"/>
            <a:ext cx="3691800" cy="159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 t="22099" b="22099"/>
          <a:stretch>
            <a:fillRect/>
          </a:stretch>
        </p:blipFill>
        <p:spPr bwMode="auto">
          <a:xfrm>
            <a:off x="520160" y="4574550"/>
            <a:ext cx="3691800" cy="159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7503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Monthly </a:t>
            </a:r>
            <a:r>
              <a:rPr lang="en-GB" dirty="0" err="1" smtClean="0"/>
              <a:t>obs</a:t>
            </a:r>
            <a:r>
              <a:rPr lang="en-GB" dirty="0" smtClean="0"/>
              <a:t> from 30 AGANET sites and 90 NAMN sites covering the UK</a:t>
            </a:r>
          </a:p>
          <a:p>
            <a:r>
              <a:rPr lang="en-GB" dirty="0" smtClean="0"/>
              <a:t>Example site – CEH  Edinburgh Bush Estate, Scotland</a:t>
            </a:r>
            <a:endParaRPr lang="en-GB" dirty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/>
          <a:srcRect t="22099" b="22099"/>
          <a:stretch>
            <a:fillRect/>
          </a:stretch>
        </p:blipFill>
        <p:spPr bwMode="auto">
          <a:xfrm>
            <a:off x="4860032" y="1124744"/>
            <a:ext cx="3691800" cy="159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 cstate="print"/>
          <a:srcRect t="22099" b="22099"/>
          <a:stretch>
            <a:fillRect/>
          </a:stretch>
        </p:blipFill>
        <p:spPr bwMode="auto">
          <a:xfrm>
            <a:off x="4860032" y="2852936"/>
            <a:ext cx="3691800" cy="159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7" cstate="print"/>
          <a:srcRect t="22099" b="22099"/>
          <a:stretch>
            <a:fillRect/>
          </a:stretch>
        </p:blipFill>
        <p:spPr bwMode="auto">
          <a:xfrm>
            <a:off x="4860032" y="4653136"/>
            <a:ext cx="3691800" cy="159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24609" y="62013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/>
              <a:t>UK Acid Gases and Aerosols Monitoring Network (AGANET – </a:t>
            </a:r>
            <a:r>
              <a:rPr lang="en-GB" sz="900" dirty="0" smtClean="0"/>
              <a:t>Tang </a:t>
            </a:r>
            <a:r>
              <a:rPr lang="en-GB" sz="900" dirty="0"/>
              <a:t>et al., </a:t>
            </a:r>
            <a:r>
              <a:rPr lang="en-GB" sz="900" dirty="0" smtClean="0"/>
              <a:t>2009)</a:t>
            </a:r>
            <a:endParaRPr lang="en-GB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umm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717</Words>
  <Application>Microsoft Office PowerPoint</Application>
  <PresentationFormat>On-screen Show (4:3)</PresentationFormat>
  <Paragraphs>136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Summer</vt:lpstr>
      <vt:lpstr>PowerPoint Presentation</vt:lpstr>
      <vt:lpstr>PowerPoint Presentation</vt:lpstr>
      <vt:lpstr>EMEP4UK framework</vt:lpstr>
      <vt:lpstr>PowerPoint Presentation</vt:lpstr>
      <vt:lpstr>PowerPoint Presentation</vt:lpstr>
      <vt:lpstr>EMEP4UK final product:  Example of EMEP4UK nested model to the UK at 5 km2 NH4+ on 02/01/2003 12:00 GMT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NERC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massimo</dc:creator>
  <cp:lastModifiedBy>admin</cp:lastModifiedBy>
  <cp:revision>551</cp:revision>
  <dcterms:created xsi:type="dcterms:W3CDTF">2010-07-19T14:09:50Z</dcterms:created>
  <dcterms:modified xsi:type="dcterms:W3CDTF">2012-04-18T09:16:54Z</dcterms:modified>
</cp:coreProperties>
</file>