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0" r:id="rId2"/>
    <p:sldId id="257" r:id="rId3"/>
    <p:sldId id="262" r:id="rId4"/>
    <p:sldId id="305" r:id="rId5"/>
    <p:sldId id="306" r:id="rId6"/>
    <p:sldId id="280" r:id="rId7"/>
    <p:sldId id="281" r:id="rId8"/>
    <p:sldId id="285" r:id="rId9"/>
    <p:sldId id="286" r:id="rId10"/>
    <p:sldId id="299" r:id="rId11"/>
    <p:sldId id="289" r:id="rId12"/>
    <p:sldId id="273" r:id="rId13"/>
    <p:sldId id="293" r:id="rId14"/>
    <p:sldId id="294" r:id="rId15"/>
    <p:sldId id="313" r:id="rId16"/>
    <p:sldId id="296" r:id="rId17"/>
    <p:sldId id="307" r:id="rId18"/>
    <p:sldId id="300" r:id="rId19"/>
    <p:sldId id="302" r:id="rId20"/>
    <p:sldId id="303" r:id="rId21"/>
    <p:sldId id="264" r:id="rId22"/>
    <p:sldId id="275" r:id="rId23"/>
    <p:sldId id="312" r:id="rId24"/>
    <p:sldId id="311" r:id="rId25"/>
    <p:sldId id="310" r:id="rId26"/>
    <p:sldId id="304" r:id="rId27"/>
    <p:sldId id="268" r:id="rId28"/>
    <p:sldId id="269" r:id="rId29"/>
    <p:sldId id="309" r:id="rId30"/>
  </p:sldIdLst>
  <p:sldSz cx="9144000" cy="6858000" type="screen4x3"/>
  <p:notesSz cx="6781800" cy="99187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C4D5A"/>
    <a:srgbClr val="990033"/>
    <a:srgbClr val="FF3300"/>
    <a:srgbClr val="0000CC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9" autoAdjust="0"/>
  </p:normalViewPr>
  <p:slideViewPr>
    <p:cSldViewPr>
      <p:cViewPr>
        <p:scale>
          <a:sx n="80" d="100"/>
          <a:sy n="80" d="100"/>
        </p:scale>
        <p:origin x="-403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winter</c:v>
                </c:pt>
              </c:strCache>
            </c:strRef>
          </c:tx>
          <c:invertIfNegative val="0"/>
          <c:cat>
            <c:strRef>
              <c:f>'Ark1'!$B$1:$E$1</c:f>
              <c:strCache>
                <c:ptCount val="4"/>
                <c:pt idx="0">
                  <c:v>EQSAM</c:v>
                </c:pt>
                <c:pt idx="1">
                  <c:v>EQSAM T+5</c:v>
                </c:pt>
                <c:pt idx="2">
                  <c:v>MARS </c:v>
                </c:pt>
                <c:pt idx="3">
                  <c:v>MARS 2009</c:v>
                </c:pt>
              </c:strCache>
            </c:strRef>
          </c:cat>
          <c:val>
            <c:numRef>
              <c:f>'Ark1'!$B$2:$E$2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14</c:v>
                </c:pt>
                <c:pt idx="3">
                  <c:v>-9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spring</c:v>
                </c:pt>
              </c:strCache>
            </c:strRef>
          </c:tx>
          <c:invertIfNegative val="0"/>
          <c:cat>
            <c:strRef>
              <c:f>'Ark1'!$B$1:$E$1</c:f>
              <c:strCache>
                <c:ptCount val="4"/>
                <c:pt idx="0">
                  <c:v>EQSAM</c:v>
                </c:pt>
                <c:pt idx="1">
                  <c:v>EQSAM T+5</c:v>
                </c:pt>
                <c:pt idx="2">
                  <c:v>MARS </c:v>
                </c:pt>
                <c:pt idx="3">
                  <c:v>MARS 2009</c:v>
                </c:pt>
              </c:strCache>
            </c:strRef>
          </c:cat>
          <c:val>
            <c:numRef>
              <c:f>'Ark1'!$B$3:$E$3</c:f>
              <c:numCache>
                <c:formatCode>General</c:formatCode>
                <c:ptCount val="4"/>
                <c:pt idx="0">
                  <c:v>-22</c:v>
                </c:pt>
                <c:pt idx="1">
                  <c:v>5</c:v>
                </c:pt>
                <c:pt idx="2">
                  <c:v>-13</c:v>
                </c:pt>
                <c:pt idx="3">
                  <c:v>-39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summer</c:v>
                </c:pt>
              </c:strCache>
            </c:strRef>
          </c:tx>
          <c:invertIfNegative val="0"/>
          <c:cat>
            <c:strRef>
              <c:f>'Ark1'!$B$1:$E$1</c:f>
              <c:strCache>
                <c:ptCount val="4"/>
                <c:pt idx="0">
                  <c:v>EQSAM</c:v>
                </c:pt>
                <c:pt idx="1">
                  <c:v>EQSAM T+5</c:v>
                </c:pt>
                <c:pt idx="2">
                  <c:v>MARS </c:v>
                </c:pt>
                <c:pt idx="3">
                  <c:v>MARS 2009</c:v>
                </c:pt>
              </c:strCache>
            </c:strRef>
          </c:cat>
          <c:val>
            <c:numRef>
              <c:f>'Ark1'!$B$4:$E$4</c:f>
              <c:numCache>
                <c:formatCode>General</c:formatCode>
                <c:ptCount val="4"/>
                <c:pt idx="0">
                  <c:v>-20</c:v>
                </c:pt>
                <c:pt idx="1">
                  <c:v>-2</c:v>
                </c:pt>
                <c:pt idx="2">
                  <c:v>-7</c:v>
                </c:pt>
                <c:pt idx="3">
                  <c:v>-25</c:v>
                </c:pt>
              </c:numCache>
            </c:numRef>
          </c:val>
        </c:ser>
        <c:ser>
          <c:idx val="3"/>
          <c:order val="3"/>
          <c:tx>
            <c:strRef>
              <c:f>'Ark1'!$A$5</c:f>
              <c:strCache>
                <c:ptCount val="1"/>
                <c:pt idx="0">
                  <c:v>autumn</c:v>
                </c:pt>
              </c:strCache>
            </c:strRef>
          </c:tx>
          <c:invertIfNegative val="0"/>
          <c:cat>
            <c:strRef>
              <c:f>'Ark1'!$B$1:$E$1</c:f>
              <c:strCache>
                <c:ptCount val="4"/>
                <c:pt idx="0">
                  <c:v>EQSAM</c:v>
                </c:pt>
                <c:pt idx="1">
                  <c:v>EQSAM T+5</c:v>
                </c:pt>
                <c:pt idx="2">
                  <c:v>MARS </c:v>
                </c:pt>
                <c:pt idx="3">
                  <c:v>MARS 2009</c:v>
                </c:pt>
              </c:strCache>
            </c:strRef>
          </c:cat>
          <c:val>
            <c:numRef>
              <c:f>'Ark1'!$B$5:$E$5</c:f>
              <c:numCache>
                <c:formatCode>General</c:formatCode>
                <c:ptCount val="4"/>
                <c:pt idx="0">
                  <c:v>34</c:v>
                </c:pt>
                <c:pt idx="1">
                  <c:v>65</c:v>
                </c:pt>
                <c:pt idx="2">
                  <c:v>56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03552"/>
        <c:axId val="74492736"/>
      </c:barChart>
      <c:catAx>
        <c:axId val="92503552"/>
        <c:scaling>
          <c:orientation val="minMax"/>
        </c:scaling>
        <c:delete val="0"/>
        <c:axPos val="b"/>
        <c:majorTickMark val="out"/>
        <c:minorTickMark val="none"/>
        <c:tickLblPos val="low"/>
        <c:crossAx val="74492736"/>
        <c:crosses val="autoZero"/>
        <c:auto val="1"/>
        <c:lblAlgn val="ctr"/>
        <c:lblOffset val="100"/>
        <c:noMultiLvlLbl val="0"/>
      </c:catAx>
      <c:valAx>
        <c:axId val="74492736"/>
        <c:scaling>
          <c:orientation val="minMax"/>
          <c:min val="-40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General" sourceLinked="1"/>
        <c:majorTickMark val="out"/>
        <c:minorTickMark val="none"/>
        <c:tickLblPos val="nextTo"/>
        <c:crossAx val="9250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943751625641389"/>
          <c:y val="6.0743800836108836E-2"/>
          <c:w val="0.1673333806247192"/>
          <c:h val="0.37740303295421401"/>
        </c:manualLayout>
      </c:layout>
      <c:overlay val="0"/>
      <c:txPr>
        <a:bodyPr/>
        <a:lstStyle/>
        <a:p>
          <a:pPr>
            <a:defRPr sz="1300"/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1751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E940-01E8-42FA-B7D6-E4A752AA953D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1751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4A857-0716-4029-9E1A-D15818783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43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9A03A-42B6-458D-B279-A75348555314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8180" y="4711384"/>
            <a:ext cx="542544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1451" y="9421045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DCB11-A9B4-4187-A640-57B3374460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98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4618F-BE4B-47F3-92C4-7413BDAFA72D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642938"/>
            <a:ext cx="4283075" cy="3213100"/>
          </a:xfrm>
          <a:solidFill>
            <a:srgbClr val="FFFFFF"/>
          </a:solidFill>
          <a:ln/>
        </p:spPr>
      </p:sp>
      <p:sp>
        <p:nvSpPr>
          <p:cNvPr id="9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24641" y="4070603"/>
            <a:ext cx="4978653" cy="3855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449263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10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6A048-99E4-44A9-9551-BA1227BA3447}" type="slidenum">
              <a:rPr lang="en-GB"/>
              <a:pPr/>
              <a:t>11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376DF2C4-F526-4F8A-AA51-16206EBDBB6A}" type="slidenum">
              <a:rPr lang="en-GB" sz="1200"/>
              <a:pPr algn="r">
                <a:buClrTx/>
                <a:buFontTx/>
                <a:buNone/>
              </a:pPr>
              <a:t>11</a:t>
            </a:fld>
            <a:endParaRPr lang="en-GB" sz="1200"/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FE021-14A0-4FF9-A3A3-B01425040F60}" type="slidenum">
              <a:rPr lang="en-GB"/>
              <a:pPr/>
              <a:t>12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AFF7B58-FF81-4A01-B4F9-D0B1E3022B76}" type="slidenum">
              <a:rPr lang="en-GB" sz="1200"/>
              <a:pPr algn="r">
                <a:buClrTx/>
                <a:buFontTx/>
                <a:buNone/>
              </a:pPr>
              <a:t>12</a:t>
            </a:fld>
            <a:endParaRPr lang="en-GB" sz="1200"/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14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15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16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16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17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18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19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FE021-14A0-4FF9-A3A3-B01425040F60}" type="slidenum">
              <a:rPr lang="en-GB"/>
              <a:pPr/>
              <a:t>2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AFF7B58-FF81-4A01-B4F9-D0B1E3022B76}" type="slidenum">
              <a:rPr lang="en-GB" sz="1200"/>
              <a:pPr algn="r">
                <a:buClrTx/>
                <a:buFontTx/>
                <a:buNone/>
              </a:pPr>
              <a:t>2</a:t>
            </a:fld>
            <a:endParaRPr lang="en-GB" sz="1200"/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20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A9459-374A-4A9B-91FD-7EDC751EA46B}" type="slidenum">
              <a:rPr lang="en-GB"/>
              <a:pPr/>
              <a:t>21</a:t>
            </a:fld>
            <a:endParaRPr lang="en-GB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1" y="4711383"/>
            <a:ext cx="5414451" cy="4451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22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23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24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25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26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37DEAB-70ED-432D-B7B4-B072B1F4A50F}" type="slidenum">
              <a:rPr lang="en-GB"/>
              <a:pPr/>
              <a:t>27</a:t>
            </a:fld>
            <a:endParaRPr lang="en-GB"/>
          </a:p>
        </p:txBody>
      </p:sp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C821D994-612E-4DE4-A1CA-087FE973729A}" type="slidenum">
              <a:rPr lang="en-GB" sz="1200"/>
              <a:pPr algn="r">
                <a:buClrTx/>
                <a:buFontTx/>
                <a:buNone/>
              </a:pPr>
              <a:t>27</a:t>
            </a:fld>
            <a:endParaRPr lang="en-GB" sz="1200"/>
          </a:p>
        </p:txBody>
      </p:sp>
      <p:sp>
        <p:nvSpPr>
          <p:cNvPr id="849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739C9D-5AEF-438C-81E3-50360D6985B0}" type="slidenum">
              <a:rPr lang="en-GB"/>
              <a:pPr/>
              <a:t>28</a:t>
            </a:fld>
            <a:endParaRPr lang="en-GB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448154EE-A672-4183-966D-1DA18078ECCC}" type="slidenum">
              <a:rPr lang="en-GB" sz="1200"/>
              <a:pPr algn="r">
                <a:buClrTx/>
                <a:buFontTx/>
                <a:buNone/>
              </a:pPr>
              <a:t>28</a:t>
            </a:fld>
            <a:endParaRPr lang="en-GB" sz="1200"/>
          </a:p>
        </p:txBody>
      </p:sp>
      <p:sp>
        <p:nvSpPr>
          <p:cNvPr id="860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A602B-10EB-4A6A-8B2E-5B2C97BDCC24}" type="slidenum">
              <a:rPr lang="en-GB"/>
              <a:pPr/>
              <a:t>29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E433FCFF-370D-4162-A5F0-91AD8E8C3C23}" type="slidenum">
              <a:rPr lang="en-GB" sz="1200"/>
              <a:pPr algn="r">
                <a:buClrTx/>
                <a:buFontTx/>
                <a:buNone/>
              </a:pPr>
              <a:t>29</a:t>
            </a:fld>
            <a:endParaRPr lang="en-GB" sz="1200"/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>
              <a:latin typeface="Calibri" pitchFamily="32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3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3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4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4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5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5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6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6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61FE65-097C-4B8D-8013-EAA0CF9638F5}" type="slidenum">
              <a:rPr lang="en-GB"/>
              <a:pPr/>
              <a:t>7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41451" y="9421045"/>
            <a:ext cx="2938780" cy="49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BD861A47-7F5B-4FC3-85B4-46E72F3C8FA2}" type="slidenum">
              <a:rPr lang="en-GB" sz="1200"/>
              <a:pPr algn="r">
                <a:buClrTx/>
                <a:buFontTx/>
                <a:buNone/>
              </a:pPr>
              <a:t>7</a:t>
            </a:fld>
            <a:endParaRPr lang="en-GB" sz="1200"/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9825" cy="3713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8180" y="4711384"/>
            <a:ext cx="5425440" cy="44634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en-US"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8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2C6B6-CE68-46AD-B9F3-5B52DB8DF9F3}" type="slidenum">
              <a:rPr lang="en-GB"/>
              <a:pPr/>
              <a:t>9</a:t>
            </a:fld>
            <a:endParaRPr lang="en-GB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49825" cy="37131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1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1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4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98031-5933-47C8-BAEF-B4D32CA478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4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B56DEE-5E93-4165-BC5F-AC1AA40D3C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2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98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9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0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4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7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9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5F2DD-3E8C-45CC-A9B3-C1DC5AD7BE03}" type="datetimeFigureOut">
              <a:rPr lang="en-GB" smtClean="0"/>
              <a:t>18/04/2012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1A7F-D0F2-4408-B601-12CFD0476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2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2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lnSpc>
                <a:spcPct val="93000"/>
              </a:lnSpc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</a:rPr>
              <a:t>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449263">
              <a:buFontTx/>
              <a:buNone/>
            </a:pP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466643" y="3040060"/>
            <a:ext cx="7810130" cy="3252789"/>
            <a:chOff x="1035" y="1446"/>
            <a:chExt cx="4600" cy="2049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>
              <a:off x="1429" y="1661"/>
              <a:ext cx="4117" cy="942"/>
            </a:xfrm>
            <a:prstGeom prst="roundRect">
              <a:avLst>
                <a:gd name="adj" fmla="val 10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 dirty="0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035" y="1446"/>
              <a:ext cx="4600" cy="2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30000"/>
                </a:spcBef>
                <a:buClr>
                  <a:srgbClr val="000000"/>
                </a:buClr>
              </a:pPr>
              <a:r>
                <a:rPr lang="en-GB" sz="3600" b="1" dirty="0" smtClean="0">
                  <a:solidFill>
                    <a:srgbClr val="FFFF00"/>
                  </a:solidFill>
                </a:rPr>
                <a:t>Recent developments of the EMEP/MSC-W</a:t>
              </a:r>
              <a:r>
                <a:rPr lang="en-GB" sz="3200" b="1" dirty="0" smtClean="0">
                  <a:solidFill>
                    <a:srgbClr val="FFFF00"/>
                  </a:solidFill>
                </a:rPr>
                <a:t> </a:t>
              </a:r>
              <a:r>
                <a:rPr lang="en-GB" sz="3600" b="1" dirty="0" smtClean="0">
                  <a:solidFill>
                    <a:srgbClr val="FFFF00"/>
                  </a:solidFill>
                </a:rPr>
                <a:t>model              aiming at PM improvement</a:t>
              </a:r>
              <a:endParaRPr lang="en-GB" sz="2400" b="1" dirty="0">
                <a:solidFill>
                  <a:srgbClr val="FFE733"/>
                </a:solidFill>
                <a:latin typeface="Book Antiqua" pitchFamily="18" charset="0"/>
              </a:endParaRPr>
            </a:p>
            <a:p>
              <a:pPr algn="ctr">
                <a:lnSpc>
                  <a:spcPct val="120000"/>
                </a:lnSpc>
                <a:buClr>
                  <a:srgbClr val="000000"/>
                </a:buClr>
                <a:buFont typeface="Arial" charset="0"/>
                <a:buNone/>
              </a:pPr>
              <a:endParaRPr lang="en-GB" b="1" dirty="0" smtClean="0">
                <a:latin typeface="Trebuchet MS" pitchFamily="34" charset="0"/>
              </a:endParaRPr>
            </a:p>
            <a:p>
              <a:pPr algn="ctr">
                <a:lnSpc>
                  <a:spcPct val="120000"/>
                </a:lnSpc>
                <a:spcBef>
                  <a:spcPct val="30000"/>
                </a:spcBef>
                <a:buClr>
                  <a:srgbClr val="000000"/>
                </a:buClr>
                <a:buFont typeface="Arial" charset="0"/>
                <a:buNone/>
              </a:pPr>
              <a:r>
                <a:rPr lang="en-GB" sz="2000" b="1" dirty="0" smtClean="0">
                  <a:latin typeface="Trebuchet MS" pitchFamily="34" charset="0"/>
                </a:rPr>
                <a:t>Work by MSC-W modelling group</a:t>
              </a:r>
            </a:p>
            <a:p>
              <a:pPr algn="ctr">
                <a:lnSpc>
                  <a:spcPct val="120000"/>
                </a:lnSpc>
                <a:buClr>
                  <a:srgbClr val="000000"/>
                </a:buClr>
                <a:buFont typeface="Arial" charset="0"/>
                <a:buNone/>
              </a:pPr>
              <a:r>
                <a:rPr lang="en-GB" sz="2000" b="1" dirty="0" smtClean="0">
                  <a:latin typeface="Trebuchet MS" pitchFamily="34" charset="0"/>
                </a:rPr>
                <a:t>presented </a:t>
              </a:r>
              <a:r>
                <a:rPr lang="en-GB" sz="2000" b="1" dirty="0">
                  <a:latin typeface="Trebuchet MS" pitchFamily="34" charset="0"/>
                </a:rPr>
                <a:t>by Svetlana </a:t>
              </a:r>
              <a:r>
                <a:rPr lang="en-GB" sz="2000" b="1" dirty="0" err="1">
                  <a:latin typeface="Trebuchet MS" pitchFamily="34" charset="0"/>
                </a:rPr>
                <a:t>Tsyro</a:t>
              </a:r>
              <a:endParaRPr lang="en-US" sz="2000" b="1" dirty="0">
                <a:latin typeface="Trebuchet MS" pitchFamily="34" charset="0"/>
              </a:endParaRPr>
            </a:p>
          </p:txBody>
        </p:sp>
      </p:grp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429000" y="6327577"/>
            <a:ext cx="388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/>
              <a:t>TFMM </a:t>
            </a:r>
            <a:r>
              <a:rPr lang="en-GB" sz="1400" b="1" dirty="0" smtClean="0"/>
              <a:t>13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</a:t>
            </a:r>
            <a:r>
              <a:rPr lang="en-GB" sz="1400" b="1" dirty="0"/>
              <a:t>meeting, </a:t>
            </a:r>
            <a:r>
              <a:rPr lang="en-GB" sz="1400" b="1" dirty="0" smtClean="0"/>
              <a:t>  Malta, 17-19 April 2012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3380042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"/>
          <a:stretch/>
        </p:blipFill>
        <p:spPr>
          <a:xfrm>
            <a:off x="4306997" y="4551422"/>
            <a:ext cx="2289951" cy="2200656"/>
          </a:xfrm>
          <a:prstGeom prst="rect">
            <a:avLst/>
          </a:prstGeom>
        </p:spPr>
      </p:pic>
      <p:pic>
        <p:nvPicPr>
          <p:cNvPr id="10" name="Bildobjekt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5"/>
          <a:stretch/>
        </p:blipFill>
        <p:spPr>
          <a:xfrm>
            <a:off x="1828800" y="4551422"/>
            <a:ext cx="2037069" cy="2200656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76199" y="304800"/>
            <a:ext cx="8991601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Secondary Organic Aerosols (SOA)</a:t>
            </a:r>
          </a:p>
          <a:p>
            <a:pPr>
              <a:spcBef>
                <a:spcPts val="1200"/>
              </a:spcBef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Volatility Basis Set (VBS) approach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Bergström</a:t>
            </a:r>
            <a:r>
              <a:rPr lang="en-US" sz="2000" b="1" dirty="0" smtClean="0"/>
              <a:t> </a:t>
            </a:r>
            <a:r>
              <a:rPr lang="en-US" sz="2000" b="1" dirty="0"/>
              <a:t>et al., ACPD, </a:t>
            </a:r>
            <a:r>
              <a:rPr lang="en-US" sz="2000" b="1" dirty="0" smtClean="0"/>
              <a:t>2012)</a:t>
            </a:r>
            <a:endParaRPr lang="en-GB" sz="2400" b="1" dirty="0">
              <a:latin typeface="Book Antiqua" pitchFamily="18" charset="0"/>
            </a:endParaRPr>
          </a:p>
          <a:p>
            <a:pPr>
              <a:spcBef>
                <a:spcPts val="6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Four schemes were tested, differing in treatment of POM and OA ageing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593585" y="4166072"/>
            <a:ext cx="997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</a:rPr>
              <a:t>(</a:t>
            </a:r>
            <a:r>
              <a:rPr lang="en-GB" sz="1600" b="1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GB" sz="1600" b="1" dirty="0" smtClean="0">
                <a:solidFill>
                  <a:srgbClr val="000000"/>
                </a:solidFill>
              </a:rPr>
              <a:t>g </a:t>
            </a:r>
            <a:r>
              <a:rPr lang="en-GB" sz="1600" b="1" dirty="0">
                <a:solidFill>
                  <a:srgbClr val="000000"/>
                </a:solidFill>
              </a:rPr>
              <a:t>/ m</a:t>
            </a:r>
            <a:r>
              <a:rPr lang="en-GB" sz="1600" b="1" baseline="30000" dirty="0">
                <a:solidFill>
                  <a:srgbClr val="000000"/>
                </a:solidFill>
              </a:rPr>
              <a:t>3</a:t>
            </a:r>
            <a:r>
              <a:rPr lang="en-GB" sz="16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731869" y="4551422"/>
            <a:ext cx="44755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7</a:t>
            </a: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6</a:t>
            </a: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5</a:t>
            </a:r>
          </a:p>
          <a:p>
            <a:pPr eaLnBrk="1" hangingPunct="1"/>
            <a:r>
              <a:rPr lang="en-GB" sz="1600" b="1" dirty="0" smtClean="0">
                <a:solidFill>
                  <a:srgbClr val="000000"/>
                </a:solidFill>
                <a:ea typeface="+mn-ea"/>
              </a:rPr>
              <a:t>4</a:t>
            </a:r>
            <a:endParaRPr lang="en-GB" sz="1600" b="1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3</a:t>
            </a: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2</a:t>
            </a:r>
            <a:r>
              <a:rPr lang="en-GB" sz="1600" b="1" dirty="0" smtClean="0">
                <a:solidFill>
                  <a:srgbClr val="000000"/>
                </a:solidFill>
                <a:ea typeface="+mn-ea"/>
              </a:rPr>
              <a:t>.5</a:t>
            </a:r>
            <a:endParaRPr lang="en-GB" sz="1600" b="1" dirty="0">
              <a:solidFill>
                <a:srgbClr val="000000"/>
              </a:solidFill>
              <a:ea typeface="+mn-ea"/>
            </a:endParaRP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2</a:t>
            </a:r>
          </a:p>
          <a:p>
            <a:pPr eaLnBrk="1" hangingPunct="1"/>
            <a:r>
              <a:rPr lang="en-GB" sz="1600" b="1" dirty="0">
                <a:solidFill>
                  <a:srgbClr val="000000"/>
                </a:solidFill>
                <a:ea typeface="+mn-ea"/>
              </a:rPr>
              <a:t>1</a:t>
            </a:r>
            <a:r>
              <a:rPr lang="en-GB" sz="1600" b="1" dirty="0" smtClean="0">
                <a:solidFill>
                  <a:srgbClr val="000000"/>
                </a:solidFill>
                <a:ea typeface="+mn-ea"/>
              </a:rPr>
              <a:t>.5</a:t>
            </a:r>
            <a:endParaRPr lang="en-GB" sz="1600" b="1" dirty="0">
              <a:solidFill>
                <a:srgbClr val="000000"/>
              </a:solidFill>
              <a:ea typeface="+mn-ea"/>
            </a:endParaRPr>
          </a:p>
        </p:txBody>
      </p:sp>
      <p:pic>
        <p:nvPicPr>
          <p:cNvPr id="9" name="Bildobjekt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51"/>
          <a:stretch/>
        </p:blipFill>
        <p:spPr>
          <a:xfrm>
            <a:off x="4317883" y="2286701"/>
            <a:ext cx="2041699" cy="2200656"/>
          </a:xfrm>
          <a:prstGeom prst="rect">
            <a:avLst/>
          </a:prstGeom>
        </p:spPr>
      </p:pic>
      <p:pic>
        <p:nvPicPr>
          <p:cNvPr id="12" name="Bildobjekt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5"/>
          <a:stretch/>
        </p:blipFill>
        <p:spPr>
          <a:xfrm>
            <a:off x="1828800" y="2286701"/>
            <a:ext cx="2037069" cy="2200656"/>
          </a:xfrm>
          <a:prstGeom prst="rect">
            <a:avLst/>
          </a:prstGeom>
        </p:spPr>
      </p:pic>
      <p:sp>
        <p:nvSpPr>
          <p:cNvPr id="13" name="textruta 5"/>
          <p:cNvSpPr txBox="1"/>
          <p:nvPr/>
        </p:nvSpPr>
        <p:spPr>
          <a:xfrm>
            <a:off x="76200" y="2590800"/>
            <a:ext cx="1663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Nonvolatile </a:t>
            </a:r>
            <a:r>
              <a:rPr lang="sv-SE" sz="2000" b="1" dirty="0" smtClean="0"/>
              <a:t>POA </a:t>
            </a:r>
            <a:r>
              <a:rPr lang="sv-SE" sz="2000" b="1" dirty="0" smtClean="0"/>
              <a:t>emissions</a:t>
            </a:r>
            <a:endParaRPr lang="en-US" sz="20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6955195" y="2436911"/>
            <a:ext cx="1960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Emissions: POA + OC gases of </a:t>
            </a:r>
            <a:r>
              <a:rPr lang="sv-SE" sz="2000" b="1" dirty="0" smtClean="0"/>
              <a:t>varying volatility + </a:t>
            </a:r>
            <a:r>
              <a:rPr lang="sv-SE" sz="2000" b="1" dirty="0" smtClean="0"/>
              <a:t>ageing</a:t>
            </a:r>
            <a:endParaRPr lang="en-US" sz="2000" b="1" dirty="0"/>
          </a:p>
        </p:txBody>
      </p:sp>
      <p:sp>
        <p:nvSpPr>
          <p:cNvPr id="15" name="textruta 14"/>
          <p:cNvSpPr txBox="1"/>
          <p:nvPr/>
        </p:nvSpPr>
        <p:spPr>
          <a:xfrm>
            <a:off x="228600" y="4636087"/>
            <a:ext cx="1434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VBS-PAP+</a:t>
            </a:r>
          </a:p>
          <a:p>
            <a:r>
              <a:rPr lang="sv-SE" sz="2000" b="1" dirty="0" err="1" smtClean="0"/>
              <a:t>aging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of</a:t>
            </a:r>
            <a:r>
              <a:rPr lang="sv-SE" sz="2000" b="1" dirty="0" smtClean="0"/>
              <a:t> </a:t>
            </a:r>
          </a:p>
          <a:p>
            <a:r>
              <a:rPr lang="sv-SE" sz="2000" b="1" dirty="0" smtClean="0"/>
              <a:t>ASOA</a:t>
            </a:r>
            <a:endParaRPr lang="en-US" sz="2000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7247480" y="4689291"/>
            <a:ext cx="1453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VBS-PAP+</a:t>
            </a:r>
          </a:p>
          <a:p>
            <a:r>
              <a:rPr lang="sv-SE" sz="2000" b="1" dirty="0" err="1"/>
              <a:t>aging</a:t>
            </a:r>
            <a:r>
              <a:rPr lang="sv-SE" sz="2000" b="1" dirty="0"/>
              <a:t> </a:t>
            </a:r>
            <a:r>
              <a:rPr lang="sv-SE" sz="2000" b="1" dirty="0" err="1"/>
              <a:t>of</a:t>
            </a:r>
            <a:r>
              <a:rPr lang="sv-SE" sz="2000" b="1" dirty="0"/>
              <a:t> </a:t>
            </a:r>
          </a:p>
          <a:p>
            <a:r>
              <a:rPr lang="sv-SE" sz="2000" b="1" dirty="0"/>
              <a:t>all SOA</a:t>
            </a:r>
            <a:endParaRPr lang="en-US" sz="2000" b="1" dirty="0"/>
          </a:p>
        </p:txBody>
      </p:sp>
      <p:sp>
        <p:nvSpPr>
          <p:cNvPr id="2" name="Rektangel 1"/>
          <p:cNvSpPr/>
          <p:nvPr/>
        </p:nvSpPr>
        <p:spPr>
          <a:xfrm>
            <a:off x="2668802" y="1735961"/>
            <a:ext cx="4096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Total OM in PM</a:t>
            </a:r>
            <a:r>
              <a:rPr lang="en-GB" sz="2400" b="1" baseline="-25000" dirty="0">
                <a:solidFill>
                  <a:srgbClr val="002060"/>
                </a:solidFill>
              </a:rPr>
              <a:t>2.5</a:t>
            </a:r>
            <a:r>
              <a:rPr lang="en-GB" sz="2400" b="1" dirty="0">
                <a:solidFill>
                  <a:srgbClr val="002060"/>
                </a:solidFill>
              </a:rPr>
              <a:t> (2002-2007) 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58602" y="2291046"/>
            <a:ext cx="1000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VBS-PAP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62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 t="24962" r="25978" b="27310"/>
          <a:stretch/>
        </p:blipFill>
        <p:spPr bwMode="auto">
          <a:xfrm>
            <a:off x="4436842" y="894708"/>
            <a:ext cx="2782665" cy="293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972" t="24962" r="10698" b="249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24962" r="26193" b="27001"/>
          <a:stretch/>
        </p:blipFill>
        <p:spPr bwMode="auto">
          <a:xfrm>
            <a:off x="446143" y="869899"/>
            <a:ext cx="2993065" cy="295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85" t="24962" r="16170" b="249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24962" r="26147" b="24962"/>
          <a:stretch/>
        </p:blipFill>
        <p:spPr bwMode="auto">
          <a:xfrm>
            <a:off x="446143" y="3724275"/>
            <a:ext cx="2993914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85" t="24962" r="10698" b="249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24962" r="25936" b="24962"/>
          <a:stretch/>
        </p:blipFill>
        <p:spPr bwMode="auto">
          <a:xfrm>
            <a:off x="4216400" y="3718959"/>
            <a:ext cx="3003107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85" t="24962" r="10698" b="249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005460" y="1257789"/>
            <a:ext cx="1155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Bias    = -41%</a:t>
            </a:r>
          </a:p>
          <a:p>
            <a:r>
              <a:rPr lang="en-GB" sz="1400" b="1" dirty="0" smtClean="0"/>
              <a:t>R         = 0.62</a:t>
            </a:r>
          </a:p>
          <a:p>
            <a:r>
              <a:rPr lang="en-GB" sz="1400" b="1" dirty="0" smtClean="0"/>
              <a:t>RMSE = 7.10</a:t>
            </a:r>
            <a:endParaRPr lang="en-GB" sz="1400" b="1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752754" y="1258856"/>
            <a:ext cx="1155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Bias    = -24%</a:t>
            </a:r>
          </a:p>
          <a:p>
            <a:r>
              <a:rPr lang="en-GB" sz="1400" b="1" dirty="0" smtClean="0"/>
              <a:t>R         = 0.64</a:t>
            </a:r>
          </a:p>
          <a:p>
            <a:r>
              <a:rPr lang="en-GB" sz="1400" b="1" dirty="0" smtClean="0"/>
              <a:t>RMSE = 5.28</a:t>
            </a:r>
            <a:endParaRPr lang="en-GB" sz="14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987479" y="4114800"/>
            <a:ext cx="1291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Bias    = -52%</a:t>
            </a:r>
          </a:p>
          <a:p>
            <a:r>
              <a:rPr lang="en-GB" sz="1400" b="1" dirty="0" smtClean="0"/>
              <a:t>R         = 0.78</a:t>
            </a:r>
          </a:p>
          <a:p>
            <a:r>
              <a:rPr lang="en-GB" sz="1400" b="1" dirty="0" smtClean="0"/>
              <a:t>RMSE = 6.48</a:t>
            </a:r>
            <a:endParaRPr lang="en-GB" sz="1400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800600" y="4099959"/>
            <a:ext cx="124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Bias     = -31%</a:t>
            </a:r>
          </a:p>
          <a:p>
            <a:r>
              <a:rPr lang="en-GB" sz="1400" b="1" dirty="0" smtClean="0"/>
              <a:t>R          = 0.72</a:t>
            </a:r>
          </a:p>
          <a:p>
            <a:r>
              <a:rPr lang="en-GB" sz="1400" b="1" dirty="0" smtClean="0"/>
              <a:t>RMSE = 4.71</a:t>
            </a:r>
            <a:endParaRPr lang="en-GB" sz="1400" b="1" dirty="0"/>
          </a:p>
        </p:txBody>
      </p:sp>
      <p:sp>
        <p:nvSpPr>
          <p:cNvPr id="2" name="Rektangel 1"/>
          <p:cNvSpPr/>
          <p:nvPr/>
        </p:nvSpPr>
        <p:spPr>
          <a:xfrm>
            <a:off x="1185371" y="309933"/>
            <a:ext cx="5520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Effect of SOA on PM levels 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772348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39703"/>
              </p:ext>
            </p:extLst>
          </p:nvPr>
        </p:nvGraphicFramePr>
        <p:xfrm>
          <a:off x="609600" y="899319"/>
          <a:ext cx="7391400" cy="5307014"/>
        </p:xfrm>
        <a:graphic>
          <a:graphicData uri="http://schemas.openxmlformats.org/drawingml/2006/table">
            <a:tbl>
              <a:tblPr/>
              <a:tblGrid>
                <a:gridCol w="1295400"/>
                <a:gridCol w="1600200"/>
                <a:gridCol w="1752600"/>
                <a:gridCol w="1371600"/>
                <a:gridCol w="13716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762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Bias (%)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RMSE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IOA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-19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0.66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0.71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2.5</a:t>
                      </a:r>
                      <a:r>
                        <a:rPr kumimoji="0" lang="en-US" sz="20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  *)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-22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0.82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3.76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0.74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  </a:t>
                      </a:r>
                      <a:r>
                        <a:rPr kumimoji="0" lang="en-US" sz="24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**)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 </a:t>
                      </a:r>
                      <a:r>
                        <a:rPr kumimoji="0" lang="en-US" sz="24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***)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0.84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1.09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NH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-21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0.39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Na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0.90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HNO3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0.50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0.17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NH3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-16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0.33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0.58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244136" y="289719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Current model performance for </a:t>
            </a:r>
            <a:r>
              <a:rPr lang="en-US" sz="2800" b="1" dirty="0">
                <a:solidFill>
                  <a:srgbClr val="FF3300"/>
                </a:solidFill>
              </a:rPr>
              <a:t>2009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960268" y="6361865"/>
            <a:ext cx="6735932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lnSpc>
                <a:spcPct val="81000"/>
              </a:lnSpc>
              <a:spcBef>
                <a:spcPts val="60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US" sz="1400" b="1" i="0" u="none" strike="noStrike" cap="none" normalizeH="0" baseline="24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DejaVu Sans" charset="0"/>
                <a:cs typeface="DejaVu Sans" charset="0"/>
              </a:rPr>
              <a:t>**)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DejaVu Sans" charset="0"/>
                <a:cs typeface="DejaVu Sans" charset="0"/>
              </a:rPr>
              <a:t> PM fine + ½ coarse NO3</a:t>
            </a:r>
            <a:r>
              <a:rPr lang="en-US" sz="1400" b="1" baseline="24000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     </a:t>
            </a:r>
            <a:r>
              <a:rPr kumimoji="0" lang="en-US" sz="1400" b="1" i="0" u="none" strike="noStrike" cap="none" normalizeH="0" baseline="24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DejaVu Sans" charset="0"/>
                <a:cs typeface="DejaVu Sans" charset="0"/>
              </a:rPr>
              <a:t>**)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Non Sea salt 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       </a:t>
            </a:r>
            <a:r>
              <a:rPr kumimoji="0" lang="en-US" sz="1400" b="1" i="0" u="none" strike="noStrike" cap="none" normalizeH="0" baseline="24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DejaVu Sans" charset="0"/>
                <a:cs typeface="DejaVu Sans" charset="0"/>
              </a:rPr>
              <a:t>***)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Sea salt corrected </a:t>
            </a:r>
          </a:p>
        </p:txBody>
      </p:sp>
    </p:spTree>
    <p:extLst>
      <p:ext uri="{BB962C8B-B14F-4D97-AF65-F5344CB8AC3E}">
        <p14:creationId xmlns:p14="http://schemas.microsoft.com/office/powerpoint/2010/main" val="1414135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50" y="1020762"/>
            <a:ext cx="3905250" cy="28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3897312"/>
            <a:ext cx="3905250" cy="287655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0762"/>
            <a:ext cx="3905250" cy="28765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97312"/>
            <a:ext cx="3905250" cy="2876550"/>
          </a:xfrm>
          <a:prstGeom prst="rect">
            <a:avLst/>
          </a:prstGeom>
        </p:spPr>
      </p:pic>
      <p:sp>
        <p:nvSpPr>
          <p:cNvPr id="8" name="textruta 5"/>
          <p:cNvSpPr txBox="1"/>
          <p:nvPr/>
        </p:nvSpPr>
        <p:spPr>
          <a:xfrm>
            <a:off x="152400" y="205892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EMEP</a:t>
            </a:r>
            <a:endParaRPr lang="en-US" sz="2000" b="1" dirty="0"/>
          </a:p>
        </p:txBody>
      </p:sp>
      <p:sp>
        <p:nvSpPr>
          <p:cNvPr id="9" name="textruta 5"/>
          <p:cNvSpPr txBox="1"/>
          <p:nvPr/>
        </p:nvSpPr>
        <p:spPr>
          <a:xfrm>
            <a:off x="12700" y="4917954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AirBase</a:t>
            </a:r>
            <a:endParaRPr lang="en-US" sz="2000" b="1" dirty="0"/>
          </a:p>
        </p:txBody>
      </p:sp>
      <p:sp>
        <p:nvSpPr>
          <p:cNvPr id="10" name="textruta 5"/>
          <p:cNvSpPr txBox="1"/>
          <p:nvPr/>
        </p:nvSpPr>
        <p:spPr>
          <a:xfrm>
            <a:off x="2600325" y="58096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Report 1/2011</a:t>
            </a:r>
            <a:endParaRPr lang="en-US" sz="2000" b="1" dirty="0"/>
          </a:p>
        </p:txBody>
      </p:sp>
      <p:sp>
        <p:nvSpPr>
          <p:cNvPr id="11" name="textruta 5"/>
          <p:cNvSpPr txBox="1"/>
          <p:nvPr/>
        </p:nvSpPr>
        <p:spPr>
          <a:xfrm>
            <a:off x="6121400" y="58096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Current version</a:t>
            </a:r>
            <a:endParaRPr lang="en-US" sz="2000" b="1" dirty="0"/>
          </a:p>
        </p:txBody>
      </p:sp>
      <p:sp>
        <p:nvSpPr>
          <p:cNvPr id="12" name="textruta 5"/>
          <p:cNvSpPr txBox="1"/>
          <p:nvPr/>
        </p:nvSpPr>
        <p:spPr>
          <a:xfrm>
            <a:off x="0" y="88523"/>
            <a:ext cx="219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sv-SE" sz="2800" b="1" dirty="0" smtClean="0">
                <a:solidFill>
                  <a:srgbClr val="FF3300"/>
                </a:solidFill>
              </a:rPr>
              <a:t>Model performance for PM2.5 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81831" y="363686"/>
            <a:ext cx="6015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400" b="1" dirty="0" smtClean="0">
                <a:latin typeface="Book Antiqua" pitchFamily="18" charset="0"/>
              </a:rPr>
              <a:t>NEW PM2.5</a:t>
            </a:r>
            <a:endParaRPr lang="en-GB" sz="2400" b="1" dirty="0">
              <a:latin typeface="Book Antiqua" pitchFamily="18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00" y="914400"/>
            <a:ext cx="3514725" cy="258889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" y="914400"/>
            <a:ext cx="3514725" cy="258889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9" y="4152785"/>
            <a:ext cx="3514725" cy="258889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36" y="4150566"/>
            <a:ext cx="3514725" cy="2588895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03663" y="3695814"/>
            <a:ext cx="6015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400" b="1" dirty="0" smtClean="0">
                <a:latin typeface="Book Antiqua" pitchFamily="18" charset="0"/>
              </a:rPr>
              <a:t>OLD PM2.5 (Report 1/2011)</a:t>
            </a:r>
            <a:endParaRPr lang="en-GB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04799" y="395609"/>
            <a:ext cx="79581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PM chemical composition </a:t>
            </a:r>
          </a:p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from “Lessons learnt..”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Aas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b="1" dirty="0" err="1" smtClean="0">
                <a:latin typeface="Arial" pitchFamily="34" charset="0"/>
                <a:cs typeface="Arial" pitchFamily="34" charset="0"/>
              </a:rPr>
              <a:t>Tsyro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et al., ACPD, 2012)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PM25comp_2006_ND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173891"/>
            <a:ext cx="3663588" cy="2439634"/>
          </a:xfrm>
          <a:prstGeom prst="rect">
            <a:avLst/>
          </a:prstGeom>
        </p:spPr>
      </p:pic>
      <p:pic>
        <p:nvPicPr>
          <p:cNvPr id="6" name="Picture 25" descr="PM10comp_2006_ND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1632703"/>
            <a:ext cx="3630249" cy="2438917"/>
          </a:xfrm>
          <a:prstGeom prst="rect">
            <a:avLst/>
          </a:prstGeom>
        </p:spPr>
      </p:pic>
      <p:pic>
        <p:nvPicPr>
          <p:cNvPr id="7" name="Picture 26" descr="PM10comp_2007_ND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04656" y="1655908"/>
            <a:ext cx="3624944" cy="2437483"/>
          </a:xfrm>
          <a:prstGeom prst="rect">
            <a:avLst/>
          </a:prstGeom>
        </p:spPr>
      </p:pic>
      <p:pic>
        <p:nvPicPr>
          <p:cNvPr id="8" name="Picture 23" descr="PM25comp_2007_ND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4656" y="4163723"/>
            <a:ext cx="3658283" cy="24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0513" y="594519"/>
            <a:ext cx="8582488" cy="590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endParaRPr lang="en-US" sz="22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GB" sz="2600" b="1" u="sng" dirty="0" smtClean="0"/>
              <a:t> </a:t>
            </a:r>
            <a:r>
              <a:rPr lang="en-GB" sz="2800" b="1" u="sng" dirty="0"/>
              <a:t>O</a:t>
            </a:r>
            <a:r>
              <a:rPr lang="en-GB" sz="2800" b="1" u="sng" dirty="0" smtClean="0"/>
              <a:t>n-going works towards further model improvement </a:t>
            </a:r>
          </a:p>
          <a:p>
            <a:endParaRPr lang="en-US" sz="2800" b="1" u="sng" dirty="0"/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NO3 formation on sea salt and dust</a:t>
            </a:r>
            <a:endParaRPr lang="en-US" sz="2200" b="1" dirty="0"/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 </a:t>
            </a:r>
            <a:r>
              <a:rPr lang="en-US" sz="2200" b="1" dirty="0" smtClean="0"/>
              <a:t>Improvements of dust calculations 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 Finer horizontal resolution (down to ca. 7x7 km)</a:t>
            </a:r>
            <a:endParaRPr lang="en-US" sz="2200" b="1" dirty="0"/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 Better resolved surface layer (presently ca. 90m)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</a:pPr>
            <a:endParaRPr lang="en-GB" sz="2400" b="1" u="sng" dirty="0"/>
          </a:p>
          <a:p>
            <a:pPr marL="0" lvl="1" indent="-457200">
              <a:lnSpc>
                <a:spcPts val="2640"/>
              </a:lnSpc>
              <a:spcBef>
                <a:spcPts val="600"/>
              </a:spcBef>
              <a:buSzPct val="100000"/>
              <a:buFont typeface="Wingdings" pitchFamily="2" charset="2"/>
              <a:buChar char="q"/>
            </a:pPr>
            <a:r>
              <a:rPr lang="en-GB" sz="2400" b="1" u="sng" dirty="0" smtClean="0"/>
              <a:t>  </a:t>
            </a:r>
            <a:r>
              <a:rPr lang="en-GB" sz="2800" b="1" u="sng" dirty="0" smtClean="0"/>
              <a:t>New data for model evaluation within AEROCOM:</a:t>
            </a:r>
            <a:endParaRPr lang="en-US" sz="2800" b="1" u="sng" dirty="0" smtClean="0"/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</a:t>
            </a:r>
            <a:r>
              <a:rPr lang="en-US" sz="2200" b="1" dirty="0" err="1" smtClean="0"/>
              <a:t>AirBase</a:t>
            </a:r>
            <a:r>
              <a:rPr lang="en-US" sz="2200" b="1" dirty="0" smtClean="0"/>
              <a:t> (more and different types of sites)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AERONET (sun photometers) - AOD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Satellites AOD</a:t>
            </a:r>
          </a:p>
          <a:p>
            <a:pPr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 CALIOP – extinction profiles</a:t>
            </a:r>
          </a:p>
        </p:txBody>
      </p:sp>
    </p:spTree>
    <p:extLst>
      <p:ext uri="{BB962C8B-B14F-4D97-AF65-F5344CB8AC3E}">
        <p14:creationId xmlns:p14="http://schemas.microsoft.com/office/powerpoint/2010/main" val="186481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1" y="527318"/>
            <a:ext cx="7277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Formation of NO3 on sea salt and dust</a:t>
            </a:r>
            <a:endParaRPr lang="en-GB" sz="28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Sylinder 2"/>
              <p:cNvSpPr txBox="1"/>
              <p:nvPr/>
            </p:nvSpPr>
            <p:spPr>
              <a:xfrm>
                <a:off x="844241" y="1739908"/>
                <a:ext cx="5867400" cy="822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b="1" dirty="0" smtClean="0"/>
                  <a:t>Uptake rate:      </a:t>
                </a:r>
                <a:r>
                  <a:rPr lang="pt-BR" sz="2400" dirty="0" smtClean="0"/>
                  <a:t>k</a:t>
                </a:r>
                <a14:m>
                  <m:oMath xmlns:m="http://schemas.openxmlformats.org/officeDocument/2006/math">
                    <m:r>
                      <a:rPr lang="nb-NO" sz="2400" b="0" i="0" smtClean="0">
                        <a:latin typeface="Cambria Math"/>
                      </a:rPr>
                      <m:t> </m:t>
                    </m:r>
                    <m:r>
                      <a:rPr lang="pt-BR" sz="24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nb-NO" sz="2400" i="1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sz="2400" i="1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nb-NO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4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nb-NO" sz="2400" i="1">
                                        <a:latin typeface="Cambria Math"/>
                                      </a:rPr>
                                      <m:t>𝐻𝑁𝑂</m:t>
                                    </m:r>
                                    <m:r>
                                      <a:rPr lang="nb-NO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nb-NO" sz="2400" i="1">
                                <a:latin typeface="Cambria Math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nb-NO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sz="2400" i="1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nb-NO" sz="2400" i="1">
                                    <a:latin typeface="Cambria Math"/>
                                    <a:sym typeface="Symbol"/>
                                  </a:rPr>
                                  <m:t></m:t>
                                </m:r>
                                <m:r>
                                  <a:rPr lang="nb-NO" sz="24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nb-NO" sz="2400" i="1">
                                    <a:latin typeface="Cambria Math"/>
                                    <a:sym typeface="Symbol"/>
                                  </a:rPr>
                                  <m:t>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b-NO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b-NO" sz="2400" b="0" i="1" smtClean="0">
                        <a:latin typeface="Cambria Math"/>
                      </a:rPr>
                      <m:t> </m:t>
                    </m:r>
                    <m:r>
                      <a:rPr lang="nb-NO" sz="24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nb-NO" sz="2400" b="0" i="1" smtClean="0">
                        <a:latin typeface="Cambria Math"/>
                      </a:rPr>
                      <m:t>𝐴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TekstSylin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241" y="1739908"/>
                <a:ext cx="5867400" cy="822726"/>
              </a:xfrm>
              <a:prstGeom prst="rect">
                <a:avLst/>
              </a:prstGeom>
              <a:blipFill rotWithShape="1">
                <a:blip r:embed="rId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kstSylinder 3"/>
          <p:cNvSpPr txBox="1"/>
          <p:nvPr/>
        </p:nvSpPr>
        <p:spPr>
          <a:xfrm>
            <a:off x="6016224" y="257817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Aerosol surface area</a:t>
            </a:r>
            <a:endParaRPr lang="en-GB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3813452" y="265874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Uptake coefficient</a:t>
            </a:r>
            <a:endParaRPr lang="en-GB" sz="1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304855" y="3124200"/>
            <a:ext cx="838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Measured uptake coefficient values vary by several orders of magnitude;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For dust </a:t>
            </a:r>
            <a:r>
              <a:rPr lang="en-GB" sz="2000" b="1" dirty="0" smtClean="0">
                <a:latin typeface="Arial" pitchFamily="34" charset="0"/>
                <a:cs typeface="Arial" pitchFamily="34" charset="0"/>
                <a:sym typeface="Symbol"/>
              </a:rPr>
              <a:t> depends on soil composition (HNO3 reacts with calcite, dolomite, but not with gypsum, silica and alumina-silicates)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  <a:sym typeface="Symbol"/>
              </a:rPr>
              <a:t>Depends on Rh:  increases with Rh (some measurements show  maximum at Rh 50-55% for </a:t>
            </a:r>
            <a:r>
              <a:rPr lang="en-GB" sz="2000" b="1" dirty="0">
                <a:latin typeface="Arial" pitchFamily="34" charset="0"/>
                <a:cs typeface="Arial" pitchFamily="34" charset="0"/>
                <a:sym typeface="Symbol"/>
              </a:rPr>
              <a:t>sea </a:t>
            </a:r>
            <a:r>
              <a:rPr lang="en-GB" sz="2000" b="1" dirty="0" smtClean="0">
                <a:latin typeface="Arial" pitchFamily="34" charset="0"/>
                <a:cs typeface="Arial" pitchFamily="34" charset="0"/>
                <a:sym typeface="Symbol"/>
              </a:rPr>
              <a:t>salt)</a:t>
            </a:r>
          </a:p>
          <a:p>
            <a:pPr>
              <a:spcBef>
                <a:spcPts val="12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  <a:sym typeface="Symbol"/>
              </a:rPr>
              <a:t>Decreases with HNO3 increase</a:t>
            </a:r>
          </a:p>
          <a:p>
            <a:pPr algn="ctr">
              <a:spcBef>
                <a:spcPts val="1200"/>
              </a:spcBef>
            </a:pPr>
            <a:r>
              <a:rPr lang="en-GB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sym typeface="Symbol"/>
              </a:rPr>
              <a:t>Requires accurate calculations of sea salt and mineral dust!</a:t>
            </a:r>
            <a:endParaRPr lang="en-GB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04855" y="1193563"/>
            <a:ext cx="720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Kinematic approach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3172303" y="3810000"/>
            <a:ext cx="591661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6" y="4323629"/>
            <a:ext cx="3122295" cy="2133600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811" y="1481664"/>
            <a:ext cx="3101340" cy="2131695"/>
          </a:xfrm>
          <a:prstGeom prst="rect">
            <a:avLst/>
          </a:prstGeom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4636" y="434389"/>
            <a:ext cx="601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Model vs. measured NO3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6" y="4337482"/>
            <a:ext cx="3122295" cy="21336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8" y="1470234"/>
            <a:ext cx="3101340" cy="21336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" y="1470234"/>
            <a:ext cx="3101340" cy="2143125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3505200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+ 0.5</a:t>
            </a:r>
            <a:r>
              <a:rPr lang="en-GB" b="1" dirty="0" smtClean="0">
                <a:solidFill>
                  <a:srgbClr val="FFFF00"/>
                </a:solidFill>
                <a:sym typeface="Symbol"/>
              </a:rPr>
              <a:t></a:t>
            </a:r>
            <a:r>
              <a:rPr lang="en-GB" b="1" dirty="0" smtClean="0">
                <a:solidFill>
                  <a:srgbClr val="FFFF00"/>
                </a:solidFill>
              </a:rPr>
              <a:t> coaNO3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6348398" y="3810000"/>
            <a:ext cx="270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coaNO3 </a:t>
            </a:r>
            <a:r>
              <a:rPr lang="en-GB" b="1" dirty="0">
                <a:solidFill>
                  <a:srgbClr val="FFFF00"/>
                </a:solidFill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</a:rPr>
              <a:t>SS&amp;dust</a:t>
            </a:r>
            <a:r>
              <a:rPr lang="en-GB" b="1" dirty="0" smtClean="0">
                <a:solidFill>
                  <a:srgbClr val="FFFF00"/>
                </a:solidFill>
              </a:rPr>
              <a:t>)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" y="4323629"/>
            <a:ext cx="3122295" cy="214503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343400" y="938991"/>
            <a:ext cx="16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CURRENT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007514" y="969500"/>
            <a:ext cx="99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NEW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81047" y="913618"/>
            <a:ext cx="16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Norway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041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/>
          <a:stretch/>
        </p:blipFill>
        <p:spPr>
          <a:xfrm>
            <a:off x="5981885" y="1495573"/>
            <a:ext cx="2980944" cy="1861906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992469" y="332909"/>
            <a:ext cx="601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Model vs. measured NO3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" y="3954789"/>
            <a:ext cx="2980944" cy="205922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3067420" y="1495576"/>
            <a:ext cx="2980944" cy="1860079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" y="1301461"/>
            <a:ext cx="2980944" cy="2059229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4"/>
          <a:stretch/>
        </p:blipFill>
        <p:spPr>
          <a:xfrm>
            <a:off x="3079856" y="4146754"/>
            <a:ext cx="2980944" cy="182737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/>
          <a:stretch/>
        </p:blipFill>
        <p:spPr>
          <a:xfrm>
            <a:off x="6000239" y="4128532"/>
            <a:ext cx="2980944" cy="1846810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4114800" y="1111793"/>
            <a:ext cx="163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CURRENT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7007514" y="1142302"/>
            <a:ext cx="99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NEW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81047" y="913618"/>
            <a:ext cx="16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Ireland</a:t>
            </a:r>
            <a:endParaRPr lang="en-GB" sz="2400" b="1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3227381" y="3585457"/>
            <a:ext cx="591661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3560278" y="358545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+ 0.5</a:t>
            </a:r>
            <a:r>
              <a:rPr lang="en-GB" b="1" dirty="0" smtClean="0">
                <a:solidFill>
                  <a:srgbClr val="FFFF00"/>
                </a:solidFill>
                <a:sym typeface="Symbol"/>
              </a:rPr>
              <a:t></a:t>
            </a:r>
            <a:r>
              <a:rPr lang="en-GB" b="1" dirty="0" smtClean="0">
                <a:solidFill>
                  <a:srgbClr val="FFFF00"/>
                </a:solidFill>
              </a:rPr>
              <a:t> coaNO3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6403476" y="3585457"/>
            <a:ext cx="270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coaNO3 </a:t>
            </a:r>
            <a:r>
              <a:rPr lang="en-GB" b="1" dirty="0">
                <a:solidFill>
                  <a:srgbClr val="FFFF00"/>
                </a:solidFill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</a:rPr>
              <a:t>SS&amp;dust</a:t>
            </a:r>
            <a:r>
              <a:rPr lang="en-GB" b="1" dirty="0" smtClean="0">
                <a:solidFill>
                  <a:srgbClr val="FFFF00"/>
                </a:solidFill>
              </a:rPr>
              <a:t>)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09520"/>
              </p:ext>
            </p:extLst>
          </p:nvPr>
        </p:nvGraphicFramePr>
        <p:xfrm>
          <a:off x="1100386" y="2438400"/>
          <a:ext cx="5457825" cy="3713163"/>
        </p:xfrm>
        <a:graphic>
          <a:graphicData uri="http://schemas.openxmlformats.org/drawingml/2006/table">
            <a:tbl>
              <a:tblPr/>
              <a:tblGrid>
                <a:gridCol w="1770063"/>
                <a:gridCol w="1812925"/>
                <a:gridCol w="1874837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76247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Bias (%)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PM10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-41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0.62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PM2.5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-52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0.78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SO4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-45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0.77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NO3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-27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0.85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NH4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-39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0.66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Na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-2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0.83</a:t>
                      </a:r>
                    </a:p>
                  </a:txBody>
                  <a:tcPr marL="90000" marR="90000" marT="164735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304800" y="1371600"/>
            <a:ext cx="777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evaluation with observations in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2009, as reported in EMEP Report 4/2011 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181683" y="457200"/>
            <a:ext cx="5295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B80047"/>
                </a:solidFill>
              </a:rPr>
              <a:t>Motivation and starting point </a:t>
            </a:r>
            <a:endParaRPr lang="nb-NO" sz="3200" dirty="0"/>
          </a:p>
        </p:txBody>
      </p:sp>
      <p:sp>
        <p:nvSpPr>
          <p:cNvPr id="4" name="Ellipse 3"/>
          <p:cNvSpPr/>
          <p:nvPr/>
        </p:nvSpPr>
        <p:spPr>
          <a:xfrm>
            <a:off x="3143499" y="2971800"/>
            <a:ext cx="13716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6858000" y="3719780"/>
            <a:ext cx="2057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dirty="0" smtClean="0"/>
              <a:t>Model </a:t>
            </a:r>
            <a:r>
              <a:rPr lang="nb-NO" sz="2200" b="1" dirty="0" err="1" smtClean="0"/>
              <a:t>underestimated</a:t>
            </a:r>
            <a:r>
              <a:rPr lang="nb-NO" sz="2200" b="1" dirty="0" smtClean="0"/>
              <a:t> PM and </a:t>
            </a:r>
            <a:r>
              <a:rPr lang="nb-NO" sz="2200" b="1" dirty="0" err="1" smtClean="0"/>
              <a:t>its</a:t>
            </a:r>
            <a:r>
              <a:rPr lang="nb-NO" sz="2200" b="1" dirty="0" smtClean="0"/>
              <a:t> major </a:t>
            </a:r>
            <a:r>
              <a:rPr lang="nb-NO" sz="2200" b="1" dirty="0" err="1" smtClean="0"/>
              <a:t>components</a:t>
            </a:r>
            <a:r>
              <a:rPr lang="nb-NO" sz="2200" b="1" dirty="0" smtClean="0"/>
              <a:t> </a:t>
            </a:r>
            <a:endParaRPr lang="nb-NO" sz="2200" b="1" dirty="0"/>
          </a:p>
        </p:txBody>
      </p:sp>
    </p:spTree>
    <p:extLst>
      <p:ext uri="{BB962C8B-B14F-4D97-AF65-F5344CB8AC3E}">
        <p14:creationId xmlns:p14="http://schemas.microsoft.com/office/powerpoint/2010/main" val="1829090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49" y="4343400"/>
            <a:ext cx="3101340" cy="213169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91" y="1543785"/>
            <a:ext cx="3101340" cy="2131695"/>
          </a:xfrm>
          <a:prstGeom prst="rect">
            <a:avLst/>
          </a:prstGeom>
        </p:spPr>
      </p:pic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4636" y="434389"/>
            <a:ext cx="6015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Model vs. measured NO3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26" y="1552769"/>
            <a:ext cx="3101340" cy="213169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4" y="1552769"/>
            <a:ext cx="3101340" cy="214503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30" y="4355977"/>
            <a:ext cx="3101340" cy="213360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" y="4330065"/>
            <a:ext cx="3101340" cy="214503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4500251" y="1004372"/>
            <a:ext cx="1678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CURRENT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7089730" y="1034881"/>
            <a:ext cx="99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NEW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81047" y="913618"/>
            <a:ext cx="162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C. Europe</a:t>
            </a:r>
            <a:endParaRPr lang="en-GB" sz="2400" b="1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3227381" y="3810000"/>
            <a:ext cx="5916619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3560278" y="3810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+ 0.5</a:t>
            </a:r>
            <a:r>
              <a:rPr lang="en-GB" b="1" dirty="0" smtClean="0">
                <a:solidFill>
                  <a:srgbClr val="FFFF00"/>
                </a:solidFill>
                <a:sym typeface="Symbol"/>
              </a:rPr>
              <a:t></a:t>
            </a:r>
            <a:r>
              <a:rPr lang="en-GB" b="1" dirty="0" smtClean="0">
                <a:solidFill>
                  <a:srgbClr val="FFFF00"/>
                </a:solidFill>
              </a:rPr>
              <a:t> coaNO3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6403476" y="3810000"/>
            <a:ext cx="270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fNO3 + coaNO3 </a:t>
            </a:r>
            <a:r>
              <a:rPr lang="en-GB" b="1" dirty="0">
                <a:solidFill>
                  <a:srgbClr val="FFFF00"/>
                </a:solidFill>
              </a:rPr>
              <a:t>(</a:t>
            </a:r>
            <a:r>
              <a:rPr lang="en-GB" b="1" dirty="0" err="1" smtClean="0">
                <a:solidFill>
                  <a:srgbClr val="FFFF00"/>
                </a:solidFill>
              </a:rPr>
              <a:t>SS&amp;dust</a:t>
            </a:r>
            <a:r>
              <a:rPr lang="en-GB" b="1" dirty="0" smtClean="0">
                <a:solidFill>
                  <a:srgbClr val="FFFF00"/>
                </a:solidFill>
              </a:rPr>
              <a:t>)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03" y="4234657"/>
            <a:ext cx="31226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04" y="4260057"/>
            <a:ext cx="3122613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3" y="1219202"/>
            <a:ext cx="3122613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1214438"/>
            <a:ext cx="3122613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19202"/>
            <a:ext cx="3122613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1116807" y="1948658"/>
            <a:ext cx="457200" cy="685800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2259807" y="2172495"/>
            <a:ext cx="457200" cy="685800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020738" y="4135778"/>
            <a:ext cx="123428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b="1" dirty="0"/>
              <a:t>v</a:t>
            </a:r>
            <a:r>
              <a:rPr lang="en-US" sz="1600" b="1" dirty="0" smtClean="0"/>
              <a:t>s.NH4NO3</a:t>
            </a:r>
            <a:endParaRPr lang="en-US" sz="1600" b="1" dirty="0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45317" y="366712"/>
            <a:ext cx="5276056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NO</a:t>
            </a:r>
            <a:r>
              <a:rPr lang="en-US" sz="2000" b="1" dirty="0" smtClean="0">
                <a:solidFill>
                  <a:schemeClr val="tx1"/>
                </a:solidFill>
              </a:rPr>
              <a:t>3</a:t>
            </a:r>
            <a:r>
              <a:rPr lang="en-US" sz="2800" b="1" dirty="0" smtClean="0">
                <a:solidFill>
                  <a:schemeClr val="tx1"/>
                </a:solidFill>
              </a:rPr>
              <a:t>   at </a:t>
            </a:r>
            <a:r>
              <a:rPr lang="en-US" sz="2800" b="1" dirty="0" err="1" smtClean="0">
                <a:solidFill>
                  <a:schemeClr val="tx1"/>
                </a:solidFill>
              </a:rPr>
              <a:t>Birkenes</a:t>
            </a:r>
            <a:r>
              <a:rPr lang="en-US" sz="2800" b="1" dirty="0" smtClean="0">
                <a:solidFill>
                  <a:schemeClr val="tx1"/>
                </a:solidFill>
              </a:rPr>
              <a:t>, June 2006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820737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Due to sea salt NO3</a:t>
            </a:r>
            <a:endParaRPr lang="en-GB" b="1" dirty="0"/>
          </a:p>
        </p:txBody>
      </p:sp>
      <p:cxnSp>
        <p:nvCxnSpPr>
          <p:cNvPr id="3" name="Rett pil 2"/>
          <p:cNvCxnSpPr/>
          <p:nvPr/>
        </p:nvCxnSpPr>
        <p:spPr>
          <a:xfrm flipH="1" flipV="1">
            <a:off x="1371599" y="2634458"/>
            <a:ext cx="189707" cy="946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6"/>
          <p:cNvCxnSpPr/>
          <p:nvPr/>
        </p:nvCxnSpPr>
        <p:spPr>
          <a:xfrm flipV="1">
            <a:off x="2101057" y="2971800"/>
            <a:ext cx="33734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V="1">
            <a:off x="3767928" y="3359151"/>
            <a:ext cx="1108872" cy="755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5105400" y="3363914"/>
            <a:ext cx="1219200" cy="7508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324600" y="3832565"/>
            <a:ext cx="10763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 b="1" dirty="0"/>
              <a:t>NH4NO3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010400" y="4108450"/>
            <a:ext cx="1600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600" b="1" dirty="0"/>
              <a:t>v</a:t>
            </a:r>
            <a:r>
              <a:rPr lang="en-US" sz="1600" b="1" dirty="0" smtClean="0"/>
              <a:t>s. NH4NO3+ NO3 on fine SS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6920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28" y="1752600"/>
            <a:ext cx="3154680" cy="214503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18" y="4188515"/>
            <a:ext cx="3122295" cy="21450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3122295" cy="2145030"/>
          </a:xfrm>
          <a:prstGeom prst="rect">
            <a:avLst/>
          </a:prstGeom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348731" y="5150663"/>
            <a:ext cx="457200" cy="685800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88126" y="5065518"/>
            <a:ext cx="457200" cy="685800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45317" y="914400"/>
            <a:ext cx="4343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Na</a:t>
            </a:r>
            <a:r>
              <a:rPr lang="en-US" sz="2400" b="1" baseline="26000" dirty="0" smtClean="0">
                <a:solidFill>
                  <a:schemeClr val="tx1"/>
                </a:solidFill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</a:rPr>
              <a:t> at </a:t>
            </a:r>
            <a:r>
              <a:rPr lang="en-US" sz="2400" b="1" dirty="0" err="1" smtClean="0">
                <a:solidFill>
                  <a:schemeClr val="tx1"/>
                </a:solidFill>
              </a:rPr>
              <a:t>Birkenes</a:t>
            </a:r>
            <a:r>
              <a:rPr lang="en-US" sz="2400" b="1" dirty="0" smtClean="0">
                <a:solidFill>
                  <a:schemeClr val="tx1"/>
                </a:solidFill>
              </a:rPr>
              <a:t>, June 2006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3263" y="346372"/>
            <a:ext cx="26240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400" b="1" dirty="0" err="1" smtClean="0">
                <a:latin typeface="Book Antiqua" pitchFamily="18" charset="0"/>
              </a:rPr>
              <a:t>Montelibretti</a:t>
            </a:r>
            <a:r>
              <a:rPr lang="en-GB" sz="2400" b="1" dirty="0" smtClean="0">
                <a:latin typeface="Book Antiqua" pitchFamily="18" charset="0"/>
              </a:rPr>
              <a:t> June 2006</a:t>
            </a:r>
            <a:endParaRPr lang="en-GB" sz="2400" b="1" dirty="0">
              <a:latin typeface="Book Antiqua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423"/>
          <a:stretch/>
        </p:blipFill>
        <p:spPr>
          <a:xfrm>
            <a:off x="3769370" y="152400"/>
            <a:ext cx="3497560" cy="23145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41" y="2628341"/>
            <a:ext cx="2997403" cy="205922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50" y="2615641"/>
            <a:ext cx="2997403" cy="205922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41" y="4740032"/>
            <a:ext cx="2980944" cy="204825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760671"/>
            <a:ext cx="2997403" cy="20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629400" y="594519"/>
            <a:ext cx="637530" cy="1081881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8145988" y="5105400"/>
            <a:ext cx="637530" cy="1081881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8196788" y="2895600"/>
            <a:ext cx="637530" cy="1081881"/>
          </a:xfrm>
          <a:prstGeom prst="ellipse">
            <a:avLst/>
          </a:prstGeom>
          <a:noFill/>
          <a:ln w="936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355861" y="2819400"/>
            <a:ext cx="637530" cy="1081881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n>
                <a:solidFill>
                  <a:schemeClr val="accent5">
                    <a:lumMod val="50000"/>
                  </a:schemeClr>
                </a:solidFill>
              </a:ln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4777264" y="2819400"/>
            <a:ext cx="69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???</a:t>
            </a:r>
            <a:endParaRPr lang="nb-NO" sz="2400" b="1" dirty="0"/>
          </a:p>
        </p:txBody>
      </p:sp>
      <p:pic>
        <p:nvPicPr>
          <p:cNvPr id="15" name="Bild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1210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77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2395"/>
          <a:stretch/>
        </p:blipFill>
        <p:spPr>
          <a:xfrm>
            <a:off x="5530789" y="3706916"/>
            <a:ext cx="2628962" cy="2816352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07"/>
          <a:stretch/>
        </p:blipFill>
        <p:spPr>
          <a:xfrm>
            <a:off x="67321" y="3742427"/>
            <a:ext cx="2713979" cy="2816352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r="22488"/>
          <a:stretch/>
        </p:blipFill>
        <p:spPr>
          <a:xfrm>
            <a:off x="2947386" y="3749825"/>
            <a:ext cx="2583402" cy="281635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8"/>
          <a:stretch/>
        </p:blipFill>
        <p:spPr>
          <a:xfrm>
            <a:off x="457199" y="762000"/>
            <a:ext cx="2679701" cy="28163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/>
          <a:stretch/>
        </p:blipFill>
        <p:spPr>
          <a:xfrm>
            <a:off x="3768725" y="752215"/>
            <a:ext cx="2692955" cy="281635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50918" y="386750"/>
            <a:ext cx="42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NO3 = fine NO3 + </a:t>
            </a:r>
            <a:r>
              <a:rPr lang="en-GB" b="1" dirty="0" err="1" smtClean="0"/>
              <a:t>coar</a:t>
            </a:r>
            <a:r>
              <a:rPr lang="en-GB" b="1" dirty="0" smtClean="0"/>
              <a:t> NO3 (on SS &amp; dust)</a:t>
            </a:r>
            <a:endParaRPr lang="en-GB" b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029940" y="382883"/>
            <a:ext cx="335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NO3 = fine NO3f + ½ </a:t>
            </a:r>
            <a:r>
              <a:rPr lang="en-GB" b="1" dirty="0" err="1" smtClean="0"/>
              <a:t>coar</a:t>
            </a:r>
            <a:r>
              <a:rPr lang="en-GB" b="1" dirty="0" smtClean="0"/>
              <a:t> NO3</a:t>
            </a:r>
            <a:endParaRPr lang="en-GB" b="1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463549" y="4005590"/>
            <a:ext cx="113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</a:rPr>
              <a:t>Bias  = -46%</a:t>
            </a:r>
          </a:p>
          <a:p>
            <a:r>
              <a:rPr lang="en-GB" sz="1400" b="1" dirty="0" smtClean="0">
                <a:solidFill>
                  <a:srgbClr val="0000CC"/>
                </a:solidFill>
              </a:rPr>
              <a:t>R       = 0.87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350430" y="2504815"/>
            <a:ext cx="1291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Bias    = -7%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R         = 0.84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RMSE = 0.84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981200" y="2514600"/>
            <a:ext cx="1291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Bias    = -24%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R         = 0.89</a:t>
            </a:r>
          </a:p>
          <a:p>
            <a:r>
              <a:rPr lang="en-GB" sz="1400" b="1" dirty="0" smtClean="0">
                <a:solidFill>
                  <a:srgbClr val="0000FF"/>
                </a:solidFill>
              </a:rPr>
              <a:t>RMSE = 1.11</a:t>
            </a:r>
            <a:endParaRPr lang="en-GB" sz="1400" b="1" dirty="0">
              <a:solidFill>
                <a:srgbClr val="0000FF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200400" y="4005590"/>
            <a:ext cx="113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</a:rPr>
              <a:t>Bias  = -30%</a:t>
            </a:r>
          </a:p>
          <a:p>
            <a:r>
              <a:rPr lang="en-GB" sz="1400" b="1" dirty="0" smtClean="0">
                <a:solidFill>
                  <a:srgbClr val="0000CC"/>
                </a:solidFill>
              </a:rPr>
              <a:t>R       = 0.88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867400" y="4005590"/>
            <a:ext cx="1136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</a:rPr>
              <a:t>Bias  = -24%</a:t>
            </a:r>
          </a:p>
          <a:p>
            <a:r>
              <a:rPr lang="en-GB" sz="1400" b="1" dirty="0" smtClean="0">
                <a:solidFill>
                  <a:srgbClr val="0000CC"/>
                </a:solidFill>
              </a:rPr>
              <a:t>R       = 0.68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819900" y="124371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Na is </a:t>
            </a:r>
            <a:r>
              <a:rPr lang="nb-NO" b="1" dirty="0" err="1" smtClean="0"/>
              <a:t>calculated</a:t>
            </a:r>
            <a:r>
              <a:rPr lang="nb-NO" b="1" dirty="0" smtClean="0"/>
              <a:t> </a:t>
            </a:r>
            <a:r>
              <a:rPr lang="nb-NO" b="1" dirty="0" err="1" smtClean="0"/>
              <a:t>fairly</a:t>
            </a:r>
            <a:r>
              <a:rPr lang="nb-NO" b="1" dirty="0" smtClean="0"/>
              <a:t> </a:t>
            </a:r>
            <a:r>
              <a:rPr lang="nb-NO" b="1" dirty="0" err="1" smtClean="0"/>
              <a:t>well</a:t>
            </a:r>
            <a:r>
              <a:rPr lang="nb-NO" b="1" dirty="0" smtClean="0"/>
              <a:t> </a:t>
            </a:r>
            <a:r>
              <a:rPr lang="nb-NO" sz="1600" b="1" dirty="0" smtClean="0"/>
              <a:t>(</a:t>
            </a:r>
            <a:r>
              <a:rPr lang="nb-NO" sz="1600" b="1" dirty="0" err="1" smtClean="0"/>
              <a:t>Tsyro</a:t>
            </a:r>
            <a:r>
              <a:rPr lang="nb-NO" sz="1600" b="1" dirty="0" smtClean="0"/>
              <a:t> et al., ACP 2011)</a:t>
            </a:r>
          </a:p>
          <a:p>
            <a:endParaRPr lang="nb-NO" b="1" dirty="0" smtClean="0"/>
          </a:p>
          <a:p>
            <a:r>
              <a:rPr lang="nb-NO" b="1" dirty="0" smtClean="0"/>
              <a:t>Dust is </a:t>
            </a:r>
            <a:r>
              <a:rPr lang="nb-NO" b="1" dirty="0" err="1" smtClean="0"/>
              <a:t>difficult</a:t>
            </a:r>
            <a:r>
              <a:rPr lang="nb-NO" b="1" dirty="0" smtClean="0"/>
              <a:t> to </a:t>
            </a:r>
            <a:r>
              <a:rPr lang="nb-NO" b="1" dirty="0" err="1" smtClean="0"/>
              <a:t>verify</a:t>
            </a:r>
            <a:r>
              <a:rPr lang="nb-NO" b="1" dirty="0" smtClean="0"/>
              <a:t>, </a:t>
            </a:r>
            <a:r>
              <a:rPr lang="nb-NO" b="1" dirty="0" err="1" smtClean="0"/>
              <a:t>but</a:t>
            </a:r>
            <a:r>
              <a:rPr lang="nb-NO" b="1" dirty="0" smtClean="0"/>
              <a:t> is </a:t>
            </a:r>
            <a:r>
              <a:rPr lang="nb-NO" b="1" dirty="0" err="1" smtClean="0"/>
              <a:t>likely</a:t>
            </a:r>
            <a:r>
              <a:rPr lang="nb-NO" b="1" dirty="0" smtClean="0"/>
              <a:t> </a:t>
            </a:r>
            <a:r>
              <a:rPr lang="nb-NO" b="1" dirty="0" err="1" smtClean="0"/>
              <a:t>underestimated</a:t>
            </a:r>
            <a:r>
              <a:rPr lang="nb-NO" b="1" dirty="0" smtClean="0"/>
              <a:t> in C and N </a:t>
            </a:r>
            <a:r>
              <a:rPr lang="nb-NO" b="1" dirty="0"/>
              <a:t>E</a:t>
            </a:r>
            <a:r>
              <a:rPr lang="nb-NO" b="1" dirty="0" smtClean="0"/>
              <a:t>urope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938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" y="410897"/>
            <a:ext cx="8686800" cy="19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Improvement of dust calculations</a:t>
            </a:r>
          </a:p>
          <a:p>
            <a:pPr marL="342900" indent="-342900">
              <a:spcBef>
                <a:spcPct val="70000"/>
              </a:spcBef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Implementation of road dust and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dust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agricultural land management (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co-operation between met.no, TNO and SMHI)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3643644" cy="27196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096000" y="2362200"/>
            <a:ext cx="2933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Improvement of dust will facilitate more accurate calculations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coarse NO3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13224" y="5105400"/>
            <a:ext cx="8915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Improvement of input soil moisture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New dust  measurements from up-coming intensives will facilitate  ……</a:t>
            </a:r>
            <a:endParaRPr lang="nb-NO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9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81000" y="527318"/>
            <a:ext cx="7848599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32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First evaluation of aerosol vertical </a:t>
            </a:r>
            <a:r>
              <a:rPr lang="en-GB" sz="3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profiles</a:t>
            </a:r>
          </a:p>
          <a:p>
            <a:pPr algn="ctr">
              <a:spcBef>
                <a:spcPct val="70000"/>
              </a:spcBef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Comparison of model aerosol extinction with data from CALIOP LIDAR (on board CALIPSO)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2895600"/>
            <a:ext cx="4295775" cy="316420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295775" cy="31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2400" y="914399"/>
            <a:ext cx="8763000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200" b="1" dirty="0" smtClean="0">
                <a:solidFill>
                  <a:srgbClr val="FF3300"/>
                </a:solidFill>
              </a:rPr>
              <a:t>SUMMARY</a:t>
            </a:r>
            <a:endParaRPr lang="en-US" sz="3200" b="1" dirty="0">
              <a:solidFill>
                <a:srgbClr val="FF3300"/>
              </a:solidFill>
            </a:endParaRPr>
          </a:p>
          <a:p>
            <a:pPr>
              <a:buClrTx/>
              <a:buFontTx/>
              <a:buNone/>
            </a:pPr>
            <a:endParaRPr lang="en-US" b="1" dirty="0"/>
          </a:p>
          <a:p>
            <a:pPr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 </a:t>
            </a:r>
            <a:r>
              <a:rPr lang="en-US" sz="2200" b="1" dirty="0" smtClean="0"/>
              <a:t>Several parameterizations has been revisited and updated in the EMEP/MSC-W model, which  reduced model bias for PM from –(40-50)% to about -20% </a:t>
            </a:r>
          </a:p>
          <a:p>
            <a:pPr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 The major improvements are due to:</a:t>
            </a:r>
          </a:p>
          <a:p>
            <a:pPr>
              <a:buSzPct val="47000"/>
            </a:pPr>
            <a:r>
              <a:rPr lang="en-US" sz="2200" b="1" dirty="0"/>
              <a:t> </a:t>
            </a:r>
            <a:r>
              <a:rPr lang="en-US" sz="2200" b="1" dirty="0" smtClean="0"/>
              <a:t>      implementation of SOA</a:t>
            </a:r>
          </a:p>
          <a:p>
            <a:pPr>
              <a:buSzPct val="47000"/>
            </a:pPr>
            <a:r>
              <a:rPr lang="en-US" sz="2200" b="1" dirty="0"/>
              <a:t> </a:t>
            </a:r>
            <a:r>
              <a:rPr lang="en-US" sz="2200" b="1" dirty="0" smtClean="0"/>
              <a:t>      on-line calculation of cloud water pH</a:t>
            </a:r>
          </a:p>
          <a:p>
            <a:pPr>
              <a:buSzPct val="47000"/>
            </a:pPr>
            <a:r>
              <a:rPr lang="en-US" sz="2200" b="1" dirty="0"/>
              <a:t> </a:t>
            </a:r>
            <a:r>
              <a:rPr lang="en-US" sz="2200" b="1" dirty="0" smtClean="0"/>
              <a:t>      MARS for gas/aerosol partitioning</a:t>
            </a:r>
            <a:endParaRPr lang="en-US" sz="2200" b="1" dirty="0"/>
          </a:p>
          <a:p>
            <a:pPr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/>
              <a:t> </a:t>
            </a:r>
            <a:r>
              <a:rPr lang="en-US" sz="2200" b="1" dirty="0" smtClean="0"/>
              <a:t> Further improvements are expected due to:</a:t>
            </a:r>
          </a:p>
          <a:p>
            <a:pPr>
              <a:spcBef>
                <a:spcPts val="600"/>
              </a:spcBef>
              <a:buSzPct val="47000"/>
            </a:pPr>
            <a:r>
              <a:rPr lang="en-US" sz="2200" b="1" dirty="0"/>
              <a:t> </a:t>
            </a:r>
            <a:r>
              <a:rPr lang="en-US" sz="2200" b="1" dirty="0" smtClean="0"/>
              <a:t>    improvements in dust calculations </a:t>
            </a:r>
          </a:p>
          <a:p>
            <a:pPr>
              <a:spcBef>
                <a:spcPts val="600"/>
              </a:spcBef>
              <a:buSzPct val="47000"/>
            </a:pPr>
            <a:r>
              <a:rPr lang="en-US" sz="2200" b="1" dirty="0"/>
              <a:t> </a:t>
            </a:r>
            <a:r>
              <a:rPr lang="en-US" sz="2200" b="1" dirty="0" smtClean="0"/>
              <a:t>    implementation of coarse NO3 formation on sea salt and dust</a:t>
            </a:r>
            <a:endParaRPr lang="en-US" sz="2200" b="1" dirty="0"/>
          </a:p>
          <a:p>
            <a:pPr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In addition to EMEP monitoring data, all new </a:t>
            </a:r>
            <a:r>
              <a:rPr lang="en-US" sz="2200" b="1" dirty="0"/>
              <a:t>observations </a:t>
            </a:r>
            <a:r>
              <a:rPr lang="en-US" sz="2200" b="1" dirty="0" smtClean="0"/>
              <a:t>will be made </a:t>
            </a:r>
            <a:r>
              <a:rPr lang="en-US" sz="2200" b="1" dirty="0"/>
              <a:t>use of for </a:t>
            </a:r>
            <a:r>
              <a:rPr lang="en-US" sz="2200" b="1" dirty="0" smtClean="0"/>
              <a:t>testing of new developments and general model evaluation </a:t>
            </a:r>
            <a:endParaRPr lang="en-US" sz="2200" b="1" dirty="0"/>
          </a:p>
          <a:p>
            <a:pPr>
              <a:buClrTx/>
              <a:buSzPct val="47000"/>
              <a:buFontTx/>
              <a:buNone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79804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2333625"/>
            <a:ext cx="7772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800" b="1" i="1" dirty="0" smtClean="0">
                <a:solidFill>
                  <a:srgbClr val="660066"/>
                </a:solidFill>
              </a:rPr>
              <a:t>Appreciate your </a:t>
            </a:r>
            <a:r>
              <a:rPr lang="en-US" sz="4800" b="1" i="1" dirty="0">
                <a:solidFill>
                  <a:srgbClr val="660066"/>
                </a:solidFill>
              </a:rPr>
              <a:t>attention</a:t>
            </a:r>
            <a:r>
              <a:rPr lang="en-US" sz="4800" b="1" i="1" dirty="0" smtClean="0">
                <a:solidFill>
                  <a:srgbClr val="660066"/>
                </a:solidFill>
              </a:rPr>
              <a:t>!</a:t>
            </a:r>
            <a:endParaRPr lang="en-US" sz="4800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487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26344" r="10219" b="24966"/>
          <a:stretch>
            <a:fillRect/>
          </a:stretch>
        </p:blipFill>
        <p:spPr bwMode="auto">
          <a:xfrm>
            <a:off x="914400" y="3429000"/>
            <a:ext cx="3100388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32" t="26344" r="10219" b="249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25253" r="8868" b="24863"/>
          <a:stretch>
            <a:fillRect/>
          </a:stretch>
        </p:blipFill>
        <p:spPr bwMode="auto">
          <a:xfrm>
            <a:off x="4302125" y="3346450"/>
            <a:ext cx="3227388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11" t="25253" r="8868" b="2486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 flipV="1">
            <a:off x="8915400" y="5029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64579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955675" y="5915025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Calculated concentrations from the EMEP/MSC_W model: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  Ca</a:t>
            </a:r>
            <a:r>
              <a:rPr lang="en-GB" sz="1600" b="1" baseline="30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2 + </a:t>
            </a:r>
            <a:r>
              <a:rPr lang="en-GB" sz="16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5% Natural dust  + 8% anthrop. dust    + 1.2% sea salt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   Mg</a:t>
            </a:r>
            <a:r>
              <a:rPr lang="en-GB" sz="1600" b="1" baseline="30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2+ </a:t>
            </a:r>
            <a:r>
              <a:rPr lang="en-GB" sz="1600" b="1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= 2 % Natural dust + 0.8% anthrop. dust + 3.7% sea salt 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0" y="228600"/>
            <a:ext cx="8458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GB" sz="2200" b="1">
                <a:solidFill>
                  <a:srgbClr val="B80047"/>
                </a:solidFill>
              </a:rPr>
              <a:t>Calculated vs observed Na</a:t>
            </a:r>
            <a:r>
              <a:rPr lang="en-GB" sz="2200" b="1" baseline="30000">
                <a:solidFill>
                  <a:srgbClr val="B80047"/>
                </a:solidFill>
              </a:rPr>
              <a:t>+</a:t>
            </a:r>
            <a:r>
              <a:rPr lang="en-GB" sz="2200" b="1">
                <a:solidFill>
                  <a:srgbClr val="B80047"/>
                </a:solidFill>
              </a:rPr>
              <a:t>, Ca</a:t>
            </a:r>
            <a:r>
              <a:rPr lang="en-GB" sz="2200" b="1" baseline="30000">
                <a:solidFill>
                  <a:srgbClr val="B80047"/>
                </a:solidFill>
              </a:rPr>
              <a:t>2+</a:t>
            </a:r>
            <a:r>
              <a:rPr lang="en-GB" sz="2200" b="1">
                <a:solidFill>
                  <a:srgbClr val="B80047"/>
                </a:solidFill>
              </a:rPr>
              <a:t>, Mg</a:t>
            </a:r>
            <a:r>
              <a:rPr lang="en-GB" sz="2200" b="1" baseline="30000">
                <a:solidFill>
                  <a:srgbClr val="B80047"/>
                </a:solidFill>
              </a:rPr>
              <a:t>2+</a:t>
            </a:r>
            <a:r>
              <a:rPr lang="en-GB" sz="2200" b="1">
                <a:solidFill>
                  <a:srgbClr val="B80047"/>
                </a:solidFill>
              </a:rPr>
              <a:t> in 2009</a:t>
            </a:r>
            <a:r>
              <a:rPr lang="en-GB"/>
              <a:t> </a:t>
            </a: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24962" r="9972" b="24962"/>
          <a:stretch>
            <a:fillRect/>
          </a:stretch>
        </p:blipFill>
        <p:spPr bwMode="auto">
          <a:xfrm>
            <a:off x="588963" y="733425"/>
            <a:ext cx="32083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85" t="24962" r="9972" b="249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72000" y="1373188"/>
            <a:ext cx="434340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200" b="1">
                <a:solidFill>
                  <a:srgbClr val="000080"/>
                </a:solidFill>
              </a:rPr>
              <a:t>Accurate calculations of sea salt and mineral dust are important for coarse NO3 formation</a:t>
            </a:r>
          </a:p>
        </p:txBody>
      </p:sp>
    </p:spTree>
    <p:extLst>
      <p:ext uri="{BB962C8B-B14F-4D97-AF65-F5344CB8AC3E}">
        <p14:creationId xmlns:p14="http://schemas.microsoft.com/office/powerpoint/2010/main" val="2278195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1" y="304800"/>
            <a:ext cx="8305800" cy="615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GB" sz="3200" b="1" dirty="0">
                <a:solidFill>
                  <a:srgbClr val="B80047"/>
                </a:solidFill>
              </a:rPr>
              <a:t>Joint endeavours (</a:t>
            </a:r>
            <a:r>
              <a:rPr lang="en-GB" sz="3200" b="1" dirty="0" err="1">
                <a:solidFill>
                  <a:srgbClr val="B80047"/>
                </a:solidFill>
              </a:rPr>
              <a:t>dugnad</a:t>
            </a:r>
            <a:r>
              <a:rPr lang="en-GB" sz="3200" b="1" dirty="0">
                <a:solidFill>
                  <a:srgbClr val="B80047"/>
                </a:solidFill>
              </a:rPr>
              <a:t>, </a:t>
            </a:r>
            <a:r>
              <a:rPr lang="en-GB" sz="3200" b="1" dirty="0" err="1">
                <a:solidFill>
                  <a:srgbClr val="B80047"/>
                </a:solidFill>
              </a:rPr>
              <a:t>субботник</a:t>
            </a:r>
            <a:r>
              <a:rPr lang="en-GB" sz="3200" b="1" dirty="0" smtClean="0">
                <a:solidFill>
                  <a:srgbClr val="B80047"/>
                </a:solidFill>
              </a:rPr>
              <a:t>)</a:t>
            </a:r>
          </a:p>
          <a:p>
            <a:endParaRPr lang="en-US" sz="22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GB" sz="2800" b="1" u="sng" dirty="0" smtClean="0"/>
              <a:t> Updates and tests (Simpson et al., ACPD, 2012):</a:t>
            </a:r>
          </a:p>
          <a:p>
            <a:endParaRPr lang="en-GB" sz="1600" b="1" u="sng" dirty="0" smtClean="0"/>
          </a:p>
          <a:p>
            <a:pPr marL="822960" indent="-457200">
              <a:buFont typeface="Wingdings" pitchFamily="2" charset="2"/>
              <a:buChar char="Ø"/>
            </a:pPr>
            <a:r>
              <a:rPr lang="en-GB" sz="2800" b="1" u="sng" dirty="0" smtClean="0"/>
              <a:t>SO</a:t>
            </a:r>
            <a:r>
              <a:rPr lang="en-GB" sz="2000" b="1" u="sng" dirty="0" smtClean="0"/>
              <a:t>4</a:t>
            </a:r>
            <a:r>
              <a:rPr lang="en-GB" sz="2600" b="1" u="sng" dirty="0" smtClean="0"/>
              <a:t> </a:t>
            </a:r>
          </a:p>
          <a:p>
            <a:pPr marL="914400" lvl="1">
              <a:lnSpc>
                <a:spcPts val="2640"/>
              </a:lnSpc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acidity of cloud water (pH) </a:t>
            </a:r>
          </a:p>
          <a:p>
            <a:pPr marL="914400" lvl="1">
              <a:lnSpc>
                <a:spcPts val="2640"/>
              </a:lnSpc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temporal profile of S0x emissions</a:t>
            </a:r>
          </a:p>
          <a:p>
            <a:pPr marL="914400" lvl="1">
              <a:lnSpc>
                <a:spcPts val="2640"/>
              </a:lnSpc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emission heights</a:t>
            </a:r>
            <a:endParaRPr lang="en-GB" sz="2400" b="1" dirty="0" smtClean="0"/>
          </a:p>
          <a:p>
            <a:pPr marL="822960" lvl="1" indent="-457200">
              <a:lnSpc>
                <a:spcPts val="2640"/>
              </a:lnSpc>
              <a:spcBef>
                <a:spcPts val="1200"/>
              </a:spcBef>
              <a:buSzPct val="100000"/>
              <a:buFont typeface="Wingdings" pitchFamily="2" charset="2"/>
              <a:buChar char="Ø"/>
            </a:pPr>
            <a:r>
              <a:rPr lang="en-GB" sz="2800" b="1" u="sng" dirty="0" smtClean="0"/>
              <a:t>NO</a:t>
            </a:r>
            <a:r>
              <a:rPr lang="en-GB" sz="2000" b="1" u="sng" dirty="0" smtClean="0"/>
              <a:t>3,  </a:t>
            </a:r>
            <a:r>
              <a:rPr lang="en-GB" sz="2800" b="1" u="sng" dirty="0" smtClean="0"/>
              <a:t>NH</a:t>
            </a:r>
            <a:r>
              <a:rPr lang="en-GB" sz="2000" b="1" u="sng" dirty="0" smtClean="0"/>
              <a:t>4</a:t>
            </a:r>
            <a:r>
              <a:rPr lang="en-GB" sz="2600" b="1" u="sng" dirty="0" smtClean="0"/>
              <a:t> </a:t>
            </a:r>
            <a:endParaRPr lang="en-US" sz="2600" b="1" u="sng" dirty="0"/>
          </a:p>
          <a:p>
            <a:pPr marL="914400" lvl="1">
              <a:lnSpc>
                <a:spcPts val="2640"/>
              </a:lnSpc>
              <a:buSzPct val="47000"/>
              <a:buBlip>
                <a:blip r:embed="rId4"/>
              </a:buBlip>
            </a:pPr>
            <a:r>
              <a:rPr lang="en-US" sz="2200" b="1" dirty="0" smtClean="0"/>
              <a:t>  changing equilibrium model (EQSAM -&gt; MARS) </a:t>
            </a:r>
          </a:p>
          <a:p>
            <a:pPr marL="914400" lvl="1">
              <a:lnSpc>
                <a:spcPts val="2640"/>
              </a:lnSpc>
              <a:buSzPct val="47000"/>
              <a:buBlip>
                <a:blip r:embed="rId4"/>
              </a:buBlip>
            </a:pPr>
            <a:r>
              <a:rPr lang="en-US" sz="2200" b="1" dirty="0" smtClean="0"/>
              <a:t>  ammonia </a:t>
            </a:r>
            <a:r>
              <a:rPr lang="en-US" sz="2200" b="1" dirty="0"/>
              <a:t>compensation </a:t>
            </a:r>
            <a:r>
              <a:rPr lang="en-US" sz="2200" b="1" dirty="0" smtClean="0"/>
              <a:t>point</a:t>
            </a:r>
          </a:p>
          <a:p>
            <a:pPr marL="914400" lvl="1" indent="-457200">
              <a:lnSpc>
                <a:spcPts val="2640"/>
              </a:lnSpc>
              <a:spcBef>
                <a:spcPts val="1200"/>
              </a:spcBef>
              <a:buSzPct val="100000"/>
              <a:buFont typeface="Wingdings" pitchFamily="2" charset="2"/>
              <a:buChar char="Ø"/>
            </a:pPr>
            <a:r>
              <a:rPr lang="en-US" sz="2600" b="1" u="sng" dirty="0" smtClean="0"/>
              <a:t>Secondary Organic Aerosol</a:t>
            </a:r>
          </a:p>
          <a:p>
            <a:pPr marL="914400"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Implementation of SOA</a:t>
            </a:r>
          </a:p>
          <a:p>
            <a:pPr marL="914400" lvl="1" indent="-457200">
              <a:lnSpc>
                <a:spcPts val="2640"/>
              </a:lnSpc>
              <a:spcBef>
                <a:spcPts val="600"/>
              </a:spcBef>
              <a:buSzPct val="100000"/>
              <a:buFont typeface="Wingdings" pitchFamily="2" charset="2"/>
              <a:buChar char="Ø"/>
            </a:pPr>
            <a:r>
              <a:rPr lang="en-US" sz="2600" b="1" u="sng" dirty="0"/>
              <a:t>Primary PM</a:t>
            </a:r>
          </a:p>
          <a:p>
            <a:pPr marL="914400" lvl="1">
              <a:lnSpc>
                <a:spcPts val="2640"/>
              </a:lnSpc>
              <a:spcBef>
                <a:spcPts val="600"/>
              </a:spcBef>
              <a:buSzPct val="47000"/>
              <a:buFont typeface="Times New Roman" pitchFamily="16" charset="0"/>
              <a:buBlip>
                <a:blip r:embed="rId4"/>
              </a:buBlip>
            </a:pPr>
            <a:r>
              <a:rPr lang="en-US" sz="2200" b="1" dirty="0" smtClean="0"/>
              <a:t>  Temperature dependent emissions from residential/ commercial combustion (S2)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062316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" y="381000"/>
            <a:ext cx="9067800" cy="635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3200" b="1" dirty="0"/>
              <a:t> </a:t>
            </a:r>
            <a:r>
              <a:rPr lang="en-GB" sz="3200" b="1" u="sng" dirty="0" smtClean="0"/>
              <a:t>Updates with minor effects:</a:t>
            </a:r>
          </a:p>
          <a:p>
            <a:endParaRPr lang="en-GB" sz="2600" b="1" u="sng" dirty="0" smtClean="0"/>
          </a:p>
          <a:p>
            <a:pPr marL="72000" lvl="1" indent="-342900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</a:rPr>
              <a:t>emporal profile of energy sector emissions</a:t>
            </a:r>
            <a:r>
              <a:rPr lang="en-US" sz="2800" b="1" dirty="0">
                <a:solidFill>
                  <a:srgbClr val="0000FF"/>
                </a:solidFill>
              </a:rPr>
              <a:t> (S0x</a:t>
            </a:r>
            <a:r>
              <a:rPr lang="en-US" sz="2800" b="1" dirty="0" smtClean="0">
                <a:solidFill>
                  <a:srgbClr val="0000FF"/>
                </a:solidFill>
              </a:rPr>
              <a:t>) </a:t>
            </a:r>
            <a:endParaRPr lang="en-US" sz="2800" b="1" dirty="0" smtClean="0"/>
          </a:p>
          <a:p>
            <a:pPr marL="72000" lvl="1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Grennfelt</a:t>
            </a:r>
            <a:r>
              <a:rPr lang="en-US" sz="2400" b="1" dirty="0" smtClean="0"/>
              <a:t> </a:t>
            </a:r>
            <a:r>
              <a:rPr lang="en-US" sz="2400" b="1" dirty="0"/>
              <a:t>&amp; </a:t>
            </a:r>
            <a:r>
              <a:rPr lang="en-US" sz="2400" b="1" dirty="0" err="1" smtClean="0"/>
              <a:t>Hov</a:t>
            </a:r>
            <a:r>
              <a:rPr lang="en-US" sz="2400" b="1" dirty="0" smtClean="0"/>
              <a:t> (2005): changes in activity patterns of electricity 	consumption due to use of air conditioning and cooling systems</a:t>
            </a:r>
          </a:p>
          <a:p>
            <a:pPr marL="72000" lvl="1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en-US" sz="2400" b="1" dirty="0" smtClean="0"/>
              <a:t>The ratio </a:t>
            </a:r>
            <a:r>
              <a:rPr lang="en-US" sz="2400" b="1" dirty="0"/>
              <a:t>winter/summer emissions </a:t>
            </a:r>
            <a:r>
              <a:rPr lang="en-US" sz="2400" b="1" dirty="0" smtClean="0"/>
              <a:t>decreases by about 1% per </a:t>
            </a:r>
            <a:r>
              <a:rPr lang="en-US" sz="2400" b="1" dirty="0" err="1" smtClean="0"/>
              <a:t>yr</a:t>
            </a:r>
            <a:r>
              <a:rPr lang="en-US" sz="2400" b="1" dirty="0" smtClean="0"/>
              <a:t> from 1990 </a:t>
            </a:r>
          </a:p>
          <a:p>
            <a:pPr marL="72000" lvl="1" indent="-342900">
              <a:lnSpc>
                <a:spcPts val="2640"/>
              </a:lnSpc>
              <a:spcBef>
                <a:spcPts val="18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</a:rPr>
              <a:t>mission heights: 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en-US" sz="2400" b="1" dirty="0"/>
              <a:t>      </a:t>
            </a:r>
            <a:r>
              <a:rPr lang="en-US" sz="2400" b="1" dirty="0" smtClean="0"/>
              <a:t>  re-distribution (</a:t>
            </a:r>
            <a:r>
              <a:rPr lang="en-US" sz="2400" b="1" dirty="0" err="1" smtClean="0"/>
              <a:t>Bieser</a:t>
            </a:r>
            <a:r>
              <a:rPr lang="en-US" sz="2400" b="1" dirty="0" smtClean="0"/>
              <a:t> et al., </a:t>
            </a:r>
            <a:r>
              <a:rPr lang="en-US" sz="2400" b="1" dirty="0" err="1" smtClean="0"/>
              <a:t>Env</a:t>
            </a:r>
            <a:r>
              <a:rPr lang="en-US" sz="2400" b="1" dirty="0" smtClean="0"/>
              <a:t>. Poll., 2010)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en-US" sz="2400" b="1" dirty="0"/>
              <a:t> </a:t>
            </a:r>
            <a:r>
              <a:rPr lang="en-US" sz="2400" b="1" dirty="0" smtClean="0"/>
              <a:t>       plume rise calculations – more detailed and accurate description 			of LPS is necessary</a:t>
            </a:r>
          </a:p>
          <a:p>
            <a:pPr marL="72000" lvl="1" indent="-342900">
              <a:lnSpc>
                <a:spcPts val="2640"/>
              </a:lnSpc>
              <a:spcBef>
                <a:spcPts val="18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400" b="1" dirty="0" smtClean="0"/>
              <a:t>Crude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accounting for </a:t>
            </a:r>
            <a:r>
              <a:rPr lang="en-US" sz="2800" b="1" dirty="0">
                <a:solidFill>
                  <a:srgbClr val="0000FF"/>
                </a:solidFill>
              </a:rPr>
              <a:t>ammonia compensation </a:t>
            </a:r>
            <a:r>
              <a:rPr lang="en-US" sz="2800" b="1" dirty="0" smtClean="0">
                <a:solidFill>
                  <a:srgbClr val="0000FF"/>
                </a:solidFill>
              </a:rPr>
              <a:t>point</a:t>
            </a:r>
            <a:r>
              <a:rPr lang="en-US" sz="2400" b="1" dirty="0" smtClean="0"/>
              <a:t> </a:t>
            </a:r>
          </a:p>
          <a:p>
            <a:pPr marL="72000" lvl="1">
              <a:lnSpc>
                <a:spcPts val="2640"/>
              </a:lnSpc>
              <a:buSzPct val="47000"/>
            </a:pPr>
            <a:r>
              <a:rPr lang="en-US" sz="2400" b="1" dirty="0" smtClean="0"/>
              <a:t>   no NH3 dry deposition on growing crops</a:t>
            </a:r>
          </a:p>
          <a:p>
            <a:pPr marL="72000" lvl="1" indent="-342900">
              <a:lnSpc>
                <a:spcPts val="2640"/>
              </a:lnSpc>
              <a:spcBef>
                <a:spcPts val="18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FF"/>
                </a:solidFill>
              </a:rPr>
              <a:t>Temperature </a:t>
            </a:r>
            <a:r>
              <a:rPr lang="en-US" sz="2800" b="1" dirty="0">
                <a:solidFill>
                  <a:srgbClr val="0000FF"/>
                </a:solidFill>
              </a:rPr>
              <a:t>dependent emissions from residential</a:t>
            </a:r>
            <a:r>
              <a:rPr lang="en-US" sz="2800" b="1" dirty="0" smtClean="0">
                <a:solidFill>
                  <a:srgbClr val="0000FF"/>
                </a:solidFill>
              </a:rPr>
              <a:t>/ 	commercial combustion </a:t>
            </a:r>
            <a:r>
              <a:rPr lang="en-US" sz="2400" b="1" dirty="0" smtClean="0">
                <a:solidFill>
                  <a:srgbClr val="0000FF"/>
                </a:solidFill>
              </a:rPr>
              <a:t>(S2)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3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35258" y="381000"/>
            <a:ext cx="8680141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endParaRPr lang="en-US" sz="22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GB" sz="3200" b="1" u="sng" dirty="0" smtClean="0"/>
              <a:t>   Updates which has made considerable         (positive) effects:</a:t>
            </a:r>
          </a:p>
          <a:p>
            <a:pPr lvl="4">
              <a:lnSpc>
                <a:spcPts val="2640"/>
              </a:lnSpc>
              <a:spcBef>
                <a:spcPts val="1200"/>
              </a:spcBef>
              <a:buSzPct val="47000"/>
            </a:pPr>
            <a:endParaRPr lang="en-US" sz="2200" b="1" dirty="0" smtClean="0"/>
          </a:p>
          <a:p>
            <a:pPr lvl="4">
              <a:lnSpc>
                <a:spcPts val="2640"/>
              </a:lnSpc>
              <a:spcBef>
                <a:spcPts val="1200"/>
              </a:spcBef>
              <a:buSzPct val="47000"/>
            </a:pPr>
            <a:endParaRPr lang="en-US" sz="2200" b="1" dirty="0" smtClean="0"/>
          </a:p>
          <a:p>
            <a:pPr marL="72000" lvl="1" indent="-342900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</a:rPr>
              <a:t>Explicit calculation of cloud water pH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</a:p>
          <a:p>
            <a:pPr marL="72000" lvl="1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</a:t>
            </a:r>
            <a:endParaRPr lang="en-US" sz="2800" b="1" dirty="0"/>
          </a:p>
          <a:p>
            <a:pPr marL="72000" lvl="1" indent="-342900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</a:rPr>
              <a:t>MARS equilibrium thermodynamic model </a:t>
            </a:r>
          </a:p>
          <a:p>
            <a:pPr marL="0" lvl="1">
              <a:lnSpc>
                <a:spcPts val="2640"/>
              </a:lnSpc>
              <a:buClr>
                <a:srgbClr val="0000FF"/>
              </a:buClr>
              <a:buSzPct val="100000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  </a:t>
            </a:r>
            <a:r>
              <a:rPr lang="en-US" sz="2800" b="1" dirty="0" smtClean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gas-aerosol partitioning calculations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lvl="1">
              <a:lnSpc>
                <a:spcPts val="2640"/>
              </a:lnSpc>
              <a:buClr>
                <a:srgbClr val="0000FF"/>
              </a:buClr>
              <a:buSzPct val="100000"/>
            </a:pPr>
            <a:endParaRPr lang="en-US" sz="2800" b="1" dirty="0">
              <a:solidFill>
                <a:schemeClr val="tx1"/>
              </a:solidFill>
            </a:endParaRPr>
          </a:p>
          <a:p>
            <a:pPr marL="72000" lvl="1" indent="-342900">
              <a:lnSpc>
                <a:spcPts val="264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</a:pPr>
            <a:r>
              <a:rPr lang="en-US" sz="3000" b="1" dirty="0">
                <a:solidFill>
                  <a:srgbClr val="0000FF"/>
                </a:solidFill>
              </a:rPr>
              <a:t>Implementation of </a:t>
            </a:r>
            <a:r>
              <a:rPr lang="en-US" sz="3000" b="1" dirty="0" smtClean="0">
                <a:solidFill>
                  <a:srgbClr val="0000FF"/>
                </a:solidFill>
              </a:rPr>
              <a:t>SOA</a:t>
            </a:r>
            <a:endParaRPr lang="en-US" sz="3000" b="1" dirty="0">
              <a:solidFill>
                <a:srgbClr val="0000FF"/>
              </a:solidFill>
            </a:endParaRPr>
          </a:p>
          <a:p>
            <a:pPr marL="72000" lvl="1">
              <a:lnSpc>
                <a:spcPts val="2640"/>
              </a:lnSpc>
              <a:buClr>
                <a:srgbClr val="0000FF"/>
              </a:buClr>
              <a:buSzPct val="100000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/>
              <a:t>Volatility Basis Set (VSB) approach</a:t>
            </a:r>
          </a:p>
        </p:txBody>
      </p:sp>
    </p:spTree>
    <p:extLst>
      <p:ext uri="{BB962C8B-B14F-4D97-AF65-F5344CB8AC3E}">
        <p14:creationId xmlns:p14="http://schemas.microsoft.com/office/powerpoint/2010/main" val="2463208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24898"/>
            <a:ext cx="2525268" cy="16764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584895"/>
            <a:ext cx="2525268" cy="1676400"/>
          </a:xfrm>
          <a:prstGeom prst="rect">
            <a:avLst/>
          </a:prstGeom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381000"/>
            <a:ext cx="9144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marL="0" lvl="1" algn="ctr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 of cloud water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lvl="1">
              <a:lnSpc>
                <a:spcPts val="2640"/>
              </a:lnSpc>
              <a:spcBef>
                <a:spcPts val="1800"/>
              </a:spcBef>
              <a:buSzPct val="47000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Old: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constant value of 4.3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New: 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calculated based on the ion balance – 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           SO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  NO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 HNO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NH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/NH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    CO2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Effect for less acid environment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more efficient SO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oxidation with O</a:t>
            </a:r>
            <a:r>
              <a:rPr lang="en-US" sz="2400" b="1" baseline="-20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to form SO</a:t>
            </a:r>
            <a:r>
              <a:rPr lang="en-US" sz="2400" b="1" baseline="-2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2- </a:t>
            </a:r>
          </a:p>
          <a:p>
            <a:pPr marL="0" lvl="1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         esp. pronounced in winter and for pH &gt; 5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00" y="5087309"/>
            <a:ext cx="2525268" cy="16764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4895"/>
            <a:ext cx="2525268" cy="16764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6" y="5183353"/>
            <a:ext cx="2525268" cy="16764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224125" y="3886200"/>
            <a:ext cx="7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GB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38200" y="3949756"/>
            <a:ext cx="7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NO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914898" y="5523529"/>
            <a:ext cx="7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ES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7026592" y="3772065"/>
            <a:ext cx="7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PL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1965332" y="5476100"/>
            <a:ext cx="74580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HU02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90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algn="r">
              <a:spcBef>
                <a:spcPts val="625"/>
              </a:spcBef>
              <a:buClrTx/>
              <a:buFontTx/>
              <a:buNone/>
            </a:pPr>
            <a:r>
              <a:rPr lang="nb-NO" sz="1000" i="1">
                <a:latin typeface="Trebuchet MS" pitchFamily="32" charset="0"/>
              </a:rPr>
              <a:t>Meteorologisk Institutt </a:t>
            </a:r>
            <a:r>
              <a:rPr lang="nb-NO" sz="1000" i="1">
                <a:solidFill>
                  <a:srgbClr val="FF3300"/>
                </a:solidFill>
                <a:latin typeface="Trebuchet MS" pitchFamily="32" charset="0"/>
              </a:rPr>
              <a:t>met.no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050" y="3810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marL="0" lvl="1" algn="ctr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 of cloud water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0" y="753603"/>
            <a:ext cx="3848100" cy="267462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753603"/>
            <a:ext cx="3848100" cy="267462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52400" y="4372037"/>
            <a:ext cx="888095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For 2006: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1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bias improves   from -33 to -23% (23 EMEP sites), 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          from -23 to -12% (63 sites if sea salt SO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included)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Spatial correlation:    from 0.85 to 0.92       (0.78 to 0.80)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IOA:                             from 0.82 to 0.90       (0.81 to 0.87)</a:t>
            </a:r>
          </a:p>
          <a:p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Also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000" b="1" baseline="-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bias improves   from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-22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-12% (slightly better correlation)</a:t>
            </a:r>
            <a:endParaRPr lang="en-GB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12964" y="3504982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model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- more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efficient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SO4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especially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winter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 The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2000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nb-NO" sz="20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1990 and 2006  </a:t>
            </a:r>
            <a:endParaRPr lang="nb-NO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7" t="51690" r="31181" b="25518"/>
          <a:stretch/>
        </p:blipFill>
        <p:spPr>
          <a:xfrm>
            <a:off x="2301187" y="984115"/>
            <a:ext cx="566057" cy="10972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3" t="48230" r="1417" b="26942"/>
          <a:stretch/>
        </p:blipFill>
        <p:spPr>
          <a:xfrm>
            <a:off x="3373431" y="886094"/>
            <a:ext cx="548586" cy="119529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8" t="50000" b="25134"/>
          <a:stretch/>
        </p:blipFill>
        <p:spPr>
          <a:xfrm>
            <a:off x="7537828" y="984115"/>
            <a:ext cx="558421" cy="11971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1530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24226" y="1344112"/>
            <a:ext cx="846365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70000"/>
              </a:spcBef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EQSAM has troubles to reproduce HN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 at warm conditions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est indicated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very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large sensitivity of equilibrium to temperature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leading to too efficient aerosol evaporation with increasing T (and some over-predicting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HN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NO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3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at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T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986" y="372911"/>
            <a:ext cx="9144000" cy="111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DejaVu Sans" charset="0"/>
                <a:cs typeface="DejaVu Sans" charset="0"/>
              </a:defRPr>
            </a:lvl9pPr>
          </a:lstStyle>
          <a:p>
            <a:pPr marL="0" lvl="1" algn="ctr">
              <a:lnSpc>
                <a:spcPts val="2640"/>
              </a:lnSpc>
              <a:spcBef>
                <a:spcPts val="600"/>
              </a:spcBef>
              <a:buSzPct val="47000"/>
            </a:pPr>
            <a:r>
              <a:rPr lang="en-US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Gas/aerosol partitioning</a:t>
            </a:r>
          </a:p>
          <a:p>
            <a:pPr marL="0" lvl="1" algn="ctr">
              <a:lnSpc>
                <a:spcPts val="2640"/>
              </a:lnSpc>
              <a:spcBef>
                <a:spcPts val="1200"/>
              </a:spcBef>
              <a:buSzPct val="47000"/>
            </a:pPr>
            <a:r>
              <a:rPr lang="en-US" sz="26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EQSAM back to MARS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Binkowski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49" y="5002511"/>
            <a:ext cx="1654520" cy="1765085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5" y="3174157"/>
            <a:ext cx="1654520" cy="176508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76" y="3166261"/>
            <a:ext cx="1654520" cy="176508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44" y="3146051"/>
            <a:ext cx="1654520" cy="176508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1" y="5002511"/>
            <a:ext cx="1654520" cy="176508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76" y="5002509"/>
            <a:ext cx="1654520" cy="1765085"/>
          </a:xfrm>
          <a:prstGeom prst="rect">
            <a:avLst/>
          </a:prstGeom>
        </p:spPr>
      </p:pic>
      <p:pic>
        <p:nvPicPr>
          <p:cNvPr id="12" name="Bild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08" y="3203794"/>
            <a:ext cx="2386775" cy="16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309" y="4922514"/>
            <a:ext cx="2386775" cy="16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Sylinder 13"/>
          <p:cNvSpPr txBox="1"/>
          <p:nvPr/>
        </p:nvSpPr>
        <p:spPr>
          <a:xfrm>
            <a:off x="7262001" y="5010374"/>
            <a:ext cx="1126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May-June</a:t>
            </a:r>
            <a:endParaRPr lang="en-GB" sz="1600" b="1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7292936" y="3341870"/>
            <a:ext cx="1246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Feb-March</a:t>
            </a:r>
            <a:endParaRPr lang="en-GB" sz="1600" b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705600" y="2802954"/>
            <a:ext cx="21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Fine NO3 at DE44</a:t>
            </a:r>
            <a:endParaRPr lang="en-GB" b="1" dirty="0"/>
          </a:p>
        </p:txBody>
      </p:sp>
      <p:sp>
        <p:nvSpPr>
          <p:cNvPr id="17" name="TekstSylinder 16"/>
          <p:cNvSpPr txBox="1"/>
          <p:nvPr/>
        </p:nvSpPr>
        <p:spPr>
          <a:xfrm rot="16200000">
            <a:off x="-248854" y="3637465"/>
            <a:ext cx="126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EQSAM</a:t>
            </a:r>
            <a:endParaRPr lang="en-GB" sz="2000" b="1" dirty="0"/>
          </a:p>
        </p:txBody>
      </p:sp>
      <p:sp>
        <p:nvSpPr>
          <p:cNvPr id="18" name="TekstSylinder 17"/>
          <p:cNvSpPr txBox="1"/>
          <p:nvPr/>
        </p:nvSpPr>
        <p:spPr>
          <a:xfrm rot="16200000">
            <a:off x="-296667" y="5611032"/>
            <a:ext cx="1262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MARS</a:t>
            </a:r>
            <a:endParaRPr lang="en-GB" sz="2000" b="1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932895" y="27875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January</a:t>
            </a:r>
            <a:endParaRPr lang="en-GB" sz="1600" b="1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2761695" y="28277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April</a:t>
            </a:r>
            <a:endParaRPr lang="en-GB" sz="1600" b="1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4742895" y="27784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July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485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62000" y="4343400"/>
            <a:ext cx="2667000" cy="239236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0114" name="Picture 2" descr="himm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705600" y="6613525"/>
            <a:ext cx="2209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b-NO" sz="1000" i="1" dirty="0">
                <a:solidFill>
                  <a:srgbClr val="000000"/>
                </a:solidFill>
                <a:latin typeface="Trebuchet MS" pitchFamily="34" charset="0"/>
              </a:rPr>
              <a:t>Meteorologisk Institutt</a:t>
            </a:r>
            <a:r>
              <a:rPr lang="nb-NO" sz="1000" i="1" dirty="0">
                <a:latin typeface="Trebuchet MS" pitchFamily="34" charset="0"/>
              </a:rPr>
              <a:t> </a:t>
            </a:r>
            <a:r>
              <a:rPr lang="nb-NO" sz="1000" i="1" dirty="0">
                <a:solidFill>
                  <a:srgbClr val="FF3300"/>
                </a:solidFill>
                <a:latin typeface="Trebuchet MS" pitchFamily="34" charset="0"/>
              </a:rPr>
              <a:t>met.no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85800" y="994439"/>
            <a:ext cx="2057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EQSAM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B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11" y="761999"/>
            <a:ext cx="2537561" cy="159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NL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20" y="761999"/>
            <a:ext cx="2551580" cy="15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136101"/>
              </p:ext>
            </p:extLst>
          </p:nvPr>
        </p:nvGraphicFramePr>
        <p:xfrm>
          <a:off x="239712" y="4267199"/>
          <a:ext cx="5286375" cy="25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3106" y="2350583"/>
            <a:ext cx="29591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MARS:</a:t>
            </a:r>
          </a:p>
          <a:p>
            <a:pPr algn="ctr">
              <a:spcBef>
                <a:spcPts val="1200"/>
              </a:spcBef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more NH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NO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3,</a:t>
            </a:r>
          </a:p>
          <a:p>
            <a:pPr algn="ctr">
              <a:spcBef>
                <a:spcPts val="600"/>
              </a:spcBef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esp. at warm conditions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953000" y="4419600"/>
            <a:ext cx="4127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Improved NO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calculations for spring/summer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(PARLAM)</a:t>
            </a:r>
          </a:p>
          <a:p>
            <a:pPr algn="r">
              <a:spcBef>
                <a:spcPts val="1200"/>
              </a:spcBef>
            </a:pPr>
            <a:endParaRPr lang="en-GB" sz="24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GB" sz="2200" b="1" dirty="0" smtClean="0">
                <a:latin typeface="Arial" pitchFamily="34" charset="0"/>
                <a:cs typeface="Arial" pitchFamily="34" charset="0"/>
              </a:rPr>
              <a:t>    Larger underestimation with ECMWF</a:t>
            </a:r>
            <a:endParaRPr lang="en-GB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095500" y="338892"/>
            <a:ext cx="361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June 06:          Harwell GB36 </a:t>
            </a:r>
            <a:endParaRPr lang="en-GB" b="1" dirty="0"/>
          </a:p>
        </p:txBody>
      </p:sp>
      <p:pic>
        <p:nvPicPr>
          <p:cNvPr id="9" name="Picture 5" descr="C:\Users\waa\Documents\Konf_og_artikler\EMEP_intensive\NO3_GB36_200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5593" y="2438399"/>
            <a:ext cx="2501779" cy="15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57" y="2426858"/>
            <a:ext cx="2586444" cy="1566974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139821" y="338892"/>
            <a:ext cx="178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Cabau</a:t>
            </a:r>
            <a:r>
              <a:rPr lang="en-GB" b="1" dirty="0" smtClean="0"/>
              <a:t> NL11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678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1472</Words>
  <Application>Microsoft Office PowerPoint</Application>
  <PresentationFormat>Skjermfremvisning (4:3)</PresentationFormat>
  <Paragraphs>361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0" baseType="lpstr">
      <vt:lpstr>Office-tema</vt:lpstr>
      <vt:lpstr>Title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Meteorologisk institutt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Rune Ringberg</dc:creator>
  <cp:lastModifiedBy>Svetlana Tsyro</cp:lastModifiedBy>
  <cp:revision>177</cp:revision>
  <cp:lastPrinted>2012-04-12T17:15:24Z</cp:lastPrinted>
  <dcterms:created xsi:type="dcterms:W3CDTF">2012-04-02T09:14:00Z</dcterms:created>
  <dcterms:modified xsi:type="dcterms:W3CDTF">2012-04-18T08:51:47Z</dcterms:modified>
</cp:coreProperties>
</file>