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69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70" r:id="rId16"/>
  </p:sldIdLst>
  <p:sldSz cx="9144000" cy="6858000" type="screen4x3"/>
  <p:notesSz cx="6781800" cy="99187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>
      <p:cViewPr varScale="1">
        <p:scale>
          <a:sx n="64" d="100"/>
          <a:sy n="64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000" cy="49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quarter" idx="1"/>
          </p:nvPr>
        </p:nvSpPr>
        <p:spPr>
          <a:xfrm>
            <a:off x="3839040" y="0"/>
            <a:ext cx="2943000" cy="49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2"/>
          </p:nvPr>
        </p:nvSpPr>
        <p:spPr>
          <a:xfrm>
            <a:off x="0" y="9422280"/>
            <a:ext cx="2943000" cy="49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3"/>
          </p:nvPr>
        </p:nvSpPr>
        <p:spPr>
          <a:xfrm>
            <a:off x="3839040" y="9422280"/>
            <a:ext cx="2943000" cy="49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8C28B736-B850-4198-BE7A-41F59D6E0E9E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/>
              </a:pPr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63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Move="1" noResize="1"/>
          </p:cNvSpPr>
          <p:nvPr/>
        </p:nvSpPr>
        <p:spPr>
          <a:xfrm>
            <a:off x="0" y="0"/>
            <a:ext cx="6782400" cy="991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ihåndsform 2"/>
          <p:cNvSpPr/>
          <p:nvPr/>
        </p:nvSpPr>
        <p:spPr>
          <a:xfrm>
            <a:off x="0" y="0"/>
            <a:ext cx="6781680" cy="991872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ihåndsform 3"/>
          <p:cNvSpPr/>
          <p:nvPr/>
        </p:nvSpPr>
        <p:spPr>
          <a:xfrm>
            <a:off x="0" y="0"/>
            <a:ext cx="6781680" cy="991872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ihåndsform 4"/>
          <p:cNvSpPr/>
          <p:nvPr/>
        </p:nvSpPr>
        <p:spPr>
          <a:xfrm>
            <a:off x="0" y="0"/>
            <a:ext cx="2936880" cy="49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ihåndsform 5"/>
          <p:cNvSpPr/>
          <p:nvPr/>
        </p:nvSpPr>
        <p:spPr>
          <a:xfrm>
            <a:off x="3841920" y="0"/>
            <a:ext cx="2936880" cy="49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Plassholder for lysbilde 6"/>
          <p:cNvSpPr>
            <a:spLocks noGrp="1" noRot="1" noChangeAspect="1"/>
          </p:cNvSpPr>
          <p:nvPr>
            <p:ph type="sldImg" idx="2"/>
          </p:nvPr>
        </p:nvSpPr>
        <p:spPr>
          <a:xfrm>
            <a:off x="910799" y="744120"/>
            <a:ext cx="4956120" cy="37166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Plassholder for notater 7"/>
          <p:cNvSpPr txBox="1">
            <a:spLocks noGrp="1"/>
          </p:cNvSpPr>
          <p:nvPr>
            <p:ph type="body" sz="quarter" idx="3"/>
          </p:nvPr>
        </p:nvSpPr>
        <p:spPr>
          <a:xfrm>
            <a:off x="677880" y="4711320"/>
            <a:ext cx="5423040" cy="4459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9" name="Frihåndsform 8"/>
          <p:cNvSpPr/>
          <p:nvPr/>
        </p:nvSpPr>
        <p:spPr>
          <a:xfrm>
            <a:off x="0" y="9421920"/>
            <a:ext cx="2936880" cy="49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Plassholder for lysbildenummer 9"/>
          <p:cNvSpPr txBox="1">
            <a:spLocks noGrp="1"/>
          </p:cNvSpPr>
          <p:nvPr>
            <p:ph type="sldNum" sz="quarter" idx="5"/>
          </p:nvPr>
        </p:nvSpPr>
        <p:spPr>
          <a:xfrm>
            <a:off x="3841560" y="9421200"/>
            <a:ext cx="2935080" cy="49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nb-NO" sz="12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BF24DC5-BCFB-49AD-9DC4-376747225ACF}" type="slidenum">
              <a:rPr/>
              <a:pPr lvl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622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åndsform 1"/>
          <p:cNvSpPr/>
          <p:nvPr/>
        </p:nvSpPr>
        <p:spPr>
          <a:xfrm>
            <a:off x="3841920" y="9421920"/>
            <a:ext cx="2936880" cy="49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AD36ED-9818-4DDA-9D52-3A3289208455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nb-NO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Plassholder for lysbild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Plassholder for notater 3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460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1225" y="744538"/>
            <a:ext cx="4956175" cy="37163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1225" y="744538"/>
            <a:ext cx="4956175" cy="37163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1225" y="744538"/>
            <a:ext cx="4956175" cy="37163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1225" y="744538"/>
            <a:ext cx="4956175" cy="37163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7880" y="4711320"/>
            <a:ext cx="5423040" cy="4369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6254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2163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975350" y="692150"/>
            <a:ext cx="1762125" cy="581501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137150" cy="581501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3553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7588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6338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92574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145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40478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1620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21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92198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231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09943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1196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7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5596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80036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4496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87838" y="1981200"/>
            <a:ext cx="34496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6265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9957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6072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220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412377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6064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685799" y="691920"/>
            <a:ext cx="7051679" cy="1057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685799" y="1981080"/>
            <a:ext cx="7051679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11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ihåndsform 4"/>
          <p:cNvSpPr/>
          <p:nvPr/>
        </p:nvSpPr>
        <p:spPr>
          <a:xfrm>
            <a:off x="6095880" y="6613560"/>
            <a:ext cx="2819520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Norwegian Meteorological Institute </a:t>
            </a:r>
            <a:r>
              <a:rPr lang="nb-NO" sz="1000" b="0" i="1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nb-NO" sz="1000" b="0" i="1" u="none" strike="noStrike" baseline="0">
                <a:ln>
                  <a:noFill/>
                </a:ln>
                <a:solidFill>
                  <a:srgbClr val="FF3300"/>
                </a:solidFill>
                <a:latin typeface="Trebuchet MS" pitchFamily="34"/>
                <a:ea typeface="DejaVu Sans" pitchFamily="2"/>
                <a:cs typeface="DejaVu Sans" pitchFamily="2"/>
              </a:rPr>
              <a:t>met.no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3200" b="0" i="0" u="none" strike="noStrike" baseline="0">
          <a:ln>
            <a:noFill/>
          </a:ln>
          <a:solidFill>
            <a:srgbClr val="6699CC"/>
          </a:solidFill>
          <a:latin typeface="Trebuchet MS" pitchFamily="34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800" b="0" i="0" u="none" strike="noStrike" baseline="0">
          <a:ln>
            <a:noFill/>
          </a:ln>
          <a:solidFill>
            <a:srgbClr val="245199"/>
          </a:solidFill>
          <a:latin typeface="Trebuchet MS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11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ihåndsform 2"/>
          <p:cNvSpPr/>
          <p:nvPr/>
        </p:nvSpPr>
        <p:spPr>
          <a:xfrm>
            <a:off x="6095880" y="6613560"/>
            <a:ext cx="2819520" cy="2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Norwegian Meteorological Institute </a:t>
            </a:r>
            <a:r>
              <a:rPr lang="en-US" sz="1000" b="0" i="1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en-US" sz="1000" b="0" i="1" u="none" strike="noStrike" baseline="0">
                <a:ln>
                  <a:noFill/>
                </a:ln>
                <a:solidFill>
                  <a:srgbClr val="FF3300"/>
                </a:solidFill>
                <a:latin typeface="Trebuchet MS" pitchFamily="34"/>
                <a:ea typeface="DejaVu Sans" pitchFamily="2"/>
                <a:cs typeface="DejaVu Sans" pitchFamily="2"/>
              </a:rPr>
              <a:t>met.no</a:t>
            </a:r>
          </a:p>
        </p:txBody>
      </p:sp>
      <p:sp>
        <p:nvSpPr>
          <p:cNvPr id="4" name="Plassholder for tittel 3"/>
          <p:cNvSpPr txBox="1">
            <a:spLocks noGrp="1"/>
          </p:cNvSpPr>
          <p:nvPr>
            <p:ph type="title"/>
          </p:nvPr>
        </p:nvSpPr>
        <p:spPr>
          <a:xfrm>
            <a:off x="457200" y="272520"/>
            <a:ext cx="8228160" cy="114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åndsform 1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245199"/>
              </a:solidFill>
              <a:latin typeface="Times New Roman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245199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ihåndsform 2"/>
          <p:cNvSpPr/>
          <p:nvPr/>
        </p:nvSpPr>
        <p:spPr>
          <a:xfrm>
            <a:off x="2133720" y="3429000"/>
            <a:ext cx="6553080" cy="1190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DejaVu Sans" pitchFamily="2"/>
                <a:cs typeface="DejaVu Sans" pitchFamily="2"/>
              </a:rPr>
              <a:t>Changing</a:t>
            </a:r>
            <a:r>
              <a:rPr lang="en-US" sz="3600" b="0" i="0" u="none" strike="noStrike" dirty="0" smtClean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DejaVu Sans" pitchFamily="2"/>
                <a:cs typeface="DejaVu Sans" pitchFamily="2"/>
              </a:rPr>
              <a:t> the EMEP grid: proposal for a new domain, projection and resolution</a:t>
            </a:r>
            <a:endParaRPr lang="en-US" sz="3600" b="0" i="0" u="none" strike="noStrike" baseline="0" dirty="0">
              <a:ln>
                <a:noFill/>
              </a:ln>
              <a:solidFill>
                <a:srgbClr val="FFFFFF"/>
              </a:solidFill>
              <a:latin typeface="Trebuchet MS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Frihåndsform 3"/>
          <p:cNvSpPr/>
          <p:nvPr/>
        </p:nvSpPr>
        <p:spPr>
          <a:xfrm>
            <a:off x="2133720" y="5983200"/>
            <a:ext cx="655308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45720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DejaVu Sans" pitchFamily="2"/>
                <a:cs typeface="DejaVu Sans" pitchFamily="2"/>
              </a:rPr>
              <a:t>MSC-W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DejaVu Sans" pitchFamily="2"/>
                <a:cs typeface="DejaVu Sans" pitchFamily="2"/>
              </a:rPr>
              <a:t>, MSC-E, CEIP &amp; CIAM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Different </a:t>
            </a:r>
            <a:r>
              <a:rPr lang="nb-NO" sz="2800" dirty="0" err="1" smtClean="0"/>
              <a:t>needs</a:t>
            </a:r>
            <a:r>
              <a:rPr lang="nb-NO" sz="2800" dirty="0" smtClean="0"/>
              <a:t> for different purposes</a:t>
            </a:r>
            <a:endParaRPr lang="nb-NO" sz="2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71765"/>
            <a:ext cx="9144000" cy="271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 txBox="1">
            <a:spLocks noGrp="1"/>
          </p:cNvSpPr>
          <p:nvPr>
            <p:ph type="subTitle" idx="4294967295"/>
          </p:nvPr>
        </p:nvSpPr>
        <p:spPr>
          <a:xfrm>
            <a:off x="685799" y="691920"/>
            <a:ext cx="7051679" cy="5815440"/>
          </a:xfrm>
        </p:spPr>
        <p:txBody>
          <a:bodyPr lIns="0" tIns="0" rIns="0" bIns="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algn="ctr"/>
            <a:r>
              <a:rPr lang="en-US" sz="3600"/>
              <a:t>Emissions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5799" y="260648"/>
            <a:ext cx="7051679" cy="1057680"/>
          </a:xfrm>
        </p:spPr>
        <p:txBody>
          <a:bodyPr/>
          <a:lstStyle/>
          <a:p>
            <a:r>
              <a:rPr lang="nb-NO" dirty="0" smtClean="0"/>
              <a:t>Different </a:t>
            </a:r>
            <a:r>
              <a:rPr lang="nb-NO" dirty="0" err="1" smtClean="0"/>
              <a:t>strategies</a:t>
            </a:r>
            <a:r>
              <a:rPr lang="nb-NO" dirty="0" smtClean="0"/>
              <a:t> for </a:t>
            </a:r>
            <a:r>
              <a:rPr lang="nb-NO" dirty="0" err="1" smtClean="0"/>
              <a:t>gridding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5714"/>
            <a:ext cx="9144000" cy="382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r>
              <a:rPr lang="nb-NO" dirty="0" smtClean="0"/>
              <a:t>/questions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799" y="1772816"/>
            <a:ext cx="7051679" cy="452628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b-NO" dirty="0" err="1" smtClean="0"/>
              <a:t>Projection</a:t>
            </a:r>
            <a:r>
              <a:rPr lang="nb-NO" dirty="0" smtClean="0"/>
              <a:t> = lat/</a:t>
            </a:r>
            <a:r>
              <a:rPr lang="nb-NO" dirty="0" err="1" smtClean="0"/>
              <a:t>long</a:t>
            </a:r>
            <a:endParaRPr lang="nb-NO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nb-NO" dirty="0" err="1" smtClean="0"/>
              <a:t>Domain</a:t>
            </a:r>
            <a:r>
              <a:rPr lang="nb-NO" dirty="0" smtClean="0"/>
              <a:t> ≈ as </a:t>
            </a:r>
            <a:r>
              <a:rPr lang="nb-NO" dirty="0" err="1" smtClean="0"/>
              <a:t>before</a:t>
            </a:r>
            <a:r>
              <a:rPr lang="nb-NO" dirty="0" smtClean="0"/>
              <a:t> (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modifications</a:t>
            </a:r>
            <a:r>
              <a:rPr lang="nb-NO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Resolution: </a:t>
            </a:r>
          </a:p>
          <a:p>
            <a:pPr marL="857160" lvl="1" indent="-457200">
              <a:buFont typeface="Arial" pitchFamily="34" charset="0"/>
              <a:buChar char="•"/>
            </a:pPr>
            <a:r>
              <a:rPr lang="nb-NO" dirty="0" smtClean="0"/>
              <a:t>As </a:t>
            </a:r>
            <a:r>
              <a:rPr lang="nb-NO" dirty="0" err="1" smtClean="0"/>
              <a:t>long</a:t>
            </a:r>
            <a:r>
              <a:rPr lang="nb-NO" dirty="0" smtClean="0"/>
              <a:t> as </a:t>
            </a:r>
            <a:r>
              <a:rPr lang="nb-NO" dirty="0" err="1" smtClean="0"/>
              <a:t>emissions</a:t>
            </a:r>
            <a:r>
              <a:rPr lang="nb-NO" dirty="0" smtClean="0"/>
              <a:t> and CL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reported</a:t>
            </a:r>
            <a:r>
              <a:rPr lang="nb-NO" dirty="0" smtClean="0"/>
              <a:t> in fine </a:t>
            </a:r>
            <a:r>
              <a:rPr lang="nb-NO" dirty="0" err="1" smtClean="0"/>
              <a:t>enough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ca</a:t>
            </a:r>
            <a:r>
              <a:rPr lang="nb-NO" dirty="0" smtClean="0"/>
              <a:t> 0.1°), EMEP </a:t>
            </a:r>
            <a:r>
              <a:rPr lang="nb-NO" dirty="0" err="1" smtClean="0"/>
              <a:t>model</a:t>
            </a:r>
            <a:r>
              <a:rPr lang="nb-NO" dirty="0" smtClean="0"/>
              <a:t> runs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performed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aggregated</a:t>
            </a:r>
            <a:r>
              <a:rPr lang="nb-NO" dirty="0" smtClean="0"/>
              <a:t> data</a:t>
            </a:r>
          </a:p>
          <a:p>
            <a:pPr marL="857160" lvl="1" indent="-457200">
              <a:buFont typeface="Arial" pitchFamily="34" charset="0"/>
              <a:buChar char="•"/>
            </a:pP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align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choice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 smtClean="0"/>
              <a:t>/grid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data (e.g. TNO </a:t>
            </a:r>
            <a:r>
              <a:rPr lang="nb-NO" dirty="0" err="1" smtClean="0"/>
              <a:t>on</a:t>
            </a:r>
            <a:r>
              <a:rPr lang="nb-NO" dirty="0" smtClean="0"/>
              <a:t> 1/8x1/16)?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9506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Preparations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EMEP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up for 1/4°x1/8 (</a:t>
            </a:r>
            <a:r>
              <a:rPr lang="nb-NO" dirty="0" err="1" smtClean="0"/>
              <a:t>ca</a:t>
            </a:r>
            <a:r>
              <a:rPr lang="nb-NO" dirty="0" smtClean="0"/>
              <a:t> 14 km) and 1/8°x1/16° (</a:t>
            </a:r>
            <a:r>
              <a:rPr lang="nb-NO" dirty="0" err="1" smtClean="0"/>
              <a:t>ca</a:t>
            </a:r>
            <a:r>
              <a:rPr lang="nb-NO" dirty="0" smtClean="0"/>
              <a:t> 7 km) due to </a:t>
            </a:r>
            <a:r>
              <a:rPr lang="nb-NO" dirty="0" err="1" smtClean="0"/>
              <a:t>availability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scale</a:t>
            </a:r>
            <a:r>
              <a:rPr lang="nb-NO" dirty="0" smtClean="0"/>
              <a:t> (TNO)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err="1" smtClean="0"/>
              <a:t>Work</a:t>
            </a:r>
            <a:r>
              <a:rPr lang="nb-NO" dirty="0" smtClean="0"/>
              <a:t> to make </a:t>
            </a:r>
            <a:r>
              <a:rPr lang="nb-NO" dirty="0" err="1" smtClean="0"/>
              <a:t>the</a:t>
            </a:r>
            <a:r>
              <a:rPr lang="nb-NO" dirty="0" smtClean="0"/>
              <a:t> EMEP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 smtClean="0"/>
              <a:t> </a:t>
            </a:r>
            <a:r>
              <a:rPr lang="nb-NO" dirty="0" err="1" smtClean="0"/>
              <a:t>flexible</a:t>
            </a:r>
            <a:r>
              <a:rPr lang="nb-NO" dirty="0" smtClean="0"/>
              <a:t> (thinner </a:t>
            </a:r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layers</a:t>
            </a:r>
            <a:r>
              <a:rPr lang="nb-NO" dirty="0" smtClean="0"/>
              <a:t> </a:t>
            </a:r>
            <a:r>
              <a:rPr lang="nb-NO" dirty="0" err="1" smtClean="0"/>
              <a:t>near</a:t>
            </a:r>
            <a:r>
              <a:rPr lang="nb-NO" dirty="0" smtClean="0"/>
              <a:t> </a:t>
            </a:r>
            <a:r>
              <a:rPr lang="nb-NO" dirty="0" err="1" smtClean="0"/>
              <a:t>ground</a:t>
            </a:r>
            <a:r>
              <a:rPr lang="nb-NO" dirty="0" smtClean="0"/>
              <a:t>) not </a:t>
            </a:r>
            <a:r>
              <a:rPr lang="nb-NO" dirty="0" err="1" smtClean="0"/>
              <a:t>finished</a:t>
            </a:r>
            <a:r>
              <a:rPr lang="nb-NO" dirty="0" smtClean="0"/>
              <a:t>..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7849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SB 2011 </a:t>
            </a:r>
            <a:r>
              <a:rPr lang="en-US" dirty="0"/>
              <a:t>r</a:t>
            </a:r>
            <a:r>
              <a:rPr lang="en-US" dirty="0" smtClean="0"/>
              <a:t>equested MSC-W, MSC-E, CCC, CEIP and CIAM to elaborate a note on the needs and options for modifications of the EMEP grid projection and grid domain, with a transfer to geographical coordinates, and for an increase of the grid resolution, and to provide the relevant rationale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375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799" y="139072"/>
            <a:ext cx="7051679" cy="1057680"/>
          </a:xfrm>
        </p:spPr>
        <p:txBody>
          <a:bodyPr/>
          <a:lstStyle/>
          <a:p>
            <a:pPr algn="ctr"/>
            <a:r>
              <a:rPr lang="nb-NO" dirty="0" err="1" smtClean="0"/>
              <a:t>History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719" y="1268760"/>
            <a:ext cx="4512703" cy="360127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79512" y="4874718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|1998-2007: Same </a:t>
            </a:r>
            <a:r>
              <a:rPr lang="nb-NO" dirty="0" err="1" smtClean="0"/>
              <a:t>domain</a:t>
            </a:r>
            <a:r>
              <a:rPr lang="nb-NO" dirty="0" smtClean="0"/>
              <a:t>, 50 x 50 km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908720"/>
            <a:ext cx="4569707" cy="535716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427984" y="6309320"/>
            <a:ext cx="472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From 2008-&gt; Extended EMEP </a:t>
            </a:r>
            <a:r>
              <a:rPr lang="nb-NO" dirty="0" err="1" smtClean="0"/>
              <a:t>domain</a:t>
            </a:r>
            <a:r>
              <a:rPr lang="nb-NO" dirty="0" smtClean="0"/>
              <a:t> (50x50km)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36864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EMEP grid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divided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3 parts:</a:t>
            </a:r>
          </a:p>
          <a:p>
            <a:pPr marL="857160" lvl="1" indent="-457200">
              <a:buFont typeface="Arial" pitchFamily="34" charset="0"/>
              <a:buChar char="•"/>
            </a:pPr>
            <a:r>
              <a:rPr lang="nb-NO" dirty="0" err="1" smtClean="0"/>
              <a:t>Projection</a:t>
            </a:r>
            <a:endParaRPr lang="nb-NO" dirty="0" smtClean="0"/>
          </a:p>
          <a:p>
            <a:pPr marL="857160" lvl="1" indent="-457200">
              <a:buFont typeface="Arial" pitchFamily="34" charset="0"/>
              <a:buChar char="•"/>
            </a:pPr>
            <a:r>
              <a:rPr lang="nb-NO" dirty="0" smtClean="0"/>
              <a:t>Resolution</a:t>
            </a:r>
          </a:p>
          <a:p>
            <a:pPr marL="857160" lvl="1" indent="-457200">
              <a:buFont typeface="Arial" pitchFamily="34" charset="0"/>
              <a:buChar char="•"/>
            </a:pPr>
            <a:r>
              <a:rPr lang="nb-NO" dirty="0" err="1" smtClean="0"/>
              <a:t>Gridding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 smtClean="0"/>
          </a:p>
          <a:p>
            <a:pPr marL="39996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304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106582"/>
              </p:ext>
            </p:extLst>
          </p:nvPr>
        </p:nvGraphicFramePr>
        <p:xfrm>
          <a:off x="251520" y="988489"/>
          <a:ext cx="8784975" cy="582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560506"/>
                <a:gridCol w="2928325"/>
              </a:tblGrid>
              <a:tr h="48595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Pros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Cons</a:t>
                      </a:r>
                      <a:endParaRPr lang="nb-NO" dirty="0"/>
                    </a:p>
                  </a:txBody>
                  <a:tcPr/>
                </a:tc>
              </a:tr>
              <a:tr h="738183">
                <a:tc>
                  <a:txBody>
                    <a:bodyPr/>
                    <a:lstStyle/>
                    <a:p>
                      <a:r>
                        <a:rPr lang="nb-NO" b="1" dirty="0" smtClean="0"/>
                        <a:t>Lat/lon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 </a:t>
                      </a:r>
                      <a:r>
                        <a:rPr lang="nb-NO" dirty="0" err="1" smtClean="0"/>
                        <a:t>Consistent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model</a:t>
                      </a:r>
                      <a:r>
                        <a:rPr lang="nb-NO" dirty="0" smtClean="0"/>
                        <a:t> studies from regional to global </a:t>
                      </a:r>
                      <a:r>
                        <a:rPr lang="nb-NO" dirty="0" err="1" smtClean="0"/>
                        <a:t>scale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Strongly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varying</a:t>
                      </a:r>
                      <a:r>
                        <a:rPr lang="nb-NO" baseline="0" dirty="0" smtClean="0"/>
                        <a:t> grid </a:t>
                      </a:r>
                      <a:r>
                        <a:rPr lang="nb-NO" baseline="0" dirty="0" err="1" smtClean="0"/>
                        <a:t>size</a:t>
                      </a:r>
                      <a:endParaRPr lang="nb-NO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 Most used grid in </a:t>
                      </a:r>
                      <a:r>
                        <a:rPr lang="nb-NO" dirty="0" err="1" smtClean="0"/>
                        <a:t>scientific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community</a:t>
                      </a:r>
                      <a:r>
                        <a:rPr lang="nb-NO" baseline="0" dirty="0" smtClean="0"/>
                        <a:t> (e.g. TFHTAP, </a:t>
                      </a:r>
                      <a:r>
                        <a:rPr lang="nb-NO" baseline="0" dirty="0" err="1" smtClean="0"/>
                        <a:t>Climate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Community</a:t>
                      </a:r>
                      <a:r>
                        <a:rPr lang="nb-NO" baseline="0" dirty="0" smtClean="0"/>
                        <a:t>) i.e. </a:t>
                      </a:r>
                      <a:r>
                        <a:rPr lang="nb-NO" baseline="0" dirty="0" err="1" smtClean="0"/>
                        <a:t>easier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exchange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data (</a:t>
                      </a:r>
                      <a:r>
                        <a:rPr lang="nb-NO" baseline="0" dirty="0" err="1" smtClean="0"/>
                        <a:t>Increased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usefulness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EMEP data)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 </a:t>
                      </a:r>
                      <a:r>
                        <a:rPr lang="nb-NO" dirty="0" err="1" smtClean="0"/>
                        <a:t>Transition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phase</a:t>
                      </a:r>
                      <a:r>
                        <a:rPr lang="nb-NO" dirty="0" smtClean="0"/>
                        <a:t> to </a:t>
                      </a:r>
                      <a:r>
                        <a:rPr lang="nb-NO" dirty="0" err="1" smtClean="0"/>
                        <a:t>another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projection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implies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substantial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change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software</a:t>
                      </a:r>
                      <a:r>
                        <a:rPr lang="nb-NO" baseline="0" dirty="0" smtClean="0"/>
                        <a:t>, </a:t>
                      </a:r>
                      <a:r>
                        <a:rPr lang="nb-NO" baseline="0" dirty="0" err="1" smtClean="0"/>
                        <a:t>creating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addition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error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sources</a:t>
                      </a:r>
                      <a:r>
                        <a:rPr lang="nb-NO" baseline="0" dirty="0" smtClean="0"/>
                        <a:t>. ‘</a:t>
                      </a:r>
                      <a:r>
                        <a:rPr lang="nb-NO" baseline="0" dirty="0" err="1" smtClean="0"/>
                        <a:t>Cut</a:t>
                      </a:r>
                      <a:r>
                        <a:rPr lang="nb-NO" baseline="0" dirty="0" smtClean="0"/>
                        <a:t>’ in trend series</a:t>
                      </a:r>
                      <a:endParaRPr lang="nb-NO" dirty="0"/>
                    </a:p>
                  </a:txBody>
                  <a:tcPr/>
                </a:tc>
              </a:tr>
              <a:tr h="48595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3. </a:t>
                      </a:r>
                      <a:r>
                        <a:rPr lang="nb-NO" dirty="0" err="1" smtClean="0"/>
                        <a:t>Easily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comparable</a:t>
                      </a:r>
                      <a:r>
                        <a:rPr lang="nb-NO" dirty="0" smtClean="0"/>
                        <a:t> to </a:t>
                      </a:r>
                      <a:r>
                        <a:rPr lang="nb-NO" dirty="0" err="1" smtClean="0"/>
                        <a:t>other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emission</a:t>
                      </a:r>
                      <a:r>
                        <a:rPr lang="nb-NO" dirty="0" smtClean="0"/>
                        <a:t> data (e.g. EDGAR, </a:t>
                      </a:r>
                      <a:r>
                        <a:rPr lang="nb-NO" dirty="0" err="1" smtClean="0"/>
                        <a:t>TNO,APMoSPHERE</a:t>
                      </a:r>
                      <a:r>
                        <a:rPr lang="nb-NO" dirty="0" smtClean="0"/>
                        <a:t>)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485952">
                <a:tc>
                  <a:txBody>
                    <a:bodyPr/>
                    <a:lstStyle/>
                    <a:p>
                      <a:r>
                        <a:rPr lang="nb-NO" b="1" dirty="0" smtClean="0"/>
                        <a:t>Polar-</a:t>
                      </a:r>
                      <a:r>
                        <a:rPr lang="nb-NO" b="1" dirty="0" err="1" smtClean="0"/>
                        <a:t>stereographic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 Grid </a:t>
                      </a:r>
                      <a:r>
                        <a:rPr lang="nb-NO" dirty="0" err="1" smtClean="0"/>
                        <a:t>size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does</a:t>
                      </a:r>
                      <a:r>
                        <a:rPr lang="nb-NO" dirty="0" smtClean="0"/>
                        <a:t> not </a:t>
                      </a:r>
                      <a:r>
                        <a:rPr lang="nb-NO" dirty="0" err="1" smtClean="0"/>
                        <a:t>vary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significantly</a:t>
                      </a:r>
                      <a:r>
                        <a:rPr lang="nb-NO" dirty="0" smtClean="0"/>
                        <a:t> over </a:t>
                      </a:r>
                      <a:r>
                        <a:rPr lang="nb-NO" dirty="0" err="1" smtClean="0"/>
                        <a:t>the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model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domain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 Different from </a:t>
                      </a:r>
                      <a:r>
                        <a:rPr lang="nb-NO" dirty="0" err="1" smtClean="0"/>
                        <a:t>common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projection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of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other</a:t>
                      </a:r>
                      <a:r>
                        <a:rPr lang="nb-NO" dirty="0" smtClean="0"/>
                        <a:t> input data </a:t>
                      </a:r>
                      <a:r>
                        <a:rPr lang="nb-NO" dirty="0" err="1" smtClean="0"/>
                        <a:t>such</a:t>
                      </a:r>
                      <a:r>
                        <a:rPr lang="nb-NO" dirty="0" smtClean="0"/>
                        <a:t> as </a:t>
                      </a:r>
                      <a:r>
                        <a:rPr lang="nb-NO" dirty="0" err="1" smtClean="0"/>
                        <a:t>meteorology</a:t>
                      </a:r>
                      <a:r>
                        <a:rPr lang="nb-NO" dirty="0" smtClean="0"/>
                        <a:t>, land </a:t>
                      </a:r>
                      <a:r>
                        <a:rPr lang="nb-NO" dirty="0" err="1" smtClean="0"/>
                        <a:t>use</a:t>
                      </a:r>
                      <a:r>
                        <a:rPr lang="nb-NO" dirty="0" smtClean="0"/>
                        <a:t>, </a:t>
                      </a:r>
                      <a:r>
                        <a:rPr lang="nb-NO" dirty="0" err="1" smtClean="0"/>
                        <a:t>population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density</a:t>
                      </a:r>
                      <a:r>
                        <a:rPr lang="nb-NO" dirty="0" smtClean="0"/>
                        <a:t> etc.</a:t>
                      </a:r>
                      <a:endParaRPr lang="nb-NO" dirty="0"/>
                    </a:p>
                  </a:txBody>
                  <a:tcPr/>
                </a:tc>
              </a:tr>
              <a:tr h="48595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 All </a:t>
                      </a:r>
                      <a:r>
                        <a:rPr lang="nb-NO" dirty="0" err="1" smtClean="0"/>
                        <a:t>the</a:t>
                      </a:r>
                      <a:r>
                        <a:rPr lang="nb-NO" dirty="0" smtClean="0"/>
                        <a:t> systems/input data </a:t>
                      </a:r>
                      <a:r>
                        <a:rPr lang="nb-NO" dirty="0" err="1" smtClean="0"/>
                        <a:t>set</a:t>
                      </a:r>
                      <a:r>
                        <a:rPr lang="nb-NO" dirty="0" smtClean="0"/>
                        <a:t> up for </a:t>
                      </a:r>
                      <a:r>
                        <a:rPr lang="nb-NO" dirty="0" err="1" smtClean="0"/>
                        <a:t>this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475656" y="375047"/>
            <a:ext cx="602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FROM POLAR STEREOGRAPHIC TO LAT/LONG?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2253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8572"/>
            <a:ext cx="9144000" cy="25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685799" y="690119"/>
            <a:ext cx="7051679" cy="106128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98440" y="457559"/>
            <a:ext cx="5998320" cy="59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/>
          <p:cNvSpPr txBox="1"/>
          <p:nvPr/>
        </p:nvSpPr>
        <p:spPr>
          <a:xfrm>
            <a:off x="6300192" y="5805264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30°-82°N latitude</a:t>
            </a:r>
          </a:p>
          <a:p>
            <a:r>
              <a:rPr lang="nb-NO" dirty="0" smtClean="0"/>
              <a:t>30°W-90°E longitude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670797" y="332656"/>
            <a:ext cx="316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Smaller part </a:t>
            </a:r>
            <a:r>
              <a:rPr lang="nb-NO" dirty="0" err="1" smtClean="0"/>
              <a:t>of</a:t>
            </a:r>
            <a:endParaRPr lang="nb-NO" dirty="0" smtClean="0"/>
          </a:p>
          <a:p>
            <a:r>
              <a:rPr lang="nb-NO" dirty="0" smtClean="0"/>
              <a:t>(non-European) </a:t>
            </a:r>
            <a:r>
              <a:rPr lang="nb-NO" dirty="0" err="1" smtClean="0"/>
              <a:t>Russia</a:t>
            </a:r>
            <a:r>
              <a:rPr lang="nb-NO" dirty="0" smtClean="0"/>
              <a:t> </a:t>
            </a:r>
            <a:r>
              <a:rPr lang="nb-NO" dirty="0" err="1" smtClean="0"/>
              <a:t>included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1520" y="655821"/>
            <a:ext cx="190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Changed</a:t>
            </a:r>
            <a:r>
              <a:rPr lang="nb-NO" dirty="0" smtClean="0"/>
              <a:t> part </a:t>
            </a:r>
            <a:r>
              <a:rPr lang="nb-NO" dirty="0" err="1" smtClean="0"/>
              <a:t>of</a:t>
            </a:r>
            <a:endParaRPr lang="nb-NO" dirty="0" smtClean="0"/>
          </a:p>
          <a:p>
            <a:r>
              <a:rPr lang="nb-NO" dirty="0" smtClean="0"/>
              <a:t>North-Atlantic Sea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 txBox="1">
            <a:spLocks noGrp="1"/>
          </p:cNvSpPr>
          <p:nvPr>
            <p:ph type="subTitle" idx="4294967295"/>
          </p:nvPr>
        </p:nvSpPr>
        <p:spPr>
          <a:xfrm>
            <a:off x="685799" y="736920"/>
            <a:ext cx="7051679" cy="5725080"/>
          </a:xfrm>
        </p:spPr>
        <p:txBody>
          <a:bodyPr lIns="0" tIns="0" r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algn="ctr"/>
            <a:r>
              <a:rPr lang="en-US" sz="3600"/>
              <a:t>Resolution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685799" y="645120"/>
            <a:ext cx="7051679" cy="11516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Why higher resolution?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245199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en-US" dirty="0"/>
              <a:t> Better comparison with measurements &amp; more accurate results (</a:t>
            </a:r>
            <a:r>
              <a:rPr lang="en-US" dirty="0" err="1"/>
              <a:t>e.g</a:t>
            </a:r>
            <a:r>
              <a:rPr lang="en-US" dirty="0"/>
              <a:t> for ecosystem </a:t>
            </a:r>
            <a:r>
              <a:rPr lang="en-US" dirty="0" err="1"/>
              <a:t>exceedances</a:t>
            </a:r>
            <a:r>
              <a:rPr lang="en-US" dirty="0"/>
              <a:t>)</a:t>
            </a:r>
          </a:p>
          <a:p>
            <a:pPr lvl="0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en-US" dirty="0"/>
              <a:t> Fine scale emissions and models already exists and are run on European </a:t>
            </a:r>
            <a:r>
              <a:rPr lang="en-US" dirty="0" smtClean="0"/>
              <a:t>domain – </a:t>
            </a:r>
            <a:r>
              <a:rPr lang="en-US" dirty="0"/>
              <a:t>EMEP should be 'state of the art'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430</Words>
  <Application>Microsoft Office PowerPoint</Application>
  <PresentationFormat>On-screen Show (4:3)</PresentationFormat>
  <Paragraphs>47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</vt:lpstr>
      <vt:lpstr>Title1</vt:lpstr>
      <vt:lpstr>Slide 1</vt:lpstr>
      <vt:lpstr>Slide 2</vt:lpstr>
      <vt:lpstr>History</vt:lpstr>
      <vt:lpstr>New EMEP grid</vt:lpstr>
      <vt:lpstr>Slide 5</vt:lpstr>
      <vt:lpstr>Slide 6</vt:lpstr>
      <vt:lpstr>Slide 7</vt:lpstr>
      <vt:lpstr>Slide 8</vt:lpstr>
      <vt:lpstr>Why higher resolution?</vt:lpstr>
      <vt:lpstr>Different needs for different purposes</vt:lpstr>
      <vt:lpstr>Slide 11</vt:lpstr>
      <vt:lpstr>Different strategies for gridding of emissions</vt:lpstr>
      <vt:lpstr>Conclusions/questions</vt:lpstr>
      <vt:lpstr>Preparations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 in 2009/Goals in 2010, MSC-W</dc:title>
  <dc:creator>Administrator</dc:creator>
  <cp:lastModifiedBy>Kjetil Tørseth</cp:lastModifiedBy>
  <cp:revision>95</cp:revision>
  <dcterms:modified xsi:type="dcterms:W3CDTF">2012-04-17T15:54:46Z</dcterms:modified>
</cp:coreProperties>
</file>