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84" r:id="rId2"/>
    <p:sldId id="316" r:id="rId3"/>
    <p:sldId id="317" r:id="rId4"/>
    <p:sldId id="318" r:id="rId5"/>
    <p:sldId id="319" r:id="rId6"/>
    <p:sldId id="342" r:id="rId7"/>
    <p:sldId id="321" r:id="rId8"/>
    <p:sldId id="322" r:id="rId9"/>
    <p:sldId id="323" r:id="rId10"/>
    <p:sldId id="324" r:id="rId11"/>
    <p:sldId id="325" r:id="rId12"/>
    <p:sldId id="338" r:id="rId13"/>
    <p:sldId id="337" r:id="rId14"/>
    <p:sldId id="339" r:id="rId15"/>
    <p:sldId id="340" r:id="rId16"/>
    <p:sldId id="34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0" autoAdjust="0"/>
  </p:normalViewPr>
  <p:slideViewPr>
    <p:cSldViewPr>
      <p:cViewPr>
        <p:scale>
          <a:sx n="90" d="100"/>
          <a:sy n="90" d="100"/>
        </p:scale>
        <p:origin x="-84" y="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CFCD68-6876-4CEE-AE60-E874A9B33BDA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7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fld id="{09153528-E68E-4A95-8AF7-F3D835D03595}" type="slidenum">
              <a:rPr lang="ru-RU" sz="1200">
                <a:latin typeface="Arial" charset="0"/>
              </a:rPr>
              <a:pPr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9A5B6-1CF7-4084-88CA-1690532451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4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5779-3CC4-4564-895B-99A559D9E6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28BE-DE83-43FD-96A1-E4916E264A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ACFE-D4AF-485E-BF3F-09A5058F3A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E556-313A-4A02-B258-1567D2BBFD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8704-7E03-4FFD-A50C-C615E1AFD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1CCFA-CEB1-4AC1-8543-870D19CE69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6017-A6F4-47ED-95A6-8242B8181F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D547-132F-4B7E-9E35-FDE7464376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E8E05-1F7F-4D6B-B626-8C8A5AE41D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B573-80DA-4961-863F-2AFA99FAE2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90F0-EC81-4E4C-AB73-48D12AAE55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85D8-0A3C-45E9-9B03-9C10C3F056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C702-04AF-4F87-A888-8A02E04392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E5F8A71-F284-4D16-B8DC-84FF5F7A4C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620000">
            <a:off x="581990" y="2094144"/>
            <a:ext cx="751692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  <a:alpha val="18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  <a:endParaRPr lang="en-US" sz="1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  <a:alpha val="18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8962" cy="2376487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900" dirty="0" smtClean="0"/>
              <a:t> </a:t>
            </a:r>
            <a:r>
              <a:rPr lang="en-US" sz="3600" b="1" dirty="0" smtClean="0">
                <a:solidFill>
                  <a:srgbClr val="3333CC"/>
                </a:solidFill>
                <a:latin typeface="Arial Narrow" pitchFamily="34" charset="0"/>
              </a:rPr>
              <a:t>Position of the GAW Scientific Advisory Group on the use of Black Carbon terminology</a:t>
            </a:r>
            <a:endParaRPr lang="en-US" sz="3600" dirty="0" smtClean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4292600"/>
            <a:ext cx="807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/>
              <a:t>GAW/WMO SAG – AEROSOL </a:t>
            </a:r>
            <a:endParaRPr lang="en-US" sz="2000" b="1" dirty="0"/>
          </a:p>
        </p:txBody>
      </p:sp>
      <p:pic>
        <p:nvPicPr>
          <p:cNvPr id="2053" name="Picture 5" descr="Gaw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87675" y="544512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cs typeface="Arial" charset="0"/>
              </a:defRPr>
            </a:lvl9pPr>
          </a:lstStyle>
          <a:p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-90583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Terminology proposed by </a:t>
            </a:r>
            <a:r>
              <a:rPr lang="en-US" sz="3600" b="1" dirty="0" err="1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Andreae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and </a:t>
            </a:r>
            <a:r>
              <a:rPr lang="en-US" sz="3600" b="1" dirty="0" err="1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Gelencser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, 2006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27712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/>
              <a:t>« Total </a:t>
            </a:r>
            <a:r>
              <a:rPr lang="fr-FR" sz="1800" b="1" dirty="0" err="1" smtClean="0"/>
              <a:t>carbon</a:t>
            </a:r>
            <a:r>
              <a:rPr lang="fr-FR" sz="1800" b="1" dirty="0" smtClean="0"/>
              <a:t> » </a:t>
            </a:r>
            <a:r>
              <a:rPr lang="fr-FR" sz="1800" b="1" dirty="0"/>
              <a:t>(TC): </a:t>
            </a:r>
            <a:r>
              <a:rPr lang="fr-FR" sz="1800" dirty="0"/>
              <a:t>Total </a:t>
            </a:r>
            <a:r>
              <a:rPr lang="fr-FR" sz="1800" dirty="0" err="1"/>
              <a:t>particulate</a:t>
            </a:r>
            <a:r>
              <a:rPr lang="fr-FR" sz="1800" dirty="0"/>
              <a:t> </a:t>
            </a:r>
            <a:r>
              <a:rPr lang="fr-FR" sz="1800" dirty="0" err="1"/>
              <a:t>carbonaceous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r>
              <a:rPr lang="fr-FR" sz="1800" dirty="0"/>
              <a:t> </a:t>
            </a:r>
            <a:r>
              <a:rPr lang="fr-FR" sz="1800" b="1" dirty="0"/>
              <a:t>– </a:t>
            </a:r>
            <a:endParaRPr lang="fr-FR" sz="1800" b="1" dirty="0">
              <a:solidFill>
                <a:srgbClr val="FF0000"/>
              </a:solidFill>
            </a:endParaRPr>
          </a:p>
          <a:p>
            <a:endParaRPr lang="fr-FR" sz="1800" b="1" dirty="0" smtClean="0">
              <a:solidFill>
                <a:srgbClr val="FF0000"/>
              </a:solidFill>
            </a:endParaRPr>
          </a:p>
          <a:p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“</a:t>
            </a:r>
            <a:r>
              <a:rPr lang="en-US" sz="1800" b="1" dirty="0"/>
              <a:t>Soot carbon” (</a:t>
            </a:r>
            <a:r>
              <a:rPr lang="en-US" sz="1800" b="1" dirty="0" err="1"/>
              <a:t>Csoot</a:t>
            </a:r>
            <a:r>
              <a:rPr lang="en-US" sz="1800" b="1" dirty="0"/>
              <a:t>): </a:t>
            </a:r>
            <a:r>
              <a:rPr lang="en-US" sz="1800" dirty="0"/>
              <a:t>Carbon particles with the morphological and chemical properties typical of soot particles </a:t>
            </a:r>
            <a:r>
              <a:rPr lang="en-US" sz="1800" dirty="0" smtClean="0"/>
              <a:t>from combustion</a:t>
            </a:r>
            <a:r>
              <a:rPr lang="en-US" sz="1800" dirty="0"/>
              <a:t>: Aggregates of spherules made of </a:t>
            </a:r>
            <a:r>
              <a:rPr lang="en-US" sz="1800" dirty="0" err="1"/>
              <a:t>graphene</a:t>
            </a:r>
            <a:r>
              <a:rPr lang="en-US" sz="1800" dirty="0"/>
              <a:t> layers, consisting almost purely of </a:t>
            </a:r>
            <a:r>
              <a:rPr lang="en-US" sz="1800" dirty="0" smtClean="0"/>
              <a:t>carbon. 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/>
          </a:p>
          <a:p>
            <a:r>
              <a:rPr lang="en-US" sz="1800" b="1" dirty="0" smtClean="0"/>
              <a:t>“</a:t>
            </a:r>
            <a:r>
              <a:rPr lang="en-US" sz="1800" b="1" dirty="0"/>
              <a:t>Brown carbon” (</a:t>
            </a:r>
            <a:r>
              <a:rPr lang="en-US" sz="1800" b="1" dirty="0" err="1"/>
              <a:t>Cbrown</a:t>
            </a:r>
            <a:r>
              <a:rPr lang="en-US" sz="1800" b="1" dirty="0"/>
              <a:t>): </a:t>
            </a:r>
            <a:r>
              <a:rPr lang="en-US" sz="1800" dirty="0" smtClean="0"/>
              <a:t>Light absorbing </a:t>
            </a:r>
            <a:r>
              <a:rPr lang="en-US" sz="1800" dirty="0"/>
              <a:t>organic </a:t>
            </a:r>
            <a:r>
              <a:rPr lang="en-US" sz="1800" dirty="0" smtClean="0"/>
              <a:t>matter (other </a:t>
            </a:r>
            <a:r>
              <a:rPr lang="en-US" sz="1800" dirty="0"/>
              <a:t>than </a:t>
            </a:r>
            <a:r>
              <a:rPr lang="en-US" sz="1800" dirty="0" err="1"/>
              <a:t>Csoot</a:t>
            </a:r>
            <a:r>
              <a:rPr lang="en-US" sz="1800" dirty="0"/>
              <a:t>) in atmospheric aerosols of various origins</a:t>
            </a:r>
            <a:r>
              <a:rPr lang="en-US" sz="1800" dirty="0" smtClean="0"/>
              <a:t>, </a:t>
            </a:r>
          </a:p>
          <a:p>
            <a:endParaRPr lang="en-US" sz="1800" b="1" dirty="0"/>
          </a:p>
          <a:p>
            <a:r>
              <a:rPr lang="en-US" sz="1800" b="1" dirty="0" smtClean="0"/>
              <a:t>“Light-absorbing carbon” </a:t>
            </a:r>
            <a:r>
              <a:rPr lang="en-US" sz="1800" b="1" dirty="0"/>
              <a:t>(LAC): </a:t>
            </a:r>
            <a:r>
              <a:rPr lang="en-US" sz="1800" dirty="0"/>
              <a:t>General term for </a:t>
            </a:r>
            <a:r>
              <a:rPr lang="en-US" sz="1800" dirty="0" smtClean="0"/>
              <a:t>light absorbing </a:t>
            </a:r>
            <a:r>
              <a:rPr lang="en-US" sz="1800" dirty="0"/>
              <a:t>carbonaceous substances in atmospheric </a:t>
            </a:r>
            <a:r>
              <a:rPr lang="en-US" sz="1800" dirty="0" smtClean="0"/>
              <a:t>aerosol, includes </a:t>
            </a:r>
            <a:r>
              <a:rPr lang="en-US" sz="1800" dirty="0" err="1"/>
              <a:t>Csoot</a:t>
            </a:r>
            <a:r>
              <a:rPr lang="en-US" sz="1800" dirty="0"/>
              <a:t> and </a:t>
            </a:r>
            <a:r>
              <a:rPr lang="en-US" sz="1800" dirty="0" err="1"/>
              <a:t>Cbrown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“Light-absorbing aerosol” (LAA): </a:t>
            </a:r>
            <a:r>
              <a:rPr lang="en-US" sz="1800" dirty="0"/>
              <a:t>General term for </a:t>
            </a:r>
            <a:r>
              <a:rPr lang="en-US" sz="1800" dirty="0" smtClean="0"/>
              <a:t>light absorbing particulate </a:t>
            </a:r>
            <a:r>
              <a:rPr lang="en-US" sz="1800" dirty="0"/>
              <a:t>substances in atmospheric aerosol, includes </a:t>
            </a:r>
            <a:r>
              <a:rPr lang="en-US" sz="1800" dirty="0" err="1" smtClean="0"/>
              <a:t>Csoot</a:t>
            </a:r>
            <a:r>
              <a:rPr lang="en-US" sz="1800" dirty="0" smtClean="0"/>
              <a:t>, </a:t>
            </a:r>
            <a:r>
              <a:rPr lang="en-US" sz="1800" dirty="0" err="1" smtClean="0"/>
              <a:t>Cbrown</a:t>
            </a:r>
            <a:r>
              <a:rPr lang="en-US" sz="1800" dirty="0" smtClean="0"/>
              <a:t> and other light absorbing particles such as inorganic dust.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“</a:t>
            </a:r>
            <a:r>
              <a:rPr lang="en-US" sz="1800" b="1" dirty="0"/>
              <a:t>Elemental carbon” (“EC”): </a:t>
            </a:r>
            <a:r>
              <a:rPr lang="en-US" sz="1800" dirty="0" smtClean="0"/>
              <a:t>fraction of particulate carbon </a:t>
            </a:r>
            <a:r>
              <a:rPr lang="en-US" sz="1800" dirty="0"/>
              <a:t>that is oxidized in combustion analysis above </a:t>
            </a:r>
            <a:r>
              <a:rPr lang="en-US" sz="1800" dirty="0" smtClean="0"/>
              <a:t>a certain </a:t>
            </a:r>
            <a:r>
              <a:rPr lang="en-US" sz="1800" dirty="0"/>
              <a:t>temperature threshold, and only in the presence of </a:t>
            </a:r>
            <a:r>
              <a:rPr lang="en-US" sz="1800" dirty="0" smtClean="0"/>
              <a:t>an oxygen-containing </a:t>
            </a:r>
            <a:r>
              <a:rPr lang="en-US" sz="1800" dirty="0"/>
              <a:t>atmosphere</a:t>
            </a:r>
            <a:r>
              <a:rPr lang="en-US" sz="1800" dirty="0" smtClean="0"/>
              <a:t>. </a:t>
            </a:r>
            <a:endParaRPr lang="en-US" sz="1800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054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29475" r="51091" b="42836"/>
          <a:stretch/>
        </p:blipFill>
        <p:spPr bwMode="auto">
          <a:xfrm>
            <a:off x="1886654" y="2716125"/>
            <a:ext cx="5459912" cy="27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404013" y="44624"/>
            <a:ext cx="75546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BC-related Measurements from commercial instrumentation   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2"/>
          <a:stretch/>
        </p:blipFill>
        <p:spPr bwMode="auto">
          <a:xfrm>
            <a:off x="7046807" y="2432432"/>
            <a:ext cx="1997772" cy="5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13" y="3576496"/>
            <a:ext cx="1610310" cy="99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s://encrypted-tbn2.google.com/images?q=tbn:ANd9GcTD_i595T5WpyaesflozgEkj4pXMz1zhxY5rMkFoWFtFE57lrl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8" y="2336089"/>
            <a:ext cx="1648772" cy="12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t="24793" r="21624" b="8977"/>
          <a:stretch/>
        </p:blipFill>
        <p:spPr bwMode="auto">
          <a:xfrm>
            <a:off x="7655668" y="4855044"/>
            <a:ext cx="1388911" cy="104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2358" y="-1179512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Absorption sur filtre                                            Thermo-optique</a:t>
            </a:r>
            <a:endParaRPr lang="fr-FR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" y="4204886"/>
            <a:ext cx="1793331" cy="8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99490" y="2047583"/>
            <a:ext cx="19591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PSAP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 smtClean="0"/>
              <a:t>AETHALOMETER</a:t>
            </a:r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 smtClean="0"/>
              <a:t>MAAP</a:t>
            </a:r>
            <a:endParaRPr lang="fr-FR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57888" y="3689806"/>
            <a:ext cx="9797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SUNSET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smtClean="0"/>
              <a:t>DRI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652120" y="3358165"/>
            <a:ext cx="1058396" cy="1143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15" name="Rectangle 14"/>
          <p:cNvSpPr/>
          <p:nvPr/>
        </p:nvSpPr>
        <p:spPr>
          <a:xfrm>
            <a:off x="2555776" y="3281762"/>
            <a:ext cx="1058396" cy="10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16" name="Rectangle 15"/>
          <p:cNvSpPr/>
          <p:nvPr/>
        </p:nvSpPr>
        <p:spPr>
          <a:xfrm>
            <a:off x="2541918" y="4204886"/>
            <a:ext cx="1058396" cy="287627"/>
          </a:xfrm>
          <a:prstGeom prst="rect">
            <a:avLst/>
          </a:prstGeom>
          <a:solidFill>
            <a:srgbClr val="FF0000">
              <a:alpha val="3882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7" name="Ellipse 6"/>
          <p:cNvSpPr/>
          <p:nvPr/>
        </p:nvSpPr>
        <p:spPr>
          <a:xfrm>
            <a:off x="5508104" y="3281762"/>
            <a:ext cx="1566099" cy="648073"/>
          </a:xfrm>
          <a:prstGeom prst="ellipse">
            <a:avLst/>
          </a:prstGeom>
          <a:solidFill>
            <a:srgbClr val="FF0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noFill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0789" r="3288" b="9144"/>
          <a:stretch/>
        </p:blipFill>
        <p:spPr bwMode="auto">
          <a:xfrm>
            <a:off x="4390717" y="1379200"/>
            <a:ext cx="1900436" cy="12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9" y="1379200"/>
            <a:ext cx="1819376" cy="12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96707" y="1036518"/>
            <a:ext cx="443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Incandescence SP2               Photo-</a:t>
            </a:r>
            <a:r>
              <a:rPr lang="fr-FR" sz="1600" b="1" dirty="0" err="1" smtClean="0"/>
              <a:t>acoustic</a:t>
            </a:r>
            <a:r>
              <a:rPr lang="fr-FR" sz="1600" b="1" dirty="0" smtClean="0"/>
              <a:t> PASS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2358" y="5603730"/>
            <a:ext cx="330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Direct </a:t>
            </a:r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measurement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of EC but </a:t>
            </a:r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difference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between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SUNSET and DRI </a:t>
            </a:r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protocols</a:t>
            </a:r>
            <a:endParaRPr lang="fr-FR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3669383" y="5896118"/>
            <a:ext cx="1634944" cy="169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16339" y="5688368"/>
            <a:ext cx="3594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required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corrections </a:t>
            </a:r>
          </a:p>
          <a:p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 </a:t>
            </a:r>
            <a:r>
              <a:rPr lang="fr-FR" sz="1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derive</a:t>
            </a:r>
            <a:r>
              <a:rPr lang="fr-F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light-absorption coefficient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-90583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Terminology and measurement capability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1277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/>
              <a:t>« Total </a:t>
            </a:r>
            <a:r>
              <a:rPr lang="fr-FR" sz="1800" b="1" dirty="0" err="1" smtClean="0"/>
              <a:t>carbon</a:t>
            </a:r>
            <a:r>
              <a:rPr lang="fr-FR" sz="1800" b="1" dirty="0" smtClean="0"/>
              <a:t> » </a:t>
            </a:r>
            <a:r>
              <a:rPr lang="fr-FR" sz="1800" b="1" dirty="0"/>
              <a:t>(TC</a:t>
            </a:r>
            <a:r>
              <a:rPr lang="fr-FR" sz="1800" b="1" dirty="0" smtClean="0"/>
              <a:t>):– </a:t>
            </a:r>
            <a:r>
              <a:rPr lang="fr-FR" sz="1800" b="1" dirty="0" err="1" smtClean="0">
                <a:solidFill>
                  <a:srgbClr val="FF0000"/>
                </a:solidFill>
              </a:rPr>
              <a:t>Measurable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thermo-optic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methods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>
                <a:solidFill>
                  <a:srgbClr val="FF0000"/>
                </a:solidFill>
              </a:rPr>
              <a:t>(OC+EC) </a:t>
            </a:r>
            <a:r>
              <a:rPr lang="fr-FR" sz="1800" b="1" dirty="0" err="1" smtClean="0">
                <a:solidFill>
                  <a:srgbClr val="FF0000"/>
                </a:solidFill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</a:rPr>
              <a:t> good </a:t>
            </a:r>
            <a:r>
              <a:rPr lang="fr-FR" sz="1800" b="1" dirty="0" err="1" smtClean="0">
                <a:solidFill>
                  <a:srgbClr val="FF0000"/>
                </a:solidFill>
              </a:rPr>
              <a:t>precision</a:t>
            </a:r>
            <a:endParaRPr lang="fr-FR" sz="1800" b="1" dirty="0">
              <a:solidFill>
                <a:srgbClr val="FF0000"/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“</a:t>
            </a:r>
            <a:r>
              <a:rPr lang="en-US" sz="1800" b="1" dirty="0"/>
              <a:t>Soot carbon” (</a:t>
            </a:r>
            <a:r>
              <a:rPr lang="en-US" sz="1800" b="1" dirty="0" err="1"/>
              <a:t>Csoot</a:t>
            </a:r>
            <a:r>
              <a:rPr lang="en-US" sz="1800" b="1" dirty="0"/>
              <a:t>): </a:t>
            </a:r>
            <a:r>
              <a:rPr lang="en-US" sz="1800" b="1" dirty="0" smtClean="0">
                <a:solidFill>
                  <a:srgbClr val="FF0000"/>
                </a:solidFill>
              </a:rPr>
              <a:t>Possibly measurable by incandescence technique </a:t>
            </a:r>
          </a:p>
          <a:p>
            <a:endParaRPr lang="en-US" sz="1800" b="1" dirty="0"/>
          </a:p>
          <a:p>
            <a:r>
              <a:rPr lang="en-US" sz="1800" b="1" dirty="0" smtClean="0"/>
              <a:t>“</a:t>
            </a:r>
            <a:r>
              <a:rPr lang="en-US" sz="1800" b="1" dirty="0"/>
              <a:t>Brown carbon” (</a:t>
            </a:r>
            <a:r>
              <a:rPr lang="en-US" sz="1800" b="1" dirty="0" err="1"/>
              <a:t>Cbrown</a:t>
            </a:r>
            <a:r>
              <a:rPr lang="en-US" sz="1800" b="1" dirty="0"/>
              <a:t>): </a:t>
            </a:r>
            <a:r>
              <a:rPr lang="en-US" sz="1800" b="1" dirty="0" smtClean="0">
                <a:solidFill>
                  <a:srgbClr val="FF0000"/>
                </a:solidFill>
              </a:rPr>
              <a:t>Not measurable directly with existing techniques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“Light-absorbing carbon” </a:t>
            </a:r>
            <a:r>
              <a:rPr lang="en-US" sz="1800" b="1" dirty="0"/>
              <a:t>(LAC): </a:t>
            </a:r>
            <a:endParaRPr lang="en-US" sz="1800" b="1" dirty="0" smtClean="0"/>
          </a:p>
          <a:p>
            <a:r>
              <a:rPr lang="en-US" sz="1800" b="1" dirty="0" smtClean="0"/>
              <a:t>“Light-absorbing aerosol” (LAA):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Light absorption coefficient </a:t>
            </a:r>
            <a:r>
              <a:rPr lang="en-US" sz="1800" b="1" smtClean="0">
                <a:solidFill>
                  <a:srgbClr val="FF0000"/>
                </a:solidFill>
              </a:rPr>
              <a:t>of LAA </a:t>
            </a:r>
            <a:r>
              <a:rPr lang="en-US" sz="1800" b="1" dirty="0" smtClean="0">
                <a:solidFill>
                  <a:srgbClr val="FF0000"/>
                </a:solidFill>
              </a:rPr>
              <a:t>is measurable with filter-based techniques (using adequate corrections), but not the mass concentration.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LAA=LAC if mass fraction of dust is negligible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“</a:t>
            </a:r>
            <a:r>
              <a:rPr lang="en-US" sz="1800" b="1" dirty="0"/>
              <a:t>Elemental carbon” (“EC”): </a:t>
            </a:r>
            <a:endParaRPr lang="en-US" sz="1800" b="1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Measurable with thermo-optical methods (but not all methods use the same protocols – discussion within CEN)</a:t>
            </a:r>
          </a:p>
          <a:p>
            <a:endParaRPr lang="en-US" sz="1800" dirty="0"/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689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44624"/>
            <a:ext cx="7812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How do we define Black Carbon ? 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1277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Draft statement from SAG-AEROSOL </a:t>
            </a:r>
          </a:p>
          <a:p>
            <a:endParaRPr lang="en-US" b="1" dirty="0" smtClean="0"/>
          </a:p>
          <a:p>
            <a:r>
              <a:rPr lang="en-US" dirty="0" smtClean="0"/>
              <a:t>“Black </a:t>
            </a:r>
            <a:r>
              <a:rPr lang="en-US" dirty="0"/>
              <a:t>carbon” (“BC”) is </a:t>
            </a:r>
            <a:r>
              <a:rPr lang="en-US" dirty="0" smtClean="0"/>
              <a:t>a useful </a:t>
            </a:r>
            <a:r>
              <a:rPr lang="en-US" dirty="0"/>
              <a:t>qualitative description </a:t>
            </a:r>
            <a:r>
              <a:rPr lang="en-US" dirty="0" smtClean="0"/>
              <a:t>that is however unsuitable </a:t>
            </a:r>
            <a:r>
              <a:rPr lang="en-US" dirty="0"/>
              <a:t>for </a:t>
            </a:r>
            <a:r>
              <a:rPr lang="en-US" dirty="0" smtClean="0"/>
              <a:t>quantitative determination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“Black carbon” has the </a:t>
            </a:r>
            <a:r>
              <a:rPr lang="en-US" dirty="0"/>
              <a:t>following characteristics :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Insoluble in water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Refractory (up to several thousand Kelvins)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Strong </a:t>
            </a:r>
            <a:r>
              <a:rPr lang="en-US" dirty="0"/>
              <a:t>broad band </a:t>
            </a:r>
            <a:r>
              <a:rPr lang="en-US" dirty="0" smtClean="0"/>
              <a:t>absorption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Agglomerate </a:t>
            </a:r>
            <a:r>
              <a:rPr lang="en-US" dirty="0"/>
              <a:t>of microspheres</a:t>
            </a:r>
          </a:p>
          <a:p>
            <a:endParaRPr lang="en-US" dirty="0" smtClean="0"/>
          </a:p>
          <a:p>
            <a:r>
              <a:rPr lang="en-US" dirty="0" smtClean="0"/>
              <a:t>None </a:t>
            </a:r>
            <a:r>
              <a:rPr lang="en-US" dirty="0"/>
              <a:t>of the </a:t>
            </a:r>
            <a:r>
              <a:rPr lang="en-US" dirty="0" smtClean="0"/>
              <a:t>currently-available </a:t>
            </a:r>
            <a:r>
              <a:rPr lang="en-US" dirty="0"/>
              <a:t>methods </a:t>
            </a:r>
            <a:r>
              <a:rPr lang="en-US" dirty="0" smtClean="0"/>
              <a:t>quantify all four </a:t>
            </a:r>
            <a:r>
              <a:rPr lang="en-US" dirty="0"/>
              <a:t>of those </a:t>
            </a:r>
            <a:r>
              <a:rPr lang="en-US" dirty="0" smtClean="0"/>
              <a:t>properties simultaneously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15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44624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Draft Recommendations from SAG - AEROSOL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39767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more </a:t>
            </a:r>
            <a:r>
              <a:rPr lang="en-US" dirty="0"/>
              <a:t>precise </a:t>
            </a:r>
            <a:r>
              <a:rPr lang="en-US" dirty="0" smtClean="0"/>
              <a:t>terminology, </a:t>
            </a:r>
            <a:r>
              <a:rPr lang="en-US" dirty="0"/>
              <a:t>with the directly measured variables of different instruments being light absorption coefficient and elemental </a:t>
            </a:r>
            <a:r>
              <a:rPr lang="en-US" dirty="0" smtClean="0"/>
              <a:t>carbon mass concentration.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regulatory parameter, which can be measured by thermo-optical </a:t>
            </a:r>
            <a:r>
              <a:rPr lang="en-US" dirty="0" smtClean="0"/>
              <a:t>methods, </a:t>
            </a:r>
            <a:r>
              <a:rPr lang="en-US" dirty="0"/>
              <a:t>could be elemental carbon (EC), which is also </a:t>
            </a:r>
            <a:r>
              <a:rPr lang="en-US" dirty="0" smtClean="0"/>
              <a:t>more closely </a:t>
            </a:r>
            <a:r>
              <a:rPr lang="en-US" dirty="0"/>
              <a:t>linked to emission </a:t>
            </a:r>
            <a:r>
              <a:rPr lang="en-US" dirty="0" smtClean="0"/>
              <a:t>inventories than optically-determined “BC”. </a:t>
            </a:r>
          </a:p>
          <a:p>
            <a:endParaRPr lang="en-US" dirty="0"/>
          </a:p>
          <a:p>
            <a:r>
              <a:rPr lang="en-US" dirty="0" smtClean="0"/>
              <a:t>Sun/sky </a:t>
            </a:r>
            <a:r>
              <a:rPr lang="en-US" dirty="0"/>
              <a:t>radiometer absorption measurements are considered as derived products.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44624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Recommendation from SAG – AEROSOL</a:t>
            </a: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Towards reference methods 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39767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Reference </a:t>
            </a:r>
            <a:r>
              <a:rPr lang="en-US" u="sng" dirty="0"/>
              <a:t>methods for EC</a:t>
            </a:r>
            <a:r>
              <a:rPr lang="en-US" dirty="0"/>
              <a:t>: thermo/optical methods with different protocols (to be documented in metadata). 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For </a:t>
            </a:r>
            <a:r>
              <a:rPr lang="en-US" u="sng" dirty="0"/>
              <a:t>light absorption </a:t>
            </a:r>
            <a:r>
              <a:rPr lang="en-US" u="sng" dirty="0" smtClean="0"/>
              <a:t>coefficient</a:t>
            </a:r>
            <a:r>
              <a:rPr lang="en-US" dirty="0" smtClean="0"/>
              <a:t>: </a:t>
            </a:r>
            <a:r>
              <a:rPr lang="en-US" dirty="0"/>
              <a:t>no standard reference method exists yet (uncertainties too high), but the </a:t>
            </a:r>
            <a:r>
              <a:rPr lang="en-US" dirty="0" smtClean="0"/>
              <a:t>photo</a:t>
            </a:r>
            <a:r>
              <a:rPr lang="en-US" dirty="0"/>
              <a:t>-acoustic </a:t>
            </a:r>
            <a:r>
              <a:rPr lang="en-US" dirty="0" smtClean="0"/>
              <a:t>and/or </a:t>
            </a:r>
            <a:r>
              <a:rPr lang="en-US" dirty="0"/>
              <a:t>extinction-minus-scattering techniques </a:t>
            </a:r>
            <a:r>
              <a:rPr lang="en-US" dirty="0" smtClean="0"/>
              <a:t>are likely candidates. </a:t>
            </a:r>
          </a:p>
          <a:p>
            <a:endParaRPr lang="en-US" dirty="0"/>
          </a:p>
          <a:p>
            <a:r>
              <a:rPr lang="en-US" u="sng" dirty="0" smtClean="0"/>
              <a:t>Calibration of incandescence instruments </a:t>
            </a:r>
            <a:r>
              <a:rPr lang="en-US" dirty="0" smtClean="0"/>
              <a:t>must be performed using referenced carbon material such as fullerene. In absence of alternative propositions, recommendations from Baumgartner et al. (AMTD), could be followed.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44624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Recommendation from SAG – AEROSOL</a:t>
            </a: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terminology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39767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Equivalent Black Carbon (EBC)</a:t>
            </a:r>
            <a:r>
              <a:rPr lang="en-US" dirty="0" smtClean="0"/>
              <a:t> should be used instead of Black Carbon for measurements derived from optical methods. Much care must be taken in deriving EBC </a:t>
            </a:r>
            <a:r>
              <a:rPr lang="en-US" smtClean="0"/>
              <a:t>from light absorption </a:t>
            </a:r>
            <a:r>
              <a:rPr lang="en-US" dirty="0" smtClean="0"/>
              <a:t>measurements.</a:t>
            </a:r>
          </a:p>
          <a:p>
            <a:endParaRPr lang="en-US" dirty="0"/>
          </a:p>
          <a:p>
            <a:r>
              <a:rPr lang="en-US" u="sng" dirty="0" smtClean="0"/>
              <a:t>Equivalent refractory Carbon</a:t>
            </a:r>
            <a:r>
              <a:rPr lang="en-US" dirty="0" smtClean="0"/>
              <a:t> should be used instead of Black Carbon for measurement derived from incandescence methods</a:t>
            </a:r>
          </a:p>
          <a:p>
            <a:endParaRPr lang="en-US" dirty="0"/>
          </a:p>
          <a:p>
            <a:r>
              <a:rPr lang="en-US" u="sng" dirty="0" smtClean="0"/>
              <a:t>Elemental Carbon</a:t>
            </a:r>
            <a:r>
              <a:rPr lang="en-US" dirty="0" smtClean="0"/>
              <a:t> should be used for measurements derived from thermo-optical methods</a:t>
            </a:r>
          </a:p>
          <a:p>
            <a:endParaRPr lang="en-US" dirty="0"/>
          </a:p>
          <a:p>
            <a:r>
              <a:rPr lang="en-US" dirty="0" smtClean="0"/>
              <a:t>Measurements from filter-based techniques must be documented in data bases following recommendations from WDCA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274664" y="0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Black Carbon and </a:t>
            </a:r>
            <a:r>
              <a:rPr lang="en-US" sz="3600" b="1" dirty="0" err="1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Radiative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Forcing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28079" r="49648" b="22969"/>
          <a:stretch>
            <a:fillRect/>
          </a:stretch>
        </p:blipFill>
        <p:spPr bwMode="auto">
          <a:xfrm>
            <a:off x="4716016" y="1183292"/>
            <a:ext cx="4176464" cy="35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04146"/>
            <a:ext cx="4392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BC </a:t>
            </a:r>
            <a:r>
              <a:rPr lang="en-US" sz="2000" b="1" dirty="0" err="1" smtClean="0"/>
              <a:t>Radiative</a:t>
            </a:r>
            <a:r>
              <a:rPr lang="en-US" sz="2000" b="1" dirty="0" smtClean="0"/>
              <a:t> Forcing is significant</a:t>
            </a:r>
            <a:endParaRPr lang="en-US" sz="2000" dirty="0" smtClean="0"/>
          </a:p>
          <a:p>
            <a:r>
              <a:rPr lang="en-US" sz="2000" dirty="0" smtClean="0"/>
              <a:t>+</a:t>
            </a:r>
            <a:r>
              <a:rPr lang="en-US" sz="2000" b="1" dirty="0" smtClean="0"/>
              <a:t>0.34 </a:t>
            </a:r>
            <a:r>
              <a:rPr lang="en-US" sz="2000" b="1" dirty="0"/>
              <a:t>W/m2 </a:t>
            </a:r>
            <a:r>
              <a:rPr lang="en-US" sz="2000" dirty="0"/>
              <a:t>[Forster et al., 2007] -</a:t>
            </a:r>
            <a:r>
              <a:rPr lang="en-US" sz="2000" dirty="0" smtClean="0"/>
              <a:t> </a:t>
            </a:r>
            <a:r>
              <a:rPr lang="en-US" sz="2000" dirty="0"/>
              <a:t>+0.9 W/m2 [</a:t>
            </a:r>
            <a:r>
              <a:rPr lang="en-US" sz="2000" dirty="0" err="1"/>
              <a:t>Ramanathan</a:t>
            </a:r>
            <a:r>
              <a:rPr lang="en-US" sz="2000" dirty="0"/>
              <a:t> and Carmichael, 2008</a:t>
            </a:r>
            <a:r>
              <a:rPr lang="en-US" sz="2000" dirty="0" smtClean="0"/>
              <a:t>]. – </a:t>
            </a:r>
            <a:endParaRPr lang="en-US" sz="2000" dirty="0"/>
          </a:p>
          <a:p>
            <a:r>
              <a:rPr lang="en-US" sz="2000" dirty="0" smtClean="0"/>
              <a:t>+ </a:t>
            </a:r>
            <a:r>
              <a:rPr lang="en-US" sz="2000" b="1" dirty="0" smtClean="0"/>
              <a:t>0.05 W/m2 </a:t>
            </a:r>
            <a:r>
              <a:rPr lang="en-US" sz="2000" dirty="0" smtClean="0"/>
              <a:t>Black Carbon on snow </a:t>
            </a:r>
          </a:p>
          <a:p>
            <a:endParaRPr lang="en-US" sz="2000" dirty="0"/>
          </a:p>
          <a:p>
            <a:r>
              <a:rPr lang="en-US" sz="2000" dirty="0" smtClean="0"/>
              <a:t>Locally, BC forcing can be much higher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Schreekant</a:t>
            </a:r>
            <a:r>
              <a:rPr lang="en-US" sz="2000" dirty="0" smtClean="0"/>
              <a:t> et al., 2007,  + </a:t>
            </a:r>
            <a:r>
              <a:rPr lang="en-US" sz="2000" b="1" dirty="0" smtClean="0"/>
              <a:t>40 W/m2 </a:t>
            </a:r>
            <a:r>
              <a:rPr lang="en-US" sz="2000" dirty="0" smtClean="0"/>
              <a:t>for wintertime in Northern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Marcq</a:t>
            </a:r>
            <a:r>
              <a:rPr lang="en-US" sz="2000" dirty="0" smtClean="0"/>
              <a:t> et al., 2010 : + </a:t>
            </a:r>
            <a:r>
              <a:rPr lang="en-US" sz="2000" b="1" dirty="0" smtClean="0"/>
              <a:t>12 W/m2 </a:t>
            </a:r>
            <a:r>
              <a:rPr lang="en-US" sz="2000" dirty="0" smtClean="0"/>
              <a:t>Nepal Pyramid Observatory (5100 m)</a:t>
            </a:r>
          </a:p>
          <a:p>
            <a:endParaRPr lang="en-US" sz="2000" dirty="0"/>
          </a:p>
          <a:p>
            <a:r>
              <a:rPr lang="en-US" sz="2000" dirty="0" smtClean="0"/>
              <a:t>BC forcing dependent upon injection height in models : </a:t>
            </a:r>
          </a:p>
          <a:p>
            <a:r>
              <a:rPr lang="en-US" sz="2000" dirty="0" smtClean="0"/>
              <a:t>BC RF increases by 70% if injected at 5 km in a global model  (Haywood </a:t>
            </a:r>
            <a:r>
              <a:rPr lang="en-US" sz="2000" dirty="0"/>
              <a:t>and </a:t>
            </a:r>
            <a:r>
              <a:rPr lang="en-US" sz="2000" dirty="0" err="1" smtClean="0"/>
              <a:t>Ramaswamy</a:t>
            </a:r>
            <a:r>
              <a:rPr lang="en-US" sz="2000" dirty="0" smtClean="0"/>
              <a:t>, 1998) </a:t>
            </a:r>
            <a:endParaRPr lang="fr-F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t="58097" r="50874" b="21399"/>
          <a:stretch/>
        </p:blipFill>
        <p:spPr bwMode="auto">
          <a:xfrm>
            <a:off x="4590070" y="4163131"/>
            <a:ext cx="4392488" cy="261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4667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Radiative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Forcing, morphology, mixing state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473" r="5671" b="23452"/>
          <a:stretch/>
        </p:blipFill>
        <p:spPr bwMode="auto">
          <a:xfrm>
            <a:off x="219151" y="1340768"/>
            <a:ext cx="8676456" cy="26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so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84" y="4037787"/>
            <a:ext cx="33845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403" y="4139787"/>
            <a:ext cx="5124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Absorption coefficient </a:t>
            </a:r>
            <a:r>
              <a:rPr lang="fr-FR" sz="1800" dirty="0" err="1" smtClean="0"/>
              <a:t>is</a:t>
            </a:r>
            <a:r>
              <a:rPr lang="fr-FR" sz="1800" dirty="0"/>
              <a:t> </a:t>
            </a:r>
            <a:r>
              <a:rPr lang="fr-FR" sz="1800" dirty="0" err="1" smtClean="0"/>
              <a:t>strongly</a:t>
            </a:r>
            <a:r>
              <a:rPr lang="fr-FR" sz="1800" dirty="0" smtClean="0"/>
              <a:t> </a:t>
            </a:r>
            <a:r>
              <a:rPr lang="fr-FR" sz="1800" dirty="0" err="1" smtClean="0"/>
              <a:t>dependent</a:t>
            </a:r>
            <a:r>
              <a:rPr lang="fr-FR" sz="1800" dirty="0" smtClean="0"/>
              <a:t> </a:t>
            </a:r>
            <a:r>
              <a:rPr lang="fr-FR" sz="1800" dirty="0" err="1" smtClean="0"/>
              <a:t>upon</a:t>
            </a:r>
            <a:r>
              <a:rPr lang="fr-FR" sz="18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Fractal dimension (</a:t>
            </a:r>
            <a:r>
              <a:rPr lang="fr-FR" sz="1800" dirty="0" err="1" smtClean="0"/>
              <a:t>Kahnert</a:t>
            </a:r>
            <a:r>
              <a:rPr lang="fr-FR" sz="1800" dirty="0" smtClean="0"/>
              <a:t> and </a:t>
            </a:r>
            <a:r>
              <a:rPr lang="fr-FR" sz="1800" dirty="0" err="1" smtClean="0"/>
              <a:t>Devasthale</a:t>
            </a:r>
            <a:r>
              <a:rPr lang="fr-FR" sz="1800" dirty="0" smtClean="0"/>
              <a:t>, 2011)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State of </a:t>
            </a:r>
            <a:r>
              <a:rPr lang="fr-FR" sz="1800" dirty="0" err="1" smtClean="0"/>
              <a:t>mixing</a:t>
            </a:r>
            <a:r>
              <a:rPr lang="fr-FR" sz="1800" dirty="0" smtClean="0"/>
              <a:t> (Jacobson, 2002).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800" dirty="0"/>
          </a:p>
          <a:p>
            <a:r>
              <a:rPr lang="fr-FR" sz="1800" dirty="0" err="1" smtClean="0"/>
              <a:t>Globally</a:t>
            </a:r>
            <a:r>
              <a:rPr lang="fr-FR" sz="1800" dirty="0" smtClean="0"/>
              <a:t> the BC RF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reasonably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order</a:t>
            </a:r>
            <a:r>
              <a:rPr lang="fr-FR" sz="1800" dirty="0" smtClean="0"/>
              <a:t> of = </a:t>
            </a:r>
            <a:r>
              <a:rPr lang="fr-FR" sz="1800" b="1" dirty="0" smtClean="0"/>
              <a:t>+ 0.41 W/m2 </a:t>
            </a:r>
            <a:r>
              <a:rPr lang="fr-FR" sz="1800" b="1" dirty="0" err="1" smtClean="0"/>
              <a:t>when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considering</a:t>
            </a:r>
            <a:r>
              <a:rPr lang="fr-FR" sz="1800" b="1" dirty="0" smtClean="0"/>
              <a:t> state of </a:t>
            </a:r>
            <a:r>
              <a:rPr lang="fr-FR" sz="1800" b="1" dirty="0" err="1" smtClean="0"/>
              <a:t>mixing</a:t>
            </a:r>
            <a:r>
              <a:rPr lang="fr-FR" sz="1800" b="1" dirty="0" smtClean="0"/>
              <a:t> and </a:t>
            </a:r>
            <a:r>
              <a:rPr lang="fr-FR" sz="1800" b="1" dirty="0" err="1" smtClean="0"/>
              <a:t>other</a:t>
            </a:r>
            <a:r>
              <a:rPr lang="fr-FR" sz="1800" b="1" dirty="0" smtClean="0"/>
              <a:t> BC </a:t>
            </a:r>
            <a:r>
              <a:rPr lang="fr-FR" sz="1800" b="1" dirty="0" err="1" smtClean="0"/>
              <a:t>properties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2287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17367"/>
            <a:ext cx="77863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Black Carbon : a tool for climate policies?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t="28079" r="12253" b="22969"/>
          <a:stretch>
            <a:fillRect/>
          </a:stretch>
        </p:blipFill>
        <p:spPr bwMode="auto">
          <a:xfrm>
            <a:off x="179512" y="1412776"/>
            <a:ext cx="4443744" cy="36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88024" y="1399787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 </a:t>
            </a:r>
            <a:r>
              <a:rPr lang="fr-FR" sz="1800" dirty="0" err="1" smtClean="0"/>
              <a:t>likely</a:t>
            </a:r>
            <a:r>
              <a:rPr lang="fr-FR" sz="1800" dirty="0" smtClean="0"/>
              <a:t> candidate for </a:t>
            </a:r>
            <a:r>
              <a:rPr lang="fr-FR" sz="1800" dirty="0" err="1" smtClean="0"/>
              <a:t>linking</a:t>
            </a:r>
            <a:r>
              <a:rPr lang="fr-FR" sz="1800" dirty="0" smtClean="0"/>
              <a:t> </a:t>
            </a:r>
            <a:r>
              <a:rPr lang="fr-FR" sz="1800" dirty="0" err="1" smtClean="0"/>
              <a:t>climate</a:t>
            </a:r>
            <a:r>
              <a:rPr lang="fr-FR" sz="1800" dirty="0" smtClean="0"/>
              <a:t> and air </a:t>
            </a:r>
            <a:r>
              <a:rPr lang="fr-FR" sz="1800" dirty="0" err="1" smtClean="0"/>
              <a:t>quality</a:t>
            </a:r>
            <a:r>
              <a:rPr lang="fr-FR" sz="1800" dirty="0" smtClean="0"/>
              <a:t> </a:t>
            </a:r>
            <a:r>
              <a:rPr lang="fr-FR" sz="1800" dirty="0" err="1" smtClean="0"/>
              <a:t>policies</a:t>
            </a:r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 Main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 sources: </a:t>
            </a:r>
            <a:endParaRPr lang="fr-FR" sz="1800" dirty="0"/>
          </a:p>
          <a:p>
            <a:r>
              <a:rPr lang="fr-FR" sz="1800" dirty="0"/>
              <a:t>	- </a:t>
            </a:r>
            <a:r>
              <a:rPr lang="fr-FR" sz="1800" dirty="0" err="1" smtClean="0"/>
              <a:t>Biomass</a:t>
            </a:r>
            <a:r>
              <a:rPr lang="fr-FR" sz="1800" dirty="0" smtClean="0"/>
              <a:t> combustion</a:t>
            </a:r>
            <a:endParaRPr lang="fr-FR" sz="1800" dirty="0"/>
          </a:p>
          <a:p>
            <a:r>
              <a:rPr lang="fr-FR" sz="1800" dirty="0"/>
              <a:t>	- </a:t>
            </a:r>
            <a:r>
              <a:rPr lang="fr-FR" sz="1800" dirty="0" err="1" smtClean="0"/>
              <a:t>Other</a:t>
            </a:r>
            <a:r>
              <a:rPr lang="fr-FR" sz="1800" dirty="0" smtClean="0"/>
              <a:t> man-made combustion</a:t>
            </a:r>
            <a:endParaRPr lang="fr-FR" sz="1800" dirty="0"/>
          </a:p>
          <a:p>
            <a:r>
              <a:rPr lang="fr-FR" sz="1800" dirty="0"/>
              <a:t>	- Transport </a:t>
            </a:r>
          </a:p>
          <a:p>
            <a:endParaRPr lang="fr-FR" sz="1800" dirty="0" smtClean="0"/>
          </a:p>
          <a:p>
            <a:r>
              <a:rPr lang="fr-FR" sz="1800" dirty="0" smtClean="0"/>
              <a:t>BUT </a:t>
            </a:r>
            <a:r>
              <a:rPr lang="fr-FR" sz="1800" dirty="0" err="1" smtClean="0"/>
              <a:t>still</a:t>
            </a:r>
            <a:r>
              <a:rPr lang="fr-FR" sz="1800" dirty="0" smtClean="0"/>
              <a:t> a lot of </a:t>
            </a:r>
            <a:r>
              <a:rPr lang="fr-FR" sz="1800" dirty="0" err="1" smtClean="0"/>
              <a:t>uncertainties</a:t>
            </a:r>
            <a:r>
              <a:rPr lang="fr-FR" sz="1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err="1" smtClean="0"/>
              <a:t>Variability</a:t>
            </a:r>
            <a:r>
              <a:rPr lang="fr-FR" sz="1800" dirty="0" smtClean="0"/>
              <a:t>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 inventories</a:t>
            </a:r>
            <a:r>
              <a:rPr lang="fr-FR" sz="1800" dirty="0"/>
              <a:t> </a:t>
            </a:r>
            <a:r>
              <a:rPr lang="fr-FR" sz="1800" dirty="0" err="1" smtClean="0"/>
              <a:t>linked</a:t>
            </a:r>
            <a:r>
              <a:rPr lang="fr-FR" sz="1800" dirty="0" smtClean="0"/>
              <a:t> to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 </a:t>
            </a:r>
            <a:r>
              <a:rPr lang="fr-FR" sz="1800" dirty="0" err="1" smtClean="0"/>
              <a:t>factors</a:t>
            </a:r>
            <a:r>
              <a:rPr lang="fr-FR" sz="1800" dirty="0" smtClean="0"/>
              <a:t> </a:t>
            </a:r>
          </a:p>
          <a:p>
            <a:r>
              <a:rPr lang="en-US" sz="1800" dirty="0" smtClean="0"/>
              <a:t>Differences between from -30 to +120 % (man-made emissions) and -</a:t>
            </a:r>
            <a:r>
              <a:rPr lang="en-US" sz="1800" dirty="0"/>
              <a:t>50 </a:t>
            </a:r>
            <a:r>
              <a:rPr lang="en-US" sz="1800" dirty="0" smtClean="0"/>
              <a:t>to +200% (biomass burning).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Limited information from in-situ observations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164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259632" y="4667"/>
            <a:ext cx="7920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Black Carbon</a:t>
            </a:r>
            <a:r>
              <a:rPr lang="en-US" sz="3600" b="1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: 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in-situ</a:t>
            </a:r>
            <a:r>
              <a:rPr lang="fr-FR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Observations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45496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37 observation sites in WDCA/EBAS </a:t>
            </a:r>
            <a:r>
              <a:rPr lang="fr-FR" sz="1800" dirty="0" err="1" smtClean="0"/>
              <a:t>Number</a:t>
            </a:r>
            <a:r>
              <a:rPr lang="fr-FR" sz="1800" dirty="0" smtClean="0"/>
              <a:t> of </a:t>
            </a:r>
            <a:r>
              <a:rPr lang="fr-FR" sz="1800" dirty="0" err="1" smtClean="0"/>
              <a:t>participating</a:t>
            </a:r>
            <a:r>
              <a:rPr lang="fr-FR" sz="1800" dirty="0" smtClean="0"/>
              <a:t> sites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increasing</a:t>
            </a:r>
            <a:r>
              <a:rPr lang="fr-FR" sz="1800" dirty="0" smtClean="0"/>
              <a:t> in </a:t>
            </a:r>
            <a:r>
              <a:rPr lang="fr-FR" sz="1800" dirty="0" err="1" smtClean="0"/>
              <a:t>particular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EU station </a:t>
            </a:r>
            <a:r>
              <a:rPr lang="fr-FR" sz="1800" dirty="0" err="1" smtClean="0"/>
              <a:t>after</a:t>
            </a:r>
            <a:r>
              <a:rPr lang="fr-FR" sz="1800" dirty="0" smtClean="0"/>
              <a:t> EUSAAR/ACTRIS (24/37)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 </a:t>
            </a:r>
            <a:r>
              <a:rPr lang="fr-FR" sz="1800" dirty="0" err="1" smtClean="0"/>
              <a:t>exist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IMPROVE (US) and China networks. Data </a:t>
            </a:r>
            <a:r>
              <a:rPr lang="fr-FR" sz="1800" dirty="0" err="1" smtClean="0"/>
              <a:t>from</a:t>
            </a:r>
            <a:r>
              <a:rPr lang="fr-FR" sz="1800" dirty="0" smtClean="0"/>
              <a:t> the </a:t>
            </a:r>
            <a:r>
              <a:rPr lang="fr-FR" sz="1800" dirty="0" err="1" smtClean="0"/>
              <a:t>latest</a:t>
            </a:r>
            <a:r>
              <a:rPr lang="fr-FR" sz="1800" dirty="0" smtClean="0"/>
              <a:t> are not public</a:t>
            </a:r>
            <a:endParaRPr lang="fr-FR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err="1" smtClean="0"/>
              <a:t>Problem</a:t>
            </a:r>
            <a:r>
              <a:rPr lang="fr-FR" sz="1800" dirty="0" smtClean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intercomparisons</a:t>
            </a:r>
            <a:r>
              <a:rPr lang="fr-FR" sz="1800" dirty="0"/>
              <a:t> of information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dirty="0" err="1"/>
              <a:t>different</a:t>
            </a:r>
            <a:r>
              <a:rPr lang="fr-FR" sz="1800" dirty="0"/>
              <a:t> 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remote </a:t>
            </a:r>
            <a:r>
              <a:rPr lang="en-US" sz="1800" dirty="0"/>
              <a:t>sensing observations are even more limited.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57640" r="53500" b="8222"/>
          <a:stretch/>
        </p:blipFill>
        <p:spPr bwMode="auto">
          <a:xfrm>
            <a:off x="1683420" y="1340768"/>
            <a:ext cx="5712676" cy="299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17367"/>
            <a:ext cx="77863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In-situ observation: spatial and temporal </a:t>
            </a:r>
            <a:r>
              <a:rPr lang="fr-FR" sz="3600" b="1" dirty="0" err="1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coverage</a:t>
            </a:r>
            <a:r>
              <a:rPr lang="fr-FR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(WDCA/EBAS)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9170"/>
            <a:ext cx="7704856" cy="54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1331640" y="0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Problem with BC metrology and terminology 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2" r="54200" b="13074"/>
          <a:stretch/>
        </p:blipFill>
        <p:spPr bwMode="auto">
          <a:xfrm>
            <a:off x="179512" y="1139384"/>
            <a:ext cx="5148064" cy="57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683286" y="1922143"/>
            <a:ext cx="10446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683286" y="4015686"/>
            <a:ext cx="104462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735150" y="5018487"/>
            <a:ext cx="99276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835922" y="1598977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Pic du Midi : </a:t>
            </a:r>
            <a:r>
              <a:rPr lang="fr-FR" sz="1800" dirty="0" err="1" smtClean="0">
                <a:latin typeface="+mj-lt"/>
              </a:rPr>
              <a:t>Thermo-optics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with</a:t>
            </a:r>
            <a:r>
              <a:rPr lang="fr-FR" sz="1800" dirty="0" smtClean="0">
                <a:latin typeface="+mj-lt"/>
              </a:rPr>
              <a:t> DRI </a:t>
            </a:r>
            <a:r>
              <a:rPr lang="fr-FR" sz="1800" dirty="0" err="1" smtClean="0">
                <a:latin typeface="+mj-lt"/>
              </a:rPr>
              <a:t>method</a:t>
            </a:r>
            <a:endParaRPr lang="fr-FR" sz="1800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57900" y="4298407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PDD, </a:t>
            </a:r>
            <a:r>
              <a:rPr lang="fr-FR" sz="1800" dirty="0" err="1" smtClean="0">
                <a:latin typeface="+mj-lt"/>
              </a:rPr>
              <a:t>Sonnblick</a:t>
            </a:r>
            <a:r>
              <a:rPr lang="fr-FR" sz="1800" dirty="0" smtClean="0">
                <a:latin typeface="+mj-lt"/>
              </a:rPr>
              <a:t>: </a:t>
            </a:r>
            <a:r>
              <a:rPr lang="fr-FR" sz="1800" dirty="0" err="1" smtClean="0">
                <a:latin typeface="+mj-lt"/>
              </a:rPr>
              <a:t>Thermo-optic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with</a:t>
            </a:r>
            <a:r>
              <a:rPr lang="fr-FR" sz="1800" dirty="0" smtClean="0">
                <a:latin typeface="+mj-lt"/>
              </a:rPr>
              <a:t> Sunset/EUSAAR</a:t>
            </a:r>
            <a:endParaRPr lang="fr-FR" sz="18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" y="2086891"/>
            <a:ext cx="5362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 rot="5400000">
            <a:off x="6164498" y="3291373"/>
            <a:ext cx="496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Compared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modelled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 BC concentrations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derived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from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emission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</a:rPr>
              <a:t>factors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of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a poorly-defined substance</a:t>
            </a:r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7986824" y="1556791"/>
            <a:ext cx="361056" cy="4392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11292" y="5084018"/>
            <a:ext cx="325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latin typeface="+mj-lt"/>
              </a:rPr>
              <a:t>First EUSAAR </a:t>
            </a:r>
            <a:r>
              <a:rPr lang="fr-FR" sz="1800" b="1" dirty="0" err="1" smtClean="0">
                <a:latin typeface="+mj-lt"/>
              </a:rPr>
              <a:t>intercomp</a:t>
            </a:r>
            <a:r>
              <a:rPr lang="fr-FR" sz="1800" b="1" dirty="0" smtClean="0">
                <a:latin typeface="+mj-lt"/>
              </a:rPr>
              <a:t> 2007</a:t>
            </a:r>
            <a:endParaRPr lang="fr-FR" sz="18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5172" y="616436"/>
            <a:ext cx="375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err="1" smtClean="0"/>
              <a:t>Inconsistency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example</a:t>
            </a:r>
            <a:r>
              <a:rPr lang="fr-FR" sz="1800" i="1" dirty="0" smtClean="0"/>
              <a:t>: Guillaume et al., </a:t>
            </a:r>
            <a:r>
              <a:rPr lang="fr-FR" sz="1800" i="1" dirty="0" err="1" smtClean="0"/>
              <a:t>Atmos</a:t>
            </a:r>
            <a:r>
              <a:rPr lang="fr-FR" sz="1800" i="1" dirty="0" smtClean="0"/>
              <a:t>. </a:t>
            </a:r>
            <a:r>
              <a:rPr lang="fr-FR" sz="1800" i="1" dirty="0" err="1" smtClean="0"/>
              <a:t>Envir</a:t>
            </a:r>
            <a:r>
              <a:rPr lang="fr-FR" sz="1800" i="1" dirty="0" smtClean="0"/>
              <a:t>. 2008</a:t>
            </a:r>
          </a:p>
          <a:p>
            <a:r>
              <a:rPr lang="fr-FR" sz="1800" i="1" dirty="0" smtClean="0"/>
              <a:t>(but </a:t>
            </a:r>
            <a:r>
              <a:rPr lang="fr-FR" sz="1800" i="1" dirty="0" err="1" smtClean="0"/>
              <a:t>many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others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can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found</a:t>
            </a:r>
            <a:r>
              <a:rPr lang="fr-FR" sz="1800" i="1" dirty="0" smtClean="0"/>
              <a:t>)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2325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151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4" t="19985" r="15031" b="41028"/>
          <a:stretch/>
        </p:blipFill>
        <p:spPr bwMode="auto">
          <a:xfrm>
            <a:off x="733727" y="3283438"/>
            <a:ext cx="4552306" cy="326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5327576" y="1916832"/>
            <a:ext cx="10446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286033" y="4477762"/>
            <a:ext cx="108616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80212" y="1593666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Referred</a:t>
            </a:r>
            <a:r>
              <a:rPr lang="fr-FR" dirty="0" smtClean="0"/>
              <a:t> to as BC </a:t>
            </a:r>
            <a:r>
              <a:rPr lang="fr-FR" dirty="0" err="1" smtClean="0"/>
              <a:t>referencing</a:t>
            </a:r>
            <a:r>
              <a:rPr lang="fr-FR" dirty="0" smtClean="0"/>
              <a:t> </a:t>
            </a:r>
            <a:r>
              <a:rPr lang="fr-FR" dirty="0" err="1" smtClean="0"/>
              <a:t>Pio</a:t>
            </a:r>
            <a:r>
              <a:rPr lang="fr-FR" dirty="0" smtClean="0"/>
              <a:t> et al., 2008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02190" y="4293096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Referred</a:t>
            </a:r>
            <a:r>
              <a:rPr lang="fr-FR" dirty="0" smtClean="0"/>
              <a:t> as EC in the original </a:t>
            </a:r>
            <a:r>
              <a:rPr lang="fr-FR" dirty="0" err="1" smtClean="0"/>
              <a:t>paper</a:t>
            </a:r>
            <a:r>
              <a:rPr lang="fr-FR" dirty="0" smtClean="0"/>
              <a:t> of </a:t>
            </a:r>
            <a:r>
              <a:rPr lang="fr-FR" dirty="0" err="1" smtClean="0"/>
              <a:t>Pio</a:t>
            </a:r>
            <a:r>
              <a:rPr lang="fr-FR" dirty="0" smtClean="0"/>
              <a:t> et al</a:t>
            </a:r>
            <a:endParaRPr lang="fr-F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31640" y="6795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BC terminology: metrology and semantics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7484" y="606959"/>
            <a:ext cx="375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err="1" smtClean="0"/>
              <a:t>Inconsistency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example</a:t>
            </a:r>
            <a:r>
              <a:rPr lang="fr-FR" sz="1800" i="1" dirty="0" smtClean="0"/>
              <a:t>: Guillaume et al., </a:t>
            </a:r>
            <a:r>
              <a:rPr lang="fr-FR" sz="1800" i="1" dirty="0" err="1" smtClean="0"/>
              <a:t>Atmos</a:t>
            </a:r>
            <a:r>
              <a:rPr lang="fr-FR" sz="1800" i="1" dirty="0" smtClean="0"/>
              <a:t>. </a:t>
            </a:r>
            <a:r>
              <a:rPr lang="fr-FR" sz="1800" i="1" dirty="0" err="1" smtClean="0"/>
              <a:t>Envir</a:t>
            </a:r>
            <a:r>
              <a:rPr lang="fr-FR" sz="1800" i="1" dirty="0" smtClean="0"/>
              <a:t>. 2008</a:t>
            </a:r>
          </a:p>
          <a:p>
            <a:r>
              <a:rPr lang="fr-FR" sz="1800" i="1" dirty="0" smtClean="0"/>
              <a:t>(but </a:t>
            </a:r>
            <a:r>
              <a:rPr lang="fr-FR" sz="1800" i="1" dirty="0" err="1" smtClean="0"/>
              <a:t>many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others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can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found</a:t>
            </a:r>
            <a:r>
              <a:rPr lang="fr-FR" sz="1800" i="1" dirty="0" smtClean="0"/>
              <a:t>)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36930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1"/>
          <a:stretch/>
        </p:blipFill>
        <p:spPr bwMode="auto">
          <a:xfrm>
            <a:off x="0" y="1412776"/>
            <a:ext cx="4741298" cy="241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87" y="1198522"/>
            <a:ext cx="432276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1206" y="4455249"/>
            <a:ext cx="4746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instrumentation (SP2), but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terminology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(Black </a:t>
            </a:r>
            <a:r>
              <a:rPr lang="fr-FR" dirty="0" err="1" smtClean="0"/>
              <a:t>Carbon</a:t>
            </a:r>
            <a:r>
              <a:rPr lang="fr-FR" dirty="0" smtClean="0"/>
              <a:t> in </a:t>
            </a:r>
            <a:r>
              <a:rPr lang="fr-FR" dirty="0" err="1" smtClean="0"/>
              <a:t>McConnel</a:t>
            </a:r>
            <a:r>
              <a:rPr lang="fr-FR" dirty="0" smtClean="0"/>
              <a:t> and </a:t>
            </a:r>
            <a:r>
              <a:rPr lang="fr-FR" dirty="0" err="1" smtClean="0"/>
              <a:t>Refractory</a:t>
            </a:r>
            <a:r>
              <a:rPr lang="fr-FR" dirty="0" smtClean="0"/>
              <a:t> Black </a:t>
            </a:r>
            <a:r>
              <a:rPr lang="fr-FR" dirty="0" err="1" smtClean="0"/>
              <a:t>Carbon</a:t>
            </a:r>
            <a:r>
              <a:rPr lang="fr-FR" dirty="0" smtClean="0"/>
              <a:t> in Mc </a:t>
            </a:r>
            <a:r>
              <a:rPr lang="fr-FR" dirty="0" err="1" smtClean="0"/>
              <a:t>Meeking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3911828"/>
            <a:ext cx="2179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Mc </a:t>
            </a:r>
            <a:r>
              <a:rPr lang="fr-FR" sz="1400" i="1" dirty="0" err="1" smtClean="0"/>
              <a:t>Connell</a:t>
            </a:r>
            <a:r>
              <a:rPr lang="fr-FR" sz="1400" i="1" dirty="0" smtClean="0"/>
              <a:t>, Science (2008)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249913" y="6086464"/>
            <a:ext cx="20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McMeeking</a:t>
            </a:r>
            <a:r>
              <a:rPr lang="fr-FR" sz="1400" i="1" dirty="0"/>
              <a:t>, et </a:t>
            </a:r>
            <a:r>
              <a:rPr lang="fr-FR" sz="1400" i="1" dirty="0" smtClean="0"/>
              <a:t>al., (2011)</a:t>
            </a:r>
            <a:endParaRPr lang="fr-FR" sz="1400" i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31640" y="-100108"/>
            <a:ext cx="781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BC terminology: metrology and semantics</a:t>
            </a:r>
            <a:endParaRPr lang="fr-FR" sz="3600" b="1" dirty="0">
              <a:solidFill>
                <a:schemeClr val="accent2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5172" y="616436"/>
            <a:ext cx="375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err="1" smtClean="0"/>
              <a:t>Inconsistency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example</a:t>
            </a:r>
            <a:r>
              <a:rPr lang="fr-FR" sz="1800" i="1" dirty="0" smtClean="0"/>
              <a:t> 2: SP2 </a:t>
            </a:r>
            <a:r>
              <a:rPr lang="fr-FR" sz="1800" i="1" dirty="0" err="1" smtClean="0"/>
              <a:t>measurements</a:t>
            </a:r>
            <a:endParaRPr lang="fr-FR" sz="1800" i="1" dirty="0" smtClean="0"/>
          </a:p>
          <a:p>
            <a:r>
              <a:rPr lang="fr-FR" sz="1800" i="1" dirty="0" smtClean="0"/>
              <a:t>(but </a:t>
            </a:r>
            <a:r>
              <a:rPr lang="fr-FR" sz="1800" i="1" dirty="0" err="1" smtClean="0"/>
              <a:t>many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others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can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found</a:t>
            </a:r>
            <a:r>
              <a:rPr lang="fr-FR" sz="1800" i="1" dirty="0" smtClean="0"/>
              <a:t>)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042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WMO_standard_2010</Template>
  <TotalTime>1947</TotalTime>
  <Words>802</Words>
  <Application>Microsoft Office PowerPoint</Application>
  <PresentationFormat>Affichage à l'écran (4:3)</PresentationFormat>
  <Paragraphs>145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Blank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 composition and agriculture</dc:title>
  <dc:creator>Tarasova</dc:creator>
  <cp:lastModifiedBy>Paolo Laj</cp:lastModifiedBy>
  <cp:revision>76</cp:revision>
  <dcterms:created xsi:type="dcterms:W3CDTF">2011-07-01T12:41:54Z</dcterms:created>
  <dcterms:modified xsi:type="dcterms:W3CDTF">2012-04-26T11:21:42Z</dcterms:modified>
</cp:coreProperties>
</file>