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0" r:id="rId4"/>
    <p:sldId id="263" r:id="rId5"/>
    <p:sldId id="269" r:id="rId6"/>
    <p:sldId id="265" r:id="rId7"/>
    <p:sldId id="267" r:id="rId8"/>
    <p:sldId id="270" r:id="rId9"/>
    <p:sldId id="279" r:id="rId10"/>
    <p:sldId id="271" r:id="rId11"/>
    <p:sldId id="273" r:id="rId12"/>
    <p:sldId id="276" r:id="rId13"/>
    <p:sldId id="274" r:id="rId14"/>
    <p:sldId id="277" r:id="rId15"/>
    <p:sldId id="268" r:id="rId16"/>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624"/>
    <a:srgbClr val="0F5494"/>
    <a:srgbClr val="9FBFFF"/>
    <a:srgbClr val="FF6D4B"/>
    <a:srgbClr val="3166CF"/>
    <a:srgbClr val="CC00FF"/>
    <a:srgbClr val="008000"/>
    <a:srgbClr val="2D5EC1"/>
    <a:srgbClr val="3E6FD2"/>
    <a:srgbClr val="BDD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1" autoAdjust="0"/>
    <p:restoredTop sz="94632" autoAdjust="0"/>
  </p:normalViewPr>
  <p:slideViewPr>
    <p:cSldViewPr>
      <p:cViewPr>
        <p:scale>
          <a:sx n="100" d="100"/>
          <a:sy n="100" d="100"/>
        </p:scale>
        <p:origin x="-2094" y="-4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C:\Fabrizia_Docs\ACTRIS\intercomparison2011\TCOCEC_intercomp-2011_ACTRIS.xls"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2" Type="http://schemas.openxmlformats.org/officeDocument/2006/relationships/oleObject" Target="file:///C:\Fabrizia_Docs\ACTRIS\intercomparison2011\TCOCEC_intercomp-2011_ACTRIS.xls"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'TC '!$C$2:$E$2</c:f>
              <c:strCache>
                <c:ptCount val="1"/>
                <c:pt idx="0">
                  <c:v>SPA-1</c:v>
                </c:pt>
              </c:strCache>
            </c:strRef>
          </c:tx>
          <c:invertIfNegative val="0"/>
          <c:cat>
            <c:strRef>
              <c:f>'TC '!$A$38:$A$55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'!$C$38:$C$55</c:f>
              <c:numCache>
                <c:formatCode>0.00</c:formatCode>
                <c:ptCount val="18"/>
                <c:pt idx="0">
                  <c:v>0.80515883167939761</c:v>
                </c:pt>
                <c:pt idx="1">
                  <c:v>0.65239561928080514</c:v>
                </c:pt>
                <c:pt idx="2">
                  <c:v>0.46178013864099804</c:v>
                </c:pt>
                <c:pt idx="3">
                  <c:v>-0.14811897673310581</c:v>
                </c:pt>
                <c:pt idx="4">
                  <c:v>2.9232904321647823</c:v>
                </c:pt>
                <c:pt idx="5">
                  <c:v>-1.1996942390856218</c:v>
                </c:pt>
                <c:pt idx="6">
                  <c:v>5.3070557135548403E-2</c:v>
                </c:pt>
                <c:pt idx="7">
                  <c:v>0.54980848024027862</c:v>
                </c:pt>
                <c:pt idx="8">
                  <c:v>0.16440919123806211</c:v>
                </c:pt>
                <c:pt idx="9">
                  <c:v>-0.54791688389883553</c:v>
                </c:pt>
                <c:pt idx="10">
                  <c:v>-0.21865660775826459</c:v>
                </c:pt>
                <c:pt idx="11">
                  <c:v>-0.33229524071688771</c:v>
                </c:pt>
                <c:pt idx="12">
                  <c:v>-0.89393418769667454</c:v>
                </c:pt>
                <c:pt idx="13">
                  <c:v>1.9163608404681782</c:v>
                </c:pt>
                <c:pt idx="14">
                  <c:v>-0.43075931878052792</c:v>
                </c:pt>
                <c:pt idx="15">
                  <c:v>-0.11767247693225329</c:v>
                </c:pt>
                <c:pt idx="16">
                  <c:v>0.44910082705284399</c:v>
                </c:pt>
                <c:pt idx="17">
                  <c:v>-0.2068736952334124</c:v>
                </c:pt>
              </c:numCache>
            </c:numRef>
          </c:val>
        </c:ser>
        <c:ser>
          <c:idx val="1"/>
          <c:order val="1"/>
          <c:tx>
            <c:strRef>
              <c:f>'TC '!$I$2:$K$2</c:f>
              <c:strCache>
                <c:ptCount val="1"/>
                <c:pt idx="0">
                  <c:v>SPA-2</c:v>
                </c:pt>
              </c:strCache>
            </c:strRef>
          </c:tx>
          <c:invertIfNegative val="0"/>
          <c:cat>
            <c:strRef>
              <c:f>'TC '!$A$38:$A$55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'!$I$38:$I$55</c:f>
              <c:numCache>
                <c:formatCode>0.00</c:formatCode>
                <c:ptCount val="18"/>
                <c:pt idx="0">
                  <c:v>1.3949902751167182</c:v>
                </c:pt>
                <c:pt idx="1">
                  <c:v>0.78831742674636229</c:v>
                </c:pt>
                <c:pt idx="2">
                  <c:v>5.2492630855231759E-3</c:v>
                </c:pt>
                <c:pt idx="3">
                  <c:v>-0.2149383775119017</c:v>
                </c:pt>
                <c:pt idx="4">
                  <c:v>-0.52398899594235493</c:v>
                </c:pt>
                <c:pt idx="5">
                  <c:v>-1.9189324744834995</c:v>
                </c:pt>
                <c:pt idx="6">
                  <c:v>0.54201604959421412</c:v>
                </c:pt>
                <c:pt idx="7">
                  <c:v>1.3768857305012541</c:v>
                </c:pt>
                <c:pt idx="8">
                  <c:v>0.33188372042584857</c:v>
                </c:pt>
                <c:pt idx="9">
                  <c:v>-0.98748030918658869</c:v>
                </c:pt>
                <c:pt idx="10">
                  <c:v>0.13484476313038957</c:v>
                </c:pt>
                <c:pt idx="11">
                  <c:v>-0.50879735564443718</c:v>
                </c:pt>
                <c:pt idx="12">
                  <c:v>0.31567169592730271</c:v>
                </c:pt>
                <c:pt idx="13">
                  <c:v>2.0160908558443191</c:v>
                </c:pt>
                <c:pt idx="14">
                  <c:v>5.5659271351005075E-2</c:v>
                </c:pt>
                <c:pt idx="15">
                  <c:v>-1.0405424874192448</c:v>
                </c:pt>
                <c:pt idx="16">
                  <c:v>1.2556431689064709</c:v>
                </c:pt>
                <c:pt idx="17">
                  <c:v>-0.22541142545156662</c:v>
                </c:pt>
              </c:numCache>
            </c:numRef>
          </c:val>
        </c:ser>
        <c:ser>
          <c:idx val="2"/>
          <c:order val="2"/>
          <c:tx>
            <c:strRef>
              <c:f>'TC '!$O$2:$Q$2</c:f>
              <c:strCache>
                <c:ptCount val="1"/>
                <c:pt idx="0">
                  <c:v>HUN-1</c:v>
                </c:pt>
              </c:strCache>
            </c:strRef>
          </c:tx>
          <c:invertIfNegative val="0"/>
          <c:cat>
            <c:strRef>
              <c:f>'TC '!$A$38:$A$55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'!$O$38:$O$55</c:f>
              <c:numCache>
                <c:formatCode>0.00</c:formatCode>
                <c:ptCount val="18"/>
                <c:pt idx="0">
                  <c:v>0.56535386611391325</c:v>
                </c:pt>
                <c:pt idx="1">
                  <c:v>0.7158422299491235</c:v>
                </c:pt>
                <c:pt idx="2">
                  <c:v>-0.12429154026161007</c:v>
                </c:pt>
                <c:pt idx="3">
                  <c:v>-7.4922624700381607E-2</c:v>
                </c:pt>
                <c:pt idx="4">
                  <c:v>-0.11633777996157496</c:v>
                </c:pt>
                <c:pt idx="5">
                  <c:v>-2.1046807071679385</c:v>
                </c:pt>
                <c:pt idx="6">
                  <c:v>1.0785721687237622</c:v>
                </c:pt>
                <c:pt idx="7">
                  <c:v>0.74765327021433114</c:v>
                </c:pt>
                <c:pt idx="8">
                  <c:v>0.33519913920975392</c:v>
                </c:pt>
                <c:pt idx="9">
                  <c:v>-0.95469422596648745</c:v>
                </c:pt>
                <c:pt idx="10">
                  <c:v>0.21992950960017585</c:v>
                </c:pt>
                <c:pt idx="11">
                  <c:v>-0.71985987109350613</c:v>
                </c:pt>
                <c:pt idx="12">
                  <c:v>-0.47665737508731115</c:v>
                </c:pt>
                <c:pt idx="13">
                  <c:v>1.8027993892715417</c:v>
                </c:pt>
                <c:pt idx="14">
                  <c:v>-9.9023702228073288E-2</c:v>
                </c:pt>
                <c:pt idx="15">
                  <c:v>0.43528267720874358</c:v>
                </c:pt>
                <c:pt idx="16">
                  <c:v>2.1689394683897536</c:v>
                </c:pt>
                <c:pt idx="17">
                  <c:v>-0.10067107237300463</c:v>
                </c:pt>
              </c:numCache>
            </c:numRef>
          </c:val>
        </c:ser>
        <c:ser>
          <c:idx val="3"/>
          <c:order val="3"/>
          <c:tx>
            <c:strRef>
              <c:f>'TC '!$U$2:$W$2</c:f>
              <c:strCache>
                <c:ptCount val="1"/>
                <c:pt idx="0">
                  <c:v>HUN-2</c:v>
                </c:pt>
              </c:strCache>
            </c:strRef>
          </c:tx>
          <c:invertIfNegative val="0"/>
          <c:cat>
            <c:strRef>
              <c:f>'TC '!$A$38:$A$55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'!$U$38:$U$55</c:f>
              <c:numCache>
                <c:formatCode>0.00</c:formatCode>
                <c:ptCount val="18"/>
                <c:pt idx="0">
                  <c:v>0.23476999496981518</c:v>
                </c:pt>
                <c:pt idx="1">
                  <c:v>0.64958452956024026</c:v>
                </c:pt>
                <c:pt idx="2">
                  <c:v>-0.14341770096917131</c:v>
                </c:pt>
                <c:pt idx="3">
                  <c:v>0.70743605757755834</c:v>
                </c:pt>
                <c:pt idx="4">
                  <c:v>-0.10424832410928168</c:v>
                </c:pt>
                <c:pt idx="5">
                  <c:v>-2.0085981216393218</c:v>
                </c:pt>
                <c:pt idx="6">
                  <c:v>0.20558152797997681</c:v>
                </c:pt>
                <c:pt idx="7">
                  <c:v>0.88027459625499693</c:v>
                </c:pt>
                <c:pt idx="8">
                  <c:v>1.0985820162145066</c:v>
                </c:pt>
                <c:pt idx="9">
                  <c:v>-1.1831685857538488</c:v>
                </c:pt>
                <c:pt idx="10">
                  <c:v>-0.41189821172311791</c:v>
                </c:pt>
                <c:pt idx="11">
                  <c:v>-0.33158487528351022</c:v>
                </c:pt>
                <c:pt idx="12">
                  <c:v>-9.6791525756325505E-2</c:v>
                </c:pt>
                <c:pt idx="13">
                  <c:v>1.9382014789702131</c:v>
                </c:pt>
                <c:pt idx="14">
                  <c:v>-0.2379520988605793</c:v>
                </c:pt>
                <c:pt idx="15">
                  <c:v>0.52430951064551246</c:v>
                </c:pt>
                <c:pt idx="16">
                  <c:v>2.0366467240730928</c:v>
                </c:pt>
                <c:pt idx="17">
                  <c:v>8.7081505434518064E-2</c:v>
                </c:pt>
              </c:numCache>
            </c:numRef>
          </c:val>
        </c:ser>
        <c:ser>
          <c:idx val="4"/>
          <c:order val="4"/>
          <c:tx>
            <c:strRef>
              <c:f>'TC '!$AA$2:$AC$2</c:f>
              <c:strCache>
                <c:ptCount val="1"/>
                <c:pt idx="0">
                  <c:v>ITA-1</c:v>
                </c:pt>
              </c:strCache>
            </c:strRef>
          </c:tx>
          <c:invertIfNegative val="0"/>
          <c:cat>
            <c:strRef>
              <c:f>'TC '!$A$38:$A$55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'!$AA$38:$AA$55</c:f>
              <c:numCache>
                <c:formatCode>0.00</c:formatCode>
                <c:ptCount val="18"/>
                <c:pt idx="0">
                  <c:v>-0.37291975671216998</c:v>
                </c:pt>
                <c:pt idx="1">
                  <c:v>-0.71036864220536333</c:v>
                </c:pt>
                <c:pt idx="2">
                  <c:v>-0.70149481293973948</c:v>
                </c:pt>
                <c:pt idx="3">
                  <c:v>0.22611509221969917</c:v>
                </c:pt>
                <c:pt idx="4">
                  <c:v>1.4023374109308215</c:v>
                </c:pt>
                <c:pt idx="5">
                  <c:v>-0.88120082061160543</c:v>
                </c:pt>
                <c:pt idx="6">
                  <c:v>0.98974878029057267</c:v>
                </c:pt>
                <c:pt idx="7">
                  <c:v>1.3094040591792284</c:v>
                </c:pt>
                <c:pt idx="8">
                  <c:v>-0.14367918225836798</c:v>
                </c:pt>
                <c:pt idx="9">
                  <c:v>-0.90380572724252506</c:v>
                </c:pt>
                <c:pt idx="10">
                  <c:v>-0.38574591585311752</c:v>
                </c:pt>
                <c:pt idx="11">
                  <c:v>-0.92503012268718232</c:v>
                </c:pt>
                <c:pt idx="12">
                  <c:v>-0.83388502510478146</c:v>
                </c:pt>
                <c:pt idx="13">
                  <c:v>1.2300161803409304</c:v>
                </c:pt>
                <c:pt idx="14">
                  <c:v>-0.89763170199018161</c:v>
                </c:pt>
                <c:pt idx="15">
                  <c:v>-6.3394774087119049E-2</c:v>
                </c:pt>
                <c:pt idx="16">
                  <c:v>2.1542033411892896</c:v>
                </c:pt>
                <c:pt idx="17">
                  <c:v>0.93553766231933821</c:v>
                </c:pt>
              </c:numCache>
            </c:numRef>
          </c:val>
        </c:ser>
        <c:ser>
          <c:idx val="5"/>
          <c:order val="5"/>
          <c:tx>
            <c:strRef>
              <c:f>'TC '!$AG$2:$AI$2</c:f>
              <c:strCache>
                <c:ptCount val="1"/>
                <c:pt idx="0">
                  <c:v>ITA-2</c:v>
                </c:pt>
              </c:strCache>
            </c:strRef>
          </c:tx>
          <c:invertIfNegative val="0"/>
          <c:cat>
            <c:strRef>
              <c:f>'TC '!$A$38:$A$55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'!$AG$38:$AG$55</c:f>
              <c:numCache>
                <c:formatCode>0.00</c:formatCode>
                <c:ptCount val="18"/>
                <c:pt idx="0">
                  <c:v>0.90170994156889861</c:v>
                </c:pt>
                <c:pt idx="1">
                  <c:v>1.3471345933834127</c:v>
                </c:pt>
                <c:pt idx="2">
                  <c:v>1.1434088968469815</c:v>
                </c:pt>
                <c:pt idx="3">
                  <c:v>1.1973513872555832</c:v>
                </c:pt>
                <c:pt idx="4">
                  <c:v>1.0632392545228655</c:v>
                </c:pt>
                <c:pt idx="5">
                  <c:v>-1.7288738374139998</c:v>
                </c:pt>
                <c:pt idx="6">
                  <c:v>-0.33746513229482655</c:v>
                </c:pt>
                <c:pt idx="7">
                  <c:v>-0.35885332236659939</c:v>
                </c:pt>
                <c:pt idx="8">
                  <c:v>-0.38195042882510666</c:v>
                </c:pt>
                <c:pt idx="9">
                  <c:v>-1.0047554882259642</c:v>
                </c:pt>
                <c:pt idx="10">
                  <c:v>-0.7882953481360353</c:v>
                </c:pt>
                <c:pt idx="11">
                  <c:v>-1.0122261691361336</c:v>
                </c:pt>
                <c:pt idx="12">
                  <c:v>-0.3079400537708652</c:v>
                </c:pt>
                <c:pt idx="13">
                  <c:v>0.22454928238820401</c:v>
                </c:pt>
                <c:pt idx="14">
                  <c:v>1.0523367682305902</c:v>
                </c:pt>
                <c:pt idx="15">
                  <c:v>1.2409832950019992</c:v>
                </c:pt>
                <c:pt idx="16">
                  <c:v>1.1890099931275913</c:v>
                </c:pt>
                <c:pt idx="17">
                  <c:v>-0.51097447155117515</c:v>
                </c:pt>
              </c:numCache>
            </c:numRef>
          </c:val>
        </c:ser>
        <c:dLbls>
          <c:showLegendKey val="0"/>
          <c:showVal val="0"/>
          <c:showCatName val="0"/>
          <c:showSerName val="0"/>
          <c:showPercent val="0"/>
          <c:showBubbleSize val="0"/>
        </c:dLbls>
        <c:gapWidth val="150"/>
        <c:axId val="96830592"/>
        <c:axId val="96832512"/>
      </c:barChart>
      <c:lineChart>
        <c:grouping val="standard"/>
        <c:varyColors val="0"/>
        <c:ser>
          <c:idx val="6"/>
          <c:order val="6"/>
          <c:spPr>
            <a:ln>
              <a:solidFill>
                <a:srgbClr val="FF0000"/>
              </a:solidFill>
            </a:ln>
          </c:spPr>
          <c:marker>
            <c:symbol val="none"/>
          </c:marker>
          <c:val>
            <c:numRef>
              <c:f>'TC '!$AI$38:$AI$55</c:f>
              <c:numCache>
                <c:formatCode>0.00</c:formatCode>
                <c:ptCount val="18"/>
                <c:pt idx="0">
                  <c:v>-2.36</c:v>
                </c:pt>
                <c:pt idx="1">
                  <c:v>-2.36</c:v>
                </c:pt>
                <c:pt idx="2">
                  <c:v>-2.36</c:v>
                </c:pt>
                <c:pt idx="3">
                  <c:v>-2.36</c:v>
                </c:pt>
                <c:pt idx="4">
                  <c:v>-2.36</c:v>
                </c:pt>
                <c:pt idx="5">
                  <c:v>-2.36</c:v>
                </c:pt>
                <c:pt idx="6">
                  <c:v>-2.36</c:v>
                </c:pt>
                <c:pt idx="7">
                  <c:v>-2.36</c:v>
                </c:pt>
                <c:pt idx="8">
                  <c:v>-2.36</c:v>
                </c:pt>
                <c:pt idx="9">
                  <c:v>-2.36</c:v>
                </c:pt>
                <c:pt idx="10">
                  <c:v>-2.36</c:v>
                </c:pt>
                <c:pt idx="11">
                  <c:v>-2.36</c:v>
                </c:pt>
                <c:pt idx="12">
                  <c:v>-2.36</c:v>
                </c:pt>
                <c:pt idx="13">
                  <c:v>-2.36</c:v>
                </c:pt>
                <c:pt idx="14">
                  <c:v>-2.36</c:v>
                </c:pt>
                <c:pt idx="15">
                  <c:v>-2.36</c:v>
                </c:pt>
                <c:pt idx="16">
                  <c:v>-2.36</c:v>
                </c:pt>
                <c:pt idx="17">
                  <c:v>-2.36</c:v>
                </c:pt>
              </c:numCache>
            </c:numRef>
          </c:val>
          <c:smooth val="0"/>
        </c:ser>
        <c:ser>
          <c:idx val="7"/>
          <c:order val="7"/>
          <c:spPr>
            <a:ln>
              <a:solidFill>
                <a:schemeClr val="accent6">
                  <a:lumMod val="75000"/>
                </a:schemeClr>
              </a:solidFill>
            </a:ln>
          </c:spPr>
          <c:marker>
            <c:symbol val="none"/>
          </c:marker>
          <c:val>
            <c:numRef>
              <c:f>'TC '!$AJ$38:$AJ$55</c:f>
              <c:numCache>
                <c:formatCode>0.00</c:formatCode>
                <c:ptCount val="18"/>
                <c:pt idx="0">
                  <c:v>-1.88</c:v>
                </c:pt>
                <c:pt idx="1">
                  <c:v>-1.88</c:v>
                </c:pt>
                <c:pt idx="2">
                  <c:v>-1.88</c:v>
                </c:pt>
                <c:pt idx="3">
                  <c:v>-1.88</c:v>
                </c:pt>
                <c:pt idx="4">
                  <c:v>-1.88</c:v>
                </c:pt>
                <c:pt idx="5">
                  <c:v>-1.88</c:v>
                </c:pt>
                <c:pt idx="6">
                  <c:v>-1.88</c:v>
                </c:pt>
                <c:pt idx="7">
                  <c:v>-1.88</c:v>
                </c:pt>
                <c:pt idx="8">
                  <c:v>-1.88</c:v>
                </c:pt>
                <c:pt idx="9">
                  <c:v>-1.88</c:v>
                </c:pt>
                <c:pt idx="10">
                  <c:v>-1.88</c:v>
                </c:pt>
                <c:pt idx="11">
                  <c:v>-1.88</c:v>
                </c:pt>
                <c:pt idx="12">
                  <c:v>-1.88</c:v>
                </c:pt>
                <c:pt idx="13">
                  <c:v>-1.88</c:v>
                </c:pt>
                <c:pt idx="14">
                  <c:v>-1.88</c:v>
                </c:pt>
                <c:pt idx="15">
                  <c:v>-1.88</c:v>
                </c:pt>
                <c:pt idx="16">
                  <c:v>-1.88</c:v>
                </c:pt>
                <c:pt idx="17">
                  <c:v>-1.88</c:v>
                </c:pt>
              </c:numCache>
            </c:numRef>
          </c:val>
          <c:smooth val="0"/>
        </c:ser>
        <c:ser>
          <c:idx val="8"/>
          <c:order val="8"/>
          <c:spPr>
            <a:ln>
              <a:solidFill>
                <a:schemeClr val="accent6">
                  <a:lumMod val="75000"/>
                </a:schemeClr>
              </a:solidFill>
            </a:ln>
          </c:spPr>
          <c:marker>
            <c:symbol val="none"/>
          </c:marker>
          <c:val>
            <c:numRef>
              <c:f>'TC '!$AK$38:$AK$55</c:f>
              <c:numCache>
                <c:formatCode>0.00</c:formatCode>
                <c:ptCount val="18"/>
                <c:pt idx="0">
                  <c:v>1.88</c:v>
                </c:pt>
                <c:pt idx="1">
                  <c:v>1.88</c:v>
                </c:pt>
                <c:pt idx="2">
                  <c:v>1.88</c:v>
                </c:pt>
                <c:pt idx="3">
                  <c:v>1.88</c:v>
                </c:pt>
                <c:pt idx="4">
                  <c:v>1.88</c:v>
                </c:pt>
                <c:pt idx="5">
                  <c:v>1.88</c:v>
                </c:pt>
                <c:pt idx="6">
                  <c:v>1.88</c:v>
                </c:pt>
                <c:pt idx="7">
                  <c:v>1.88</c:v>
                </c:pt>
                <c:pt idx="8">
                  <c:v>1.88</c:v>
                </c:pt>
                <c:pt idx="9">
                  <c:v>1.88</c:v>
                </c:pt>
                <c:pt idx="10">
                  <c:v>1.88</c:v>
                </c:pt>
                <c:pt idx="11">
                  <c:v>1.88</c:v>
                </c:pt>
                <c:pt idx="12">
                  <c:v>1.88</c:v>
                </c:pt>
                <c:pt idx="13">
                  <c:v>1.88</c:v>
                </c:pt>
                <c:pt idx="14">
                  <c:v>1.88</c:v>
                </c:pt>
                <c:pt idx="15">
                  <c:v>1.88</c:v>
                </c:pt>
                <c:pt idx="16">
                  <c:v>1.88</c:v>
                </c:pt>
                <c:pt idx="17">
                  <c:v>1.88</c:v>
                </c:pt>
              </c:numCache>
            </c:numRef>
          </c:val>
          <c:smooth val="0"/>
        </c:ser>
        <c:ser>
          <c:idx val="9"/>
          <c:order val="9"/>
          <c:spPr>
            <a:ln>
              <a:solidFill>
                <a:srgbClr val="FF0000"/>
              </a:solidFill>
            </a:ln>
          </c:spPr>
          <c:marker>
            <c:symbol val="none"/>
          </c:marker>
          <c:val>
            <c:numRef>
              <c:f>'TC '!$AL$38:$AL$55</c:f>
              <c:numCache>
                <c:formatCode>0.00</c:formatCode>
                <c:ptCount val="18"/>
                <c:pt idx="0">
                  <c:v>2.36</c:v>
                </c:pt>
                <c:pt idx="1">
                  <c:v>2.36</c:v>
                </c:pt>
                <c:pt idx="2">
                  <c:v>2.36</c:v>
                </c:pt>
                <c:pt idx="3">
                  <c:v>2.36</c:v>
                </c:pt>
                <c:pt idx="4">
                  <c:v>2.36</c:v>
                </c:pt>
                <c:pt idx="5">
                  <c:v>2.36</c:v>
                </c:pt>
                <c:pt idx="6">
                  <c:v>2.36</c:v>
                </c:pt>
                <c:pt idx="7">
                  <c:v>2.36</c:v>
                </c:pt>
                <c:pt idx="8">
                  <c:v>2.36</c:v>
                </c:pt>
                <c:pt idx="9">
                  <c:v>2.36</c:v>
                </c:pt>
                <c:pt idx="10">
                  <c:v>2.36</c:v>
                </c:pt>
                <c:pt idx="11">
                  <c:v>2.36</c:v>
                </c:pt>
                <c:pt idx="12">
                  <c:v>2.36</c:v>
                </c:pt>
                <c:pt idx="13">
                  <c:v>2.36</c:v>
                </c:pt>
                <c:pt idx="14">
                  <c:v>2.36</c:v>
                </c:pt>
                <c:pt idx="15">
                  <c:v>2.36</c:v>
                </c:pt>
                <c:pt idx="16">
                  <c:v>2.36</c:v>
                </c:pt>
                <c:pt idx="17">
                  <c:v>2.36</c:v>
                </c:pt>
              </c:numCache>
            </c:numRef>
          </c:val>
          <c:smooth val="0"/>
        </c:ser>
        <c:dLbls>
          <c:showLegendKey val="0"/>
          <c:showVal val="0"/>
          <c:showCatName val="0"/>
          <c:showSerName val="0"/>
          <c:showPercent val="0"/>
          <c:showBubbleSize val="0"/>
        </c:dLbls>
        <c:marker val="1"/>
        <c:smooth val="0"/>
        <c:axId val="96830592"/>
        <c:axId val="96832512"/>
      </c:lineChart>
      <c:catAx>
        <c:axId val="96830592"/>
        <c:scaling>
          <c:orientation val="minMax"/>
        </c:scaling>
        <c:delete val="0"/>
        <c:axPos val="b"/>
        <c:majorGridlines>
          <c:spPr>
            <a:ln>
              <a:solidFill>
                <a:schemeClr val="accent1">
                  <a:lumMod val="40000"/>
                  <a:lumOff val="60000"/>
                </a:schemeClr>
              </a:solidFill>
            </a:ln>
          </c:spPr>
        </c:majorGridlines>
        <c:title>
          <c:tx>
            <c:rich>
              <a:bodyPr/>
              <a:lstStyle/>
              <a:p>
                <a:pPr>
                  <a:defRPr sz="1050"/>
                </a:pPr>
                <a:r>
                  <a:rPr lang="en-GB" sz="1050"/>
                  <a:t>Laboratory</a:t>
                </a:r>
              </a:p>
            </c:rich>
          </c:tx>
          <c:layout/>
          <c:overlay val="0"/>
        </c:title>
        <c:numFmt formatCode="General" sourceLinked="1"/>
        <c:majorTickMark val="out"/>
        <c:minorTickMark val="none"/>
        <c:tickLblPos val="nextTo"/>
        <c:txPr>
          <a:bodyPr/>
          <a:lstStyle/>
          <a:p>
            <a:pPr>
              <a:defRPr sz="1100" b="1"/>
            </a:pPr>
            <a:endParaRPr lang="en-US"/>
          </a:p>
        </c:txPr>
        <c:crossAx val="96832512"/>
        <c:crosses val="autoZero"/>
        <c:auto val="1"/>
        <c:lblAlgn val="ctr"/>
        <c:lblOffset val="100"/>
        <c:noMultiLvlLbl val="0"/>
      </c:catAx>
      <c:valAx>
        <c:axId val="96832512"/>
        <c:scaling>
          <c:orientation val="minMax"/>
          <c:max val="3"/>
        </c:scaling>
        <c:delete val="0"/>
        <c:axPos val="l"/>
        <c:majorGridlines>
          <c:spPr>
            <a:ln>
              <a:solidFill>
                <a:schemeClr val="accent1">
                  <a:lumMod val="40000"/>
                  <a:lumOff val="60000"/>
                </a:schemeClr>
              </a:solidFill>
              <a:prstDash val="sysDot"/>
            </a:ln>
          </c:spPr>
        </c:majorGridlines>
        <c:title>
          <c:tx>
            <c:rich>
              <a:bodyPr rot="-5400000" vert="horz" anchor="ctr" anchorCtr="1"/>
              <a:lstStyle/>
              <a:p>
                <a:pPr>
                  <a:defRPr sz="1050"/>
                </a:pPr>
                <a:r>
                  <a:rPr lang="en-GB" sz="1050"/>
                  <a:t>Mandel's statistic, h</a:t>
                </a:r>
              </a:p>
            </c:rich>
          </c:tx>
          <c:layout>
            <c:manualLayout>
              <c:xMode val="edge"/>
              <c:yMode val="edge"/>
              <c:x val="5.5556278605670166E-3"/>
              <c:y val="0.28622663777766033"/>
            </c:manualLayout>
          </c:layout>
          <c:overlay val="0"/>
        </c:title>
        <c:numFmt formatCode="0" sourceLinked="0"/>
        <c:majorTickMark val="out"/>
        <c:minorTickMark val="none"/>
        <c:tickLblPos val="nextTo"/>
        <c:crossAx val="96830592"/>
        <c:crosses val="autoZero"/>
        <c:crossBetween val="between"/>
      </c:valAx>
      <c:spPr>
        <a:ln>
          <a:solidFill>
            <a:schemeClr val="bg1">
              <a:lumMod val="50000"/>
            </a:schemeClr>
          </a:solidFill>
        </a:ln>
      </c:spPr>
    </c:plotArea>
    <c:legend>
      <c:legendPos val="r"/>
      <c:legendEntry>
        <c:idx val="6"/>
        <c:delete val="1"/>
      </c:legendEntry>
      <c:legendEntry>
        <c:idx val="7"/>
        <c:delete val="1"/>
      </c:legendEntry>
      <c:legendEntry>
        <c:idx val="8"/>
        <c:delete val="1"/>
      </c:legendEntry>
      <c:legendEntry>
        <c:idx val="9"/>
        <c:delete val="1"/>
      </c:legendEntry>
      <c:layout>
        <c:manualLayout>
          <c:xMode val="edge"/>
          <c:yMode val="edge"/>
          <c:x val="0.90594141500617575"/>
          <c:y val="0.33726354541087611"/>
          <c:w val="8.3683920740832723E-2"/>
          <c:h val="0.30443631876231964"/>
        </c:manualLayout>
      </c:layout>
      <c:overlay val="0"/>
      <c:txPr>
        <a:bodyPr/>
        <a:lstStyle/>
        <a:p>
          <a:pPr>
            <a:defRPr sz="1100" b="1"/>
          </a:pPr>
          <a:endParaRPr lang="en-US"/>
        </a:p>
      </c:txPr>
    </c:legend>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'TC '!$C$2:$E$2</c:f>
              <c:strCache>
                <c:ptCount val="1"/>
                <c:pt idx="0">
                  <c:v>SPA-1</c:v>
                </c:pt>
              </c:strCache>
            </c:strRef>
          </c:tx>
          <c:invertIfNegative val="0"/>
          <c:cat>
            <c:strRef>
              <c:f>'TC '!$A$65:$A$82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'!$C$65:$C$82</c:f>
              <c:numCache>
                <c:formatCode>0.00</c:formatCode>
                <c:ptCount val="18"/>
                <c:pt idx="0">
                  <c:v>1.0677471310314492</c:v>
                </c:pt>
                <c:pt idx="1">
                  <c:v>0.58837098509255259</c:v>
                </c:pt>
                <c:pt idx="2">
                  <c:v>0</c:v>
                </c:pt>
                <c:pt idx="3">
                  <c:v>0.67812719338755079</c:v>
                </c:pt>
                <c:pt idx="4">
                  <c:v>1.6547082730108458</c:v>
                </c:pt>
                <c:pt idx="5">
                  <c:v>1.5950067659890761</c:v>
                </c:pt>
                <c:pt idx="6">
                  <c:v>0.37884745092906652</c:v>
                </c:pt>
                <c:pt idx="7">
                  <c:v>0</c:v>
                </c:pt>
                <c:pt idx="8">
                  <c:v>0</c:v>
                </c:pt>
                <c:pt idx="9">
                  <c:v>0.3176016989954798</c:v>
                </c:pt>
                <c:pt idx="10">
                  <c:v>0.5585325014054987</c:v>
                </c:pt>
                <c:pt idx="11">
                  <c:v>0.6849569238393346</c:v>
                </c:pt>
                <c:pt idx="12">
                  <c:v>2.4779355183488114</c:v>
                </c:pt>
                <c:pt idx="13">
                  <c:v>0</c:v>
                </c:pt>
                <c:pt idx="14">
                  <c:v>0.38941815085031767</c:v>
                </c:pt>
                <c:pt idx="15">
                  <c:v>6.4798423912343944E-2</c:v>
                </c:pt>
                <c:pt idx="16">
                  <c:v>0.60910518477602515</c:v>
                </c:pt>
                <c:pt idx="17">
                  <c:v>0.281484353475217</c:v>
                </c:pt>
              </c:numCache>
            </c:numRef>
          </c:val>
        </c:ser>
        <c:ser>
          <c:idx val="1"/>
          <c:order val="1"/>
          <c:tx>
            <c:strRef>
              <c:f>'TC '!$I$2:$K$2</c:f>
              <c:strCache>
                <c:ptCount val="1"/>
                <c:pt idx="0">
                  <c:v>SPA-2</c:v>
                </c:pt>
              </c:strCache>
            </c:strRef>
          </c:tx>
          <c:invertIfNegative val="0"/>
          <c:cat>
            <c:strRef>
              <c:f>'TC '!$A$65:$A$82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'!$I$65:$I$82</c:f>
              <c:numCache>
                <c:formatCode>0.00</c:formatCode>
                <c:ptCount val="18"/>
                <c:pt idx="0">
                  <c:v>0.64480552707139205</c:v>
                </c:pt>
                <c:pt idx="1">
                  <c:v>0.14456555372330837</c:v>
                </c:pt>
                <c:pt idx="2">
                  <c:v>0</c:v>
                </c:pt>
                <c:pt idx="3">
                  <c:v>0.26284898006878676</c:v>
                </c:pt>
                <c:pt idx="4">
                  <c:v>0.37753974980403449</c:v>
                </c:pt>
                <c:pt idx="5">
                  <c:v>0.7687702187460147</c:v>
                </c:pt>
                <c:pt idx="6">
                  <c:v>0.10051844689532824</c:v>
                </c:pt>
                <c:pt idx="7">
                  <c:v>5.2395434684297353E-2</c:v>
                </c:pt>
                <c:pt idx="8">
                  <c:v>0</c:v>
                </c:pt>
                <c:pt idx="9">
                  <c:v>0.56797306140710457</c:v>
                </c:pt>
                <c:pt idx="10">
                  <c:v>0.14271387294056675</c:v>
                </c:pt>
                <c:pt idx="11">
                  <c:v>0.2876116398407727</c:v>
                </c:pt>
                <c:pt idx="12">
                  <c:v>1.3350227347170678</c:v>
                </c:pt>
                <c:pt idx="13">
                  <c:v>0</c:v>
                </c:pt>
                <c:pt idx="14">
                  <c:v>0.13599333931619789</c:v>
                </c:pt>
                <c:pt idx="15">
                  <c:v>3.3598572491304997</c:v>
                </c:pt>
                <c:pt idx="16">
                  <c:v>0.22923002674379658</c:v>
                </c:pt>
                <c:pt idx="17">
                  <c:v>0.42449471295349611</c:v>
                </c:pt>
              </c:numCache>
            </c:numRef>
          </c:val>
        </c:ser>
        <c:ser>
          <c:idx val="2"/>
          <c:order val="2"/>
          <c:tx>
            <c:strRef>
              <c:f>'TC '!$O$2:$Q$2</c:f>
              <c:strCache>
                <c:ptCount val="1"/>
                <c:pt idx="0">
                  <c:v>HUN-1</c:v>
                </c:pt>
              </c:strCache>
            </c:strRef>
          </c:tx>
          <c:invertIfNegative val="0"/>
          <c:cat>
            <c:strRef>
              <c:f>'TC '!$A$65:$A$82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'!$O$65:$O$82</c:f>
              <c:numCache>
                <c:formatCode>0.00</c:formatCode>
                <c:ptCount val="18"/>
                <c:pt idx="0">
                  <c:v>8.166422492536303E-2</c:v>
                </c:pt>
                <c:pt idx="1">
                  <c:v>3.7754156415926138E-2</c:v>
                </c:pt>
                <c:pt idx="2">
                  <c:v>0</c:v>
                </c:pt>
                <c:pt idx="3">
                  <c:v>0.61002676130575084</c:v>
                </c:pt>
                <c:pt idx="4">
                  <c:v>0.51010578217192382</c:v>
                </c:pt>
                <c:pt idx="5">
                  <c:v>1.8731663650422774</c:v>
                </c:pt>
                <c:pt idx="6">
                  <c:v>2.5546748357352795</c:v>
                </c:pt>
                <c:pt idx="7">
                  <c:v>0</c:v>
                </c:pt>
                <c:pt idx="8">
                  <c:v>0</c:v>
                </c:pt>
                <c:pt idx="9">
                  <c:v>7.8961889763013049E-2</c:v>
                </c:pt>
                <c:pt idx="10">
                  <c:v>0.9736229946730246</c:v>
                </c:pt>
                <c:pt idx="11">
                  <c:v>0.53363333871822072</c:v>
                </c:pt>
                <c:pt idx="12">
                  <c:v>0.41673288533995412</c:v>
                </c:pt>
                <c:pt idx="13">
                  <c:v>0</c:v>
                </c:pt>
                <c:pt idx="14">
                  <c:v>0.81148664687371108</c:v>
                </c:pt>
                <c:pt idx="15">
                  <c:v>0</c:v>
                </c:pt>
                <c:pt idx="16">
                  <c:v>1.114057074568316</c:v>
                </c:pt>
                <c:pt idx="17">
                  <c:v>0.11048970497329672</c:v>
                </c:pt>
              </c:numCache>
            </c:numRef>
          </c:val>
        </c:ser>
        <c:ser>
          <c:idx val="3"/>
          <c:order val="3"/>
          <c:tx>
            <c:strRef>
              <c:f>'TC '!$U$2:$W$2</c:f>
              <c:strCache>
                <c:ptCount val="1"/>
                <c:pt idx="0">
                  <c:v>HUN-2</c:v>
                </c:pt>
              </c:strCache>
            </c:strRef>
          </c:tx>
          <c:invertIfNegative val="0"/>
          <c:cat>
            <c:strRef>
              <c:f>'TC '!$A$65:$A$82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'!$U$65:$U$82</c:f>
              <c:numCache>
                <c:formatCode>0.00</c:formatCode>
                <c:ptCount val="18"/>
                <c:pt idx="0">
                  <c:v>1.0803284625101497</c:v>
                </c:pt>
                <c:pt idx="1">
                  <c:v>2.6235864306259633E-2</c:v>
                </c:pt>
                <c:pt idx="2">
                  <c:v>0</c:v>
                </c:pt>
                <c:pt idx="3">
                  <c:v>0.71576015051324204</c:v>
                </c:pt>
                <c:pt idx="4">
                  <c:v>0.66754792900115512</c:v>
                </c:pt>
                <c:pt idx="5">
                  <c:v>0.85886840561327771</c:v>
                </c:pt>
                <c:pt idx="6">
                  <c:v>0.27319542005025577</c:v>
                </c:pt>
                <c:pt idx="7">
                  <c:v>0</c:v>
                </c:pt>
                <c:pt idx="8">
                  <c:v>0</c:v>
                </c:pt>
                <c:pt idx="9">
                  <c:v>0.23565610768071998</c:v>
                </c:pt>
                <c:pt idx="10">
                  <c:v>0.50562369126857309</c:v>
                </c:pt>
                <c:pt idx="11">
                  <c:v>0.84606187459567284</c:v>
                </c:pt>
                <c:pt idx="12">
                  <c:v>3.1256749111595581</c:v>
                </c:pt>
                <c:pt idx="13">
                  <c:v>0</c:v>
                </c:pt>
                <c:pt idx="14">
                  <c:v>0.15168384692862658</c:v>
                </c:pt>
                <c:pt idx="15">
                  <c:v>0.47945658454423179</c:v>
                </c:pt>
                <c:pt idx="16">
                  <c:v>8.9498562448256963E-2</c:v>
                </c:pt>
                <c:pt idx="17">
                  <c:v>6.502709837311918E-2</c:v>
                </c:pt>
              </c:numCache>
            </c:numRef>
          </c:val>
        </c:ser>
        <c:ser>
          <c:idx val="4"/>
          <c:order val="4"/>
          <c:tx>
            <c:strRef>
              <c:f>'TC '!$AA$2:$AC$2</c:f>
              <c:strCache>
                <c:ptCount val="1"/>
                <c:pt idx="0">
                  <c:v>ITA-1</c:v>
                </c:pt>
              </c:strCache>
            </c:strRef>
          </c:tx>
          <c:invertIfNegative val="0"/>
          <c:cat>
            <c:strRef>
              <c:f>'TC '!$A$65:$A$82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'!$AA$65:$AA$82</c:f>
              <c:numCache>
                <c:formatCode>0.00</c:formatCode>
                <c:ptCount val="18"/>
                <c:pt idx="0">
                  <c:v>0.31258265405051577</c:v>
                </c:pt>
                <c:pt idx="1">
                  <c:v>2.4305512777439845E-3</c:v>
                </c:pt>
                <c:pt idx="2">
                  <c:v>0</c:v>
                </c:pt>
                <c:pt idx="3">
                  <c:v>0.78768771218863509</c:v>
                </c:pt>
                <c:pt idx="4">
                  <c:v>1.1030069958600608</c:v>
                </c:pt>
                <c:pt idx="5">
                  <c:v>0.79186082889681564</c:v>
                </c:pt>
                <c:pt idx="6">
                  <c:v>0.44613096764941473</c:v>
                </c:pt>
                <c:pt idx="7">
                  <c:v>0</c:v>
                </c:pt>
                <c:pt idx="8">
                  <c:v>0</c:v>
                </c:pt>
                <c:pt idx="9">
                  <c:v>2.0874371778096847E-2</c:v>
                </c:pt>
                <c:pt idx="10">
                  <c:v>1.4050129313176025</c:v>
                </c:pt>
                <c:pt idx="11">
                  <c:v>0.23046149851978495</c:v>
                </c:pt>
                <c:pt idx="12">
                  <c:v>1.706492528036879</c:v>
                </c:pt>
                <c:pt idx="13">
                  <c:v>0</c:v>
                </c:pt>
                <c:pt idx="14">
                  <c:v>0.45289228741833837</c:v>
                </c:pt>
                <c:pt idx="15">
                  <c:v>2.3385430274818058</c:v>
                </c:pt>
                <c:pt idx="16">
                  <c:v>0.72839864790416819</c:v>
                </c:pt>
                <c:pt idx="17">
                  <c:v>0.30813563012602757</c:v>
                </c:pt>
              </c:numCache>
            </c:numRef>
          </c:val>
        </c:ser>
        <c:ser>
          <c:idx val="5"/>
          <c:order val="5"/>
          <c:tx>
            <c:strRef>
              <c:f>'TC '!$AG$2:$AI$2</c:f>
              <c:strCache>
                <c:ptCount val="1"/>
                <c:pt idx="0">
                  <c:v>ITA-2</c:v>
                </c:pt>
              </c:strCache>
            </c:strRef>
          </c:tx>
          <c:invertIfNegative val="0"/>
          <c:cat>
            <c:strRef>
              <c:f>'TC '!$A$65:$A$82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'!$AG$65:$AG$82</c:f>
              <c:numCache>
                <c:formatCode>0.00</c:formatCode>
                <c:ptCount val="18"/>
                <c:pt idx="0">
                  <c:v>2.7188789352977993</c:v>
                </c:pt>
                <c:pt idx="1">
                  <c:v>5.1651472243547285E-3</c:v>
                </c:pt>
                <c:pt idx="2">
                  <c:v>0</c:v>
                </c:pt>
                <c:pt idx="3">
                  <c:v>0.33895096054224005</c:v>
                </c:pt>
                <c:pt idx="4">
                  <c:v>0.40758025006298632</c:v>
                </c:pt>
                <c:pt idx="5">
                  <c:v>0.66071093462037156</c:v>
                </c:pt>
                <c:pt idx="6">
                  <c:v>0.15902989447082358</c:v>
                </c:pt>
                <c:pt idx="7">
                  <c:v>0.14115249968455695</c:v>
                </c:pt>
                <c:pt idx="8">
                  <c:v>0</c:v>
                </c:pt>
                <c:pt idx="9">
                  <c:v>0.26520472225965719</c:v>
                </c:pt>
                <c:pt idx="10">
                  <c:v>0.15136620518613253</c:v>
                </c:pt>
                <c:pt idx="11">
                  <c:v>7.517431438393947E-2</c:v>
                </c:pt>
                <c:pt idx="12">
                  <c:v>0.73329368885609758</c:v>
                </c:pt>
                <c:pt idx="13">
                  <c:v>0</c:v>
                </c:pt>
                <c:pt idx="14">
                  <c:v>0.11931824920376476</c:v>
                </c:pt>
                <c:pt idx="15">
                  <c:v>0.20827206549813015</c:v>
                </c:pt>
                <c:pt idx="16">
                  <c:v>2.4724869489849732</c:v>
                </c:pt>
                <c:pt idx="17">
                  <c:v>0.19361268740228418</c:v>
                </c:pt>
              </c:numCache>
            </c:numRef>
          </c:val>
        </c:ser>
        <c:dLbls>
          <c:showLegendKey val="0"/>
          <c:showVal val="0"/>
          <c:showCatName val="0"/>
          <c:showSerName val="0"/>
          <c:showPercent val="0"/>
          <c:showBubbleSize val="0"/>
        </c:dLbls>
        <c:gapWidth val="150"/>
        <c:axId val="113022080"/>
        <c:axId val="113024000"/>
      </c:barChart>
      <c:lineChart>
        <c:grouping val="standard"/>
        <c:varyColors val="0"/>
        <c:ser>
          <c:idx val="6"/>
          <c:order val="6"/>
          <c:spPr>
            <a:ln>
              <a:solidFill>
                <a:srgbClr val="FF0000"/>
              </a:solidFill>
            </a:ln>
          </c:spPr>
          <c:marker>
            <c:symbol val="none"/>
          </c:marker>
          <c:val>
            <c:numRef>
              <c:f>'TC '!$AI$65:$AI$82</c:f>
              <c:numCache>
                <c:formatCode>0.00</c:formatCode>
                <c:ptCount val="18"/>
                <c:pt idx="0">
                  <c:v>2.41</c:v>
                </c:pt>
                <c:pt idx="1">
                  <c:v>2.41</c:v>
                </c:pt>
                <c:pt idx="2">
                  <c:v>2.41</c:v>
                </c:pt>
                <c:pt idx="3">
                  <c:v>2.41</c:v>
                </c:pt>
                <c:pt idx="4">
                  <c:v>2.41</c:v>
                </c:pt>
                <c:pt idx="5">
                  <c:v>2.41</c:v>
                </c:pt>
                <c:pt idx="6">
                  <c:v>2.41</c:v>
                </c:pt>
                <c:pt idx="7">
                  <c:v>2.41</c:v>
                </c:pt>
                <c:pt idx="8">
                  <c:v>2.41</c:v>
                </c:pt>
                <c:pt idx="9">
                  <c:v>2.41</c:v>
                </c:pt>
                <c:pt idx="10">
                  <c:v>2.41</c:v>
                </c:pt>
                <c:pt idx="11">
                  <c:v>2.41</c:v>
                </c:pt>
                <c:pt idx="12">
                  <c:v>2.41</c:v>
                </c:pt>
                <c:pt idx="13">
                  <c:v>2.41</c:v>
                </c:pt>
                <c:pt idx="14">
                  <c:v>2.41</c:v>
                </c:pt>
                <c:pt idx="15">
                  <c:v>2.41</c:v>
                </c:pt>
                <c:pt idx="16">
                  <c:v>2.41</c:v>
                </c:pt>
                <c:pt idx="17">
                  <c:v>2.41</c:v>
                </c:pt>
              </c:numCache>
            </c:numRef>
          </c:val>
          <c:smooth val="0"/>
        </c:ser>
        <c:ser>
          <c:idx val="7"/>
          <c:order val="7"/>
          <c:spPr>
            <a:ln>
              <a:solidFill>
                <a:schemeClr val="accent6">
                  <a:lumMod val="75000"/>
                </a:schemeClr>
              </a:solidFill>
            </a:ln>
          </c:spPr>
          <c:marker>
            <c:symbol val="none"/>
          </c:marker>
          <c:val>
            <c:numRef>
              <c:f>'TC '!$AJ$65:$AJ$82</c:f>
              <c:numCache>
                <c:formatCode>0.00</c:formatCode>
                <c:ptCount val="18"/>
                <c:pt idx="0">
                  <c:v>1.93</c:v>
                </c:pt>
                <c:pt idx="1">
                  <c:v>1.93</c:v>
                </c:pt>
                <c:pt idx="2">
                  <c:v>1.93</c:v>
                </c:pt>
                <c:pt idx="3">
                  <c:v>1.93</c:v>
                </c:pt>
                <c:pt idx="4">
                  <c:v>1.93</c:v>
                </c:pt>
                <c:pt idx="5">
                  <c:v>1.93</c:v>
                </c:pt>
                <c:pt idx="6">
                  <c:v>1.93</c:v>
                </c:pt>
                <c:pt idx="7">
                  <c:v>1.93</c:v>
                </c:pt>
                <c:pt idx="8">
                  <c:v>1.93</c:v>
                </c:pt>
                <c:pt idx="9">
                  <c:v>1.93</c:v>
                </c:pt>
                <c:pt idx="10">
                  <c:v>1.93</c:v>
                </c:pt>
                <c:pt idx="11">
                  <c:v>1.93</c:v>
                </c:pt>
                <c:pt idx="12">
                  <c:v>1.93</c:v>
                </c:pt>
                <c:pt idx="13">
                  <c:v>1.93</c:v>
                </c:pt>
                <c:pt idx="14">
                  <c:v>1.93</c:v>
                </c:pt>
                <c:pt idx="15">
                  <c:v>1.93</c:v>
                </c:pt>
                <c:pt idx="16">
                  <c:v>1.93</c:v>
                </c:pt>
                <c:pt idx="17">
                  <c:v>1.93</c:v>
                </c:pt>
              </c:numCache>
            </c:numRef>
          </c:val>
          <c:smooth val="0"/>
        </c:ser>
        <c:dLbls>
          <c:showLegendKey val="0"/>
          <c:showVal val="0"/>
          <c:showCatName val="0"/>
          <c:showSerName val="0"/>
          <c:showPercent val="0"/>
          <c:showBubbleSize val="0"/>
        </c:dLbls>
        <c:marker val="1"/>
        <c:smooth val="0"/>
        <c:axId val="113022080"/>
        <c:axId val="113024000"/>
      </c:lineChart>
      <c:catAx>
        <c:axId val="113022080"/>
        <c:scaling>
          <c:orientation val="minMax"/>
        </c:scaling>
        <c:delete val="0"/>
        <c:axPos val="b"/>
        <c:majorGridlines>
          <c:spPr>
            <a:ln>
              <a:solidFill>
                <a:schemeClr val="accent1">
                  <a:lumMod val="40000"/>
                  <a:lumOff val="60000"/>
                </a:schemeClr>
              </a:solidFill>
            </a:ln>
          </c:spPr>
        </c:majorGridlines>
        <c:title>
          <c:tx>
            <c:rich>
              <a:bodyPr/>
              <a:lstStyle/>
              <a:p>
                <a:pPr>
                  <a:defRPr/>
                </a:pPr>
                <a:r>
                  <a:rPr lang="en-GB"/>
                  <a:t>Laboratory</a:t>
                </a:r>
              </a:p>
            </c:rich>
          </c:tx>
          <c:layout/>
          <c:overlay val="0"/>
        </c:title>
        <c:numFmt formatCode="General" sourceLinked="1"/>
        <c:majorTickMark val="out"/>
        <c:minorTickMark val="none"/>
        <c:tickLblPos val="nextTo"/>
        <c:txPr>
          <a:bodyPr/>
          <a:lstStyle/>
          <a:p>
            <a:pPr>
              <a:defRPr sz="1100" b="1"/>
            </a:pPr>
            <a:endParaRPr lang="en-US"/>
          </a:p>
        </c:txPr>
        <c:crossAx val="113024000"/>
        <c:crosses val="autoZero"/>
        <c:auto val="1"/>
        <c:lblAlgn val="ctr"/>
        <c:lblOffset val="100"/>
        <c:noMultiLvlLbl val="0"/>
      </c:catAx>
      <c:valAx>
        <c:axId val="113024000"/>
        <c:scaling>
          <c:orientation val="minMax"/>
        </c:scaling>
        <c:delete val="0"/>
        <c:axPos val="l"/>
        <c:majorGridlines>
          <c:spPr>
            <a:ln>
              <a:solidFill>
                <a:schemeClr val="accent1">
                  <a:lumMod val="40000"/>
                  <a:lumOff val="60000"/>
                </a:schemeClr>
              </a:solidFill>
              <a:prstDash val="sysDot"/>
            </a:ln>
          </c:spPr>
        </c:majorGridlines>
        <c:title>
          <c:tx>
            <c:rich>
              <a:bodyPr rot="-5400000" vert="horz" anchor="ctr" anchorCtr="1"/>
              <a:lstStyle/>
              <a:p>
                <a:pPr>
                  <a:defRPr sz="1100"/>
                </a:pPr>
                <a:r>
                  <a:rPr lang="en-GB" sz="1100"/>
                  <a:t>Mandel's statistic, k</a:t>
                </a:r>
              </a:p>
            </c:rich>
          </c:tx>
          <c:layout>
            <c:manualLayout>
              <c:xMode val="edge"/>
              <c:yMode val="edge"/>
              <c:x val="5.5556278605670166E-3"/>
              <c:y val="0.28622674690916161"/>
            </c:manualLayout>
          </c:layout>
          <c:overlay val="0"/>
        </c:title>
        <c:numFmt formatCode="0" sourceLinked="0"/>
        <c:majorTickMark val="out"/>
        <c:minorTickMark val="none"/>
        <c:tickLblPos val="nextTo"/>
        <c:crossAx val="113022080"/>
        <c:crosses val="autoZero"/>
        <c:crossBetween val="between"/>
        <c:majorUnit val="1"/>
      </c:valAx>
      <c:spPr>
        <a:ln>
          <a:solidFill>
            <a:schemeClr val="bg1">
              <a:lumMod val="50000"/>
            </a:schemeClr>
          </a:solidFill>
        </a:ln>
      </c:spPr>
    </c:plotArea>
    <c:legend>
      <c:legendPos val="r"/>
      <c:legendEntry>
        <c:idx val="6"/>
        <c:delete val="1"/>
      </c:legendEntry>
      <c:legendEntry>
        <c:idx val="7"/>
        <c:delete val="1"/>
      </c:legendEntry>
      <c:layout/>
      <c:overlay val="0"/>
      <c:txPr>
        <a:bodyPr/>
        <a:lstStyle/>
        <a:p>
          <a:pPr>
            <a:defRPr sz="1100" b="1"/>
          </a:pPr>
          <a:endParaRPr lang="en-US"/>
        </a:p>
      </c:txPr>
    </c:legend>
    <c:plotVisOnly val="1"/>
    <c:dispBlanksAs val="gap"/>
    <c:showDLblsOverMax val="0"/>
  </c:chart>
  <c:spPr>
    <a:noFill/>
    <a:ln w="6350">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854269379904966"/>
          <c:y val="2.8322655054312314E-2"/>
          <c:w val="0.80684500447127006"/>
          <c:h val="0.76124983372289678"/>
        </c:manualLayout>
      </c:layout>
      <c:scatterChart>
        <c:scatterStyle val="lineMarker"/>
        <c:varyColors val="0"/>
        <c:ser>
          <c:idx val="0"/>
          <c:order val="0"/>
          <c:tx>
            <c:v>sR</c:v>
          </c:tx>
          <c:spPr>
            <a:ln w="28575">
              <a:noFill/>
            </a:ln>
          </c:spPr>
          <c:marker>
            <c:symbol val="diamond"/>
            <c:size val="8"/>
            <c:spPr>
              <a:solidFill>
                <a:srgbClr val="FF0000"/>
              </a:solidFill>
            </c:spPr>
          </c:marker>
          <c:xVal>
            <c:numRef>
              <c:f>('TC '!$C$176,'TC '!$I$176,'TC '!$O$176,'TC '!$U$176,'TC '!$AA$176,'TC '!$AG$176)</c:f>
              <c:numCache>
                <c:formatCode>0.00</c:formatCode>
                <c:ptCount val="6"/>
                <c:pt idx="0">
                  <c:v>8.1377035652009297</c:v>
                </c:pt>
                <c:pt idx="1">
                  <c:v>14.951326207141902</c:v>
                </c:pt>
                <c:pt idx="2">
                  <c:v>17.507139293557351</c:v>
                </c:pt>
                <c:pt idx="3">
                  <c:v>20.54634829502864</c:v>
                </c:pt>
                <c:pt idx="4">
                  <c:v>36.374293531152546</c:v>
                </c:pt>
                <c:pt idx="5">
                  <c:v>29.499043461053759</c:v>
                </c:pt>
              </c:numCache>
            </c:numRef>
          </c:xVal>
          <c:yVal>
            <c:numRef>
              <c:f>('TC '!$C$175,'TC '!$I$175,'TC '!$O$175,'TC '!$U$175,'TC '!$AA$175,'TC '!$AG$175)</c:f>
              <c:numCache>
                <c:formatCode>0.00</c:formatCode>
                <c:ptCount val="6"/>
                <c:pt idx="0">
                  <c:v>1.4350382390312117</c:v>
                </c:pt>
                <c:pt idx="1">
                  <c:v>2.0798897783281514</c:v>
                </c:pt>
                <c:pt idx="2">
                  <c:v>2.6441393743170383</c:v>
                </c:pt>
                <c:pt idx="3">
                  <c:v>2.5698826056358492</c:v>
                </c:pt>
                <c:pt idx="4">
                  <c:v>8.2560234768898866</c:v>
                </c:pt>
                <c:pt idx="5">
                  <c:v>8.0727469571857</c:v>
                </c:pt>
              </c:numCache>
            </c:numRef>
          </c:yVal>
          <c:smooth val="0"/>
        </c:ser>
        <c:ser>
          <c:idx val="1"/>
          <c:order val="1"/>
          <c:tx>
            <c:v>sr</c:v>
          </c:tx>
          <c:spPr>
            <a:ln w="28575">
              <a:noFill/>
            </a:ln>
          </c:spPr>
          <c:marker>
            <c:symbol val="square"/>
            <c:size val="5"/>
            <c:spPr>
              <a:solidFill>
                <a:schemeClr val="accent2">
                  <a:lumMod val="60000"/>
                  <a:lumOff val="40000"/>
                </a:schemeClr>
              </a:solidFill>
            </c:spPr>
          </c:marker>
          <c:xVal>
            <c:numRef>
              <c:f>('TC '!$C$176,'TC '!$I$176,'TC '!$O$176,'TC '!$U$176,'TC '!$AA$176,'TC '!$AG$176)</c:f>
              <c:numCache>
                <c:formatCode>0.00</c:formatCode>
                <c:ptCount val="6"/>
                <c:pt idx="0">
                  <c:v>8.1377035652009297</c:v>
                </c:pt>
                <c:pt idx="1">
                  <c:v>14.951326207141902</c:v>
                </c:pt>
                <c:pt idx="2">
                  <c:v>17.507139293557351</c:v>
                </c:pt>
                <c:pt idx="3">
                  <c:v>20.54634829502864</c:v>
                </c:pt>
                <c:pt idx="4">
                  <c:v>36.374293531152546</c:v>
                </c:pt>
                <c:pt idx="5">
                  <c:v>29.499043461053759</c:v>
                </c:pt>
              </c:numCache>
            </c:numRef>
          </c:xVal>
          <c:yVal>
            <c:numRef>
              <c:f>('TC '!$C$174,'TC '!$I$174,'TC '!$O$174,'TC '!$U$174,'TC '!$AA$174,'TC '!$AG$174)</c:f>
              <c:numCache>
                <c:formatCode>0.0</c:formatCode>
                <c:ptCount val="6"/>
                <c:pt idx="0">
                  <c:v>0.44398270908806531</c:v>
                </c:pt>
                <c:pt idx="1">
                  <c:v>0.54054082920256097</c:v>
                </c:pt>
                <c:pt idx="2">
                  <c:v>0.51948025384954255</c:v>
                </c:pt>
                <c:pt idx="3">
                  <c:v>0.6486709676988881</c:v>
                </c:pt>
                <c:pt idx="4">
                  <c:v>1.8913532410592861</c:v>
                </c:pt>
                <c:pt idx="5">
                  <c:v>0.83604331605171089</c:v>
                </c:pt>
              </c:numCache>
            </c:numRef>
          </c:yVal>
          <c:smooth val="0"/>
        </c:ser>
        <c:dLbls>
          <c:showLegendKey val="0"/>
          <c:showVal val="0"/>
          <c:showCatName val="0"/>
          <c:showSerName val="0"/>
          <c:showPercent val="0"/>
          <c:showBubbleSize val="0"/>
        </c:dLbls>
        <c:axId val="112949504"/>
        <c:axId val="112960256"/>
      </c:scatterChart>
      <c:valAx>
        <c:axId val="112949504"/>
        <c:scaling>
          <c:orientation val="minMax"/>
        </c:scaling>
        <c:delete val="0"/>
        <c:axPos val="b"/>
        <c:majorGridlines>
          <c:spPr>
            <a:ln>
              <a:solidFill>
                <a:schemeClr val="accent1">
                  <a:lumMod val="40000"/>
                  <a:lumOff val="60000"/>
                </a:schemeClr>
              </a:solidFill>
            </a:ln>
          </c:spPr>
        </c:majorGridlines>
        <c:title>
          <c:tx>
            <c:rich>
              <a:bodyPr/>
              <a:lstStyle/>
              <a:p>
                <a:pPr>
                  <a:defRPr/>
                </a:pPr>
                <a:r>
                  <a:rPr lang="en-GB"/>
                  <a:t>m</a:t>
                </a:r>
              </a:p>
            </c:rich>
          </c:tx>
          <c:layout>
            <c:manualLayout>
              <c:xMode val="edge"/>
              <c:yMode val="edge"/>
              <c:x val="0.52507641422870921"/>
              <c:y val="0.88527530832839441"/>
            </c:manualLayout>
          </c:layout>
          <c:overlay val="0"/>
        </c:title>
        <c:numFmt formatCode="0" sourceLinked="0"/>
        <c:majorTickMark val="out"/>
        <c:minorTickMark val="none"/>
        <c:tickLblPos val="nextTo"/>
        <c:txPr>
          <a:bodyPr rot="0" vert="horz"/>
          <a:lstStyle/>
          <a:p>
            <a:pPr>
              <a:defRPr/>
            </a:pPr>
            <a:endParaRPr lang="en-US"/>
          </a:p>
        </c:txPr>
        <c:crossAx val="112960256"/>
        <c:crosses val="autoZero"/>
        <c:crossBetween val="midCat"/>
      </c:valAx>
      <c:valAx>
        <c:axId val="112960256"/>
        <c:scaling>
          <c:orientation val="minMax"/>
        </c:scaling>
        <c:delete val="0"/>
        <c:axPos val="l"/>
        <c:majorGridlines>
          <c:spPr>
            <a:ln>
              <a:solidFill>
                <a:schemeClr val="accent1">
                  <a:lumMod val="40000"/>
                  <a:lumOff val="60000"/>
                </a:schemeClr>
              </a:solidFill>
            </a:ln>
          </c:spPr>
        </c:majorGridlines>
        <c:title>
          <c:tx>
            <c:rich>
              <a:bodyPr rot="-5400000" vert="horz"/>
              <a:lstStyle/>
              <a:p>
                <a:pPr>
                  <a:defRPr/>
                </a:pPr>
                <a:r>
                  <a:rPr lang="en-GB" dirty="0" err="1">
                    <a:solidFill>
                      <a:schemeClr val="accent6">
                        <a:lumMod val="40000"/>
                        <a:lumOff val="60000"/>
                      </a:schemeClr>
                    </a:solidFill>
                  </a:rPr>
                  <a:t>sr</a:t>
                </a:r>
                <a:r>
                  <a:rPr lang="en-GB" dirty="0"/>
                  <a:t>, </a:t>
                </a:r>
                <a:r>
                  <a:rPr lang="en-GB" dirty="0" err="1">
                    <a:solidFill>
                      <a:srgbClr val="FF0000"/>
                    </a:solidFill>
                  </a:rPr>
                  <a:t>sR</a:t>
                </a:r>
                <a:endParaRPr lang="en-GB" dirty="0">
                  <a:solidFill>
                    <a:srgbClr val="FF0000"/>
                  </a:solidFill>
                </a:endParaRPr>
              </a:p>
            </c:rich>
          </c:tx>
          <c:layout>
            <c:manualLayout>
              <c:xMode val="edge"/>
              <c:yMode val="edge"/>
              <c:x val="0"/>
              <c:y val="0.37070973254452622"/>
            </c:manualLayout>
          </c:layout>
          <c:overlay val="0"/>
        </c:title>
        <c:numFmt formatCode="0" sourceLinked="0"/>
        <c:majorTickMark val="out"/>
        <c:minorTickMark val="none"/>
        <c:tickLblPos val="nextTo"/>
        <c:crossAx val="112949504"/>
        <c:crosses val="autoZero"/>
        <c:crossBetween val="midCat"/>
      </c:valAx>
      <c:spPr>
        <a:noFill/>
        <a:ln>
          <a:solidFill>
            <a:schemeClr val="bg1">
              <a:lumMod val="50000"/>
            </a:schemeClr>
          </a:solidFill>
        </a:ln>
      </c:spPr>
    </c:plotArea>
    <c:plotVisOnly val="1"/>
    <c:dispBlanksAs val="gap"/>
    <c:showDLblsOverMax val="0"/>
  </c:chart>
  <c:spPr>
    <a:noFill/>
    <a:ln>
      <a:noFill/>
    </a:ln>
  </c:spPr>
  <c:txPr>
    <a:bodyPr/>
    <a:lstStyle/>
    <a:p>
      <a:pPr>
        <a:defRPr sz="1100" b="1"/>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'TC '!$A$38</c:f>
              <c:strCache>
                <c:ptCount val="1"/>
                <c:pt idx="0">
                  <c:v>1</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'!$C$38,'TC '!$I$38,'TC '!$O$38,'TC '!$U$38,'TC '!$AA$38,'TC '!$AG$38)</c:f>
              <c:numCache>
                <c:formatCode>0.00</c:formatCode>
                <c:ptCount val="6"/>
                <c:pt idx="0">
                  <c:v>0.80515883167939761</c:v>
                </c:pt>
                <c:pt idx="1">
                  <c:v>1.3949902751167182</c:v>
                </c:pt>
                <c:pt idx="2">
                  <c:v>0.56535386611391325</c:v>
                </c:pt>
                <c:pt idx="3">
                  <c:v>0.23476999496981518</c:v>
                </c:pt>
                <c:pt idx="4">
                  <c:v>-0.37291975671216998</c:v>
                </c:pt>
                <c:pt idx="5">
                  <c:v>0.90170994156889861</c:v>
                </c:pt>
              </c:numCache>
            </c:numRef>
          </c:val>
        </c:ser>
        <c:ser>
          <c:idx val="1"/>
          <c:order val="1"/>
          <c:tx>
            <c:strRef>
              <c:f>'TC '!$A$39</c:f>
              <c:strCache>
                <c:ptCount val="1"/>
                <c:pt idx="0">
                  <c:v>2a</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'!$C$39,'TC '!$I$39,'TC '!$O$39,'TC '!$U$39,'TC '!$AA$39,'TC '!$AG$39)</c:f>
              <c:numCache>
                <c:formatCode>0.00</c:formatCode>
                <c:ptCount val="6"/>
                <c:pt idx="0">
                  <c:v>0.65239561928080514</c:v>
                </c:pt>
                <c:pt idx="1">
                  <c:v>0.78831742674636229</c:v>
                </c:pt>
                <c:pt idx="2">
                  <c:v>0.7158422299491235</c:v>
                </c:pt>
                <c:pt idx="3">
                  <c:v>0.64958452956024026</c:v>
                </c:pt>
                <c:pt idx="4">
                  <c:v>-0.71036864220536333</c:v>
                </c:pt>
                <c:pt idx="5">
                  <c:v>1.3471345933834127</c:v>
                </c:pt>
              </c:numCache>
            </c:numRef>
          </c:val>
        </c:ser>
        <c:ser>
          <c:idx val="2"/>
          <c:order val="2"/>
          <c:tx>
            <c:strRef>
              <c:f>'TC '!$A$40</c:f>
              <c:strCache>
                <c:ptCount val="1"/>
                <c:pt idx="0">
                  <c:v>2b</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'!$C$40,'TC '!$I$40,'TC '!$O$40,'TC '!$U$40,'TC '!$AA$40,'TC '!$AG$40)</c:f>
              <c:numCache>
                <c:formatCode>0.00</c:formatCode>
                <c:ptCount val="6"/>
                <c:pt idx="0">
                  <c:v>0.46178013864099804</c:v>
                </c:pt>
                <c:pt idx="1">
                  <c:v>5.2492630855231759E-3</c:v>
                </c:pt>
                <c:pt idx="2">
                  <c:v>-0.12429154026161007</c:v>
                </c:pt>
                <c:pt idx="3">
                  <c:v>-0.14341770096917131</c:v>
                </c:pt>
                <c:pt idx="4">
                  <c:v>-0.70149481293973948</c:v>
                </c:pt>
                <c:pt idx="5">
                  <c:v>1.1434088968469815</c:v>
                </c:pt>
              </c:numCache>
            </c:numRef>
          </c:val>
        </c:ser>
        <c:ser>
          <c:idx val="3"/>
          <c:order val="3"/>
          <c:tx>
            <c:strRef>
              <c:f>'TC '!$A$41</c:f>
              <c:strCache>
                <c:ptCount val="1"/>
                <c:pt idx="0">
                  <c:v>3</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'!$C$41,'TC '!$I$41,'TC '!$O$41,'TC '!$U$41,'TC '!$AA$41,'TC '!$AG$41)</c:f>
              <c:numCache>
                <c:formatCode>0.00</c:formatCode>
                <c:ptCount val="6"/>
                <c:pt idx="0">
                  <c:v>-0.14811897673310581</c:v>
                </c:pt>
                <c:pt idx="1">
                  <c:v>-0.2149383775119017</c:v>
                </c:pt>
                <c:pt idx="2">
                  <c:v>-7.4922624700381607E-2</c:v>
                </c:pt>
                <c:pt idx="3">
                  <c:v>0.70743605757755834</c:v>
                </c:pt>
                <c:pt idx="4">
                  <c:v>0.22611509221969917</c:v>
                </c:pt>
                <c:pt idx="5">
                  <c:v>1.1973513872555832</c:v>
                </c:pt>
              </c:numCache>
            </c:numRef>
          </c:val>
        </c:ser>
        <c:ser>
          <c:idx val="4"/>
          <c:order val="4"/>
          <c:tx>
            <c:strRef>
              <c:f>'TC '!$A$42</c:f>
              <c:strCache>
                <c:ptCount val="1"/>
                <c:pt idx="0">
                  <c:v>6</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'!$C$42,'TC '!$I$42,'TC '!$O$42,'TC '!$U$42,'TC '!$AA$42,'TC '!$AG$42)</c:f>
              <c:numCache>
                <c:formatCode>0.00</c:formatCode>
                <c:ptCount val="6"/>
                <c:pt idx="0">
                  <c:v>2.9232904321647823</c:v>
                </c:pt>
                <c:pt idx="1">
                  <c:v>-0.52398899594235493</c:v>
                </c:pt>
                <c:pt idx="2">
                  <c:v>-0.11633777996157496</c:v>
                </c:pt>
                <c:pt idx="3">
                  <c:v>-0.10424832410928168</c:v>
                </c:pt>
                <c:pt idx="4">
                  <c:v>1.4023374109308215</c:v>
                </c:pt>
                <c:pt idx="5">
                  <c:v>1.0632392545228655</c:v>
                </c:pt>
              </c:numCache>
            </c:numRef>
          </c:val>
        </c:ser>
        <c:ser>
          <c:idx val="5"/>
          <c:order val="5"/>
          <c:tx>
            <c:strRef>
              <c:f>'TC '!$A$43</c:f>
              <c:strCache>
                <c:ptCount val="1"/>
                <c:pt idx="0">
                  <c:v>7</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'!$C$43,'TC '!$I$43,'TC '!$O$43,'TC '!$U$43,'TC '!$AA$43,'TC '!$AG$43)</c:f>
              <c:numCache>
                <c:formatCode>0.00</c:formatCode>
                <c:ptCount val="6"/>
                <c:pt idx="0">
                  <c:v>-1.1996942390856218</c:v>
                </c:pt>
                <c:pt idx="1">
                  <c:v>-1.9189324744834995</c:v>
                </c:pt>
                <c:pt idx="2">
                  <c:v>-2.1046807071679385</c:v>
                </c:pt>
                <c:pt idx="3">
                  <c:v>-2.0085981216393218</c:v>
                </c:pt>
                <c:pt idx="4">
                  <c:v>-0.88120082061160543</c:v>
                </c:pt>
                <c:pt idx="5">
                  <c:v>-1.7288738374139998</c:v>
                </c:pt>
              </c:numCache>
            </c:numRef>
          </c:val>
        </c:ser>
        <c:ser>
          <c:idx val="6"/>
          <c:order val="6"/>
          <c:tx>
            <c:strRef>
              <c:f>'TC '!$A$44</c:f>
              <c:strCache>
                <c:ptCount val="1"/>
                <c:pt idx="0">
                  <c:v>8</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'!$C$44,'TC '!$I$44,'TC '!$O$44,'TC '!$U$44,'TC '!$AA$44,'TC '!$AG$44)</c:f>
              <c:numCache>
                <c:formatCode>0.00</c:formatCode>
                <c:ptCount val="6"/>
                <c:pt idx="0">
                  <c:v>5.3070557135548403E-2</c:v>
                </c:pt>
                <c:pt idx="1">
                  <c:v>0.54201604959421412</c:v>
                </c:pt>
                <c:pt idx="2">
                  <c:v>1.0785721687237622</c:v>
                </c:pt>
                <c:pt idx="3">
                  <c:v>0.20558152797997681</c:v>
                </c:pt>
                <c:pt idx="4">
                  <c:v>0.98974878029057267</c:v>
                </c:pt>
                <c:pt idx="5">
                  <c:v>-0.33746513229482655</c:v>
                </c:pt>
              </c:numCache>
            </c:numRef>
          </c:val>
        </c:ser>
        <c:ser>
          <c:idx val="7"/>
          <c:order val="7"/>
          <c:tx>
            <c:strRef>
              <c:f>'TC '!$A$45</c:f>
              <c:strCache>
                <c:ptCount val="1"/>
                <c:pt idx="0">
                  <c:v>12</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'!$C$45,'TC '!$I$45,'TC '!$O$45,'TC '!$U$45,'TC '!$AA$45,'TC '!$AG$45)</c:f>
              <c:numCache>
                <c:formatCode>0.00</c:formatCode>
                <c:ptCount val="6"/>
                <c:pt idx="0">
                  <c:v>0.54980848024027862</c:v>
                </c:pt>
                <c:pt idx="1">
                  <c:v>1.3768857305012541</c:v>
                </c:pt>
                <c:pt idx="2">
                  <c:v>0.74765327021433114</c:v>
                </c:pt>
                <c:pt idx="3">
                  <c:v>0.88027459625499693</c:v>
                </c:pt>
                <c:pt idx="4">
                  <c:v>1.3094040591792284</c:v>
                </c:pt>
                <c:pt idx="5">
                  <c:v>-0.35885332236659939</c:v>
                </c:pt>
              </c:numCache>
            </c:numRef>
          </c:val>
        </c:ser>
        <c:ser>
          <c:idx val="8"/>
          <c:order val="8"/>
          <c:tx>
            <c:strRef>
              <c:f>'TC '!$A$46</c:f>
              <c:strCache>
                <c:ptCount val="1"/>
                <c:pt idx="0">
                  <c:v>13</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'!$C$46,'TC '!$I$46,'TC '!$O$46,'TC '!$U$46,'TC '!$AA$46,'TC '!$AG$46)</c:f>
              <c:numCache>
                <c:formatCode>0.00</c:formatCode>
                <c:ptCount val="6"/>
                <c:pt idx="0">
                  <c:v>0.16440919123806211</c:v>
                </c:pt>
                <c:pt idx="1">
                  <c:v>0.33188372042584857</c:v>
                </c:pt>
                <c:pt idx="2">
                  <c:v>0.33519913920975392</c:v>
                </c:pt>
                <c:pt idx="3">
                  <c:v>1.0985820162145066</c:v>
                </c:pt>
                <c:pt idx="4">
                  <c:v>-0.14367918225836798</c:v>
                </c:pt>
                <c:pt idx="5">
                  <c:v>-0.38195042882510666</c:v>
                </c:pt>
              </c:numCache>
            </c:numRef>
          </c:val>
        </c:ser>
        <c:ser>
          <c:idx val="9"/>
          <c:order val="9"/>
          <c:tx>
            <c:strRef>
              <c:f>'TC '!$A$47</c:f>
              <c:strCache>
                <c:ptCount val="1"/>
                <c:pt idx="0">
                  <c:v>16</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'!$C$47,'TC '!$I$47,'TC '!$O$47,'TC '!$U$47,'TC '!$AA$47,'TC '!$AG$47)</c:f>
              <c:numCache>
                <c:formatCode>0.00</c:formatCode>
                <c:ptCount val="6"/>
                <c:pt idx="0">
                  <c:v>-0.54791688389883553</c:v>
                </c:pt>
                <c:pt idx="1">
                  <c:v>-0.98748030918658869</c:v>
                </c:pt>
                <c:pt idx="2">
                  <c:v>-0.95469422596648745</c:v>
                </c:pt>
                <c:pt idx="3">
                  <c:v>-1.1831685857538488</c:v>
                </c:pt>
                <c:pt idx="4">
                  <c:v>-0.90380572724252506</c:v>
                </c:pt>
                <c:pt idx="5">
                  <c:v>-1.0047554882259642</c:v>
                </c:pt>
              </c:numCache>
            </c:numRef>
          </c:val>
        </c:ser>
        <c:ser>
          <c:idx val="10"/>
          <c:order val="10"/>
          <c:tx>
            <c:strRef>
              <c:f>'TC '!$A$48</c:f>
              <c:strCache>
                <c:ptCount val="1"/>
                <c:pt idx="0">
                  <c:v>17</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'!$C$48,'TC '!$I$48,'TC '!$O$48,'TC '!$U$48,'TC '!$AA$48,'TC '!$AG$48)</c:f>
              <c:numCache>
                <c:formatCode>0.00</c:formatCode>
                <c:ptCount val="6"/>
                <c:pt idx="0">
                  <c:v>-0.21865660775826459</c:v>
                </c:pt>
                <c:pt idx="1">
                  <c:v>0.13484476313038957</c:v>
                </c:pt>
                <c:pt idx="2">
                  <c:v>0.21992950960017585</c:v>
                </c:pt>
                <c:pt idx="3">
                  <c:v>-0.41189821172311791</c:v>
                </c:pt>
                <c:pt idx="4">
                  <c:v>-0.38574591585311752</c:v>
                </c:pt>
                <c:pt idx="5">
                  <c:v>-0.7882953481360353</c:v>
                </c:pt>
              </c:numCache>
            </c:numRef>
          </c:val>
        </c:ser>
        <c:ser>
          <c:idx val="11"/>
          <c:order val="11"/>
          <c:tx>
            <c:strRef>
              <c:f>'TC '!$A$49</c:f>
              <c:strCache>
                <c:ptCount val="1"/>
                <c:pt idx="0">
                  <c:v>25</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'!$C$49,'TC '!$I$49,'TC '!$O$49,'TC '!$U$49,'TC '!$AA$49,'TC '!$AG$49)</c:f>
              <c:numCache>
                <c:formatCode>0.00</c:formatCode>
                <c:ptCount val="6"/>
                <c:pt idx="0">
                  <c:v>-0.33229524071688771</c:v>
                </c:pt>
                <c:pt idx="1">
                  <c:v>-0.50879735564443718</c:v>
                </c:pt>
                <c:pt idx="2">
                  <c:v>-0.71985987109350613</c:v>
                </c:pt>
                <c:pt idx="3">
                  <c:v>-0.33158487528351022</c:v>
                </c:pt>
                <c:pt idx="4">
                  <c:v>-0.92503012268718232</c:v>
                </c:pt>
                <c:pt idx="5">
                  <c:v>-1.0122261691361336</c:v>
                </c:pt>
              </c:numCache>
            </c:numRef>
          </c:val>
        </c:ser>
        <c:ser>
          <c:idx val="12"/>
          <c:order val="12"/>
          <c:tx>
            <c:strRef>
              <c:f>'TC '!$A$50</c:f>
              <c:strCache>
                <c:ptCount val="1"/>
                <c:pt idx="0">
                  <c:v>26</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'!$C$50,'TC '!$I$50,'TC '!$O$50,'TC '!$U$50,'TC '!$AA$50,'TC '!$AG$50)</c:f>
              <c:numCache>
                <c:formatCode>0.00</c:formatCode>
                <c:ptCount val="6"/>
                <c:pt idx="0">
                  <c:v>-0.89393418769667454</c:v>
                </c:pt>
                <c:pt idx="1">
                  <c:v>0.31567169592730271</c:v>
                </c:pt>
                <c:pt idx="2">
                  <c:v>-0.47665737508731115</c:v>
                </c:pt>
                <c:pt idx="3">
                  <c:v>-9.6791525756325505E-2</c:v>
                </c:pt>
                <c:pt idx="4">
                  <c:v>-0.83388502510478146</c:v>
                </c:pt>
                <c:pt idx="5">
                  <c:v>-0.3079400537708652</c:v>
                </c:pt>
              </c:numCache>
            </c:numRef>
          </c:val>
        </c:ser>
        <c:ser>
          <c:idx val="13"/>
          <c:order val="13"/>
          <c:tx>
            <c:strRef>
              <c:f>'TC '!$A$51</c:f>
              <c:strCache>
                <c:ptCount val="1"/>
                <c:pt idx="0">
                  <c:v>A10</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'!$C$51,'TC '!$I$51,'TC '!$O$51,'TC '!$U$51,'TC '!$AA$51,'TC '!$AG$51)</c:f>
              <c:numCache>
                <c:formatCode>0.00</c:formatCode>
                <c:ptCount val="6"/>
                <c:pt idx="0">
                  <c:v>1.9163608404681782</c:v>
                </c:pt>
                <c:pt idx="1">
                  <c:v>2.0160908558443191</c:v>
                </c:pt>
                <c:pt idx="2">
                  <c:v>1.8027993892715417</c:v>
                </c:pt>
                <c:pt idx="3">
                  <c:v>1.9382014789702131</c:v>
                </c:pt>
                <c:pt idx="4">
                  <c:v>1.2300161803409304</c:v>
                </c:pt>
                <c:pt idx="5">
                  <c:v>0.22454928238820401</c:v>
                </c:pt>
              </c:numCache>
            </c:numRef>
          </c:val>
        </c:ser>
        <c:ser>
          <c:idx val="14"/>
          <c:order val="14"/>
          <c:tx>
            <c:strRef>
              <c:f>'TC '!$A$52</c:f>
              <c:strCache>
                <c:ptCount val="1"/>
                <c:pt idx="0">
                  <c:v>A 18</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'!$C$52,'TC '!$I$52,'TC '!$O$52,'TC '!$U$52,'TC '!$AA$52,'TC '!$AG$52)</c:f>
              <c:numCache>
                <c:formatCode>0.00</c:formatCode>
                <c:ptCount val="6"/>
                <c:pt idx="0">
                  <c:v>-0.43075931878052792</c:v>
                </c:pt>
                <c:pt idx="1">
                  <c:v>5.5659271351005075E-2</c:v>
                </c:pt>
                <c:pt idx="2">
                  <c:v>-9.9023702228073288E-2</c:v>
                </c:pt>
                <c:pt idx="3">
                  <c:v>-0.2379520988605793</c:v>
                </c:pt>
                <c:pt idx="4">
                  <c:v>-0.89763170199018161</c:v>
                </c:pt>
                <c:pt idx="5">
                  <c:v>1.0523367682305902</c:v>
                </c:pt>
              </c:numCache>
            </c:numRef>
          </c:val>
        </c:ser>
        <c:ser>
          <c:idx val="15"/>
          <c:order val="15"/>
          <c:tx>
            <c:strRef>
              <c:f>'TC '!$A$53</c:f>
              <c:strCache>
                <c:ptCount val="1"/>
                <c:pt idx="0">
                  <c:v>E1</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'!$C$53,'TC '!$I$53,'TC '!$O$53,'TC '!$U$53,'TC '!$AA$53,'TC '!$AG$53)</c:f>
              <c:numCache>
                <c:formatCode>0.00</c:formatCode>
                <c:ptCount val="6"/>
                <c:pt idx="0">
                  <c:v>-0.11767247693225329</c:v>
                </c:pt>
                <c:pt idx="1">
                  <c:v>-1.0405424874192448</c:v>
                </c:pt>
                <c:pt idx="2">
                  <c:v>0.43528267720874358</c:v>
                </c:pt>
                <c:pt idx="3">
                  <c:v>0.52430951064551246</c:v>
                </c:pt>
                <c:pt idx="4">
                  <c:v>-6.3394774087119049E-2</c:v>
                </c:pt>
                <c:pt idx="5">
                  <c:v>1.2409832950019992</c:v>
                </c:pt>
              </c:numCache>
            </c:numRef>
          </c:val>
        </c:ser>
        <c:ser>
          <c:idx val="16"/>
          <c:order val="16"/>
          <c:tx>
            <c:strRef>
              <c:f>'TC '!$A$54</c:f>
              <c:strCache>
                <c:ptCount val="1"/>
                <c:pt idx="0">
                  <c:v>E2</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'!$C$54,'TC '!$I$54,'TC '!$O$54,'TC '!$U$54,'TC '!$AA$54,'TC '!$AG$54)</c:f>
              <c:numCache>
                <c:formatCode>0.00</c:formatCode>
                <c:ptCount val="6"/>
                <c:pt idx="0">
                  <c:v>0.44910082705284399</c:v>
                </c:pt>
                <c:pt idx="1">
                  <c:v>1.2556431689064709</c:v>
                </c:pt>
                <c:pt idx="2">
                  <c:v>2.1689394683897536</c:v>
                </c:pt>
                <c:pt idx="3">
                  <c:v>2.0366467240730928</c:v>
                </c:pt>
                <c:pt idx="4">
                  <c:v>2.1542033411892896</c:v>
                </c:pt>
                <c:pt idx="5">
                  <c:v>1.1890099931275913</c:v>
                </c:pt>
              </c:numCache>
            </c:numRef>
          </c:val>
        </c:ser>
        <c:ser>
          <c:idx val="17"/>
          <c:order val="17"/>
          <c:tx>
            <c:strRef>
              <c:f>'TC '!$A$55</c:f>
              <c:strCache>
                <c:ptCount val="1"/>
                <c:pt idx="0">
                  <c:v>E3</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'!$C$55,'TC '!$I$55,'TC '!$O$55,'TC '!$U$55,'TC '!$AA$55,'TC '!$AG$55)</c:f>
              <c:numCache>
                <c:formatCode>0.00</c:formatCode>
                <c:ptCount val="6"/>
                <c:pt idx="0">
                  <c:v>-0.2068736952334124</c:v>
                </c:pt>
                <c:pt idx="1">
                  <c:v>-0.22541142545156662</c:v>
                </c:pt>
                <c:pt idx="2">
                  <c:v>-0.10067107237300463</c:v>
                </c:pt>
                <c:pt idx="3">
                  <c:v>8.7081505434518064E-2</c:v>
                </c:pt>
                <c:pt idx="4">
                  <c:v>0.93553766231933821</c:v>
                </c:pt>
                <c:pt idx="5">
                  <c:v>-0.51097447155117515</c:v>
                </c:pt>
              </c:numCache>
            </c:numRef>
          </c:val>
        </c:ser>
        <c:dLbls>
          <c:showLegendKey val="0"/>
          <c:showVal val="0"/>
          <c:showCatName val="0"/>
          <c:showSerName val="0"/>
          <c:showPercent val="0"/>
          <c:showBubbleSize val="0"/>
        </c:dLbls>
        <c:gapWidth val="150"/>
        <c:axId val="86245760"/>
        <c:axId val="86247680"/>
      </c:barChart>
      <c:lineChart>
        <c:grouping val="standard"/>
        <c:varyColors val="0"/>
        <c:ser>
          <c:idx val="18"/>
          <c:order val="18"/>
          <c:spPr>
            <a:ln w="28575">
              <a:solidFill>
                <a:srgbClr val="FF0000"/>
              </a:solidFill>
            </a:ln>
          </c:spPr>
          <c:marker>
            <c:symbol val="none"/>
          </c:marker>
          <c:val>
            <c:numRef>
              <c:f>('TC '!$C$56,'TC '!$I$56,'TC '!$O$56,'TC '!$U$56,'TC '!$AA$56,'TC '!$AG$56)</c:f>
              <c:numCache>
                <c:formatCode>0.00</c:formatCode>
                <c:ptCount val="6"/>
                <c:pt idx="0">
                  <c:v>-2.36</c:v>
                </c:pt>
                <c:pt idx="1">
                  <c:v>-2.36</c:v>
                </c:pt>
                <c:pt idx="2">
                  <c:v>-2.36</c:v>
                </c:pt>
                <c:pt idx="3">
                  <c:v>-2.36</c:v>
                </c:pt>
                <c:pt idx="4">
                  <c:v>-2.36</c:v>
                </c:pt>
                <c:pt idx="5">
                  <c:v>-2.36</c:v>
                </c:pt>
              </c:numCache>
            </c:numRef>
          </c:val>
          <c:smooth val="0"/>
        </c:ser>
        <c:ser>
          <c:idx val="19"/>
          <c:order val="19"/>
          <c:spPr>
            <a:ln w="28575">
              <a:solidFill>
                <a:schemeClr val="accent6">
                  <a:lumMod val="75000"/>
                </a:schemeClr>
              </a:solidFill>
            </a:ln>
          </c:spPr>
          <c:marker>
            <c:symbol val="none"/>
          </c:marker>
          <c:val>
            <c:numRef>
              <c:f>('TC '!$C$57,'TC '!$I$57,'TC '!$O$57,'TC '!$U$57,'TC '!$AA$57,'TC '!$AG$57)</c:f>
              <c:numCache>
                <c:formatCode>0.00</c:formatCode>
                <c:ptCount val="6"/>
                <c:pt idx="0">
                  <c:v>-1.88</c:v>
                </c:pt>
                <c:pt idx="1">
                  <c:v>-1.88</c:v>
                </c:pt>
                <c:pt idx="2">
                  <c:v>-1.88</c:v>
                </c:pt>
                <c:pt idx="3">
                  <c:v>-1.88</c:v>
                </c:pt>
                <c:pt idx="4">
                  <c:v>-1.88</c:v>
                </c:pt>
                <c:pt idx="5">
                  <c:v>-1.88</c:v>
                </c:pt>
              </c:numCache>
            </c:numRef>
          </c:val>
          <c:smooth val="0"/>
        </c:ser>
        <c:ser>
          <c:idx val="20"/>
          <c:order val="20"/>
          <c:spPr>
            <a:ln w="28575">
              <a:solidFill>
                <a:schemeClr val="accent6">
                  <a:lumMod val="75000"/>
                </a:schemeClr>
              </a:solidFill>
            </a:ln>
          </c:spPr>
          <c:marker>
            <c:symbol val="none"/>
          </c:marker>
          <c:val>
            <c:numRef>
              <c:f>('TC '!$C$58,'TC '!$I$58,'TC '!$O$58,'TC '!$U$58,'TC '!$AA$58,'TC '!$AG$58)</c:f>
              <c:numCache>
                <c:formatCode>0.00</c:formatCode>
                <c:ptCount val="6"/>
                <c:pt idx="0">
                  <c:v>1.88</c:v>
                </c:pt>
                <c:pt idx="1">
                  <c:v>1.88</c:v>
                </c:pt>
                <c:pt idx="2">
                  <c:v>1.88</c:v>
                </c:pt>
                <c:pt idx="3">
                  <c:v>1.88</c:v>
                </c:pt>
                <c:pt idx="4">
                  <c:v>1.88</c:v>
                </c:pt>
                <c:pt idx="5">
                  <c:v>1.88</c:v>
                </c:pt>
              </c:numCache>
            </c:numRef>
          </c:val>
          <c:smooth val="0"/>
        </c:ser>
        <c:ser>
          <c:idx val="21"/>
          <c:order val="21"/>
          <c:spPr>
            <a:ln w="28575">
              <a:solidFill>
                <a:srgbClr val="FF0000"/>
              </a:solidFill>
            </a:ln>
          </c:spPr>
          <c:marker>
            <c:symbol val="none"/>
          </c:marker>
          <c:val>
            <c:numRef>
              <c:f>('TC '!$C$59,'TC '!$I$59,'TC '!$O$59,'TC '!$U$59,'TC '!$AA$59,'TC '!$AG$59)</c:f>
              <c:numCache>
                <c:formatCode>0.00</c:formatCode>
                <c:ptCount val="6"/>
                <c:pt idx="0">
                  <c:v>2.36</c:v>
                </c:pt>
                <c:pt idx="1">
                  <c:v>2.36</c:v>
                </c:pt>
                <c:pt idx="2">
                  <c:v>2.36</c:v>
                </c:pt>
                <c:pt idx="3">
                  <c:v>2.36</c:v>
                </c:pt>
                <c:pt idx="4">
                  <c:v>2.36</c:v>
                </c:pt>
                <c:pt idx="5">
                  <c:v>2.36</c:v>
                </c:pt>
              </c:numCache>
            </c:numRef>
          </c:val>
          <c:smooth val="0"/>
        </c:ser>
        <c:dLbls>
          <c:showLegendKey val="0"/>
          <c:showVal val="0"/>
          <c:showCatName val="0"/>
          <c:showSerName val="0"/>
          <c:showPercent val="0"/>
          <c:showBubbleSize val="0"/>
        </c:dLbls>
        <c:marker val="1"/>
        <c:smooth val="0"/>
        <c:axId val="86245760"/>
        <c:axId val="86247680"/>
      </c:lineChart>
      <c:catAx>
        <c:axId val="86245760"/>
        <c:scaling>
          <c:orientation val="minMax"/>
        </c:scaling>
        <c:delete val="0"/>
        <c:axPos val="b"/>
        <c:majorGridlines>
          <c:spPr>
            <a:ln>
              <a:solidFill>
                <a:schemeClr val="accent1">
                  <a:lumMod val="40000"/>
                  <a:lumOff val="60000"/>
                </a:schemeClr>
              </a:solidFill>
            </a:ln>
          </c:spPr>
        </c:majorGridlines>
        <c:title>
          <c:tx>
            <c:rich>
              <a:bodyPr/>
              <a:lstStyle/>
              <a:p>
                <a:pPr>
                  <a:defRPr/>
                </a:pPr>
                <a:r>
                  <a:rPr lang="en-US"/>
                  <a:t>sample</a:t>
                </a:r>
              </a:p>
            </c:rich>
          </c:tx>
          <c:layout/>
          <c:overlay val="0"/>
        </c:title>
        <c:numFmt formatCode="General" sourceLinked="1"/>
        <c:majorTickMark val="out"/>
        <c:minorTickMark val="none"/>
        <c:tickLblPos val="nextTo"/>
        <c:txPr>
          <a:bodyPr/>
          <a:lstStyle/>
          <a:p>
            <a:pPr>
              <a:defRPr sz="1100"/>
            </a:pPr>
            <a:endParaRPr lang="en-US"/>
          </a:p>
        </c:txPr>
        <c:crossAx val="86247680"/>
        <c:crosses val="autoZero"/>
        <c:auto val="1"/>
        <c:lblAlgn val="ctr"/>
        <c:lblOffset val="100"/>
        <c:noMultiLvlLbl val="0"/>
      </c:catAx>
      <c:valAx>
        <c:axId val="86247680"/>
        <c:scaling>
          <c:orientation val="minMax"/>
          <c:max val="3"/>
        </c:scaling>
        <c:delete val="0"/>
        <c:axPos val="l"/>
        <c:majorGridlines>
          <c:spPr>
            <a:ln w="6350">
              <a:solidFill>
                <a:schemeClr val="accent1">
                  <a:lumMod val="40000"/>
                  <a:lumOff val="60000"/>
                </a:schemeClr>
              </a:solidFill>
              <a:prstDash val="sysDot"/>
            </a:ln>
          </c:spPr>
        </c:majorGridlines>
        <c:title>
          <c:tx>
            <c:rich>
              <a:bodyPr rot="-5400000" vert="horz"/>
              <a:lstStyle/>
              <a:p>
                <a:pPr>
                  <a:defRPr sz="1100"/>
                </a:pPr>
                <a:r>
                  <a:rPr lang="en-GB" sz="1100"/>
                  <a:t>Mandel's statistic, h</a:t>
                </a:r>
              </a:p>
            </c:rich>
          </c:tx>
          <c:layout>
            <c:manualLayout>
              <c:xMode val="edge"/>
              <c:yMode val="edge"/>
              <c:x val="3.3593284517265162E-2"/>
              <c:y val="0.23106693900797387"/>
            </c:manualLayout>
          </c:layout>
          <c:overlay val="0"/>
        </c:title>
        <c:numFmt formatCode="0" sourceLinked="0"/>
        <c:majorTickMark val="out"/>
        <c:minorTickMark val="none"/>
        <c:tickLblPos val="nextTo"/>
        <c:crossAx val="86245760"/>
        <c:crosses val="autoZero"/>
        <c:crossBetween val="between"/>
        <c:majorUnit val="1"/>
      </c:valAx>
      <c:spPr>
        <a:ln>
          <a:solidFill>
            <a:schemeClr val="bg1">
              <a:lumMod val="50000"/>
            </a:schemeClr>
          </a:solidFill>
        </a:ln>
      </c:spPr>
    </c:plotArea>
    <c:legend>
      <c:legendPos val="r"/>
      <c:legendEntry>
        <c:idx val="18"/>
        <c:delete val="1"/>
      </c:legendEntry>
      <c:legendEntry>
        <c:idx val="19"/>
        <c:delete val="1"/>
      </c:legendEntry>
      <c:legendEntry>
        <c:idx val="20"/>
        <c:delete val="1"/>
      </c:legendEntry>
      <c:legendEntry>
        <c:idx val="21"/>
        <c:delete val="1"/>
      </c:legendEntry>
      <c:layout>
        <c:manualLayout>
          <c:xMode val="edge"/>
          <c:yMode val="edge"/>
          <c:x val="0.87471610352503415"/>
          <c:y val="2.9043612699097547E-2"/>
          <c:w val="0.12528389647496585"/>
          <c:h val="0.9709563873009025"/>
        </c:manualLayout>
      </c:layout>
      <c:overlay val="0"/>
    </c:legend>
    <c:plotVisOnly val="1"/>
    <c:dispBlanksAs val="gap"/>
    <c:showDLblsOverMax val="0"/>
  </c:chart>
  <c:spPr>
    <a:noFill/>
    <a:ln>
      <a:noFill/>
    </a:ln>
  </c:spPr>
  <c:txPr>
    <a:bodyPr/>
    <a:lstStyle/>
    <a:p>
      <a:pPr>
        <a:defRPr sz="1050" b="1"/>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672279722336796"/>
          <c:y val="4.5538221851318846E-2"/>
          <c:w val="0.65626568729956225"/>
          <c:h val="0.75709869446030542"/>
        </c:manualLayout>
      </c:layout>
      <c:barChart>
        <c:barDir val="col"/>
        <c:grouping val="clustered"/>
        <c:varyColors val="0"/>
        <c:ser>
          <c:idx val="0"/>
          <c:order val="0"/>
          <c:tx>
            <c:strRef>
              <c:f>'TC '!$A$65</c:f>
              <c:strCache>
                <c:ptCount val="1"/>
                <c:pt idx="0">
                  <c:v>1</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'!$C$65,'TC '!$I$65,'TC '!$O$65,'TC '!$U$65,'TC '!$AA$65,'TC '!$AG$65)</c:f>
              <c:numCache>
                <c:formatCode>0.00</c:formatCode>
                <c:ptCount val="6"/>
                <c:pt idx="0">
                  <c:v>1.0677471310314492</c:v>
                </c:pt>
                <c:pt idx="1">
                  <c:v>0.64480552707139205</c:v>
                </c:pt>
                <c:pt idx="2">
                  <c:v>8.166422492536303E-2</c:v>
                </c:pt>
                <c:pt idx="3">
                  <c:v>1.0803284625101497</c:v>
                </c:pt>
                <c:pt idx="4">
                  <c:v>0.31258265405051577</c:v>
                </c:pt>
                <c:pt idx="5">
                  <c:v>2.7188789352977993</c:v>
                </c:pt>
              </c:numCache>
            </c:numRef>
          </c:val>
        </c:ser>
        <c:ser>
          <c:idx val="1"/>
          <c:order val="1"/>
          <c:tx>
            <c:strRef>
              <c:f>'TC '!$A$66</c:f>
              <c:strCache>
                <c:ptCount val="1"/>
                <c:pt idx="0">
                  <c:v>2a</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'!$C$66,'TC '!$I$66,'TC '!$O$66,'TC '!$U$66,'TC '!$AA$66,'TC '!$AG$66)</c:f>
              <c:numCache>
                <c:formatCode>0.00</c:formatCode>
                <c:ptCount val="6"/>
                <c:pt idx="0">
                  <c:v>0.58837098509255259</c:v>
                </c:pt>
                <c:pt idx="1">
                  <c:v>0.14456555372330837</c:v>
                </c:pt>
                <c:pt idx="2">
                  <c:v>3.7754156415926138E-2</c:v>
                </c:pt>
                <c:pt idx="3">
                  <c:v>2.6235864306259633E-2</c:v>
                </c:pt>
                <c:pt idx="4">
                  <c:v>2.4305512777439845E-3</c:v>
                </c:pt>
                <c:pt idx="5">
                  <c:v>5.1651472243547285E-3</c:v>
                </c:pt>
              </c:numCache>
            </c:numRef>
          </c:val>
        </c:ser>
        <c:ser>
          <c:idx val="2"/>
          <c:order val="2"/>
          <c:tx>
            <c:strRef>
              <c:f>'TC '!$A$67</c:f>
              <c:strCache>
                <c:ptCount val="1"/>
                <c:pt idx="0">
                  <c:v>2b</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'!$C$67,'TC '!$I$67,'TC '!$O$67,'TC '!$U$67,'TC '!$AA$67,'TC '!$AG$67)</c:f>
              <c:numCache>
                <c:formatCode>0.00</c:formatCode>
                <c:ptCount val="6"/>
                <c:pt idx="0">
                  <c:v>0</c:v>
                </c:pt>
                <c:pt idx="1">
                  <c:v>0</c:v>
                </c:pt>
                <c:pt idx="2">
                  <c:v>0</c:v>
                </c:pt>
                <c:pt idx="3">
                  <c:v>0</c:v>
                </c:pt>
                <c:pt idx="4">
                  <c:v>0</c:v>
                </c:pt>
                <c:pt idx="5">
                  <c:v>0</c:v>
                </c:pt>
              </c:numCache>
            </c:numRef>
          </c:val>
        </c:ser>
        <c:ser>
          <c:idx val="3"/>
          <c:order val="3"/>
          <c:tx>
            <c:strRef>
              <c:f>'TC '!$A$68</c:f>
              <c:strCache>
                <c:ptCount val="1"/>
                <c:pt idx="0">
                  <c:v>3</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'!$C$68,'TC '!$I$68,'TC '!$O$68,'TC '!$U$68,'TC '!$AA$68,'TC '!$AG$68)</c:f>
              <c:numCache>
                <c:formatCode>0.00</c:formatCode>
                <c:ptCount val="6"/>
                <c:pt idx="0">
                  <c:v>0.67812719338755079</c:v>
                </c:pt>
                <c:pt idx="1">
                  <c:v>0.26284898006878676</c:v>
                </c:pt>
                <c:pt idx="2">
                  <c:v>0.61002676130575084</c:v>
                </c:pt>
                <c:pt idx="3">
                  <c:v>0.71576015051324204</c:v>
                </c:pt>
                <c:pt idx="4">
                  <c:v>0.78768771218863509</c:v>
                </c:pt>
                <c:pt idx="5">
                  <c:v>0.33895096054224005</c:v>
                </c:pt>
              </c:numCache>
            </c:numRef>
          </c:val>
        </c:ser>
        <c:ser>
          <c:idx val="4"/>
          <c:order val="4"/>
          <c:tx>
            <c:strRef>
              <c:f>'TC '!$A$69</c:f>
              <c:strCache>
                <c:ptCount val="1"/>
                <c:pt idx="0">
                  <c:v>6</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'!$C$69,'TC '!$I$69,'TC '!$O$69,'TC '!$U$69,'TC '!$AA$69,'TC '!$AG$69)</c:f>
              <c:numCache>
                <c:formatCode>0.00</c:formatCode>
                <c:ptCount val="6"/>
                <c:pt idx="0">
                  <c:v>1.6547082730108458</c:v>
                </c:pt>
                <c:pt idx="1">
                  <c:v>0.37753974980403449</c:v>
                </c:pt>
                <c:pt idx="2">
                  <c:v>0.51010578217192382</c:v>
                </c:pt>
                <c:pt idx="3">
                  <c:v>0.66754792900115512</c:v>
                </c:pt>
                <c:pt idx="4">
                  <c:v>1.1030069958600608</c:v>
                </c:pt>
                <c:pt idx="5">
                  <c:v>0.40758025006298632</c:v>
                </c:pt>
              </c:numCache>
            </c:numRef>
          </c:val>
        </c:ser>
        <c:ser>
          <c:idx val="5"/>
          <c:order val="5"/>
          <c:tx>
            <c:strRef>
              <c:f>'TC '!$A$70</c:f>
              <c:strCache>
                <c:ptCount val="1"/>
                <c:pt idx="0">
                  <c:v>7</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'!$C$70,'TC '!$I$70,'TC '!$O$70,'TC '!$U$70,'TC '!$AA$70,'TC '!$AG$70)</c:f>
              <c:numCache>
                <c:formatCode>0.00</c:formatCode>
                <c:ptCount val="6"/>
                <c:pt idx="0">
                  <c:v>1.5950067659890761</c:v>
                </c:pt>
                <c:pt idx="1">
                  <c:v>0.7687702187460147</c:v>
                </c:pt>
                <c:pt idx="2">
                  <c:v>1.8731663650422774</c:v>
                </c:pt>
                <c:pt idx="3">
                  <c:v>0.85886840561327771</c:v>
                </c:pt>
                <c:pt idx="4">
                  <c:v>0.79186082889681564</c:v>
                </c:pt>
                <c:pt idx="5">
                  <c:v>0.66071093462037156</c:v>
                </c:pt>
              </c:numCache>
            </c:numRef>
          </c:val>
        </c:ser>
        <c:ser>
          <c:idx val="6"/>
          <c:order val="6"/>
          <c:tx>
            <c:strRef>
              <c:f>'TC '!$A$71</c:f>
              <c:strCache>
                <c:ptCount val="1"/>
                <c:pt idx="0">
                  <c:v>8</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'!$C$71,'TC '!$I$71,'TC '!$O$71,'TC '!$U$71,'TC '!$AA$71,'TC '!$AG$71)</c:f>
              <c:numCache>
                <c:formatCode>0.00</c:formatCode>
                <c:ptCount val="6"/>
                <c:pt idx="0">
                  <c:v>0.37884745092906652</c:v>
                </c:pt>
                <c:pt idx="1">
                  <c:v>0.10051844689532824</c:v>
                </c:pt>
                <c:pt idx="2">
                  <c:v>2.5546748357352795</c:v>
                </c:pt>
                <c:pt idx="3">
                  <c:v>0.27319542005025577</c:v>
                </c:pt>
                <c:pt idx="4">
                  <c:v>0.44613096764941473</c:v>
                </c:pt>
                <c:pt idx="5">
                  <c:v>0.15902989447082358</c:v>
                </c:pt>
              </c:numCache>
            </c:numRef>
          </c:val>
        </c:ser>
        <c:ser>
          <c:idx val="7"/>
          <c:order val="7"/>
          <c:tx>
            <c:strRef>
              <c:f>'TC '!$A$72</c:f>
              <c:strCache>
                <c:ptCount val="1"/>
                <c:pt idx="0">
                  <c:v>12</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'!$C$72,'TC '!$I$72,'TC '!$O$72,'TC '!$U$72,'TC '!$AA$72,'TC '!$AG$72)</c:f>
              <c:numCache>
                <c:formatCode>0.00</c:formatCode>
                <c:ptCount val="6"/>
                <c:pt idx="0">
                  <c:v>0</c:v>
                </c:pt>
                <c:pt idx="1">
                  <c:v>5.2395434684297353E-2</c:v>
                </c:pt>
                <c:pt idx="2">
                  <c:v>0</c:v>
                </c:pt>
                <c:pt idx="3">
                  <c:v>0</c:v>
                </c:pt>
                <c:pt idx="4">
                  <c:v>0</c:v>
                </c:pt>
                <c:pt idx="5">
                  <c:v>0.14115249968455695</c:v>
                </c:pt>
              </c:numCache>
            </c:numRef>
          </c:val>
        </c:ser>
        <c:ser>
          <c:idx val="8"/>
          <c:order val="8"/>
          <c:tx>
            <c:strRef>
              <c:f>'TC '!$A$73</c:f>
              <c:strCache>
                <c:ptCount val="1"/>
                <c:pt idx="0">
                  <c:v>13</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'!$C$73,'TC '!$I$73,'TC '!$O$73,'TC '!$U$73,'TC '!$AA$73,'TC '!$AG$73)</c:f>
              <c:numCache>
                <c:formatCode>0.00</c:formatCode>
                <c:ptCount val="6"/>
                <c:pt idx="0">
                  <c:v>0</c:v>
                </c:pt>
                <c:pt idx="1">
                  <c:v>0</c:v>
                </c:pt>
                <c:pt idx="2">
                  <c:v>0</c:v>
                </c:pt>
                <c:pt idx="3">
                  <c:v>0</c:v>
                </c:pt>
                <c:pt idx="4">
                  <c:v>0</c:v>
                </c:pt>
                <c:pt idx="5">
                  <c:v>0</c:v>
                </c:pt>
              </c:numCache>
            </c:numRef>
          </c:val>
        </c:ser>
        <c:ser>
          <c:idx val="9"/>
          <c:order val="9"/>
          <c:tx>
            <c:strRef>
              <c:f>'TC '!$A$74</c:f>
              <c:strCache>
                <c:ptCount val="1"/>
                <c:pt idx="0">
                  <c:v>16</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'!$C$74,'TC '!$I$74,'TC '!$O$74,'TC '!$U$74,'TC '!$AA$74,'TC '!$AG$74)</c:f>
              <c:numCache>
                <c:formatCode>0.00</c:formatCode>
                <c:ptCount val="6"/>
                <c:pt idx="0">
                  <c:v>0.3176016989954798</c:v>
                </c:pt>
                <c:pt idx="1">
                  <c:v>0.56797306140710457</c:v>
                </c:pt>
                <c:pt idx="2">
                  <c:v>7.8961889763013049E-2</c:v>
                </c:pt>
                <c:pt idx="3">
                  <c:v>0.23565610768071998</c:v>
                </c:pt>
                <c:pt idx="4">
                  <c:v>2.0874371778096847E-2</c:v>
                </c:pt>
                <c:pt idx="5">
                  <c:v>0.26520472225965719</c:v>
                </c:pt>
              </c:numCache>
            </c:numRef>
          </c:val>
        </c:ser>
        <c:ser>
          <c:idx val="10"/>
          <c:order val="10"/>
          <c:tx>
            <c:strRef>
              <c:f>'TC '!$A$75</c:f>
              <c:strCache>
                <c:ptCount val="1"/>
                <c:pt idx="0">
                  <c:v>17</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'!$C$75,'TC '!$I$75,'TC '!$O$75,'TC '!$U$75,'TC '!$AA$75,'TC '!$AG$75)</c:f>
              <c:numCache>
                <c:formatCode>0.00</c:formatCode>
                <c:ptCount val="6"/>
                <c:pt idx="0">
                  <c:v>0.5585325014054987</c:v>
                </c:pt>
                <c:pt idx="1">
                  <c:v>0.14271387294056675</c:v>
                </c:pt>
                <c:pt idx="2">
                  <c:v>0.9736229946730246</c:v>
                </c:pt>
                <c:pt idx="3">
                  <c:v>0.50562369126857309</c:v>
                </c:pt>
                <c:pt idx="4">
                  <c:v>1.4050129313176025</c:v>
                </c:pt>
                <c:pt idx="5">
                  <c:v>0.15136620518613253</c:v>
                </c:pt>
              </c:numCache>
            </c:numRef>
          </c:val>
        </c:ser>
        <c:ser>
          <c:idx val="11"/>
          <c:order val="11"/>
          <c:tx>
            <c:strRef>
              <c:f>'TC '!$A$76</c:f>
              <c:strCache>
                <c:ptCount val="1"/>
                <c:pt idx="0">
                  <c:v>25</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'!$C$76,'TC '!$I$76,'TC '!$O$76,'TC '!$U$76,'TC '!$AA$76,'TC '!$AG$76)</c:f>
              <c:numCache>
                <c:formatCode>0.00</c:formatCode>
                <c:ptCount val="6"/>
                <c:pt idx="0">
                  <c:v>0.6849569238393346</c:v>
                </c:pt>
                <c:pt idx="1">
                  <c:v>0.2876116398407727</c:v>
                </c:pt>
                <c:pt idx="2">
                  <c:v>0.53363333871822072</c:v>
                </c:pt>
                <c:pt idx="3">
                  <c:v>0.84606187459567284</c:v>
                </c:pt>
                <c:pt idx="4">
                  <c:v>0.23046149851978495</c:v>
                </c:pt>
                <c:pt idx="5">
                  <c:v>7.517431438393947E-2</c:v>
                </c:pt>
              </c:numCache>
            </c:numRef>
          </c:val>
        </c:ser>
        <c:ser>
          <c:idx val="12"/>
          <c:order val="12"/>
          <c:tx>
            <c:strRef>
              <c:f>'TC '!$A$77</c:f>
              <c:strCache>
                <c:ptCount val="1"/>
                <c:pt idx="0">
                  <c:v>26</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'!$C$77,'TC '!$I$77,'TC '!$O$77,'TC '!$U$77,'TC '!$AA$77,'TC '!$AG$77)</c:f>
              <c:numCache>
                <c:formatCode>0.00</c:formatCode>
                <c:ptCount val="6"/>
                <c:pt idx="0">
                  <c:v>2.4779355183488114</c:v>
                </c:pt>
                <c:pt idx="1">
                  <c:v>1.3350227347170678</c:v>
                </c:pt>
                <c:pt idx="2">
                  <c:v>0.41673288533995412</c:v>
                </c:pt>
                <c:pt idx="3">
                  <c:v>3.1256749111595581</c:v>
                </c:pt>
                <c:pt idx="4">
                  <c:v>1.706492528036879</c:v>
                </c:pt>
                <c:pt idx="5">
                  <c:v>0.73329368885609758</c:v>
                </c:pt>
              </c:numCache>
            </c:numRef>
          </c:val>
        </c:ser>
        <c:ser>
          <c:idx val="13"/>
          <c:order val="13"/>
          <c:tx>
            <c:strRef>
              <c:f>'TC '!$A$78</c:f>
              <c:strCache>
                <c:ptCount val="1"/>
                <c:pt idx="0">
                  <c:v>A10</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'!$C$78,'TC '!$I$78,'TC '!$O$78,'TC '!$U$78,'TC '!$AA$78,'TC '!$AG$78)</c:f>
              <c:numCache>
                <c:formatCode>0.00</c:formatCode>
                <c:ptCount val="6"/>
                <c:pt idx="0">
                  <c:v>0</c:v>
                </c:pt>
                <c:pt idx="1">
                  <c:v>0</c:v>
                </c:pt>
                <c:pt idx="2">
                  <c:v>0</c:v>
                </c:pt>
                <c:pt idx="3">
                  <c:v>0</c:v>
                </c:pt>
                <c:pt idx="4">
                  <c:v>0</c:v>
                </c:pt>
                <c:pt idx="5">
                  <c:v>0</c:v>
                </c:pt>
              </c:numCache>
            </c:numRef>
          </c:val>
        </c:ser>
        <c:ser>
          <c:idx val="14"/>
          <c:order val="14"/>
          <c:tx>
            <c:strRef>
              <c:f>'TC '!$A$79</c:f>
              <c:strCache>
                <c:ptCount val="1"/>
                <c:pt idx="0">
                  <c:v>A 18</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'!$C$79,'TC '!$I$79,'TC '!$O$79,'TC '!$U$79,'TC '!$AA$79,'TC '!$AG$79)</c:f>
              <c:numCache>
                <c:formatCode>0.00</c:formatCode>
                <c:ptCount val="6"/>
                <c:pt idx="0">
                  <c:v>0.38941815085031767</c:v>
                </c:pt>
                <c:pt idx="1">
                  <c:v>0.13599333931619789</c:v>
                </c:pt>
                <c:pt idx="2">
                  <c:v>0.81148664687371108</c:v>
                </c:pt>
                <c:pt idx="3">
                  <c:v>0.15168384692862658</c:v>
                </c:pt>
                <c:pt idx="4">
                  <c:v>0.45289228741833837</c:v>
                </c:pt>
                <c:pt idx="5">
                  <c:v>0.11931824920376476</c:v>
                </c:pt>
              </c:numCache>
            </c:numRef>
          </c:val>
        </c:ser>
        <c:ser>
          <c:idx val="15"/>
          <c:order val="15"/>
          <c:tx>
            <c:strRef>
              <c:f>'TC '!$A$80</c:f>
              <c:strCache>
                <c:ptCount val="1"/>
                <c:pt idx="0">
                  <c:v>E1</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'!$C$80,'TC '!$I$80,'TC '!$O$80,'TC '!$U$80,'TC '!$AA$80,'TC '!$AG$80)</c:f>
              <c:numCache>
                <c:formatCode>0.00</c:formatCode>
                <c:ptCount val="6"/>
                <c:pt idx="0">
                  <c:v>6.4798423912343944E-2</c:v>
                </c:pt>
                <c:pt idx="1">
                  <c:v>3.3598572491304997</c:v>
                </c:pt>
                <c:pt idx="2">
                  <c:v>0</c:v>
                </c:pt>
                <c:pt idx="3">
                  <c:v>0.47945658454423179</c:v>
                </c:pt>
                <c:pt idx="4">
                  <c:v>2.3385430274818058</c:v>
                </c:pt>
                <c:pt idx="5">
                  <c:v>0.20827206549813015</c:v>
                </c:pt>
              </c:numCache>
            </c:numRef>
          </c:val>
        </c:ser>
        <c:ser>
          <c:idx val="16"/>
          <c:order val="16"/>
          <c:tx>
            <c:strRef>
              <c:f>'TC '!$A$81</c:f>
              <c:strCache>
                <c:ptCount val="1"/>
                <c:pt idx="0">
                  <c:v>E2</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'!$C$81,'TC '!$I$81,'TC '!$O$81,'TC '!$U$81,'TC '!$AA$81,'TC '!$AG$81)</c:f>
              <c:numCache>
                <c:formatCode>0.00</c:formatCode>
                <c:ptCount val="6"/>
                <c:pt idx="0">
                  <c:v>0.60910518477602515</c:v>
                </c:pt>
                <c:pt idx="1">
                  <c:v>0.22923002674379658</c:v>
                </c:pt>
                <c:pt idx="2">
                  <c:v>1.114057074568316</c:v>
                </c:pt>
                <c:pt idx="3">
                  <c:v>8.9498562448256963E-2</c:v>
                </c:pt>
                <c:pt idx="4">
                  <c:v>0.72839864790416819</c:v>
                </c:pt>
                <c:pt idx="5">
                  <c:v>2.4724869489849732</c:v>
                </c:pt>
              </c:numCache>
            </c:numRef>
          </c:val>
        </c:ser>
        <c:ser>
          <c:idx val="17"/>
          <c:order val="17"/>
          <c:tx>
            <c:strRef>
              <c:f>'TC '!$A$82</c:f>
              <c:strCache>
                <c:ptCount val="1"/>
                <c:pt idx="0">
                  <c:v>E3</c:v>
                </c:pt>
              </c:strCache>
            </c:strRef>
          </c:tx>
          <c:invertIfNegative val="0"/>
          <c:cat>
            <c:strRef>
              <c:f>('TC '!$C$61,'TC '!$I$61,'TC '!$O$61,'TC '!$U$61,'TC '!$AA$61,'TC '!$AG$61)</c:f>
              <c:strCache>
                <c:ptCount val="6"/>
                <c:pt idx="0">
                  <c:v>SPA-1</c:v>
                </c:pt>
                <c:pt idx="1">
                  <c:v>SPA-2</c:v>
                </c:pt>
                <c:pt idx="2">
                  <c:v>HUN-1</c:v>
                </c:pt>
                <c:pt idx="3">
                  <c:v>HUN-2</c:v>
                </c:pt>
                <c:pt idx="4">
                  <c:v>ITA-1</c:v>
                </c:pt>
                <c:pt idx="5">
                  <c:v>ITA-2</c:v>
                </c:pt>
              </c:strCache>
            </c:strRef>
          </c:cat>
          <c:val>
            <c:numRef>
              <c:f>('TC '!$C$82,'TC '!$I$82,'TC '!$O$82,'TC '!$U$82,'TC '!$AA$82,'TC '!$AG$82)</c:f>
              <c:numCache>
                <c:formatCode>0.00</c:formatCode>
                <c:ptCount val="6"/>
                <c:pt idx="0">
                  <c:v>0.281484353475217</c:v>
                </c:pt>
                <c:pt idx="1">
                  <c:v>0.42449471295349611</c:v>
                </c:pt>
                <c:pt idx="2">
                  <c:v>0.11048970497329672</c:v>
                </c:pt>
                <c:pt idx="3">
                  <c:v>6.502709837311918E-2</c:v>
                </c:pt>
                <c:pt idx="4">
                  <c:v>0.30813563012602757</c:v>
                </c:pt>
                <c:pt idx="5">
                  <c:v>0.19361268740228418</c:v>
                </c:pt>
              </c:numCache>
            </c:numRef>
          </c:val>
        </c:ser>
        <c:dLbls>
          <c:showLegendKey val="0"/>
          <c:showVal val="0"/>
          <c:showCatName val="0"/>
          <c:showSerName val="0"/>
          <c:showPercent val="0"/>
          <c:showBubbleSize val="0"/>
        </c:dLbls>
        <c:gapWidth val="150"/>
        <c:axId val="86326656"/>
        <c:axId val="86332928"/>
      </c:barChart>
      <c:lineChart>
        <c:grouping val="standard"/>
        <c:varyColors val="0"/>
        <c:ser>
          <c:idx val="18"/>
          <c:order val="18"/>
          <c:spPr>
            <a:ln w="28575">
              <a:solidFill>
                <a:srgbClr val="FF0000"/>
              </a:solidFill>
            </a:ln>
          </c:spPr>
          <c:marker>
            <c:symbol val="none"/>
          </c:marker>
          <c:val>
            <c:numRef>
              <c:f>('TC '!$C$83,'TC '!$I$83,'TC '!$O$83,'TC '!$U$83,'TC '!$AA$83,'TC '!$AG$83)</c:f>
              <c:numCache>
                <c:formatCode>0.00</c:formatCode>
                <c:ptCount val="6"/>
                <c:pt idx="0">
                  <c:v>2.41</c:v>
                </c:pt>
                <c:pt idx="1">
                  <c:v>2.41</c:v>
                </c:pt>
                <c:pt idx="2">
                  <c:v>2.41</c:v>
                </c:pt>
                <c:pt idx="3">
                  <c:v>2.41</c:v>
                </c:pt>
                <c:pt idx="4">
                  <c:v>2.41</c:v>
                </c:pt>
                <c:pt idx="5">
                  <c:v>2.41</c:v>
                </c:pt>
              </c:numCache>
            </c:numRef>
          </c:val>
          <c:smooth val="0"/>
        </c:ser>
        <c:ser>
          <c:idx val="19"/>
          <c:order val="19"/>
          <c:spPr>
            <a:ln w="28575">
              <a:solidFill>
                <a:schemeClr val="accent6">
                  <a:lumMod val="75000"/>
                </a:schemeClr>
              </a:solidFill>
            </a:ln>
          </c:spPr>
          <c:marker>
            <c:symbol val="none"/>
          </c:marker>
          <c:val>
            <c:numRef>
              <c:f>('TC '!$C$84,'TC '!$I$84,'TC '!$O$84,'TC '!$U$84,'TC '!$AA$84,'TC '!$AG$84)</c:f>
              <c:numCache>
                <c:formatCode>0.00</c:formatCode>
                <c:ptCount val="6"/>
                <c:pt idx="0">
                  <c:v>1.93</c:v>
                </c:pt>
                <c:pt idx="1">
                  <c:v>1.93</c:v>
                </c:pt>
                <c:pt idx="2">
                  <c:v>1.93</c:v>
                </c:pt>
                <c:pt idx="3">
                  <c:v>1.93</c:v>
                </c:pt>
                <c:pt idx="4">
                  <c:v>1.93</c:v>
                </c:pt>
                <c:pt idx="5">
                  <c:v>1.93</c:v>
                </c:pt>
              </c:numCache>
            </c:numRef>
          </c:val>
          <c:smooth val="0"/>
        </c:ser>
        <c:dLbls>
          <c:showLegendKey val="0"/>
          <c:showVal val="0"/>
          <c:showCatName val="0"/>
          <c:showSerName val="0"/>
          <c:showPercent val="0"/>
          <c:showBubbleSize val="0"/>
        </c:dLbls>
        <c:marker val="1"/>
        <c:smooth val="0"/>
        <c:axId val="86326656"/>
        <c:axId val="86332928"/>
      </c:lineChart>
      <c:catAx>
        <c:axId val="86326656"/>
        <c:scaling>
          <c:orientation val="minMax"/>
        </c:scaling>
        <c:delete val="0"/>
        <c:axPos val="b"/>
        <c:majorGridlines>
          <c:spPr>
            <a:ln>
              <a:solidFill>
                <a:schemeClr val="accent1">
                  <a:lumMod val="40000"/>
                  <a:lumOff val="60000"/>
                </a:schemeClr>
              </a:solidFill>
            </a:ln>
          </c:spPr>
        </c:majorGridlines>
        <c:title>
          <c:tx>
            <c:rich>
              <a:bodyPr/>
              <a:lstStyle/>
              <a:p>
                <a:pPr>
                  <a:defRPr/>
                </a:pPr>
                <a:r>
                  <a:rPr lang="en-US"/>
                  <a:t>sample</a:t>
                </a:r>
              </a:p>
            </c:rich>
          </c:tx>
          <c:layout/>
          <c:overlay val="0"/>
        </c:title>
        <c:numFmt formatCode="General" sourceLinked="1"/>
        <c:majorTickMark val="out"/>
        <c:minorTickMark val="none"/>
        <c:tickLblPos val="nextTo"/>
        <c:txPr>
          <a:bodyPr/>
          <a:lstStyle/>
          <a:p>
            <a:pPr>
              <a:defRPr sz="1100" b="1"/>
            </a:pPr>
            <a:endParaRPr lang="en-US"/>
          </a:p>
        </c:txPr>
        <c:crossAx val="86332928"/>
        <c:crosses val="autoZero"/>
        <c:auto val="1"/>
        <c:lblAlgn val="ctr"/>
        <c:lblOffset val="100"/>
        <c:noMultiLvlLbl val="0"/>
      </c:catAx>
      <c:valAx>
        <c:axId val="86332928"/>
        <c:scaling>
          <c:orientation val="minMax"/>
        </c:scaling>
        <c:delete val="0"/>
        <c:axPos val="l"/>
        <c:majorGridlines>
          <c:spPr>
            <a:ln w="6350">
              <a:solidFill>
                <a:schemeClr val="accent1">
                  <a:lumMod val="40000"/>
                  <a:lumOff val="60000"/>
                </a:schemeClr>
              </a:solidFill>
              <a:prstDash val="sysDot"/>
            </a:ln>
          </c:spPr>
        </c:majorGridlines>
        <c:title>
          <c:tx>
            <c:rich>
              <a:bodyPr rot="-5400000" vert="horz"/>
              <a:lstStyle/>
              <a:p>
                <a:pPr>
                  <a:defRPr sz="1100"/>
                </a:pPr>
                <a:r>
                  <a:rPr lang="en-GB" sz="1100"/>
                  <a:t>Mandel's statistic, k</a:t>
                </a:r>
              </a:p>
            </c:rich>
          </c:tx>
          <c:layout/>
          <c:overlay val="0"/>
        </c:title>
        <c:numFmt formatCode="0" sourceLinked="0"/>
        <c:majorTickMark val="out"/>
        <c:minorTickMark val="none"/>
        <c:tickLblPos val="nextTo"/>
        <c:crossAx val="86326656"/>
        <c:crosses val="autoZero"/>
        <c:crossBetween val="between"/>
        <c:majorUnit val="1"/>
      </c:valAx>
      <c:spPr>
        <a:ln>
          <a:solidFill>
            <a:schemeClr val="bg1">
              <a:lumMod val="50000"/>
            </a:schemeClr>
          </a:solidFill>
        </a:ln>
      </c:spPr>
    </c:plotArea>
    <c:legend>
      <c:legendPos val="r"/>
      <c:legendEntry>
        <c:idx val="18"/>
        <c:delete val="1"/>
      </c:legendEntry>
      <c:legendEntry>
        <c:idx val="19"/>
        <c:delete val="1"/>
      </c:legendEntry>
      <c:layout>
        <c:manualLayout>
          <c:xMode val="edge"/>
          <c:yMode val="edge"/>
          <c:x val="0.79039539588193908"/>
          <c:y val="4.9549543729723651E-2"/>
          <c:w val="0.17720039999502729"/>
          <c:h val="0.71665648261304304"/>
        </c:manualLayout>
      </c:layout>
      <c:overlay val="0"/>
      <c:txPr>
        <a:bodyPr/>
        <a:lstStyle/>
        <a:p>
          <a:pPr>
            <a:defRPr b="1"/>
          </a:pPr>
          <a:endParaRPr lang="en-US"/>
        </a:p>
      </c:txPr>
    </c:legend>
    <c:plotVisOnly val="1"/>
    <c:dispBlanksAs val="gap"/>
    <c:showDLblsOverMax val="0"/>
  </c:chart>
  <c:spPr>
    <a:solidFill>
      <a:srgbClr val="BBE0E3">
        <a:tint val="20000"/>
      </a:srgbClr>
    </a:solidFill>
    <a:ln>
      <a:noFill/>
    </a:ln>
  </c:spPr>
  <c:txPr>
    <a:bodyPr/>
    <a:lstStyle/>
    <a:p>
      <a:pPr>
        <a:defRPr sz="105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'EC l TC'!$C$2:$E$2</c:f>
              <c:strCache>
                <c:ptCount val="1"/>
                <c:pt idx="0">
                  <c:v>SPA-1</c:v>
                </c:pt>
              </c:strCache>
            </c:strRef>
          </c:tx>
          <c:invertIfNegative val="0"/>
          <c:cat>
            <c:strRef>
              <c:f>'EC l TC'!$A$38:$A$55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TC'!$C$38:$C$55</c:f>
              <c:numCache>
                <c:formatCode>0.00</c:formatCode>
                <c:ptCount val="18"/>
                <c:pt idx="0">
                  <c:v>0</c:v>
                </c:pt>
                <c:pt idx="1">
                  <c:v>1.5046942858639656</c:v>
                </c:pt>
                <c:pt idx="2">
                  <c:v>-1.1794275515088071</c:v>
                </c:pt>
                <c:pt idx="3">
                  <c:v>-0.65084721206481155</c:v>
                </c:pt>
                <c:pt idx="4">
                  <c:v>0.80676093868157406</c:v>
                </c:pt>
                <c:pt idx="5">
                  <c:v>0</c:v>
                </c:pt>
                <c:pt idx="6">
                  <c:v>0.84603590628488423</c:v>
                </c:pt>
                <c:pt idx="7">
                  <c:v>-1.1872679068081997</c:v>
                </c:pt>
                <c:pt idx="8">
                  <c:v>-1.5945481346452623</c:v>
                </c:pt>
                <c:pt idx="9">
                  <c:v>0.6115101996391461</c:v>
                </c:pt>
                <c:pt idx="10">
                  <c:v>-0.70913350678370002</c:v>
                </c:pt>
                <c:pt idx="11">
                  <c:v>0.25761098223084011</c:v>
                </c:pt>
                <c:pt idx="12">
                  <c:v>0</c:v>
                </c:pt>
                <c:pt idx="13">
                  <c:v>1.2829163582410827</c:v>
                </c:pt>
                <c:pt idx="14">
                  <c:v>0.44784872824520672</c:v>
                </c:pt>
                <c:pt idx="15">
                  <c:v>-0.31984866764145886</c:v>
                </c:pt>
                <c:pt idx="16">
                  <c:v>-1.307236435860879</c:v>
                </c:pt>
                <c:pt idx="17">
                  <c:v>4.0289605297040301E-2</c:v>
                </c:pt>
              </c:numCache>
            </c:numRef>
          </c:val>
        </c:ser>
        <c:ser>
          <c:idx val="1"/>
          <c:order val="1"/>
          <c:tx>
            <c:strRef>
              <c:f>'EC l TC'!$I$2:$K$2</c:f>
              <c:strCache>
                <c:ptCount val="1"/>
                <c:pt idx="0">
                  <c:v>SPA-2</c:v>
                </c:pt>
              </c:strCache>
            </c:strRef>
          </c:tx>
          <c:invertIfNegative val="0"/>
          <c:cat>
            <c:strRef>
              <c:f>'EC l TC'!$A$38:$A$55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TC'!$I$38:$I$55</c:f>
              <c:numCache>
                <c:formatCode>0.00</c:formatCode>
                <c:ptCount val="18"/>
                <c:pt idx="0">
                  <c:v>0</c:v>
                </c:pt>
                <c:pt idx="1">
                  <c:v>1.8541187694201293</c:v>
                </c:pt>
                <c:pt idx="2">
                  <c:v>-1.1131932502671364</c:v>
                </c:pt>
                <c:pt idx="3">
                  <c:v>0.40512897136169812</c:v>
                </c:pt>
                <c:pt idx="4">
                  <c:v>0.56309824294843547</c:v>
                </c:pt>
                <c:pt idx="5">
                  <c:v>0</c:v>
                </c:pt>
                <c:pt idx="6">
                  <c:v>0.52476209121298334</c:v>
                </c:pt>
                <c:pt idx="7">
                  <c:v>-1.6919945647387178</c:v>
                </c:pt>
                <c:pt idx="8">
                  <c:v>0.17447673741296374</c:v>
                </c:pt>
                <c:pt idx="9">
                  <c:v>6.7203491328397605E-2</c:v>
                </c:pt>
                <c:pt idx="10">
                  <c:v>-0.51679117651688156</c:v>
                </c:pt>
                <c:pt idx="11">
                  <c:v>-0.12769101251327489</c:v>
                </c:pt>
                <c:pt idx="12">
                  <c:v>0</c:v>
                </c:pt>
                <c:pt idx="13">
                  <c:v>-1.2915041193838372</c:v>
                </c:pt>
                <c:pt idx="14">
                  <c:v>0.83811593299806741</c:v>
                </c:pt>
                <c:pt idx="15">
                  <c:v>0.42952143012110594</c:v>
                </c:pt>
                <c:pt idx="16">
                  <c:v>-1.6226790635363497</c:v>
                </c:pt>
                <c:pt idx="17">
                  <c:v>0.44416284926296107</c:v>
                </c:pt>
              </c:numCache>
            </c:numRef>
          </c:val>
        </c:ser>
        <c:ser>
          <c:idx val="2"/>
          <c:order val="2"/>
          <c:tx>
            <c:strRef>
              <c:f>'EC l TC'!$O$2:$Q$2</c:f>
              <c:strCache>
                <c:ptCount val="1"/>
                <c:pt idx="0">
                  <c:v>HUN-1</c:v>
                </c:pt>
              </c:strCache>
            </c:strRef>
          </c:tx>
          <c:invertIfNegative val="0"/>
          <c:cat>
            <c:strRef>
              <c:f>'EC l TC'!$A$38:$A$55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TC'!$O$38:$O$55</c:f>
              <c:numCache>
                <c:formatCode>0.00</c:formatCode>
                <c:ptCount val="18"/>
                <c:pt idx="0">
                  <c:v>0</c:v>
                </c:pt>
                <c:pt idx="1">
                  <c:v>1.0935596784231438</c:v>
                </c:pt>
                <c:pt idx="2">
                  <c:v>0.81265361130011848</c:v>
                </c:pt>
                <c:pt idx="3">
                  <c:v>-1.0919143044515816</c:v>
                </c:pt>
                <c:pt idx="4">
                  <c:v>-1.1152658632343135</c:v>
                </c:pt>
                <c:pt idx="5">
                  <c:v>0</c:v>
                </c:pt>
                <c:pt idx="6">
                  <c:v>-0.81786542649211114</c:v>
                </c:pt>
                <c:pt idx="7">
                  <c:v>-1.6969530529372874</c:v>
                </c:pt>
                <c:pt idx="8">
                  <c:v>0.81457866311668825</c:v>
                </c:pt>
                <c:pt idx="9">
                  <c:v>0.36918883088862831</c:v>
                </c:pt>
                <c:pt idx="10">
                  <c:v>1.3638468783240101</c:v>
                </c:pt>
                <c:pt idx="11">
                  <c:v>-0.53764136102914972</c:v>
                </c:pt>
                <c:pt idx="12">
                  <c:v>0</c:v>
                </c:pt>
                <c:pt idx="13">
                  <c:v>0.12300042169673021</c:v>
                </c:pt>
                <c:pt idx="14">
                  <c:v>0.44721621062035027</c:v>
                </c:pt>
                <c:pt idx="15">
                  <c:v>1.5159028663198901</c:v>
                </c:pt>
                <c:pt idx="16">
                  <c:v>-0.76046413977703264</c:v>
                </c:pt>
                <c:pt idx="17">
                  <c:v>-0.34452727241497172</c:v>
                </c:pt>
              </c:numCache>
            </c:numRef>
          </c:val>
        </c:ser>
        <c:ser>
          <c:idx val="3"/>
          <c:order val="3"/>
          <c:tx>
            <c:strRef>
              <c:f>'EC l TC'!$U$2:$W$2</c:f>
              <c:strCache>
                <c:ptCount val="1"/>
                <c:pt idx="0">
                  <c:v>HUN-2</c:v>
                </c:pt>
              </c:strCache>
            </c:strRef>
          </c:tx>
          <c:invertIfNegative val="0"/>
          <c:cat>
            <c:strRef>
              <c:f>'EC l TC'!$A$38:$A$55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TC'!$U$38:$U$55</c:f>
              <c:numCache>
                <c:formatCode>0.00</c:formatCode>
                <c:ptCount val="18"/>
                <c:pt idx="0">
                  <c:v>0</c:v>
                </c:pt>
                <c:pt idx="1">
                  <c:v>1.7916568535469211</c:v>
                </c:pt>
                <c:pt idx="2">
                  <c:v>0.26200057493350354</c:v>
                </c:pt>
                <c:pt idx="3">
                  <c:v>-1.1995537882460587</c:v>
                </c:pt>
                <c:pt idx="4">
                  <c:v>-1.5032025972271923</c:v>
                </c:pt>
                <c:pt idx="5">
                  <c:v>0</c:v>
                </c:pt>
                <c:pt idx="6">
                  <c:v>1.7548928057675724E-2</c:v>
                </c:pt>
                <c:pt idx="7">
                  <c:v>-1.1179193519964041</c:v>
                </c:pt>
                <c:pt idx="8">
                  <c:v>1.2480205301399883</c:v>
                </c:pt>
                <c:pt idx="9">
                  <c:v>0.19644639328147961</c:v>
                </c:pt>
                <c:pt idx="10">
                  <c:v>0.89773134136731325</c:v>
                </c:pt>
                <c:pt idx="11">
                  <c:v>-1.1767752493645187</c:v>
                </c:pt>
                <c:pt idx="12">
                  <c:v>0</c:v>
                </c:pt>
                <c:pt idx="13">
                  <c:v>0.18405871474160115</c:v>
                </c:pt>
                <c:pt idx="14">
                  <c:v>1.1864927474231148</c:v>
                </c:pt>
                <c:pt idx="15">
                  <c:v>2.5913839083880272E-2</c:v>
                </c:pt>
                <c:pt idx="16">
                  <c:v>-0.72884896209455774</c:v>
                </c:pt>
                <c:pt idx="17">
                  <c:v>-0.11099311503936178</c:v>
                </c:pt>
              </c:numCache>
            </c:numRef>
          </c:val>
        </c:ser>
        <c:ser>
          <c:idx val="4"/>
          <c:order val="4"/>
          <c:tx>
            <c:strRef>
              <c:f>'EC l TC'!$AA$2:$AC$2</c:f>
              <c:strCache>
                <c:ptCount val="1"/>
                <c:pt idx="0">
                  <c:v>ITA-1</c:v>
                </c:pt>
              </c:strCache>
            </c:strRef>
          </c:tx>
          <c:invertIfNegative val="0"/>
          <c:cat>
            <c:strRef>
              <c:f>'EC l TC'!$A$38:$A$55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TC'!$AA$38:$AA$55</c:f>
              <c:numCache>
                <c:formatCode>0.00</c:formatCode>
                <c:ptCount val="18"/>
                <c:pt idx="0">
                  <c:v>0</c:v>
                </c:pt>
                <c:pt idx="1">
                  <c:v>0.23720822961392443</c:v>
                </c:pt>
                <c:pt idx="2">
                  <c:v>-0.95869486906919765</c:v>
                </c:pt>
                <c:pt idx="3">
                  <c:v>-0.79931038360890583</c:v>
                </c:pt>
                <c:pt idx="4">
                  <c:v>1.4341560925646455</c:v>
                </c:pt>
                <c:pt idx="5">
                  <c:v>0</c:v>
                </c:pt>
                <c:pt idx="6">
                  <c:v>0.13571925583697608</c:v>
                </c:pt>
                <c:pt idx="7">
                  <c:v>-0.97001660582391125</c:v>
                </c:pt>
                <c:pt idx="8">
                  <c:v>-1.3757485855324103</c:v>
                </c:pt>
                <c:pt idx="9">
                  <c:v>1.0961803632074048</c:v>
                </c:pt>
                <c:pt idx="10">
                  <c:v>-0.32545285078704161</c:v>
                </c:pt>
                <c:pt idx="11">
                  <c:v>-0.13081459870587353</c:v>
                </c:pt>
                <c:pt idx="12">
                  <c:v>0</c:v>
                </c:pt>
                <c:pt idx="13">
                  <c:v>-0.81464851589801901</c:v>
                </c:pt>
                <c:pt idx="14">
                  <c:v>-0.27195616532161121</c:v>
                </c:pt>
                <c:pt idx="15">
                  <c:v>-0.67709028394295923</c:v>
                </c:pt>
                <c:pt idx="16">
                  <c:v>2.2109410889105896</c:v>
                </c:pt>
                <c:pt idx="17">
                  <c:v>-0.26063767285085793</c:v>
                </c:pt>
              </c:numCache>
            </c:numRef>
          </c:val>
        </c:ser>
        <c:ser>
          <c:idx val="5"/>
          <c:order val="5"/>
          <c:tx>
            <c:strRef>
              <c:f>'EC l TC'!$AG$2:$AI$2</c:f>
              <c:strCache>
                <c:ptCount val="1"/>
                <c:pt idx="0">
                  <c:v>ITA-2</c:v>
                </c:pt>
              </c:strCache>
            </c:strRef>
          </c:tx>
          <c:invertIfNegative val="0"/>
          <c:cat>
            <c:strRef>
              <c:f>'EC l TC'!$A$38:$A$55</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TC'!$AG$38:$AG$55</c:f>
              <c:numCache>
                <c:formatCode>0.00</c:formatCode>
                <c:ptCount val="18"/>
                <c:pt idx="0">
                  <c:v>0</c:v>
                </c:pt>
                <c:pt idx="1">
                  <c:v>-0.11345834781305091</c:v>
                </c:pt>
                <c:pt idx="2">
                  <c:v>-0.62673910953478895</c:v>
                </c:pt>
                <c:pt idx="3">
                  <c:v>-0.6434606420965101</c:v>
                </c:pt>
                <c:pt idx="4">
                  <c:v>-0.88025583539339125</c:v>
                </c:pt>
                <c:pt idx="5">
                  <c:v>0</c:v>
                </c:pt>
                <c:pt idx="6">
                  <c:v>0.22534784540404704</c:v>
                </c:pt>
                <c:pt idx="7">
                  <c:v>-0.12236924285231635</c:v>
                </c:pt>
                <c:pt idx="8">
                  <c:v>-0.67804183866351964</c:v>
                </c:pt>
                <c:pt idx="9">
                  <c:v>0.36150791519049208</c:v>
                </c:pt>
                <c:pt idx="10">
                  <c:v>-7.6183196882782814E-2</c:v>
                </c:pt>
                <c:pt idx="11">
                  <c:v>-0.6431121251777423</c:v>
                </c:pt>
                <c:pt idx="12">
                  <c:v>0</c:v>
                </c:pt>
                <c:pt idx="13">
                  <c:v>0.14197790010892331</c:v>
                </c:pt>
                <c:pt idx="14">
                  <c:v>-0.5820927921597433</c:v>
                </c:pt>
                <c:pt idx="15">
                  <c:v>1.3918902659742761E-2</c:v>
                </c:pt>
                <c:pt idx="16">
                  <c:v>3.3119967149868952</c:v>
                </c:pt>
                <c:pt idx="17">
                  <c:v>-3.668737786779596E-2</c:v>
                </c:pt>
              </c:numCache>
            </c:numRef>
          </c:val>
        </c:ser>
        <c:dLbls>
          <c:showLegendKey val="0"/>
          <c:showVal val="0"/>
          <c:showCatName val="0"/>
          <c:showSerName val="0"/>
          <c:showPercent val="0"/>
          <c:showBubbleSize val="0"/>
        </c:dLbls>
        <c:gapWidth val="150"/>
        <c:axId val="113737088"/>
        <c:axId val="113747456"/>
      </c:barChart>
      <c:lineChart>
        <c:grouping val="standard"/>
        <c:varyColors val="0"/>
        <c:ser>
          <c:idx val="6"/>
          <c:order val="6"/>
          <c:spPr>
            <a:ln>
              <a:solidFill>
                <a:srgbClr val="FF0000"/>
              </a:solidFill>
            </a:ln>
          </c:spPr>
          <c:marker>
            <c:symbol val="none"/>
          </c:marker>
          <c:val>
            <c:numRef>
              <c:f>'EC l TC'!$AI$38:$AI$55</c:f>
              <c:numCache>
                <c:formatCode>0.00</c:formatCode>
                <c:ptCount val="18"/>
                <c:pt idx="0">
                  <c:v>-2.3199999999999998</c:v>
                </c:pt>
                <c:pt idx="1">
                  <c:v>-2.3199999999999998</c:v>
                </c:pt>
                <c:pt idx="2">
                  <c:v>-2.3199999999999998</c:v>
                </c:pt>
                <c:pt idx="3">
                  <c:v>-2.3199999999999998</c:v>
                </c:pt>
                <c:pt idx="4">
                  <c:v>-2.3199999999999998</c:v>
                </c:pt>
                <c:pt idx="5">
                  <c:v>-2.3199999999999998</c:v>
                </c:pt>
                <c:pt idx="6">
                  <c:v>-2.3199999999999998</c:v>
                </c:pt>
                <c:pt idx="7">
                  <c:v>-2.3199999999999998</c:v>
                </c:pt>
                <c:pt idx="8">
                  <c:v>-2.3199999999999998</c:v>
                </c:pt>
                <c:pt idx="9">
                  <c:v>-2.3199999999999998</c:v>
                </c:pt>
                <c:pt idx="10">
                  <c:v>-2.3199999999999998</c:v>
                </c:pt>
                <c:pt idx="11">
                  <c:v>-2.3199999999999998</c:v>
                </c:pt>
                <c:pt idx="12">
                  <c:v>-2.3199999999999998</c:v>
                </c:pt>
                <c:pt idx="13">
                  <c:v>-2.3199999999999998</c:v>
                </c:pt>
                <c:pt idx="14">
                  <c:v>-2.3199999999999998</c:v>
                </c:pt>
                <c:pt idx="15">
                  <c:v>-2.3199999999999998</c:v>
                </c:pt>
                <c:pt idx="16">
                  <c:v>-2.3199999999999998</c:v>
                </c:pt>
                <c:pt idx="17">
                  <c:v>-2.3199999999999998</c:v>
                </c:pt>
              </c:numCache>
            </c:numRef>
          </c:val>
          <c:smooth val="0"/>
        </c:ser>
        <c:ser>
          <c:idx val="7"/>
          <c:order val="7"/>
          <c:spPr>
            <a:ln>
              <a:solidFill>
                <a:schemeClr val="accent6">
                  <a:lumMod val="75000"/>
                </a:schemeClr>
              </a:solidFill>
            </a:ln>
          </c:spPr>
          <c:marker>
            <c:symbol val="none"/>
          </c:marker>
          <c:val>
            <c:numRef>
              <c:f>'EC l TC'!$AJ$38:$AJ$55</c:f>
              <c:numCache>
                <c:formatCode>0.00</c:formatCode>
                <c:ptCount val="18"/>
                <c:pt idx="0">
                  <c:v>-1.86</c:v>
                </c:pt>
                <c:pt idx="1">
                  <c:v>-1.86</c:v>
                </c:pt>
                <c:pt idx="2">
                  <c:v>-1.86</c:v>
                </c:pt>
                <c:pt idx="3">
                  <c:v>-1.86</c:v>
                </c:pt>
                <c:pt idx="4">
                  <c:v>-1.86</c:v>
                </c:pt>
                <c:pt idx="5">
                  <c:v>-1.86</c:v>
                </c:pt>
                <c:pt idx="6">
                  <c:v>-1.86</c:v>
                </c:pt>
                <c:pt idx="7">
                  <c:v>-1.86</c:v>
                </c:pt>
                <c:pt idx="8">
                  <c:v>-1.86</c:v>
                </c:pt>
                <c:pt idx="9">
                  <c:v>-1.86</c:v>
                </c:pt>
                <c:pt idx="10">
                  <c:v>-1.86</c:v>
                </c:pt>
                <c:pt idx="11">
                  <c:v>-1.86</c:v>
                </c:pt>
                <c:pt idx="12">
                  <c:v>-1.86</c:v>
                </c:pt>
                <c:pt idx="13">
                  <c:v>-1.86</c:v>
                </c:pt>
                <c:pt idx="14">
                  <c:v>-1.86</c:v>
                </c:pt>
                <c:pt idx="15">
                  <c:v>-1.86</c:v>
                </c:pt>
                <c:pt idx="16">
                  <c:v>-1.86</c:v>
                </c:pt>
                <c:pt idx="17">
                  <c:v>-1.86</c:v>
                </c:pt>
              </c:numCache>
            </c:numRef>
          </c:val>
          <c:smooth val="0"/>
        </c:ser>
        <c:ser>
          <c:idx val="8"/>
          <c:order val="8"/>
          <c:spPr>
            <a:ln>
              <a:solidFill>
                <a:srgbClr val="FF0000"/>
              </a:solidFill>
            </a:ln>
          </c:spPr>
          <c:marker>
            <c:symbol val="none"/>
          </c:marker>
          <c:val>
            <c:numRef>
              <c:f>'EC l TC'!$AK$38:$AK$55</c:f>
              <c:numCache>
                <c:formatCode>0.00</c:formatCode>
                <c:ptCount val="18"/>
                <c:pt idx="0">
                  <c:v>2.3199999999999998</c:v>
                </c:pt>
                <c:pt idx="1">
                  <c:v>2.3199999999999998</c:v>
                </c:pt>
                <c:pt idx="2">
                  <c:v>2.3199999999999998</c:v>
                </c:pt>
                <c:pt idx="3">
                  <c:v>2.3199999999999998</c:v>
                </c:pt>
                <c:pt idx="4">
                  <c:v>2.3199999999999998</c:v>
                </c:pt>
                <c:pt idx="5">
                  <c:v>2.3199999999999998</c:v>
                </c:pt>
                <c:pt idx="6">
                  <c:v>2.3199999999999998</c:v>
                </c:pt>
                <c:pt idx="7">
                  <c:v>2.3199999999999998</c:v>
                </c:pt>
                <c:pt idx="8">
                  <c:v>2.3199999999999998</c:v>
                </c:pt>
                <c:pt idx="9">
                  <c:v>2.3199999999999998</c:v>
                </c:pt>
                <c:pt idx="10">
                  <c:v>2.3199999999999998</c:v>
                </c:pt>
                <c:pt idx="11">
                  <c:v>2.3199999999999998</c:v>
                </c:pt>
                <c:pt idx="12">
                  <c:v>2.3199999999999998</c:v>
                </c:pt>
                <c:pt idx="13">
                  <c:v>2.3199999999999998</c:v>
                </c:pt>
                <c:pt idx="14">
                  <c:v>2.3199999999999998</c:v>
                </c:pt>
                <c:pt idx="15">
                  <c:v>2.3199999999999998</c:v>
                </c:pt>
                <c:pt idx="16">
                  <c:v>2.3199999999999998</c:v>
                </c:pt>
                <c:pt idx="17">
                  <c:v>2.3199999999999998</c:v>
                </c:pt>
              </c:numCache>
            </c:numRef>
          </c:val>
          <c:smooth val="0"/>
        </c:ser>
        <c:ser>
          <c:idx val="9"/>
          <c:order val="9"/>
          <c:spPr>
            <a:ln>
              <a:solidFill>
                <a:schemeClr val="accent6">
                  <a:lumMod val="75000"/>
                </a:schemeClr>
              </a:solidFill>
            </a:ln>
          </c:spPr>
          <c:marker>
            <c:symbol val="none"/>
          </c:marker>
          <c:val>
            <c:numRef>
              <c:f>'EC l TC'!$AL$38:$AL$55</c:f>
              <c:numCache>
                <c:formatCode>0.00</c:formatCode>
                <c:ptCount val="18"/>
                <c:pt idx="0">
                  <c:v>1.86</c:v>
                </c:pt>
                <c:pt idx="1">
                  <c:v>1.86</c:v>
                </c:pt>
                <c:pt idx="2">
                  <c:v>1.86</c:v>
                </c:pt>
                <c:pt idx="3">
                  <c:v>1.86</c:v>
                </c:pt>
                <c:pt idx="4">
                  <c:v>1.86</c:v>
                </c:pt>
                <c:pt idx="5">
                  <c:v>1.86</c:v>
                </c:pt>
                <c:pt idx="6">
                  <c:v>1.86</c:v>
                </c:pt>
                <c:pt idx="7">
                  <c:v>1.86</c:v>
                </c:pt>
                <c:pt idx="8">
                  <c:v>1.86</c:v>
                </c:pt>
                <c:pt idx="9">
                  <c:v>1.86</c:v>
                </c:pt>
                <c:pt idx="10">
                  <c:v>1.86</c:v>
                </c:pt>
                <c:pt idx="11">
                  <c:v>1.86</c:v>
                </c:pt>
                <c:pt idx="12">
                  <c:v>1.86</c:v>
                </c:pt>
                <c:pt idx="13">
                  <c:v>1.86</c:v>
                </c:pt>
                <c:pt idx="14">
                  <c:v>1.86</c:v>
                </c:pt>
                <c:pt idx="15">
                  <c:v>1.86</c:v>
                </c:pt>
                <c:pt idx="16">
                  <c:v>1.86</c:v>
                </c:pt>
                <c:pt idx="17">
                  <c:v>1.86</c:v>
                </c:pt>
              </c:numCache>
            </c:numRef>
          </c:val>
          <c:smooth val="0"/>
        </c:ser>
        <c:dLbls>
          <c:showLegendKey val="0"/>
          <c:showVal val="0"/>
          <c:showCatName val="0"/>
          <c:showSerName val="0"/>
          <c:showPercent val="0"/>
          <c:showBubbleSize val="0"/>
        </c:dLbls>
        <c:marker val="1"/>
        <c:smooth val="0"/>
        <c:axId val="113737088"/>
        <c:axId val="113747456"/>
      </c:lineChart>
      <c:catAx>
        <c:axId val="113737088"/>
        <c:scaling>
          <c:orientation val="minMax"/>
        </c:scaling>
        <c:delete val="0"/>
        <c:axPos val="b"/>
        <c:majorGridlines>
          <c:spPr>
            <a:ln>
              <a:solidFill>
                <a:schemeClr val="accent1">
                  <a:lumMod val="40000"/>
                  <a:lumOff val="60000"/>
                </a:schemeClr>
              </a:solidFill>
            </a:ln>
          </c:spPr>
        </c:majorGridlines>
        <c:title>
          <c:tx>
            <c:rich>
              <a:bodyPr/>
              <a:lstStyle/>
              <a:p>
                <a:pPr>
                  <a:defRPr/>
                </a:pPr>
                <a:r>
                  <a:rPr lang="en-GB"/>
                  <a:t>Laboratory</a:t>
                </a:r>
              </a:p>
            </c:rich>
          </c:tx>
          <c:layout/>
          <c:overlay val="0"/>
        </c:title>
        <c:numFmt formatCode="General" sourceLinked="1"/>
        <c:majorTickMark val="out"/>
        <c:minorTickMark val="none"/>
        <c:tickLblPos val="nextTo"/>
        <c:crossAx val="113747456"/>
        <c:crosses val="autoZero"/>
        <c:auto val="1"/>
        <c:lblAlgn val="ctr"/>
        <c:lblOffset val="100"/>
        <c:noMultiLvlLbl val="0"/>
      </c:catAx>
      <c:valAx>
        <c:axId val="113747456"/>
        <c:scaling>
          <c:orientation val="minMax"/>
          <c:max val="3"/>
          <c:min val="-3"/>
        </c:scaling>
        <c:delete val="0"/>
        <c:axPos val="l"/>
        <c:majorGridlines>
          <c:spPr>
            <a:ln>
              <a:solidFill>
                <a:schemeClr val="accent1">
                  <a:lumMod val="40000"/>
                  <a:lumOff val="60000"/>
                </a:schemeClr>
              </a:solidFill>
              <a:prstDash val="sysDot"/>
            </a:ln>
          </c:spPr>
        </c:majorGridlines>
        <c:title>
          <c:tx>
            <c:rich>
              <a:bodyPr rot="-5400000" vert="horz"/>
              <a:lstStyle/>
              <a:p>
                <a:pPr>
                  <a:defRPr/>
                </a:pPr>
                <a:r>
                  <a:rPr lang="en-GB"/>
                  <a:t>Mandel's statistic, h</a:t>
                </a:r>
              </a:p>
            </c:rich>
          </c:tx>
          <c:layout>
            <c:manualLayout>
              <c:xMode val="edge"/>
              <c:yMode val="edge"/>
              <c:x val="5.5556098965890135E-3"/>
              <c:y val="0.28622663777766033"/>
            </c:manualLayout>
          </c:layout>
          <c:overlay val="0"/>
        </c:title>
        <c:numFmt formatCode="0" sourceLinked="0"/>
        <c:majorTickMark val="out"/>
        <c:minorTickMark val="none"/>
        <c:tickLblPos val="nextTo"/>
        <c:crossAx val="113737088"/>
        <c:crosses val="autoZero"/>
        <c:crossBetween val="between"/>
        <c:majorUnit val="1"/>
      </c:valAx>
      <c:spPr>
        <a:ln>
          <a:solidFill>
            <a:schemeClr val="bg1">
              <a:lumMod val="50000"/>
            </a:schemeClr>
          </a:solidFill>
        </a:ln>
      </c:spPr>
    </c:plotArea>
    <c:legend>
      <c:legendPos val="r"/>
      <c:legendEntry>
        <c:idx val="6"/>
        <c:delete val="1"/>
      </c:legendEntry>
      <c:legendEntry>
        <c:idx val="7"/>
        <c:delete val="1"/>
      </c:legendEntry>
      <c:legendEntry>
        <c:idx val="8"/>
        <c:delete val="1"/>
      </c:legendEntry>
      <c:legendEntry>
        <c:idx val="9"/>
        <c:delete val="1"/>
      </c:legendEntry>
      <c:layout>
        <c:manualLayout>
          <c:xMode val="edge"/>
          <c:yMode val="edge"/>
          <c:x val="0.89480022990743247"/>
          <c:y val="0.22807419324718325"/>
          <c:w val="0.10381031703018595"/>
          <c:h val="0.48544733921682603"/>
        </c:manualLayout>
      </c:layout>
      <c:overlay val="0"/>
    </c:legend>
    <c:plotVisOnly val="1"/>
    <c:dispBlanksAs val="gap"/>
    <c:showDLblsOverMax val="0"/>
  </c:chart>
  <c:spPr>
    <a:noFill/>
    <a:ln>
      <a:noFill/>
    </a:ln>
  </c:spPr>
  <c:txPr>
    <a:bodyPr/>
    <a:lstStyle/>
    <a:p>
      <a:pPr>
        <a:defRPr sz="1100" b="1"/>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'EC l TC'!$C$2:$E$2</c:f>
              <c:strCache>
                <c:ptCount val="1"/>
                <c:pt idx="0">
                  <c:v>SPA-1</c:v>
                </c:pt>
              </c:strCache>
            </c:strRef>
          </c:tx>
          <c:invertIfNegative val="0"/>
          <c:cat>
            <c:strRef>
              <c:f>'EC l TC'!$A$66:$A$83</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TC'!$C$66:$C$83</c:f>
              <c:numCache>
                <c:formatCode>0.00</c:formatCode>
                <c:ptCount val="18"/>
                <c:pt idx="0">
                  <c:v>0</c:v>
                </c:pt>
                <c:pt idx="1">
                  <c:v>0.79853345074947468</c:v>
                </c:pt>
                <c:pt idx="2">
                  <c:v>0</c:v>
                </c:pt>
                <c:pt idx="3">
                  <c:v>0.34000677930508111</c:v>
                </c:pt>
                <c:pt idx="4">
                  <c:v>1.8360757411037225</c:v>
                </c:pt>
                <c:pt idx="5">
                  <c:v>0</c:v>
                </c:pt>
                <c:pt idx="6">
                  <c:v>0.34815597244162344</c:v>
                </c:pt>
                <c:pt idx="7">
                  <c:v>0</c:v>
                </c:pt>
                <c:pt idx="8">
                  <c:v>0</c:v>
                </c:pt>
                <c:pt idx="9">
                  <c:v>0.53763592584449948</c:v>
                </c:pt>
                <c:pt idx="10">
                  <c:v>0.52159987815053843</c:v>
                </c:pt>
                <c:pt idx="11">
                  <c:v>1.8505159911016218</c:v>
                </c:pt>
                <c:pt idx="12">
                  <c:v>0</c:v>
                </c:pt>
                <c:pt idx="13">
                  <c:v>0</c:v>
                </c:pt>
                <c:pt idx="14">
                  <c:v>0.3415925195268521</c:v>
                </c:pt>
                <c:pt idx="15">
                  <c:v>1.4019925498471986</c:v>
                </c:pt>
                <c:pt idx="16">
                  <c:v>0.28706235161289245</c:v>
                </c:pt>
                <c:pt idx="17">
                  <c:v>0.77727176839181888</c:v>
                </c:pt>
              </c:numCache>
            </c:numRef>
          </c:val>
        </c:ser>
        <c:ser>
          <c:idx val="1"/>
          <c:order val="1"/>
          <c:tx>
            <c:strRef>
              <c:f>'EC l TC'!$I$2:$K$2</c:f>
              <c:strCache>
                <c:ptCount val="1"/>
                <c:pt idx="0">
                  <c:v>SPA-2</c:v>
                </c:pt>
              </c:strCache>
            </c:strRef>
          </c:tx>
          <c:invertIfNegative val="0"/>
          <c:cat>
            <c:strRef>
              <c:f>'EC l TC'!$A$66:$A$83</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TC'!$I$66:$I$83</c:f>
              <c:numCache>
                <c:formatCode>0.00</c:formatCode>
                <c:ptCount val="18"/>
                <c:pt idx="0">
                  <c:v>0</c:v>
                </c:pt>
                <c:pt idx="1">
                  <c:v>0.22425398226724866</c:v>
                </c:pt>
                <c:pt idx="2">
                  <c:v>0</c:v>
                </c:pt>
                <c:pt idx="3">
                  <c:v>0.61317938600020527</c:v>
                </c:pt>
                <c:pt idx="4">
                  <c:v>0.17079811260632013</c:v>
                </c:pt>
                <c:pt idx="5">
                  <c:v>0</c:v>
                </c:pt>
                <c:pt idx="6">
                  <c:v>0.23006888093042765</c:v>
                </c:pt>
                <c:pt idx="7">
                  <c:v>0.76745827805211253</c:v>
                </c:pt>
                <c:pt idx="8">
                  <c:v>0</c:v>
                </c:pt>
                <c:pt idx="9">
                  <c:v>0.39739349483808062</c:v>
                </c:pt>
                <c:pt idx="10">
                  <c:v>0.27460701023259743</c:v>
                </c:pt>
                <c:pt idx="11">
                  <c:v>0.2784333541563509</c:v>
                </c:pt>
                <c:pt idx="12">
                  <c:v>0</c:v>
                </c:pt>
                <c:pt idx="13">
                  <c:v>0</c:v>
                </c:pt>
                <c:pt idx="14">
                  <c:v>2.9771594735614207E-2</c:v>
                </c:pt>
                <c:pt idx="15">
                  <c:v>2.3882964324279534</c:v>
                </c:pt>
                <c:pt idx="16">
                  <c:v>0.64964544770884891</c:v>
                </c:pt>
                <c:pt idx="17">
                  <c:v>2.1130272504118888</c:v>
                </c:pt>
              </c:numCache>
            </c:numRef>
          </c:val>
        </c:ser>
        <c:ser>
          <c:idx val="2"/>
          <c:order val="2"/>
          <c:tx>
            <c:strRef>
              <c:f>'EC l TC'!$O$2:$Q$2</c:f>
              <c:strCache>
                <c:ptCount val="1"/>
                <c:pt idx="0">
                  <c:v>HUN-1</c:v>
                </c:pt>
              </c:strCache>
            </c:strRef>
          </c:tx>
          <c:invertIfNegative val="0"/>
          <c:cat>
            <c:strRef>
              <c:f>'EC l TC'!$A$66:$A$83</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TC'!$O$66:$O$83</c:f>
              <c:numCache>
                <c:formatCode>0.00</c:formatCode>
                <c:ptCount val="18"/>
                <c:pt idx="0">
                  <c:v>0</c:v>
                </c:pt>
                <c:pt idx="1">
                  <c:v>0.30735235261015897</c:v>
                </c:pt>
                <c:pt idx="2">
                  <c:v>0</c:v>
                </c:pt>
                <c:pt idx="3">
                  <c:v>0.30413303792485008</c:v>
                </c:pt>
                <c:pt idx="4">
                  <c:v>0.74963074893001591</c:v>
                </c:pt>
                <c:pt idx="5">
                  <c:v>0</c:v>
                </c:pt>
                <c:pt idx="6">
                  <c:v>1.748841857478296</c:v>
                </c:pt>
                <c:pt idx="7">
                  <c:v>0</c:v>
                </c:pt>
                <c:pt idx="8">
                  <c:v>0</c:v>
                </c:pt>
                <c:pt idx="9">
                  <c:v>0.97281366231996158</c:v>
                </c:pt>
                <c:pt idx="10">
                  <c:v>0.44836625362766575</c:v>
                </c:pt>
                <c:pt idx="11">
                  <c:v>0.81309506400456411</c:v>
                </c:pt>
                <c:pt idx="12">
                  <c:v>0</c:v>
                </c:pt>
                <c:pt idx="13">
                  <c:v>0</c:v>
                </c:pt>
                <c:pt idx="14">
                  <c:v>8.9328664809404462E-2</c:v>
                </c:pt>
                <c:pt idx="15">
                  <c:v>1.177457778841549</c:v>
                </c:pt>
                <c:pt idx="16">
                  <c:v>0.87385309512257625</c:v>
                </c:pt>
                <c:pt idx="17">
                  <c:v>1.7961390700930164</c:v>
                </c:pt>
              </c:numCache>
            </c:numRef>
          </c:val>
        </c:ser>
        <c:ser>
          <c:idx val="3"/>
          <c:order val="3"/>
          <c:tx>
            <c:strRef>
              <c:f>'EC l TC'!$U$2:$W$2</c:f>
              <c:strCache>
                <c:ptCount val="1"/>
                <c:pt idx="0">
                  <c:v>HUN-2</c:v>
                </c:pt>
              </c:strCache>
            </c:strRef>
          </c:tx>
          <c:invertIfNegative val="0"/>
          <c:cat>
            <c:strRef>
              <c:f>'EC l TC'!$A$66:$A$83</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TC'!$U$66:$U$83</c:f>
              <c:numCache>
                <c:formatCode>0.00</c:formatCode>
                <c:ptCount val="18"/>
                <c:pt idx="0">
                  <c:v>0</c:v>
                </c:pt>
                <c:pt idx="1">
                  <c:v>1.3655818050400426</c:v>
                </c:pt>
                <c:pt idx="2">
                  <c:v>0</c:v>
                </c:pt>
                <c:pt idx="3">
                  <c:v>0.16687792339211016</c:v>
                </c:pt>
                <c:pt idx="4">
                  <c:v>1.0520682445484608</c:v>
                </c:pt>
                <c:pt idx="5">
                  <c:v>0</c:v>
                </c:pt>
                <c:pt idx="6">
                  <c:v>0.73176342940148664</c:v>
                </c:pt>
                <c:pt idx="7">
                  <c:v>0</c:v>
                </c:pt>
                <c:pt idx="8">
                  <c:v>0</c:v>
                </c:pt>
                <c:pt idx="9">
                  <c:v>0.93253959834408273</c:v>
                </c:pt>
                <c:pt idx="10">
                  <c:v>0.73309270500204837</c:v>
                </c:pt>
                <c:pt idx="11">
                  <c:v>1.9156013699493282</c:v>
                </c:pt>
                <c:pt idx="12">
                  <c:v>0</c:v>
                </c:pt>
                <c:pt idx="13">
                  <c:v>0</c:v>
                </c:pt>
                <c:pt idx="14">
                  <c:v>0.39764643499745012</c:v>
                </c:pt>
                <c:pt idx="15">
                  <c:v>0.50960480517673823</c:v>
                </c:pt>
                <c:pt idx="16">
                  <c:v>0.15901037332108431</c:v>
                </c:pt>
                <c:pt idx="17">
                  <c:v>1.3947491229333651</c:v>
                </c:pt>
              </c:numCache>
            </c:numRef>
          </c:val>
        </c:ser>
        <c:ser>
          <c:idx val="4"/>
          <c:order val="4"/>
          <c:tx>
            <c:strRef>
              <c:f>'EC l TC'!$AA$2:$AC$2</c:f>
              <c:strCache>
                <c:ptCount val="1"/>
                <c:pt idx="0">
                  <c:v>ITA-1</c:v>
                </c:pt>
              </c:strCache>
            </c:strRef>
          </c:tx>
          <c:invertIfNegative val="0"/>
          <c:cat>
            <c:strRef>
              <c:f>'EC l TC'!$A$66:$A$83</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TC'!$AA$66:$AA$83</c:f>
              <c:numCache>
                <c:formatCode>0.00</c:formatCode>
                <c:ptCount val="18"/>
                <c:pt idx="0">
                  <c:v>0</c:v>
                </c:pt>
                <c:pt idx="1">
                  <c:v>0.19922855812654128</c:v>
                </c:pt>
                <c:pt idx="2">
                  <c:v>0</c:v>
                </c:pt>
                <c:pt idx="3">
                  <c:v>0.15883070739799443</c:v>
                </c:pt>
                <c:pt idx="4">
                  <c:v>2.8382250333801937</c:v>
                </c:pt>
                <c:pt idx="5">
                  <c:v>0</c:v>
                </c:pt>
                <c:pt idx="6">
                  <c:v>0.31825062504747287</c:v>
                </c:pt>
                <c:pt idx="7">
                  <c:v>0</c:v>
                </c:pt>
                <c:pt idx="8">
                  <c:v>0</c:v>
                </c:pt>
                <c:pt idx="9">
                  <c:v>3.0772262645737583E-2</c:v>
                </c:pt>
                <c:pt idx="10">
                  <c:v>0.51597159315618613</c:v>
                </c:pt>
                <c:pt idx="11">
                  <c:v>0.5604682577520419</c:v>
                </c:pt>
                <c:pt idx="12">
                  <c:v>0</c:v>
                </c:pt>
                <c:pt idx="13">
                  <c:v>0</c:v>
                </c:pt>
                <c:pt idx="14">
                  <c:v>0.42439255823640737</c:v>
                </c:pt>
                <c:pt idx="15">
                  <c:v>0.20784419896982481</c:v>
                </c:pt>
                <c:pt idx="16">
                  <c:v>9.7425333398130629E-2</c:v>
                </c:pt>
                <c:pt idx="17">
                  <c:v>1.4014912601959011</c:v>
                </c:pt>
              </c:numCache>
            </c:numRef>
          </c:val>
        </c:ser>
        <c:ser>
          <c:idx val="5"/>
          <c:order val="5"/>
          <c:tx>
            <c:strRef>
              <c:f>'EC l TC'!$AG$2:$AI$2</c:f>
              <c:strCache>
                <c:ptCount val="1"/>
                <c:pt idx="0">
                  <c:v>ITA-2</c:v>
                </c:pt>
              </c:strCache>
            </c:strRef>
          </c:tx>
          <c:invertIfNegative val="0"/>
          <c:cat>
            <c:strRef>
              <c:f>'EC l TC'!$A$66:$A$83</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TC'!$AG$66:$AG$83</c:f>
              <c:numCache>
                <c:formatCode>0.00</c:formatCode>
                <c:ptCount val="18"/>
                <c:pt idx="0">
                  <c:v>0</c:v>
                </c:pt>
                <c:pt idx="1">
                  <c:v>7.1698946323299956E-2</c:v>
                </c:pt>
                <c:pt idx="2">
                  <c:v>0</c:v>
                </c:pt>
                <c:pt idx="3">
                  <c:v>0.8658224553319106</c:v>
                </c:pt>
                <c:pt idx="4">
                  <c:v>0.66144233516774464</c:v>
                </c:pt>
                <c:pt idx="5">
                  <c:v>0</c:v>
                </c:pt>
                <c:pt idx="6">
                  <c:v>0.3809896949966407</c:v>
                </c:pt>
                <c:pt idx="7">
                  <c:v>0.14455663217400086</c:v>
                </c:pt>
                <c:pt idx="8">
                  <c:v>0</c:v>
                </c:pt>
                <c:pt idx="9">
                  <c:v>1.000152628980213E-2</c:v>
                </c:pt>
                <c:pt idx="10">
                  <c:v>0.36391338561675723</c:v>
                </c:pt>
                <c:pt idx="11">
                  <c:v>0.80346256758766521</c:v>
                </c:pt>
                <c:pt idx="12">
                  <c:v>0</c:v>
                </c:pt>
                <c:pt idx="13">
                  <c:v>0</c:v>
                </c:pt>
                <c:pt idx="14">
                  <c:v>0.14219502385351615</c:v>
                </c:pt>
                <c:pt idx="15">
                  <c:v>0.58628407242014602</c:v>
                </c:pt>
                <c:pt idx="16">
                  <c:v>2.5000144181656889</c:v>
                </c:pt>
                <c:pt idx="17">
                  <c:v>1.8026506585846154</c:v>
                </c:pt>
              </c:numCache>
            </c:numRef>
          </c:val>
        </c:ser>
        <c:dLbls>
          <c:showLegendKey val="0"/>
          <c:showVal val="0"/>
          <c:showCatName val="0"/>
          <c:showSerName val="0"/>
          <c:showPercent val="0"/>
          <c:showBubbleSize val="0"/>
        </c:dLbls>
        <c:gapWidth val="150"/>
        <c:axId val="113875968"/>
        <c:axId val="113882240"/>
      </c:barChart>
      <c:lineChart>
        <c:grouping val="standard"/>
        <c:varyColors val="0"/>
        <c:ser>
          <c:idx val="6"/>
          <c:order val="6"/>
          <c:spPr>
            <a:ln>
              <a:solidFill>
                <a:srgbClr val="FF0000"/>
              </a:solidFill>
            </a:ln>
          </c:spPr>
          <c:marker>
            <c:symbol val="none"/>
          </c:marker>
          <c:val>
            <c:numRef>
              <c:f>'EC l TC'!$AL$66:$AL$83</c:f>
              <c:numCache>
                <c:formatCode>0.00</c:formatCode>
                <c:ptCount val="18"/>
                <c:pt idx="0">
                  <c:v>2.34</c:v>
                </c:pt>
                <c:pt idx="1">
                  <c:v>2.34</c:v>
                </c:pt>
                <c:pt idx="2">
                  <c:v>2.34</c:v>
                </c:pt>
                <c:pt idx="3">
                  <c:v>2.34</c:v>
                </c:pt>
                <c:pt idx="4">
                  <c:v>2.34</c:v>
                </c:pt>
                <c:pt idx="5">
                  <c:v>2.34</c:v>
                </c:pt>
                <c:pt idx="6">
                  <c:v>2.34</c:v>
                </c:pt>
                <c:pt idx="7">
                  <c:v>2.34</c:v>
                </c:pt>
                <c:pt idx="8">
                  <c:v>2.34</c:v>
                </c:pt>
                <c:pt idx="9">
                  <c:v>2.34</c:v>
                </c:pt>
                <c:pt idx="10">
                  <c:v>2.34</c:v>
                </c:pt>
                <c:pt idx="11">
                  <c:v>2.34</c:v>
                </c:pt>
                <c:pt idx="12">
                  <c:v>2.34</c:v>
                </c:pt>
                <c:pt idx="13">
                  <c:v>2.34</c:v>
                </c:pt>
                <c:pt idx="14">
                  <c:v>2.34</c:v>
                </c:pt>
                <c:pt idx="15">
                  <c:v>2.34</c:v>
                </c:pt>
                <c:pt idx="16">
                  <c:v>2.34</c:v>
                </c:pt>
                <c:pt idx="17">
                  <c:v>2.34</c:v>
                </c:pt>
              </c:numCache>
            </c:numRef>
          </c:val>
          <c:smooth val="0"/>
        </c:ser>
        <c:ser>
          <c:idx val="7"/>
          <c:order val="7"/>
          <c:spPr>
            <a:ln>
              <a:solidFill>
                <a:schemeClr val="accent6">
                  <a:lumMod val="75000"/>
                </a:schemeClr>
              </a:solidFill>
            </a:ln>
          </c:spPr>
          <c:marker>
            <c:symbol val="none"/>
          </c:marker>
          <c:val>
            <c:numRef>
              <c:f>'EC l TC'!$AM$66:$AM$83</c:f>
              <c:numCache>
                <c:formatCode>0.00</c:formatCode>
                <c:ptCount val="18"/>
                <c:pt idx="0">
                  <c:v>1.91</c:v>
                </c:pt>
                <c:pt idx="1">
                  <c:v>1.91</c:v>
                </c:pt>
                <c:pt idx="2">
                  <c:v>1.91</c:v>
                </c:pt>
                <c:pt idx="3">
                  <c:v>1.91</c:v>
                </c:pt>
                <c:pt idx="4">
                  <c:v>1.91</c:v>
                </c:pt>
                <c:pt idx="5">
                  <c:v>1.91</c:v>
                </c:pt>
                <c:pt idx="6">
                  <c:v>1.91</c:v>
                </c:pt>
                <c:pt idx="7">
                  <c:v>1.91</c:v>
                </c:pt>
                <c:pt idx="8">
                  <c:v>1.91</c:v>
                </c:pt>
                <c:pt idx="9">
                  <c:v>1.91</c:v>
                </c:pt>
                <c:pt idx="10">
                  <c:v>1.91</c:v>
                </c:pt>
                <c:pt idx="11">
                  <c:v>1.91</c:v>
                </c:pt>
                <c:pt idx="12">
                  <c:v>1.91</c:v>
                </c:pt>
                <c:pt idx="13">
                  <c:v>1.91</c:v>
                </c:pt>
                <c:pt idx="14">
                  <c:v>1.91</c:v>
                </c:pt>
                <c:pt idx="15">
                  <c:v>1.91</c:v>
                </c:pt>
                <c:pt idx="16">
                  <c:v>1.91</c:v>
                </c:pt>
                <c:pt idx="17">
                  <c:v>1.91</c:v>
                </c:pt>
              </c:numCache>
            </c:numRef>
          </c:val>
          <c:smooth val="0"/>
        </c:ser>
        <c:dLbls>
          <c:showLegendKey val="0"/>
          <c:showVal val="0"/>
          <c:showCatName val="0"/>
          <c:showSerName val="0"/>
          <c:showPercent val="0"/>
          <c:showBubbleSize val="0"/>
        </c:dLbls>
        <c:marker val="1"/>
        <c:smooth val="0"/>
        <c:axId val="113875968"/>
        <c:axId val="113882240"/>
      </c:lineChart>
      <c:catAx>
        <c:axId val="113875968"/>
        <c:scaling>
          <c:orientation val="minMax"/>
        </c:scaling>
        <c:delete val="0"/>
        <c:axPos val="b"/>
        <c:majorGridlines>
          <c:spPr>
            <a:ln>
              <a:solidFill>
                <a:schemeClr val="accent1">
                  <a:lumMod val="40000"/>
                  <a:lumOff val="60000"/>
                </a:schemeClr>
              </a:solidFill>
            </a:ln>
          </c:spPr>
        </c:majorGridlines>
        <c:title>
          <c:tx>
            <c:rich>
              <a:bodyPr/>
              <a:lstStyle/>
              <a:p>
                <a:pPr>
                  <a:defRPr/>
                </a:pPr>
                <a:r>
                  <a:rPr lang="en-GB"/>
                  <a:t>Laboratory</a:t>
                </a:r>
              </a:p>
            </c:rich>
          </c:tx>
          <c:layout/>
          <c:overlay val="0"/>
        </c:title>
        <c:numFmt formatCode="General" sourceLinked="1"/>
        <c:majorTickMark val="out"/>
        <c:minorTickMark val="none"/>
        <c:tickLblPos val="nextTo"/>
        <c:crossAx val="113882240"/>
        <c:crosses val="autoZero"/>
        <c:auto val="1"/>
        <c:lblAlgn val="ctr"/>
        <c:lblOffset val="100"/>
        <c:noMultiLvlLbl val="0"/>
      </c:catAx>
      <c:valAx>
        <c:axId val="113882240"/>
        <c:scaling>
          <c:orientation val="minMax"/>
        </c:scaling>
        <c:delete val="0"/>
        <c:axPos val="l"/>
        <c:majorGridlines>
          <c:spPr>
            <a:ln>
              <a:solidFill>
                <a:schemeClr val="accent1">
                  <a:lumMod val="40000"/>
                  <a:lumOff val="60000"/>
                </a:schemeClr>
              </a:solidFill>
              <a:prstDash val="sysDot"/>
            </a:ln>
          </c:spPr>
        </c:majorGridlines>
        <c:title>
          <c:tx>
            <c:rich>
              <a:bodyPr rot="-5400000" vert="horz"/>
              <a:lstStyle/>
              <a:p>
                <a:pPr>
                  <a:defRPr/>
                </a:pPr>
                <a:r>
                  <a:rPr lang="en-GB"/>
                  <a:t>Mandel's statistic, k</a:t>
                </a:r>
              </a:p>
            </c:rich>
          </c:tx>
          <c:layout>
            <c:manualLayout>
              <c:xMode val="edge"/>
              <c:yMode val="edge"/>
              <c:x val="5.5556098965890135E-3"/>
              <c:y val="0.28622689535409285"/>
            </c:manualLayout>
          </c:layout>
          <c:overlay val="0"/>
        </c:title>
        <c:numFmt formatCode="0" sourceLinked="0"/>
        <c:majorTickMark val="out"/>
        <c:minorTickMark val="none"/>
        <c:tickLblPos val="nextTo"/>
        <c:crossAx val="113875968"/>
        <c:crosses val="autoZero"/>
        <c:crossBetween val="between"/>
        <c:majorUnit val="1"/>
      </c:valAx>
      <c:spPr>
        <a:ln>
          <a:solidFill>
            <a:schemeClr val="tx1">
              <a:tint val="75000"/>
              <a:shade val="95000"/>
              <a:satMod val="105000"/>
            </a:schemeClr>
          </a:solidFill>
        </a:ln>
      </c:spPr>
    </c:plotArea>
    <c:legend>
      <c:legendPos val="r"/>
      <c:legendEntry>
        <c:idx val="6"/>
        <c:delete val="1"/>
      </c:legendEntry>
      <c:legendEntry>
        <c:idx val="7"/>
        <c:delete val="1"/>
      </c:legendEntry>
      <c:layout/>
      <c:overlay val="0"/>
    </c:legend>
    <c:plotVisOnly val="1"/>
    <c:dispBlanksAs val="gap"/>
    <c:showDLblsOverMax val="0"/>
  </c:chart>
  <c:spPr>
    <a:noFill/>
    <a:ln w="6350">
      <a:noFill/>
    </a:ln>
  </c:spPr>
  <c:txPr>
    <a:bodyPr/>
    <a:lstStyle/>
    <a:p>
      <a:pPr>
        <a:defRPr sz="1100" b="1"/>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'TC '!$C$274</c:f>
              <c:strCache>
                <c:ptCount val="1"/>
                <c:pt idx="0">
                  <c:v>SPA-1 </c:v>
                </c:pt>
              </c:strCache>
            </c:strRef>
          </c:tx>
          <c:invertIfNegative val="0"/>
          <c:cat>
            <c:strRef>
              <c:f>'TC '!$A$275:$A$292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'!$C$275:$C$292</c:f>
              <c:numCache>
                <c:formatCode>0.0</c:formatCode>
                <c:ptCount val="18"/>
                <c:pt idx="0">
                  <c:v>1.8377524949250137</c:v>
                </c:pt>
                <c:pt idx="1">
                  <c:v>1.4524665492640649</c:v>
                </c:pt>
                <c:pt idx="2">
                  <c:v>0.97171294004891184</c:v>
                </c:pt>
                <c:pt idx="3">
                  <c:v>-0.5665209955635393</c:v>
                </c:pt>
                <c:pt idx="4">
                  <c:v>7.1799178233026559</c:v>
                </c:pt>
                <c:pt idx="5">
                  <c:v>-3.2187116835415202</c:v>
                </c:pt>
                <c:pt idx="6">
                  <c:v>-5.9098438806778363E-2</c:v>
                </c:pt>
                <c:pt idx="7">
                  <c:v>1.193730285098906</c:v>
                </c:pt>
                <c:pt idx="8">
                  <c:v>0.22171007690351707</c:v>
                </c:pt>
                <c:pt idx="9">
                  <c:v>-1.5748561327803554</c:v>
                </c:pt>
                <c:pt idx="10">
                  <c:v>-0.74442480792446464</c:v>
                </c:pt>
                <c:pt idx="11">
                  <c:v>-1.0310341785682307</c:v>
                </c:pt>
                <c:pt idx="12">
                  <c:v>-2.4475505597668259</c:v>
                </c:pt>
                <c:pt idx="13">
                  <c:v>4.6403285212751628</c:v>
                </c:pt>
                <c:pt idx="14">
                  <c:v>-1.2793716207751782</c:v>
                </c:pt>
                <c:pt idx="15">
                  <c:v>-0.48973151016551264</c:v>
                </c:pt>
                <c:pt idx="16">
                  <c:v>0.9397342949362042</c:v>
                </c:pt>
                <c:pt idx="17">
                  <c:v>-0.7147069817312538</c:v>
                </c:pt>
              </c:numCache>
            </c:numRef>
          </c:val>
        </c:ser>
        <c:ser>
          <c:idx val="1"/>
          <c:order val="1"/>
          <c:tx>
            <c:strRef>
              <c:f>'TC '!$D$274</c:f>
              <c:strCache>
                <c:ptCount val="1"/>
                <c:pt idx="0">
                  <c:v>SPA-2</c:v>
                </c:pt>
              </c:strCache>
            </c:strRef>
          </c:tx>
          <c:invertIfNegative val="0"/>
          <c:cat>
            <c:strRef>
              <c:f>'TC '!$A$275:$A$292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'!$D$275:$D$292</c:f>
              <c:numCache>
                <c:formatCode>0.0</c:formatCode>
                <c:ptCount val="18"/>
                <c:pt idx="0">
                  <c:v>1.4847293457658564</c:v>
                </c:pt>
                <c:pt idx="1">
                  <c:v>0.75503056316480732</c:v>
                </c:pt>
                <c:pt idx="2">
                  <c:v>-0.18683437648406248</c:v>
                </c:pt>
                <c:pt idx="3">
                  <c:v>-0.45167341406309969</c:v>
                </c:pt>
                <c:pt idx="4">
                  <c:v>-0.82339576926092684</c:v>
                </c:pt>
                <c:pt idx="5">
                  <c:v>-2.5012169554620187</c:v>
                </c:pt>
                <c:pt idx="6">
                  <c:v>0.45878223831614529</c:v>
                </c:pt>
                <c:pt idx="7">
                  <c:v>1.4629534179310479</c:v>
                </c:pt>
                <c:pt idx="8">
                  <c:v>0.20603760800812504</c:v>
                </c:pt>
                <c:pt idx="9">
                  <c:v>-1.3808775288764688</c:v>
                </c:pt>
                <c:pt idx="10">
                  <c:v>-3.0958472580771865E-2</c:v>
                </c:pt>
                <c:pt idx="11">
                  <c:v>-0.80512344759550059</c:v>
                </c:pt>
                <c:pt idx="12">
                  <c:v>0.18653798053696863</c:v>
                </c:pt>
                <c:pt idx="13">
                  <c:v>2.2317816307777276</c:v>
                </c:pt>
                <c:pt idx="14">
                  <c:v>-0.12620182673168698</c:v>
                </c:pt>
                <c:pt idx="15">
                  <c:v>-1.4447000766673201</c:v>
                </c:pt>
                <c:pt idx="16">
                  <c:v>1.3171243276185418</c:v>
                </c:pt>
                <c:pt idx="17">
                  <c:v>-0.46427026976914337</c:v>
                </c:pt>
              </c:numCache>
            </c:numRef>
          </c:val>
        </c:ser>
        <c:ser>
          <c:idx val="2"/>
          <c:order val="2"/>
          <c:tx>
            <c:strRef>
              <c:f>'TC '!$E$274</c:f>
              <c:strCache>
                <c:ptCount val="1"/>
                <c:pt idx="0">
                  <c:v>HUN-1</c:v>
                </c:pt>
              </c:strCache>
            </c:strRef>
          </c:tx>
          <c:invertIfNegative val="0"/>
          <c:cat>
            <c:strRef>
              <c:f>'TC '!$A$275:$A$292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'!$E$275:$E$292</c:f>
              <c:numCache>
                <c:formatCode>0.0</c:formatCode>
                <c:ptCount val="18"/>
                <c:pt idx="0">
                  <c:v>0.50776059841597021</c:v>
                </c:pt>
                <c:pt idx="1">
                  <c:v>0.69591021318216784</c:v>
                </c:pt>
                <c:pt idx="2">
                  <c:v>-0.35447561857765919</c:v>
                </c:pt>
                <c:pt idx="3">
                  <c:v>-0.29275162738295418</c:v>
                </c:pt>
                <c:pt idx="4">
                  <c:v>-0.34453134848091604</c:v>
                </c:pt>
                <c:pt idx="5">
                  <c:v>-2.8304774126339534</c:v>
                </c:pt>
                <c:pt idx="6">
                  <c:v>1.1494170259703516</c:v>
                </c:pt>
                <c:pt idx="7">
                  <c:v>0.73568229135935415</c:v>
                </c:pt>
                <c:pt idx="8">
                  <c:v>0.22000729909074249</c:v>
                </c:pt>
                <c:pt idx="9">
                  <c:v>-1.3926950624894594</c:v>
                </c:pt>
                <c:pt idx="10">
                  <c:v>7.58902666998965E-2</c:v>
                </c:pt>
                <c:pt idx="11">
                  <c:v>-1.0990910104738303</c:v>
                </c:pt>
                <c:pt idx="12">
                  <c:v>-0.7950246044901067</c:v>
                </c:pt>
                <c:pt idx="13">
                  <c:v>2.0548895095337412</c:v>
                </c:pt>
                <c:pt idx="14">
                  <c:v>-0.32288424585736997</c:v>
                </c:pt>
                <c:pt idx="15">
                  <c:v>0.34513776525467954</c:v>
                </c:pt>
                <c:pt idx="16">
                  <c:v>2.5126598851356223</c:v>
                </c:pt>
                <c:pt idx="17">
                  <c:v>-0.32494388721599071</c:v>
                </c:pt>
              </c:numCache>
            </c:numRef>
          </c:val>
        </c:ser>
        <c:ser>
          <c:idx val="3"/>
          <c:order val="3"/>
          <c:tx>
            <c:strRef>
              <c:f>'TC '!$F$274</c:f>
              <c:strCache>
                <c:ptCount val="1"/>
                <c:pt idx="0">
                  <c:v>HUN-2</c:v>
                </c:pt>
              </c:strCache>
            </c:strRef>
          </c:tx>
          <c:invertIfNegative val="0"/>
          <c:cat>
            <c:strRef>
              <c:f>'TC '!$A$275:$A$292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'!$F$275:$F$292</c:f>
              <c:numCache>
                <c:formatCode>0.0</c:formatCode>
                <c:ptCount val="18"/>
                <c:pt idx="0">
                  <c:v>3.2482770444493499E-2</c:v>
                </c:pt>
                <c:pt idx="1">
                  <c:v>0.45151350474668234</c:v>
                </c:pt>
                <c:pt idx="2">
                  <c:v>-0.34954884783001317</c:v>
                </c:pt>
                <c:pt idx="3">
                  <c:v>0.50995303915098145</c:v>
                </c:pt>
                <c:pt idx="4">
                  <c:v>-0.30998135108363095</c:v>
                </c:pt>
                <c:pt idx="5">
                  <c:v>-2.2336870737269781</c:v>
                </c:pt>
                <c:pt idx="6">
                  <c:v>2.9976301323693228E-3</c:v>
                </c:pt>
                <c:pt idx="7">
                  <c:v>0.68454831906139779</c:v>
                </c:pt>
                <c:pt idx="8">
                  <c:v>0.90507462867967503</c:v>
                </c:pt>
                <c:pt idx="9">
                  <c:v>-1.3998678227252837</c:v>
                </c:pt>
                <c:pt idx="10">
                  <c:v>-0.62075821053504354</c:v>
                </c:pt>
                <c:pt idx="11">
                  <c:v>-0.53962856454571917</c:v>
                </c:pt>
                <c:pt idx="12">
                  <c:v>-0.30244876138672522</c:v>
                </c:pt>
                <c:pt idx="13">
                  <c:v>1.753228033816058</c:v>
                </c:pt>
                <c:pt idx="14">
                  <c:v>-0.44504409898934022</c:v>
                </c:pt>
                <c:pt idx="15">
                  <c:v>0.32496518305542332</c:v>
                </c:pt>
                <c:pt idx="16">
                  <c:v>1.8526738822715592</c:v>
                </c:pt>
                <c:pt idx="17">
                  <c:v>-0.11670683372176602</c:v>
                </c:pt>
              </c:numCache>
            </c:numRef>
          </c:val>
        </c:ser>
        <c:ser>
          <c:idx val="4"/>
          <c:order val="4"/>
          <c:tx>
            <c:strRef>
              <c:f>'TC '!$G$274</c:f>
              <c:strCache>
                <c:ptCount val="1"/>
                <c:pt idx="0">
                  <c:v>ITA-1</c:v>
                </c:pt>
              </c:strCache>
            </c:strRef>
          </c:tx>
          <c:invertIfNegative val="0"/>
          <c:cat>
            <c:strRef>
              <c:f>'TC '!$A$275:$A$292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'!$G$275:$G$292</c:f>
              <c:numCache>
                <c:formatCode>0.0</c:formatCode>
                <c:ptCount val="18"/>
                <c:pt idx="0">
                  <c:v>-0.72074897936617099</c:v>
                </c:pt>
                <c:pt idx="1">
                  <c:v>-1.3813347566683052</c:v>
                </c:pt>
                <c:pt idx="2">
                  <c:v>-1.3639634579173516</c:v>
                </c:pt>
                <c:pt idx="3">
                  <c:v>0.45191425445774752</c:v>
                </c:pt>
                <c:pt idx="4">
                  <c:v>2.7544725620672064</c:v>
                </c:pt>
                <c:pt idx="5">
                  <c:v>-1.715753722657098</c:v>
                </c:pt>
                <c:pt idx="6">
                  <c:v>1.9467941461815819</c:v>
                </c:pt>
                <c:pt idx="7">
                  <c:v>2.572547378600103</c:v>
                </c:pt>
                <c:pt idx="8">
                  <c:v>-0.27199045748387807</c:v>
                </c:pt>
                <c:pt idx="9">
                  <c:v>-1.760004809146253</c:v>
                </c:pt>
                <c:pt idx="10">
                  <c:v>-0.74585731034655167</c:v>
                </c:pt>
                <c:pt idx="11">
                  <c:v>-1.8015534239596793</c:v>
                </c:pt>
                <c:pt idx="12">
                  <c:v>-1.6231289048039816</c:v>
                </c:pt>
                <c:pt idx="13">
                  <c:v>2.4171386458845743</c:v>
                </c:pt>
                <c:pt idx="14">
                  <c:v>-1.747918613441557</c:v>
                </c:pt>
                <c:pt idx="15">
                  <c:v>-0.11482669000088827</c:v>
                </c:pt>
                <c:pt idx="16">
                  <c:v>4.2263160362007151</c:v>
                </c:pt>
                <c:pt idx="17">
                  <c:v>1.8406711300954377</c:v>
                </c:pt>
              </c:numCache>
            </c:numRef>
          </c:val>
        </c:ser>
        <c:ser>
          <c:idx val="5"/>
          <c:order val="5"/>
          <c:tx>
            <c:strRef>
              <c:f>'TC '!$H$274</c:f>
              <c:strCache>
                <c:ptCount val="1"/>
                <c:pt idx="0">
                  <c:v>ITA-2</c:v>
                </c:pt>
              </c:strCache>
            </c:strRef>
          </c:tx>
          <c:invertIfNegative val="0"/>
          <c:cat>
            <c:strRef>
              <c:f>'TC '!$A$275:$A$292</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'TC '!$H$275:$H$292</c:f>
              <c:numCache>
                <c:formatCode>0.0</c:formatCode>
                <c:ptCount val="18"/>
                <c:pt idx="0">
                  <c:v>1.508018778632521</c:v>
                </c:pt>
                <c:pt idx="1">
                  <c:v>2.4363141291383288</c:v>
                </c:pt>
                <c:pt idx="2">
                  <c:v>2.0117358843040498</c:v>
                </c:pt>
                <c:pt idx="3">
                  <c:v>2.1241557129709676</c:v>
                </c:pt>
                <c:pt idx="4">
                  <c:v>1.8446568824615981</c:v>
                </c:pt>
                <c:pt idx="5">
                  <c:v>-3.9742972117332651</c:v>
                </c:pt>
                <c:pt idx="6">
                  <c:v>-1.0745065819292685</c:v>
                </c:pt>
                <c:pt idx="7">
                  <c:v>-1.1190810286252029</c:v>
                </c:pt>
                <c:pt idx="8">
                  <c:v>-1.1672169736121421</c:v>
                </c:pt>
                <c:pt idx="9">
                  <c:v>-2.4651851901401853</c:v>
                </c:pt>
                <c:pt idx="10">
                  <c:v>-2.0140674965038827</c:v>
                </c:pt>
                <c:pt idx="11">
                  <c:v>-2.4807545986266084</c:v>
                </c:pt>
                <c:pt idx="12">
                  <c:v>-1.0129743047967366</c:v>
                </c:pt>
                <c:pt idx="13">
                  <c:v>9.6769785335549516E-2</c:v>
                </c:pt>
                <c:pt idx="14">
                  <c:v>1.8219353575238924</c:v>
                </c:pt>
                <c:pt idx="15">
                  <c:v>2.2150875842306723</c:v>
                </c:pt>
                <c:pt idx="16">
                  <c:v>2.1067716787595518</c:v>
                </c:pt>
                <c:pt idx="17">
                  <c:v>-1.4361118775608985</c:v>
                </c:pt>
              </c:numCache>
            </c:numRef>
          </c:val>
        </c:ser>
        <c:dLbls>
          <c:showLegendKey val="0"/>
          <c:showVal val="0"/>
          <c:showCatName val="0"/>
          <c:showSerName val="0"/>
          <c:showPercent val="0"/>
          <c:showBubbleSize val="0"/>
        </c:dLbls>
        <c:gapWidth val="150"/>
        <c:axId val="113442176"/>
        <c:axId val="113452544"/>
      </c:barChart>
      <c:lineChart>
        <c:grouping val="standard"/>
        <c:varyColors val="0"/>
        <c:ser>
          <c:idx val="6"/>
          <c:order val="6"/>
          <c:spPr>
            <a:ln>
              <a:solidFill>
                <a:srgbClr val="FF0000"/>
              </a:solidFill>
            </a:ln>
          </c:spPr>
          <c:marker>
            <c:symbol val="none"/>
          </c:marker>
          <c:val>
            <c:numRef>
              <c:f>'TC '!$J$275:$J$292</c:f>
              <c:numCache>
                <c:formatCode>General</c:formatCode>
                <c:ptCount val="18"/>
                <c:pt idx="0">
                  <c:v>-3</c:v>
                </c:pt>
                <c:pt idx="1">
                  <c:v>-3</c:v>
                </c:pt>
                <c:pt idx="2">
                  <c:v>-3</c:v>
                </c:pt>
                <c:pt idx="3">
                  <c:v>-3</c:v>
                </c:pt>
                <c:pt idx="4">
                  <c:v>-3</c:v>
                </c:pt>
                <c:pt idx="5">
                  <c:v>-3</c:v>
                </c:pt>
                <c:pt idx="6">
                  <c:v>-3</c:v>
                </c:pt>
                <c:pt idx="7">
                  <c:v>-3</c:v>
                </c:pt>
                <c:pt idx="8">
                  <c:v>-3</c:v>
                </c:pt>
                <c:pt idx="9">
                  <c:v>-3</c:v>
                </c:pt>
                <c:pt idx="10">
                  <c:v>-3</c:v>
                </c:pt>
                <c:pt idx="11">
                  <c:v>-3</c:v>
                </c:pt>
                <c:pt idx="12">
                  <c:v>-3</c:v>
                </c:pt>
                <c:pt idx="13">
                  <c:v>-3</c:v>
                </c:pt>
                <c:pt idx="14">
                  <c:v>-3</c:v>
                </c:pt>
                <c:pt idx="15">
                  <c:v>-3</c:v>
                </c:pt>
                <c:pt idx="16">
                  <c:v>-3</c:v>
                </c:pt>
                <c:pt idx="17">
                  <c:v>-3</c:v>
                </c:pt>
              </c:numCache>
            </c:numRef>
          </c:val>
          <c:smooth val="0"/>
        </c:ser>
        <c:ser>
          <c:idx val="7"/>
          <c:order val="7"/>
          <c:spPr>
            <a:ln>
              <a:solidFill>
                <a:schemeClr val="accent6">
                  <a:lumMod val="75000"/>
                </a:schemeClr>
              </a:solidFill>
            </a:ln>
          </c:spPr>
          <c:marker>
            <c:symbol val="none"/>
          </c:marker>
          <c:val>
            <c:numRef>
              <c:f>'TC '!$K$275:$K$292</c:f>
              <c:numCache>
                <c:formatCode>General</c:formatCode>
                <c:ptCount val="18"/>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numCache>
            </c:numRef>
          </c:val>
          <c:smooth val="0"/>
        </c:ser>
        <c:ser>
          <c:idx val="8"/>
          <c:order val="8"/>
          <c:spPr>
            <a:ln>
              <a:solidFill>
                <a:schemeClr val="accent6">
                  <a:lumMod val="75000"/>
                </a:schemeClr>
              </a:solidFill>
            </a:ln>
          </c:spPr>
          <c:marker>
            <c:symbol val="none"/>
          </c:marker>
          <c:val>
            <c:numRef>
              <c:f>'TC '!$L$275:$L$292</c:f>
              <c:numCache>
                <c:formatCode>General</c:formatCode>
                <c:ptCount val="18"/>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numCache>
            </c:numRef>
          </c:val>
          <c:smooth val="0"/>
        </c:ser>
        <c:ser>
          <c:idx val="9"/>
          <c:order val="9"/>
          <c:spPr>
            <a:ln>
              <a:solidFill>
                <a:srgbClr val="FF0000"/>
              </a:solidFill>
            </a:ln>
          </c:spPr>
          <c:marker>
            <c:symbol val="none"/>
          </c:marker>
          <c:val>
            <c:numRef>
              <c:f>'TC '!$M$275:$M$292</c:f>
              <c:numCache>
                <c:formatCode>General</c:formatCode>
                <c:ptCount val="18"/>
                <c:pt idx="0">
                  <c:v>3</c:v>
                </c:pt>
                <c:pt idx="1">
                  <c:v>3</c:v>
                </c:pt>
                <c:pt idx="2">
                  <c:v>3</c:v>
                </c:pt>
                <c:pt idx="3">
                  <c:v>3</c:v>
                </c:pt>
                <c:pt idx="4">
                  <c:v>3</c:v>
                </c:pt>
                <c:pt idx="5">
                  <c:v>3</c:v>
                </c:pt>
                <c:pt idx="6">
                  <c:v>3</c:v>
                </c:pt>
                <c:pt idx="7">
                  <c:v>3</c:v>
                </c:pt>
                <c:pt idx="8">
                  <c:v>3</c:v>
                </c:pt>
                <c:pt idx="9">
                  <c:v>3</c:v>
                </c:pt>
                <c:pt idx="10">
                  <c:v>3</c:v>
                </c:pt>
                <c:pt idx="11">
                  <c:v>3</c:v>
                </c:pt>
                <c:pt idx="12">
                  <c:v>3</c:v>
                </c:pt>
                <c:pt idx="13">
                  <c:v>3</c:v>
                </c:pt>
                <c:pt idx="14">
                  <c:v>3</c:v>
                </c:pt>
                <c:pt idx="15">
                  <c:v>3</c:v>
                </c:pt>
                <c:pt idx="16">
                  <c:v>3</c:v>
                </c:pt>
                <c:pt idx="17">
                  <c:v>3</c:v>
                </c:pt>
              </c:numCache>
            </c:numRef>
          </c:val>
          <c:smooth val="0"/>
        </c:ser>
        <c:dLbls>
          <c:showLegendKey val="0"/>
          <c:showVal val="0"/>
          <c:showCatName val="0"/>
          <c:showSerName val="0"/>
          <c:showPercent val="0"/>
          <c:showBubbleSize val="0"/>
        </c:dLbls>
        <c:marker val="1"/>
        <c:smooth val="0"/>
        <c:axId val="113442176"/>
        <c:axId val="113452544"/>
      </c:lineChart>
      <c:catAx>
        <c:axId val="113442176"/>
        <c:scaling>
          <c:orientation val="minMax"/>
        </c:scaling>
        <c:delete val="0"/>
        <c:axPos val="b"/>
        <c:majorGridlines>
          <c:spPr>
            <a:ln>
              <a:solidFill>
                <a:schemeClr val="accent1">
                  <a:lumMod val="60000"/>
                  <a:lumOff val="40000"/>
                </a:schemeClr>
              </a:solidFill>
            </a:ln>
          </c:spPr>
        </c:majorGridlines>
        <c:title>
          <c:tx>
            <c:rich>
              <a:bodyPr/>
              <a:lstStyle/>
              <a:p>
                <a:pPr>
                  <a:defRPr/>
                </a:pPr>
                <a:r>
                  <a:rPr lang="en-US"/>
                  <a:t>laboratory</a:t>
                </a:r>
              </a:p>
            </c:rich>
          </c:tx>
          <c:layout/>
          <c:overlay val="0"/>
        </c:title>
        <c:numFmt formatCode="General" sourceLinked="1"/>
        <c:majorTickMark val="out"/>
        <c:minorTickMark val="none"/>
        <c:tickLblPos val="nextTo"/>
        <c:crossAx val="113452544"/>
        <c:crosses val="autoZero"/>
        <c:auto val="1"/>
        <c:lblAlgn val="ctr"/>
        <c:lblOffset val="100"/>
        <c:noMultiLvlLbl val="0"/>
      </c:catAx>
      <c:valAx>
        <c:axId val="113452544"/>
        <c:scaling>
          <c:orientation val="minMax"/>
          <c:max val="4"/>
          <c:min val="-4"/>
        </c:scaling>
        <c:delete val="0"/>
        <c:axPos val="l"/>
        <c:majorGridlines>
          <c:spPr>
            <a:ln>
              <a:solidFill>
                <a:schemeClr val="accent1">
                  <a:lumMod val="40000"/>
                  <a:lumOff val="60000"/>
                </a:schemeClr>
              </a:solidFill>
            </a:ln>
          </c:spPr>
        </c:majorGridlines>
        <c:title>
          <c:tx>
            <c:rich>
              <a:bodyPr rot="-5400000" vert="horz"/>
              <a:lstStyle/>
              <a:p>
                <a:pPr>
                  <a:defRPr/>
                </a:pPr>
                <a:r>
                  <a:rPr lang="en-GB"/>
                  <a:t>z-scores</a:t>
                </a:r>
              </a:p>
            </c:rich>
          </c:tx>
          <c:layout/>
          <c:overlay val="0"/>
        </c:title>
        <c:numFmt formatCode="0" sourceLinked="0"/>
        <c:majorTickMark val="out"/>
        <c:minorTickMark val="none"/>
        <c:tickLblPos val="nextTo"/>
        <c:crossAx val="113442176"/>
        <c:crosses val="autoZero"/>
        <c:crossBetween val="between"/>
        <c:majorUnit val="1"/>
      </c:valAx>
      <c:spPr>
        <a:ln>
          <a:solidFill>
            <a:schemeClr val="bg1">
              <a:lumMod val="50000"/>
            </a:schemeClr>
          </a:solidFill>
        </a:ln>
      </c:spPr>
    </c:plotArea>
    <c:legend>
      <c:legendPos val="r"/>
      <c:legendEntry>
        <c:idx val="6"/>
        <c:delete val="1"/>
      </c:legendEntry>
      <c:legendEntry>
        <c:idx val="7"/>
        <c:delete val="1"/>
      </c:legendEntry>
      <c:legendEntry>
        <c:idx val="8"/>
        <c:delete val="1"/>
      </c:legendEntry>
      <c:legendEntry>
        <c:idx val="9"/>
        <c:delete val="1"/>
      </c:legendEntry>
      <c:layout/>
      <c:overlay val="0"/>
    </c:legend>
    <c:plotVisOnly val="1"/>
    <c:dispBlanksAs val="gap"/>
    <c:showDLblsOverMax val="0"/>
  </c:chart>
  <c:spPr>
    <a:noFill/>
    <a:ln>
      <a:noFill/>
    </a:ln>
  </c:spPr>
  <c:txPr>
    <a:bodyPr/>
    <a:lstStyle/>
    <a:p>
      <a:pPr>
        <a:defRPr sz="1100" b="1"/>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'EC l TC'!$C$283</c:f>
              <c:strCache>
                <c:ptCount val="1"/>
                <c:pt idx="0">
                  <c:v>SPA-1 </c:v>
                </c:pt>
              </c:strCache>
            </c:strRef>
          </c:tx>
          <c:invertIfNegative val="0"/>
          <c:cat>
            <c:strRef>
              <c:f>'EC l TC'!$A$284:$A$301</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TC'!$C$284:$C$301</c:f>
              <c:numCache>
                <c:formatCode>0.0</c:formatCode>
                <c:ptCount val="18"/>
                <c:pt idx="0">
                  <c:v>0</c:v>
                </c:pt>
                <c:pt idx="1">
                  <c:v>1.8110957218020862</c:v>
                </c:pt>
                <c:pt idx="2">
                  <c:v>-1.2628830040547492</c:v>
                </c:pt>
                <c:pt idx="3">
                  <c:v>-0.65752869571700623</c:v>
                </c:pt>
                <c:pt idx="4">
                  <c:v>1.0117906263952843</c:v>
                </c:pt>
                <c:pt idx="5">
                  <c:v>0</c:v>
                </c:pt>
                <c:pt idx="6">
                  <c:v>1.0567701102586036</c:v>
                </c:pt>
                <c:pt idx="7">
                  <c:v>-1.2718621364689031</c:v>
                </c:pt>
                <c:pt idx="8">
                  <c:v>-1.7382980256305844</c:v>
                </c:pt>
                <c:pt idx="9">
                  <c:v>0.78818057648349538</c:v>
                </c:pt>
                <c:pt idx="10">
                  <c:v>-0.72428081832193902</c:v>
                </c:pt>
                <c:pt idx="11">
                  <c:v>0.382879054673541</c:v>
                </c:pt>
                <c:pt idx="12">
                  <c:v>0</c:v>
                </c:pt>
                <c:pt idx="13">
                  <c:v>1.5571055258709472</c:v>
                </c:pt>
                <c:pt idx="14">
                  <c:v>0.60074799637385889</c:v>
                </c:pt>
                <c:pt idx="15">
                  <c:v>-0.27845406889496893</c:v>
                </c:pt>
                <c:pt idx="16">
                  <c:v>-1.4092555665828048</c:v>
                </c:pt>
                <c:pt idx="17">
                  <c:v>0.13399270381314338</c:v>
                </c:pt>
              </c:numCache>
            </c:numRef>
          </c:val>
        </c:ser>
        <c:ser>
          <c:idx val="1"/>
          <c:order val="1"/>
          <c:tx>
            <c:strRef>
              <c:f>'EC l TC'!$D$283</c:f>
              <c:strCache>
                <c:ptCount val="1"/>
                <c:pt idx="0">
                  <c:v>SPA-2</c:v>
                </c:pt>
              </c:strCache>
            </c:strRef>
          </c:tx>
          <c:invertIfNegative val="0"/>
          <c:cat>
            <c:strRef>
              <c:f>'EC l TC'!$A$284:$A$301</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TC'!$D$284:$D$301</c:f>
              <c:numCache>
                <c:formatCode>0.0</c:formatCode>
                <c:ptCount val="18"/>
                <c:pt idx="0">
                  <c:v>0</c:v>
                </c:pt>
                <c:pt idx="1">
                  <c:v>1.7511458687226087</c:v>
                </c:pt>
                <c:pt idx="2">
                  <c:v>-1.1646935904333822</c:v>
                </c:pt>
                <c:pt idx="3">
                  <c:v>0.32729101252230508</c:v>
                </c:pt>
                <c:pt idx="4">
                  <c:v>0.48252006574309964</c:v>
                </c:pt>
                <c:pt idx="5">
                  <c:v>0</c:v>
                </c:pt>
                <c:pt idx="6">
                  <c:v>0.44484891313064079</c:v>
                </c:pt>
                <c:pt idx="7">
                  <c:v>-1.7334547117951538</c:v>
                </c:pt>
                <c:pt idx="8">
                  <c:v>0.10063979396892885</c:v>
                </c:pt>
                <c:pt idx="9">
                  <c:v>-4.772633766963544E-3</c:v>
                </c:pt>
                <c:pt idx="10">
                  <c:v>-0.57863702185360244</c:v>
                </c:pt>
                <c:pt idx="11">
                  <c:v>-0.19628639467373546</c:v>
                </c:pt>
                <c:pt idx="12">
                  <c:v>0</c:v>
                </c:pt>
                <c:pt idx="13">
                  <c:v>-1.3399113850964697</c:v>
                </c:pt>
                <c:pt idx="14">
                  <c:v>0.75276715377840653</c:v>
                </c:pt>
                <c:pt idx="15">
                  <c:v>0.35126034681698859</c:v>
                </c:pt>
                <c:pt idx="16">
                  <c:v>-1.6653415938634772</c:v>
                </c:pt>
                <c:pt idx="17">
                  <c:v>0.36564778817422156</c:v>
                </c:pt>
              </c:numCache>
            </c:numRef>
          </c:val>
        </c:ser>
        <c:ser>
          <c:idx val="2"/>
          <c:order val="2"/>
          <c:tx>
            <c:strRef>
              <c:f>'EC l TC'!$E$283</c:f>
              <c:strCache>
                <c:ptCount val="1"/>
                <c:pt idx="0">
                  <c:v>HUN-1</c:v>
                </c:pt>
              </c:strCache>
            </c:strRef>
          </c:tx>
          <c:invertIfNegative val="0"/>
          <c:cat>
            <c:strRef>
              <c:f>'EC l TC'!$A$284:$A$301</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TC'!$E$284:$E$301</c:f>
              <c:numCache>
                <c:formatCode>0.0</c:formatCode>
                <c:ptCount val="18"/>
                <c:pt idx="0" formatCode="0">
                  <c:v>0</c:v>
                </c:pt>
                <c:pt idx="1">
                  <c:v>0.7614987827091011</c:v>
                </c:pt>
                <c:pt idx="2">
                  <c:v>0.56377702301460686</c:v>
                </c:pt>
                <c:pt idx="3">
                  <c:v>-0.77679395011135643</c:v>
                </c:pt>
                <c:pt idx="4">
                  <c:v>-0.7932304455613074</c:v>
                </c:pt>
                <c:pt idx="5" formatCode="0">
                  <c:v>0</c:v>
                </c:pt>
                <c:pt idx="6">
                  <c:v>-0.58389877006984747</c:v>
                </c:pt>
                <c:pt idx="7">
                  <c:v>-1.20266344897681</c:v>
                </c:pt>
                <c:pt idx="8">
                  <c:v>0.56513201202062424</c:v>
                </c:pt>
                <c:pt idx="9">
                  <c:v>0.25163482671561815</c:v>
                </c:pt>
                <c:pt idx="10">
                  <c:v>0.95174622497559924</c:v>
                </c:pt>
                <c:pt idx="11">
                  <c:v>-0.38665705187009031</c:v>
                </c:pt>
                <c:pt idx="12" formatCode="0">
                  <c:v>0</c:v>
                </c:pt>
                <c:pt idx="13">
                  <c:v>7.8349835115590377E-2</c:v>
                </c:pt>
                <c:pt idx="14">
                  <c:v>0.3065560713256531</c:v>
                </c:pt>
                <c:pt idx="15">
                  <c:v>1.0587740931400242</c:v>
                </c:pt>
                <c:pt idx="16">
                  <c:v>-0.54349564337959033</c:v>
                </c:pt>
                <c:pt idx="17">
                  <c:v>-0.25072955904783223</c:v>
                </c:pt>
              </c:numCache>
            </c:numRef>
          </c:val>
        </c:ser>
        <c:ser>
          <c:idx val="3"/>
          <c:order val="3"/>
          <c:tx>
            <c:strRef>
              <c:f>'EC l TC'!$F$283</c:f>
              <c:strCache>
                <c:ptCount val="1"/>
                <c:pt idx="0">
                  <c:v>HUN-2</c:v>
                </c:pt>
              </c:strCache>
            </c:strRef>
          </c:tx>
          <c:invertIfNegative val="0"/>
          <c:cat>
            <c:strRef>
              <c:f>'EC l TC'!$A$284:$A$301</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TC'!$F$284:$F$301</c:f>
              <c:numCache>
                <c:formatCode>0.0</c:formatCode>
                <c:ptCount val="18"/>
                <c:pt idx="0">
                  <c:v>0</c:v>
                </c:pt>
                <c:pt idx="1">
                  <c:v>1.3013411646376933</c:v>
                </c:pt>
                <c:pt idx="2">
                  <c:v>0.19143245995839084</c:v>
                </c:pt>
                <c:pt idx="3">
                  <c:v>-0.86906193524356512</c:v>
                </c:pt>
                <c:pt idx="4">
                  <c:v>-1.0893875475825425</c:v>
                </c:pt>
                <c:pt idx="5">
                  <c:v>0</c:v>
                </c:pt>
                <c:pt idx="6">
                  <c:v>1.4059925661591838E-2</c:v>
                </c:pt>
                <c:pt idx="7">
                  <c:v>-0.80982851616643015</c:v>
                </c:pt>
                <c:pt idx="8">
                  <c:v>0.90688216364162832</c:v>
                </c:pt>
                <c:pt idx="9">
                  <c:v>0.14386676963895298</c:v>
                </c:pt>
                <c:pt idx="10">
                  <c:v>0.65271459331251636</c:v>
                </c:pt>
                <c:pt idx="11">
                  <c:v>-0.8525339747219931</c:v>
                </c:pt>
                <c:pt idx="12">
                  <c:v>0</c:v>
                </c:pt>
                <c:pt idx="13">
                  <c:v>0.13487835019177932</c:v>
                </c:pt>
                <c:pt idx="14">
                  <c:v>0.8622380023539844</c:v>
                </c:pt>
                <c:pt idx="15">
                  <c:v>2.0129451012913378E-2</c:v>
                </c:pt>
                <c:pt idx="16">
                  <c:v>-0.5275215570654801</c:v>
                </c:pt>
                <c:pt idx="17">
                  <c:v>-7.9209349629449047E-2</c:v>
                </c:pt>
              </c:numCache>
            </c:numRef>
          </c:val>
        </c:ser>
        <c:ser>
          <c:idx val="4"/>
          <c:order val="4"/>
          <c:tx>
            <c:strRef>
              <c:f>'EC l TC'!$G$283</c:f>
              <c:strCache>
                <c:ptCount val="1"/>
                <c:pt idx="0">
                  <c:v>ITA-1</c:v>
                </c:pt>
              </c:strCache>
            </c:strRef>
          </c:tx>
          <c:invertIfNegative val="0"/>
          <c:cat>
            <c:strRef>
              <c:f>'EC l TC'!$A$284:$A$301</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TC'!$G$284:$G$301</c:f>
              <c:numCache>
                <c:formatCode>0.0</c:formatCode>
                <c:ptCount val="18"/>
                <c:pt idx="0">
                  <c:v>0</c:v>
                </c:pt>
                <c:pt idx="1">
                  <c:v>0.99177224748139658</c:v>
                </c:pt>
                <c:pt idx="2">
                  <c:v>-1.5260042320687595</c:v>
                </c:pt>
                <c:pt idx="3">
                  <c:v>-1.1904465191244453</c:v>
                </c:pt>
                <c:pt idx="4" formatCode="0.00">
                  <c:v>3.5117483056617376</c:v>
                </c:pt>
                <c:pt idx="5">
                  <c:v>0</c:v>
                </c:pt>
                <c:pt idx="6">
                  <c:v>0.77810397336231607</c:v>
                </c:pt>
                <c:pt idx="7">
                  <c:v>-1.5498402791030599</c:v>
                </c:pt>
                <c:pt idx="8" formatCode="0.00">
                  <c:v>-2.4040419586841724</c:v>
                </c:pt>
                <c:pt idx="9" formatCode="0.00">
                  <c:v>2.8001962217416461</c:v>
                </c:pt>
                <c:pt idx="10">
                  <c:v>-0.19281773790436915</c:v>
                </c:pt>
                <c:pt idx="11">
                  <c:v>0.21696095875621124</c:v>
                </c:pt>
                <c:pt idx="12">
                  <c:v>0</c:v>
                </c:pt>
                <c:pt idx="13">
                  <c:v>-1.222738423677818</c:v>
                </c:pt>
                <c:pt idx="14">
                  <c:v>-8.0189301246690742E-2</c:v>
                </c:pt>
                <c:pt idx="15">
                  <c:v>-0.9331322830412313</c:v>
                </c:pt>
                <c:pt idx="16" formatCode="0.00">
                  <c:v>5.1471408350572077</c:v>
                </c:pt>
                <c:pt idx="17">
                  <c:v>-5.6360084516498807E-2</c:v>
                </c:pt>
              </c:numCache>
            </c:numRef>
          </c:val>
        </c:ser>
        <c:ser>
          <c:idx val="5"/>
          <c:order val="5"/>
          <c:tx>
            <c:strRef>
              <c:f>'EC l TC'!$H$283</c:f>
              <c:strCache>
                <c:ptCount val="1"/>
                <c:pt idx="0">
                  <c:v>ITA-2</c:v>
                </c:pt>
              </c:strCache>
            </c:strRef>
          </c:tx>
          <c:invertIfNegative val="0"/>
          <c:cat>
            <c:strRef>
              <c:f>'EC l TC'!$A$284:$A$301</c:f>
              <c:strCache>
                <c:ptCount val="18"/>
                <c:pt idx="0">
                  <c:v>1</c:v>
                </c:pt>
                <c:pt idx="1">
                  <c:v>2a</c:v>
                </c:pt>
                <c:pt idx="2">
                  <c:v>2b</c:v>
                </c:pt>
                <c:pt idx="3">
                  <c:v>3</c:v>
                </c:pt>
                <c:pt idx="4">
                  <c:v>6</c:v>
                </c:pt>
                <c:pt idx="5">
                  <c:v>7</c:v>
                </c:pt>
                <c:pt idx="6">
                  <c:v>8</c:v>
                </c:pt>
                <c:pt idx="7">
                  <c:v>12</c:v>
                </c:pt>
                <c:pt idx="8">
                  <c:v>13</c:v>
                </c:pt>
                <c:pt idx="9">
                  <c:v>16</c:v>
                </c:pt>
                <c:pt idx="10">
                  <c:v>17</c:v>
                </c:pt>
                <c:pt idx="11">
                  <c:v>25</c:v>
                </c:pt>
                <c:pt idx="12">
                  <c:v>26</c:v>
                </c:pt>
                <c:pt idx="13">
                  <c:v>A10</c:v>
                </c:pt>
                <c:pt idx="14">
                  <c:v>A 18</c:v>
                </c:pt>
                <c:pt idx="15">
                  <c:v>E1</c:v>
                </c:pt>
                <c:pt idx="16">
                  <c:v>E2</c:v>
                </c:pt>
                <c:pt idx="17">
                  <c:v>E3</c:v>
                </c:pt>
              </c:strCache>
            </c:strRef>
          </c:cat>
          <c:val>
            <c:numRef>
              <c:f>'EC l TC'!$H$284:$H$301</c:f>
              <c:numCache>
                <c:formatCode>0.0</c:formatCode>
                <c:ptCount val="18"/>
                <c:pt idx="0">
                  <c:v>0</c:v>
                </c:pt>
                <c:pt idx="1">
                  <c:v>0.35380503087917287</c:v>
                </c:pt>
                <c:pt idx="2" formatCode="0.00">
                  <c:v>-2.2940781238752255</c:v>
                </c:pt>
                <c:pt idx="3" formatCode="0.00">
                  <c:v>-2.3803402004886913</c:v>
                </c:pt>
                <c:pt idx="4" formatCode="0.00">
                  <c:v>-3.6019055701986482</c:v>
                </c:pt>
                <c:pt idx="5">
                  <c:v>0</c:v>
                </c:pt>
                <c:pt idx="6" formatCode="0.00">
                  <c:v>2.101618856467999</c:v>
                </c:pt>
                <c:pt idx="7">
                  <c:v>0.30783602010014249</c:v>
                </c:pt>
                <c:pt idx="8" formatCode="0.00">
                  <c:v>-2.5587356804865871</c:v>
                </c:pt>
                <c:pt idx="9" formatCode="0.00">
                  <c:v>2.8040335620734398</c:v>
                </c:pt>
                <c:pt idx="10">
                  <c:v>0.54609792708690652</c:v>
                </c:pt>
                <c:pt idx="11" formatCode="0.00">
                  <c:v>-2.3785422915328662</c:v>
                </c:pt>
                <c:pt idx="12">
                  <c:v>0</c:v>
                </c:pt>
                <c:pt idx="13">
                  <c:v>1.6715347967824929</c:v>
                </c:pt>
                <c:pt idx="14" formatCode="0.00">
                  <c:v>-2.0637592798518236</c:v>
                </c:pt>
                <c:pt idx="15">
                  <c:v>1.0109114353632938</c:v>
                </c:pt>
                <c:pt idx="16" formatCode="0.00">
                  <c:v>18.024844809832206</c:v>
                </c:pt>
                <c:pt idx="17">
                  <c:v>0.74984667758012624</c:v>
                </c:pt>
              </c:numCache>
            </c:numRef>
          </c:val>
        </c:ser>
        <c:dLbls>
          <c:showLegendKey val="0"/>
          <c:showVal val="0"/>
          <c:showCatName val="0"/>
          <c:showSerName val="0"/>
          <c:showPercent val="0"/>
          <c:showBubbleSize val="0"/>
        </c:dLbls>
        <c:gapWidth val="150"/>
        <c:axId val="113611520"/>
        <c:axId val="113613056"/>
      </c:barChart>
      <c:lineChart>
        <c:grouping val="standard"/>
        <c:varyColors val="0"/>
        <c:ser>
          <c:idx val="6"/>
          <c:order val="6"/>
          <c:spPr>
            <a:ln>
              <a:solidFill>
                <a:srgbClr val="FF0000"/>
              </a:solidFill>
            </a:ln>
          </c:spPr>
          <c:marker>
            <c:symbol val="none"/>
          </c:marker>
          <c:val>
            <c:numRef>
              <c:f>'EC l TC'!$J$284:$J$301</c:f>
              <c:numCache>
                <c:formatCode>General</c:formatCode>
                <c:ptCount val="18"/>
                <c:pt idx="0">
                  <c:v>-3</c:v>
                </c:pt>
                <c:pt idx="1">
                  <c:v>-3</c:v>
                </c:pt>
                <c:pt idx="2">
                  <c:v>-3</c:v>
                </c:pt>
                <c:pt idx="3">
                  <c:v>-3</c:v>
                </c:pt>
                <c:pt idx="4">
                  <c:v>-3</c:v>
                </c:pt>
                <c:pt idx="5">
                  <c:v>-3</c:v>
                </c:pt>
                <c:pt idx="6">
                  <c:v>-3</c:v>
                </c:pt>
                <c:pt idx="7">
                  <c:v>-3</c:v>
                </c:pt>
                <c:pt idx="8">
                  <c:v>-3</c:v>
                </c:pt>
                <c:pt idx="9">
                  <c:v>-3</c:v>
                </c:pt>
                <c:pt idx="10">
                  <c:v>-3</c:v>
                </c:pt>
                <c:pt idx="11">
                  <c:v>-3</c:v>
                </c:pt>
                <c:pt idx="12">
                  <c:v>-3</c:v>
                </c:pt>
                <c:pt idx="13">
                  <c:v>-3</c:v>
                </c:pt>
                <c:pt idx="14">
                  <c:v>-3</c:v>
                </c:pt>
                <c:pt idx="15">
                  <c:v>-3</c:v>
                </c:pt>
                <c:pt idx="16">
                  <c:v>-3</c:v>
                </c:pt>
                <c:pt idx="17">
                  <c:v>-3</c:v>
                </c:pt>
              </c:numCache>
            </c:numRef>
          </c:val>
          <c:smooth val="0"/>
        </c:ser>
        <c:ser>
          <c:idx val="7"/>
          <c:order val="7"/>
          <c:spPr>
            <a:ln>
              <a:solidFill>
                <a:srgbClr val="FF0000"/>
              </a:solidFill>
            </a:ln>
          </c:spPr>
          <c:marker>
            <c:symbol val="none"/>
          </c:marker>
          <c:val>
            <c:numRef>
              <c:f>'EC l TC'!$M$284:$M$301</c:f>
              <c:numCache>
                <c:formatCode>General</c:formatCode>
                <c:ptCount val="18"/>
                <c:pt idx="0">
                  <c:v>3</c:v>
                </c:pt>
                <c:pt idx="1">
                  <c:v>3</c:v>
                </c:pt>
                <c:pt idx="2">
                  <c:v>3</c:v>
                </c:pt>
                <c:pt idx="3">
                  <c:v>3</c:v>
                </c:pt>
                <c:pt idx="4">
                  <c:v>3</c:v>
                </c:pt>
                <c:pt idx="5">
                  <c:v>3</c:v>
                </c:pt>
                <c:pt idx="6">
                  <c:v>3</c:v>
                </c:pt>
                <c:pt idx="7">
                  <c:v>3</c:v>
                </c:pt>
                <c:pt idx="8">
                  <c:v>3</c:v>
                </c:pt>
                <c:pt idx="9">
                  <c:v>3</c:v>
                </c:pt>
                <c:pt idx="10">
                  <c:v>3</c:v>
                </c:pt>
                <c:pt idx="11">
                  <c:v>3</c:v>
                </c:pt>
                <c:pt idx="12">
                  <c:v>3</c:v>
                </c:pt>
                <c:pt idx="13">
                  <c:v>3</c:v>
                </c:pt>
                <c:pt idx="14">
                  <c:v>3</c:v>
                </c:pt>
                <c:pt idx="15">
                  <c:v>3</c:v>
                </c:pt>
                <c:pt idx="16">
                  <c:v>3</c:v>
                </c:pt>
                <c:pt idx="17">
                  <c:v>3</c:v>
                </c:pt>
              </c:numCache>
            </c:numRef>
          </c:val>
          <c:smooth val="0"/>
        </c:ser>
        <c:ser>
          <c:idx val="8"/>
          <c:order val="8"/>
          <c:spPr>
            <a:ln>
              <a:solidFill>
                <a:srgbClr val="FFC000"/>
              </a:solidFill>
            </a:ln>
          </c:spPr>
          <c:marker>
            <c:symbol val="none"/>
          </c:marker>
          <c:val>
            <c:numRef>
              <c:f>'EC l TC'!$K$284:$K$301</c:f>
              <c:numCache>
                <c:formatCode>General</c:formatCode>
                <c:ptCount val="18"/>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numCache>
            </c:numRef>
          </c:val>
          <c:smooth val="0"/>
        </c:ser>
        <c:ser>
          <c:idx val="9"/>
          <c:order val="9"/>
          <c:spPr>
            <a:ln>
              <a:solidFill>
                <a:srgbClr val="FFC000"/>
              </a:solidFill>
            </a:ln>
          </c:spPr>
          <c:marker>
            <c:symbol val="none"/>
          </c:marker>
          <c:val>
            <c:numRef>
              <c:f>'EC l TC'!$L$284:$L$301</c:f>
              <c:numCache>
                <c:formatCode>General</c:formatCode>
                <c:ptCount val="18"/>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numCache>
            </c:numRef>
          </c:val>
          <c:smooth val="0"/>
        </c:ser>
        <c:dLbls>
          <c:showLegendKey val="0"/>
          <c:showVal val="0"/>
          <c:showCatName val="0"/>
          <c:showSerName val="0"/>
          <c:showPercent val="0"/>
          <c:showBubbleSize val="0"/>
        </c:dLbls>
        <c:marker val="1"/>
        <c:smooth val="0"/>
        <c:axId val="113611520"/>
        <c:axId val="113613056"/>
      </c:lineChart>
      <c:catAx>
        <c:axId val="113611520"/>
        <c:scaling>
          <c:orientation val="minMax"/>
        </c:scaling>
        <c:delete val="0"/>
        <c:axPos val="b"/>
        <c:majorGridlines>
          <c:spPr>
            <a:ln>
              <a:solidFill>
                <a:schemeClr val="accent1">
                  <a:lumMod val="60000"/>
                  <a:lumOff val="40000"/>
                </a:schemeClr>
              </a:solidFill>
            </a:ln>
          </c:spPr>
        </c:majorGridlines>
        <c:numFmt formatCode="General" sourceLinked="1"/>
        <c:majorTickMark val="out"/>
        <c:minorTickMark val="none"/>
        <c:tickLblPos val="nextTo"/>
        <c:crossAx val="113613056"/>
        <c:crosses val="autoZero"/>
        <c:auto val="1"/>
        <c:lblAlgn val="ctr"/>
        <c:lblOffset val="100"/>
        <c:noMultiLvlLbl val="0"/>
      </c:catAx>
      <c:valAx>
        <c:axId val="113613056"/>
        <c:scaling>
          <c:orientation val="minMax"/>
          <c:max val="4"/>
          <c:min val="-4"/>
        </c:scaling>
        <c:delete val="0"/>
        <c:axPos val="l"/>
        <c:majorGridlines>
          <c:spPr>
            <a:ln>
              <a:solidFill>
                <a:schemeClr val="accent1">
                  <a:lumMod val="60000"/>
                  <a:lumOff val="40000"/>
                </a:schemeClr>
              </a:solidFill>
            </a:ln>
          </c:spPr>
        </c:majorGridlines>
        <c:title>
          <c:tx>
            <c:rich>
              <a:bodyPr rot="-5400000" vert="horz"/>
              <a:lstStyle/>
              <a:p>
                <a:pPr>
                  <a:defRPr/>
                </a:pPr>
                <a:r>
                  <a:rPr lang="en-GB"/>
                  <a:t>z-scores</a:t>
                </a:r>
              </a:p>
            </c:rich>
          </c:tx>
          <c:layout/>
          <c:overlay val="0"/>
        </c:title>
        <c:numFmt formatCode="0" sourceLinked="0"/>
        <c:majorTickMark val="out"/>
        <c:minorTickMark val="none"/>
        <c:tickLblPos val="nextTo"/>
        <c:crossAx val="113611520"/>
        <c:crosses val="autoZero"/>
        <c:crossBetween val="between"/>
        <c:majorUnit val="1"/>
      </c:valAx>
      <c:spPr>
        <a:ln>
          <a:solidFill>
            <a:schemeClr val="accent1">
              <a:lumMod val="60000"/>
              <a:lumOff val="40000"/>
            </a:schemeClr>
          </a:solidFill>
        </a:ln>
      </c:spPr>
    </c:plotArea>
    <c:legend>
      <c:legendPos val="r"/>
      <c:legendEntry>
        <c:idx val="6"/>
        <c:delete val="1"/>
      </c:legendEntry>
      <c:legendEntry>
        <c:idx val="7"/>
        <c:delete val="1"/>
      </c:legendEntry>
      <c:legendEntry>
        <c:idx val="8"/>
        <c:delete val="1"/>
      </c:legendEntry>
      <c:legendEntry>
        <c:idx val="9"/>
        <c:delete val="1"/>
      </c:legendEntry>
      <c:layout/>
      <c:overlay val="0"/>
    </c:legend>
    <c:plotVisOnly val="1"/>
    <c:dispBlanksAs val="gap"/>
    <c:showDLblsOverMax val="0"/>
  </c:chart>
  <c:spPr>
    <a:noFill/>
    <a:ln>
      <a:noFill/>
    </a:ln>
  </c:spPr>
  <c:txPr>
    <a:bodyPr/>
    <a:lstStyle/>
    <a:p>
      <a:pPr>
        <a:defRPr sz="1100" b="1"/>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mtClean="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mtClean="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mtClean="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mtClean="0">
                <a:solidFill>
                  <a:schemeClr val="tx1"/>
                </a:solidFill>
                <a:latin typeface="Arial" charset="0"/>
              </a:defRPr>
            </a:lvl1pPr>
          </a:lstStyle>
          <a:p>
            <a:pPr>
              <a:defRPr/>
            </a:pPr>
            <a:fld id="{D2C85C88-5862-4FDA-AA35-74458F302D43}" type="slidenum">
              <a:rPr lang="en-GB"/>
              <a:pPr>
                <a:defRPr/>
              </a:pPr>
              <a:t>‹#›</a:t>
            </a:fld>
            <a:endParaRPr lang="en-GB"/>
          </a:p>
        </p:txBody>
      </p:sp>
    </p:spTree>
    <p:extLst>
      <p:ext uri="{BB962C8B-B14F-4D97-AF65-F5344CB8AC3E}">
        <p14:creationId xmlns:p14="http://schemas.microsoft.com/office/powerpoint/2010/main" val="563035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mtClean="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mtClean="0">
                <a:solidFill>
                  <a:schemeClr val="tx1"/>
                </a:solidFill>
                <a:latin typeface="Arial" charset="0"/>
              </a:defRPr>
            </a:lvl1pPr>
          </a:lstStyle>
          <a:p>
            <a:pPr>
              <a:defRPr/>
            </a:pPr>
            <a:endParaRPr lang="en-GB"/>
          </a:p>
        </p:txBody>
      </p:sp>
      <p:sp>
        <p:nvSpPr>
          <p:cNvPr id="112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mtClean="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mtClean="0">
                <a:solidFill>
                  <a:schemeClr val="tx1"/>
                </a:solidFill>
                <a:latin typeface="Arial" charset="0"/>
              </a:defRPr>
            </a:lvl1pPr>
          </a:lstStyle>
          <a:p>
            <a:pPr>
              <a:defRPr/>
            </a:pPr>
            <a:fld id="{5B497FC5-B43F-4716-88EB-5780576FBB5B}" type="slidenum">
              <a:rPr lang="en-GB"/>
              <a:pPr>
                <a:defRPr/>
              </a:pPr>
              <a:t>‹#›</a:t>
            </a:fld>
            <a:endParaRPr lang="en-GB"/>
          </a:p>
        </p:txBody>
      </p:sp>
    </p:spTree>
    <p:extLst>
      <p:ext uri="{BB962C8B-B14F-4D97-AF65-F5344CB8AC3E}">
        <p14:creationId xmlns:p14="http://schemas.microsoft.com/office/powerpoint/2010/main" val="1582950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p:spPr>
        <p:txBody>
          <a:bodyPr/>
          <a:lstStyle/>
          <a:p>
            <a:pPr eaLnBrk="1" hangingPunct="1"/>
            <a:endParaRPr lang="en-US" smtClean="0"/>
          </a:p>
        </p:txBody>
      </p:sp>
      <p:sp>
        <p:nvSpPr>
          <p:cNvPr id="12292" name="Slide Number Placeholder 3"/>
          <p:cNvSpPr>
            <a:spLocks noGrp="1"/>
          </p:cNvSpPr>
          <p:nvPr>
            <p:ph type="sldNum" sz="quarter" idx="5"/>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91DFEE6B-F07A-4ED7-983E-6ABBE61C6099}" type="slidenum">
              <a:rPr lang="en-GB">
                <a:solidFill>
                  <a:schemeClr val="tx1"/>
                </a:solidFill>
                <a:latin typeface="Arial" charset="0"/>
              </a:rPr>
              <a:pPr eaLnBrk="1" hangingPunct="1"/>
              <a:t>2</a:t>
            </a:fld>
            <a:endParaRPr lang="en-GB">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6"/>
          <p:cNvSpPr>
            <a:spLocks noGrp="1" noChangeArrowheads="1"/>
          </p:cNvSpPr>
          <p:nvPr>
            <p:ph type="dt" sz="half" idx="10"/>
          </p:nvPr>
        </p:nvSpPr>
        <p:spPr/>
        <p:txBody>
          <a:bodyPr/>
          <a:lstStyle>
            <a:lvl1pPr>
              <a:defRPr sz="1200" b="1" smtClean="0">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p:txBody>
          <a:bodyPr/>
          <a:lstStyle>
            <a:lvl1pPr>
              <a:defRPr smtClean="0">
                <a:solidFill>
                  <a:schemeClr val="bg1"/>
                </a:solidFill>
                <a:latin typeface="+mn-lt"/>
              </a:defRPr>
            </a:lvl1pPr>
          </a:lstStyle>
          <a:p>
            <a:pPr>
              <a:defRPr/>
            </a:pPr>
            <a:endParaRPr lang="en-GB"/>
          </a:p>
        </p:txBody>
      </p:sp>
      <p:sp>
        <p:nvSpPr>
          <p:cNvPr id="9" name="Rectangle 8"/>
          <p:cNvSpPr>
            <a:spLocks noGrp="1" noChangeArrowheads="1"/>
          </p:cNvSpPr>
          <p:nvPr>
            <p:ph type="sldNum" sz="quarter" idx="12"/>
          </p:nvPr>
        </p:nvSpPr>
        <p:spPr/>
        <p:txBody>
          <a:bodyPr/>
          <a:lstStyle>
            <a:lvl1pPr>
              <a:defRPr smtClean="0">
                <a:solidFill>
                  <a:schemeClr val="bg1"/>
                </a:solidFill>
                <a:latin typeface="+mn-lt"/>
              </a:defRPr>
            </a:lvl1pPr>
          </a:lstStyle>
          <a:p>
            <a:pPr>
              <a:defRPr/>
            </a:pPr>
            <a:fld id="{48FC4AC4-F0CB-4575-9CF6-1AC211D7AC86}" type="slidenum">
              <a:rPr lang="en-GB"/>
              <a:pPr>
                <a:defRPr/>
              </a:pPr>
              <a:t>‹#›</a:t>
            </a:fld>
            <a:endParaRPr lang="en-GB"/>
          </a:p>
        </p:txBody>
      </p:sp>
    </p:spTree>
    <p:extLst>
      <p:ext uri="{BB962C8B-B14F-4D97-AF65-F5344CB8AC3E}">
        <p14:creationId xmlns:p14="http://schemas.microsoft.com/office/powerpoint/2010/main" val="183570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803B7E1-3222-4186-A9E6-53918FB031FB}" type="slidenum">
              <a:rPr lang="en-GB"/>
              <a:pPr>
                <a:defRPr/>
              </a:pPr>
              <a:t>‹#›</a:t>
            </a:fld>
            <a:endParaRPr lang="en-GB"/>
          </a:p>
        </p:txBody>
      </p:sp>
    </p:spTree>
    <p:extLst>
      <p:ext uri="{BB962C8B-B14F-4D97-AF65-F5344CB8AC3E}">
        <p14:creationId xmlns:p14="http://schemas.microsoft.com/office/powerpoint/2010/main" val="248426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5962136-37CC-4DB7-9C97-4CF90FC533B1}" type="slidenum">
              <a:rPr lang="en-GB"/>
              <a:pPr>
                <a:defRPr/>
              </a:pPr>
              <a:t>‹#›</a:t>
            </a:fld>
            <a:endParaRPr lang="en-GB"/>
          </a:p>
        </p:txBody>
      </p:sp>
    </p:spTree>
    <p:extLst>
      <p:ext uri="{BB962C8B-B14F-4D97-AF65-F5344CB8AC3E}">
        <p14:creationId xmlns:p14="http://schemas.microsoft.com/office/powerpoint/2010/main" val="27939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8307ADD-65D9-4C6A-89C4-032CEA30E16A}" type="slidenum">
              <a:rPr lang="en-GB"/>
              <a:pPr>
                <a:defRPr/>
              </a:pPr>
              <a:t>‹#›</a:t>
            </a:fld>
            <a:endParaRPr lang="en-GB"/>
          </a:p>
        </p:txBody>
      </p:sp>
    </p:spTree>
    <p:extLst>
      <p:ext uri="{BB962C8B-B14F-4D97-AF65-F5344CB8AC3E}">
        <p14:creationId xmlns:p14="http://schemas.microsoft.com/office/powerpoint/2010/main" val="1927712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82BCA9A-20B6-44EA-9226-4696A7A1694A}" type="slidenum">
              <a:rPr lang="en-GB"/>
              <a:pPr>
                <a:defRPr/>
              </a:pPr>
              <a:t>‹#›</a:t>
            </a:fld>
            <a:endParaRPr lang="en-GB"/>
          </a:p>
        </p:txBody>
      </p:sp>
    </p:spTree>
    <p:extLst>
      <p:ext uri="{BB962C8B-B14F-4D97-AF65-F5344CB8AC3E}">
        <p14:creationId xmlns:p14="http://schemas.microsoft.com/office/powerpoint/2010/main" val="44894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67A0850-764B-406F-A8F0-0A238A16BD97}" type="slidenum">
              <a:rPr lang="en-GB"/>
              <a:pPr>
                <a:defRPr/>
              </a:pPr>
              <a:t>‹#›</a:t>
            </a:fld>
            <a:endParaRPr lang="en-GB"/>
          </a:p>
        </p:txBody>
      </p:sp>
    </p:spTree>
    <p:extLst>
      <p:ext uri="{BB962C8B-B14F-4D97-AF65-F5344CB8AC3E}">
        <p14:creationId xmlns:p14="http://schemas.microsoft.com/office/powerpoint/2010/main" val="1233477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7E4E324-EEBD-4891-8E1C-1FBFD1B7E53B}" type="slidenum">
              <a:rPr lang="en-GB"/>
              <a:pPr>
                <a:defRPr/>
              </a:pPr>
              <a:t>‹#›</a:t>
            </a:fld>
            <a:endParaRPr lang="en-GB"/>
          </a:p>
        </p:txBody>
      </p:sp>
    </p:spTree>
    <p:extLst>
      <p:ext uri="{BB962C8B-B14F-4D97-AF65-F5344CB8AC3E}">
        <p14:creationId xmlns:p14="http://schemas.microsoft.com/office/powerpoint/2010/main" val="60927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2DFA5FA-2FEE-47E3-A25D-B909B30A4106}" type="slidenum">
              <a:rPr lang="en-GB"/>
              <a:pPr>
                <a:defRPr/>
              </a:pPr>
              <a:t>‹#›</a:t>
            </a:fld>
            <a:endParaRPr lang="en-GB"/>
          </a:p>
        </p:txBody>
      </p:sp>
    </p:spTree>
    <p:extLst>
      <p:ext uri="{BB962C8B-B14F-4D97-AF65-F5344CB8AC3E}">
        <p14:creationId xmlns:p14="http://schemas.microsoft.com/office/powerpoint/2010/main" val="244977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3C58631-38AD-456C-93EE-BE06BE9A527C}" type="slidenum">
              <a:rPr lang="en-GB"/>
              <a:pPr>
                <a:defRPr/>
              </a:pPr>
              <a:t>‹#›</a:t>
            </a:fld>
            <a:endParaRPr lang="en-GB"/>
          </a:p>
        </p:txBody>
      </p:sp>
    </p:spTree>
    <p:extLst>
      <p:ext uri="{BB962C8B-B14F-4D97-AF65-F5344CB8AC3E}">
        <p14:creationId xmlns:p14="http://schemas.microsoft.com/office/powerpoint/2010/main" val="406905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9A49B02-BFCD-49EE-B411-67B263F10734}" type="slidenum">
              <a:rPr lang="en-GB"/>
              <a:pPr>
                <a:defRPr/>
              </a:pPr>
              <a:t>‹#›</a:t>
            </a:fld>
            <a:endParaRPr lang="en-GB"/>
          </a:p>
        </p:txBody>
      </p:sp>
    </p:spTree>
    <p:extLst>
      <p:ext uri="{BB962C8B-B14F-4D97-AF65-F5344CB8AC3E}">
        <p14:creationId xmlns:p14="http://schemas.microsoft.com/office/powerpoint/2010/main" val="1059852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E38ECF4-441C-4EAE-84ED-FBF9578CECE6}" type="slidenum">
              <a:rPr lang="en-GB"/>
              <a:pPr>
                <a:defRPr/>
              </a:pPr>
              <a:t>‹#›</a:t>
            </a:fld>
            <a:endParaRPr lang="en-GB"/>
          </a:p>
        </p:txBody>
      </p:sp>
    </p:spTree>
    <p:extLst>
      <p:ext uri="{BB962C8B-B14F-4D97-AF65-F5344CB8AC3E}">
        <p14:creationId xmlns:p14="http://schemas.microsoft.com/office/powerpoint/2010/main" val="339791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solidFill>
                  <a:schemeClr val="tx1"/>
                </a:solidFill>
                <a:latin typeface="Arial" charset="0"/>
              </a:defRPr>
            </a:lvl1pPr>
          </a:lstStyle>
          <a:p>
            <a:pPr>
              <a:defRPr/>
            </a:pPr>
            <a:fld id="{811D2808-8A2A-4C9E-8B51-C97168FF3593}" type="slidenum">
              <a:rPr lang="en-GB"/>
              <a:pPr>
                <a:defRPr/>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2987824" y="2565400"/>
            <a:ext cx="6048226" cy="790575"/>
          </a:xfrm>
        </p:spPr>
        <p:txBody>
          <a:bodyPr/>
          <a:lstStyle/>
          <a:p>
            <a:pPr indent="0" eaLnBrk="1" hangingPunct="1"/>
            <a:r>
              <a:rPr lang="en-US" sz="1600" dirty="0" smtClean="0"/>
              <a:t>Results of the 1st comparison exercise</a:t>
            </a:r>
            <a:br>
              <a:rPr lang="en-US" sz="1600" dirty="0" smtClean="0"/>
            </a:br>
            <a:r>
              <a:rPr lang="en-US" sz="1600" dirty="0" smtClean="0"/>
              <a:t>for TC, OC and EC measurements </a:t>
            </a:r>
            <a:br>
              <a:rPr lang="en-US" sz="1600" dirty="0" smtClean="0"/>
            </a:br>
            <a:r>
              <a:rPr lang="en-US" sz="1600" dirty="0" smtClean="0"/>
              <a:t>within ACTRIS + EMEP laboratories </a:t>
            </a:r>
            <a:endParaRPr lang="en-GB" sz="1600" dirty="0" smtClean="0"/>
          </a:p>
        </p:txBody>
      </p:sp>
      <p:sp>
        <p:nvSpPr>
          <p:cNvPr id="3075" name="Rectangle 6"/>
          <p:cNvSpPr>
            <a:spLocks noGrp="1" noChangeArrowheads="1"/>
          </p:cNvSpPr>
          <p:nvPr>
            <p:ph type="subTitle" idx="1"/>
          </p:nvPr>
        </p:nvSpPr>
        <p:spPr>
          <a:xfrm>
            <a:off x="2987824" y="3573016"/>
            <a:ext cx="5148262" cy="1728787"/>
          </a:xfrm>
        </p:spPr>
        <p:txBody>
          <a:bodyPr/>
          <a:lstStyle/>
          <a:p>
            <a:pPr eaLnBrk="1" hangingPunct="1"/>
            <a:r>
              <a:rPr lang="fr-BE" sz="1200" dirty="0" smtClean="0"/>
              <a:t>Fabrizia Cavalli and  J.-P </a:t>
            </a:r>
            <a:r>
              <a:rPr lang="fr-BE" sz="1200" dirty="0" err="1" smtClean="0"/>
              <a:t>Putaud</a:t>
            </a:r>
            <a:endParaRPr lang="en-GB" sz="1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14288" y="188913"/>
            <a:ext cx="82296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3.1 </a:t>
            </a:r>
            <a:r>
              <a:rPr lang="en-US" sz="1100" dirty="0" smtClean="0">
                <a:solidFill>
                  <a:schemeClr val="bg2">
                    <a:lumMod val="40000"/>
                    <a:lumOff val="60000"/>
                  </a:schemeClr>
                </a:solidFill>
              </a:rPr>
              <a:t>METHOD PERFORMANCE (ISO 5725-2)</a:t>
            </a:r>
          </a:p>
          <a:p>
            <a:pPr>
              <a:defRPr/>
            </a:pPr>
            <a:endParaRPr lang="en-US" sz="1100" dirty="0" smtClean="0">
              <a:solidFill>
                <a:schemeClr val="bg2">
                  <a:lumMod val="40000"/>
                  <a:lumOff val="60000"/>
                </a:schemeClr>
              </a:solidFill>
            </a:endParaRPr>
          </a:p>
          <a:p>
            <a:pPr>
              <a:defRPr/>
            </a:pPr>
            <a:endParaRPr lang="en-US" sz="1100" dirty="0" smtClean="0">
              <a:solidFill>
                <a:schemeClr val="bg2">
                  <a:lumMod val="40000"/>
                  <a:lumOff val="60000"/>
                </a:schemeClr>
              </a:solidFill>
            </a:endParaRPr>
          </a:p>
          <a:p>
            <a:pPr>
              <a:defRPr/>
            </a:pPr>
            <a:r>
              <a:rPr lang="en-US" sz="1100" i="1" dirty="0" smtClean="0">
                <a:solidFill>
                  <a:schemeClr val="bg2">
                    <a:lumMod val="40000"/>
                    <a:lumOff val="60000"/>
                  </a:schemeClr>
                </a:solidFill>
              </a:rPr>
              <a:t> </a:t>
            </a:r>
            <a:endParaRPr lang="en-US" sz="1100" dirty="0" smtClean="0">
              <a:solidFill>
                <a:schemeClr val="bg2">
                  <a:lumMod val="40000"/>
                  <a:lumOff val="60000"/>
                </a:schemeClr>
              </a:solidFill>
            </a:endParaRPr>
          </a:p>
        </p:txBody>
      </p:sp>
      <p:sp>
        <p:nvSpPr>
          <p:cNvPr id="4" name="Rectangle 3"/>
          <p:cNvSpPr/>
          <p:nvPr/>
        </p:nvSpPr>
        <p:spPr>
          <a:xfrm>
            <a:off x="251520" y="1052736"/>
            <a:ext cx="3817071" cy="276999"/>
          </a:xfrm>
          <a:prstGeom prst="rect">
            <a:avLst/>
          </a:prstGeom>
        </p:spPr>
        <p:txBody>
          <a:bodyPr wrap="none">
            <a:spAutoFit/>
          </a:bodyPr>
          <a:lstStyle/>
          <a:p>
            <a:pPr>
              <a:defRPr/>
            </a:pPr>
            <a:r>
              <a:rPr lang="en-US" b="1" dirty="0"/>
              <a:t>Mandel’s </a:t>
            </a:r>
            <a:r>
              <a:rPr lang="en-US" b="1" i="1" dirty="0"/>
              <a:t>h</a:t>
            </a:r>
            <a:r>
              <a:rPr lang="en-US" b="1" dirty="0"/>
              <a:t> </a:t>
            </a:r>
            <a:r>
              <a:rPr lang="en-US" b="1" dirty="0" smtClean="0"/>
              <a:t>statistics on the entire dataset</a:t>
            </a:r>
            <a:endParaRPr lang="en-GB" b="1" dirty="0"/>
          </a:p>
        </p:txBody>
      </p:sp>
      <p:sp>
        <p:nvSpPr>
          <p:cNvPr id="5" name="TextBox 4"/>
          <p:cNvSpPr txBox="1"/>
          <p:nvPr/>
        </p:nvSpPr>
        <p:spPr>
          <a:xfrm>
            <a:off x="32563" y="548265"/>
            <a:ext cx="4075155" cy="369332"/>
          </a:xfrm>
          <a:prstGeom prst="rect">
            <a:avLst/>
          </a:prstGeom>
          <a:noFill/>
        </p:spPr>
        <p:txBody>
          <a:bodyPr wrap="none" rtlCol="0">
            <a:spAutoFit/>
          </a:bodyPr>
          <a:lstStyle/>
          <a:p>
            <a:r>
              <a:rPr lang="en-US" sz="1800" b="1" dirty="0" smtClean="0">
                <a:solidFill>
                  <a:schemeClr val="bg2">
                    <a:lumMod val="40000"/>
                    <a:lumOff val="60000"/>
                  </a:schemeClr>
                </a:solidFill>
              </a:rPr>
              <a:t>EC/TC </a:t>
            </a:r>
            <a:r>
              <a:rPr lang="en-US" sz="1800" b="1" dirty="0">
                <a:solidFill>
                  <a:srgbClr val="808080">
                    <a:lumMod val="40000"/>
                    <a:lumOff val="60000"/>
                  </a:srgbClr>
                </a:solidFill>
              </a:rPr>
              <a:t>– </a:t>
            </a:r>
            <a:r>
              <a:rPr lang="en-US" b="1" dirty="0">
                <a:solidFill>
                  <a:srgbClr val="808080">
                    <a:lumMod val="40000"/>
                    <a:lumOff val="60000"/>
                  </a:srgbClr>
                </a:solidFill>
              </a:rPr>
              <a:t>between laboratory consistency</a:t>
            </a:r>
            <a:endParaRPr lang="en-GB" sz="1800" b="1" dirty="0">
              <a:solidFill>
                <a:schemeClr val="bg2">
                  <a:lumMod val="40000"/>
                  <a:lumOff val="60000"/>
                </a:schemeClr>
              </a:solidFill>
            </a:endParaRPr>
          </a:p>
        </p:txBody>
      </p:sp>
      <p:sp>
        <p:nvSpPr>
          <p:cNvPr id="9" name="Rectangle 8"/>
          <p:cNvSpPr/>
          <p:nvPr/>
        </p:nvSpPr>
        <p:spPr>
          <a:xfrm>
            <a:off x="32563" y="5804247"/>
            <a:ext cx="9505056" cy="938719"/>
          </a:xfrm>
          <a:prstGeom prst="rect">
            <a:avLst/>
          </a:prstGeom>
        </p:spPr>
        <p:txBody>
          <a:bodyPr wrap="square">
            <a:spAutoFit/>
          </a:bodyPr>
          <a:lstStyle/>
          <a:p>
            <a:pPr marL="171450" indent="-171450">
              <a:buFont typeface="Arial" pitchFamily="34" charset="0"/>
              <a:buChar char="•"/>
            </a:pPr>
            <a:r>
              <a:rPr lang="en-US" sz="1100" b="1" dirty="0" smtClean="0"/>
              <a:t>Lab 7 (VDI method without pyrolysis correction - EC/TC higher by up to a factor 6) excluded from evaluation</a:t>
            </a:r>
          </a:p>
          <a:p>
            <a:pPr marL="171450" indent="-171450">
              <a:buFont typeface="Arial" pitchFamily="34" charset="0"/>
              <a:buChar char="•"/>
            </a:pPr>
            <a:endParaRPr lang="en-US" sz="1100" b="1" dirty="0" smtClean="0"/>
          </a:p>
          <a:p>
            <a:pPr marL="171450" indent="-171450">
              <a:buFont typeface="Arial" pitchFamily="34" charset="0"/>
              <a:buChar char="•"/>
            </a:pPr>
            <a:r>
              <a:rPr lang="en-US" sz="1100" b="1" dirty="0" smtClean="0"/>
              <a:t>Labs A10 and E1 used a NISOH-like protocol, the remaining labs the EUSAAR_2 protocol</a:t>
            </a:r>
          </a:p>
          <a:p>
            <a:endParaRPr lang="en-US" sz="1100" b="1" dirty="0"/>
          </a:p>
          <a:p>
            <a:pPr marL="171450" indent="-171450">
              <a:buFont typeface="Arial" pitchFamily="34" charset="0"/>
              <a:buChar char="•"/>
            </a:pPr>
            <a:r>
              <a:rPr lang="en-US" sz="1100" b="1" dirty="0" smtClean="0"/>
              <a:t>One outlier and one straggler</a:t>
            </a:r>
            <a:endParaRPr lang="en-GB" sz="1100" b="1" dirty="0"/>
          </a:p>
        </p:txBody>
      </p:sp>
      <p:graphicFrame>
        <p:nvGraphicFramePr>
          <p:cNvPr id="10" name="Chart 9"/>
          <p:cNvGraphicFramePr>
            <a:graphicFrameLocks/>
          </p:cNvGraphicFramePr>
          <p:nvPr>
            <p:extLst>
              <p:ext uri="{D42A27DB-BD31-4B8C-83A1-F6EECF244321}">
                <p14:modId xmlns:p14="http://schemas.microsoft.com/office/powerpoint/2010/main" val="766786331"/>
              </p:ext>
            </p:extLst>
          </p:nvPr>
        </p:nvGraphicFramePr>
        <p:xfrm>
          <a:off x="395536" y="1329735"/>
          <a:ext cx="8352927" cy="41874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376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288" y="188913"/>
            <a:ext cx="82296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3.1 </a:t>
            </a:r>
            <a:r>
              <a:rPr lang="en-US" sz="1100" dirty="0" smtClean="0">
                <a:solidFill>
                  <a:schemeClr val="bg2">
                    <a:lumMod val="40000"/>
                    <a:lumOff val="60000"/>
                  </a:schemeClr>
                </a:solidFill>
              </a:rPr>
              <a:t>METHOD PERFORMANCE (ISO 5725-2)</a:t>
            </a:r>
          </a:p>
          <a:p>
            <a:pPr>
              <a:defRPr/>
            </a:pPr>
            <a:endParaRPr lang="en-US" sz="1100" dirty="0" smtClean="0">
              <a:solidFill>
                <a:schemeClr val="bg2">
                  <a:lumMod val="40000"/>
                  <a:lumOff val="60000"/>
                </a:schemeClr>
              </a:solidFill>
            </a:endParaRPr>
          </a:p>
          <a:p>
            <a:pPr>
              <a:defRPr/>
            </a:pPr>
            <a:endParaRPr lang="en-US" sz="1100" dirty="0" smtClean="0">
              <a:solidFill>
                <a:schemeClr val="bg2">
                  <a:lumMod val="40000"/>
                  <a:lumOff val="60000"/>
                </a:schemeClr>
              </a:solidFill>
            </a:endParaRPr>
          </a:p>
          <a:p>
            <a:pPr>
              <a:defRPr/>
            </a:pPr>
            <a:r>
              <a:rPr lang="en-US" sz="1100" i="1" dirty="0" smtClean="0">
                <a:solidFill>
                  <a:schemeClr val="bg2">
                    <a:lumMod val="40000"/>
                    <a:lumOff val="60000"/>
                  </a:schemeClr>
                </a:solidFill>
              </a:rPr>
              <a:t> </a:t>
            </a:r>
            <a:endParaRPr lang="en-US" sz="1100" dirty="0" smtClean="0">
              <a:solidFill>
                <a:schemeClr val="bg2">
                  <a:lumMod val="40000"/>
                  <a:lumOff val="60000"/>
                </a:schemeClr>
              </a:solidFill>
            </a:endParaRPr>
          </a:p>
        </p:txBody>
      </p:sp>
      <p:sp>
        <p:nvSpPr>
          <p:cNvPr id="9" name="Rectangle 8"/>
          <p:cNvSpPr/>
          <p:nvPr/>
        </p:nvSpPr>
        <p:spPr>
          <a:xfrm>
            <a:off x="8774" y="979711"/>
            <a:ext cx="1939955" cy="332014"/>
          </a:xfrm>
          <a:prstGeom prst="rect">
            <a:avLst/>
          </a:prstGeom>
          <a:solidFill>
            <a:schemeClr val="bg1"/>
          </a:solidFill>
        </p:spPr>
        <p:txBody>
          <a:bodyPr wrap="none">
            <a:spAutoFit/>
          </a:bodyPr>
          <a:lstStyle/>
          <a:p>
            <a:pPr>
              <a:lnSpc>
                <a:spcPct val="150000"/>
              </a:lnSpc>
              <a:defRPr/>
            </a:pPr>
            <a:r>
              <a:rPr lang="en-US" b="1" dirty="0"/>
              <a:t>Mandel’s </a:t>
            </a:r>
            <a:r>
              <a:rPr lang="en-US" b="1" i="1" dirty="0" smtClean="0"/>
              <a:t>k</a:t>
            </a:r>
            <a:r>
              <a:rPr lang="en-US" b="1" dirty="0" smtClean="0"/>
              <a:t> statistics</a:t>
            </a:r>
            <a:endParaRPr lang="en-GB" b="1" dirty="0"/>
          </a:p>
        </p:txBody>
      </p:sp>
      <p:sp>
        <p:nvSpPr>
          <p:cNvPr id="15" name="TextBox 14"/>
          <p:cNvSpPr txBox="1"/>
          <p:nvPr/>
        </p:nvSpPr>
        <p:spPr>
          <a:xfrm>
            <a:off x="32563" y="548265"/>
            <a:ext cx="3874779" cy="369332"/>
          </a:xfrm>
          <a:prstGeom prst="rect">
            <a:avLst/>
          </a:prstGeom>
          <a:noFill/>
        </p:spPr>
        <p:txBody>
          <a:bodyPr wrap="none" rtlCol="0">
            <a:spAutoFit/>
          </a:bodyPr>
          <a:lstStyle/>
          <a:p>
            <a:r>
              <a:rPr lang="en-US" sz="1800" b="1" dirty="0" smtClean="0">
                <a:solidFill>
                  <a:schemeClr val="bg2">
                    <a:lumMod val="40000"/>
                    <a:lumOff val="60000"/>
                  </a:schemeClr>
                </a:solidFill>
              </a:rPr>
              <a:t>EC/TC – </a:t>
            </a:r>
            <a:r>
              <a:rPr lang="en-US" b="1" dirty="0" smtClean="0">
                <a:solidFill>
                  <a:schemeClr val="bg2">
                    <a:lumMod val="40000"/>
                    <a:lumOff val="60000"/>
                  </a:schemeClr>
                </a:solidFill>
              </a:rPr>
              <a:t>within laboratory consistency</a:t>
            </a:r>
            <a:endParaRPr lang="en-GB" sz="1800" b="1" dirty="0">
              <a:solidFill>
                <a:schemeClr val="bg2">
                  <a:lumMod val="40000"/>
                  <a:lumOff val="60000"/>
                </a:schemeClr>
              </a:solidFill>
            </a:endParaRPr>
          </a:p>
        </p:txBody>
      </p:sp>
      <p:graphicFrame>
        <p:nvGraphicFramePr>
          <p:cNvPr id="14" name="Chart 13"/>
          <p:cNvGraphicFramePr>
            <a:graphicFrameLocks/>
          </p:cNvGraphicFramePr>
          <p:nvPr>
            <p:extLst>
              <p:ext uri="{D42A27DB-BD31-4B8C-83A1-F6EECF244321}">
                <p14:modId xmlns:p14="http://schemas.microsoft.com/office/powerpoint/2010/main" val="2439030843"/>
              </p:ext>
            </p:extLst>
          </p:nvPr>
        </p:nvGraphicFramePr>
        <p:xfrm>
          <a:off x="251520" y="1484784"/>
          <a:ext cx="8640960"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3117916" y="6021288"/>
            <a:ext cx="3007555" cy="261610"/>
          </a:xfrm>
          <a:prstGeom prst="rect">
            <a:avLst/>
          </a:prstGeom>
        </p:spPr>
        <p:txBody>
          <a:bodyPr wrap="none">
            <a:spAutoFit/>
          </a:bodyPr>
          <a:lstStyle/>
          <a:p>
            <a:pPr marL="171450" indent="-171450">
              <a:buFont typeface="Arial" pitchFamily="34" charset="0"/>
              <a:buChar char="•"/>
            </a:pPr>
            <a:r>
              <a:rPr lang="en-US" sz="1100" b="1" dirty="0" smtClean="0"/>
              <a:t>Three outliers </a:t>
            </a:r>
            <a:r>
              <a:rPr lang="en-US" sz="1100" b="1" dirty="0"/>
              <a:t>and </a:t>
            </a:r>
            <a:r>
              <a:rPr lang="en-US" sz="1100" b="1" dirty="0" smtClean="0"/>
              <a:t>two stragglers</a:t>
            </a:r>
            <a:endParaRPr lang="en-GB" sz="1100" b="1" dirty="0"/>
          </a:p>
        </p:txBody>
      </p:sp>
    </p:spTree>
    <p:extLst>
      <p:ext uri="{BB962C8B-B14F-4D97-AF65-F5344CB8AC3E}">
        <p14:creationId xmlns:p14="http://schemas.microsoft.com/office/powerpoint/2010/main" val="400376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563" y="548265"/>
            <a:ext cx="990977" cy="369332"/>
          </a:xfrm>
          <a:prstGeom prst="rect">
            <a:avLst/>
          </a:prstGeom>
          <a:noFill/>
        </p:spPr>
        <p:txBody>
          <a:bodyPr wrap="none" rtlCol="0">
            <a:spAutoFit/>
          </a:bodyPr>
          <a:lstStyle/>
          <a:p>
            <a:r>
              <a:rPr lang="en-US" sz="1800" b="1" dirty="0" smtClean="0">
                <a:solidFill>
                  <a:schemeClr val="bg2">
                    <a:lumMod val="40000"/>
                    <a:lumOff val="60000"/>
                  </a:schemeClr>
                </a:solidFill>
              </a:rPr>
              <a:t>EC/TC</a:t>
            </a:r>
            <a:endParaRPr lang="en-GB" sz="1800" b="1" dirty="0">
              <a:solidFill>
                <a:schemeClr val="bg2">
                  <a:lumMod val="40000"/>
                  <a:lumOff val="60000"/>
                </a:schemeClr>
              </a:solidFill>
            </a:endParaRPr>
          </a:p>
        </p:txBody>
      </p:sp>
      <p:sp>
        <p:nvSpPr>
          <p:cNvPr id="9" name="Rectangle 8"/>
          <p:cNvSpPr/>
          <p:nvPr/>
        </p:nvSpPr>
        <p:spPr>
          <a:xfrm>
            <a:off x="38913" y="1124744"/>
            <a:ext cx="9129361" cy="371961"/>
          </a:xfrm>
          <a:prstGeom prst="rect">
            <a:avLst/>
          </a:prstGeom>
          <a:solidFill>
            <a:schemeClr val="bg1"/>
          </a:solidFill>
          <a:ln>
            <a:solidFill>
              <a:schemeClr val="bg1"/>
            </a:solidFill>
          </a:ln>
        </p:spPr>
        <p:txBody>
          <a:bodyPr wrap="square">
            <a:spAutoFit/>
          </a:bodyPr>
          <a:lstStyle/>
          <a:p>
            <a:pPr>
              <a:lnSpc>
                <a:spcPct val="150000"/>
              </a:lnSpc>
            </a:pPr>
            <a:r>
              <a:rPr lang="en-US" sz="1400" b="1" dirty="0" smtClean="0"/>
              <a:t>Mean value, the repeatability, </a:t>
            </a:r>
            <a:r>
              <a:rPr lang="en-US" sz="1400" b="1" i="1" dirty="0" err="1" smtClean="0"/>
              <a:t>s</a:t>
            </a:r>
            <a:r>
              <a:rPr lang="en-US" sz="1400" b="1" i="1" baseline="-25000" dirty="0" err="1" smtClean="0"/>
              <a:t>r</a:t>
            </a:r>
            <a:r>
              <a:rPr lang="en-US" sz="1400" b="1" dirty="0" smtClean="0"/>
              <a:t>, and reproducibility, </a:t>
            </a:r>
            <a:r>
              <a:rPr lang="en-US" sz="1400" b="1" i="1" dirty="0" err="1" smtClean="0"/>
              <a:t>s</a:t>
            </a:r>
            <a:r>
              <a:rPr lang="en-US" sz="1400" b="1" i="1" baseline="-25000" dirty="0" err="1" smtClean="0"/>
              <a:t>R</a:t>
            </a:r>
            <a:r>
              <a:rPr lang="en-US" sz="1400" b="1" dirty="0" smtClean="0"/>
              <a:t> </a:t>
            </a:r>
            <a:endParaRPr lang="en-US" sz="1400" b="1" dirty="0"/>
          </a:p>
        </p:txBody>
      </p:sp>
      <p:graphicFrame>
        <p:nvGraphicFramePr>
          <p:cNvPr id="4" name="Table 3"/>
          <p:cNvGraphicFramePr>
            <a:graphicFrameLocks noGrp="1"/>
          </p:cNvGraphicFramePr>
          <p:nvPr>
            <p:extLst>
              <p:ext uri="{D42A27DB-BD31-4B8C-83A1-F6EECF244321}">
                <p14:modId xmlns:p14="http://schemas.microsoft.com/office/powerpoint/2010/main" val="2827822014"/>
              </p:ext>
            </p:extLst>
          </p:nvPr>
        </p:nvGraphicFramePr>
        <p:xfrm>
          <a:off x="2411759" y="1988841"/>
          <a:ext cx="4392488" cy="2376265"/>
        </p:xfrm>
        <a:graphic>
          <a:graphicData uri="http://schemas.openxmlformats.org/drawingml/2006/table">
            <a:tbl>
              <a:tblPr/>
              <a:tblGrid>
                <a:gridCol w="1008113"/>
                <a:gridCol w="1282635"/>
                <a:gridCol w="1050870"/>
                <a:gridCol w="1050870"/>
              </a:tblGrid>
              <a:tr h="353495">
                <a:tc>
                  <a:txBody>
                    <a:bodyPr/>
                    <a:lstStyle/>
                    <a:p>
                      <a:pPr algn="r">
                        <a:spcAft>
                          <a:spcPts val="0"/>
                        </a:spcAft>
                      </a:pPr>
                      <a:r>
                        <a:rPr lang="en-US" sz="1100" b="1" dirty="0">
                          <a:solidFill>
                            <a:srgbClr val="0F5494"/>
                          </a:solidFill>
                          <a:effectLst/>
                          <a:latin typeface="Verdana"/>
                          <a:ea typeface="Times New Roman"/>
                          <a:cs typeface="Arial"/>
                        </a:rPr>
                        <a:t> </a:t>
                      </a:r>
                      <a:endParaRPr lang="en-GB" sz="1100" b="1" dirty="0">
                        <a:solidFill>
                          <a:srgbClr val="0F5494"/>
                        </a:solidFill>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n-US" sz="1100" b="1" dirty="0">
                          <a:solidFill>
                            <a:srgbClr val="0F5494"/>
                          </a:solidFill>
                          <a:effectLst/>
                          <a:latin typeface="Verdana"/>
                          <a:ea typeface="Times New Roman"/>
                          <a:cs typeface="Arial"/>
                        </a:rPr>
                        <a:t>General mean </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n-US" sz="1100" b="1" i="1" dirty="0" err="1">
                          <a:solidFill>
                            <a:srgbClr val="0F5494"/>
                          </a:solidFill>
                          <a:effectLst/>
                          <a:latin typeface="Verdana"/>
                          <a:ea typeface="Times New Roman"/>
                          <a:cs typeface="Arial"/>
                        </a:rPr>
                        <a:t>s</a:t>
                      </a:r>
                      <a:r>
                        <a:rPr lang="en-US" sz="1100" b="1" i="1" baseline="-25000" dirty="0" err="1">
                          <a:solidFill>
                            <a:srgbClr val="0F5494"/>
                          </a:solidFill>
                          <a:effectLst/>
                          <a:latin typeface="Verdana"/>
                          <a:ea typeface="Times New Roman"/>
                          <a:cs typeface="Arial"/>
                        </a:rPr>
                        <a:t>r</a:t>
                      </a:r>
                      <a:r>
                        <a:rPr lang="en-US" sz="1100" b="1" i="1" dirty="0">
                          <a:solidFill>
                            <a:srgbClr val="0F5494"/>
                          </a:solidFill>
                          <a:effectLst/>
                          <a:latin typeface="Verdana"/>
                          <a:ea typeface="Times New Roman"/>
                          <a:cs typeface="Arial"/>
                        </a:rPr>
                        <a:t> </a:t>
                      </a:r>
                      <a:r>
                        <a:rPr lang="en-US" sz="1100" b="1" dirty="0">
                          <a:solidFill>
                            <a:srgbClr val="0F5494"/>
                          </a:solidFill>
                          <a:effectLst/>
                          <a:latin typeface="Verdana"/>
                          <a:ea typeface="Times New Roman"/>
                          <a:cs typeface="Arial"/>
                        </a:rPr>
                        <a:t>(%)</a:t>
                      </a:r>
                      <a:endParaRPr lang="en-GB" sz="1100" b="1" dirty="0">
                        <a:solidFill>
                          <a:srgbClr val="0F5494"/>
                        </a:solidFill>
                        <a:effectLst/>
                        <a:latin typeface="Times New Roman"/>
                        <a:ea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n-US" sz="1100" b="1" i="1" dirty="0" err="1">
                          <a:solidFill>
                            <a:srgbClr val="0F5494"/>
                          </a:solidFill>
                          <a:effectLst/>
                          <a:latin typeface="Verdana"/>
                          <a:ea typeface="Times New Roman"/>
                          <a:cs typeface="Arial"/>
                        </a:rPr>
                        <a:t>s</a:t>
                      </a:r>
                      <a:r>
                        <a:rPr lang="en-US" sz="1100" b="1" i="1" baseline="-25000" dirty="0" err="1">
                          <a:solidFill>
                            <a:srgbClr val="0F5494"/>
                          </a:solidFill>
                          <a:effectLst/>
                          <a:latin typeface="Verdana"/>
                          <a:ea typeface="Times New Roman"/>
                          <a:cs typeface="Arial"/>
                        </a:rPr>
                        <a:t>R</a:t>
                      </a:r>
                      <a:r>
                        <a:rPr lang="en-US" sz="1100" b="1" i="1" dirty="0">
                          <a:solidFill>
                            <a:srgbClr val="0F5494"/>
                          </a:solidFill>
                          <a:effectLst/>
                          <a:latin typeface="Verdana"/>
                          <a:ea typeface="Times New Roman"/>
                          <a:cs typeface="Arial"/>
                        </a:rPr>
                        <a:t> </a:t>
                      </a:r>
                      <a:r>
                        <a:rPr lang="en-US" sz="1100" b="1" dirty="0">
                          <a:solidFill>
                            <a:srgbClr val="0F5494"/>
                          </a:solidFill>
                          <a:effectLst/>
                          <a:latin typeface="Verdana"/>
                          <a:ea typeface="Times New Roman"/>
                          <a:cs typeface="Arial"/>
                        </a:rPr>
                        <a:t>(%)</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r h="353495">
                <a:tc>
                  <a:txBody>
                    <a:bodyPr/>
                    <a:lstStyle/>
                    <a:p>
                      <a:pPr algn="r">
                        <a:spcAft>
                          <a:spcPts val="0"/>
                        </a:spcAft>
                      </a:pPr>
                      <a:r>
                        <a:rPr lang="en-US" sz="1100" b="1" dirty="0">
                          <a:solidFill>
                            <a:srgbClr val="0F5494"/>
                          </a:solidFill>
                          <a:effectLst/>
                          <a:latin typeface="Verdana"/>
                          <a:ea typeface="Times New Roman"/>
                          <a:cs typeface="Arial"/>
                        </a:rPr>
                        <a:t>SPA-1</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n-US" sz="1100" b="1">
                          <a:solidFill>
                            <a:srgbClr val="0F5494"/>
                          </a:solidFill>
                          <a:effectLst/>
                          <a:latin typeface="Verdana"/>
                          <a:ea typeface="Times New Roman"/>
                          <a:cs typeface="Arial"/>
                        </a:rPr>
                        <a:t>0.11</a:t>
                      </a:r>
                      <a:endParaRPr lang="en-GB" sz="1100" b="1">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n-US" sz="1100" b="1">
                          <a:solidFill>
                            <a:srgbClr val="0F5494"/>
                          </a:solidFill>
                          <a:effectLst/>
                          <a:latin typeface="Verdana"/>
                          <a:ea typeface="Times New Roman"/>
                          <a:cs typeface="Arial"/>
                        </a:rPr>
                        <a:t>7.9%</a:t>
                      </a:r>
                      <a:endParaRPr lang="en-GB" sz="1100" b="1">
                        <a:solidFill>
                          <a:srgbClr val="0F5494"/>
                        </a:solidFill>
                        <a:effectLst/>
                        <a:latin typeface="Times New Roman"/>
                        <a:ea typeface="Times New Roman"/>
                      </a:endParaRPr>
                    </a:p>
                  </a:txBody>
                  <a:tcPr marL="68580" marR="68580" marT="0" marB="0" anchor="ctr">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n-US" sz="1100" b="1" dirty="0">
                          <a:solidFill>
                            <a:srgbClr val="0F5494"/>
                          </a:solidFill>
                          <a:effectLst/>
                          <a:latin typeface="Verdana"/>
                          <a:ea typeface="Times New Roman"/>
                          <a:cs typeface="Arial"/>
                        </a:rPr>
                        <a:t>16.5%</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r>
              <a:tr h="333855">
                <a:tc>
                  <a:txBody>
                    <a:bodyPr/>
                    <a:lstStyle/>
                    <a:p>
                      <a:pPr algn="r">
                        <a:spcAft>
                          <a:spcPts val="0"/>
                        </a:spcAft>
                      </a:pPr>
                      <a:r>
                        <a:rPr lang="en-US" sz="1100" b="1" dirty="0">
                          <a:solidFill>
                            <a:srgbClr val="0F5494"/>
                          </a:solidFill>
                          <a:effectLst/>
                          <a:latin typeface="Verdana"/>
                          <a:ea typeface="Times New Roman"/>
                          <a:cs typeface="Arial"/>
                        </a:rPr>
                        <a:t>SPA-2</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0.14</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1100" b="1">
                          <a:solidFill>
                            <a:srgbClr val="0F5494"/>
                          </a:solidFill>
                          <a:effectLst/>
                          <a:latin typeface="Verdana"/>
                          <a:ea typeface="Times New Roman"/>
                          <a:cs typeface="Arial"/>
                        </a:rPr>
                        <a:t>4.4%</a:t>
                      </a:r>
                      <a:endParaRPr lang="en-GB" sz="1100" b="1">
                        <a:solidFill>
                          <a:srgbClr val="0F5494"/>
                        </a:solidFill>
                        <a:effectLst/>
                        <a:latin typeface="Times New Roman"/>
                        <a:ea typeface="Times New Roman"/>
                      </a:endParaRPr>
                    </a:p>
                  </a:txBody>
                  <a:tcPr marL="68580" marR="68580" marT="0" marB="0" anchor="ctr">
                    <a:lnL>
                      <a:noFill/>
                    </a:lnL>
                    <a:lnR>
                      <a:noFill/>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15.0%</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r>
              <a:tr h="333855">
                <a:tc>
                  <a:txBody>
                    <a:bodyPr/>
                    <a:lstStyle/>
                    <a:p>
                      <a:pPr algn="r">
                        <a:spcAft>
                          <a:spcPts val="0"/>
                        </a:spcAft>
                      </a:pPr>
                      <a:r>
                        <a:rPr lang="en-US" sz="1100" b="1" dirty="0">
                          <a:solidFill>
                            <a:srgbClr val="0F5494"/>
                          </a:solidFill>
                          <a:effectLst/>
                          <a:latin typeface="Verdana"/>
                          <a:ea typeface="Times New Roman"/>
                          <a:cs typeface="Arial"/>
                        </a:rPr>
                        <a:t>HUN-1</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0.10</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5.7%</a:t>
                      </a:r>
                      <a:endParaRPr lang="en-GB" sz="1100" b="1" dirty="0">
                        <a:solidFill>
                          <a:srgbClr val="0F5494"/>
                        </a:solidFill>
                        <a:effectLst/>
                        <a:latin typeface="Times New Roman"/>
                        <a:ea typeface="Times New Roman"/>
                      </a:endParaRPr>
                    </a:p>
                  </a:txBody>
                  <a:tcPr marL="68580" marR="68580" marT="0" marB="0" anchor="ctr">
                    <a:lnL>
                      <a:noFill/>
                    </a:lnL>
                    <a:lnR>
                      <a:noFill/>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11.7%</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r>
              <a:tr h="333855">
                <a:tc>
                  <a:txBody>
                    <a:bodyPr/>
                    <a:lstStyle/>
                    <a:p>
                      <a:pPr algn="r">
                        <a:spcAft>
                          <a:spcPts val="0"/>
                        </a:spcAft>
                      </a:pPr>
                      <a:r>
                        <a:rPr lang="en-US" sz="1100" b="1">
                          <a:solidFill>
                            <a:srgbClr val="0F5494"/>
                          </a:solidFill>
                          <a:effectLst/>
                          <a:latin typeface="Verdana"/>
                          <a:ea typeface="Times New Roman"/>
                          <a:cs typeface="Arial"/>
                        </a:rPr>
                        <a:t>HUN-2</a:t>
                      </a:r>
                      <a:endParaRPr lang="en-GB" sz="1100" b="1">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100" b="1">
                          <a:solidFill>
                            <a:srgbClr val="0F5494"/>
                          </a:solidFill>
                          <a:effectLst/>
                          <a:latin typeface="Verdana"/>
                          <a:ea typeface="Times New Roman"/>
                          <a:cs typeface="Arial"/>
                        </a:rPr>
                        <a:t>0.09</a:t>
                      </a:r>
                      <a:endParaRPr lang="en-GB" sz="1100" b="1">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1100" b="1">
                          <a:solidFill>
                            <a:srgbClr val="0F5494"/>
                          </a:solidFill>
                          <a:effectLst/>
                          <a:latin typeface="Verdana"/>
                          <a:ea typeface="Times New Roman"/>
                          <a:cs typeface="Arial"/>
                        </a:rPr>
                        <a:t>5.7%</a:t>
                      </a:r>
                      <a:endParaRPr lang="en-GB" sz="1100" b="1">
                        <a:solidFill>
                          <a:srgbClr val="0F5494"/>
                        </a:solidFill>
                        <a:effectLst/>
                        <a:latin typeface="Times New Roman"/>
                        <a:ea typeface="Times New Roman"/>
                      </a:endParaRPr>
                    </a:p>
                  </a:txBody>
                  <a:tcPr marL="68580" marR="68580" marT="0" marB="0" anchor="ctr">
                    <a:lnL>
                      <a:noFill/>
                    </a:lnL>
                    <a:lnR>
                      <a:noFill/>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11.5%</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r>
              <a:tr h="333855">
                <a:tc>
                  <a:txBody>
                    <a:bodyPr/>
                    <a:lstStyle/>
                    <a:p>
                      <a:pPr algn="r">
                        <a:spcAft>
                          <a:spcPts val="0"/>
                        </a:spcAft>
                      </a:pPr>
                      <a:r>
                        <a:rPr lang="en-US" sz="1100" b="1">
                          <a:solidFill>
                            <a:srgbClr val="0F5494"/>
                          </a:solidFill>
                          <a:effectLst/>
                          <a:latin typeface="Verdana"/>
                          <a:ea typeface="Times New Roman"/>
                          <a:cs typeface="Arial"/>
                        </a:rPr>
                        <a:t>ITA-1</a:t>
                      </a:r>
                      <a:endParaRPr lang="en-GB" sz="1100" b="1">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100" b="1">
                          <a:solidFill>
                            <a:srgbClr val="0F5494"/>
                          </a:solidFill>
                          <a:effectLst/>
                          <a:latin typeface="Verdana"/>
                          <a:ea typeface="Times New Roman"/>
                          <a:cs typeface="Arial"/>
                        </a:rPr>
                        <a:t>0.04</a:t>
                      </a:r>
                      <a:endParaRPr lang="en-GB" sz="1100" b="1">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11.9%</a:t>
                      </a:r>
                      <a:endParaRPr lang="en-GB" sz="1100" b="1" dirty="0">
                        <a:solidFill>
                          <a:srgbClr val="0F5494"/>
                        </a:solidFill>
                        <a:effectLst/>
                        <a:latin typeface="Times New Roman"/>
                        <a:ea typeface="Times New Roman"/>
                      </a:endParaRPr>
                    </a:p>
                  </a:txBody>
                  <a:tcPr marL="68580" marR="68580" marT="0" marB="0" anchor="ctr">
                    <a:lnL>
                      <a:noFill/>
                    </a:lnL>
                    <a:lnR>
                      <a:noFill/>
                    </a:lnR>
                    <a:lnT>
                      <a:noFill/>
                    </a:lnT>
                    <a:lnB>
                      <a:noFill/>
                    </a:lnB>
                  </a:tcPr>
                </a:tc>
                <a:tc>
                  <a:txBody>
                    <a:bodyPr/>
                    <a:lstStyle/>
                    <a:p>
                      <a:pPr algn="ctr">
                        <a:spcAft>
                          <a:spcPts val="0"/>
                        </a:spcAft>
                      </a:pPr>
                      <a:r>
                        <a:rPr lang="en-US" sz="1100" b="1" dirty="0">
                          <a:solidFill>
                            <a:srgbClr val="0F5494"/>
                          </a:solidFill>
                          <a:effectLst/>
                          <a:latin typeface="Verdana"/>
                          <a:ea typeface="Times New Roman"/>
                          <a:cs typeface="Arial"/>
                        </a:rPr>
                        <a:t>27.6%</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r>
              <a:tr h="333855">
                <a:tc>
                  <a:txBody>
                    <a:bodyPr/>
                    <a:lstStyle/>
                    <a:p>
                      <a:pPr algn="r">
                        <a:spcAft>
                          <a:spcPts val="0"/>
                        </a:spcAft>
                      </a:pPr>
                      <a:r>
                        <a:rPr lang="en-US" sz="1100" b="1" dirty="0">
                          <a:solidFill>
                            <a:srgbClr val="0F5494"/>
                          </a:solidFill>
                          <a:effectLst/>
                          <a:latin typeface="Verdana"/>
                          <a:ea typeface="Times New Roman"/>
                          <a:cs typeface="Arial"/>
                        </a:rPr>
                        <a:t>ITA-2</a:t>
                      </a:r>
                      <a:endParaRPr lang="en-GB" sz="1100" b="1" dirty="0">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F5494"/>
                          </a:solidFill>
                          <a:effectLst/>
                          <a:latin typeface="Verdana"/>
                          <a:ea typeface="Times New Roman"/>
                          <a:cs typeface="Arial"/>
                        </a:rPr>
                        <a:t>0.01</a:t>
                      </a:r>
                      <a:endParaRPr lang="en-GB" sz="1100" b="1">
                        <a:solidFill>
                          <a:srgbClr val="0F5494"/>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rgbClr val="0F5494"/>
                          </a:solidFill>
                          <a:effectLst/>
                          <a:latin typeface="Verdana"/>
                          <a:ea typeface="Times New Roman"/>
                          <a:cs typeface="Arial"/>
                        </a:rPr>
                        <a:t>15.9%</a:t>
                      </a:r>
                      <a:endParaRPr lang="en-GB" sz="1100" b="1" dirty="0">
                        <a:solidFill>
                          <a:srgbClr val="0F5494"/>
                        </a:solidFill>
                        <a:effectLst/>
                        <a:latin typeface="Times New Roman"/>
                        <a:ea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rgbClr val="0F5494"/>
                          </a:solidFill>
                          <a:effectLst/>
                          <a:latin typeface="Verdana"/>
                          <a:ea typeface="Times New Roman"/>
                          <a:cs typeface="Arial"/>
                        </a:rPr>
                        <a:t>32.9%</a:t>
                      </a:r>
                      <a:endParaRPr lang="en-GB" sz="1100" b="1" dirty="0">
                        <a:solidFill>
                          <a:srgbClr val="0F5494"/>
                        </a:solidFill>
                        <a:effectLst/>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11" name="Rectangle 10"/>
          <p:cNvSpPr/>
          <p:nvPr/>
        </p:nvSpPr>
        <p:spPr>
          <a:xfrm>
            <a:off x="251521" y="4509120"/>
            <a:ext cx="8640960" cy="2062103"/>
          </a:xfrm>
          <a:prstGeom prst="rect">
            <a:avLst/>
          </a:prstGeom>
        </p:spPr>
        <p:txBody>
          <a:bodyPr wrap="square">
            <a:spAutoFit/>
          </a:bodyPr>
          <a:lstStyle/>
          <a:p>
            <a:pPr marL="171450" indent="-171450">
              <a:lnSpc>
                <a:spcPct val="150000"/>
              </a:lnSpc>
              <a:buFont typeface="Arial" pitchFamily="34" charset="0"/>
              <a:buChar char="•"/>
            </a:pPr>
            <a:r>
              <a:rPr lang="en-US" sz="1100" b="1" dirty="0" smtClean="0"/>
              <a:t>No relationship between precision values and mean values</a:t>
            </a:r>
          </a:p>
          <a:p>
            <a:pPr marL="171450" indent="-171450">
              <a:lnSpc>
                <a:spcPct val="150000"/>
              </a:lnSpc>
              <a:buFont typeface="Arial" pitchFamily="34" charset="0"/>
              <a:buChar char="•"/>
            </a:pPr>
            <a:endParaRPr lang="en-US" sz="1100" b="1" dirty="0" smtClean="0"/>
          </a:p>
          <a:p>
            <a:pPr marL="171450" indent="-171450">
              <a:lnSpc>
                <a:spcPct val="150000"/>
              </a:lnSpc>
              <a:buFont typeface="Arial" pitchFamily="34" charset="0"/>
              <a:buChar char="•"/>
            </a:pPr>
            <a:r>
              <a:rPr lang="en-US" sz="1100" b="1" dirty="0" smtClean="0"/>
              <a:t>Worse precision values </a:t>
            </a:r>
            <a:r>
              <a:rPr lang="en-US" sz="1100" b="1" dirty="0"/>
              <a:t>particularly </a:t>
            </a:r>
            <a:r>
              <a:rPr lang="en-US" sz="1100" b="1" dirty="0" smtClean="0"/>
              <a:t>for </a:t>
            </a:r>
            <a:r>
              <a:rPr lang="en-US" sz="1100" b="1" dirty="0"/>
              <a:t>ITA-1 and </a:t>
            </a:r>
            <a:r>
              <a:rPr lang="en-US" sz="1100" b="1" dirty="0" smtClean="0"/>
              <a:t>ITA-2 due </a:t>
            </a:r>
            <a:r>
              <a:rPr lang="en-US" sz="1100" b="1" dirty="0"/>
              <a:t>to their very low EC/TC ratio </a:t>
            </a:r>
            <a:r>
              <a:rPr lang="en-US" sz="1100" b="1" dirty="0" smtClean="0"/>
              <a:t>values or filter heterogeneity</a:t>
            </a:r>
          </a:p>
          <a:p>
            <a:pPr marL="171450" indent="-171450">
              <a:lnSpc>
                <a:spcPct val="150000"/>
              </a:lnSpc>
              <a:buFont typeface="Arial" pitchFamily="34" charset="0"/>
              <a:buChar char="•"/>
            </a:pPr>
            <a:endParaRPr lang="en-US" sz="1100" b="1" dirty="0" smtClean="0"/>
          </a:p>
          <a:p>
            <a:pPr marL="171450" indent="-171450">
              <a:lnSpc>
                <a:spcPct val="150000"/>
              </a:lnSpc>
              <a:buFont typeface="Arial" pitchFamily="34" charset="0"/>
              <a:buChar char="•"/>
            </a:pPr>
            <a:r>
              <a:rPr lang="en-US" sz="1100" b="1" dirty="0"/>
              <a:t>The recurrence of </a:t>
            </a:r>
            <a:r>
              <a:rPr lang="en-US" sz="1100" b="1" dirty="0" smtClean="0"/>
              <a:t>stragglers/outliers </a:t>
            </a:r>
            <a:r>
              <a:rPr lang="en-US" sz="1100" b="1" dirty="0"/>
              <a:t>for a single lab (for other samples beside ITA-1 and ITA-2) indicate an unsatisfactory lab reproducibility or repeatability as compared to other labs.</a:t>
            </a:r>
          </a:p>
          <a:p>
            <a:pPr marL="171450" indent="-171450">
              <a:lnSpc>
                <a:spcPts val="1500"/>
              </a:lnSpc>
              <a:buFont typeface="Arial" pitchFamily="34" charset="0"/>
              <a:buChar char="•"/>
            </a:pPr>
            <a:endParaRPr lang="en-US" sz="1100" b="1" dirty="0"/>
          </a:p>
        </p:txBody>
      </p:sp>
    </p:spTree>
    <p:extLst>
      <p:ext uri="{BB962C8B-B14F-4D97-AF65-F5344CB8AC3E}">
        <p14:creationId xmlns:p14="http://schemas.microsoft.com/office/powerpoint/2010/main" val="663467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22576" y="500422"/>
            <a:ext cx="617477" cy="461665"/>
          </a:xfrm>
          <a:prstGeom prst="rect">
            <a:avLst/>
          </a:prstGeom>
          <a:noFill/>
        </p:spPr>
        <p:txBody>
          <a:bodyPr wrap="none" rtlCol="0">
            <a:spAutoFit/>
          </a:bodyPr>
          <a:lstStyle/>
          <a:p>
            <a:r>
              <a:rPr lang="en-US" sz="2400" b="1" dirty="0" smtClean="0">
                <a:solidFill>
                  <a:schemeClr val="bg2">
                    <a:lumMod val="40000"/>
                    <a:lumOff val="60000"/>
                  </a:schemeClr>
                </a:solidFill>
              </a:rPr>
              <a:t>TC</a:t>
            </a:r>
            <a:endParaRPr lang="en-GB" sz="2400" b="1" dirty="0">
              <a:solidFill>
                <a:schemeClr val="bg2">
                  <a:lumMod val="40000"/>
                  <a:lumOff val="60000"/>
                </a:schemeClr>
              </a:solidFill>
            </a:endParaRPr>
          </a:p>
        </p:txBody>
      </p:sp>
      <p:sp>
        <p:nvSpPr>
          <p:cNvPr id="6" name="Rectangle 5"/>
          <p:cNvSpPr/>
          <p:nvPr/>
        </p:nvSpPr>
        <p:spPr>
          <a:xfrm>
            <a:off x="539552" y="5971927"/>
            <a:ext cx="8208912" cy="984885"/>
          </a:xfrm>
          <a:prstGeom prst="rect">
            <a:avLst/>
          </a:prstGeom>
        </p:spPr>
        <p:txBody>
          <a:bodyPr wrap="square">
            <a:spAutoFit/>
          </a:bodyPr>
          <a:lstStyle/>
          <a:p>
            <a:pPr marL="171450" indent="-171450">
              <a:buFont typeface="Arial" pitchFamily="34" charset="0"/>
              <a:buChar char="•"/>
            </a:pPr>
            <a:r>
              <a:rPr lang="en-US" sz="1100" b="1" dirty="0" smtClean="0">
                <a:ea typeface="Verdana" pitchFamily="34" charset="0"/>
                <a:cs typeface="Verdana" pitchFamily="34" charset="0"/>
              </a:rPr>
              <a:t>One σ represents a % deviation from the assigned value of ca. 12%;</a:t>
            </a:r>
          </a:p>
          <a:p>
            <a:endParaRPr lang="en-US" sz="1100" b="1" dirty="0">
              <a:ea typeface="Verdana" pitchFamily="34" charset="0"/>
              <a:cs typeface="Verdana" pitchFamily="34" charset="0"/>
            </a:endParaRPr>
          </a:p>
          <a:p>
            <a:pPr marL="171450" indent="-171450">
              <a:lnSpc>
                <a:spcPts val="1500"/>
              </a:lnSpc>
              <a:buFont typeface="Arial" pitchFamily="34" charset="0"/>
              <a:buChar char="•"/>
            </a:pPr>
            <a:r>
              <a:rPr lang="en-US" sz="1100" b="1" dirty="0" smtClean="0">
                <a:ea typeface="Verdana" pitchFamily="34" charset="0"/>
                <a:cs typeface="Verdana" pitchFamily="34" charset="0"/>
              </a:rPr>
              <a:t>Seventeen strugglers (of which eleven at ITA-1 + ITA-2 samples) and five outliers (of which two </a:t>
            </a:r>
            <a:r>
              <a:rPr lang="en-US" sz="1100" b="1" dirty="0">
                <a:ea typeface="Verdana" pitchFamily="34" charset="0"/>
                <a:cs typeface="Verdana" pitchFamily="34" charset="0"/>
              </a:rPr>
              <a:t>at ITA-1 + ITA-2 </a:t>
            </a:r>
            <a:r>
              <a:rPr lang="en-US" sz="1100" b="1" dirty="0" smtClean="0">
                <a:ea typeface="Verdana" pitchFamily="34" charset="0"/>
                <a:cs typeface="Verdana" pitchFamily="34" charset="0"/>
              </a:rPr>
              <a:t>samples).</a:t>
            </a:r>
          </a:p>
          <a:p>
            <a:endParaRPr lang="en-US" sz="1100" b="1" dirty="0">
              <a:ea typeface="Verdana" pitchFamily="34" charset="0"/>
              <a:cs typeface="Verdana" pitchFamily="34" charset="0"/>
            </a:endParaRPr>
          </a:p>
        </p:txBody>
      </p:sp>
      <p:sp>
        <p:nvSpPr>
          <p:cNvPr id="8" name="Rectangle 7"/>
          <p:cNvSpPr/>
          <p:nvPr/>
        </p:nvSpPr>
        <p:spPr>
          <a:xfrm>
            <a:off x="15054" y="272842"/>
            <a:ext cx="6861202" cy="707886"/>
          </a:xfrm>
          <a:prstGeom prst="rect">
            <a:avLst/>
          </a:prstGeom>
          <a:solidFill>
            <a:srgbClr val="0F5494"/>
          </a:solidFill>
          <a:ln>
            <a:noFill/>
          </a:ln>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1200"/>
              </a:spcAft>
              <a:defRPr/>
            </a:pPr>
            <a:r>
              <a:rPr lang="en-US" b="1" dirty="0">
                <a:solidFill>
                  <a:schemeClr val="bg2">
                    <a:lumMod val="40000"/>
                    <a:lumOff val="60000"/>
                  </a:schemeClr>
                </a:solidFill>
                <a:latin typeface="Verdana" pitchFamily="34" charset="0"/>
                <a:ea typeface="Verdana" pitchFamily="34" charset="0"/>
                <a:cs typeface="Verdana" pitchFamily="34" charset="0"/>
              </a:rPr>
              <a:t>3.2 LABORATORY PERFORMANCE (</a:t>
            </a:r>
            <a:r>
              <a:rPr lang="en-US" b="1" dirty="0">
                <a:solidFill>
                  <a:schemeClr val="bg1">
                    <a:lumMod val="75000"/>
                  </a:schemeClr>
                </a:solidFill>
                <a:latin typeface="Verdana" pitchFamily="34" charset="0"/>
                <a:ea typeface="Verdana" pitchFamily="34" charset="0"/>
                <a:cs typeface="Verdana" pitchFamily="34" charset="0"/>
              </a:rPr>
              <a:t>ISO 13528: 2005</a:t>
            </a:r>
            <a:r>
              <a:rPr lang="en-US" b="1" dirty="0" smtClean="0">
                <a:solidFill>
                  <a:schemeClr val="bg1">
                    <a:lumMod val="75000"/>
                  </a:schemeClr>
                </a:solidFill>
                <a:latin typeface="Verdana" pitchFamily="34" charset="0"/>
                <a:ea typeface="Verdana" pitchFamily="34" charset="0"/>
                <a:cs typeface="Verdana" pitchFamily="34" charset="0"/>
              </a:rPr>
              <a:t>)</a:t>
            </a:r>
          </a:p>
          <a:p>
            <a:pPr>
              <a:lnSpc>
                <a:spcPct val="150000"/>
              </a:lnSpc>
            </a:pPr>
            <a:r>
              <a:rPr lang="en-US" b="1" dirty="0" smtClean="0">
                <a:solidFill>
                  <a:schemeClr val="bg1">
                    <a:lumMod val="75000"/>
                  </a:schemeClr>
                </a:solidFill>
                <a:latin typeface="Verdana" pitchFamily="34" charset="0"/>
                <a:ea typeface="Verdana" pitchFamily="34" charset="0"/>
                <a:cs typeface="Verdana" pitchFamily="34" charset="0"/>
              </a:rPr>
              <a:t>z-score</a:t>
            </a:r>
            <a:r>
              <a:rPr lang="en-US" b="1" dirty="0">
                <a:solidFill>
                  <a:schemeClr val="bg1">
                    <a:lumMod val="75000"/>
                  </a:schemeClr>
                </a:solidFill>
                <a:latin typeface="Verdana" pitchFamily="34" charset="0"/>
                <a:ea typeface="Verdana" pitchFamily="34" charset="0"/>
                <a:cs typeface="Verdana" pitchFamily="34" charset="0"/>
              </a:rPr>
              <a:t>: X is robust average and σ </a:t>
            </a:r>
            <a:r>
              <a:rPr lang="en-US" b="1" dirty="0" smtClean="0">
                <a:solidFill>
                  <a:schemeClr val="bg1">
                    <a:lumMod val="75000"/>
                  </a:schemeClr>
                </a:solidFill>
                <a:latin typeface="Verdana" pitchFamily="34" charset="0"/>
                <a:ea typeface="Verdana" pitchFamily="34" charset="0"/>
                <a:cs typeface="Verdana" pitchFamily="34" charset="0"/>
              </a:rPr>
              <a:t>is the DQO for PM of 25% at </a:t>
            </a:r>
            <a:r>
              <a:rPr lang="en-US" b="1" dirty="0" smtClean="0">
                <a:solidFill>
                  <a:schemeClr val="bg1">
                    <a:lumMod val="75000"/>
                  </a:schemeClr>
                </a:solidFill>
                <a:ea typeface="Verdana" pitchFamily="34" charset="0"/>
                <a:cs typeface="Verdana" pitchFamily="34" charset="0"/>
              </a:rPr>
              <a:t>50 </a:t>
            </a:r>
            <a:r>
              <a:rPr lang="en-US" b="1" dirty="0">
                <a:solidFill>
                  <a:schemeClr val="bg1">
                    <a:lumMod val="75000"/>
                  </a:schemeClr>
                </a:solidFill>
                <a:ea typeface="Verdana" pitchFamily="34" charset="0"/>
                <a:cs typeface="Verdana" pitchFamily="34" charset="0"/>
              </a:rPr>
              <a:t>µg </a:t>
            </a:r>
            <a:r>
              <a:rPr lang="en-US" b="1" dirty="0" smtClean="0">
                <a:solidFill>
                  <a:schemeClr val="bg1">
                    <a:lumMod val="75000"/>
                  </a:schemeClr>
                </a:solidFill>
                <a:ea typeface="Verdana" pitchFamily="34" charset="0"/>
                <a:cs typeface="Verdana" pitchFamily="34" charset="0"/>
              </a:rPr>
              <a:t>m-3</a:t>
            </a:r>
            <a:endParaRPr lang="en-US" b="1" dirty="0" smtClean="0">
              <a:solidFill>
                <a:schemeClr val="bg1">
                  <a:lumMod val="75000"/>
                </a:schemeClr>
              </a:solidFill>
              <a:latin typeface="Verdana" pitchFamily="34" charset="0"/>
              <a:ea typeface="Verdana" pitchFamily="34" charset="0"/>
              <a:cs typeface="Verdana"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3740436881"/>
              </p:ext>
            </p:extLst>
          </p:nvPr>
        </p:nvGraphicFramePr>
        <p:xfrm>
          <a:off x="354111" y="2140380"/>
          <a:ext cx="8579793" cy="3899464"/>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251520" y="917709"/>
            <a:ext cx="8640959" cy="1107996"/>
          </a:xfrm>
          <a:prstGeom prst="rect">
            <a:avLst/>
          </a:prstGeom>
          <a:solidFill>
            <a:schemeClr val="bg1"/>
          </a:solidFill>
        </p:spPr>
        <p:txBody>
          <a:bodyPr wrap="square">
            <a:spAutoFit/>
          </a:bodyPr>
          <a:lstStyle/>
          <a:p>
            <a:pPr algn="ctr">
              <a:lnSpc>
                <a:spcPct val="150000"/>
              </a:lnSpc>
              <a:defRPr/>
            </a:pPr>
            <a:r>
              <a:rPr lang="en-US" sz="1400" b="1" dirty="0" smtClean="0"/>
              <a:t>(x-X)/</a:t>
            </a:r>
            <a:r>
              <a:rPr lang="el-GR" sz="1400" b="1" dirty="0" smtClean="0"/>
              <a:t>σ</a:t>
            </a:r>
            <a:r>
              <a:rPr lang="en-US" sz="1400" b="1" dirty="0" smtClean="0"/>
              <a:t>  </a:t>
            </a:r>
            <a:r>
              <a:rPr lang="en-US" sz="1100" b="1" dirty="0" smtClean="0"/>
              <a:t>for each lab and within each sample</a:t>
            </a:r>
          </a:p>
          <a:p>
            <a:pPr algn="ctr">
              <a:lnSpc>
                <a:spcPct val="150000"/>
              </a:lnSpc>
              <a:defRPr/>
            </a:pPr>
            <a:r>
              <a:rPr lang="en-US" sz="1100" b="1" dirty="0" smtClean="0"/>
              <a:t>where </a:t>
            </a:r>
          </a:p>
          <a:p>
            <a:pPr algn="ctr">
              <a:lnSpc>
                <a:spcPct val="150000"/>
              </a:lnSpc>
              <a:defRPr/>
            </a:pPr>
            <a:r>
              <a:rPr lang="en-US" sz="1100" b="1" dirty="0" smtClean="0"/>
              <a:t>x = reported value; X= robust average; and </a:t>
            </a:r>
            <a:r>
              <a:rPr lang="el-GR" sz="1100" b="1" dirty="0" smtClean="0"/>
              <a:t>σ</a:t>
            </a:r>
            <a:r>
              <a:rPr lang="en-US" sz="1100" b="1" dirty="0" smtClean="0"/>
              <a:t> = standard deviation for proficiency assessment</a:t>
            </a:r>
          </a:p>
          <a:p>
            <a:pPr algn="ctr">
              <a:defRPr/>
            </a:pPr>
            <a:endParaRPr lang="en-GB" b="1" dirty="0"/>
          </a:p>
        </p:txBody>
      </p:sp>
    </p:spTree>
    <p:extLst>
      <p:ext uri="{BB962C8B-B14F-4D97-AF65-F5344CB8AC3E}">
        <p14:creationId xmlns:p14="http://schemas.microsoft.com/office/powerpoint/2010/main" val="400376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9"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4808" y="330387"/>
            <a:ext cx="8229600" cy="305239"/>
          </a:xfrm>
          <a:prstGeom prst="rect">
            <a:avLst/>
          </a:prstGeom>
          <a:solidFill>
            <a:srgbClr val="0F5494"/>
          </a:solidFill>
          <a:ln>
            <a:noFill/>
          </a:ln>
          <a:effectLs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endParaRPr lang="en-US" sz="1100" dirty="0" smtClean="0">
              <a:solidFill>
                <a:schemeClr val="bg2">
                  <a:lumMod val="40000"/>
                  <a:lumOff val="60000"/>
                </a:schemeClr>
              </a:solidFill>
            </a:endParaRPr>
          </a:p>
          <a:p>
            <a:pPr>
              <a:defRPr/>
            </a:pPr>
            <a:r>
              <a:rPr lang="en-US" sz="1100" dirty="0"/>
              <a:t>on two separated datasets from NIOSH-like and EUSAAR_2 users </a:t>
            </a:r>
            <a:endParaRPr lang="en-GB" sz="1100" dirty="0"/>
          </a:p>
          <a:p>
            <a:pPr>
              <a:defRPr/>
            </a:pPr>
            <a:endParaRPr lang="en-US" sz="1100" dirty="0" smtClean="0">
              <a:solidFill>
                <a:schemeClr val="bg2">
                  <a:lumMod val="40000"/>
                  <a:lumOff val="60000"/>
                </a:schemeClr>
              </a:solidFill>
            </a:endParaRPr>
          </a:p>
        </p:txBody>
      </p:sp>
      <p:sp>
        <p:nvSpPr>
          <p:cNvPr id="6" name="Rectangle 5"/>
          <p:cNvSpPr/>
          <p:nvPr/>
        </p:nvSpPr>
        <p:spPr>
          <a:xfrm>
            <a:off x="539552" y="5395863"/>
            <a:ext cx="7848872" cy="600164"/>
          </a:xfrm>
          <a:prstGeom prst="rect">
            <a:avLst/>
          </a:prstGeom>
        </p:spPr>
        <p:txBody>
          <a:bodyPr wrap="square">
            <a:spAutoFit/>
          </a:bodyPr>
          <a:lstStyle/>
          <a:p>
            <a:pPr marL="171450" indent="-171450">
              <a:buFont typeface="Arial" pitchFamily="34" charset="0"/>
              <a:buChar char="•"/>
            </a:pPr>
            <a:r>
              <a:rPr lang="en-US" sz="1100" b="1" dirty="0" smtClean="0">
                <a:ea typeface="Verdana" pitchFamily="34" charset="0"/>
                <a:cs typeface="Verdana" pitchFamily="34" charset="0"/>
              </a:rPr>
              <a:t>One σ represents a % deviation from the assigned value of 15%;</a:t>
            </a:r>
          </a:p>
          <a:p>
            <a:pPr marL="171450" indent="-171450">
              <a:buFont typeface="Arial" pitchFamily="34" charset="0"/>
              <a:buChar char="•"/>
            </a:pPr>
            <a:endParaRPr lang="en-US" sz="1100" b="1" dirty="0">
              <a:ea typeface="Verdana" pitchFamily="34" charset="0"/>
              <a:cs typeface="Verdana" pitchFamily="34" charset="0"/>
            </a:endParaRPr>
          </a:p>
          <a:p>
            <a:pPr marL="171450" indent="-171450">
              <a:buFont typeface="Arial" pitchFamily="34" charset="0"/>
              <a:buChar char="•"/>
            </a:pPr>
            <a:r>
              <a:rPr lang="en-US" sz="1100" b="1" dirty="0" smtClean="0">
                <a:ea typeface="Verdana" pitchFamily="34" charset="0"/>
                <a:cs typeface="Verdana" pitchFamily="34" charset="0"/>
              </a:rPr>
              <a:t>Four outliers and nine </a:t>
            </a:r>
            <a:r>
              <a:rPr lang="en-US" sz="1100" b="1" dirty="0">
                <a:ea typeface="Verdana" pitchFamily="34" charset="0"/>
                <a:cs typeface="Verdana" pitchFamily="34" charset="0"/>
              </a:rPr>
              <a:t>strugglers - all at ITA-1+ITA-2 </a:t>
            </a:r>
            <a:r>
              <a:rPr lang="en-US" sz="1100" b="1" dirty="0" smtClean="0">
                <a:ea typeface="Verdana" pitchFamily="34" charset="0"/>
                <a:cs typeface="Verdana" pitchFamily="34" charset="0"/>
              </a:rPr>
              <a:t>samples;</a:t>
            </a:r>
            <a:endParaRPr lang="en-US" sz="1100" b="1" dirty="0">
              <a:ea typeface="Verdana" pitchFamily="34" charset="0"/>
              <a:cs typeface="Verdana" pitchFamily="34" charset="0"/>
            </a:endParaRPr>
          </a:p>
        </p:txBody>
      </p:sp>
      <p:sp>
        <p:nvSpPr>
          <p:cNvPr id="14" name="Rectangle 13"/>
          <p:cNvSpPr/>
          <p:nvPr/>
        </p:nvSpPr>
        <p:spPr>
          <a:xfrm>
            <a:off x="15054" y="-27383"/>
            <a:ext cx="6057239" cy="707886"/>
          </a:xfrm>
          <a:prstGeom prst="rect">
            <a:avLst/>
          </a:prstGeom>
          <a:solidFill>
            <a:srgbClr val="0F5494"/>
          </a:solidFill>
          <a:ln>
            <a:noFill/>
          </a:ln>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1200"/>
              </a:spcAft>
              <a:defRPr/>
            </a:pPr>
            <a:r>
              <a:rPr lang="en-US" b="1" dirty="0">
                <a:solidFill>
                  <a:schemeClr val="bg2">
                    <a:lumMod val="40000"/>
                    <a:lumOff val="60000"/>
                  </a:schemeClr>
                </a:solidFill>
                <a:latin typeface="Verdana" pitchFamily="34" charset="0"/>
                <a:ea typeface="Verdana" pitchFamily="34" charset="0"/>
                <a:cs typeface="Verdana" pitchFamily="34" charset="0"/>
              </a:rPr>
              <a:t>3.2 LABORATORY PERFORMANCE (ISO 13528: 2005</a:t>
            </a:r>
            <a:r>
              <a:rPr lang="en-US" b="1" dirty="0" smtClean="0">
                <a:solidFill>
                  <a:schemeClr val="bg2">
                    <a:lumMod val="40000"/>
                    <a:lumOff val="60000"/>
                  </a:schemeClr>
                </a:solidFill>
                <a:latin typeface="Verdana" pitchFamily="34" charset="0"/>
                <a:ea typeface="Verdana" pitchFamily="34" charset="0"/>
                <a:cs typeface="Verdana" pitchFamily="34" charset="0"/>
              </a:rPr>
              <a:t>)</a:t>
            </a:r>
            <a:endParaRPr lang="en-US" b="1" dirty="0" smtClean="0">
              <a:solidFill>
                <a:schemeClr val="bg1">
                  <a:lumMod val="75000"/>
                </a:schemeClr>
              </a:solidFill>
              <a:latin typeface="Verdana" pitchFamily="34" charset="0"/>
              <a:ea typeface="Verdana" pitchFamily="34" charset="0"/>
              <a:cs typeface="Verdana" pitchFamily="34" charset="0"/>
            </a:endParaRPr>
          </a:p>
          <a:p>
            <a:pPr>
              <a:lnSpc>
                <a:spcPct val="150000"/>
              </a:lnSpc>
            </a:pPr>
            <a:r>
              <a:rPr lang="en-US" b="1" dirty="0" smtClean="0">
                <a:solidFill>
                  <a:schemeClr val="bg1">
                    <a:lumMod val="75000"/>
                  </a:schemeClr>
                </a:solidFill>
                <a:latin typeface="Verdana" pitchFamily="34" charset="0"/>
                <a:ea typeface="Verdana" pitchFamily="34" charset="0"/>
                <a:cs typeface="Verdana" pitchFamily="34" charset="0"/>
              </a:rPr>
              <a:t>z-score</a:t>
            </a:r>
            <a:r>
              <a:rPr lang="en-US" b="1" dirty="0">
                <a:solidFill>
                  <a:schemeClr val="bg1">
                    <a:lumMod val="75000"/>
                  </a:schemeClr>
                </a:solidFill>
                <a:latin typeface="Verdana" pitchFamily="34" charset="0"/>
                <a:ea typeface="Verdana" pitchFamily="34" charset="0"/>
                <a:cs typeface="Verdana" pitchFamily="34" charset="0"/>
              </a:rPr>
              <a:t>: X is robust average and σ defined by </a:t>
            </a:r>
            <a:r>
              <a:rPr lang="en-US" b="1" dirty="0" smtClean="0">
                <a:solidFill>
                  <a:schemeClr val="bg1">
                    <a:lumMod val="75000"/>
                  </a:schemeClr>
                </a:solidFill>
                <a:latin typeface="Verdana" pitchFamily="34" charset="0"/>
                <a:ea typeface="Verdana" pitchFamily="34" charset="0"/>
                <a:cs typeface="Verdana" pitchFamily="34" charset="0"/>
              </a:rPr>
              <a:t>perception, i.e. </a:t>
            </a:r>
            <a:r>
              <a:rPr lang="en-US" b="1" dirty="0">
                <a:solidFill>
                  <a:schemeClr val="bg1">
                    <a:lumMod val="75000"/>
                  </a:schemeClr>
                </a:solidFill>
                <a:latin typeface="Verdana" pitchFamily="34" charset="0"/>
                <a:ea typeface="Verdana" pitchFamily="34" charset="0"/>
                <a:cs typeface="Verdana" pitchFamily="34" charset="0"/>
              </a:rPr>
              <a:t>15</a:t>
            </a:r>
            <a:r>
              <a:rPr lang="en-US" b="1" dirty="0" smtClean="0">
                <a:solidFill>
                  <a:schemeClr val="bg1">
                    <a:lumMod val="75000"/>
                  </a:schemeClr>
                </a:solidFill>
                <a:latin typeface="Verdana" pitchFamily="34" charset="0"/>
                <a:ea typeface="Verdana" pitchFamily="34" charset="0"/>
                <a:cs typeface="Verdana" pitchFamily="34" charset="0"/>
              </a:rPr>
              <a:t>%</a:t>
            </a:r>
          </a:p>
        </p:txBody>
      </p:sp>
      <p:sp>
        <p:nvSpPr>
          <p:cNvPr id="15" name="TextBox 14"/>
          <p:cNvSpPr txBox="1"/>
          <p:nvPr/>
        </p:nvSpPr>
        <p:spPr>
          <a:xfrm>
            <a:off x="7883003" y="500224"/>
            <a:ext cx="1261884" cy="461665"/>
          </a:xfrm>
          <a:prstGeom prst="rect">
            <a:avLst/>
          </a:prstGeom>
          <a:noFill/>
        </p:spPr>
        <p:txBody>
          <a:bodyPr wrap="none" rtlCol="0">
            <a:spAutoFit/>
          </a:bodyPr>
          <a:lstStyle/>
          <a:p>
            <a:r>
              <a:rPr lang="en-US" sz="2400" b="1" dirty="0" smtClean="0">
                <a:solidFill>
                  <a:schemeClr val="bg2">
                    <a:lumMod val="40000"/>
                    <a:lumOff val="60000"/>
                  </a:schemeClr>
                </a:solidFill>
              </a:rPr>
              <a:t>EC/TC</a:t>
            </a:r>
            <a:endParaRPr lang="en-GB" sz="2400" b="1" dirty="0">
              <a:solidFill>
                <a:schemeClr val="bg2">
                  <a:lumMod val="40000"/>
                  <a:lumOff val="60000"/>
                </a:schemeClr>
              </a:solidFill>
            </a:endParaRPr>
          </a:p>
        </p:txBody>
      </p:sp>
      <p:graphicFrame>
        <p:nvGraphicFramePr>
          <p:cNvPr id="16" name="Chart 15"/>
          <p:cNvGraphicFramePr>
            <a:graphicFrameLocks/>
          </p:cNvGraphicFramePr>
          <p:nvPr>
            <p:extLst>
              <p:ext uri="{D42A27DB-BD31-4B8C-83A1-F6EECF244321}">
                <p14:modId xmlns:p14="http://schemas.microsoft.com/office/powerpoint/2010/main" val="348146914"/>
              </p:ext>
            </p:extLst>
          </p:nvPr>
        </p:nvGraphicFramePr>
        <p:xfrm>
          <a:off x="395536" y="1052736"/>
          <a:ext cx="8424936"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6957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96552" y="1052736"/>
            <a:ext cx="9577064"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530225" indent="-171450">
              <a:lnSpc>
                <a:spcPct val="150000"/>
              </a:lnSpc>
              <a:buFont typeface="Arial" pitchFamily="34" charset="0"/>
              <a:buChar char="•"/>
              <a:defRPr/>
            </a:pPr>
            <a:r>
              <a:rPr lang="en-US" sz="1050" dirty="0" smtClean="0">
                <a:latin typeface="Verdana" pitchFamily="34" charset="0"/>
                <a:ea typeface="Verdana" pitchFamily="34" charset="0"/>
                <a:cs typeface="Verdana" pitchFamily="34" charset="0"/>
              </a:rPr>
              <a:t>Prescribed </a:t>
            </a:r>
            <a:r>
              <a:rPr lang="en-US" sz="1050" dirty="0">
                <a:latin typeface="Verdana" pitchFamily="34" charset="0"/>
                <a:ea typeface="Verdana" pitchFamily="34" charset="0"/>
                <a:cs typeface="Verdana" pitchFamily="34" charset="0"/>
              </a:rPr>
              <a:t>scheme for </a:t>
            </a:r>
            <a:r>
              <a:rPr lang="en-US" sz="1050" dirty="0" smtClean="0">
                <a:latin typeface="Verdana" pitchFamily="34" charset="0"/>
                <a:ea typeface="Verdana" pitchFamily="34" charset="0"/>
                <a:cs typeface="Verdana" pitchFamily="34" charset="0"/>
              </a:rPr>
              <a:t>punches</a:t>
            </a:r>
            <a:endParaRPr lang="en-US" sz="1050" dirty="0">
              <a:latin typeface="Verdana" pitchFamily="34" charset="0"/>
              <a:ea typeface="Verdana" pitchFamily="34" charset="0"/>
              <a:cs typeface="Verdana" pitchFamily="34" charset="0"/>
            </a:endParaRPr>
          </a:p>
          <a:p>
            <a:pPr marL="530225" indent="-171450">
              <a:lnSpc>
                <a:spcPct val="150000"/>
              </a:lnSpc>
              <a:buFont typeface="Arial" pitchFamily="34" charset="0"/>
              <a:buChar char="•"/>
              <a:defRPr/>
            </a:pPr>
            <a:r>
              <a:rPr lang="en-US" sz="1050" dirty="0" smtClean="0">
                <a:latin typeface="Verdana" pitchFamily="34" charset="0"/>
                <a:ea typeface="Verdana" pitchFamily="34" charset="0"/>
                <a:cs typeface="Verdana" pitchFamily="34" charset="0"/>
              </a:rPr>
              <a:t>Method </a:t>
            </a:r>
            <a:r>
              <a:rPr lang="en-US" sz="1050" dirty="0">
                <a:latin typeface="Verdana" pitchFamily="34" charset="0"/>
                <a:ea typeface="Verdana" pitchFamily="34" charset="0"/>
                <a:cs typeface="Verdana" pitchFamily="34" charset="0"/>
              </a:rPr>
              <a:t>performance </a:t>
            </a:r>
            <a:r>
              <a:rPr lang="en-US" sz="1050" dirty="0" smtClean="0">
                <a:latin typeface="Verdana" pitchFamily="34" charset="0"/>
                <a:ea typeface="Verdana" pitchFamily="34" charset="0"/>
                <a:cs typeface="Verdana" pitchFamily="34" charset="0"/>
              </a:rPr>
              <a:t>statistics: </a:t>
            </a:r>
          </a:p>
          <a:p>
            <a:pPr>
              <a:lnSpc>
                <a:spcPct val="150000"/>
              </a:lnSpc>
              <a:defRPr/>
            </a:pPr>
            <a:r>
              <a:rPr lang="en-US" sz="1050" dirty="0" smtClean="0">
                <a:latin typeface="Verdana" pitchFamily="34" charset="0"/>
                <a:ea typeface="Verdana" pitchFamily="34" charset="0"/>
                <a:cs typeface="Verdana" pitchFamily="34" charset="0"/>
              </a:rPr>
              <a:t>	TC:          one outlier for reproducibility and six outliers for repeatability;</a:t>
            </a:r>
          </a:p>
          <a:p>
            <a:pPr>
              <a:lnSpc>
                <a:spcPct val="150000"/>
              </a:lnSpc>
              <a:defRPr/>
            </a:pPr>
            <a:r>
              <a:rPr lang="en-US" sz="1050" dirty="0" smtClean="0">
                <a:latin typeface="Verdana" pitchFamily="34" charset="0"/>
                <a:ea typeface="Verdana" pitchFamily="34" charset="0"/>
                <a:cs typeface="Verdana" pitchFamily="34" charset="0"/>
              </a:rPr>
              <a:t>	EC/TC:    one </a:t>
            </a:r>
            <a:r>
              <a:rPr lang="en-US" sz="1050" dirty="0">
                <a:latin typeface="Verdana" pitchFamily="34" charset="0"/>
                <a:ea typeface="Verdana" pitchFamily="34" charset="0"/>
                <a:cs typeface="Verdana" pitchFamily="34" charset="0"/>
              </a:rPr>
              <a:t>outlier for reproducibility and </a:t>
            </a:r>
            <a:r>
              <a:rPr lang="en-US" sz="1050" dirty="0" smtClean="0">
                <a:latin typeface="Verdana" pitchFamily="34" charset="0"/>
                <a:ea typeface="Verdana" pitchFamily="34" charset="0"/>
                <a:cs typeface="Verdana" pitchFamily="34" charset="0"/>
              </a:rPr>
              <a:t>three outliers for repeatability in the entire database;</a:t>
            </a:r>
          </a:p>
          <a:p>
            <a:pPr>
              <a:lnSpc>
                <a:spcPct val="150000"/>
              </a:lnSpc>
              <a:defRPr/>
            </a:pPr>
            <a:endParaRPr lang="en-US" sz="1050" dirty="0" smtClean="0">
              <a:latin typeface="Verdana" pitchFamily="34" charset="0"/>
              <a:ea typeface="Verdana" pitchFamily="34" charset="0"/>
              <a:cs typeface="Verdana" pitchFamily="34" charset="0"/>
            </a:endParaRPr>
          </a:p>
          <a:p>
            <a:pPr algn="just">
              <a:lnSpc>
                <a:spcPct val="150000"/>
              </a:lnSpc>
              <a:defRPr/>
            </a:pPr>
            <a:r>
              <a:rPr lang="en-US" sz="1050" dirty="0" smtClean="0">
                <a:latin typeface="Verdana" pitchFamily="34" charset="0"/>
                <a:ea typeface="Verdana" pitchFamily="34" charset="0"/>
                <a:cs typeface="Verdana" pitchFamily="34" charset="0"/>
              </a:rPr>
              <a:t>as major filter heterogeneities could be excluded (except for ITA-1 and ITA-2), these inconsistencies indicate a poorer reproducibility/repeatability </a:t>
            </a:r>
            <a:r>
              <a:rPr lang="en-US" sz="1050" dirty="0" err="1" smtClean="0">
                <a:latin typeface="Verdana" pitchFamily="34" charset="0"/>
                <a:ea typeface="Verdana" pitchFamily="34" charset="0"/>
                <a:cs typeface="Verdana" pitchFamily="34" charset="0"/>
              </a:rPr>
              <a:t>wrt</a:t>
            </a:r>
            <a:r>
              <a:rPr lang="en-US" sz="1050" dirty="0" smtClean="0">
                <a:latin typeface="Verdana" pitchFamily="34" charset="0"/>
                <a:ea typeface="Verdana" pitchFamily="34" charset="0"/>
                <a:cs typeface="Verdana" pitchFamily="34" charset="0"/>
              </a:rPr>
              <a:t>. other laboratories.</a:t>
            </a:r>
          </a:p>
          <a:p>
            <a:pPr>
              <a:lnSpc>
                <a:spcPct val="150000"/>
              </a:lnSpc>
              <a:defRPr/>
            </a:pPr>
            <a:endParaRPr lang="en-US" sz="1050" dirty="0" smtClean="0">
              <a:latin typeface="Verdana" pitchFamily="34" charset="0"/>
              <a:ea typeface="Verdana" pitchFamily="34" charset="0"/>
              <a:cs typeface="Verdana" pitchFamily="34" charset="0"/>
            </a:endParaRPr>
          </a:p>
          <a:p>
            <a:pPr>
              <a:lnSpc>
                <a:spcPct val="150000"/>
              </a:lnSpc>
              <a:defRPr/>
            </a:pPr>
            <a:r>
              <a:rPr lang="en-US" sz="1050" dirty="0" smtClean="0">
                <a:latin typeface="Verdana" pitchFamily="34" charset="0"/>
                <a:ea typeface="Verdana" pitchFamily="34" charset="0"/>
                <a:cs typeface="Verdana" pitchFamily="34" charset="0"/>
              </a:rPr>
              <a:t>	TC: </a:t>
            </a:r>
            <a:r>
              <a:rPr lang="en-US" sz="1050" dirty="0">
                <a:latin typeface="Verdana" pitchFamily="34" charset="0"/>
                <a:ea typeface="Verdana" pitchFamily="34" charset="0"/>
                <a:cs typeface="Verdana" pitchFamily="34" charset="0"/>
              </a:rPr>
              <a:t> </a:t>
            </a:r>
            <a:r>
              <a:rPr lang="en-US" sz="1050" dirty="0" smtClean="0">
                <a:latin typeface="Verdana" pitchFamily="34" charset="0"/>
                <a:ea typeface="Verdana" pitchFamily="34" charset="0"/>
                <a:cs typeface="Verdana" pitchFamily="34" charset="0"/>
              </a:rPr>
              <a:t>          </a:t>
            </a:r>
            <a:r>
              <a:rPr lang="en-US" sz="1050" dirty="0" err="1" smtClean="0">
                <a:latin typeface="Verdana" pitchFamily="34" charset="0"/>
                <a:ea typeface="Verdana" pitchFamily="34" charset="0"/>
                <a:cs typeface="Verdana" pitchFamily="34" charset="0"/>
              </a:rPr>
              <a:t>reproducibilty</a:t>
            </a:r>
            <a:r>
              <a:rPr lang="en-US" sz="1050" dirty="0" smtClean="0">
                <a:latin typeface="Verdana" pitchFamily="34" charset="0"/>
                <a:ea typeface="Verdana" pitchFamily="34" charset="0"/>
                <a:cs typeface="Verdana" pitchFamily="34" charset="0"/>
              </a:rPr>
              <a:t> of 13-27% and </a:t>
            </a:r>
            <a:r>
              <a:rPr lang="en-US" sz="1050" dirty="0" err="1" smtClean="0">
                <a:latin typeface="Verdana" pitchFamily="34" charset="0"/>
                <a:ea typeface="Verdana" pitchFamily="34" charset="0"/>
                <a:cs typeface="Verdana" pitchFamily="34" charset="0"/>
              </a:rPr>
              <a:t>repeatibility</a:t>
            </a:r>
            <a:r>
              <a:rPr lang="en-US" sz="1050" dirty="0" smtClean="0">
                <a:latin typeface="Verdana" pitchFamily="34" charset="0"/>
                <a:ea typeface="Verdana" pitchFamily="34" charset="0"/>
                <a:cs typeface="Verdana" pitchFamily="34" charset="0"/>
              </a:rPr>
              <a:t> of 3-6%;</a:t>
            </a:r>
          </a:p>
          <a:p>
            <a:pPr>
              <a:lnSpc>
                <a:spcPct val="150000"/>
              </a:lnSpc>
              <a:defRPr/>
            </a:pPr>
            <a:r>
              <a:rPr lang="en-US" sz="1050" dirty="0" smtClean="0">
                <a:latin typeface="Verdana" pitchFamily="34" charset="0"/>
                <a:ea typeface="Verdana" pitchFamily="34" charset="0"/>
                <a:cs typeface="Verdana" pitchFamily="34" charset="0"/>
              </a:rPr>
              <a:t>	EC/TC:      </a:t>
            </a:r>
            <a:r>
              <a:rPr lang="en-US" sz="1050" dirty="0" err="1" smtClean="0">
                <a:latin typeface="Verdana" pitchFamily="34" charset="0"/>
                <a:ea typeface="Verdana" pitchFamily="34" charset="0"/>
                <a:cs typeface="Verdana" pitchFamily="34" charset="0"/>
              </a:rPr>
              <a:t>reproducibilty</a:t>
            </a:r>
            <a:r>
              <a:rPr lang="en-US" sz="1050" dirty="0" smtClean="0">
                <a:latin typeface="Verdana" pitchFamily="34" charset="0"/>
                <a:ea typeface="Verdana" pitchFamily="34" charset="0"/>
                <a:cs typeface="Verdana" pitchFamily="34" charset="0"/>
              </a:rPr>
              <a:t> of 12-33% and </a:t>
            </a:r>
            <a:r>
              <a:rPr lang="en-US" sz="1050" dirty="0" err="1" smtClean="0">
                <a:latin typeface="Verdana" pitchFamily="34" charset="0"/>
                <a:ea typeface="Verdana" pitchFamily="34" charset="0"/>
                <a:cs typeface="Verdana" pitchFamily="34" charset="0"/>
              </a:rPr>
              <a:t>repeatibility</a:t>
            </a:r>
            <a:r>
              <a:rPr lang="en-US" sz="1050" dirty="0" smtClean="0">
                <a:latin typeface="Verdana" pitchFamily="34" charset="0"/>
                <a:ea typeface="Verdana" pitchFamily="34" charset="0"/>
                <a:cs typeface="Verdana" pitchFamily="34" charset="0"/>
              </a:rPr>
              <a:t> of 4-16%</a:t>
            </a:r>
          </a:p>
          <a:p>
            <a:pPr>
              <a:lnSpc>
                <a:spcPct val="150000"/>
              </a:lnSpc>
              <a:defRPr/>
            </a:pPr>
            <a:endParaRPr lang="en-US" sz="1050" dirty="0" smtClean="0">
              <a:latin typeface="Verdana" pitchFamily="34" charset="0"/>
              <a:ea typeface="Verdana" pitchFamily="34" charset="0"/>
              <a:cs typeface="Verdana" pitchFamily="34" charset="0"/>
            </a:endParaRPr>
          </a:p>
          <a:p>
            <a:pPr>
              <a:lnSpc>
                <a:spcPct val="150000"/>
              </a:lnSpc>
              <a:defRPr/>
            </a:pPr>
            <a:r>
              <a:rPr lang="en-US" sz="1050" dirty="0"/>
              <a:t>Worse </a:t>
            </a:r>
            <a:r>
              <a:rPr lang="en-US" sz="1050" dirty="0" smtClean="0"/>
              <a:t>precision values were </a:t>
            </a:r>
            <a:r>
              <a:rPr lang="en-US" sz="1050" dirty="0"/>
              <a:t>obtained for samples ITA-1 and ITA-2, possibly due to a poor filter homogeneity or a low value for EC/TC ratio.</a:t>
            </a:r>
            <a:endParaRPr lang="en-GB" sz="1050" dirty="0"/>
          </a:p>
          <a:p>
            <a:pPr>
              <a:lnSpc>
                <a:spcPct val="150000"/>
              </a:lnSpc>
              <a:defRPr/>
            </a:pPr>
            <a:endParaRPr lang="en-US" sz="1050" dirty="0">
              <a:latin typeface="Verdana" pitchFamily="34" charset="0"/>
              <a:ea typeface="Verdana" pitchFamily="34" charset="0"/>
              <a:cs typeface="Verdana" pitchFamily="34" charset="0"/>
            </a:endParaRPr>
          </a:p>
          <a:p>
            <a:pPr marL="530225" indent="-171450">
              <a:lnSpc>
                <a:spcPct val="150000"/>
              </a:lnSpc>
              <a:buFont typeface="Arial" pitchFamily="34" charset="0"/>
              <a:buChar char="•"/>
              <a:defRPr/>
            </a:pPr>
            <a:r>
              <a:rPr lang="en-US" sz="1050" dirty="0" smtClean="0">
                <a:latin typeface="Verdana" pitchFamily="34" charset="0"/>
                <a:ea typeface="Verdana" pitchFamily="34" charset="0"/>
                <a:cs typeface="Verdana" pitchFamily="34" charset="0"/>
              </a:rPr>
              <a:t>Laboratory performance, z-scores:</a:t>
            </a:r>
          </a:p>
          <a:p>
            <a:pPr>
              <a:lnSpc>
                <a:spcPct val="150000"/>
              </a:lnSpc>
              <a:defRPr/>
            </a:pPr>
            <a:r>
              <a:rPr lang="en-US" sz="1050" dirty="0" smtClean="0">
                <a:latin typeface="Verdana" pitchFamily="34" charset="0"/>
                <a:ea typeface="Verdana" pitchFamily="34" charset="0"/>
                <a:cs typeface="Verdana" pitchFamily="34" charset="0"/>
              </a:rPr>
              <a:t>	</a:t>
            </a:r>
            <a:r>
              <a:rPr lang="en-US" sz="1050" dirty="0">
                <a:latin typeface="Verdana" pitchFamily="34" charset="0"/>
                <a:ea typeface="Verdana" pitchFamily="34" charset="0"/>
                <a:cs typeface="Verdana" pitchFamily="34" charset="0"/>
              </a:rPr>
              <a:t>	</a:t>
            </a:r>
            <a:endParaRPr lang="en-US" sz="1050" dirty="0" smtClean="0">
              <a:latin typeface="Verdana" pitchFamily="34" charset="0"/>
              <a:ea typeface="Verdana" pitchFamily="34" charset="0"/>
              <a:cs typeface="Verdana" pitchFamily="34" charset="0"/>
            </a:endParaRPr>
          </a:p>
          <a:p>
            <a:pPr>
              <a:lnSpc>
                <a:spcPct val="150000"/>
              </a:lnSpc>
              <a:defRPr/>
            </a:pPr>
            <a:r>
              <a:rPr lang="en-US" sz="1050" dirty="0" smtClean="0">
                <a:latin typeface="Verdana" pitchFamily="34" charset="0"/>
                <a:ea typeface="Verdana" pitchFamily="34" charset="0"/>
                <a:cs typeface="Verdana" pitchFamily="34" charset="0"/>
              </a:rPr>
              <a:t>	TC</a:t>
            </a:r>
            <a:r>
              <a:rPr lang="en-US" sz="1050" dirty="0">
                <a:latin typeface="Verdana" pitchFamily="34" charset="0"/>
                <a:ea typeface="Verdana" pitchFamily="34" charset="0"/>
                <a:cs typeface="Verdana" pitchFamily="34" charset="0"/>
              </a:rPr>
              <a:t>:          </a:t>
            </a:r>
            <a:r>
              <a:rPr lang="en-US" sz="1050" dirty="0" smtClean="0">
                <a:latin typeface="Verdana" pitchFamily="34" charset="0"/>
                <a:ea typeface="Verdana" pitchFamily="34" charset="0"/>
                <a:cs typeface="Verdana" pitchFamily="34" charset="0"/>
              </a:rPr>
              <a:t>Five outliers would not comply with the DQO of 25%;</a:t>
            </a:r>
            <a:endParaRPr lang="en-US" sz="1050" dirty="0">
              <a:latin typeface="Verdana" pitchFamily="34" charset="0"/>
              <a:ea typeface="Verdana" pitchFamily="34" charset="0"/>
              <a:cs typeface="Verdana" pitchFamily="34" charset="0"/>
            </a:endParaRPr>
          </a:p>
          <a:p>
            <a:pPr>
              <a:lnSpc>
                <a:spcPct val="150000"/>
              </a:lnSpc>
              <a:defRPr/>
            </a:pPr>
            <a:r>
              <a:rPr lang="en-US" sz="1050" dirty="0" smtClean="0">
                <a:latin typeface="Verdana" pitchFamily="34" charset="0"/>
                <a:ea typeface="Verdana" pitchFamily="34" charset="0"/>
                <a:cs typeface="Verdana" pitchFamily="34" charset="0"/>
              </a:rPr>
              <a:t>	EC/TC</a:t>
            </a:r>
            <a:r>
              <a:rPr lang="en-US" sz="1050" dirty="0">
                <a:latin typeface="Verdana" pitchFamily="34" charset="0"/>
                <a:ea typeface="Verdana" pitchFamily="34" charset="0"/>
                <a:cs typeface="Verdana" pitchFamily="34" charset="0"/>
              </a:rPr>
              <a:t>:    </a:t>
            </a:r>
            <a:r>
              <a:rPr lang="en-US" sz="1050" dirty="0" smtClean="0">
                <a:latin typeface="Verdana" pitchFamily="34" charset="0"/>
                <a:ea typeface="Verdana" pitchFamily="34" charset="0"/>
                <a:cs typeface="Verdana" pitchFamily="34" charset="0"/>
              </a:rPr>
              <a:t>Four outliers do not </a:t>
            </a:r>
            <a:r>
              <a:rPr lang="en-US" sz="1050" dirty="0">
                <a:latin typeface="Verdana" pitchFamily="34" charset="0"/>
                <a:ea typeface="Verdana" pitchFamily="34" charset="0"/>
                <a:cs typeface="Verdana" pitchFamily="34" charset="0"/>
              </a:rPr>
              <a:t>complying </a:t>
            </a:r>
            <a:r>
              <a:rPr lang="en-US" sz="1050" dirty="0" smtClean="0">
                <a:latin typeface="Verdana" pitchFamily="34" charset="0"/>
                <a:ea typeface="Verdana" pitchFamily="34" charset="0"/>
                <a:cs typeface="Verdana" pitchFamily="34" charset="0"/>
              </a:rPr>
              <a:t>with the level of performance of 15</a:t>
            </a:r>
            <a:endParaRPr lang="en-US" sz="1200" dirty="0" smtClean="0">
              <a:latin typeface="Verdana" pitchFamily="34" charset="0"/>
              <a:ea typeface="Verdana" pitchFamily="34" charset="0"/>
              <a:cs typeface="Verdana" pitchFamily="34" charset="0"/>
            </a:endParaRPr>
          </a:p>
        </p:txBody>
      </p:sp>
      <p:sp>
        <p:nvSpPr>
          <p:cNvPr id="3" name="TextBox 2"/>
          <p:cNvSpPr txBox="1"/>
          <p:nvPr/>
        </p:nvSpPr>
        <p:spPr>
          <a:xfrm>
            <a:off x="9700" y="676570"/>
            <a:ext cx="3692036" cy="307777"/>
          </a:xfrm>
          <a:prstGeom prst="rect">
            <a:avLst/>
          </a:prstGeom>
          <a:noFill/>
        </p:spPr>
        <p:txBody>
          <a:bodyPr wrap="none" rtlCol="0">
            <a:spAutoFit/>
          </a:bodyPr>
          <a:lstStyle/>
          <a:p>
            <a:r>
              <a:rPr lang="en-US" sz="1400" b="1" dirty="0" smtClean="0">
                <a:solidFill>
                  <a:schemeClr val="bg2">
                    <a:lumMod val="40000"/>
                    <a:lumOff val="60000"/>
                  </a:schemeClr>
                </a:solidFill>
              </a:rPr>
              <a:t>Conclusions and recommendations</a:t>
            </a:r>
            <a:endParaRPr lang="en-GB" sz="1400" b="1" dirty="0">
              <a:solidFill>
                <a:schemeClr val="bg2">
                  <a:lumMod val="40000"/>
                  <a:lumOff val="60000"/>
                </a:schemeClr>
              </a:solidFill>
            </a:endParaRPr>
          </a:p>
        </p:txBody>
      </p:sp>
      <p:sp>
        <p:nvSpPr>
          <p:cNvPr id="4" name="Rectangle 3"/>
          <p:cNvSpPr/>
          <p:nvPr/>
        </p:nvSpPr>
        <p:spPr>
          <a:xfrm>
            <a:off x="0" y="5805264"/>
            <a:ext cx="9144000" cy="786754"/>
          </a:xfrm>
          <a:prstGeom prst="rect">
            <a:avLst/>
          </a:prstGeom>
        </p:spPr>
        <p:txBody>
          <a:bodyPr wrap="square">
            <a:spAutoFit/>
          </a:bodyPr>
          <a:lstStyle/>
          <a:p>
            <a:pPr>
              <a:lnSpc>
                <a:spcPct val="150000"/>
              </a:lnSpc>
            </a:pPr>
            <a:r>
              <a:rPr lang="en-US" sz="1050" b="1" dirty="0">
                <a:solidFill>
                  <a:srgbClr val="FF0000"/>
                </a:solidFill>
              </a:rPr>
              <a:t>Laboratories showing biases shall carefully examine their procedures (particularly, determination and verification of the calibration constant, measurement of filter samples etc.) and identify appropriate corrective actions that are likely to prevent the recurrence of such results.</a:t>
            </a:r>
            <a:endParaRPr lang="en-GB" sz="1050" b="1" dirty="0">
              <a:solidFill>
                <a:srgbClr val="FF0000"/>
              </a:solidFill>
            </a:endParaRPr>
          </a:p>
        </p:txBody>
      </p:sp>
    </p:spTree>
    <p:extLst>
      <p:ext uri="{BB962C8B-B14F-4D97-AF65-F5344CB8AC3E}">
        <p14:creationId xmlns:p14="http://schemas.microsoft.com/office/powerpoint/2010/main" val="63228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404664"/>
            <a:ext cx="8229600" cy="215900"/>
          </a:xfrm>
        </p:spPr>
        <p:txBody>
          <a:bodyPr/>
          <a:lstStyle/>
          <a:p>
            <a:pPr indent="0" eaLnBrk="1" hangingPunct="1">
              <a:defRPr/>
            </a:pPr>
            <a:r>
              <a:rPr lang="en-US" sz="1100" i="1" dirty="0" smtClean="0">
                <a:solidFill>
                  <a:schemeClr val="bg2">
                    <a:lumMod val="40000"/>
                    <a:lumOff val="60000"/>
                  </a:schemeClr>
                </a:solidFill>
              </a:rPr>
              <a:t>1. Samples, sub-samples and homogeneity</a:t>
            </a:r>
            <a:endParaRPr lang="en-US" sz="1100" dirty="0" smtClean="0">
              <a:solidFill>
                <a:schemeClr val="bg2">
                  <a:lumMod val="40000"/>
                  <a:lumOff val="60000"/>
                </a:schemeClr>
              </a:solidFill>
            </a:endParaRPr>
          </a:p>
        </p:txBody>
      </p:sp>
      <p:sp>
        <p:nvSpPr>
          <p:cNvPr id="83971" name="Rectangle 3"/>
          <p:cNvSpPr>
            <a:spLocks noGrp="1" noChangeArrowheads="1"/>
          </p:cNvSpPr>
          <p:nvPr>
            <p:ph type="body" idx="1"/>
          </p:nvPr>
        </p:nvSpPr>
        <p:spPr>
          <a:xfrm>
            <a:off x="-108520" y="1268760"/>
            <a:ext cx="8229600" cy="1655762"/>
          </a:xfrm>
        </p:spPr>
        <p:txBody>
          <a:bodyPr/>
          <a:lstStyle/>
          <a:p>
            <a:pPr eaLnBrk="1" hangingPunct="1">
              <a:lnSpc>
                <a:spcPct val="150000"/>
              </a:lnSpc>
              <a:spcBef>
                <a:spcPts val="0"/>
              </a:spcBef>
              <a:defRPr/>
            </a:pPr>
            <a:r>
              <a:rPr lang="en-US" sz="1100" b="1" i="0" dirty="0" smtClean="0">
                <a:latin typeface="Verdana" pitchFamily="34" charset="0"/>
                <a:ea typeface="Verdana" pitchFamily="34" charset="0"/>
                <a:cs typeface="Verdana" pitchFamily="34" charset="0"/>
              </a:rPr>
              <a:t>Six PM10 aerosol samples: </a:t>
            </a:r>
          </a:p>
          <a:p>
            <a:pPr eaLnBrk="1" hangingPunct="1">
              <a:lnSpc>
                <a:spcPct val="150000"/>
              </a:lnSpc>
              <a:spcBef>
                <a:spcPts val="0"/>
              </a:spcBef>
              <a:defRPr/>
            </a:pPr>
            <a:endParaRPr lang="en-US" sz="1100" b="1" i="0" dirty="0" smtClean="0">
              <a:latin typeface="Verdana" pitchFamily="34" charset="0"/>
              <a:ea typeface="Verdana" pitchFamily="34" charset="0"/>
              <a:cs typeface="Verdana" pitchFamily="34" charset="0"/>
            </a:endParaRPr>
          </a:p>
          <a:p>
            <a:pPr eaLnBrk="1" hangingPunct="1">
              <a:lnSpc>
                <a:spcPct val="150000"/>
              </a:lnSpc>
              <a:spcBef>
                <a:spcPts val="0"/>
              </a:spcBef>
              <a:defRPr/>
            </a:pPr>
            <a:r>
              <a:rPr lang="en-US" sz="1100" b="1" i="0" dirty="0" smtClean="0">
                <a:latin typeface="Verdana" pitchFamily="34" charset="0"/>
                <a:ea typeface="Verdana" pitchFamily="34" charset="0"/>
                <a:cs typeface="Verdana" pitchFamily="34" charset="0"/>
              </a:rPr>
              <a:t>- SPA-1 and SPA-2: </a:t>
            </a:r>
            <a:r>
              <a:rPr lang="en-US" sz="1100" b="1" i="0" dirty="0" err="1" smtClean="0">
                <a:latin typeface="Verdana" pitchFamily="34" charset="0"/>
                <a:ea typeface="Verdana" pitchFamily="34" charset="0"/>
                <a:cs typeface="Verdana" pitchFamily="34" charset="0"/>
              </a:rPr>
              <a:t>Montseny</a:t>
            </a:r>
            <a:r>
              <a:rPr lang="en-US" sz="1100" b="1" i="0" dirty="0" smtClean="0">
                <a:latin typeface="Verdana" pitchFamily="34" charset="0"/>
                <a:ea typeface="Verdana" pitchFamily="34" charset="0"/>
                <a:cs typeface="Verdana" pitchFamily="34" charset="0"/>
              </a:rPr>
              <a:t>, Spain; </a:t>
            </a:r>
          </a:p>
          <a:p>
            <a:pPr eaLnBrk="1" hangingPunct="1">
              <a:lnSpc>
                <a:spcPct val="150000"/>
              </a:lnSpc>
              <a:spcBef>
                <a:spcPts val="0"/>
              </a:spcBef>
              <a:defRPr/>
            </a:pPr>
            <a:r>
              <a:rPr lang="en-US" sz="1100" b="1" i="0" dirty="0" smtClean="0">
                <a:latin typeface="Verdana" pitchFamily="34" charset="0"/>
                <a:ea typeface="Verdana" pitchFamily="34" charset="0"/>
                <a:cs typeface="Verdana" pitchFamily="34" charset="0"/>
              </a:rPr>
              <a:t>- HUN-1 and HUN-2: K-</a:t>
            </a:r>
            <a:r>
              <a:rPr lang="en-US" sz="1100" b="1" i="0" dirty="0" err="1" smtClean="0">
                <a:latin typeface="Verdana" pitchFamily="34" charset="0"/>
                <a:ea typeface="Verdana" pitchFamily="34" charset="0"/>
                <a:cs typeface="Verdana" pitchFamily="34" charset="0"/>
              </a:rPr>
              <a:t>Puzsta</a:t>
            </a:r>
            <a:r>
              <a:rPr lang="en-US" sz="1100" b="1" i="0" dirty="0" smtClean="0">
                <a:latin typeface="Verdana" pitchFamily="34" charset="0"/>
                <a:ea typeface="Verdana" pitchFamily="34" charset="0"/>
                <a:cs typeface="Verdana" pitchFamily="34" charset="0"/>
              </a:rPr>
              <a:t>, Hungary;</a:t>
            </a:r>
            <a:endParaRPr lang="en-GB" sz="1100" b="1" i="0" dirty="0" smtClean="0">
              <a:latin typeface="Verdana" pitchFamily="34" charset="0"/>
              <a:ea typeface="Verdana" pitchFamily="34" charset="0"/>
              <a:cs typeface="Verdana" pitchFamily="34" charset="0"/>
            </a:endParaRPr>
          </a:p>
          <a:p>
            <a:pPr eaLnBrk="1" hangingPunct="1">
              <a:lnSpc>
                <a:spcPct val="150000"/>
              </a:lnSpc>
              <a:spcBef>
                <a:spcPts val="0"/>
              </a:spcBef>
              <a:defRPr/>
            </a:pPr>
            <a:r>
              <a:rPr lang="en-US" sz="1100" b="1" i="0" dirty="0" smtClean="0">
                <a:latin typeface="Verdana" pitchFamily="34" charset="0"/>
                <a:ea typeface="Verdana" pitchFamily="34" charset="0"/>
                <a:cs typeface="Verdana" pitchFamily="34" charset="0"/>
              </a:rPr>
              <a:t>- ITA-1 and ITA-2: </a:t>
            </a:r>
            <a:r>
              <a:rPr lang="en-US" sz="1100" b="1" i="0" dirty="0" err="1" smtClean="0">
                <a:latin typeface="Verdana" pitchFamily="34" charset="0"/>
                <a:ea typeface="Verdana" pitchFamily="34" charset="0"/>
                <a:cs typeface="Verdana" pitchFamily="34" charset="0"/>
              </a:rPr>
              <a:t>Ispra</a:t>
            </a:r>
            <a:r>
              <a:rPr lang="en-US" sz="1100" b="1" i="0" dirty="0" smtClean="0">
                <a:latin typeface="Verdana" pitchFamily="34" charset="0"/>
                <a:ea typeface="Verdana" pitchFamily="34" charset="0"/>
                <a:cs typeface="Verdana" pitchFamily="34" charset="0"/>
              </a:rPr>
              <a:t>, Italy.</a:t>
            </a:r>
          </a:p>
          <a:p>
            <a:pPr eaLnBrk="1" hangingPunct="1">
              <a:lnSpc>
                <a:spcPct val="150000"/>
              </a:lnSpc>
              <a:spcBef>
                <a:spcPts val="0"/>
              </a:spcBef>
              <a:defRPr/>
            </a:pPr>
            <a:endParaRPr lang="en-US" sz="1100" b="1" i="0" dirty="0">
              <a:latin typeface="Verdana" pitchFamily="34" charset="0"/>
              <a:ea typeface="Verdana" pitchFamily="34" charset="0"/>
              <a:cs typeface="Verdana" pitchFamily="34" charset="0"/>
            </a:endParaRPr>
          </a:p>
          <a:p>
            <a:pPr eaLnBrk="1" hangingPunct="1">
              <a:lnSpc>
                <a:spcPct val="150000"/>
              </a:lnSpc>
              <a:spcBef>
                <a:spcPts val="0"/>
              </a:spcBef>
              <a:defRPr/>
            </a:pPr>
            <a:endParaRPr lang="en-US" sz="1100" b="1" i="0" dirty="0" smtClean="0">
              <a:latin typeface="Verdana" pitchFamily="34" charset="0"/>
              <a:ea typeface="Verdana" pitchFamily="34" charset="0"/>
              <a:cs typeface="Verdana" pitchFamily="34" charset="0"/>
            </a:endParaRPr>
          </a:p>
          <a:p>
            <a:pPr eaLnBrk="1" hangingPunct="1">
              <a:lnSpc>
                <a:spcPct val="150000"/>
              </a:lnSpc>
              <a:spcBef>
                <a:spcPts val="0"/>
              </a:spcBef>
              <a:defRPr/>
            </a:pPr>
            <a:endParaRPr lang="en-US" sz="1100" b="1" i="0" dirty="0">
              <a:latin typeface="Verdana" pitchFamily="34" charset="0"/>
              <a:ea typeface="Verdana" pitchFamily="34" charset="0"/>
              <a:cs typeface="Verdana" pitchFamily="34" charset="0"/>
            </a:endParaRPr>
          </a:p>
          <a:p>
            <a:pPr eaLnBrk="1" hangingPunct="1">
              <a:lnSpc>
                <a:spcPct val="150000"/>
              </a:lnSpc>
              <a:spcBef>
                <a:spcPts val="0"/>
              </a:spcBef>
              <a:defRPr/>
            </a:pPr>
            <a:r>
              <a:rPr lang="en-US" sz="1100" b="1" i="0" dirty="0" smtClean="0">
                <a:latin typeface="Verdana" pitchFamily="34" charset="0"/>
                <a:ea typeface="Verdana" pitchFamily="34" charset="0"/>
                <a:cs typeface="Verdana" pitchFamily="34" charset="0"/>
              </a:rPr>
              <a:t>Prescribed scheme for punch distribution</a:t>
            </a:r>
          </a:p>
          <a:p>
            <a:pPr eaLnBrk="1" hangingPunct="1">
              <a:lnSpc>
                <a:spcPct val="150000"/>
              </a:lnSpc>
              <a:spcBef>
                <a:spcPts val="0"/>
              </a:spcBef>
              <a:defRPr/>
            </a:pPr>
            <a:endParaRPr lang="en-US" sz="1100" b="1" i="0" dirty="0">
              <a:latin typeface="Verdana" pitchFamily="34" charset="0"/>
              <a:ea typeface="Verdana" pitchFamily="34" charset="0"/>
              <a:cs typeface="Verdana" pitchFamily="34" charset="0"/>
            </a:endParaRPr>
          </a:p>
          <a:p>
            <a:pPr eaLnBrk="1" hangingPunct="1">
              <a:lnSpc>
                <a:spcPct val="150000"/>
              </a:lnSpc>
              <a:spcBef>
                <a:spcPts val="0"/>
              </a:spcBef>
              <a:defRPr/>
            </a:pPr>
            <a:endParaRPr lang="en-US" sz="1100" b="1" i="0" dirty="0" smtClean="0">
              <a:latin typeface="Verdana" pitchFamily="34" charset="0"/>
              <a:ea typeface="Verdana" pitchFamily="34" charset="0"/>
              <a:cs typeface="Verdana" pitchFamily="34" charset="0"/>
            </a:endParaRPr>
          </a:p>
          <a:p>
            <a:pPr eaLnBrk="1" hangingPunct="1">
              <a:lnSpc>
                <a:spcPct val="150000"/>
              </a:lnSpc>
              <a:spcBef>
                <a:spcPts val="0"/>
              </a:spcBef>
              <a:defRPr/>
            </a:pPr>
            <a:endParaRPr lang="en-US" sz="1100" b="1" i="0" dirty="0" smtClean="0">
              <a:latin typeface="Verdana" pitchFamily="34" charset="0"/>
              <a:ea typeface="Verdana" pitchFamily="34" charset="0"/>
              <a:cs typeface="Verdana" pitchFamily="34" charset="0"/>
            </a:endParaRPr>
          </a:p>
          <a:p>
            <a:pPr eaLnBrk="1" hangingPunct="1">
              <a:lnSpc>
                <a:spcPct val="150000"/>
              </a:lnSpc>
              <a:spcBef>
                <a:spcPts val="0"/>
              </a:spcBef>
              <a:defRPr/>
            </a:pPr>
            <a:r>
              <a:rPr lang="en-US" sz="1100" b="1" i="0" dirty="0">
                <a:latin typeface="Verdana" pitchFamily="34" charset="0"/>
                <a:ea typeface="Verdana" pitchFamily="34" charset="0"/>
                <a:cs typeface="Verdana" pitchFamily="34" charset="0"/>
              </a:rPr>
              <a:t>Homogeneity test (</a:t>
            </a:r>
            <a:r>
              <a:rPr lang="en-US" sz="1100" b="1" i="0" dirty="0" err="1">
                <a:latin typeface="Verdana" pitchFamily="34" charset="0"/>
                <a:ea typeface="Verdana" pitchFamily="34" charset="0"/>
                <a:cs typeface="Verdana" pitchFamily="34" charset="0"/>
              </a:rPr>
              <a:t>rsd</a:t>
            </a:r>
            <a:r>
              <a:rPr lang="en-US" sz="1100" b="1" i="0" dirty="0">
                <a:latin typeface="Verdana" pitchFamily="34" charset="0"/>
                <a:ea typeface="Verdana" pitchFamily="34" charset="0"/>
                <a:cs typeface="Verdana" pitchFamily="34" charset="0"/>
              </a:rPr>
              <a:t>% of TC measurements) on separate filters:</a:t>
            </a:r>
          </a:p>
          <a:p>
            <a:pPr eaLnBrk="1" hangingPunct="1">
              <a:lnSpc>
                <a:spcPct val="150000"/>
              </a:lnSpc>
              <a:spcBef>
                <a:spcPts val="0"/>
              </a:spcBef>
              <a:defRPr/>
            </a:pPr>
            <a:endParaRPr lang="en-US" sz="1100" b="1" i="0" dirty="0">
              <a:latin typeface="Verdana" pitchFamily="34" charset="0"/>
              <a:ea typeface="Verdana" pitchFamily="34" charset="0"/>
              <a:cs typeface="Verdana" pitchFamily="34" charset="0"/>
            </a:endParaRPr>
          </a:p>
          <a:p>
            <a:pPr eaLnBrk="1" hangingPunct="1">
              <a:lnSpc>
                <a:spcPct val="150000"/>
              </a:lnSpc>
              <a:spcBef>
                <a:spcPts val="0"/>
              </a:spcBef>
              <a:defRPr/>
            </a:pPr>
            <a:r>
              <a:rPr lang="en-US" sz="1100" b="1" i="0" dirty="0">
                <a:latin typeface="Verdana" pitchFamily="34" charset="0"/>
                <a:ea typeface="Verdana" pitchFamily="34" charset="0"/>
                <a:cs typeface="Verdana" pitchFamily="34" charset="0"/>
              </a:rPr>
              <a:t>- SPA-1 and SPA-2, 5%; </a:t>
            </a:r>
          </a:p>
          <a:p>
            <a:pPr eaLnBrk="1" hangingPunct="1">
              <a:lnSpc>
                <a:spcPct val="150000"/>
              </a:lnSpc>
              <a:spcBef>
                <a:spcPts val="0"/>
              </a:spcBef>
              <a:defRPr/>
            </a:pPr>
            <a:r>
              <a:rPr lang="en-US" sz="1100" b="1" i="0" dirty="0">
                <a:latin typeface="Verdana" pitchFamily="34" charset="0"/>
                <a:ea typeface="Verdana" pitchFamily="34" charset="0"/>
                <a:cs typeface="Verdana" pitchFamily="34" charset="0"/>
              </a:rPr>
              <a:t>- HUN-1 and HUN-2, 1%; </a:t>
            </a:r>
          </a:p>
          <a:p>
            <a:pPr eaLnBrk="1" hangingPunct="1">
              <a:lnSpc>
                <a:spcPct val="150000"/>
              </a:lnSpc>
              <a:spcBef>
                <a:spcPts val="0"/>
              </a:spcBef>
              <a:defRPr/>
            </a:pPr>
            <a:r>
              <a:rPr lang="en-US" sz="1100" b="1" i="0" dirty="0" smtClean="0">
                <a:latin typeface="Verdana" pitchFamily="34" charset="0"/>
                <a:ea typeface="Verdana" pitchFamily="34" charset="0"/>
                <a:cs typeface="Verdana" pitchFamily="34" charset="0"/>
              </a:rPr>
              <a:t>- ITA-1 </a:t>
            </a:r>
            <a:r>
              <a:rPr lang="en-US" sz="1100" b="1" i="0" dirty="0">
                <a:latin typeface="Verdana" pitchFamily="34" charset="0"/>
                <a:ea typeface="Verdana" pitchFamily="34" charset="0"/>
                <a:cs typeface="Verdana" pitchFamily="34" charset="0"/>
              </a:rPr>
              <a:t>and ITA-2 2</a:t>
            </a:r>
            <a:r>
              <a:rPr lang="en-US" sz="1100" b="1" i="0">
                <a:latin typeface="Verdana" pitchFamily="34" charset="0"/>
                <a:ea typeface="Verdana" pitchFamily="34" charset="0"/>
                <a:cs typeface="Verdana" pitchFamily="34" charset="0"/>
              </a:rPr>
              <a:t>%; </a:t>
            </a:r>
            <a:endParaRPr lang="en-US" sz="1100" b="1" i="0" smtClean="0">
              <a:latin typeface="Verdana" pitchFamily="34" charset="0"/>
              <a:ea typeface="Verdana" pitchFamily="34" charset="0"/>
              <a:cs typeface="Verdana" pitchFamily="34" charset="0"/>
            </a:endParaRPr>
          </a:p>
          <a:p>
            <a:pPr eaLnBrk="1" hangingPunct="1">
              <a:lnSpc>
                <a:spcPct val="150000"/>
              </a:lnSpc>
              <a:spcBef>
                <a:spcPts val="0"/>
              </a:spcBef>
              <a:defRPr/>
            </a:pPr>
            <a:endParaRPr lang="en-US" sz="1100" b="1" i="0" dirty="0">
              <a:latin typeface="Verdana" pitchFamily="34" charset="0"/>
              <a:ea typeface="Verdana" pitchFamily="34" charset="0"/>
              <a:cs typeface="Verdana" pitchFamily="34" charset="0"/>
            </a:endParaRPr>
          </a:p>
          <a:p>
            <a:pPr eaLnBrk="1" hangingPunct="1">
              <a:lnSpc>
                <a:spcPct val="150000"/>
              </a:lnSpc>
              <a:spcBef>
                <a:spcPts val="0"/>
              </a:spcBef>
              <a:defRPr/>
            </a:pPr>
            <a:r>
              <a:rPr lang="en-US" sz="1100" b="1" i="0" dirty="0">
                <a:latin typeface="Verdana" pitchFamily="34" charset="0"/>
                <a:ea typeface="Verdana" pitchFamily="34" charset="0"/>
                <a:cs typeface="Verdana" pitchFamily="34" charset="0"/>
              </a:rPr>
              <a:t>If sampling at each location occurred under repeatability conditions, then comparison </a:t>
            </a:r>
            <a:r>
              <a:rPr lang="en-US" sz="1100" b="1" i="0" dirty="0" smtClean="0">
                <a:latin typeface="Verdana" pitchFamily="34" charset="0"/>
                <a:ea typeface="Verdana" pitchFamily="34" charset="0"/>
                <a:cs typeface="Verdana" pitchFamily="34" charset="0"/>
              </a:rPr>
              <a:t>samples should have </a:t>
            </a:r>
            <a:r>
              <a:rPr lang="en-US" sz="1100" b="1" i="0" dirty="0">
                <a:latin typeface="Verdana" pitchFamily="34" charset="0"/>
                <a:ea typeface="Verdana" pitchFamily="34" charset="0"/>
                <a:cs typeface="Verdana" pitchFamily="34" charset="0"/>
              </a:rPr>
              <a:t>similar homogeneity</a:t>
            </a:r>
          </a:p>
          <a:p>
            <a:pPr eaLnBrk="1" hangingPunct="1">
              <a:lnSpc>
                <a:spcPct val="150000"/>
              </a:lnSpc>
              <a:spcBef>
                <a:spcPts val="0"/>
              </a:spcBef>
              <a:defRPr/>
            </a:pPr>
            <a:endParaRPr lang="en-US" sz="1100" b="1" i="0" dirty="0" smtClean="0">
              <a:latin typeface="Verdana" pitchFamily="34" charset="0"/>
              <a:ea typeface="Verdana" pitchFamily="34" charset="0"/>
              <a:cs typeface="Verdana" pitchFamily="34" charset="0"/>
            </a:endParaRPr>
          </a:p>
          <a:p>
            <a:pPr>
              <a:lnSpc>
                <a:spcPct val="150000"/>
              </a:lnSpc>
              <a:spcBef>
                <a:spcPts val="0"/>
              </a:spcBef>
              <a:defRPr/>
            </a:pPr>
            <a:endParaRPr lang="en-US" sz="1100" b="1" i="0" dirty="0">
              <a:latin typeface="Verdana" pitchFamily="34" charset="0"/>
              <a:ea typeface="Verdana" pitchFamily="34" charset="0"/>
              <a:cs typeface="Verdana" pitchFamily="34" charset="0"/>
            </a:endParaRPr>
          </a:p>
          <a:p>
            <a:pPr eaLnBrk="1" hangingPunct="1">
              <a:lnSpc>
                <a:spcPct val="150000"/>
              </a:lnSpc>
              <a:spcBef>
                <a:spcPts val="0"/>
              </a:spcBef>
              <a:defRPr/>
            </a:pPr>
            <a:endParaRPr lang="en-GB" sz="1100" b="1" i="0" dirty="0" smtClean="0">
              <a:latin typeface="Verdana" pitchFamily="34" charset="0"/>
              <a:ea typeface="Verdana" pitchFamily="34" charset="0"/>
              <a:cs typeface="Verdana" pitchFamily="34" charset="0"/>
            </a:endParaRPr>
          </a:p>
          <a:p>
            <a:pPr eaLnBrk="1" hangingPunct="1">
              <a:defRPr/>
            </a:pPr>
            <a:endParaRPr lang="en-US" sz="1100" i="0" dirty="0" smtClean="0">
              <a:latin typeface="Verdana" pitchFamily="34" charset="0"/>
              <a:ea typeface="Verdana" pitchFamily="34" charset="0"/>
              <a:cs typeface="Verdana" pitchFamily="34" charset="0"/>
            </a:endParaRPr>
          </a:p>
        </p:txBody>
      </p:sp>
      <p:pic>
        <p:nvPicPr>
          <p:cNvPr id="2" name="Picture 2" descr="actris punches with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980728"/>
            <a:ext cx="3240360" cy="3328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1">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1">
                                            <p:txEl>
                                              <p:pRg st="14" end="1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1">
                                            <p:txEl>
                                              <p:pRg st="15" end="1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3971">
                                            <p:txEl>
                                              <p:pRg st="16" end="1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3971">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24544" y="9525"/>
            <a:ext cx="8229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2. Participants</a:t>
            </a:r>
            <a:endParaRPr lang="en-US" sz="1100" dirty="0" smtClean="0">
              <a:solidFill>
                <a:schemeClr val="bg2">
                  <a:lumMod val="40000"/>
                  <a:lumOff val="60000"/>
                </a:schemeClr>
              </a:solidFill>
            </a:endParaRPr>
          </a:p>
        </p:txBody>
      </p:sp>
      <p:sp>
        <p:nvSpPr>
          <p:cNvPr id="8" name="Rectangle 2"/>
          <p:cNvSpPr txBox="1">
            <a:spLocks noChangeArrowheads="1"/>
          </p:cNvSpPr>
          <p:nvPr/>
        </p:nvSpPr>
        <p:spPr bwMode="auto">
          <a:xfrm>
            <a:off x="755650" y="5877272"/>
            <a:ext cx="82296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nSpc>
                <a:spcPct val="150000"/>
              </a:lnSpc>
              <a:defRPr/>
            </a:pPr>
            <a:r>
              <a:rPr lang="en-US" sz="1100" i="1" dirty="0" smtClean="0">
                <a:solidFill>
                  <a:srgbClr val="FFC000"/>
                </a:solidFill>
              </a:rPr>
              <a:t> </a:t>
            </a:r>
            <a:r>
              <a:rPr lang="en-US" sz="1050" dirty="0">
                <a:solidFill>
                  <a:srgbClr val="FFC000"/>
                </a:solidFill>
              </a:rPr>
              <a:t>2</a:t>
            </a:r>
            <a:r>
              <a:rPr lang="en-US" sz="1050" dirty="0" smtClean="0">
                <a:solidFill>
                  <a:srgbClr val="FFC000"/>
                </a:solidFill>
              </a:rPr>
              <a:t> participants used NIOSH-like protocol  with 840 °C for the highest T step in the He-mode</a:t>
            </a:r>
          </a:p>
          <a:p>
            <a:pPr>
              <a:lnSpc>
                <a:spcPct val="150000"/>
              </a:lnSpc>
              <a:defRPr/>
            </a:pPr>
            <a:r>
              <a:rPr lang="en-US" sz="1050" dirty="0" smtClean="0"/>
              <a:t>12 participants use the EUSAAR_2 protocol  with 650 °C for the highest T step in the He-mode</a:t>
            </a:r>
          </a:p>
          <a:p>
            <a:pPr>
              <a:lnSpc>
                <a:spcPct val="150000"/>
              </a:lnSpc>
              <a:defRPr/>
            </a:pPr>
            <a:r>
              <a:rPr lang="en-US" sz="1050" dirty="0" smtClean="0">
                <a:solidFill>
                  <a:srgbClr val="FF0000"/>
                </a:solidFill>
              </a:rPr>
              <a:t>1 participant uses VDI method without correction for pyrolysis</a:t>
            </a:r>
          </a:p>
          <a:p>
            <a:pPr>
              <a:lnSpc>
                <a:spcPct val="150000"/>
              </a:lnSpc>
              <a:defRPr/>
            </a:pPr>
            <a:r>
              <a:rPr lang="en-US" sz="1050" dirty="0" smtClean="0">
                <a:solidFill>
                  <a:schemeClr val="bg1">
                    <a:lumMod val="50000"/>
                  </a:schemeClr>
                </a:solidFill>
              </a:rPr>
              <a:t>2 participants determined TC only</a:t>
            </a:r>
          </a:p>
        </p:txBody>
      </p:sp>
      <p:graphicFrame>
        <p:nvGraphicFramePr>
          <p:cNvPr id="2" name="Table 1"/>
          <p:cNvGraphicFramePr>
            <a:graphicFrameLocks noGrp="1"/>
          </p:cNvGraphicFramePr>
          <p:nvPr>
            <p:extLst>
              <p:ext uri="{D42A27DB-BD31-4B8C-83A1-F6EECF244321}">
                <p14:modId xmlns:p14="http://schemas.microsoft.com/office/powerpoint/2010/main" val="1013947869"/>
              </p:ext>
            </p:extLst>
          </p:nvPr>
        </p:nvGraphicFramePr>
        <p:xfrm>
          <a:off x="1403648" y="116632"/>
          <a:ext cx="6552728" cy="5328596"/>
        </p:xfrm>
        <a:graphic>
          <a:graphicData uri="http://schemas.openxmlformats.org/drawingml/2006/table">
            <a:tbl>
              <a:tblPr>
                <a:tableStyleId>{5C22544A-7EE6-4342-B048-85BDC9FD1C3A}</a:tableStyleId>
              </a:tblPr>
              <a:tblGrid>
                <a:gridCol w="725060"/>
                <a:gridCol w="1845277"/>
                <a:gridCol w="771283"/>
                <a:gridCol w="3211108"/>
              </a:tblGrid>
              <a:tr h="534228">
                <a:tc>
                  <a:txBody>
                    <a:bodyPr/>
                    <a:lstStyle/>
                    <a:p>
                      <a:pPr>
                        <a:spcAft>
                          <a:spcPts val="0"/>
                        </a:spcAft>
                      </a:pPr>
                      <a:r>
                        <a:rPr lang="en-US" sz="900" dirty="0">
                          <a:effectLst/>
                        </a:rPr>
                        <a:t> </a:t>
                      </a:r>
                      <a:endParaRPr lang="en-GB" sz="1200"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spcAft>
                          <a:spcPts val="0"/>
                        </a:spcAft>
                      </a:pPr>
                      <a:r>
                        <a:rPr lang="en-US" sz="900" dirty="0">
                          <a:effectLst/>
                        </a:rPr>
                        <a:t>Name of laboratory</a:t>
                      </a:r>
                      <a:endParaRPr lang="en-GB" sz="12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spcAft>
                          <a:spcPts val="0"/>
                        </a:spcAft>
                      </a:pPr>
                      <a:r>
                        <a:rPr lang="en-US" sz="900" dirty="0" smtClean="0">
                          <a:effectLst/>
                        </a:rPr>
                        <a:t>ACTRIS status</a:t>
                      </a:r>
                      <a:endParaRPr lang="en-GB" sz="12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spcAft>
                          <a:spcPts val="0"/>
                        </a:spcAft>
                      </a:pPr>
                      <a:r>
                        <a:rPr lang="en-US" sz="900" dirty="0">
                          <a:effectLst/>
                        </a:rPr>
                        <a:t>Contact persons</a:t>
                      </a:r>
                      <a:endParaRPr lang="en-GB" sz="1200"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260697">
                <a:tc>
                  <a:txBody>
                    <a:bodyPr/>
                    <a:lstStyle/>
                    <a:p>
                      <a:pPr>
                        <a:spcAft>
                          <a:spcPts val="0"/>
                        </a:spcAft>
                      </a:pPr>
                      <a:r>
                        <a:rPr lang="en-US" sz="1000" b="1" dirty="0">
                          <a:effectLst/>
                        </a:rPr>
                        <a:t>1</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spcAft>
                          <a:spcPts val="0"/>
                        </a:spcAft>
                      </a:pPr>
                      <a:r>
                        <a:rPr lang="en-US" sz="1000" b="1" dirty="0">
                          <a:effectLst/>
                        </a:rPr>
                        <a:t>ISAC-CNR</a:t>
                      </a:r>
                      <a:endParaRPr lang="en-GB" sz="1000" b="1" dirty="0">
                        <a:effectLst/>
                        <a:latin typeface="Times New Roman"/>
                        <a:ea typeface="Times New Roman"/>
                      </a:endParaRPr>
                    </a:p>
                  </a:txBody>
                  <a:tcPr marL="68580" marR="68580" marT="0" marB="0" anchor="ctr">
                    <a:solidFill>
                      <a:schemeClr val="bg2">
                        <a:lumMod val="40000"/>
                        <a:lumOff val="60000"/>
                      </a:schemeClr>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chemeClr val="bg2">
                        <a:lumMod val="40000"/>
                        <a:lumOff val="60000"/>
                      </a:schemeClr>
                    </a:solidFill>
                  </a:tcPr>
                </a:tc>
                <a:tc>
                  <a:txBody>
                    <a:bodyPr/>
                    <a:lstStyle/>
                    <a:p>
                      <a:pPr>
                        <a:spcAft>
                          <a:spcPts val="0"/>
                        </a:spcAft>
                      </a:pPr>
                      <a:r>
                        <a:rPr lang="en-US" sz="1000" b="1" dirty="0">
                          <a:effectLst/>
                        </a:rPr>
                        <a:t>A.Marinoni@isac.cnr.it</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chemeClr val="bg2">
                        <a:lumMod val="40000"/>
                        <a:lumOff val="60000"/>
                      </a:schemeClr>
                    </a:solidFill>
                  </a:tcPr>
                </a:tc>
              </a:tr>
              <a:tr h="260697">
                <a:tc>
                  <a:txBody>
                    <a:bodyPr/>
                    <a:lstStyle/>
                    <a:p>
                      <a:pPr>
                        <a:spcAft>
                          <a:spcPts val="0"/>
                        </a:spcAft>
                      </a:pPr>
                      <a:r>
                        <a:rPr lang="en-US" sz="1000" b="1" dirty="0">
                          <a:effectLst/>
                        </a:rPr>
                        <a:t>2a</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a:effectLst/>
                        </a:rPr>
                        <a:t>LGGE </a:t>
                      </a:r>
                      <a:r>
                        <a:rPr lang="en-US" sz="1000" b="1" dirty="0" err="1">
                          <a:effectLst/>
                        </a:rPr>
                        <a:t>grenoble</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cozic@lgge.obs.ujf-grenoble.fr</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2b</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a:effectLst/>
                        </a:rPr>
                        <a:t>LSCE</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jean.sciare@lsce.ipsl.fr</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3</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a:effectLst/>
                        </a:rPr>
                        <a:t>Nilu</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karl.yttri@nilu.no</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6</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err="1">
                          <a:effectLst/>
                        </a:rPr>
                        <a:t>Unibe</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soenke.szidat@iac.unibe.ch</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7</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FF6D4B"/>
                    </a:solidFill>
                  </a:tcPr>
                </a:tc>
                <a:tc>
                  <a:txBody>
                    <a:bodyPr/>
                    <a:lstStyle/>
                    <a:p>
                      <a:pPr>
                        <a:spcAft>
                          <a:spcPts val="0"/>
                        </a:spcAft>
                      </a:pPr>
                      <a:r>
                        <a:rPr lang="en-US" sz="1000" b="1" dirty="0">
                          <a:effectLst/>
                        </a:rPr>
                        <a:t>IFT</a:t>
                      </a:r>
                      <a:endParaRPr lang="en-GB" sz="1000" b="1" dirty="0">
                        <a:effectLst/>
                        <a:latin typeface="Times New Roman"/>
                        <a:ea typeface="Times New Roman"/>
                      </a:endParaRPr>
                    </a:p>
                  </a:txBody>
                  <a:tcPr marL="68580" marR="68580" marT="0" marB="0" anchor="ctr">
                    <a:solidFill>
                      <a:srgbClr val="FF6D4B"/>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rgbClr val="FF6D4B"/>
                    </a:solidFill>
                  </a:tcPr>
                </a:tc>
                <a:tc>
                  <a:txBody>
                    <a:bodyPr/>
                    <a:lstStyle/>
                    <a:p>
                      <a:pPr>
                        <a:spcAft>
                          <a:spcPts val="0"/>
                        </a:spcAft>
                      </a:pPr>
                      <a:r>
                        <a:rPr lang="en-US" sz="1000" b="1" dirty="0">
                          <a:effectLst/>
                        </a:rPr>
                        <a:t>spindler@tropos.de</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FF6D4B"/>
                    </a:solidFill>
                  </a:tcPr>
                </a:tc>
              </a:tr>
              <a:tr h="260697">
                <a:tc>
                  <a:txBody>
                    <a:bodyPr/>
                    <a:lstStyle/>
                    <a:p>
                      <a:pPr>
                        <a:spcAft>
                          <a:spcPts val="0"/>
                        </a:spcAft>
                      </a:pPr>
                      <a:r>
                        <a:rPr lang="en-US" sz="1000" b="1" dirty="0">
                          <a:effectLst/>
                        </a:rPr>
                        <a:t>8</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a:effectLst/>
                        </a:rPr>
                        <a:t>Empa</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a:effectLst/>
                        </a:rPr>
                        <a:t>P</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Christoph.Hueglin@empa.ch</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12</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err="1">
                          <a:effectLst/>
                        </a:rPr>
                        <a:t>Ulund</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a:effectLst/>
                        </a:rPr>
                        <a:t>P</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johan.genberg@nuclear.lu.se</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311608">
                <a:tc>
                  <a:txBody>
                    <a:bodyPr/>
                    <a:lstStyle/>
                    <a:p>
                      <a:pPr>
                        <a:spcAft>
                          <a:spcPts val="0"/>
                        </a:spcAft>
                      </a:pPr>
                      <a:r>
                        <a:rPr lang="en-US" sz="1000" b="1" dirty="0">
                          <a:effectLst/>
                        </a:rPr>
                        <a:t>13</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a:effectLst/>
                        </a:rPr>
                        <a:t>CSIC</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a:effectLst/>
                        </a:rPr>
                        <a:t>P</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mariacruz.minguillon@idaea.csic.es</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a:effectLst/>
                        </a:rPr>
                        <a:t>16</a:t>
                      </a:r>
                      <a:endParaRPr lang="en-GB" sz="1000" b="1">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a:effectLst/>
                        </a:rPr>
                        <a:t>UOC</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a:effectLst/>
                        </a:rPr>
                        <a:t>P</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ctheodosi@gmail.com</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311608">
                <a:tc>
                  <a:txBody>
                    <a:bodyPr/>
                    <a:lstStyle/>
                    <a:p>
                      <a:pPr>
                        <a:spcAft>
                          <a:spcPts val="0"/>
                        </a:spcAft>
                      </a:pPr>
                      <a:r>
                        <a:rPr lang="en-US" sz="1000" b="1" dirty="0">
                          <a:effectLst/>
                        </a:rPr>
                        <a:t>17</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a:effectLst/>
                        </a:rPr>
                        <a:t>JRC</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a:effectLst/>
                        </a:rPr>
                        <a:t>P</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fabrizia.cavalli@jrc.ec.europa.eu</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a:effectLst/>
                        </a:rPr>
                        <a:t>25</a:t>
                      </a:r>
                      <a:endParaRPr lang="en-GB" sz="1000" b="1">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a:effectLst/>
                        </a:rPr>
                        <a:t>CZE</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P</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novakj@chmi.cz</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a:effectLst/>
                        </a:rPr>
                        <a:t>26</a:t>
                      </a:r>
                      <a:endParaRPr lang="en-GB" sz="1000" b="1">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spcAft>
                          <a:spcPts val="0"/>
                        </a:spcAft>
                      </a:pPr>
                      <a:r>
                        <a:rPr lang="en-US" sz="1000" b="1">
                          <a:effectLst/>
                        </a:rPr>
                        <a:t>UPAC</a:t>
                      </a:r>
                      <a:endParaRPr lang="en-GB" sz="1000" b="1">
                        <a:effectLst/>
                        <a:latin typeface="Times New Roman"/>
                        <a:ea typeface="Times New Roman"/>
                      </a:endParaRPr>
                    </a:p>
                  </a:txBody>
                  <a:tcPr marL="68580" marR="68580" marT="0" marB="0" anchor="ctr">
                    <a:solidFill>
                      <a:schemeClr val="bg2">
                        <a:lumMod val="40000"/>
                        <a:lumOff val="60000"/>
                      </a:schemeClr>
                    </a:solidFill>
                  </a:tcPr>
                </a:tc>
                <a:tc>
                  <a:txBody>
                    <a:bodyPr/>
                    <a:lstStyle/>
                    <a:p>
                      <a:pPr>
                        <a:spcAft>
                          <a:spcPts val="0"/>
                        </a:spcAft>
                      </a:pPr>
                      <a:r>
                        <a:rPr lang="en-US" sz="1000" b="1">
                          <a:effectLst/>
                        </a:rPr>
                        <a:t>P</a:t>
                      </a:r>
                      <a:endParaRPr lang="en-GB" sz="1000" b="1">
                        <a:effectLst/>
                        <a:latin typeface="Times New Roman"/>
                        <a:ea typeface="Times New Roman"/>
                      </a:endParaRPr>
                    </a:p>
                  </a:txBody>
                  <a:tcPr marL="68580" marR="68580" marT="0" marB="0" anchor="ctr">
                    <a:solidFill>
                      <a:schemeClr val="bg2">
                        <a:lumMod val="40000"/>
                        <a:lumOff val="60000"/>
                      </a:schemeClr>
                    </a:solidFill>
                  </a:tcPr>
                </a:tc>
                <a:tc>
                  <a:txBody>
                    <a:bodyPr/>
                    <a:lstStyle/>
                    <a:p>
                      <a:pPr>
                        <a:spcAft>
                          <a:spcPts val="0"/>
                        </a:spcAft>
                      </a:pPr>
                      <a:r>
                        <a:rPr lang="en-US" sz="1000" b="1" dirty="0">
                          <a:effectLst/>
                        </a:rPr>
                        <a:t>kissgy@almos.uni-pannon.hu</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chemeClr val="bg2">
                        <a:lumMod val="40000"/>
                        <a:lumOff val="60000"/>
                      </a:schemeClr>
                    </a:solidFill>
                  </a:tcPr>
                </a:tc>
              </a:tr>
              <a:tr h="260697">
                <a:tc>
                  <a:txBody>
                    <a:bodyPr/>
                    <a:lstStyle/>
                    <a:p>
                      <a:pPr>
                        <a:spcAft>
                          <a:spcPts val="0"/>
                        </a:spcAft>
                      </a:pPr>
                      <a:r>
                        <a:rPr lang="en-US" sz="1000" b="1" dirty="0">
                          <a:effectLst/>
                        </a:rPr>
                        <a:t>A10</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FFC000"/>
                    </a:solidFill>
                  </a:tcPr>
                </a:tc>
                <a:tc>
                  <a:txBody>
                    <a:bodyPr/>
                    <a:lstStyle/>
                    <a:p>
                      <a:pPr>
                        <a:spcAft>
                          <a:spcPts val="0"/>
                        </a:spcAft>
                      </a:pPr>
                      <a:r>
                        <a:rPr lang="en-US" sz="1000" b="1" dirty="0">
                          <a:effectLst/>
                        </a:rPr>
                        <a:t>NCSR D</a:t>
                      </a:r>
                      <a:endParaRPr lang="en-GB" sz="1000" b="1" dirty="0">
                        <a:effectLst/>
                        <a:latin typeface="Times New Roman"/>
                        <a:ea typeface="Times New Roman"/>
                      </a:endParaRPr>
                    </a:p>
                  </a:txBody>
                  <a:tcPr marL="68580" marR="68580" marT="0" marB="0" anchor="ctr">
                    <a:solidFill>
                      <a:srgbClr val="FFC000"/>
                    </a:solidFill>
                  </a:tcPr>
                </a:tc>
                <a:tc>
                  <a:txBody>
                    <a:bodyPr/>
                    <a:lstStyle/>
                    <a:p>
                      <a:pPr>
                        <a:spcAft>
                          <a:spcPts val="0"/>
                        </a:spcAft>
                      </a:pPr>
                      <a:r>
                        <a:rPr lang="en-US" sz="1000" b="1" dirty="0">
                          <a:effectLst/>
                        </a:rPr>
                        <a:t>A</a:t>
                      </a:r>
                      <a:endParaRPr lang="en-GB" sz="1000" b="1" dirty="0">
                        <a:effectLst/>
                        <a:latin typeface="Times New Roman"/>
                        <a:ea typeface="Times New Roman"/>
                      </a:endParaRPr>
                    </a:p>
                  </a:txBody>
                  <a:tcPr marL="68580" marR="68580" marT="0" marB="0" anchor="ctr">
                    <a:solidFill>
                      <a:srgbClr val="FFC000"/>
                    </a:solidFill>
                  </a:tcPr>
                </a:tc>
                <a:tc>
                  <a:txBody>
                    <a:bodyPr/>
                    <a:lstStyle/>
                    <a:p>
                      <a:pPr>
                        <a:spcAft>
                          <a:spcPts val="0"/>
                        </a:spcAft>
                      </a:pPr>
                      <a:r>
                        <a:rPr lang="en-US" sz="1000" b="1" dirty="0">
                          <a:effectLst/>
                        </a:rPr>
                        <a:t>ldiapouli@ipta.demokritos.gr</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FFC000"/>
                    </a:solidFill>
                  </a:tcPr>
                </a:tc>
              </a:tr>
              <a:tr h="260697">
                <a:tc>
                  <a:txBody>
                    <a:bodyPr/>
                    <a:lstStyle/>
                    <a:p>
                      <a:pPr>
                        <a:spcAft>
                          <a:spcPts val="0"/>
                        </a:spcAft>
                      </a:pPr>
                      <a:r>
                        <a:rPr lang="en-US" sz="1000" b="1" dirty="0">
                          <a:effectLst/>
                        </a:rPr>
                        <a:t>A18</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err="1">
                          <a:effectLst/>
                        </a:rPr>
                        <a:t>Bham</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A</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R.M.HARRISON@bham.ac.uk</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E1</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FFC000"/>
                    </a:solidFill>
                  </a:tcPr>
                </a:tc>
                <a:tc>
                  <a:txBody>
                    <a:bodyPr/>
                    <a:lstStyle/>
                    <a:p>
                      <a:pPr>
                        <a:spcAft>
                          <a:spcPts val="0"/>
                        </a:spcAft>
                      </a:pPr>
                      <a:r>
                        <a:rPr lang="en-US" sz="1000" b="1" dirty="0">
                          <a:effectLst/>
                        </a:rPr>
                        <a:t>ISCIII</a:t>
                      </a:r>
                      <a:endParaRPr lang="en-GB" sz="1000" b="1" dirty="0">
                        <a:effectLst/>
                        <a:latin typeface="Times New Roman"/>
                        <a:ea typeface="Times New Roman"/>
                      </a:endParaRPr>
                    </a:p>
                  </a:txBody>
                  <a:tcPr marL="68580" marR="68580" marT="0" marB="0" anchor="ctr">
                    <a:solidFill>
                      <a:srgbClr val="FFC000"/>
                    </a:solidFill>
                  </a:tcPr>
                </a:tc>
                <a:tc>
                  <a:txBody>
                    <a:bodyPr/>
                    <a:lstStyle/>
                    <a:p>
                      <a:pPr>
                        <a:spcAft>
                          <a:spcPts val="0"/>
                        </a:spcAft>
                      </a:pPr>
                      <a:r>
                        <a:rPr lang="en-US" sz="1000" b="1" dirty="0">
                          <a:effectLst/>
                        </a:rPr>
                        <a:t>E</a:t>
                      </a:r>
                      <a:endParaRPr lang="en-GB" sz="1000" b="1" dirty="0">
                        <a:effectLst/>
                        <a:latin typeface="Times New Roman"/>
                        <a:ea typeface="Times New Roman"/>
                      </a:endParaRPr>
                    </a:p>
                  </a:txBody>
                  <a:tcPr marL="68580" marR="68580" marT="0" marB="0" anchor="ctr">
                    <a:solidFill>
                      <a:srgbClr val="FFC000"/>
                    </a:solidFill>
                  </a:tcPr>
                </a:tc>
                <a:tc>
                  <a:txBody>
                    <a:bodyPr/>
                    <a:lstStyle/>
                    <a:p>
                      <a:pPr>
                        <a:spcAft>
                          <a:spcPts val="0"/>
                        </a:spcAft>
                      </a:pPr>
                      <a:r>
                        <a:rPr lang="en-US" sz="1000" b="1" dirty="0">
                          <a:effectLst/>
                        </a:rPr>
                        <a:t>rferndez@isciii.es</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FFC000"/>
                    </a:solidFill>
                  </a:tcPr>
                </a:tc>
              </a:tr>
              <a:tr h="260697">
                <a:tc>
                  <a:txBody>
                    <a:bodyPr/>
                    <a:lstStyle/>
                    <a:p>
                      <a:pPr>
                        <a:spcAft>
                          <a:spcPts val="0"/>
                        </a:spcAft>
                      </a:pPr>
                      <a:r>
                        <a:rPr lang="en-US" sz="1000" b="1" dirty="0">
                          <a:effectLst/>
                        </a:rPr>
                        <a:t>E2</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solidFill>
                      <a:srgbClr val="9FBFFF"/>
                    </a:solidFill>
                  </a:tcPr>
                </a:tc>
                <a:tc>
                  <a:txBody>
                    <a:bodyPr/>
                    <a:lstStyle/>
                    <a:p>
                      <a:pPr>
                        <a:spcAft>
                          <a:spcPts val="0"/>
                        </a:spcAft>
                      </a:pPr>
                      <a:r>
                        <a:rPr lang="en-US" sz="1000" b="1" dirty="0">
                          <a:effectLst/>
                        </a:rPr>
                        <a:t>CNR-IIA</a:t>
                      </a:r>
                      <a:endParaRPr lang="en-GB" sz="1000" b="1" dirty="0">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a:effectLst/>
                        </a:rPr>
                        <a:t>E</a:t>
                      </a:r>
                      <a:endParaRPr lang="en-GB" sz="1000" b="1">
                        <a:effectLst/>
                        <a:latin typeface="Times New Roman"/>
                        <a:ea typeface="Times New Roman"/>
                      </a:endParaRPr>
                    </a:p>
                  </a:txBody>
                  <a:tcPr marL="68580" marR="68580" marT="0" marB="0" anchor="ctr">
                    <a:solidFill>
                      <a:srgbClr val="9FBFFF"/>
                    </a:solidFill>
                  </a:tcPr>
                </a:tc>
                <a:tc>
                  <a:txBody>
                    <a:bodyPr/>
                    <a:lstStyle/>
                    <a:p>
                      <a:pPr>
                        <a:spcAft>
                          <a:spcPts val="0"/>
                        </a:spcAft>
                      </a:pPr>
                      <a:r>
                        <a:rPr lang="en-US" sz="1000" b="1" dirty="0">
                          <a:effectLst/>
                        </a:rPr>
                        <a:t>perrino@iia.cnr.it</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solidFill>
                      <a:srgbClr val="9FBFFF"/>
                    </a:solidFill>
                  </a:tcPr>
                </a:tc>
              </a:tr>
              <a:tr h="260697">
                <a:tc>
                  <a:txBody>
                    <a:bodyPr/>
                    <a:lstStyle/>
                    <a:p>
                      <a:pPr>
                        <a:spcAft>
                          <a:spcPts val="0"/>
                        </a:spcAft>
                      </a:pPr>
                      <a:r>
                        <a:rPr lang="en-US" sz="1000" b="1" dirty="0">
                          <a:effectLst/>
                        </a:rPr>
                        <a:t>E3</a:t>
                      </a:r>
                      <a:endParaRPr lang="en-GB" sz="1000" b="1" dirty="0">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9FBFFF"/>
                    </a:solidFill>
                  </a:tcPr>
                </a:tc>
                <a:tc>
                  <a:txBody>
                    <a:bodyPr/>
                    <a:lstStyle/>
                    <a:p>
                      <a:pPr>
                        <a:spcAft>
                          <a:spcPts val="0"/>
                        </a:spcAft>
                      </a:pPr>
                      <a:r>
                        <a:rPr lang="en-US" sz="1000" b="1" dirty="0">
                          <a:effectLst/>
                        </a:rPr>
                        <a:t>UBA-DE</a:t>
                      </a:r>
                      <a:endParaRPr lang="en-GB" sz="1000" b="1"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9FBFFF"/>
                    </a:solidFill>
                  </a:tcPr>
                </a:tc>
                <a:tc>
                  <a:txBody>
                    <a:bodyPr/>
                    <a:lstStyle/>
                    <a:p>
                      <a:pPr>
                        <a:spcAft>
                          <a:spcPts val="0"/>
                        </a:spcAft>
                      </a:pPr>
                      <a:r>
                        <a:rPr lang="en-US" sz="1000" b="1" dirty="0">
                          <a:effectLst/>
                        </a:rPr>
                        <a:t>E</a:t>
                      </a:r>
                      <a:endParaRPr lang="en-GB" sz="1000" b="1"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9FBFFF"/>
                    </a:solidFill>
                  </a:tcPr>
                </a:tc>
                <a:tc>
                  <a:txBody>
                    <a:bodyPr/>
                    <a:lstStyle/>
                    <a:p>
                      <a:pPr>
                        <a:spcAft>
                          <a:spcPts val="0"/>
                        </a:spcAft>
                      </a:pPr>
                      <a:r>
                        <a:rPr lang="en-US" sz="1000" b="1" dirty="0">
                          <a:effectLst/>
                        </a:rPr>
                        <a:t>elke.bieber@uba.de</a:t>
                      </a:r>
                      <a:endParaRPr lang="en-GB" sz="1000" b="1" dirty="0">
                        <a:effectLst/>
                        <a:latin typeface="Times New Roman"/>
                        <a:ea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9FBFF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458" y="332656"/>
            <a:ext cx="8229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3. Data evaluation: methodology</a:t>
            </a:r>
            <a:endParaRPr lang="en-US" sz="1100" dirty="0" smtClean="0">
              <a:solidFill>
                <a:schemeClr val="bg2">
                  <a:lumMod val="40000"/>
                  <a:lumOff val="60000"/>
                </a:schemeClr>
              </a:solidFill>
            </a:endParaRPr>
          </a:p>
        </p:txBody>
      </p:sp>
      <p:sp>
        <p:nvSpPr>
          <p:cNvPr id="5" name="Rectangle 2"/>
          <p:cNvSpPr txBox="1">
            <a:spLocks noChangeArrowheads="1"/>
          </p:cNvSpPr>
          <p:nvPr/>
        </p:nvSpPr>
        <p:spPr bwMode="auto">
          <a:xfrm>
            <a:off x="14288" y="981075"/>
            <a:ext cx="9129712" cy="5876925"/>
          </a:xfrm>
          <a:prstGeom prst="rect">
            <a:avLst/>
          </a:prstGeom>
          <a:solidFill>
            <a:schemeClr val="bg1"/>
          </a:solidFill>
          <a:ln>
            <a:noFill/>
          </a:ln>
          <a:effectLst/>
          <a:extLst/>
        </p:spPr>
        <p:txBody>
          <a:bodyP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050" dirty="0" smtClean="0"/>
              <a:t>In absence of a general consensus within the scientific community </a:t>
            </a:r>
          </a:p>
          <a:p>
            <a:pPr>
              <a:lnSpc>
                <a:spcPts val="1400"/>
              </a:lnSpc>
            </a:pPr>
            <a:r>
              <a:rPr lang="en-US" sz="1000" b="0" dirty="0" smtClean="0"/>
              <a:t>(</a:t>
            </a:r>
            <a:r>
              <a:rPr lang="en-US" sz="1000" b="0" dirty="0" err="1" smtClean="0"/>
              <a:t>Baumgardener</a:t>
            </a:r>
            <a:r>
              <a:rPr lang="en-US" sz="1000" b="0" dirty="0" smtClean="0"/>
              <a:t> et al. </a:t>
            </a:r>
            <a:r>
              <a:rPr lang="en-US" sz="1000" b="0" dirty="0"/>
              <a:t>Soot Reference Materials for Instrument Calibration and </a:t>
            </a:r>
            <a:r>
              <a:rPr lang="en-US" sz="1000" b="0" dirty="0" err="1" smtClean="0"/>
              <a:t>Intercomparisons</a:t>
            </a:r>
            <a:r>
              <a:rPr lang="en-US" sz="1000" b="0" dirty="0" smtClean="0"/>
              <a:t> A </a:t>
            </a:r>
            <a:r>
              <a:rPr lang="en-US" sz="1000" b="0" dirty="0"/>
              <a:t>Workshop Summary with </a:t>
            </a:r>
            <a:r>
              <a:rPr lang="en-US" sz="1000" b="0" dirty="0" smtClean="0"/>
              <a:t>Recommendations, AMTD, 2012) </a:t>
            </a:r>
            <a:r>
              <a:rPr lang="en-US" sz="1050" dirty="0" smtClean="0"/>
              <a:t>:</a:t>
            </a:r>
          </a:p>
          <a:p>
            <a:pPr>
              <a:defRPr/>
            </a:pPr>
            <a:endParaRPr lang="en-US" sz="1050" dirty="0" smtClean="0"/>
          </a:p>
          <a:p>
            <a:pPr>
              <a:lnSpc>
                <a:spcPts val="1600"/>
              </a:lnSpc>
              <a:defRPr/>
            </a:pPr>
            <a:r>
              <a:rPr lang="en-US" sz="1050" dirty="0" smtClean="0"/>
              <a:t>-  definition of EC </a:t>
            </a:r>
          </a:p>
          <a:p>
            <a:pPr marL="530225" indent="-171450">
              <a:lnSpc>
                <a:spcPts val="1600"/>
              </a:lnSpc>
              <a:buFontTx/>
              <a:buChar char="-"/>
              <a:defRPr/>
            </a:pPr>
            <a:r>
              <a:rPr lang="en-US" sz="1050" dirty="0" smtClean="0"/>
              <a:t>standard reference  material</a:t>
            </a:r>
          </a:p>
          <a:p>
            <a:pPr marL="530225" indent="-171450">
              <a:lnSpc>
                <a:spcPts val="1600"/>
              </a:lnSpc>
              <a:buFontTx/>
              <a:buChar char="-"/>
              <a:defRPr/>
            </a:pPr>
            <a:r>
              <a:rPr lang="en-US" sz="1050" dirty="0" smtClean="0"/>
              <a:t>standard reference analytical method </a:t>
            </a:r>
          </a:p>
          <a:p>
            <a:pPr>
              <a:defRPr/>
            </a:pPr>
            <a:endParaRPr lang="en-US" sz="1050" dirty="0" smtClean="0"/>
          </a:p>
          <a:p>
            <a:pPr>
              <a:defRPr/>
            </a:pPr>
            <a:r>
              <a:rPr lang="en-US" sz="1050" dirty="0" smtClean="0"/>
              <a:t>in this </a:t>
            </a:r>
            <a:r>
              <a:rPr lang="en-US" sz="1050" dirty="0" err="1" smtClean="0"/>
              <a:t>interlaboratory</a:t>
            </a:r>
            <a:r>
              <a:rPr lang="en-US" sz="1050" dirty="0" smtClean="0"/>
              <a:t> comparison </a:t>
            </a:r>
            <a:r>
              <a:rPr lang="en-US" sz="1600" dirty="0" smtClean="0">
                <a:effectLst>
                  <a:glow rad="228600">
                    <a:srgbClr val="FFD624">
                      <a:alpha val="40000"/>
                    </a:srgbClr>
                  </a:glow>
                </a:effectLst>
              </a:rPr>
              <a:t>TC</a:t>
            </a:r>
            <a:r>
              <a:rPr lang="en-US" sz="1050" dirty="0" smtClean="0">
                <a:effectLst>
                  <a:glow rad="228600">
                    <a:schemeClr val="accent6">
                      <a:lumMod val="60000"/>
                      <a:lumOff val="40000"/>
                      <a:alpha val="40000"/>
                    </a:schemeClr>
                  </a:glow>
                </a:effectLst>
              </a:rPr>
              <a:t> </a:t>
            </a:r>
            <a:r>
              <a:rPr lang="en-US" sz="1050" dirty="0" smtClean="0"/>
              <a:t>and </a:t>
            </a:r>
            <a:r>
              <a:rPr lang="en-US" sz="1600" dirty="0" smtClean="0">
                <a:effectLst>
                  <a:glow rad="228600">
                    <a:srgbClr val="FFD624">
                      <a:alpha val="40000"/>
                    </a:srgbClr>
                  </a:glow>
                </a:effectLst>
              </a:rPr>
              <a:t>EC/TC</a:t>
            </a:r>
            <a:r>
              <a:rPr lang="en-US" sz="1600" dirty="0" smtClean="0"/>
              <a:t> </a:t>
            </a:r>
            <a:r>
              <a:rPr lang="en-US" sz="1050" dirty="0" smtClean="0"/>
              <a:t>are evaluated for:</a:t>
            </a:r>
          </a:p>
          <a:p>
            <a:pPr>
              <a:defRPr/>
            </a:pPr>
            <a:endParaRPr lang="en-US" sz="1050" dirty="0" smtClean="0"/>
          </a:p>
          <a:p>
            <a:pPr>
              <a:defRPr/>
            </a:pPr>
            <a:endParaRPr lang="en-US" sz="1050" dirty="0" smtClean="0"/>
          </a:p>
          <a:p>
            <a:pPr>
              <a:defRPr/>
            </a:pPr>
            <a:endParaRPr lang="en-US" sz="1050" dirty="0" smtClean="0"/>
          </a:p>
          <a:p>
            <a:pPr>
              <a:defRPr/>
            </a:pPr>
            <a:r>
              <a:rPr lang="en-US" sz="1050" dirty="0" smtClean="0"/>
              <a:t>3.1 METHOD PERFORMANCE (ISO 5725-2)</a:t>
            </a:r>
          </a:p>
          <a:p>
            <a:pPr>
              <a:defRPr/>
            </a:pPr>
            <a:r>
              <a:rPr lang="en-US" sz="1050" dirty="0" smtClean="0"/>
              <a:t>	</a:t>
            </a:r>
          </a:p>
          <a:p>
            <a:pPr>
              <a:lnSpc>
                <a:spcPct val="150000"/>
              </a:lnSpc>
              <a:defRPr/>
            </a:pPr>
            <a:r>
              <a:rPr lang="en-US" sz="1050" dirty="0" smtClean="0"/>
              <a:t>	▪ Mandel’s </a:t>
            </a:r>
            <a:r>
              <a:rPr lang="en-US" sz="1050" i="1" dirty="0" smtClean="0"/>
              <a:t>h</a:t>
            </a:r>
            <a:r>
              <a:rPr lang="en-US" sz="1050" dirty="0" smtClean="0"/>
              <a:t> and </a:t>
            </a:r>
            <a:r>
              <a:rPr lang="en-US" sz="1050" i="1" dirty="0" smtClean="0"/>
              <a:t>k</a:t>
            </a:r>
            <a:r>
              <a:rPr lang="en-US" sz="1050" dirty="0" smtClean="0"/>
              <a:t> statistics; </a:t>
            </a:r>
          </a:p>
          <a:p>
            <a:pPr>
              <a:lnSpc>
                <a:spcPct val="150000"/>
              </a:lnSpc>
              <a:defRPr/>
            </a:pPr>
            <a:r>
              <a:rPr lang="en-US" sz="1050" dirty="0" smtClean="0"/>
              <a:t> 	▪ Reproducibility and Repeatability standard deviations and their dependence upon the mean values. </a:t>
            </a:r>
          </a:p>
          <a:p>
            <a:pPr>
              <a:defRPr/>
            </a:pPr>
            <a:r>
              <a:rPr lang="en-US" sz="1050" dirty="0" smtClean="0"/>
              <a:t>	</a:t>
            </a:r>
          </a:p>
          <a:p>
            <a:pPr>
              <a:defRPr/>
            </a:pPr>
            <a:endParaRPr lang="en-US" sz="1050" dirty="0" smtClean="0"/>
          </a:p>
          <a:p>
            <a:pPr>
              <a:defRPr/>
            </a:pPr>
            <a:r>
              <a:rPr lang="en-US" sz="1050" dirty="0" smtClean="0"/>
              <a:t>3.2 LABORATORY PERFORMANCE (ISO 13528:2005)</a:t>
            </a:r>
          </a:p>
          <a:p>
            <a:pPr>
              <a:defRPr/>
            </a:pPr>
            <a:endParaRPr lang="en-US" sz="1050" dirty="0" smtClean="0"/>
          </a:p>
          <a:p>
            <a:pPr>
              <a:defRPr/>
            </a:pPr>
            <a:r>
              <a:rPr lang="en-US" sz="1050" dirty="0" smtClean="0"/>
              <a:t>	▪ </a:t>
            </a:r>
            <a:r>
              <a:rPr lang="en-US" sz="1050" dirty="0"/>
              <a:t>Assigned </a:t>
            </a:r>
            <a:r>
              <a:rPr lang="en-US" sz="1050" dirty="0" smtClean="0"/>
              <a:t>value:  “</a:t>
            </a:r>
            <a:r>
              <a:rPr lang="en-US" sz="1050" i="1" dirty="0" smtClean="0"/>
              <a:t>Consensus value from participants</a:t>
            </a:r>
            <a:r>
              <a:rPr lang="en-US" sz="1050" dirty="0" smtClean="0"/>
              <a:t>”, i.e. robust average;</a:t>
            </a:r>
          </a:p>
          <a:p>
            <a:pPr>
              <a:defRPr/>
            </a:pPr>
            <a:r>
              <a:rPr lang="en-US" sz="1050" dirty="0" smtClean="0"/>
              <a:t>	</a:t>
            </a:r>
          </a:p>
          <a:p>
            <a:pPr>
              <a:defRPr/>
            </a:pPr>
            <a:r>
              <a:rPr lang="en-US" sz="1050" i="1" dirty="0" smtClean="0"/>
              <a:t>	</a:t>
            </a:r>
            <a:r>
              <a:rPr lang="en-US" sz="1050" dirty="0" smtClean="0"/>
              <a:t>▪ </a:t>
            </a:r>
            <a:r>
              <a:rPr lang="en-US" sz="1050" dirty="0"/>
              <a:t>Standard </a:t>
            </a:r>
            <a:r>
              <a:rPr lang="en-US" sz="1050" dirty="0" smtClean="0"/>
              <a:t>deviation for proficiency assessment:  </a:t>
            </a:r>
          </a:p>
          <a:p>
            <a:pPr>
              <a:defRPr/>
            </a:pPr>
            <a:r>
              <a:rPr lang="en-US" sz="1050" i="1" dirty="0" smtClean="0"/>
              <a:t>	</a:t>
            </a:r>
          </a:p>
          <a:p>
            <a:pPr lvl="1">
              <a:lnSpc>
                <a:spcPct val="150000"/>
              </a:lnSpc>
              <a:defRPr/>
            </a:pPr>
            <a:r>
              <a:rPr lang="en-US" sz="1050" i="1" dirty="0" smtClean="0"/>
              <a:t>		- from data obtained in a round of a proficiency testing scheme, </a:t>
            </a:r>
            <a:r>
              <a:rPr lang="en-US" sz="1050" dirty="0" smtClean="0"/>
              <a:t>i.e. </a:t>
            </a:r>
            <a:r>
              <a:rPr lang="en-US" sz="1050" dirty="0" smtClean="0">
                <a:effectLst>
                  <a:glow rad="228600">
                    <a:srgbClr val="FFD624">
                      <a:alpha val="40000"/>
                    </a:srgbClr>
                  </a:glow>
                </a:effectLst>
              </a:rPr>
              <a:t>robust standard deviation</a:t>
            </a:r>
            <a:r>
              <a:rPr lang="en-US" sz="1050" i="1" dirty="0" smtClean="0"/>
              <a:t>;</a:t>
            </a:r>
            <a:endParaRPr lang="en-US" sz="1050" dirty="0" smtClean="0"/>
          </a:p>
          <a:p>
            <a:pPr lvl="1">
              <a:lnSpc>
                <a:spcPct val="150000"/>
              </a:lnSpc>
              <a:defRPr/>
            </a:pPr>
            <a:r>
              <a:rPr lang="en-US" sz="1050" dirty="0" smtClean="0"/>
              <a:t>		- </a:t>
            </a:r>
            <a:r>
              <a:rPr lang="en-US" sz="1050" i="1" dirty="0" smtClean="0"/>
              <a:t>prescribed value: </a:t>
            </a:r>
            <a:r>
              <a:rPr lang="en-US" sz="1050" dirty="0" smtClean="0">
                <a:effectLst>
                  <a:glow rad="101600">
                    <a:srgbClr val="FFD624">
                      <a:alpha val="60000"/>
                    </a:srgbClr>
                  </a:glow>
                </a:effectLst>
              </a:rPr>
              <a:t>DQO 25% (expanded uncertainty, k=2)  for PM at its limit value (EU-dir.);</a:t>
            </a:r>
          </a:p>
          <a:p>
            <a:pPr lvl="1">
              <a:lnSpc>
                <a:spcPct val="150000"/>
              </a:lnSpc>
              <a:defRPr/>
            </a:pPr>
            <a:r>
              <a:rPr lang="en-US" sz="1050" i="1" dirty="0" smtClean="0"/>
              <a:t>	</a:t>
            </a:r>
            <a:r>
              <a:rPr lang="en-US" sz="1050" dirty="0">
                <a:effectLst>
                  <a:glow rad="228600">
                    <a:schemeClr val="accent6">
                      <a:lumMod val="60000"/>
                      <a:lumOff val="40000"/>
                      <a:alpha val="40000"/>
                    </a:schemeClr>
                  </a:glow>
                </a:effectLst>
              </a:rPr>
              <a:t> </a:t>
            </a:r>
            <a:r>
              <a:rPr lang="en-US" sz="1050" i="1" dirty="0" smtClean="0"/>
              <a:t>	- by perception: level of performance wished to be achieved by laboratories, </a:t>
            </a:r>
            <a:r>
              <a:rPr lang="en-US" sz="1050" dirty="0" smtClean="0">
                <a:effectLst>
                  <a:glow rad="228600">
                    <a:srgbClr val="FFD624">
                      <a:alpha val="40000"/>
                    </a:srgbClr>
                  </a:glow>
                </a:effectLst>
              </a:rPr>
              <a:t>i.e. 15%.</a:t>
            </a:r>
          </a:p>
          <a:p>
            <a:pPr>
              <a:defRPr/>
            </a:pPr>
            <a:r>
              <a:rPr lang="en-US" sz="1050" i="1" dirty="0" smtClean="0"/>
              <a:t>	</a:t>
            </a:r>
            <a:r>
              <a:rPr lang="en-US" sz="1050" dirty="0" smtClean="0"/>
              <a:t> </a:t>
            </a:r>
          </a:p>
          <a:p>
            <a:pPr>
              <a:defRPr/>
            </a:pPr>
            <a:r>
              <a:rPr lang="en-US" sz="1050" dirty="0" smtClean="0"/>
              <a:t>	</a:t>
            </a:r>
          </a:p>
          <a:p>
            <a:pPr>
              <a:defRPr/>
            </a:pPr>
            <a:r>
              <a:rPr lang="en-US" sz="1050" dirty="0"/>
              <a:t>	</a:t>
            </a:r>
            <a:r>
              <a:rPr lang="en-US" sz="1050" dirty="0" smtClean="0"/>
              <a:t>▪ </a:t>
            </a:r>
            <a:r>
              <a:rPr lang="en-US" sz="1050" dirty="0"/>
              <a:t>z-scores</a:t>
            </a:r>
            <a:endParaRPr lang="en-US" sz="1050" dirty="0" smtClean="0"/>
          </a:p>
          <a:p>
            <a:pPr>
              <a:defRPr/>
            </a:pPr>
            <a:endParaRPr lang="en-US" sz="1050" dirty="0" smtClean="0"/>
          </a:p>
          <a:p>
            <a:pPr>
              <a:defRPr/>
            </a:pPr>
            <a:endParaRPr lang="en-US" sz="1050" dirty="0" smtClean="0"/>
          </a:p>
          <a:p>
            <a:pPr marL="530225" indent="-171450">
              <a:buFontTx/>
              <a:buChar char="-"/>
              <a:defRPr/>
            </a:pPr>
            <a:endParaRPr lang="en-US" sz="1050" dirty="0" smtClean="0"/>
          </a:p>
        </p:txBody>
      </p:sp>
      <p:grpSp>
        <p:nvGrpSpPr>
          <p:cNvPr id="8" name="Group 7"/>
          <p:cNvGrpSpPr/>
          <p:nvPr/>
        </p:nvGrpSpPr>
        <p:grpSpPr>
          <a:xfrm>
            <a:off x="109535" y="5383268"/>
            <a:ext cx="1775711" cy="710028"/>
            <a:chOff x="109535" y="5599292"/>
            <a:chExt cx="1775711" cy="710028"/>
          </a:xfrm>
        </p:grpSpPr>
        <p:cxnSp>
          <p:nvCxnSpPr>
            <p:cNvPr id="17" name="Elbow Connector 16"/>
            <p:cNvCxnSpPr/>
            <p:nvPr/>
          </p:nvCxnSpPr>
          <p:spPr bwMode="auto">
            <a:xfrm flipV="1">
              <a:off x="1127491" y="5674856"/>
              <a:ext cx="720000" cy="216024"/>
            </a:xfrm>
            <a:prstGeom prst="bentConnector3">
              <a:avLst>
                <a:gd name="adj1" fmla="val 24494"/>
              </a:avLst>
            </a:prstGeom>
            <a:noFill/>
            <a:ln w="9525" cap="flat" cmpd="sng" algn="ctr">
              <a:solidFill>
                <a:srgbClr val="3166C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Elbow Connector 21"/>
            <p:cNvCxnSpPr/>
            <p:nvPr/>
          </p:nvCxnSpPr>
          <p:spPr bwMode="auto">
            <a:xfrm>
              <a:off x="1127491" y="5902755"/>
              <a:ext cx="720000" cy="216000"/>
            </a:xfrm>
            <a:prstGeom prst="bentConnector3">
              <a:avLst>
                <a:gd name="adj1" fmla="val 24494"/>
              </a:avLst>
            </a:prstGeom>
            <a:noFill/>
            <a:ln w="9525" cap="flat" cmpd="sng" algn="ctr">
              <a:solidFill>
                <a:srgbClr val="3166C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389500" y="5626514"/>
              <a:ext cx="721672" cy="276999"/>
            </a:xfrm>
            <a:prstGeom prst="rect">
              <a:avLst/>
            </a:prstGeom>
            <a:noFill/>
            <a:ln>
              <a:solidFill>
                <a:srgbClr val="2D5EC1"/>
              </a:solidFill>
            </a:ln>
          </p:spPr>
          <p:txBody>
            <a:bodyPr wrap="none" rtlCol="0">
              <a:spAutoFit/>
            </a:bodyPr>
            <a:lstStyle/>
            <a:p>
              <a:r>
                <a:rPr lang="en-US" b="1" dirty="0">
                  <a:effectLst>
                    <a:glow rad="228600">
                      <a:srgbClr val="FFD624">
                        <a:alpha val="40000"/>
                      </a:srgbClr>
                    </a:glow>
                  </a:effectLst>
                </a:rPr>
                <a:t>EC/TC</a:t>
              </a:r>
              <a:endParaRPr lang="en-GB" b="1" dirty="0">
                <a:effectLst>
                  <a:glow rad="228600">
                    <a:srgbClr val="FFD624">
                      <a:alpha val="40000"/>
                    </a:srgbClr>
                  </a:glow>
                </a:effectLst>
              </a:endParaRPr>
            </a:p>
          </p:txBody>
        </p:sp>
        <p:sp>
          <p:nvSpPr>
            <p:cNvPr id="38" name="TextBox 37"/>
            <p:cNvSpPr txBox="1"/>
            <p:nvPr/>
          </p:nvSpPr>
          <p:spPr>
            <a:xfrm>
              <a:off x="109535" y="6032321"/>
              <a:ext cx="399468" cy="276999"/>
            </a:xfrm>
            <a:prstGeom prst="rect">
              <a:avLst/>
            </a:prstGeom>
            <a:noFill/>
            <a:ln>
              <a:solidFill>
                <a:srgbClr val="FF0000"/>
              </a:solidFill>
            </a:ln>
          </p:spPr>
          <p:txBody>
            <a:bodyPr wrap="none" rtlCol="0">
              <a:spAutoFit/>
            </a:bodyPr>
            <a:lstStyle/>
            <a:p>
              <a:r>
                <a:rPr lang="en-US" b="1" dirty="0" smtClean="0">
                  <a:effectLst>
                    <a:glow rad="228600">
                      <a:srgbClr val="FFD624">
                        <a:alpha val="40000"/>
                      </a:srgbClr>
                    </a:glow>
                  </a:effectLst>
                </a:rPr>
                <a:t>TC</a:t>
              </a:r>
              <a:endParaRPr lang="en-GB" b="1" dirty="0">
                <a:effectLst>
                  <a:glow rad="228600">
                    <a:srgbClr val="FFD624">
                      <a:alpha val="40000"/>
                    </a:srgbClr>
                  </a:glow>
                </a:effectLst>
              </a:endParaRPr>
            </a:p>
          </p:txBody>
        </p:sp>
        <p:cxnSp>
          <p:nvCxnSpPr>
            <p:cNvPr id="44" name="Elbow Connector 43"/>
            <p:cNvCxnSpPr/>
            <p:nvPr/>
          </p:nvCxnSpPr>
          <p:spPr bwMode="auto">
            <a:xfrm flipV="1">
              <a:off x="572177" y="5599292"/>
              <a:ext cx="1313069" cy="645972"/>
            </a:xfrm>
            <a:prstGeom prst="bentConnector3">
              <a:avLst>
                <a:gd name="adj1" fmla="val 50000"/>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p:nvPr/>
          </p:nvCxnSpPr>
          <p:spPr bwMode="auto">
            <a:xfrm>
              <a:off x="1228711" y="5853270"/>
              <a:ext cx="656535" cy="0"/>
            </a:xfrm>
            <a:prstGeom prst="line">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17" end="1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9" end="1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20" end="2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21" end="2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22" end="2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23" end="2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xEl>
                                              <p:pRg st="24" end="2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
                                            <p:txEl>
                                              <p:pRg st="25" end="25"/>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
                                            <p:txEl>
                                              <p:pRg st="26" end="26"/>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
                                            <p:txEl>
                                              <p:pRg st="27" end="27"/>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
                                            <p:txEl>
                                              <p:pRg st="28" end="28"/>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412776"/>
            <a:ext cx="8640960" cy="3212418"/>
          </a:xfrm>
          <a:prstGeom prst="rect">
            <a:avLst/>
          </a:prstGeom>
        </p:spPr>
        <p:txBody>
          <a:bodyPr wrap="square">
            <a:spAutoFit/>
          </a:bodyPr>
          <a:lstStyle/>
          <a:p>
            <a:pPr>
              <a:lnSpc>
                <a:spcPct val="150000"/>
              </a:lnSpc>
            </a:pPr>
            <a:r>
              <a:rPr lang="en-US" sz="1100" b="1" dirty="0"/>
              <a:t>On </a:t>
            </a:r>
            <a:r>
              <a:rPr lang="en-US" sz="1100" b="1" dirty="0" smtClean="0"/>
              <a:t>average,</a:t>
            </a:r>
          </a:p>
          <a:p>
            <a:pPr marL="171450" indent="-171450">
              <a:lnSpc>
                <a:spcPct val="200000"/>
              </a:lnSpc>
              <a:buFont typeface="Arial" pitchFamily="34" charset="0"/>
              <a:buChar char="•"/>
            </a:pPr>
            <a:r>
              <a:rPr lang="en-US" sz="1100" b="1" dirty="0" smtClean="0"/>
              <a:t>TC amount range 8.7 </a:t>
            </a:r>
            <a:r>
              <a:rPr lang="en-US" sz="1100" b="1" dirty="0"/>
              <a:t>to </a:t>
            </a:r>
            <a:r>
              <a:rPr lang="en-US" sz="1100" b="1" dirty="0" smtClean="0"/>
              <a:t>37.0 </a:t>
            </a:r>
            <a:r>
              <a:rPr lang="en-US" sz="1100" b="1" dirty="0" err="1"/>
              <a:t>μg</a:t>
            </a:r>
            <a:r>
              <a:rPr lang="en-US" sz="1100" b="1" dirty="0"/>
              <a:t> </a:t>
            </a:r>
            <a:r>
              <a:rPr lang="en-US" sz="1100" b="1" dirty="0" smtClean="0"/>
              <a:t>cm</a:t>
            </a:r>
            <a:r>
              <a:rPr lang="en-US" sz="1100" b="1" baseline="30000" dirty="0" smtClean="0"/>
              <a:t>-2 </a:t>
            </a:r>
            <a:r>
              <a:rPr lang="en-US" sz="1100" b="1" dirty="0" smtClean="0"/>
              <a:t>equivalent to 5.0 </a:t>
            </a:r>
            <a:r>
              <a:rPr lang="en-US" sz="1100" b="1" dirty="0"/>
              <a:t>to </a:t>
            </a:r>
            <a:r>
              <a:rPr lang="en-US" sz="1100" b="1" dirty="0" smtClean="0"/>
              <a:t>21.3 </a:t>
            </a:r>
            <a:r>
              <a:rPr lang="en-US" sz="1100" b="1" dirty="0" err="1"/>
              <a:t>μg</a:t>
            </a:r>
            <a:r>
              <a:rPr lang="en-US" sz="1100" b="1" dirty="0"/>
              <a:t> </a:t>
            </a:r>
            <a:r>
              <a:rPr lang="en-US" sz="1100" b="1" dirty="0" smtClean="0"/>
              <a:t>m-3;</a:t>
            </a:r>
          </a:p>
          <a:p>
            <a:pPr>
              <a:lnSpc>
                <a:spcPct val="150000"/>
              </a:lnSpc>
            </a:pPr>
            <a:r>
              <a:rPr lang="en-US" sz="1050" dirty="0" smtClean="0"/>
              <a:t>(collected </a:t>
            </a:r>
            <a:r>
              <a:rPr lang="en-US" sz="1050" dirty="0"/>
              <a:t>for 24h with a face velocity of </a:t>
            </a:r>
            <a:r>
              <a:rPr lang="en-US" sz="1050" dirty="0" smtClean="0"/>
              <a:t>20.1 </a:t>
            </a:r>
            <a:r>
              <a:rPr lang="en-US" sz="1050" dirty="0"/>
              <a:t>cm </a:t>
            </a:r>
            <a:r>
              <a:rPr lang="en-US" sz="1050" dirty="0" smtClean="0"/>
              <a:t>s</a:t>
            </a:r>
            <a:r>
              <a:rPr lang="en-US" sz="1050" baseline="30000" dirty="0" smtClean="0"/>
              <a:t>-1</a:t>
            </a:r>
            <a:r>
              <a:rPr lang="en-US" sz="1050" dirty="0" smtClean="0"/>
              <a:t>)</a:t>
            </a:r>
          </a:p>
          <a:p>
            <a:pPr marL="171450" indent="-171450">
              <a:lnSpc>
                <a:spcPct val="150000"/>
              </a:lnSpc>
              <a:buFont typeface="Arial" pitchFamily="34" charset="0"/>
              <a:buChar char="•"/>
            </a:pPr>
            <a:r>
              <a:rPr lang="en-US" sz="1100" b="1" dirty="0"/>
              <a:t>EC/TC ranged from 0.02 to </a:t>
            </a:r>
            <a:r>
              <a:rPr lang="en-US" sz="1100" b="1" dirty="0" smtClean="0"/>
              <a:t>0.14</a:t>
            </a:r>
          </a:p>
          <a:p>
            <a:pPr marL="171450" indent="-171450">
              <a:lnSpc>
                <a:spcPct val="150000"/>
              </a:lnSpc>
              <a:buFont typeface="Arial" pitchFamily="34" charset="0"/>
              <a:buChar char="•"/>
            </a:pPr>
            <a:endParaRPr lang="en-US" sz="1100" b="1" dirty="0"/>
          </a:p>
          <a:p>
            <a:pPr>
              <a:lnSpc>
                <a:spcPct val="150000"/>
              </a:lnSpc>
            </a:pPr>
            <a:endParaRPr lang="en-US" sz="1100" b="1" dirty="0" smtClean="0"/>
          </a:p>
          <a:p>
            <a:pPr>
              <a:lnSpc>
                <a:spcPct val="150000"/>
              </a:lnSpc>
            </a:pPr>
            <a:r>
              <a:rPr lang="en-US" sz="1100" b="1" dirty="0" smtClean="0"/>
              <a:t>No technical reasons for which different thermal protocol could result in different TC values:</a:t>
            </a:r>
          </a:p>
          <a:p>
            <a:pPr>
              <a:lnSpc>
                <a:spcPct val="150000"/>
              </a:lnSpc>
            </a:pPr>
            <a:r>
              <a:rPr lang="en-US" sz="1100" b="1" dirty="0" smtClean="0"/>
              <a:t>discrepancies in TC considered as random </a:t>
            </a:r>
            <a:r>
              <a:rPr lang="en-US" sz="1100" b="1" dirty="0"/>
              <a:t>and TC database is evaluated as a </a:t>
            </a:r>
            <a:r>
              <a:rPr lang="en-US" sz="1100" b="1" dirty="0" smtClean="0"/>
              <a:t>whole.</a:t>
            </a:r>
          </a:p>
          <a:p>
            <a:pPr>
              <a:lnSpc>
                <a:spcPct val="150000"/>
              </a:lnSpc>
            </a:pPr>
            <a:r>
              <a:rPr lang="en-US" sz="1100" b="1" dirty="0" smtClean="0"/>
              <a:t> </a:t>
            </a:r>
          </a:p>
          <a:p>
            <a:pPr>
              <a:lnSpc>
                <a:spcPct val="150000"/>
              </a:lnSpc>
            </a:pPr>
            <a:r>
              <a:rPr lang="en-US" sz="1100" b="1" dirty="0" smtClean="0"/>
              <a:t>By contrary, OC/EC split is protocol dependent: it is more appropriate to evaluate separately two subsets according to the protocol. </a:t>
            </a:r>
          </a:p>
          <a:p>
            <a:pPr>
              <a:lnSpc>
                <a:spcPct val="150000"/>
              </a:lnSpc>
            </a:pPr>
            <a:r>
              <a:rPr lang="en-US" sz="1100" b="1" dirty="0" smtClean="0"/>
              <a:t>However, EC/TC is evaluated as a whole as a subset of two labs is not statistically significant.</a:t>
            </a:r>
            <a:endParaRPr lang="en-US" sz="1100" b="1" dirty="0"/>
          </a:p>
        </p:txBody>
      </p:sp>
    </p:spTree>
    <p:extLst>
      <p:ext uri="{BB962C8B-B14F-4D97-AF65-F5344CB8AC3E}">
        <p14:creationId xmlns:p14="http://schemas.microsoft.com/office/powerpoint/2010/main" val="17754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4288" y="188913"/>
            <a:ext cx="82296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3.1 </a:t>
            </a:r>
            <a:r>
              <a:rPr lang="en-US" sz="1100" dirty="0" smtClean="0">
                <a:solidFill>
                  <a:schemeClr val="bg2">
                    <a:lumMod val="40000"/>
                    <a:lumOff val="60000"/>
                  </a:schemeClr>
                </a:solidFill>
              </a:rPr>
              <a:t>METHOD PERFORMANCE (ISO 5725-2)</a:t>
            </a:r>
          </a:p>
          <a:p>
            <a:pPr>
              <a:defRPr/>
            </a:pPr>
            <a:endParaRPr lang="en-US" sz="1100" dirty="0" smtClean="0">
              <a:solidFill>
                <a:schemeClr val="bg2">
                  <a:lumMod val="40000"/>
                  <a:lumOff val="60000"/>
                </a:schemeClr>
              </a:solidFill>
            </a:endParaRPr>
          </a:p>
          <a:p>
            <a:pPr>
              <a:defRPr/>
            </a:pPr>
            <a:endParaRPr lang="en-US" sz="1100" dirty="0" smtClean="0">
              <a:solidFill>
                <a:schemeClr val="bg2">
                  <a:lumMod val="40000"/>
                  <a:lumOff val="60000"/>
                </a:schemeClr>
              </a:solidFill>
            </a:endParaRPr>
          </a:p>
          <a:p>
            <a:pPr>
              <a:defRPr/>
            </a:pPr>
            <a:r>
              <a:rPr lang="en-US" sz="1100" i="1" dirty="0" smtClean="0">
                <a:solidFill>
                  <a:schemeClr val="bg2">
                    <a:lumMod val="40000"/>
                    <a:lumOff val="60000"/>
                  </a:schemeClr>
                </a:solidFill>
              </a:rPr>
              <a:t> </a:t>
            </a:r>
            <a:endParaRPr lang="en-US" sz="1100" dirty="0" smtClean="0">
              <a:solidFill>
                <a:schemeClr val="bg2">
                  <a:lumMod val="40000"/>
                  <a:lumOff val="60000"/>
                </a:schemeClr>
              </a:solidFill>
            </a:endParaRPr>
          </a:p>
        </p:txBody>
      </p:sp>
      <p:sp>
        <p:nvSpPr>
          <p:cNvPr id="2" name="Rectangle 1"/>
          <p:cNvSpPr/>
          <p:nvPr/>
        </p:nvSpPr>
        <p:spPr>
          <a:xfrm>
            <a:off x="251520" y="917709"/>
            <a:ext cx="8640959" cy="1569660"/>
          </a:xfrm>
          <a:prstGeom prst="rect">
            <a:avLst/>
          </a:prstGeom>
          <a:solidFill>
            <a:schemeClr val="bg1"/>
          </a:solidFill>
        </p:spPr>
        <p:txBody>
          <a:bodyPr wrap="square">
            <a:spAutoFit/>
          </a:bodyPr>
          <a:lstStyle/>
          <a:p>
            <a:pPr algn="ctr">
              <a:defRPr/>
            </a:pPr>
            <a:r>
              <a:rPr lang="en-US" b="1" dirty="0"/>
              <a:t>Mandel’s </a:t>
            </a:r>
            <a:r>
              <a:rPr lang="en-US" b="1" i="1" dirty="0"/>
              <a:t>h</a:t>
            </a:r>
            <a:r>
              <a:rPr lang="en-US" b="1" dirty="0"/>
              <a:t> </a:t>
            </a:r>
            <a:r>
              <a:rPr lang="en-US" b="1" dirty="0" smtClean="0"/>
              <a:t>statistics: </a:t>
            </a:r>
          </a:p>
          <a:p>
            <a:pPr algn="ctr">
              <a:lnSpc>
                <a:spcPct val="150000"/>
              </a:lnSpc>
              <a:defRPr/>
            </a:pPr>
            <a:endParaRPr lang="en-US" b="1" dirty="0" smtClean="0"/>
          </a:p>
          <a:p>
            <a:pPr algn="ctr">
              <a:lnSpc>
                <a:spcPct val="150000"/>
              </a:lnSpc>
              <a:defRPr/>
            </a:pPr>
            <a:r>
              <a:rPr lang="en-US" sz="1400" b="1" dirty="0" smtClean="0"/>
              <a:t>(x-X)/</a:t>
            </a:r>
            <a:r>
              <a:rPr lang="el-GR" sz="1400" b="1" dirty="0" smtClean="0"/>
              <a:t>σ</a:t>
            </a:r>
            <a:r>
              <a:rPr lang="en-US" sz="1400" b="1" dirty="0" smtClean="0"/>
              <a:t>  </a:t>
            </a:r>
            <a:r>
              <a:rPr lang="en-US" sz="1100" b="1" dirty="0" smtClean="0"/>
              <a:t>for each lab and within each sample</a:t>
            </a:r>
          </a:p>
          <a:p>
            <a:pPr algn="ctr">
              <a:lnSpc>
                <a:spcPct val="150000"/>
              </a:lnSpc>
              <a:defRPr/>
            </a:pPr>
            <a:r>
              <a:rPr lang="en-US" sz="1100" b="1" dirty="0" smtClean="0"/>
              <a:t>where </a:t>
            </a:r>
          </a:p>
          <a:p>
            <a:pPr algn="ctr">
              <a:lnSpc>
                <a:spcPct val="150000"/>
              </a:lnSpc>
              <a:defRPr/>
            </a:pPr>
            <a:r>
              <a:rPr lang="en-US" sz="1100" b="1" dirty="0" smtClean="0"/>
              <a:t>x = reported value; X= grand mean; and </a:t>
            </a:r>
            <a:r>
              <a:rPr lang="el-GR" sz="1100" b="1" dirty="0" smtClean="0"/>
              <a:t>σ</a:t>
            </a:r>
            <a:r>
              <a:rPr lang="en-US" sz="1100" b="1" dirty="0" smtClean="0"/>
              <a:t> = standard deviation of the mean</a:t>
            </a:r>
          </a:p>
          <a:p>
            <a:pPr algn="ctr">
              <a:defRPr/>
            </a:pPr>
            <a:endParaRPr lang="en-GB" b="1" dirty="0"/>
          </a:p>
        </p:txBody>
      </p:sp>
      <p:cxnSp>
        <p:nvCxnSpPr>
          <p:cNvPr id="12" name="Straight Arrow Connector 11"/>
          <p:cNvCxnSpPr/>
          <p:nvPr/>
        </p:nvCxnSpPr>
        <p:spPr bwMode="auto">
          <a:xfrm>
            <a:off x="5364088" y="1484784"/>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32563" y="548265"/>
            <a:ext cx="3592650" cy="369332"/>
          </a:xfrm>
          <a:prstGeom prst="rect">
            <a:avLst/>
          </a:prstGeom>
          <a:noFill/>
        </p:spPr>
        <p:txBody>
          <a:bodyPr wrap="none" rtlCol="0">
            <a:spAutoFit/>
          </a:bodyPr>
          <a:lstStyle/>
          <a:p>
            <a:r>
              <a:rPr lang="en-US" sz="1800" b="1" dirty="0" smtClean="0">
                <a:solidFill>
                  <a:schemeClr val="bg2">
                    <a:lumMod val="40000"/>
                    <a:lumOff val="60000"/>
                  </a:schemeClr>
                </a:solidFill>
              </a:rPr>
              <a:t>TC – </a:t>
            </a:r>
            <a:r>
              <a:rPr lang="en-US" b="1" dirty="0" smtClean="0">
                <a:solidFill>
                  <a:schemeClr val="bg2">
                    <a:lumMod val="40000"/>
                    <a:lumOff val="60000"/>
                  </a:schemeClr>
                </a:solidFill>
              </a:rPr>
              <a:t>between laboratory consistency</a:t>
            </a:r>
            <a:endParaRPr lang="en-GB" sz="1800" b="1" dirty="0">
              <a:solidFill>
                <a:schemeClr val="bg2">
                  <a:lumMod val="40000"/>
                  <a:lumOff val="60000"/>
                </a:schemeClr>
              </a:solidFill>
            </a:endParaRPr>
          </a:p>
        </p:txBody>
      </p:sp>
      <p:sp>
        <p:nvSpPr>
          <p:cNvPr id="3" name="Rectangle 2"/>
          <p:cNvSpPr/>
          <p:nvPr/>
        </p:nvSpPr>
        <p:spPr>
          <a:xfrm>
            <a:off x="2882275" y="6314464"/>
            <a:ext cx="2775119" cy="261610"/>
          </a:xfrm>
          <a:prstGeom prst="rect">
            <a:avLst/>
          </a:prstGeom>
        </p:spPr>
        <p:txBody>
          <a:bodyPr wrap="none">
            <a:spAutoFit/>
          </a:bodyPr>
          <a:lstStyle/>
          <a:p>
            <a:r>
              <a:rPr lang="en-US" sz="1100" b="1" dirty="0" smtClean="0"/>
              <a:t>One outlier and seven stragglers</a:t>
            </a:r>
            <a:endParaRPr lang="en-GB" sz="1100" dirty="0"/>
          </a:p>
        </p:txBody>
      </p:sp>
      <p:graphicFrame>
        <p:nvGraphicFramePr>
          <p:cNvPr id="13" name="Chart 12"/>
          <p:cNvGraphicFramePr>
            <a:graphicFrameLocks/>
          </p:cNvGraphicFramePr>
          <p:nvPr>
            <p:extLst>
              <p:ext uri="{D42A27DB-BD31-4B8C-83A1-F6EECF244321}">
                <p14:modId xmlns:p14="http://schemas.microsoft.com/office/powerpoint/2010/main" val="1360841738"/>
              </p:ext>
            </p:extLst>
          </p:nvPr>
        </p:nvGraphicFramePr>
        <p:xfrm>
          <a:off x="323528" y="2132856"/>
          <a:ext cx="8496944" cy="43340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1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563" y="548265"/>
            <a:ext cx="3392275" cy="369332"/>
          </a:xfrm>
          <a:prstGeom prst="rect">
            <a:avLst/>
          </a:prstGeom>
          <a:noFill/>
        </p:spPr>
        <p:txBody>
          <a:bodyPr wrap="none" rtlCol="0">
            <a:spAutoFit/>
          </a:bodyPr>
          <a:lstStyle/>
          <a:p>
            <a:r>
              <a:rPr lang="en-US" sz="1800" b="1" dirty="0" smtClean="0">
                <a:solidFill>
                  <a:schemeClr val="bg2">
                    <a:lumMod val="40000"/>
                    <a:lumOff val="60000"/>
                  </a:schemeClr>
                </a:solidFill>
              </a:rPr>
              <a:t>TC – </a:t>
            </a:r>
            <a:r>
              <a:rPr lang="en-US" b="1" dirty="0" smtClean="0">
                <a:solidFill>
                  <a:schemeClr val="bg2">
                    <a:lumMod val="40000"/>
                    <a:lumOff val="60000"/>
                  </a:schemeClr>
                </a:solidFill>
              </a:rPr>
              <a:t>within laboratory consistency</a:t>
            </a:r>
            <a:endParaRPr lang="en-GB" sz="1800" b="1" dirty="0">
              <a:solidFill>
                <a:schemeClr val="bg2">
                  <a:lumMod val="40000"/>
                  <a:lumOff val="60000"/>
                </a:schemeClr>
              </a:solidFill>
            </a:endParaRPr>
          </a:p>
        </p:txBody>
      </p:sp>
      <p:sp>
        <p:nvSpPr>
          <p:cNvPr id="5" name="Rectangle 2"/>
          <p:cNvSpPr txBox="1">
            <a:spLocks noChangeArrowheads="1"/>
          </p:cNvSpPr>
          <p:nvPr/>
        </p:nvSpPr>
        <p:spPr bwMode="auto">
          <a:xfrm>
            <a:off x="14288" y="188913"/>
            <a:ext cx="82296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3.1 </a:t>
            </a:r>
            <a:r>
              <a:rPr lang="en-US" sz="1100" dirty="0" smtClean="0">
                <a:solidFill>
                  <a:schemeClr val="bg2">
                    <a:lumMod val="40000"/>
                    <a:lumOff val="60000"/>
                  </a:schemeClr>
                </a:solidFill>
              </a:rPr>
              <a:t>METHOD PERFORMANCE (ISO 5725-2)</a:t>
            </a:r>
          </a:p>
          <a:p>
            <a:pPr>
              <a:defRPr/>
            </a:pPr>
            <a:endParaRPr lang="en-US" sz="1100" dirty="0" smtClean="0">
              <a:solidFill>
                <a:schemeClr val="bg2">
                  <a:lumMod val="40000"/>
                  <a:lumOff val="60000"/>
                </a:schemeClr>
              </a:solidFill>
            </a:endParaRPr>
          </a:p>
          <a:p>
            <a:pPr>
              <a:defRPr/>
            </a:pPr>
            <a:endParaRPr lang="en-US" sz="1100" dirty="0" smtClean="0">
              <a:solidFill>
                <a:schemeClr val="bg2">
                  <a:lumMod val="40000"/>
                  <a:lumOff val="60000"/>
                </a:schemeClr>
              </a:solidFill>
            </a:endParaRPr>
          </a:p>
          <a:p>
            <a:pPr>
              <a:defRPr/>
            </a:pPr>
            <a:r>
              <a:rPr lang="en-US" sz="1100" i="1" dirty="0" smtClean="0">
                <a:solidFill>
                  <a:schemeClr val="bg2">
                    <a:lumMod val="40000"/>
                    <a:lumOff val="60000"/>
                  </a:schemeClr>
                </a:solidFill>
              </a:rPr>
              <a:t> </a:t>
            </a:r>
            <a:endParaRPr lang="en-US" sz="1100" dirty="0" smtClean="0">
              <a:solidFill>
                <a:schemeClr val="bg2">
                  <a:lumMod val="40000"/>
                  <a:lumOff val="60000"/>
                </a:schemeClr>
              </a:solidFill>
            </a:endParaRPr>
          </a:p>
        </p:txBody>
      </p:sp>
      <p:sp>
        <p:nvSpPr>
          <p:cNvPr id="9" name="Rectangle 2"/>
          <p:cNvSpPr txBox="1">
            <a:spLocks noChangeArrowheads="1"/>
          </p:cNvSpPr>
          <p:nvPr/>
        </p:nvSpPr>
        <p:spPr bwMode="auto">
          <a:xfrm>
            <a:off x="0" y="6093296"/>
            <a:ext cx="91440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US" sz="1100" dirty="0" smtClean="0"/>
              <a:t>Six outliers and one strugglers</a:t>
            </a:r>
            <a:endParaRPr lang="en-US" sz="1100" dirty="0" smtClean="0">
              <a:solidFill>
                <a:schemeClr val="bg2">
                  <a:lumMod val="40000"/>
                  <a:lumOff val="60000"/>
                </a:schemeClr>
              </a:solidFill>
            </a:endParaRPr>
          </a:p>
        </p:txBody>
      </p:sp>
      <p:graphicFrame>
        <p:nvGraphicFramePr>
          <p:cNvPr id="11" name="Chart 10"/>
          <p:cNvGraphicFramePr>
            <a:graphicFrameLocks/>
          </p:cNvGraphicFramePr>
          <p:nvPr>
            <p:extLst>
              <p:ext uri="{D42A27DB-BD31-4B8C-83A1-F6EECF244321}">
                <p14:modId xmlns:p14="http://schemas.microsoft.com/office/powerpoint/2010/main" val="1429571705"/>
              </p:ext>
            </p:extLst>
          </p:nvPr>
        </p:nvGraphicFramePr>
        <p:xfrm>
          <a:off x="251519" y="2204140"/>
          <a:ext cx="8640959" cy="4124632"/>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11"/>
          <p:cNvSpPr/>
          <p:nvPr/>
        </p:nvSpPr>
        <p:spPr>
          <a:xfrm>
            <a:off x="251519" y="980728"/>
            <a:ext cx="8640959" cy="1292662"/>
          </a:xfrm>
          <a:prstGeom prst="rect">
            <a:avLst/>
          </a:prstGeom>
          <a:solidFill>
            <a:schemeClr val="bg1"/>
          </a:solidFill>
        </p:spPr>
        <p:txBody>
          <a:bodyPr wrap="square">
            <a:spAutoFit/>
          </a:bodyPr>
          <a:lstStyle/>
          <a:p>
            <a:pPr algn="ctr">
              <a:defRPr/>
            </a:pPr>
            <a:r>
              <a:rPr lang="en-US" b="1" dirty="0"/>
              <a:t>Mandel’s </a:t>
            </a:r>
            <a:r>
              <a:rPr lang="en-US" b="1" i="1" dirty="0" smtClean="0"/>
              <a:t>k</a:t>
            </a:r>
            <a:r>
              <a:rPr lang="en-US" b="1" dirty="0" smtClean="0"/>
              <a:t> statistics: </a:t>
            </a:r>
          </a:p>
          <a:p>
            <a:pPr algn="ctr">
              <a:defRPr/>
            </a:pPr>
            <a:endParaRPr lang="en-US" b="1" dirty="0"/>
          </a:p>
          <a:p>
            <a:pPr algn="ctr">
              <a:lnSpc>
                <a:spcPct val="150000"/>
              </a:lnSpc>
              <a:defRPr/>
            </a:pPr>
            <a:r>
              <a:rPr lang="en-US" sz="1400" b="1" dirty="0" err="1" smtClean="0"/>
              <a:t>s</a:t>
            </a:r>
            <a:r>
              <a:rPr lang="en-US" sz="1400" b="1" baseline="-25000" dirty="0" err="1" smtClean="0"/>
              <a:t>i</a:t>
            </a:r>
            <a:r>
              <a:rPr lang="en-US" sz="1400" b="1" dirty="0" smtClean="0"/>
              <a:t> ▪ √p / √</a:t>
            </a:r>
            <a:r>
              <a:rPr lang="el-GR" sz="1400" b="1" dirty="0" smtClean="0">
                <a:latin typeface="Verdana"/>
                <a:ea typeface="Verdana"/>
                <a:cs typeface="Verdana"/>
              </a:rPr>
              <a:t>Σ</a:t>
            </a:r>
            <a:r>
              <a:rPr lang="en-US" sz="1400" b="1" dirty="0" err="1" smtClean="0">
                <a:latin typeface="Verdana"/>
                <a:ea typeface="Verdana"/>
                <a:cs typeface="Verdana"/>
              </a:rPr>
              <a:t>s</a:t>
            </a:r>
            <a:r>
              <a:rPr lang="en-US" sz="1400" b="1" baseline="-25000" dirty="0" err="1" smtClean="0">
                <a:latin typeface="Verdana"/>
                <a:ea typeface="Verdana"/>
                <a:cs typeface="Verdana"/>
              </a:rPr>
              <a:t>i</a:t>
            </a:r>
            <a:r>
              <a:rPr lang="en-US" sz="1400" b="1" dirty="0" smtClean="0"/>
              <a:t> </a:t>
            </a:r>
            <a:r>
              <a:rPr lang="en-US" sz="1100" b="1" dirty="0" smtClean="0"/>
              <a:t>for each lab, i,  within each sample</a:t>
            </a:r>
          </a:p>
          <a:p>
            <a:pPr algn="ctr">
              <a:lnSpc>
                <a:spcPct val="150000"/>
              </a:lnSpc>
              <a:defRPr/>
            </a:pPr>
            <a:r>
              <a:rPr lang="en-US" sz="1100" b="1" dirty="0" smtClean="0"/>
              <a:t>where </a:t>
            </a:r>
          </a:p>
          <a:p>
            <a:pPr algn="ctr">
              <a:lnSpc>
                <a:spcPct val="150000"/>
              </a:lnSpc>
              <a:defRPr/>
            </a:pPr>
            <a:r>
              <a:rPr lang="en-US" sz="1100" b="1" dirty="0" smtClean="0"/>
              <a:t>s = reported standard deviation; and p = number of participant</a:t>
            </a:r>
            <a:endParaRPr lang="en-GB" b="1" dirty="0"/>
          </a:p>
        </p:txBody>
      </p:sp>
    </p:spTree>
    <p:extLst>
      <p:ext uri="{BB962C8B-B14F-4D97-AF65-F5344CB8AC3E}">
        <p14:creationId xmlns:p14="http://schemas.microsoft.com/office/powerpoint/2010/main" val="63228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Graphic spid="11"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4699010"/>
            <a:ext cx="8568952" cy="1361911"/>
          </a:xfrm>
          <a:prstGeom prst="rect">
            <a:avLst/>
          </a:prstGeom>
        </p:spPr>
        <p:txBody>
          <a:bodyPr wrap="square">
            <a:spAutoFit/>
          </a:bodyPr>
          <a:lstStyle/>
          <a:p>
            <a:pPr>
              <a:lnSpc>
                <a:spcPct val="150000"/>
              </a:lnSpc>
            </a:pPr>
            <a:endParaRPr lang="en-US" sz="1100" b="1" dirty="0"/>
          </a:p>
          <a:p>
            <a:pPr marL="171450" indent="-171450">
              <a:lnSpc>
                <a:spcPct val="150000"/>
              </a:lnSpc>
              <a:buFont typeface="Arial" pitchFamily="34" charset="0"/>
              <a:buChar char="•"/>
            </a:pPr>
            <a:r>
              <a:rPr lang="en-US" sz="1100" b="1" dirty="0"/>
              <a:t>A dependence of precision upon the mean values (weighted linear relationship</a:t>
            </a:r>
            <a:r>
              <a:rPr lang="en-US" sz="1100" b="1" dirty="0" smtClean="0"/>
              <a:t>):</a:t>
            </a:r>
          </a:p>
          <a:p>
            <a:pPr algn="ctr">
              <a:lnSpc>
                <a:spcPct val="150000"/>
              </a:lnSpc>
            </a:pPr>
            <a:r>
              <a:rPr lang="en-US" sz="1100" b="1" i="1" dirty="0" err="1" smtClean="0">
                <a:solidFill>
                  <a:schemeClr val="accent6">
                    <a:lumMod val="40000"/>
                    <a:lumOff val="60000"/>
                  </a:schemeClr>
                </a:solidFill>
              </a:rPr>
              <a:t>s</a:t>
            </a:r>
            <a:r>
              <a:rPr lang="en-US" sz="1100" b="1" i="1" baseline="-25000" dirty="0" err="1" smtClean="0">
                <a:solidFill>
                  <a:schemeClr val="accent6">
                    <a:lumMod val="40000"/>
                    <a:lumOff val="60000"/>
                  </a:schemeClr>
                </a:solidFill>
              </a:rPr>
              <a:t>r</a:t>
            </a:r>
            <a:r>
              <a:rPr lang="en-US" sz="1100" b="1" dirty="0" smtClean="0">
                <a:solidFill>
                  <a:schemeClr val="accent6">
                    <a:lumMod val="40000"/>
                    <a:lumOff val="60000"/>
                  </a:schemeClr>
                </a:solidFill>
              </a:rPr>
              <a:t> = 0.024 × m + 0.183;</a:t>
            </a:r>
          </a:p>
          <a:p>
            <a:pPr algn="ctr">
              <a:lnSpc>
                <a:spcPct val="150000"/>
              </a:lnSpc>
            </a:pPr>
            <a:endParaRPr lang="en-US" sz="1100" b="1" dirty="0" smtClean="0">
              <a:solidFill>
                <a:schemeClr val="accent6">
                  <a:lumMod val="40000"/>
                  <a:lumOff val="60000"/>
                </a:schemeClr>
              </a:solidFill>
            </a:endParaRPr>
          </a:p>
          <a:p>
            <a:pPr algn="ctr">
              <a:lnSpc>
                <a:spcPct val="150000"/>
              </a:lnSpc>
            </a:pPr>
            <a:r>
              <a:rPr lang="en-US" sz="1100" b="1" i="1" dirty="0" err="1" smtClean="0">
                <a:solidFill>
                  <a:srgbClr val="FF0000"/>
                </a:solidFill>
              </a:rPr>
              <a:t>s</a:t>
            </a:r>
            <a:r>
              <a:rPr lang="en-US" sz="1100" b="1" i="1" baseline="-25000" dirty="0" err="1" smtClean="0">
                <a:solidFill>
                  <a:srgbClr val="FF0000"/>
                </a:solidFill>
              </a:rPr>
              <a:t>R</a:t>
            </a:r>
            <a:r>
              <a:rPr lang="en-US" sz="1100" b="1" dirty="0" smtClean="0">
                <a:solidFill>
                  <a:srgbClr val="FF0000"/>
                </a:solidFill>
              </a:rPr>
              <a:t> = 0.169 × m - 0.174</a:t>
            </a:r>
            <a:r>
              <a:rPr lang="en-US" sz="1100" b="1" dirty="0" smtClean="0"/>
              <a:t>.</a:t>
            </a:r>
            <a:endParaRPr lang="en-GB" sz="1100" b="1" dirty="0"/>
          </a:p>
        </p:txBody>
      </p:sp>
      <p:sp>
        <p:nvSpPr>
          <p:cNvPr id="6" name="TextBox 5"/>
          <p:cNvSpPr txBox="1"/>
          <p:nvPr/>
        </p:nvSpPr>
        <p:spPr>
          <a:xfrm>
            <a:off x="8566235" y="595765"/>
            <a:ext cx="508473" cy="369332"/>
          </a:xfrm>
          <a:prstGeom prst="rect">
            <a:avLst/>
          </a:prstGeom>
          <a:noFill/>
        </p:spPr>
        <p:txBody>
          <a:bodyPr wrap="none" rtlCol="0">
            <a:spAutoFit/>
          </a:bodyPr>
          <a:lstStyle/>
          <a:p>
            <a:r>
              <a:rPr lang="en-US" sz="1800" b="1" dirty="0" smtClean="0">
                <a:solidFill>
                  <a:schemeClr val="bg2">
                    <a:lumMod val="40000"/>
                    <a:lumOff val="60000"/>
                  </a:schemeClr>
                </a:solidFill>
              </a:rPr>
              <a:t>TC</a:t>
            </a:r>
            <a:endParaRPr lang="en-GB" sz="1800" b="1" dirty="0">
              <a:solidFill>
                <a:schemeClr val="bg2">
                  <a:lumMod val="40000"/>
                  <a:lumOff val="60000"/>
                </a:schemeClr>
              </a:solidFill>
            </a:endParaRPr>
          </a:p>
        </p:txBody>
      </p:sp>
      <p:sp>
        <p:nvSpPr>
          <p:cNvPr id="8" name="Rectangle 7"/>
          <p:cNvSpPr/>
          <p:nvPr/>
        </p:nvSpPr>
        <p:spPr>
          <a:xfrm>
            <a:off x="24781" y="549599"/>
            <a:ext cx="8219627" cy="415498"/>
          </a:xfrm>
          <a:prstGeom prst="rect">
            <a:avLst/>
          </a:prstGeom>
          <a:solidFill>
            <a:srgbClr val="0F5494"/>
          </a:solidFill>
        </p:spPr>
        <p:txBody>
          <a:bodyPr wrap="square">
            <a:spAutoFit/>
          </a:bodyPr>
          <a:lstStyle/>
          <a:p>
            <a:pPr>
              <a:lnSpc>
                <a:spcPct val="150000"/>
              </a:lnSpc>
            </a:pPr>
            <a:r>
              <a:rPr lang="en-US" sz="1400" b="1" dirty="0" smtClean="0">
                <a:solidFill>
                  <a:schemeClr val="bg1">
                    <a:lumMod val="75000"/>
                  </a:schemeClr>
                </a:solidFill>
              </a:rPr>
              <a:t>Mean value, the </a:t>
            </a:r>
            <a:r>
              <a:rPr lang="en-US" sz="1400" b="1" dirty="0" smtClean="0">
                <a:solidFill>
                  <a:schemeClr val="accent6">
                    <a:lumMod val="40000"/>
                    <a:lumOff val="60000"/>
                  </a:schemeClr>
                </a:solidFill>
              </a:rPr>
              <a:t>repeatability, </a:t>
            </a:r>
            <a:r>
              <a:rPr lang="en-US" sz="1400" b="1" i="1" dirty="0" err="1" smtClean="0">
                <a:solidFill>
                  <a:schemeClr val="accent6">
                    <a:lumMod val="40000"/>
                    <a:lumOff val="60000"/>
                  </a:schemeClr>
                </a:solidFill>
              </a:rPr>
              <a:t>s</a:t>
            </a:r>
            <a:r>
              <a:rPr lang="en-US" sz="1400" b="1" i="1" baseline="-25000" dirty="0" err="1" smtClean="0">
                <a:solidFill>
                  <a:schemeClr val="accent6">
                    <a:lumMod val="40000"/>
                    <a:lumOff val="60000"/>
                  </a:schemeClr>
                </a:solidFill>
              </a:rPr>
              <a:t>r</a:t>
            </a:r>
            <a:r>
              <a:rPr lang="en-US" sz="1400" b="1" dirty="0" smtClean="0">
                <a:solidFill>
                  <a:schemeClr val="bg1">
                    <a:lumMod val="75000"/>
                  </a:schemeClr>
                </a:solidFill>
              </a:rPr>
              <a:t>, and </a:t>
            </a:r>
            <a:r>
              <a:rPr lang="en-US" sz="1400" b="1" dirty="0" smtClean="0">
                <a:solidFill>
                  <a:srgbClr val="FF0000"/>
                </a:solidFill>
              </a:rPr>
              <a:t>reproducibility, </a:t>
            </a:r>
            <a:r>
              <a:rPr lang="en-US" sz="1400" b="1" i="1" dirty="0" err="1" smtClean="0">
                <a:solidFill>
                  <a:srgbClr val="FF0000"/>
                </a:solidFill>
              </a:rPr>
              <a:t>s</a:t>
            </a:r>
            <a:r>
              <a:rPr lang="en-US" sz="1400" b="1" i="1" baseline="-25000" dirty="0" err="1" smtClean="0">
                <a:solidFill>
                  <a:srgbClr val="FF0000"/>
                </a:solidFill>
              </a:rPr>
              <a:t>R</a:t>
            </a:r>
            <a:r>
              <a:rPr lang="en-US" sz="1400" b="1" dirty="0" smtClean="0">
                <a:solidFill>
                  <a:srgbClr val="FF0000"/>
                </a:solidFill>
              </a:rPr>
              <a:t> </a:t>
            </a:r>
            <a:endParaRPr lang="en-US" sz="1400" b="1" dirty="0">
              <a:solidFill>
                <a:srgbClr val="FF0000"/>
              </a:solidFill>
            </a:endParaRPr>
          </a:p>
        </p:txBody>
      </p:sp>
      <p:sp>
        <p:nvSpPr>
          <p:cNvPr id="10" name="Rectangle 2"/>
          <p:cNvSpPr txBox="1">
            <a:spLocks noChangeArrowheads="1"/>
          </p:cNvSpPr>
          <p:nvPr/>
        </p:nvSpPr>
        <p:spPr bwMode="auto">
          <a:xfrm>
            <a:off x="-17611" y="-15437"/>
            <a:ext cx="82296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US" sz="1100" i="1" dirty="0" smtClean="0">
                <a:solidFill>
                  <a:schemeClr val="bg2">
                    <a:lumMod val="40000"/>
                    <a:lumOff val="60000"/>
                  </a:schemeClr>
                </a:solidFill>
              </a:rPr>
              <a:t>3.1 </a:t>
            </a:r>
            <a:r>
              <a:rPr lang="en-US" sz="1100" dirty="0" smtClean="0">
                <a:solidFill>
                  <a:schemeClr val="bg2">
                    <a:lumMod val="40000"/>
                    <a:lumOff val="60000"/>
                  </a:schemeClr>
                </a:solidFill>
              </a:rPr>
              <a:t>METHOD PERFORMANCE (ISO 5725-2)</a:t>
            </a:r>
          </a:p>
        </p:txBody>
      </p:sp>
      <p:graphicFrame>
        <p:nvGraphicFramePr>
          <p:cNvPr id="9" name="Chart 8"/>
          <p:cNvGraphicFramePr>
            <a:graphicFrameLocks/>
          </p:cNvGraphicFramePr>
          <p:nvPr>
            <p:extLst>
              <p:ext uri="{D42A27DB-BD31-4B8C-83A1-F6EECF244321}">
                <p14:modId xmlns:p14="http://schemas.microsoft.com/office/powerpoint/2010/main" val="1360402400"/>
              </p:ext>
            </p:extLst>
          </p:nvPr>
        </p:nvGraphicFramePr>
        <p:xfrm>
          <a:off x="161914" y="1484784"/>
          <a:ext cx="3690006" cy="3574295"/>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2"/>
          <p:cNvSpPr txBox="1">
            <a:spLocks noChangeArrowheads="1"/>
          </p:cNvSpPr>
          <p:nvPr/>
        </p:nvSpPr>
        <p:spPr bwMode="auto">
          <a:xfrm>
            <a:off x="0" y="6093296"/>
            <a:ext cx="91440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US" sz="1100" dirty="0"/>
              <a:t>Worse precision values particularly for ITA-1 and </a:t>
            </a:r>
            <a:r>
              <a:rPr lang="en-US" sz="1100" dirty="0" smtClean="0"/>
              <a:t>ITA-2 might be due to filter heterogeneity  </a:t>
            </a:r>
            <a:endParaRPr lang="en-US" sz="1100" dirty="0" smtClean="0">
              <a:solidFill>
                <a:schemeClr val="bg2">
                  <a:lumMod val="40000"/>
                  <a:lumOff val="60000"/>
                </a:schemeClr>
              </a:solidFill>
            </a:endParaRPr>
          </a:p>
        </p:txBody>
      </p:sp>
      <p:graphicFrame>
        <p:nvGraphicFramePr>
          <p:cNvPr id="14" name="Table 13"/>
          <p:cNvGraphicFramePr>
            <a:graphicFrameLocks noGrp="1"/>
          </p:cNvGraphicFramePr>
          <p:nvPr>
            <p:extLst>
              <p:ext uri="{D42A27DB-BD31-4B8C-83A1-F6EECF244321}">
                <p14:modId xmlns:p14="http://schemas.microsoft.com/office/powerpoint/2010/main" val="262061414"/>
              </p:ext>
            </p:extLst>
          </p:nvPr>
        </p:nvGraphicFramePr>
        <p:xfrm>
          <a:off x="4427984" y="1556792"/>
          <a:ext cx="4248473" cy="2808315"/>
        </p:xfrm>
        <a:graphic>
          <a:graphicData uri="http://schemas.openxmlformats.org/drawingml/2006/table">
            <a:tbl>
              <a:tblPr/>
              <a:tblGrid>
                <a:gridCol w="761578"/>
                <a:gridCol w="1221043"/>
                <a:gridCol w="1132926"/>
                <a:gridCol w="1132926"/>
              </a:tblGrid>
              <a:tr h="613652">
                <a:tc>
                  <a:txBody>
                    <a:bodyPr/>
                    <a:lstStyle/>
                    <a:p>
                      <a:pPr algn="just">
                        <a:spcAft>
                          <a:spcPts val="0"/>
                        </a:spcAft>
                      </a:pPr>
                      <a:r>
                        <a:rPr lang="en-US" sz="1100" b="1" dirty="0">
                          <a:solidFill>
                            <a:srgbClr val="0F5494"/>
                          </a:solidFill>
                          <a:effectLst/>
                          <a:latin typeface="Verdana"/>
                          <a:ea typeface="Times New Roman"/>
                          <a:cs typeface="Arial"/>
                        </a:rPr>
                        <a:t> </a:t>
                      </a:r>
                      <a:endParaRPr lang="en-GB" sz="1100" b="1" dirty="0">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just">
                        <a:spcAft>
                          <a:spcPts val="0"/>
                        </a:spcAft>
                      </a:pPr>
                      <a:r>
                        <a:rPr lang="en-US" sz="1100" b="1" dirty="0">
                          <a:solidFill>
                            <a:srgbClr val="0F5494"/>
                          </a:solidFill>
                          <a:effectLst/>
                          <a:latin typeface="Verdana"/>
                          <a:ea typeface="Times New Roman"/>
                          <a:cs typeface="Arial"/>
                        </a:rPr>
                        <a:t>General mean (µg/cm²)</a:t>
                      </a:r>
                      <a:endParaRPr lang="en-GB" sz="1100" b="1" dirty="0">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just">
                        <a:spcAft>
                          <a:spcPts val="0"/>
                        </a:spcAft>
                      </a:pPr>
                      <a:r>
                        <a:rPr lang="en-US" sz="1100" b="1" i="1" dirty="0" err="1">
                          <a:solidFill>
                            <a:schemeClr val="accent6">
                              <a:lumMod val="40000"/>
                              <a:lumOff val="60000"/>
                            </a:schemeClr>
                          </a:solidFill>
                          <a:effectLst/>
                          <a:latin typeface="Verdana"/>
                          <a:ea typeface="Times New Roman"/>
                          <a:cs typeface="Arial"/>
                        </a:rPr>
                        <a:t>s</a:t>
                      </a:r>
                      <a:r>
                        <a:rPr lang="en-US" sz="1100" b="1" i="1" baseline="-25000" dirty="0" err="1">
                          <a:solidFill>
                            <a:schemeClr val="accent6">
                              <a:lumMod val="40000"/>
                              <a:lumOff val="60000"/>
                            </a:schemeClr>
                          </a:solidFill>
                          <a:effectLst/>
                          <a:latin typeface="Verdana"/>
                          <a:ea typeface="Times New Roman"/>
                          <a:cs typeface="Arial"/>
                        </a:rPr>
                        <a:t>r</a:t>
                      </a:r>
                      <a:r>
                        <a:rPr lang="en-US" sz="1100" b="1" i="1" dirty="0">
                          <a:solidFill>
                            <a:schemeClr val="accent6">
                              <a:lumMod val="40000"/>
                              <a:lumOff val="60000"/>
                            </a:schemeClr>
                          </a:solidFill>
                          <a:effectLst/>
                          <a:latin typeface="Verdana"/>
                          <a:ea typeface="Times New Roman"/>
                          <a:cs typeface="Arial"/>
                        </a:rPr>
                        <a:t> </a:t>
                      </a:r>
                      <a:r>
                        <a:rPr lang="en-US" sz="1100" b="1" dirty="0">
                          <a:solidFill>
                            <a:schemeClr val="accent6">
                              <a:lumMod val="40000"/>
                              <a:lumOff val="60000"/>
                            </a:schemeClr>
                          </a:solidFill>
                          <a:effectLst/>
                          <a:latin typeface="Verdana"/>
                          <a:ea typeface="Times New Roman"/>
                          <a:cs typeface="Arial"/>
                        </a:rPr>
                        <a:t>(%)</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just">
                        <a:spcAft>
                          <a:spcPts val="0"/>
                        </a:spcAft>
                      </a:pPr>
                      <a:r>
                        <a:rPr lang="en-US" sz="1100" b="1" i="1" dirty="0" err="1">
                          <a:solidFill>
                            <a:srgbClr val="FF0000"/>
                          </a:solidFill>
                          <a:effectLst/>
                          <a:latin typeface="Verdana"/>
                          <a:ea typeface="Times New Roman"/>
                          <a:cs typeface="Arial"/>
                        </a:rPr>
                        <a:t>s</a:t>
                      </a:r>
                      <a:r>
                        <a:rPr lang="en-US" sz="1100" b="1" i="1" baseline="-25000" dirty="0" err="1">
                          <a:solidFill>
                            <a:srgbClr val="FF0000"/>
                          </a:solidFill>
                          <a:effectLst/>
                          <a:latin typeface="Verdana"/>
                          <a:ea typeface="Times New Roman"/>
                          <a:cs typeface="Arial"/>
                        </a:rPr>
                        <a:t>R</a:t>
                      </a:r>
                      <a:r>
                        <a:rPr lang="en-US" sz="1100" b="1" i="1" dirty="0">
                          <a:solidFill>
                            <a:srgbClr val="FF0000"/>
                          </a:solidFill>
                          <a:effectLst/>
                          <a:latin typeface="Verdana"/>
                          <a:ea typeface="Times New Roman"/>
                          <a:cs typeface="Arial"/>
                        </a:rPr>
                        <a:t> </a:t>
                      </a:r>
                      <a:r>
                        <a:rPr lang="en-US" sz="1100" b="1" dirty="0">
                          <a:solidFill>
                            <a:srgbClr val="FF0000"/>
                          </a:solidFill>
                          <a:effectLst/>
                          <a:latin typeface="Verdana"/>
                          <a:ea typeface="Times New Roman"/>
                          <a:cs typeface="Arial"/>
                        </a:rPr>
                        <a:t>(%)</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r h="383533">
                <a:tc>
                  <a:txBody>
                    <a:bodyPr/>
                    <a:lstStyle/>
                    <a:p>
                      <a:pPr algn="just">
                        <a:spcAft>
                          <a:spcPts val="0"/>
                        </a:spcAft>
                      </a:pPr>
                      <a:r>
                        <a:rPr lang="en-US" sz="1100" b="1">
                          <a:solidFill>
                            <a:srgbClr val="0F5494"/>
                          </a:solidFill>
                          <a:effectLst/>
                          <a:latin typeface="Verdana"/>
                          <a:ea typeface="Times New Roman"/>
                          <a:cs typeface="Arial"/>
                        </a:rPr>
                        <a:t>SPA-1</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c>
                  <a:txBody>
                    <a:bodyPr/>
                    <a:lstStyle/>
                    <a:p>
                      <a:pPr algn="just">
                        <a:spcAft>
                          <a:spcPts val="0"/>
                        </a:spcAft>
                      </a:pPr>
                      <a:r>
                        <a:rPr lang="en-US" sz="1100" b="1">
                          <a:solidFill>
                            <a:srgbClr val="0F5494"/>
                          </a:solidFill>
                          <a:effectLst/>
                          <a:latin typeface="Verdana"/>
                          <a:ea typeface="Times New Roman"/>
                          <a:cs typeface="Arial"/>
                        </a:rPr>
                        <a:t>8.14</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w="28575" cap="flat" cmpd="dbl" algn="ctr">
                      <a:solidFill>
                        <a:srgbClr val="000000"/>
                      </a:solidFill>
                      <a:prstDash val="solid"/>
                      <a:round/>
                      <a:headEnd type="none" w="med" len="med"/>
                      <a:tailEnd type="none" w="med" len="med"/>
                    </a:lnT>
                    <a:lnB>
                      <a:noFill/>
                    </a:lnB>
                  </a:tcPr>
                </a:tc>
                <a:tc>
                  <a:txBody>
                    <a:bodyPr/>
                    <a:lstStyle/>
                    <a:p>
                      <a:pPr algn="just">
                        <a:spcAft>
                          <a:spcPts val="0"/>
                        </a:spcAft>
                      </a:pPr>
                      <a:r>
                        <a:rPr lang="en-US" sz="1100" b="1" dirty="0">
                          <a:solidFill>
                            <a:schemeClr val="accent6">
                              <a:lumMod val="40000"/>
                              <a:lumOff val="60000"/>
                            </a:schemeClr>
                          </a:solidFill>
                          <a:effectLst/>
                          <a:latin typeface="Verdana"/>
                          <a:ea typeface="Times New Roman"/>
                          <a:cs typeface="Arial"/>
                        </a:rPr>
                        <a:t>5.5</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w="28575" cap="flat" cmpd="dbl" algn="ctr">
                      <a:solidFill>
                        <a:srgbClr val="000000"/>
                      </a:solidFill>
                      <a:prstDash val="solid"/>
                      <a:round/>
                      <a:headEnd type="none" w="med" len="med"/>
                      <a:tailEnd type="none" w="med" len="med"/>
                    </a:lnT>
                    <a:lnB>
                      <a:noFill/>
                    </a:lnB>
                  </a:tcPr>
                </a:tc>
                <a:tc>
                  <a:txBody>
                    <a:bodyPr/>
                    <a:lstStyle/>
                    <a:p>
                      <a:pPr algn="just">
                        <a:spcAft>
                          <a:spcPts val="0"/>
                        </a:spcAft>
                      </a:pPr>
                      <a:r>
                        <a:rPr lang="en-US" sz="1100" b="1" dirty="0">
                          <a:solidFill>
                            <a:srgbClr val="FF0000"/>
                          </a:solidFill>
                          <a:effectLst/>
                          <a:latin typeface="Verdana"/>
                          <a:ea typeface="Times New Roman"/>
                          <a:cs typeface="Arial"/>
                        </a:rPr>
                        <a:t>17.6</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r>
              <a:tr h="362226">
                <a:tc>
                  <a:txBody>
                    <a:bodyPr/>
                    <a:lstStyle/>
                    <a:p>
                      <a:pPr algn="just">
                        <a:spcAft>
                          <a:spcPts val="0"/>
                        </a:spcAft>
                      </a:pPr>
                      <a:r>
                        <a:rPr lang="en-US" sz="1100" b="1">
                          <a:solidFill>
                            <a:srgbClr val="0F5494"/>
                          </a:solidFill>
                          <a:effectLst/>
                          <a:latin typeface="Verdana"/>
                          <a:ea typeface="Times New Roman"/>
                          <a:cs typeface="Arial"/>
                        </a:rPr>
                        <a:t>SPA-2</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en-US" sz="1100" b="1">
                          <a:solidFill>
                            <a:srgbClr val="0F5494"/>
                          </a:solidFill>
                          <a:effectLst/>
                          <a:latin typeface="Verdana"/>
                          <a:ea typeface="Times New Roman"/>
                          <a:cs typeface="Arial"/>
                        </a:rPr>
                        <a:t>14.95</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en-US" sz="1100" b="1" dirty="0">
                          <a:solidFill>
                            <a:schemeClr val="accent6">
                              <a:lumMod val="40000"/>
                              <a:lumOff val="60000"/>
                            </a:schemeClr>
                          </a:solidFill>
                          <a:effectLst/>
                          <a:latin typeface="Verdana"/>
                          <a:ea typeface="Times New Roman"/>
                          <a:cs typeface="Arial"/>
                        </a:rPr>
                        <a:t>3.6</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a:noFill/>
                    </a:lnT>
                    <a:lnB>
                      <a:noFill/>
                    </a:lnB>
                  </a:tcPr>
                </a:tc>
                <a:tc>
                  <a:txBody>
                    <a:bodyPr/>
                    <a:lstStyle/>
                    <a:p>
                      <a:pPr algn="just">
                        <a:spcAft>
                          <a:spcPts val="0"/>
                        </a:spcAft>
                      </a:pPr>
                      <a:r>
                        <a:rPr lang="en-US" sz="1100" b="1" dirty="0">
                          <a:solidFill>
                            <a:srgbClr val="FF0000"/>
                          </a:solidFill>
                          <a:effectLst/>
                          <a:latin typeface="Verdana"/>
                          <a:ea typeface="Times New Roman"/>
                          <a:cs typeface="Arial"/>
                        </a:rPr>
                        <a:t>13.9</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a:noFill/>
                    </a:lnT>
                    <a:lnB>
                      <a:noFill/>
                    </a:lnB>
                  </a:tcPr>
                </a:tc>
              </a:tr>
              <a:tr h="362226">
                <a:tc>
                  <a:txBody>
                    <a:bodyPr/>
                    <a:lstStyle/>
                    <a:p>
                      <a:pPr algn="just">
                        <a:spcAft>
                          <a:spcPts val="0"/>
                        </a:spcAft>
                      </a:pPr>
                      <a:r>
                        <a:rPr lang="en-US" sz="1100" b="1">
                          <a:solidFill>
                            <a:srgbClr val="0F5494"/>
                          </a:solidFill>
                          <a:effectLst/>
                          <a:latin typeface="Verdana"/>
                          <a:ea typeface="Times New Roman"/>
                          <a:cs typeface="Arial"/>
                        </a:rPr>
                        <a:t>HUN-1</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en-US" sz="1100" b="1">
                          <a:solidFill>
                            <a:srgbClr val="0F5494"/>
                          </a:solidFill>
                          <a:effectLst/>
                          <a:latin typeface="Verdana"/>
                          <a:ea typeface="Times New Roman"/>
                          <a:cs typeface="Arial"/>
                        </a:rPr>
                        <a:t>17.51</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en-US" sz="1100" b="1" dirty="0">
                          <a:solidFill>
                            <a:schemeClr val="accent6">
                              <a:lumMod val="40000"/>
                              <a:lumOff val="60000"/>
                            </a:schemeClr>
                          </a:solidFill>
                          <a:effectLst/>
                          <a:latin typeface="Verdana"/>
                          <a:ea typeface="Times New Roman"/>
                          <a:cs typeface="Arial"/>
                        </a:rPr>
                        <a:t>3.0</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a:noFill/>
                    </a:lnT>
                    <a:lnB>
                      <a:noFill/>
                    </a:lnB>
                  </a:tcPr>
                </a:tc>
                <a:tc>
                  <a:txBody>
                    <a:bodyPr/>
                    <a:lstStyle/>
                    <a:p>
                      <a:pPr algn="just">
                        <a:spcAft>
                          <a:spcPts val="0"/>
                        </a:spcAft>
                      </a:pPr>
                      <a:r>
                        <a:rPr lang="en-US" sz="1100" b="1" dirty="0">
                          <a:solidFill>
                            <a:srgbClr val="FF0000"/>
                          </a:solidFill>
                          <a:effectLst/>
                          <a:latin typeface="Verdana"/>
                          <a:ea typeface="Times New Roman"/>
                          <a:cs typeface="Arial"/>
                        </a:rPr>
                        <a:t>15.1</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a:noFill/>
                    </a:lnT>
                    <a:lnB>
                      <a:noFill/>
                    </a:lnB>
                  </a:tcPr>
                </a:tc>
              </a:tr>
              <a:tr h="362226">
                <a:tc>
                  <a:txBody>
                    <a:bodyPr/>
                    <a:lstStyle/>
                    <a:p>
                      <a:pPr algn="just">
                        <a:spcAft>
                          <a:spcPts val="0"/>
                        </a:spcAft>
                      </a:pPr>
                      <a:r>
                        <a:rPr lang="en-US" sz="1100" b="1">
                          <a:solidFill>
                            <a:srgbClr val="0F5494"/>
                          </a:solidFill>
                          <a:effectLst/>
                          <a:latin typeface="Verdana"/>
                          <a:ea typeface="Times New Roman"/>
                          <a:cs typeface="Arial"/>
                        </a:rPr>
                        <a:t>HUN-2</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en-US" sz="1100" b="1">
                          <a:solidFill>
                            <a:srgbClr val="0F5494"/>
                          </a:solidFill>
                          <a:effectLst/>
                          <a:latin typeface="Verdana"/>
                          <a:ea typeface="Times New Roman"/>
                          <a:cs typeface="Arial"/>
                        </a:rPr>
                        <a:t>20.55</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en-US" sz="1100" b="1" dirty="0">
                          <a:solidFill>
                            <a:schemeClr val="accent6">
                              <a:lumMod val="40000"/>
                              <a:lumOff val="60000"/>
                            </a:schemeClr>
                          </a:solidFill>
                          <a:effectLst/>
                          <a:latin typeface="Verdana"/>
                          <a:ea typeface="Times New Roman"/>
                          <a:cs typeface="Arial"/>
                        </a:rPr>
                        <a:t>3.2</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a:noFill/>
                    </a:lnT>
                    <a:lnB>
                      <a:noFill/>
                    </a:lnB>
                  </a:tcPr>
                </a:tc>
                <a:tc>
                  <a:txBody>
                    <a:bodyPr/>
                    <a:lstStyle/>
                    <a:p>
                      <a:pPr algn="just">
                        <a:spcAft>
                          <a:spcPts val="0"/>
                        </a:spcAft>
                      </a:pPr>
                      <a:r>
                        <a:rPr lang="en-US" sz="1100" b="1" dirty="0">
                          <a:solidFill>
                            <a:srgbClr val="FF0000"/>
                          </a:solidFill>
                          <a:effectLst/>
                          <a:latin typeface="Verdana"/>
                          <a:ea typeface="Times New Roman"/>
                          <a:cs typeface="Arial"/>
                        </a:rPr>
                        <a:t>12.5</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a:noFill/>
                    </a:lnT>
                    <a:lnB>
                      <a:noFill/>
                    </a:lnB>
                  </a:tcPr>
                </a:tc>
              </a:tr>
              <a:tr h="362226">
                <a:tc>
                  <a:txBody>
                    <a:bodyPr/>
                    <a:lstStyle/>
                    <a:p>
                      <a:pPr algn="just">
                        <a:spcAft>
                          <a:spcPts val="0"/>
                        </a:spcAft>
                      </a:pPr>
                      <a:r>
                        <a:rPr lang="en-US" sz="1100" b="1">
                          <a:solidFill>
                            <a:srgbClr val="0F5494"/>
                          </a:solidFill>
                          <a:effectLst/>
                          <a:latin typeface="Verdana"/>
                          <a:ea typeface="Times New Roman"/>
                          <a:cs typeface="Arial"/>
                        </a:rPr>
                        <a:t>ITA-1</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en-US" sz="1100" b="1">
                          <a:solidFill>
                            <a:srgbClr val="0F5494"/>
                          </a:solidFill>
                          <a:effectLst/>
                          <a:latin typeface="Verdana"/>
                          <a:ea typeface="Times New Roman"/>
                          <a:cs typeface="Arial"/>
                        </a:rPr>
                        <a:t>36.37</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en-US" sz="1100" b="1" dirty="0">
                          <a:solidFill>
                            <a:schemeClr val="accent6">
                              <a:lumMod val="40000"/>
                              <a:lumOff val="60000"/>
                            </a:schemeClr>
                          </a:solidFill>
                          <a:effectLst/>
                          <a:latin typeface="Verdana"/>
                          <a:ea typeface="Times New Roman"/>
                          <a:cs typeface="Arial"/>
                        </a:rPr>
                        <a:t>5.2</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a:noFill/>
                    </a:lnT>
                    <a:lnB>
                      <a:noFill/>
                    </a:lnB>
                  </a:tcPr>
                </a:tc>
                <a:tc>
                  <a:txBody>
                    <a:bodyPr/>
                    <a:lstStyle/>
                    <a:p>
                      <a:pPr algn="just">
                        <a:spcAft>
                          <a:spcPts val="0"/>
                        </a:spcAft>
                      </a:pPr>
                      <a:r>
                        <a:rPr lang="en-US" sz="1100" b="1" dirty="0">
                          <a:solidFill>
                            <a:srgbClr val="FF0000"/>
                          </a:solidFill>
                          <a:effectLst/>
                          <a:latin typeface="Verdana"/>
                          <a:ea typeface="Times New Roman"/>
                          <a:cs typeface="Arial"/>
                        </a:rPr>
                        <a:t>22.7</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a:noFill/>
                    </a:lnT>
                    <a:lnB>
                      <a:noFill/>
                    </a:lnB>
                  </a:tcPr>
                </a:tc>
              </a:tr>
              <a:tr h="362226">
                <a:tc>
                  <a:txBody>
                    <a:bodyPr/>
                    <a:lstStyle/>
                    <a:p>
                      <a:pPr algn="just">
                        <a:spcAft>
                          <a:spcPts val="0"/>
                        </a:spcAft>
                      </a:pPr>
                      <a:r>
                        <a:rPr lang="en-US" sz="1100" b="1">
                          <a:solidFill>
                            <a:srgbClr val="0F5494"/>
                          </a:solidFill>
                          <a:effectLst/>
                          <a:latin typeface="Verdana"/>
                          <a:ea typeface="Times New Roman"/>
                          <a:cs typeface="Arial"/>
                        </a:rPr>
                        <a:t>ITA-2</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b="1">
                          <a:solidFill>
                            <a:srgbClr val="0F5494"/>
                          </a:solidFill>
                          <a:effectLst/>
                          <a:latin typeface="Verdana"/>
                          <a:ea typeface="Times New Roman"/>
                          <a:cs typeface="Arial"/>
                        </a:rPr>
                        <a:t>29.50</a:t>
                      </a:r>
                      <a:endParaRPr lang="en-GB" sz="1100" b="1">
                        <a:solidFill>
                          <a:srgbClr val="0F5494"/>
                        </a:solidFill>
                        <a:effectLst/>
                        <a:latin typeface="Times New Roman"/>
                        <a:ea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b="1" dirty="0">
                          <a:solidFill>
                            <a:schemeClr val="accent6">
                              <a:lumMod val="40000"/>
                              <a:lumOff val="60000"/>
                            </a:schemeClr>
                          </a:solidFill>
                          <a:effectLst/>
                          <a:latin typeface="Verdana"/>
                          <a:ea typeface="Times New Roman"/>
                          <a:cs typeface="Arial"/>
                        </a:rPr>
                        <a:t>2.8</a:t>
                      </a:r>
                      <a:endParaRPr lang="en-GB" sz="1100" b="1" dirty="0">
                        <a:solidFill>
                          <a:schemeClr val="accent6">
                            <a:lumMod val="40000"/>
                            <a:lumOff val="60000"/>
                          </a:schemeClr>
                        </a:solidFill>
                        <a:effectLst/>
                        <a:latin typeface="Times New Roman"/>
                        <a:ea typeface="Times New Roman"/>
                      </a:endParaRPr>
                    </a:p>
                  </a:txBody>
                  <a:tcPr marL="68580" marR="68580" marT="0" marB="0" anchor="ctr" anchorCtr="1">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b="1" dirty="0">
                          <a:solidFill>
                            <a:srgbClr val="FF0000"/>
                          </a:solidFill>
                          <a:effectLst/>
                          <a:latin typeface="Verdana"/>
                          <a:ea typeface="Times New Roman"/>
                          <a:cs typeface="Arial"/>
                        </a:rPr>
                        <a:t>27.4</a:t>
                      </a:r>
                      <a:endParaRPr lang="en-GB" sz="1100" b="1" dirty="0">
                        <a:solidFill>
                          <a:srgbClr val="FF0000"/>
                        </a:solidFill>
                        <a:effectLst/>
                        <a:latin typeface="Times New Roman"/>
                        <a:ea typeface="Times New Roman"/>
                      </a:endParaRPr>
                    </a:p>
                  </a:txBody>
                  <a:tcPr marL="68580" marR="68580" marT="0" marB="0" anchor="ctr" anchorCtr="1">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2121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92594660"/>
              </p:ext>
            </p:extLst>
          </p:nvPr>
        </p:nvGraphicFramePr>
        <p:xfrm>
          <a:off x="0" y="1701180"/>
          <a:ext cx="4788141" cy="28079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025321208"/>
              </p:ext>
            </p:extLst>
          </p:nvPr>
        </p:nvGraphicFramePr>
        <p:xfrm>
          <a:off x="4139952" y="1701180"/>
          <a:ext cx="5184576" cy="309597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572000" y="1413148"/>
            <a:ext cx="3392275" cy="369332"/>
          </a:xfrm>
          <a:prstGeom prst="rect">
            <a:avLst/>
          </a:prstGeom>
          <a:noFill/>
        </p:spPr>
        <p:txBody>
          <a:bodyPr wrap="none" rtlCol="0">
            <a:spAutoFit/>
          </a:bodyPr>
          <a:lstStyle/>
          <a:p>
            <a:r>
              <a:rPr lang="en-US" sz="1800" b="1" dirty="0" smtClean="0"/>
              <a:t>TC – </a:t>
            </a:r>
            <a:r>
              <a:rPr lang="en-US" b="1" dirty="0" smtClean="0"/>
              <a:t>within laboratory consistency</a:t>
            </a:r>
            <a:endParaRPr lang="en-GB" sz="1800" b="1" dirty="0"/>
          </a:p>
        </p:txBody>
      </p:sp>
      <p:sp>
        <p:nvSpPr>
          <p:cNvPr id="9" name="TextBox 8"/>
          <p:cNvSpPr txBox="1"/>
          <p:nvPr/>
        </p:nvSpPr>
        <p:spPr>
          <a:xfrm>
            <a:off x="827584" y="1413148"/>
            <a:ext cx="3592650" cy="369332"/>
          </a:xfrm>
          <a:prstGeom prst="rect">
            <a:avLst/>
          </a:prstGeom>
          <a:noFill/>
        </p:spPr>
        <p:txBody>
          <a:bodyPr wrap="none" rtlCol="0">
            <a:spAutoFit/>
          </a:bodyPr>
          <a:lstStyle/>
          <a:p>
            <a:r>
              <a:rPr lang="en-US" sz="1800" b="1" dirty="0" smtClean="0"/>
              <a:t>TC – </a:t>
            </a:r>
            <a:r>
              <a:rPr lang="en-US" b="1" dirty="0" smtClean="0"/>
              <a:t>between laboratory consistency</a:t>
            </a:r>
            <a:endParaRPr lang="en-GB" sz="1800" b="1" dirty="0"/>
          </a:p>
        </p:txBody>
      </p:sp>
      <p:sp>
        <p:nvSpPr>
          <p:cNvPr id="10" name="Rectangle 2"/>
          <p:cNvSpPr txBox="1">
            <a:spLocks noChangeArrowheads="1"/>
          </p:cNvSpPr>
          <p:nvPr/>
        </p:nvSpPr>
        <p:spPr bwMode="auto">
          <a:xfrm>
            <a:off x="0" y="5157564"/>
            <a:ext cx="91440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nSpc>
                <a:spcPct val="200000"/>
              </a:lnSpc>
              <a:defRPr/>
            </a:pPr>
            <a:r>
              <a:rPr lang="en-US" sz="1100" dirty="0" smtClean="0"/>
              <a:t>The recurrence of straggler/outliers for a single lab (for other samples beside ITA-1 and ITA-2) indicate an unsatisfactory lab reproducibility or repeatability as compared to other labs.</a:t>
            </a:r>
          </a:p>
        </p:txBody>
      </p:sp>
    </p:spTree>
    <p:extLst>
      <p:ext uri="{BB962C8B-B14F-4D97-AF65-F5344CB8AC3E}">
        <p14:creationId xmlns:p14="http://schemas.microsoft.com/office/powerpoint/2010/main" val="340774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3518</TotalTime>
  <Words>1106</Words>
  <Application>Microsoft Office PowerPoint</Application>
  <PresentationFormat>On-screen Show (4:3)</PresentationFormat>
  <Paragraphs>317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Slide_Master</vt:lpstr>
      <vt:lpstr>Results of the 1st comparison exercise for TC, OC and EC measurements  within ACTRIS + EMEP laboratories </vt:lpstr>
      <vt:lpstr>1. Samples, sub-samples and homogeneity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Fabrizia Cavalli</cp:lastModifiedBy>
  <cp:revision>289</cp:revision>
  <dcterms:created xsi:type="dcterms:W3CDTF">2011-10-28T10:25:18Z</dcterms:created>
  <dcterms:modified xsi:type="dcterms:W3CDTF">2012-04-13T13:44:20Z</dcterms:modified>
</cp:coreProperties>
</file>