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7" r:id="rId15"/>
    <p:sldId id="26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2DA8C"/>
    <a:srgbClr val="3FCFD6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87" autoAdjust="0"/>
    <p:restoredTop sz="94168" autoAdjust="0"/>
  </p:normalViewPr>
  <p:slideViewPr>
    <p:cSldViewPr showGuides="1">
      <p:cViewPr varScale="1">
        <p:scale>
          <a:sx n="97" d="100"/>
          <a:sy n="97" d="100"/>
        </p:scale>
        <p:origin x="-114" y="-204"/>
      </p:cViewPr>
      <p:guideLst>
        <p:guide orient="horz" pos="4319"/>
        <p:guide orient="horz" pos="2160"/>
        <p:guide pos="57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14/05/2012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F722-2B95-4C67-B35F-AA6D7203C9A2}" type="datetimeFigureOut">
              <a:rPr lang="en-GB" smtClean="0"/>
              <a:pPr/>
              <a:t>14/05/2012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BB530-FA78-47CD-8397-93E07823E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EAB5D-275A-4676-841D-8F5A1CAA3E07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EAB5D-275A-4676-841D-8F5A1CAA3E07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Cl</a:t>
            </a:r>
            <a:r>
              <a:rPr lang="en-GB" baseline="0" dirty="0" smtClean="0"/>
              <a:t>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FA08F-3BA3-4199-A6E7-11D93CFEB2F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EAB5D-275A-4676-841D-8F5A1CAA3E07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7413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  <p:sldLayoutId id="214748378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(CEH) and ACTRIS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2636912"/>
            <a:ext cx="9144000" cy="4221088"/>
          </a:xfrm>
        </p:spPr>
        <p:txBody>
          <a:bodyPr/>
          <a:lstStyle/>
          <a:p>
            <a:pPr marL="984250" indent="-984250"/>
            <a:r>
              <a:rPr lang="en-GB" dirty="0" smtClean="0"/>
              <a:t>WP3: In-situ chemical, physical and optical properties of aerosols </a:t>
            </a:r>
          </a:p>
          <a:p>
            <a:endParaRPr lang="en-GB" dirty="0" smtClean="0"/>
          </a:p>
          <a:p>
            <a:pPr marL="984250" indent="-984250"/>
            <a:r>
              <a:rPr lang="en-GB" dirty="0" smtClean="0"/>
              <a:t>WP4: Trace gases networking: Volatile organic carbon and nitrogen oxides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53"/>
          <a:stretch>
            <a:fillRect/>
          </a:stretch>
        </p:blipFill>
        <p:spPr bwMode="auto">
          <a:xfrm>
            <a:off x="0" y="1052736"/>
            <a:ext cx="916095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(CEH) and ACTRIS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92696"/>
            <a:ext cx="9144000" cy="5400600"/>
          </a:xfrm>
        </p:spPr>
        <p:txBody>
          <a:bodyPr>
            <a:normAutofit/>
          </a:bodyPr>
          <a:lstStyle/>
          <a:p>
            <a:pPr marL="1073150" indent="-1073150"/>
            <a:r>
              <a:rPr lang="en-GB" dirty="0" smtClean="0"/>
              <a:t>Harwell: EMEP ‘Level 2’ south England</a:t>
            </a:r>
          </a:p>
          <a:p>
            <a:pPr marL="1073150" indent="-1073150"/>
            <a:endParaRPr lang="en-GB" sz="2800" dirty="0" smtClean="0"/>
          </a:p>
          <a:p>
            <a:pPr marL="1073150" indent="-1073150"/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74163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7192" cy="504354"/>
          </a:xfrm>
        </p:spPr>
        <p:txBody>
          <a:bodyPr>
            <a:noAutofit/>
          </a:bodyPr>
          <a:lstStyle/>
          <a:p>
            <a:pPr eaLnBrk="1" hangingPunct="1"/>
            <a:r>
              <a:rPr lang="de-CH" sz="2400" dirty="0" smtClean="0"/>
              <a:t>HARWELL(UK)  current status (Aerosols)</a:t>
            </a:r>
          </a:p>
        </p:txBody>
      </p:sp>
      <p:graphicFrame>
        <p:nvGraphicFramePr>
          <p:cNvPr id="5" name="Group 125"/>
          <p:cNvGraphicFramePr>
            <a:graphicFrameLocks noGrp="1"/>
          </p:cNvGraphicFramePr>
          <p:nvPr/>
        </p:nvGraphicFramePr>
        <p:xfrm>
          <a:off x="287338" y="980728"/>
          <a:ext cx="7885062" cy="2859024"/>
        </p:xfrm>
        <a:graphic>
          <a:graphicData uri="http://schemas.openxmlformats.org/drawingml/2006/table">
            <a:tbl>
              <a:tblPr/>
              <a:tblGrid>
                <a:gridCol w="1556528"/>
                <a:gridCol w="1397552"/>
                <a:gridCol w="1397552"/>
                <a:gridCol w="1397552"/>
                <a:gridCol w="2135878"/>
              </a:tblGrid>
              <a:tr h="760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Instrument/ measurement principle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SMPS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(from May2012)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MARGA (x2)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Wet denuder/IC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Aethalometer</a:t>
                      </a: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(2-channel)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ToF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(aerosol mass spectrometer)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during intensive field campaigns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they 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 distribution of particles in the size range from 10n to 800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,SO</a:t>
                      </a:r>
                      <a:r>
                        <a:rPr kumimoji="0" lang="en-GB" sz="12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2-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,Cl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,NH</a:t>
                      </a:r>
                      <a:r>
                        <a:rPr kumimoji="0" lang="en-GB" sz="12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,Na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,K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Mg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Ca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(PM10, PM2.5 inlets)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carbon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(PM2.5)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Chemical speciation and size distribution of non-refractory &lt;1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particles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10Hz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database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UKAIR, EMEP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4581128"/>
            <a:ext cx="684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TEOM/FDMS PM</a:t>
            </a:r>
            <a:r>
              <a:rPr lang="en-GB" baseline="-25000" dirty="0" smtClean="0"/>
              <a:t>2.5 </a:t>
            </a:r>
            <a:r>
              <a:rPr lang="en-GB" dirty="0" smtClean="0"/>
              <a:t>and PM</a:t>
            </a:r>
            <a:r>
              <a:rPr lang="en-GB" baseline="-25000" dirty="0" smtClean="0"/>
              <a:t>10</a:t>
            </a:r>
            <a:r>
              <a:rPr lang="en-GB" dirty="0" smtClean="0"/>
              <a:t> hourly, + gravimetric PM</a:t>
            </a:r>
            <a:r>
              <a:rPr lang="en-GB" baseline="-25000" dirty="0" smtClean="0"/>
              <a:t>10 </a:t>
            </a:r>
            <a:r>
              <a:rPr lang="en-GB" dirty="0" smtClean="0"/>
              <a:t> daily</a:t>
            </a:r>
          </a:p>
          <a:p>
            <a:r>
              <a:rPr lang="en-GB" dirty="0" smtClean="0"/>
              <a:t>+ PM</a:t>
            </a:r>
            <a:r>
              <a:rPr lang="en-GB" baseline="-25000" dirty="0" smtClean="0"/>
              <a:t>10</a:t>
            </a:r>
            <a:r>
              <a:rPr lang="en-GB" dirty="0" smtClean="0"/>
              <a:t> heavy metals weekly, + </a:t>
            </a:r>
            <a:r>
              <a:rPr lang="en-GB" dirty="0" smtClean="0"/>
              <a:t>mercury </a:t>
            </a:r>
            <a:r>
              <a:rPr lang="en-GB" dirty="0" smtClean="0"/>
              <a:t>3-hourly , + EC/OC weekly filter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23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(CEH) and ACTRIS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92696"/>
            <a:ext cx="9144000" cy="5400600"/>
          </a:xfrm>
        </p:spPr>
        <p:txBody>
          <a:bodyPr>
            <a:normAutofit lnSpcReduction="10000"/>
          </a:bodyPr>
          <a:lstStyle/>
          <a:p>
            <a:pPr marL="984250" indent="-984250"/>
            <a:r>
              <a:rPr lang="en-GB" dirty="0" smtClean="0"/>
              <a:t>WP3: In-situ chemical, physical and optical properties of aerosols </a:t>
            </a:r>
          </a:p>
          <a:p>
            <a:endParaRPr lang="en-GB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en-GB" sz="2800" dirty="0" smtClean="0"/>
              <a:t>Implementation of existing and development of new protocols for particle number size distributions and aerosol optical properties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GB" sz="2800" dirty="0" smtClean="0"/>
              <a:t>Implementation of sampling and analysis of organic and elemental carbon and organic tracers for source identification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GB" sz="2800" dirty="0" smtClean="0"/>
              <a:t>Development of measurement protocols for cloud condensation nuclei measurements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(CEH) and ACTRIS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92696"/>
            <a:ext cx="9144000" cy="5400600"/>
          </a:xfrm>
        </p:spPr>
        <p:txBody>
          <a:bodyPr>
            <a:normAutofit lnSpcReduction="10000"/>
          </a:bodyPr>
          <a:lstStyle/>
          <a:p>
            <a:pPr marL="1073150" indent="-1073150"/>
            <a:r>
              <a:rPr lang="en-GB" dirty="0" smtClean="0"/>
              <a:t>WP4: Trace gases networking: Volatile organic carbon and nitrogen oxides</a:t>
            </a:r>
          </a:p>
          <a:p>
            <a:endParaRPr lang="en-GB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en-GB" sz="2800" dirty="0" smtClean="0"/>
              <a:t>integrate and harmonise trace gas measurements in Europe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GB" sz="2800" dirty="0" smtClean="0"/>
              <a:t>implement standardised measurement protocols (SOPs) and common European calibration scales for VOCs and </a:t>
            </a:r>
            <a:r>
              <a:rPr lang="en-GB" sz="2800" dirty="0" err="1" smtClean="0"/>
              <a:t>NOxy</a:t>
            </a:r>
            <a:r>
              <a:rPr lang="en-GB" sz="2800" dirty="0" smtClean="0"/>
              <a:t> in support of the European EMEP and global GAW strategy and according to data quality objectives formulated by these initiatives. 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(CEH) and ACTRIS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92696"/>
            <a:ext cx="9144000" cy="5400600"/>
          </a:xfrm>
        </p:spPr>
        <p:txBody>
          <a:bodyPr>
            <a:normAutofit/>
          </a:bodyPr>
          <a:lstStyle/>
          <a:p>
            <a:pPr marL="1073150" indent="-1073150"/>
            <a:r>
              <a:rPr lang="en-GB" dirty="0" smtClean="0"/>
              <a:t>WP4: Trace gases networking: Volatile organic carbon and nitrogen oxides</a:t>
            </a:r>
          </a:p>
          <a:p>
            <a:endParaRPr lang="en-GB" dirty="0" smtClean="0"/>
          </a:p>
          <a:p>
            <a:pPr marL="268288" indent="-268288"/>
            <a:r>
              <a:rPr lang="en-GB" sz="2800" dirty="0" smtClean="0"/>
              <a:t>Two UK ‘rural’ sites: Auchencorth and Harwell,</a:t>
            </a:r>
          </a:p>
          <a:p>
            <a:pPr marL="268288" indent="-268288"/>
            <a:r>
              <a:rPr lang="en-GB" sz="2800" dirty="0" smtClean="0"/>
              <a:t>plus NCAS observatory in Cape Verde Islands</a:t>
            </a:r>
          </a:p>
          <a:p>
            <a:pPr marL="268288" indent="-268288"/>
            <a:endParaRPr lang="en-GB" sz="2800" dirty="0" smtClean="0"/>
          </a:p>
          <a:p>
            <a:pPr marL="268288" indent="-268288"/>
            <a:r>
              <a:rPr lang="en-GB" sz="2800" dirty="0" smtClean="0"/>
              <a:t>Both UK sites are EMEP ‘supersites’ funded by </a:t>
            </a:r>
            <a:r>
              <a:rPr lang="en-GB" sz="2800" dirty="0" err="1" smtClean="0"/>
              <a:t>Defra</a:t>
            </a:r>
            <a:endParaRPr lang="en-GB" sz="2800" dirty="0" smtClean="0"/>
          </a:p>
          <a:p>
            <a:pPr marL="268288" indent="-268288"/>
            <a:endParaRPr lang="en-GB" sz="2800" dirty="0" smtClean="0"/>
          </a:p>
          <a:p>
            <a:pPr marL="268288" indent="-268288"/>
            <a:r>
              <a:rPr lang="en-GB" sz="2800" dirty="0" smtClean="0"/>
              <a:t>First round-robin calibrations for NOx and VOCs in progress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(CEH) and ACTRIS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92696"/>
            <a:ext cx="9144000" cy="5400600"/>
          </a:xfrm>
        </p:spPr>
        <p:txBody>
          <a:bodyPr>
            <a:normAutofit/>
          </a:bodyPr>
          <a:lstStyle/>
          <a:p>
            <a:pPr marL="1073150" indent="-1073150"/>
            <a:r>
              <a:rPr lang="en-GB" dirty="0" smtClean="0"/>
              <a:t>Auchencorth: EMEP ‘Level 3’ south Scotland</a:t>
            </a:r>
          </a:p>
          <a:p>
            <a:pPr marL="1073150" indent="-1073150"/>
            <a:endParaRPr lang="en-GB" sz="2800" dirty="0" smtClean="0"/>
          </a:p>
          <a:p>
            <a:pPr marL="1073150" indent="-1073150"/>
            <a:r>
              <a:rPr lang="en-GB" sz="2800" dirty="0" smtClean="0"/>
              <a:t>Available for transnational access under ACTRIS</a:t>
            </a:r>
          </a:p>
          <a:p>
            <a:pPr marL="1073150" indent="-1073150"/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33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"/>
            <a:ext cx="8291513" cy="620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sz="2800" dirty="0" smtClean="0"/>
              <a:t>Auchencorth (UK): current status (VOC)</a:t>
            </a:r>
            <a:endParaRPr lang="de-CH" sz="2800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67544" y="764705"/>
            <a:ext cx="3538538" cy="309634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(from 2006)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C2: ethane, ethene, ethyne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C3: propane, propene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C4: n-butane, isobutane, 1,3-butadiene, 1-butene, cis/trans-2-butene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C5: n-pentane, isopentane, cis-2-pentene, isoprene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C6: n-hexane, 2/3-methyl pentane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C7+: n-heptane, n-octane, isooctane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Arom: benzene, toluene, xylenes, trimethyl benzene, ethyl benzene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5827" t="6570" r="25417" b="16182"/>
          <a:stretch>
            <a:fillRect/>
          </a:stretch>
        </p:blipFill>
        <p:spPr bwMode="auto">
          <a:xfrm>
            <a:off x="6948264" y="764704"/>
            <a:ext cx="1901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436789" y="1513812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assurance: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 smtClean="0">
                <a:solidFill>
                  <a:schemeClr val="tx1"/>
                </a:solidFill>
              </a:rPr>
              <a:t>GC-FID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PE TurboMatrix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volume: </a:t>
            </a:r>
            <a:r>
              <a:rPr lang="de-CH" sz="1600" dirty="0" smtClean="0">
                <a:solidFill>
                  <a:schemeClr val="tx1"/>
                </a:solidFill>
              </a:rPr>
              <a:t>0.6 </a:t>
            </a:r>
            <a:r>
              <a:rPr lang="de-CH" sz="1600" dirty="0">
                <a:solidFill>
                  <a:schemeClr val="tx1"/>
                </a:solidFill>
              </a:rPr>
              <a:t>liter, trap at </a:t>
            </a:r>
            <a:r>
              <a:rPr lang="de-CH" sz="1600" dirty="0" smtClean="0">
                <a:solidFill>
                  <a:schemeClr val="tx1"/>
                </a:solidFill>
              </a:rPr>
              <a:t>-30 </a:t>
            </a:r>
            <a:r>
              <a:rPr lang="de-CH" sz="1600" dirty="0">
                <a:solidFill>
                  <a:schemeClr val="tx1"/>
                </a:solidFill>
              </a:rPr>
              <a:t>°C, trap </a:t>
            </a:r>
            <a:r>
              <a:rPr lang="de-CH" sz="1600" dirty="0" smtClean="0">
                <a:solidFill>
                  <a:schemeClr val="tx1"/>
                </a:solidFill>
              </a:rPr>
              <a:t>material  CarbosorbB/Carbosieve SIII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Water removal: </a:t>
            </a:r>
            <a:r>
              <a:rPr lang="de-CH" sz="1600" dirty="0">
                <a:solidFill>
                  <a:schemeClr val="tx1"/>
                </a:solidFill>
              </a:rPr>
              <a:t>Nafion dryer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NPL, </a:t>
            </a:r>
            <a:r>
              <a:rPr lang="de-CH" sz="1600" dirty="0" smtClean="0">
                <a:solidFill>
                  <a:schemeClr val="tx1"/>
                </a:solidFill>
              </a:rPr>
              <a:t>ppb </a:t>
            </a:r>
            <a:r>
              <a:rPr lang="de-CH" sz="1600" dirty="0">
                <a:solidFill>
                  <a:schemeClr val="tx1"/>
                </a:solidFill>
              </a:rPr>
              <a:t>standard,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Calibration interval: </a:t>
            </a:r>
            <a:r>
              <a:rPr lang="de-CH" sz="1600" dirty="0" smtClean="0">
                <a:solidFill>
                  <a:schemeClr val="tx1"/>
                </a:solidFill>
              </a:rPr>
              <a:t>4x 1h every 2 wk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checks: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routine checks: </a:t>
            </a:r>
            <a:r>
              <a:rPr lang="de-CH" sz="1600" dirty="0" smtClean="0">
                <a:solidFill>
                  <a:schemeClr val="tx1"/>
                </a:solidFill>
              </a:rPr>
              <a:t>daily chromatography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checks: </a:t>
            </a:r>
            <a:r>
              <a:rPr lang="de-CH" sz="1600" dirty="0" smtClean="0">
                <a:solidFill>
                  <a:schemeClr val="tx1"/>
                </a:solidFill>
              </a:rPr>
              <a:t>quarterly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 smtClean="0">
                <a:solidFill>
                  <a:schemeClr val="tx1"/>
                </a:solidFill>
              </a:rPr>
              <a:t>UKAIR,</a:t>
            </a:r>
            <a:r>
              <a:rPr lang="de-CH" sz="1600" b="1" dirty="0" smtClean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EMEP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instruction: </a:t>
            </a:r>
            <a:r>
              <a:rPr lang="de-CH" sz="1600" dirty="0" smtClean="0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issues</a:t>
            </a:r>
            <a:r>
              <a:rPr lang="de-CH" sz="1600" dirty="0" smtClean="0">
                <a:solidFill>
                  <a:schemeClr val="tx1"/>
                </a:solidFill>
              </a:rPr>
              <a:t>:</a:t>
            </a:r>
            <a:r>
              <a:rPr lang="de-CH" sz="1600" b="1" dirty="0" smtClean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operated remotely by VNC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64704"/>
            <a:ext cx="28100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7192" cy="504354"/>
          </a:xfrm>
        </p:spPr>
        <p:txBody>
          <a:bodyPr>
            <a:noAutofit/>
          </a:bodyPr>
          <a:lstStyle/>
          <a:p>
            <a:pPr eaLnBrk="1" hangingPunct="1"/>
            <a:r>
              <a:rPr lang="de-CH" sz="2800" dirty="0" smtClean="0"/>
              <a:t>Auchencorth (UK)  current status (No</a:t>
            </a:r>
            <a:r>
              <a:rPr lang="de-CH" sz="2800" baseline="-25000" dirty="0" smtClean="0"/>
              <a:t>xy</a:t>
            </a:r>
            <a:r>
              <a:rPr lang="de-CH" sz="2800" dirty="0" smtClean="0"/>
              <a:t>)</a:t>
            </a:r>
          </a:p>
        </p:txBody>
      </p:sp>
      <p:graphicFrame>
        <p:nvGraphicFramePr>
          <p:cNvPr id="10365" name="Group 125"/>
          <p:cNvGraphicFramePr>
            <a:graphicFrameLocks noGrp="1"/>
          </p:cNvGraphicFramePr>
          <p:nvPr/>
        </p:nvGraphicFramePr>
        <p:xfrm>
          <a:off x="251520" y="1196752"/>
          <a:ext cx="8569325" cy="4372103"/>
        </p:xfrm>
        <a:graphic>
          <a:graphicData uri="http://schemas.openxmlformats.org/drawingml/2006/table">
            <a:tbl>
              <a:tblPr/>
              <a:tblGrid>
                <a:gridCol w="2449513"/>
                <a:gridCol w="2232025"/>
                <a:gridCol w="1944687"/>
                <a:gridCol w="19431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HONO/HNO3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instrument/ measurement principle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ECO Physics CLD 770 AL ppt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GB" sz="1400" b="0" i="0" u="none" strike="noStrike" cap="none" normalizeH="0" baseline="-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chemiluminescence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ECO Physics CLD 770 AL ppt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 PLC 760 (Xe-Lamp)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MARGA (x2)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Wet denuder/IC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BOC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ppm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N</a:t>
                      </a:r>
                      <a:r>
                        <a:rPr kumimoji="0" lang="en-GB" sz="1600" b="0" i="0" u="none" strike="noStrike" cap="none" normalizeH="0" baseline="-2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Permeation tube</a:t>
                      </a:r>
                      <a:endParaRPr lang="de-DE" sz="16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Int std</a:t>
                      </a:r>
                      <a:endParaRPr lang="de-DE" sz="16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calibration interval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 int.std.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 checks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 of chamber temp, pressure, flow, on daily basis; lab journal (electronic)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Daily operation</a:t>
                      </a:r>
                      <a:r>
                        <a:rPr lang="de-DE" sz="1600" baseline="0" dirty="0" smtClean="0"/>
                        <a:t> check; weekly chroatogram check</a:t>
                      </a:r>
                      <a:endParaRPr lang="de-DE" sz="16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intercomparisons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On-site with thermal converter NOX calibrated from same standards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Monthly with integrating denuder</a:t>
                      </a:r>
                      <a:endParaRPr lang="de-DE" sz="16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database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UKAIR, EMEP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measurement instruction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issues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(thermal NOx)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instruments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Mo-conv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PM2.5 and PM10 channels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764704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from 2011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7192" cy="504354"/>
          </a:xfrm>
        </p:spPr>
        <p:txBody>
          <a:bodyPr>
            <a:noAutofit/>
          </a:bodyPr>
          <a:lstStyle/>
          <a:p>
            <a:pPr eaLnBrk="1" hangingPunct="1"/>
            <a:r>
              <a:rPr lang="de-CH" sz="2400" dirty="0" smtClean="0"/>
              <a:t>Auchencorth (UK)  current status (Aerosols)</a:t>
            </a:r>
          </a:p>
        </p:txBody>
      </p:sp>
      <p:graphicFrame>
        <p:nvGraphicFramePr>
          <p:cNvPr id="10365" name="Group 125"/>
          <p:cNvGraphicFramePr>
            <a:graphicFrameLocks noGrp="1"/>
          </p:cNvGraphicFramePr>
          <p:nvPr/>
        </p:nvGraphicFramePr>
        <p:xfrm>
          <a:off x="283017" y="1916832"/>
          <a:ext cx="8577966" cy="2615793"/>
        </p:xfrm>
        <a:graphic>
          <a:graphicData uri="http://schemas.openxmlformats.org/drawingml/2006/table">
            <a:tbl>
              <a:tblPr/>
              <a:tblGrid>
                <a:gridCol w="1764382"/>
                <a:gridCol w="1296144"/>
                <a:gridCol w="1512168"/>
                <a:gridCol w="1584176"/>
                <a:gridCol w="2421096"/>
              </a:tblGrid>
              <a:tr h="760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Instrument/ measurement principle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SMPS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(from May2012)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Aethalometer</a:t>
                      </a: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(2-channel)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MARGA (x2)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Wet denuder/IC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Q-AMS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(aerosol mass spectrometer)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during intensive field campaigns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they 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 distribution of particles in the size range from 10n to 800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carbon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(PM2.5)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,SO</a:t>
                      </a:r>
                      <a:r>
                        <a:rPr kumimoji="0" lang="en-GB" sz="12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2-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,Cl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,NH</a:t>
                      </a:r>
                      <a:r>
                        <a:rPr kumimoji="0" lang="en-GB" sz="1200" b="0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,Na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,K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Mg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Ca</a:t>
                      </a:r>
                      <a:r>
                        <a:rPr kumimoji="0" lang="en-GB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(PM10, PM2.5 inlets)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Chemical speciation and size distribution of non-refractory &lt;1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particles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10Hz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database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UKAIR, EMEP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157192"/>
            <a:ext cx="772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TEOM/FDMS PM</a:t>
            </a:r>
            <a:r>
              <a:rPr lang="en-GB" baseline="-25000" dirty="0" smtClean="0"/>
              <a:t>2.5 </a:t>
            </a:r>
            <a:r>
              <a:rPr lang="en-GB" dirty="0" smtClean="0"/>
              <a:t>and PM</a:t>
            </a:r>
            <a:r>
              <a:rPr lang="en-GB" baseline="-25000" dirty="0" smtClean="0"/>
              <a:t>10</a:t>
            </a:r>
            <a:r>
              <a:rPr lang="en-GB" dirty="0" smtClean="0"/>
              <a:t> hourly, + gravimetric PM</a:t>
            </a:r>
            <a:r>
              <a:rPr lang="en-GB" baseline="-25000" dirty="0" smtClean="0"/>
              <a:t>10 </a:t>
            </a:r>
            <a:r>
              <a:rPr lang="en-GB" dirty="0" smtClean="0"/>
              <a:t> daily</a:t>
            </a:r>
          </a:p>
          <a:p>
            <a:r>
              <a:rPr lang="en-GB" dirty="0" smtClean="0"/>
              <a:t>+ PM</a:t>
            </a:r>
            <a:r>
              <a:rPr lang="en-GB" baseline="-25000" dirty="0" smtClean="0"/>
              <a:t>10</a:t>
            </a:r>
            <a:r>
              <a:rPr lang="en-GB" dirty="0" smtClean="0"/>
              <a:t> heavy metals weekly, + </a:t>
            </a:r>
            <a:r>
              <a:rPr lang="en-GB" dirty="0" err="1" smtClean="0"/>
              <a:t>speciated</a:t>
            </a:r>
            <a:r>
              <a:rPr lang="en-GB" dirty="0" smtClean="0"/>
              <a:t> mercury 3-hourly, + EC/OC weekly filter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23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erosols_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0" y="540106"/>
            <a:ext cx="9144000" cy="55867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109148" y="825858"/>
            <a:ext cx="142876" cy="4572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erosols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8788" y="548680"/>
            <a:ext cx="9291352" cy="561662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Time Series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EH_PowerPoint_MasterSlides_Essentials_Dec2010_v1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CEH_PowerPoint_MasterSlides_Essentials_Dec2010_v1.4</Template>
  <TotalTime>417</TotalTime>
  <Words>787</Words>
  <Application>Microsoft Office PowerPoint</Application>
  <PresentationFormat>On-screen Show (4:3)</PresentationFormat>
  <Paragraphs>146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CEH_PowerPoint_MasterSlides_Essentials_Dec2010_v1.4</vt:lpstr>
      <vt:lpstr>Titles_white-blue</vt:lpstr>
      <vt:lpstr>Titles_green-white</vt:lpstr>
      <vt:lpstr>Titles_white-green</vt:lpstr>
      <vt:lpstr>Content_Solid banner_blue</vt:lpstr>
      <vt:lpstr>Content_Solid banner_green</vt:lpstr>
      <vt:lpstr>Slide 1</vt:lpstr>
      <vt:lpstr>Slide 2</vt:lpstr>
      <vt:lpstr>Slide 3</vt:lpstr>
      <vt:lpstr>Slide 4</vt:lpstr>
      <vt:lpstr>Slide 5</vt:lpstr>
      <vt:lpstr>Auchencorth (UK): current status (VOC)</vt:lpstr>
      <vt:lpstr>Auchencorth (UK)  current status (Noxy)</vt:lpstr>
      <vt:lpstr>Auchencorth (UK)  current status (Aerosols)</vt:lpstr>
      <vt:lpstr>Slide 9</vt:lpstr>
      <vt:lpstr>Slide 10</vt:lpstr>
      <vt:lpstr>HARWELL(UK)  current status (Aerosols)</vt:lpstr>
    </vt:vector>
  </TitlesOfParts>
  <Company>NERC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JNCape</dc:creator>
  <cp:lastModifiedBy> Wenche Aas</cp:lastModifiedBy>
  <cp:revision>13</cp:revision>
  <dcterms:created xsi:type="dcterms:W3CDTF">2012-04-10T12:58:19Z</dcterms:created>
  <dcterms:modified xsi:type="dcterms:W3CDTF">2012-05-14T13:30:01Z</dcterms:modified>
</cp:coreProperties>
</file>