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7" r:id="rId4"/>
    <p:sldId id="261" r:id="rId5"/>
    <p:sldId id="278" r:id="rId6"/>
    <p:sldId id="279" r:id="rId7"/>
    <p:sldId id="280" r:id="rId8"/>
    <p:sldId id="258" r:id="rId9"/>
    <p:sldId id="262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69" r:id="rId18"/>
    <p:sldId id="263" r:id="rId19"/>
    <p:sldId id="282" r:id="rId20"/>
    <p:sldId id="281" r:id="rId21"/>
    <p:sldId id="2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41D4F-291E-468A-BB55-CFFD82917225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996E8-3EF1-422B-9254-B3B6625FE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2508F-1C90-4A50-8006-8E6203B5A220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C0B73-4784-4CBC-B4F4-484290AECE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558608" cy="2522711"/>
          </a:xfrm>
        </p:spPr>
        <p:txBody>
          <a:bodyPr>
            <a:normAutofit/>
          </a:bodyPr>
          <a:lstStyle/>
          <a:p>
            <a:r>
              <a:rPr lang="nb-NO" dirty="0" err="1" smtClean="0"/>
              <a:t>Implementing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EMEP </a:t>
            </a:r>
            <a:r>
              <a:rPr lang="nb-NO" dirty="0" err="1" smtClean="0"/>
              <a:t>monitoring</a:t>
            </a:r>
            <a:r>
              <a:rPr lang="nb-NO" dirty="0" smtClean="0"/>
              <a:t> </a:t>
            </a:r>
            <a:r>
              <a:rPr lang="nb-NO" dirty="0" err="1" smtClean="0"/>
              <a:t>strategy</a:t>
            </a:r>
            <a:r>
              <a:rPr lang="nb-NO" dirty="0" smtClean="0"/>
              <a:t> and </a:t>
            </a:r>
            <a:r>
              <a:rPr lang="nb-NO" dirty="0" err="1" smtClean="0"/>
              <a:t>relation</a:t>
            </a:r>
            <a:r>
              <a:rPr lang="nb-NO" dirty="0" smtClean="0"/>
              <a:t> to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AQD-revision</a:t>
            </a:r>
            <a:r>
              <a:rPr lang="nb-NO" dirty="0" smtClean="0"/>
              <a:t> </a:t>
            </a:r>
            <a:r>
              <a:rPr lang="nb-NO" dirty="0" err="1" smtClean="0"/>
              <a:t>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84712"/>
            <a:ext cx="6400800" cy="1752600"/>
          </a:xfrm>
        </p:spPr>
        <p:txBody>
          <a:bodyPr/>
          <a:lstStyle/>
          <a:p>
            <a:r>
              <a:rPr lang="nb-NO" dirty="0" smtClean="0"/>
              <a:t>Kjetil Tørseth</a:t>
            </a:r>
          </a:p>
          <a:p>
            <a:r>
              <a:rPr lang="nb-NO" dirty="0" smtClean="0"/>
              <a:t>EMEP/CCC, NILU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Structure of report</a:t>
            </a:r>
            <a:endParaRPr lang="en-GB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report will contain a very brief introduction outlining the key instruments for control of Air Quality and the specific need for input from the research programme </a:t>
            </a:r>
          </a:p>
          <a:p>
            <a:pPr eaLnBrk="1" hangingPunct="1"/>
            <a:r>
              <a:rPr lang="en-GB" smtClean="0"/>
              <a:t>A list of key references and an executive summary will be included so that the overall size of the document is expected to be &lt;40 pages.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The issues for Nitrogen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600" dirty="0" smtClean="0"/>
              <a:t>a) </a:t>
            </a:r>
            <a:r>
              <a:rPr lang="en-GB" sz="3800" b="1" dirty="0" smtClean="0"/>
              <a:t>Nitrogen &amp; climate change (</a:t>
            </a:r>
            <a:r>
              <a:rPr lang="en-GB" sz="3800" b="1" dirty="0" err="1" smtClean="0"/>
              <a:t>esp</a:t>
            </a:r>
            <a:r>
              <a:rPr lang="en-GB" sz="3800" b="1" dirty="0" smtClean="0"/>
              <a:t> net N effect and opportunities for climate-air quality co-benefits from improving N use efficiency in agriculture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800" b="1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b="1" dirty="0" smtClean="0"/>
              <a:t>b) Health effects of NO2 and reviewing the AQ limit value.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800" b="1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b="1" dirty="0" smtClean="0"/>
              <a:t>c) Could ecosystem effects of NH3 and the potential of a new AQ limit value be used in delivering Habitats Directive commitments 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3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b="1" dirty="0" smtClean="0"/>
              <a:t>d) What is the overall economic cost of nitrogen in the EU environment?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800" b="1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b="1" dirty="0" smtClean="0"/>
              <a:t>e) How can we improve the valuation of air pollution threats to ecosystems: demonstrating the dose-response-valuation chain?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3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b="1" dirty="0" smtClean="0"/>
              <a:t>f)  What is the relative importance of reduced and oxidized N in effects on health and ecosystems?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800" b="1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The issues for Particulate Matter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a)  PM size, PM10, 2.5 or 1…what matters and which PM size fraction should be the focus of new regulatory effort?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b)  Composition, do we know the link between aerosol composition and health effects?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c)   What are the most important sources to control and in what order?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d)   Can the control of PM sources be regulated to maximise the benefits for health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e)  Hot spots or the background, which should be the priority for control of PM sources and precursors?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The issues for Ozone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a)  Can the background contribution to AOT40 or SUM035 be quantified?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b)  What is the contribution of background ozone to effects on human health and ecosystems?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c)  What is the relationship between control of </a:t>
            </a:r>
            <a:r>
              <a:rPr lang="en-GB" dirty="0" err="1" smtClean="0"/>
              <a:t>NOx</a:t>
            </a:r>
            <a:r>
              <a:rPr lang="en-GB" dirty="0" smtClean="0"/>
              <a:t> and VOC sources within Europe and changes in ozone exposure, and effects?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d)  How much benefit would control of methane deliver in mitigating ozone effects in Europe?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e)  Can the control of ozone precursors in Europe be regulated to maximise the benefits for health and climate effects?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The issues for Air Quality and Climate: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a)  Can the climate change and air quality antagonism (</a:t>
            </a:r>
            <a:r>
              <a:rPr lang="en-GB" dirty="0" err="1" smtClean="0"/>
              <a:t>eg</a:t>
            </a:r>
            <a:r>
              <a:rPr lang="en-GB" dirty="0" smtClean="0"/>
              <a:t> with regard to </a:t>
            </a:r>
            <a:r>
              <a:rPr lang="en-GB" dirty="0" err="1" smtClean="0"/>
              <a:t>NOx</a:t>
            </a:r>
            <a:r>
              <a:rPr lang="en-GB" dirty="0" smtClean="0"/>
              <a:t> reductions) be quantified?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b)  What are the synergies between Air Quality and Climate Change and are they incorporated in Integrated Assessment?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c)  What is the effect of Climate change scenarios on achievement of Air Quality objectives? (and vice versa)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d)  Will the effects of Climate Change this century increase or decrease emissions of air pollutants in Europe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e)  Will the effects of Climate Change this century increase or decrease the lifetimes and transport distances of air pollutants in Europe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The issues for Air Quality and Health: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 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235075"/>
            <a:ext cx="8229600" cy="4772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smtClean="0"/>
              <a:t>a</a:t>
            </a:r>
            <a:r>
              <a:rPr lang="en-GB" sz="1800" b="1" smtClean="0"/>
              <a:t>)  Do we know the components of PM responsible for health effects?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1800" b="1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b="1" smtClean="0"/>
              <a:t>b)  Do we know the relative importance of natural and anthropogenic components of PM for health effects?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1800" b="1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b="1" smtClean="0"/>
              <a:t>c)  What is the relative importance of background ozone and peak ozone for health effects?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1800" b="1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b="1" smtClean="0"/>
              <a:t>d) What is the relative importance of background ozone and peak ozone for ecosystem health effects?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1800" b="1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b="1" smtClean="0"/>
              <a:t>e)  Is a single health-related objective covering all pollutants scientifically credible? And could it be used to drive policy?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GB" sz="1800" b="1" smtClean="0"/>
          </a:p>
          <a:p>
            <a:pPr eaLnBrk="1" hangingPunct="1">
              <a:lnSpc>
                <a:spcPct val="80000"/>
              </a:lnSpc>
            </a:pPr>
            <a:r>
              <a:rPr lang="en-GB" sz="1800" b="1" smtClean="0"/>
              <a:t>f)  Are the relative contributions to health effects from indoor and outdoor exposure correctly coupled to the sources of the pollutants responsible?</a:t>
            </a:r>
          </a:p>
          <a:p>
            <a:pPr eaLnBrk="1" hangingPunct="1">
              <a:lnSpc>
                <a:spcPct val="80000"/>
              </a:lnSpc>
            </a:pPr>
            <a:endParaRPr lang="en-GB" sz="1800" b="1" smtClean="0"/>
          </a:p>
          <a:p>
            <a:pPr eaLnBrk="1" hangingPunct="1">
              <a:lnSpc>
                <a:spcPct val="80000"/>
              </a:lnSpc>
            </a:pPr>
            <a:r>
              <a:rPr lang="en-GB" sz="1800" b="1" smtClean="0"/>
              <a:t>*** Input to WHO that will co-ordinate all health impact related issues. </a:t>
            </a:r>
          </a:p>
          <a:p>
            <a:pPr eaLnBrk="1" hangingPunct="1">
              <a:lnSpc>
                <a:spcPct val="80000"/>
              </a:lnSpc>
            </a:pPr>
            <a:endParaRPr lang="en-GB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The issues for Integrated Assessment</a:t>
            </a:r>
            <a:endParaRPr lang="en-GB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120775"/>
            <a:ext cx="8229600" cy="50053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sz="2800" smtClean="0"/>
              <a:t>What are the synergies between Air Quality and Climate Change and are they incorporated in Integrated Assessment?</a:t>
            </a:r>
          </a:p>
          <a:p>
            <a:pPr eaLnBrk="1" hangingPunct="1"/>
            <a:r>
              <a:rPr lang="en-GB" sz="2800" smtClean="0"/>
              <a:t>Are the scales of assessment for the different pollutants (eg. local scales of urban air quality versus global scale assessment of radiative forcing by GHG) properly considered in IA?</a:t>
            </a:r>
          </a:p>
          <a:p>
            <a:pPr eaLnBrk="1" hangingPunct="1"/>
            <a:r>
              <a:rPr lang="en-GB" sz="2800" smtClean="0"/>
              <a:t>Systematic review of IAM available in MS for Air Quality (APPRAISAL)</a:t>
            </a:r>
          </a:p>
          <a:p>
            <a:pPr eaLnBrk="1" hangingPunct="1"/>
            <a:r>
              <a:rPr lang="en-GB" sz="2800" smtClean="0"/>
              <a:t>Is it possible to integrate Climate change, human health and ecosystem damage into a single model?</a:t>
            </a:r>
          </a:p>
          <a:p>
            <a:pPr eaLnBrk="1" hangingPunct="1">
              <a:buFont typeface="Arial" charset="0"/>
              <a:buNone/>
            </a:pPr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8000" y="1133872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Chapters  and Lead </a:t>
            </a:r>
            <a:r>
              <a:rPr lang="en-GB" dirty="0" smtClean="0"/>
              <a:t>Authors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Coordinated by David Fowler</a:t>
            </a:r>
            <a:endParaRPr lang="en-GB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3079501"/>
            <a:ext cx="8229600" cy="4525963"/>
          </a:xfrm>
        </p:spPr>
        <p:txBody>
          <a:bodyPr/>
          <a:lstStyle/>
          <a:p>
            <a:pPr eaLnBrk="1" hangingPunct="1"/>
            <a:r>
              <a:rPr lang="en-GB" sz="2400" dirty="0" smtClean="0"/>
              <a:t>Nitrogen			Mark Sutton	CEH Edinburgh</a:t>
            </a:r>
          </a:p>
          <a:p>
            <a:pPr eaLnBrk="1" hangingPunct="1"/>
            <a:r>
              <a:rPr lang="en-GB" sz="2400" dirty="0" smtClean="0"/>
              <a:t>Particulate matter		</a:t>
            </a:r>
            <a:r>
              <a:rPr lang="en-GB" sz="2400" dirty="0" err="1" smtClean="0"/>
              <a:t>Sandro</a:t>
            </a:r>
            <a:r>
              <a:rPr lang="en-GB" sz="2400" dirty="0" smtClean="0"/>
              <a:t> </a:t>
            </a:r>
            <a:r>
              <a:rPr lang="en-GB" sz="2400" dirty="0" err="1" smtClean="0"/>
              <a:t>Fuzzi</a:t>
            </a:r>
            <a:r>
              <a:rPr lang="en-GB" sz="2400" dirty="0" smtClean="0"/>
              <a:t>	CNR Bologna</a:t>
            </a:r>
          </a:p>
          <a:p>
            <a:pPr eaLnBrk="1" hangingPunct="1"/>
            <a:r>
              <a:rPr lang="en-GB" sz="2400" dirty="0" smtClean="0"/>
              <a:t>Ozone			Paul Monks	</a:t>
            </a:r>
            <a:r>
              <a:rPr lang="en-GB" sz="2400" dirty="0" err="1" smtClean="0"/>
              <a:t>Univ</a:t>
            </a:r>
            <a:r>
              <a:rPr lang="en-GB" sz="2400" dirty="0" smtClean="0"/>
              <a:t> Leicester</a:t>
            </a:r>
          </a:p>
          <a:p>
            <a:pPr eaLnBrk="1" hangingPunct="1"/>
            <a:r>
              <a:rPr lang="en-GB" sz="2400" dirty="0" smtClean="0"/>
              <a:t>Air quality and climate	Guy </a:t>
            </a:r>
            <a:r>
              <a:rPr lang="en-GB" sz="2400" dirty="0" err="1" smtClean="0"/>
              <a:t>Brasseur</a:t>
            </a:r>
            <a:r>
              <a:rPr lang="en-GB" sz="2400" dirty="0" smtClean="0"/>
              <a:t>	Climate Service Cr</a:t>
            </a:r>
          </a:p>
          <a:p>
            <a:pPr eaLnBrk="1" hangingPunct="1"/>
            <a:r>
              <a:rPr lang="en-GB" sz="2400" dirty="0" smtClean="0"/>
              <a:t>Air quality and health	Bert </a:t>
            </a:r>
            <a:r>
              <a:rPr lang="en-GB" sz="2400" dirty="0" err="1" smtClean="0"/>
              <a:t>Brunekreef</a:t>
            </a:r>
            <a:r>
              <a:rPr lang="en-GB" sz="2400" dirty="0" smtClean="0"/>
              <a:t> </a:t>
            </a:r>
            <a:r>
              <a:rPr lang="en-GB" sz="2400" dirty="0" err="1" smtClean="0"/>
              <a:t>Univ</a:t>
            </a:r>
            <a:r>
              <a:rPr lang="en-GB" sz="2400" dirty="0" smtClean="0"/>
              <a:t> Utrecht	</a:t>
            </a:r>
          </a:p>
          <a:p>
            <a:pPr eaLnBrk="1" hangingPunct="1"/>
            <a:r>
              <a:rPr lang="en-GB" sz="2400" dirty="0" smtClean="0"/>
              <a:t>Integrated Assessment	Rainer Friedrich  </a:t>
            </a:r>
            <a:r>
              <a:rPr lang="en-GB" sz="2400" dirty="0" err="1" smtClean="0"/>
              <a:t>Univ</a:t>
            </a:r>
            <a:r>
              <a:rPr lang="en-GB" sz="2400" dirty="0" smtClean="0"/>
              <a:t> Stuttgart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>Air policy related research outputs from the EU RTD projects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-107950" y="2619375"/>
            <a:ext cx="2005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BE" sz="1400" i="1">
                <a:latin typeface="Comic Sans MS" pitchFamily="66" charset="0"/>
              </a:rPr>
              <a:t>Kickoff meeting</a:t>
            </a:r>
            <a:r>
              <a:rPr lang="fr-BE" sz="1400" b="1">
                <a:latin typeface="Comic Sans MS" pitchFamily="66" charset="0"/>
              </a:rPr>
              <a:t> </a:t>
            </a:r>
            <a:endParaRPr lang="en-GB" sz="1400" b="1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" y="2338388"/>
            <a:ext cx="7951788" cy="4105275"/>
            <a:chOff x="48" y="1473"/>
            <a:chExt cx="5009" cy="2586"/>
          </a:xfrm>
        </p:grpSpPr>
        <p:sp>
          <p:nvSpPr>
            <p:cNvPr id="5131" name="Text Box 15"/>
            <p:cNvSpPr txBox="1">
              <a:spLocks noChangeArrowheads="1"/>
            </p:cNvSpPr>
            <p:nvPr/>
          </p:nvSpPr>
          <p:spPr bwMode="auto">
            <a:xfrm rot="-2302848">
              <a:off x="48" y="2633"/>
              <a:ext cx="113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fr-BE" sz="1400" b="1">
                  <a:latin typeface="Comic Sans MS" pitchFamily="66" charset="0"/>
                </a:rPr>
                <a:t>Drafting the general outline of the report </a:t>
              </a:r>
              <a:endParaRPr lang="en-GB" sz="1400" b="1">
                <a:latin typeface="Comic Sans MS" pitchFamily="66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58" y="1473"/>
              <a:ext cx="4899" cy="2586"/>
              <a:chOff x="158" y="1473"/>
              <a:chExt cx="4899" cy="2586"/>
            </a:xfrm>
          </p:grpSpPr>
          <p:sp>
            <p:nvSpPr>
              <p:cNvPr id="5133" name="Line 11"/>
              <p:cNvSpPr>
                <a:spLocks noChangeShapeType="1"/>
              </p:cNvSpPr>
              <p:nvPr/>
            </p:nvSpPr>
            <p:spPr bwMode="auto">
              <a:xfrm>
                <a:off x="521" y="1979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Line 4"/>
              <p:cNvSpPr>
                <a:spLocks noChangeShapeType="1"/>
              </p:cNvSpPr>
              <p:nvPr/>
            </p:nvSpPr>
            <p:spPr bwMode="auto">
              <a:xfrm>
                <a:off x="567" y="2069"/>
                <a:ext cx="44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Text Box 7"/>
              <p:cNvSpPr txBox="1">
                <a:spLocks noChangeArrowheads="1"/>
              </p:cNvSpPr>
              <p:nvPr/>
            </p:nvSpPr>
            <p:spPr bwMode="auto">
              <a:xfrm>
                <a:off x="158" y="1514"/>
                <a:ext cx="82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fr-BE" sz="1400" i="1">
                    <a:latin typeface="Comic Sans MS" pitchFamily="66" charset="0"/>
                  </a:rPr>
                  <a:t>October 2011</a:t>
                </a:r>
                <a:endParaRPr lang="en-GB" sz="1400" i="1">
                  <a:latin typeface="Comic Sans MS" pitchFamily="66" charset="0"/>
                </a:endParaRPr>
              </a:p>
            </p:txBody>
          </p:sp>
          <p:sp>
            <p:nvSpPr>
              <p:cNvPr id="5136" name="Line 11"/>
              <p:cNvSpPr>
                <a:spLocks noChangeShapeType="1"/>
              </p:cNvSpPr>
              <p:nvPr/>
            </p:nvSpPr>
            <p:spPr bwMode="auto">
              <a:xfrm>
                <a:off x="1655" y="1979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Line 12"/>
              <p:cNvSpPr>
                <a:spLocks noChangeShapeType="1"/>
              </p:cNvSpPr>
              <p:nvPr/>
            </p:nvSpPr>
            <p:spPr bwMode="auto">
              <a:xfrm>
                <a:off x="4468" y="1979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Rectangle 14"/>
              <p:cNvSpPr>
                <a:spLocks noChangeArrowheads="1"/>
              </p:cNvSpPr>
              <p:nvPr/>
            </p:nvSpPr>
            <p:spPr bwMode="auto">
              <a:xfrm>
                <a:off x="941" y="3865"/>
                <a:ext cx="11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en-GB" sz="1400" i="1">
                  <a:latin typeface="Comic Sans MS" pitchFamily="66" charset="0"/>
                </a:endParaRPr>
              </a:p>
            </p:txBody>
          </p:sp>
          <p:sp>
            <p:nvSpPr>
              <p:cNvPr id="5139" name="Text Box 15"/>
              <p:cNvSpPr txBox="1">
                <a:spLocks noChangeArrowheads="1"/>
              </p:cNvSpPr>
              <p:nvPr/>
            </p:nvSpPr>
            <p:spPr bwMode="auto">
              <a:xfrm rot="-2234011">
                <a:off x="1312" y="2886"/>
                <a:ext cx="143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fr-BE" sz="1400" b="1">
                    <a:latin typeface="Comic Sans MS" pitchFamily="66" charset="0"/>
                  </a:rPr>
                  <a:t>Writing the report </a:t>
                </a:r>
                <a:endParaRPr lang="en-GB" sz="1400" b="1">
                  <a:latin typeface="Comic Sans MS" pitchFamily="66" charset="0"/>
                </a:endParaRPr>
              </a:p>
            </p:txBody>
          </p:sp>
          <p:sp>
            <p:nvSpPr>
              <p:cNvPr id="5140" name="Rectangle 21"/>
              <p:cNvSpPr>
                <a:spLocks noChangeArrowheads="1"/>
              </p:cNvSpPr>
              <p:nvPr/>
            </p:nvSpPr>
            <p:spPr bwMode="auto">
              <a:xfrm>
                <a:off x="4105" y="1661"/>
                <a:ext cx="74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fr-BE" sz="1400" i="1">
                    <a:latin typeface="Comic Sans MS" pitchFamily="66" charset="0"/>
                  </a:rPr>
                  <a:t>End of 2012</a:t>
                </a:r>
              </a:p>
            </p:txBody>
          </p:sp>
          <p:sp>
            <p:nvSpPr>
              <p:cNvPr id="5141" name="Line 22"/>
              <p:cNvSpPr>
                <a:spLocks noChangeShapeType="1"/>
              </p:cNvSpPr>
              <p:nvPr/>
            </p:nvSpPr>
            <p:spPr bwMode="auto">
              <a:xfrm flipV="1">
                <a:off x="1837" y="2296"/>
                <a:ext cx="2495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Text Box 7"/>
              <p:cNvSpPr txBox="1">
                <a:spLocks noChangeArrowheads="1"/>
              </p:cNvSpPr>
              <p:nvPr/>
            </p:nvSpPr>
            <p:spPr bwMode="auto">
              <a:xfrm>
                <a:off x="1111" y="1473"/>
                <a:ext cx="1419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fr-BE" sz="1400" i="1">
                    <a:latin typeface="Comic Sans MS" pitchFamily="66" charset="0"/>
                  </a:rPr>
                  <a:t>January 2012</a:t>
                </a:r>
              </a:p>
              <a:p>
                <a:pPr algn="ctr" eaLnBrk="0" hangingPunct="0"/>
                <a:r>
                  <a:rPr lang="fr-BE" sz="1400" i="1">
                    <a:latin typeface="Comic Sans MS" pitchFamily="66" charset="0"/>
                  </a:rPr>
                  <a:t>2</a:t>
                </a:r>
                <a:r>
                  <a:rPr lang="fr-BE" sz="1400" i="1" baseline="30000">
                    <a:latin typeface="Comic Sans MS" pitchFamily="66" charset="0"/>
                  </a:rPr>
                  <a:t>nd</a:t>
                </a:r>
                <a:r>
                  <a:rPr lang="fr-BE" sz="1400" i="1">
                    <a:latin typeface="Comic Sans MS" pitchFamily="66" charset="0"/>
                  </a:rPr>
                  <a:t> Stakeholder meeting </a:t>
                </a:r>
              </a:p>
              <a:p>
                <a:pPr algn="ctr" eaLnBrk="0" hangingPunct="0"/>
                <a:r>
                  <a:rPr lang="fr-BE" sz="1400" i="1">
                    <a:latin typeface="Comic Sans MS" pitchFamily="66" charset="0"/>
                  </a:rPr>
                  <a:t>(DG ENV) </a:t>
                </a:r>
                <a:endParaRPr lang="en-GB" sz="1400" i="1">
                  <a:latin typeface="Comic Sans MS" pitchFamily="66" charset="0"/>
                </a:endParaRPr>
              </a:p>
            </p:txBody>
          </p:sp>
          <p:sp>
            <p:nvSpPr>
              <p:cNvPr id="5143" name="Line 22"/>
              <p:cNvSpPr>
                <a:spLocks noChangeShapeType="1"/>
              </p:cNvSpPr>
              <p:nvPr/>
            </p:nvSpPr>
            <p:spPr bwMode="auto">
              <a:xfrm flipV="1">
                <a:off x="748" y="2296"/>
                <a:ext cx="771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AutoShape 27"/>
              <p:cNvSpPr>
                <a:spLocks noChangeArrowheads="1"/>
              </p:cNvSpPr>
              <p:nvPr/>
            </p:nvSpPr>
            <p:spPr bwMode="auto">
              <a:xfrm>
                <a:off x="477" y="2024"/>
                <a:ext cx="90" cy="91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 sz="2400">
                  <a:latin typeface="Calibri" pitchFamily="34" charset="0"/>
                </a:endParaRPr>
              </a:p>
            </p:txBody>
          </p:sp>
          <p:sp>
            <p:nvSpPr>
              <p:cNvPr id="5145" name="AutoShape 28"/>
              <p:cNvSpPr>
                <a:spLocks noChangeArrowheads="1"/>
              </p:cNvSpPr>
              <p:nvPr/>
            </p:nvSpPr>
            <p:spPr bwMode="auto">
              <a:xfrm>
                <a:off x="4422" y="2024"/>
                <a:ext cx="90" cy="91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 sz="2400">
                  <a:latin typeface="Calibri" pitchFamily="34" charset="0"/>
                </a:endParaRPr>
              </a:p>
            </p:txBody>
          </p:sp>
          <p:sp>
            <p:nvSpPr>
              <p:cNvPr id="5146" name="Text Box 15"/>
              <p:cNvSpPr txBox="1">
                <a:spLocks noChangeArrowheads="1"/>
              </p:cNvSpPr>
              <p:nvPr/>
            </p:nvSpPr>
            <p:spPr bwMode="auto">
              <a:xfrm rot="-2302848">
                <a:off x="839" y="2704"/>
                <a:ext cx="1134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fr-BE" sz="1400" b="1">
                    <a:latin typeface="Comic Sans MS" pitchFamily="66" charset="0"/>
                  </a:rPr>
                  <a:t>Presentation of the first outline</a:t>
                </a:r>
                <a:endParaRPr lang="en-GB" sz="1400" b="1">
                  <a:latin typeface="Comic Sans MS" pitchFamily="66" charset="0"/>
                </a:endParaRPr>
              </a:p>
            </p:txBody>
          </p:sp>
          <p:sp>
            <p:nvSpPr>
              <p:cNvPr id="5147" name="Line 22"/>
              <p:cNvSpPr>
                <a:spLocks noChangeShapeType="1"/>
              </p:cNvSpPr>
              <p:nvPr/>
            </p:nvSpPr>
            <p:spPr bwMode="auto">
              <a:xfrm flipV="1">
                <a:off x="1655" y="2205"/>
                <a:ext cx="0" cy="27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AutoShape 31"/>
              <p:cNvSpPr>
                <a:spLocks noChangeArrowheads="1"/>
              </p:cNvSpPr>
              <p:nvPr/>
            </p:nvSpPr>
            <p:spPr bwMode="auto">
              <a:xfrm>
                <a:off x="1610" y="2024"/>
                <a:ext cx="90" cy="91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 sz="2400">
                  <a:latin typeface="Calibri" pitchFamily="34" charset="0"/>
                </a:endParaRPr>
              </a:p>
            </p:txBody>
          </p:sp>
          <p:sp>
            <p:nvSpPr>
              <p:cNvPr id="5149" name="Text Box 15"/>
              <p:cNvSpPr txBox="1">
                <a:spLocks noChangeArrowheads="1"/>
              </p:cNvSpPr>
              <p:nvPr/>
            </p:nvSpPr>
            <p:spPr bwMode="auto">
              <a:xfrm rot="-2234011">
                <a:off x="3470" y="2840"/>
                <a:ext cx="143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fr-BE" sz="1400" b="1">
                    <a:latin typeface="Comic Sans MS" pitchFamily="66" charset="0"/>
                  </a:rPr>
                  <a:t>Delivery of the report</a:t>
                </a:r>
                <a:endParaRPr lang="en-GB" sz="1400" b="1">
                  <a:latin typeface="Comic Sans MS" pitchFamily="66" charset="0"/>
                </a:endParaRPr>
              </a:p>
            </p:txBody>
          </p:sp>
          <p:sp>
            <p:nvSpPr>
              <p:cNvPr id="5150" name="Line 22"/>
              <p:cNvSpPr>
                <a:spLocks noChangeShapeType="1"/>
              </p:cNvSpPr>
              <p:nvPr/>
            </p:nvSpPr>
            <p:spPr bwMode="auto">
              <a:xfrm flipV="1">
                <a:off x="4468" y="2205"/>
                <a:ext cx="0" cy="27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25" name="AutoShape 31"/>
          <p:cNvSpPr>
            <a:spLocks noChangeArrowheads="1"/>
          </p:cNvSpPr>
          <p:nvPr/>
        </p:nvSpPr>
        <p:spPr bwMode="auto">
          <a:xfrm>
            <a:off x="4491038" y="3209925"/>
            <a:ext cx="142875" cy="1444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sz="2400">
              <a:latin typeface="Calibri" pitchFamily="34" charset="0"/>
            </a:endParaRPr>
          </a:p>
        </p:txBody>
      </p:sp>
      <p:sp>
        <p:nvSpPr>
          <p:cNvPr id="5126" name="Rectangle 26"/>
          <p:cNvSpPr>
            <a:spLocks noChangeArrowheads="1"/>
          </p:cNvSpPr>
          <p:nvPr/>
        </p:nvSpPr>
        <p:spPr bwMode="auto">
          <a:xfrm rot="-2405275">
            <a:off x="2754313" y="4756150"/>
            <a:ext cx="2501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r-BE" sz="1400" b="1">
                <a:latin typeface="Comic Sans MS" pitchFamily="66" charset="0"/>
              </a:rPr>
              <a:t>First draft for discussion </a:t>
            </a:r>
            <a:endParaRPr lang="en-GB" sz="1400" b="1">
              <a:latin typeface="Comic Sans MS" pitchFamily="66" charset="0"/>
            </a:endParaRPr>
          </a:p>
        </p:txBody>
      </p:sp>
      <p:sp>
        <p:nvSpPr>
          <p:cNvPr id="5127" name="Line 22"/>
          <p:cNvSpPr>
            <a:spLocks noChangeShapeType="1"/>
          </p:cNvSpPr>
          <p:nvPr/>
        </p:nvSpPr>
        <p:spPr bwMode="auto">
          <a:xfrm flipV="1">
            <a:off x="4572000" y="3414713"/>
            <a:ext cx="0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Rectangle 28"/>
          <p:cNvSpPr>
            <a:spLocks noChangeArrowheads="1"/>
          </p:cNvSpPr>
          <p:nvPr/>
        </p:nvSpPr>
        <p:spPr bwMode="auto">
          <a:xfrm>
            <a:off x="4129088" y="2493963"/>
            <a:ext cx="9953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r-BE" sz="1400" i="1">
                <a:latin typeface="Comic Sans MS" pitchFamily="66" charset="0"/>
              </a:rPr>
              <a:t>June2012</a:t>
            </a:r>
          </a:p>
        </p:txBody>
      </p:sp>
      <p:sp>
        <p:nvSpPr>
          <p:cNvPr id="5129" name="Line 12"/>
          <p:cNvSpPr>
            <a:spLocks noChangeShapeType="1"/>
          </p:cNvSpPr>
          <p:nvPr/>
        </p:nvSpPr>
        <p:spPr bwMode="auto">
          <a:xfrm>
            <a:off x="4575175" y="312102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Rectangle 30"/>
          <p:cNvSpPr>
            <a:spLocks noChangeArrowheads="1"/>
          </p:cNvSpPr>
          <p:nvPr/>
        </p:nvSpPr>
        <p:spPr bwMode="auto">
          <a:xfrm rot="-2349972">
            <a:off x="3951288" y="4610100"/>
            <a:ext cx="2503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r-BE" sz="1400" b="1">
                <a:latin typeface="Comic Sans MS" pitchFamily="66" charset="0"/>
              </a:rPr>
              <a:t>Consultation and iteration</a:t>
            </a:r>
            <a:endParaRPr lang="en-GB" sz="1400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nb-NO" sz="2800" dirty="0" err="1" smtClean="0"/>
              <a:t>Example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input for </a:t>
            </a:r>
            <a:r>
              <a:rPr lang="nb-NO" sz="2800" dirty="0" err="1" smtClean="0"/>
              <a:t>the</a:t>
            </a:r>
            <a:r>
              <a:rPr lang="nb-NO" sz="2800" dirty="0" smtClean="0"/>
              <a:t> RTD </a:t>
            </a:r>
            <a:r>
              <a:rPr lang="nb-NO" sz="2800" dirty="0" err="1" smtClean="0"/>
              <a:t>report</a:t>
            </a:r>
            <a:r>
              <a:rPr lang="nb-NO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3175" y="1253976"/>
            <a:ext cx="659765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373216"/>
            <a:ext cx="811986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”</a:t>
            </a:r>
            <a:r>
              <a:rPr lang="nb-NO" dirty="0" err="1" smtClean="0"/>
              <a:t>new</a:t>
            </a:r>
            <a:r>
              <a:rPr lang="nb-NO" dirty="0" smtClean="0"/>
              <a:t>” EMEP </a:t>
            </a:r>
            <a:r>
              <a:rPr lang="nb-NO" dirty="0" err="1" smtClean="0"/>
              <a:t>monitoring</a:t>
            </a:r>
            <a:r>
              <a:rPr lang="nb-NO" dirty="0" smtClean="0"/>
              <a:t> </a:t>
            </a:r>
            <a:r>
              <a:rPr lang="nb-NO" dirty="0" err="1" smtClean="0"/>
              <a:t>strategy</a:t>
            </a:r>
            <a:r>
              <a:rPr lang="nb-NO" dirty="0" smtClean="0"/>
              <a:t> </a:t>
            </a:r>
            <a:r>
              <a:rPr lang="nb-NO" dirty="0" err="1" smtClean="0"/>
              <a:t>entered</a:t>
            </a:r>
            <a:r>
              <a:rPr lang="nb-NO" dirty="0" smtClean="0"/>
              <a:t> </a:t>
            </a:r>
            <a:r>
              <a:rPr lang="nb-NO" dirty="0" err="1" smtClean="0"/>
              <a:t>into</a:t>
            </a:r>
            <a:r>
              <a:rPr lang="nb-NO" dirty="0" smtClean="0"/>
              <a:t> </a:t>
            </a:r>
            <a:r>
              <a:rPr lang="nb-NO" dirty="0" err="1" smtClean="0"/>
              <a:t>force</a:t>
            </a:r>
            <a:r>
              <a:rPr lang="nb-NO" dirty="0" smtClean="0"/>
              <a:t> in 2010, </a:t>
            </a:r>
            <a:r>
              <a:rPr lang="nb-NO" dirty="0" err="1" smtClean="0"/>
              <a:t>Parties</a:t>
            </a:r>
            <a:r>
              <a:rPr lang="nb-NO" dirty="0" smtClean="0"/>
              <a:t> </a:t>
            </a:r>
            <a:r>
              <a:rPr lang="nb-NO" dirty="0" smtClean="0"/>
              <a:t>have an </a:t>
            </a:r>
            <a:r>
              <a:rPr lang="nb-NO" dirty="0" err="1" smtClean="0"/>
              <a:t>obligation</a:t>
            </a:r>
            <a:r>
              <a:rPr lang="nb-NO" dirty="0" smtClean="0"/>
              <a:t> to </a:t>
            </a:r>
            <a:r>
              <a:rPr lang="nb-NO" dirty="0" err="1" smtClean="0"/>
              <a:t>comply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requirements</a:t>
            </a:r>
            <a:endParaRPr lang="nb-NO" dirty="0" smtClean="0"/>
          </a:p>
          <a:p>
            <a:r>
              <a:rPr lang="nb-NO" dirty="0" err="1" smtClean="0"/>
              <a:t>Challenging</a:t>
            </a:r>
            <a:r>
              <a:rPr lang="nb-NO" dirty="0" smtClean="0"/>
              <a:t> to </a:t>
            </a:r>
            <a:r>
              <a:rPr lang="nb-NO" dirty="0" err="1" smtClean="0"/>
              <a:t>implement</a:t>
            </a:r>
            <a:r>
              <a:rPr lang="nb-NO" dirty="0" smtClean="0"/>
              <a:t> and </a:t>
            </a:r>
            <a:r>
              <a:rPr lang="nb-NO" dirty="0" err="1" smtClean="0"/>
              <a:t>sustain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1, </a:t>
            </a:r>
            <a:r>
              <a:rPr lang="nb-NO" dirty="0" err="1" smtClean="0"/>
              <a:t>level</a:t>
            </a:r>
            <a:r>
              <a:rPr lang="nb-NO" dirty="0" smtClean="0"/>
              <a:t> 2 </a:t>
            </a:r>
            <a:r>
              <a:rPr lang="nb-NO" dirty="0" err="1" smtClean="0"/>
              <a:t>activities</a:t>
            </a:r>
            <a:r>
              <a:rPr lang="nb-NO" dirty="0" smtClean="0"/>
              <a:t> </a:t>
            </a:r>
            <a:r>
              <a:rPr lang="nb-NO" dirty="0" err="1" smtClean="0"/>
              <a:t>strengthened</a:t>
            </a:r>
            <a:r>
              <a:rPr lang="nb-NO" dirty="0" smtClean="0"/>
              <a:t> </a:t>
            </a:r>
            <a:r>
              <a:rPr lang="nb-NO" dirty="0" err="1" smtClean="0"/>
              <a:t>throug</a:t>
            </a:r>
            <a:r>
              <a:rPr lang="nb-NO" dirty="0" smtClean="0"/>
              <a:t> </a:t>
            </a:r>
            <a:r>
              <a:rPr lang="nb-NO" dirty="0" err="1" smtClean="0"/>
              <a:t>EC-infrastructures</a:t>
            </a:r>
            <a:r>
              <a:rPr lang="nb-NO" dirty="0" smtClean="0"/>
              <a:t> </a:t>
            </a:r>
            <a:r>
              <a:rPr lang="nb-NO" dirty="0" err="1" smtClean="0"/>
              <a:t>projects</a:t>
            </a:r>
            <a:r>
              <a:rPr lang="nb-NO" dirty="0" smtClean="0"/>
              <a:t> (</a:t>
            </a:r>
            <a:r>
              <a:rPr lang="nb-NO" dirty="0" err="1" smtClean="0"/>
              <a:t>albeit</a:t>
            </a:r>
            <a:r>
              <a:rPr lang="nb-NO" dirty="0" smtClean="0"/>
              <a:t> </a:t>
            </a:r>
            <a:r>
              <a:rPr lang="nb-NO" dirty="0" err="1" smtClean="0"/>
              <a:t>no</a:t>
            </a:r>
            <a:r>
              <a:rPr lang="nb-NO" dirty="0" smtClean="0"/>
              <a:t> </a:t>
            </a:r>
            <a:r>
              <a:rPr lang="nb-NO" dirty="0" err="1" smtClean="0"/>
              <a:t>funding</a:t>
            </a:r>
            <a:r>
              <a:rPr lang="nb-NO" dirty="0" smtClean="0"/>
              <a:t> for </a:t>
            </a:r>
            <a:r>
              <a:rPr lang="nb-NO" dirty="0" err="1" smtClean="0"/>
              <a:t>monitoring</a:t>
            </a:r>
            <a:r>
              <a:rPr lang="nb-NO" dirty="0" smtClean="0"/>
              <a:t>), </a:t>
            </a:r>
            <a:r>
              <a:rPr lang="nb-NO" dirty="0" err="1" smtClean="0"/>
              <a:t>fever</a:t>
            </a:r>
            <a:r>
              <a:rPr lang="nb-NO" dirty="0" smtClean="0"/>
              <a:t> </a:t>
            </a:r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oriented</a:t>
            </a:r>
            <a:r>
              <a:rPr lang="nb-NO" dirty="0" smtClean="0"/>
              <a:t> RTD </a:t>
            </a:r>
            <a:r>
              <a:rPr lang="nb-NO" dirty="0" err="1" smtClean="0"/>
              <a:t>opportunities</a:t>
            </a:r>
            <a:r>
              <a:rPr lang="nb-NO" dirty="0" smtClean="0"/>
              <a:t> </a:t>
            </a:r>
            <a:endParaRPr lang="nb-NO" dirty="0" smtClean="0"/>
          </a:p>
          <a:p>
            <a:r>
              <a:rPr lang="nb-NO" dirty="0" err="1" smtClean="0"/>
              <a:t>Parties</a:t>
            </a:r>
            <a:r>
              <a:rPr lang="nb-NO" dirty="0" smtClean="0"/>
              <a:t> have </a:t>
            </a:r>
            <a:r>
              <a:rPr lang="nb-NO" dirty="0" err="1" smtClean="0"/>
              <a:t>expressed</a:t>
            </a:r>
            <a:r>
              <a:rPr lang="nb-NO" dirty="0" smtClean="0"/>
              <a:t> </a:t>
            </a:r>
            <a:r>
              <a:rPr lang="nb-NO" dirty="0" err="1" smtClean="0"/>
              <a:t>concern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EC </a:t>
            </a:r>
            <a:r>
              <a:rPr lang="nb-NO" dirty="0" err="1" smtClean="0"/>
              <a:t>Directive</a:t>
            </a:r>
            <a:r>
              <a:rPr lang="nb-NO" dirty="0" smtClean="0"/>
              <a:t> </a:t>
            </a:r>
            <a:r>
              <a:rPr lang="nb-NO" dirty="0" err="1" smtClean="0"/>
              <a:t>requirements</a:t>
            </a:r>
            <a:r>
              <a:rPr lang="nb-NO" dirty="0" smtClean="0"/>
              <a:t> </a:t>
            </a:r>
            <a:r>
              <a:rPr lang="nb-NO" dirty="0" err="1" smtClean="0"/>
              <a:t>take</a:t>
            </a:r>
            <a:r>
              <a:rPr lang="nb-NO" dirty="0" smtClean="0"/>
              <a:t> </a:t>
            </a:r>
            <a:r>
              <a:rPr lang="nb-NO" dirty="0" err="1" smtClean="0"/>
              <a:t>priority</a:t>
            </a:r>
            <a:r>
              <a:rPr lang="nb-NO" dirty="0" smtClean="0"/>
              <a:t> over </a:t>
            </a:r>
            <a:r>
              <a:rPr lang="nb-NO" dirty="0" err="1" smtClean="0"/>
              <a:t>traditional</a:t>
            </a:r>
            <a:r>
              <a:rPr lang="nb-NO" dirty="0" smtClean="0"/>
              <a:t> EMEP </a:t>
            </a:r>
            <a:r>
              <a:rPr lang="nb-NO" dirty="0" err="1" smtClean="0"/>
              <a:t>monitoring</a:t>
            </a:r>
            <a:endParaRPr lang="nb-NO" dirty="0" smtClean="0"/>
          </a:p>
          <a:p>
            <a:r>
              <a:rPr lang="nb-NO" dirty="0" smtClean="0"/>
              <a:t>”Mismatch”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Directive</a:t>
            </a:r>
            <a:r>
              <a:rPr lang="nb-NO" dirty="0" smtClean="0"/>
              <a:t> </a:t>
            </a:r>
            <a:r>
              <a:rPr lang="nb-NO" dirty="0" err="1" smtClean="0"/>
              <a:t>vs</a:t>
            </a:r>
            <a:r>
              <a:rPr lang="nb-NO" dirty="0" smtClean="0"/>
              <a:t> EMEP </a:t>
            </a:r>
            <a:r>
              <a:rPr lang="nb-NO" dirty="0" err="1" smtClean="0"/>
              <a:t>monitoring</a:t>
            </a:r>
            <a:r>
              <a:rPr lang="nb-NO" dirty="0" smtClean="0"/>
              <a:t> </a:t>
            </a:r>
            <a:r>
              <a:rPr lang="nb-NO" dirty="0" err="1" smtClean="0"/>
              <a:t>strategies</a:t>
            </a:r>
            <a:endParaRPr lang="nb-NO" dirty="0" smtClean="0"/>
          </a:p>
          <a:p>
            <a:r>
              <a:rPr lang="nb-NO" dirty="0" err="1" smtClean="0"/>
              <a:t>Identified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to </a:t>
            </a:r>
            <a:r>
              <a:rPr lang="nb-NO" dirty="0" err="1" smtClean="0"/>
              <a:t>raise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awarness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importance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EMEP </a:t>
            </a:r>
            <a:r>
              <a:rPr lang="nb-NO" dirty="0" err="1" smtClean="0"/>
              <a:t>monitorin</a:t>
            </a:r>
            <a:r>
              <a:rPr lang="nb-NO" dirty="0" err="1" smtClean="0"/>
              <a:t>g</a:t>
            </a:r>
            <a:endParaRPr lang="nb-NO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254" y="178850"/>
            <a:ext cx="8532225" cy="6418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71600" y="908720"/>
            <a:ext cx="6912768" cy="9361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Situation</a:t>
            </a:r>
            <a:r>
              <a:rPr lang="nb-NO" dirty="0" smtClean="0"/>
              <a:t> </a:t>
            </a:r>
            <a:r>
              <a:rPr lang="nb-NO" dirty="0" err="1" smtClean="0"/>
              <a:t>now</a:t>
            </a:r>
            <a:r>
              <a:rPr lang="nb-NO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nb-NO" dirty="0" smtClean="0"/>
          </a:p>
          <a:p>
            <a:r>
              <a:rPr lang="nb-NO" dirty="0" err="1" smtClean="0"/>
              <a:t>Opportunities</a:t>
            </a:r>
            <a:r>
              <a:rPr lang="nb-NO" dirty="0" smtClean="0"/>
              <a:t> for input have </a:t>
            </a:r>
            <a:r>
              <a:rPr lang="nb-NO" dirty="0" err="1" smtClean="0"/>
              <a:t>been</a:t>
            </a:r>
            <a:r>
              <a:rPr lang="nb-NO" dirty="0" smtClean="0"/>
              <a:t> </a:t>
            </a:r>
            <a:r>
              <a:rPr lang="nb-NO" dirty="0" err="1" smtClean="0"/>
              <a:t>utilizied</a:t>
            </a:r>
            <a:r>
              <a:rPr lang="nb-NO" dirty="0" smtClean="0"/>
              <a:t>, </a:t>
            </a:r>
            <a:r>
              <a:rPr lang="nb-NO" dirty="0" err="1" smtClean="0"/>
              <a:t>impact</a:t>
            </a:r>
            <a:r>
              <a:rPr lang="nb-NO" dirty="0" smtClean="0"/>
              <a:t> not </a:t>
            </a:r>
            <a:r>
              <a:rPr lang="nb-NO" dirty="0" err="1" smtClean="0"/>
              <a:t>yet</a:t>
            </a:r>
            <a:r>
              <a:rPr lang="nb-NO" dirty="0" smtClean="0"/>
              <a:t> </a:t>
            </a:r>
            <a:r>
              <a:rPr lang="nb-NO" dirty="0" err="1" smtClean="0"/>
              <a:t>known</a:t>
            </a:r>
            <a:endParaRPr lang="nb-NO" dirty="0" smtClean="0"/>
          </a:p>
          <a:p>
            <a:r>
              <a:rPr lang="nb-NO" dirty="0" smtClean="0"/>
              <a:t>AQD </a:t>
            </a:r>
            <a:r>
              <a:rPr lang="nb-NO" dirty="0" err="1" smtClean="0"/>
              <a:t>vs</a:t>
            </a:r>
            <a:r>
              <a:rPr lang="nb-NO" dirty="0" smtClean="0"/>
              <a:t> EMEP </a:t>
            </a:r>
            <a:r>
              <a:rPr lang="nb-NO" dirty="0" smtClean="0"/>
              <a:t>not </a:t>
            </a:r>
            <a:r>
              <a:rPr lang="nb-NO" dirty="0" err="1" smtClean="0"/>
              <a:t>any</a:t>
            </a:r>
            <a:r>
              <a:rPr lang="nb-NO" dirty="0" smtClean="0"/>
              <a:t> longer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smtClean="0"/>
              <a:t>most </a:t>
            </a:r>
            <a:r>
              <a:rPr lang="nb-NO" dirty="0" err="1" smtClean="0"/>
              <a:t>important</a:t>
            </a:r>
            <a:r>
              <a:rPr lang="nb-NO" dirty="0" smtClean="0"/>
              <a:t> </a:t>
            </a:r>
            <a:r>
              <a:rPr lang="nb-NO" dirty="0" err="1" smtClean="0"/>
              <a:t>issue</a:t>
            </a:r>
            <a:r>
              <a:rPr lang="nb-NO" dirty="0" smtClean="0"/>
              <a:t> </a:t>
            </a:r>
            <a:r>
              <a:rPr lang="nb-NO" dirty="0" smtClean="0"/>
              <a:t>(?)</a:t>
            </a:r>
            <a:endParaRPr lang="nb-NO" dirty="0" smtClean="0"/>
          </a:p>
          <a:p>
            <a:r>
              <a:rPr lang="nb-NO" dirty="0" err="1" smtClean="0"/>
              <a:t>Climate</a:t>
            </a:r>
            <a:r>
              <a:rPr lang="nb-NO" dirty="0" smtClean="0"/>
              <a:t> </a:t>
            </a:r>
            <a:r>
              <a:rPr lang="nb-NO" dirty="0" err="1" smtClean="0"/>
              <a:t>change</a:t>
            </a:r>
            <a:r>
              <a:rPr lang="nb-NO" dirty="0" smtClean="0"/>
              <a:t> is driving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political</a:t>
            </a:r>
            <a:r>
              <a:rPr lang="nb-NO" dirty="0" smtClean="0"/>
              <a:t> agenda</a:t>
            </a:r>
          </a:p>
          <a:p>
            <a:r>
              <a:rPr lang="nb-NO" dirty="0" smtClean="0"/>
              <a:t>Less </a:t>
            </a:r>
            <a:r>
              <a:rPr lang="nb-NO" dirty="0" err="1" smtClean="0"/>
              <a:t>appreciation</a:t>
            </a:r>
            <a:r>
              <a:rPr lang="nb-NO" dirty="0" smtClean="0"/>
              <a:t> for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to understand </a:t>
            </a:r>
            <a:r>
              <a:rPr lang="nb-NO" dirty="0" err="1" smtClean="0"/>
              <a:t>atmospheric</a:t>
            </a:r>
            <a:r>
              <a:rPr lang="nb-NO" dirty="0" smtClean="0"/>
              <a:t> </a:t>
            </a:r>
            <a:r>
              <a:rPr lang="nb-NO" dirty="0" err="1" smtClean="0"/>
              <a:t>processes</a:t>
            </a:r>
            <a:r>
              <a:rPr lang="nb-NO" dirty="0" smtClean="0"/>
              <a:t> (?)</a:t>
            </a:r>
            <a:endParaRPr lang="nb-NO" dirty="0" smtClean="0"/>
          </a:p>
          <a:p>
            <a:r>
              <a:rPr lang="nb-NO" dirty="0" err="1" smtClean="0"/>
              <a:t>C</a:t>
            </a:r>
            <a:r>
              <a:rPr lang="nb-NO" dirty="0" err="1" smtClean="0"/>
              <a:t>aotic</a:t>
            </a:r>
            <a:r>
              <a:rPr lang="nb-NO" dirty="0" smtClean="0"/>
              <a:t> </a:t>
            </a:r>
            <a:r>
              <a:rPr lang="nb-NO" dirty="0" err="1" smtClean="0"/>
              <a:t>situation</a:t>
            </a:r>
            <a:r>
              <a:rPr lang="nb-NO" dirty="0" smtClean="0"/>
              <a:t>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very</a:t>
            </a:r>
            <a:r>
              <a:rPr lang="nb-NO" dirty="0" smtClean="0"/>
              <a:t> </a:t>
            </a:r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different</a:t>
            </a:r>
            <a:r>
              <a:rPr lang="nb-NO" dirty="0" smtClean="0"/>
              <a:t> </a:t>
            </a:r>
            <a:r>
              <a:rPr lang="nb-NO" dirty="0" err="1" smtClean="0"/>
              <a:t>programmes</a:t>
            </a:r>
            <a:r>
              <a:rPr lang="nb-NO" dirty="0" smtClean="0"/>
              <a:t> and </a:t>
            </a:r>
            <a:r>
              <a:rPr lang="nb-NO" dirty="0" err="1" smtClean="0"/>
              <a:t>organizations</a:t>
            </a:r>
            <a:r>
              <a:rPr lang="nb-NO" dirty="0" smtClean="0"/>
              <a:t> </a:t>
            </a:r>
            <a:r>
              <a:rPr lang="nb-NO" dirty="0" err="1" smtClean="0"/>
              <a:t>argue</a:t>
            </a:r>
            <a:r>
              <a:rPr lang="nb-NO" dirty="0" smtClean="0"/>
              <a:t> </a:t>
            </a:r>
            <a:r>
              <a:rPr lang="nb-NO" dirty="0" err="1" smtClean="0"/>
              <a:t>their</a:t>
            </a:r>
            <a:r>
              <a:rPr lang="nb-NO" dirty="0" smtClean="0"/>
              <a:t> </a:t>
            </a:r>
            <a:r>
              <a:rPr lang="nb-NO" dirty="0" err="1" smtClean="0"/>
              <a:t>importance</a:t>
            </a:r>
            <a:r>
              <a:rPr lang="nb-NO" dirty="0" smtClean="0"/>
              <a:t> to </a:t>
            </a:r>
            <a:r>
              <a:rPr lang="nb-NO" dirty="0" err="1" smtClean="0"/>
              <a:t>address</a:t>
            </a:r>
            <a:r>
              <a:rPr lang="nb-NO" dirty="0" smtClean="0"/>
              <a:t> </a:t>
            </a:r>
            <a:r>
              <a:rPr lang="nb-NO" dirty="0" err="1" smtClean="0"/>
              <a:t>climate</a:t>
            </a:r>
            <a:r>
              <a:rPr lang="nb-NO" dirty="0" smtClean="0"/>
              <a:t> </a:t>
            </a:r>
            <a:r>
              <a:rPr lang="nb-NO" dirty="0" err="1" smtClean="0"/>
              <a:t>change</a:t>
            </a:r>
            <a:r>
              <a:rPr lang="nb-NO" dirty="0" smtClean="0"/>
              <a:t> (</a:t>
            </a:r>
            <a:r>
              <a:rPr lang="nb-NO" dirty="0" err="1" smtClean="0"/>
              <a:t>largely</a:t>
            </a:r>
            <a:r>
              <a:rPr lang="nb-NO" dirty="0" smtClean="0"/>
              <a:t> driven by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institutes</a:t>
            </a:r>
            <a:r>
              <a:rPr lang="nb-NO" dirty="0" smtClean="0"/>
              <a:t>). </a:t>
            </a:r>
            <a:r>
              <a:rPr lang="nb-NO" dirty="0" smtClean="0"/>
              <a:t>Most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these</a:t>
            </a:r>
            <a:r>
              <a:rPr lang="nb-NO" dirty="0" smtClean="0"/>
              <a:t> </a:t>
            </a:r>
            <a:r>
              <a:rPr lang="nb-NO" dirty="0" err="1" smtClean="0"/>
              <a:t>rely</a:t>
            </a:r>
            <a:r>
              <a:rPr lang="nb-NO" dirty="0" smtClean="0"/>
              <a:t> </a:t>
            </a:r>
            <a:r>
              <a:rPr lang="nb-NO" dirty="0" err="1" smtClean="0"/>
              <a:t>however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EMEP </a:t>
            </a:r>
            <a:r>
              <a:rPr lang="nb-NO" dirty="0" err="1" smtClean="0"/>
              <a:t>network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err="1" smtClean="0"/>
              <a:t>Views</a:t>
            </a:r>
            <a:r>
              <a:rPr lang="nb-NO" dirty="0" smtClean="0"/>
              <a:t> and </a:t>
            </a:r>
            <a:r>
              <a:rPr lang="nb-NO" dirty="0" err="1" smtClean="0"/>
              <a:t>wishes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how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smtClean="0"/>
              <a:t>EMEP </a:t>
            </a:r>
            <a:r>
              <a:rPr lang="nb-NO" dirty="0" err="1" smtClean="0"/>
              <a:t>bodies</a:t>
            </a:r>
            <a:r>
              <a:rPr lang="nb-NO" dirty="0" smtClean="0"/>
              <a:t> and </a:t>
            </a:r>
            <a:r>
              <a:rPr lang="nb-NO" dirty="0" err="1" smtClean="0"/>
              <a:t>centers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support </a:t>
            </a:r>
            <a:r>
              <a:rPr lang="nb-NO" dirty="0" err="1" smtClean="0"/>
              <a:t>national</a:t>
            </a:r>
            <a:r>
              <a:rPr lang="nb-NO" dirty="0" smtClean="0"/>
              <a:t> </a:t>
            </a:r>
            <a:r>
              <a:rPr lang="nb-NO" dirty="0" err="1" smtClean="0"/>
              <a:t>needs</a:t>
            </a:r>
            <a:r>
              <a:rPr lang="nb-NO" dirty="0" smtClean="0"/>
              <a:t>? -&gt; </a:t>
            </a:r>
            <a:r>
              <a:rPr lang="nb-NO" dirty="0" err="1" smtClean="0"/>
              <a:t>dicussion</a:t>
            </a:r>
            <a:r>
              <a:rPr lang="nb-NO" dirty="0" smtClean="0"/>
              <a:t> </a:t>
            </a:r>
            <a:r>
              <a:rPr lang="nb-NO" dirty="0" err="1" smtClean="0"/>
              <a:t>session</a:t>
            </a:r>
            <a:r>
              <a:rPr lang="nb-NO" dirty="0" smtClean="0"/>
              <a:t> to </a:t>
            </a:r>
            <a:r>
              <a:rPr lang="nb-NO" dirty="0" err="1" smtClean="0"/>
              <a:t>follow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1" y="764704"/>
            <a:ext cx="9091661" cy="5938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647700" y="765175"/>
            <a:ext cx="8496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GB" sz="3200" dirty="0">
                <a:solidFill>
                  <a:srgbClr val="034EAC"/>
                </a:solidFill>
                <a:latin typeface="Calibri" pitchFamily="34" charset="0"/>
              </a:rPr>
              <a:t>EU Air policy implementation and review</a:t>
            </a:r>
            <a:br>
              <a:rPr lang="en-GB" sz="3200" dirty="0">
                <a:solidFill>
                  <a:srgbClr val="034EAC"/>
                </a:solidFill>
                <a:latin typeface="Calibri" pitchFamily="34" charset="0"/>
              </a:rPr>
            </a:br>
            <a:endParaRPr lang="en-GB" sz="3200" dirty="0">
              <a:solidFill>
                <a:srgbClr val="034EAC"/>
              </a:solidFill>
              <a:latin typeface="Calibri" pitchFamily="34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540643" y="1628775"/>
            <a:ext cx="8351837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800" dirty="0">
                <a:solidFill>
                  <a:srgbClr val="0033CC"/>
                </a:solidFill>
                <a:latin typeface="Calibri" pitchFamily="34" charset="0"/>
              </a:rPr>
              <a:t>AIM:</a:t>
            </a:r>
          </a:p>
          <a:p>
            <a:r>
              <a:rPr lang="en-GB" sz="2800" dirty="0">
                <a:solidFill>
                  <a:srgbClr val="0033CC"/>
                </a:solidFill>
                <a:latin typeface="Calibri" pitchFamily="34" charset="0"/>
              </a:rPr>
              <a:t>“</a:t>
            </a:r>
            <a:r>
              <a:rPr lang="en-GB" sz="2800" i="1" dirty="0">
                <a:solidFill>
                  <a:srgbClr val="0033CC"/>
                </a:solidFill>
                <a:latin typeface="Calibri" pitchFamily="34" charset="0"/>
              </a:rPr>
              <a:t>a robust EU Clean Air package, updating existing policies and directives including the National Emission Ceilings Directive </a:t>
            </a:r>
            <a:r>
              <a:rPr lang="en-GB" sz="2800" i="1" dirty="0">
                <a:solidFill>
                  <a:srgbClr val="F51948"/>
                </a:solidFill>
                <a:latin typeface="Calibri" pitchFamily="34" charset="0"/>
              </a:rPr>
              <a:t>according to latest science</a:t>
            </a:r>
            <a:r>
              <a:rPr lang="en-GB" sz="2800" i="1" dirty="0">
                <a:solidFill>
                  <a:srgbClr val="0033CC"/>
                </a:solidFill>
                <a:latin typeface="Calibri" pitchFamily="34" charset="0"/>
              </a:rPr>
              <a:t>, and outlining further cost-effective measures to move much </a:t>
            </a:r>
            <a:r>
              <a:rPr lang="en-GB" sz="2800" i="1" dirty="0">
                <a:solidFill>
                  <a:srgbClr val="F51948"/>
                </a:solidFill>
                <a:latin typeface="Calibri" pitchFamily="34" charset="0"/>
              </a:rPr>
              <a:t>closer to the related 6EAP's objective</a:t>
            </a:r>
            <a:r>
              <a:rPr lang="en-GB" sz="2800" dirty="0">
                <a:solidFill>
                  <a:srgbClr val="F51948"/>
                </a:solidFill>
                <a:latin typeface="Calibri" pitchFamily="34" charset="0"/>
              </a:rPr>
              <a:t>: </a:t>
            </a:r>
          </a:p>
          <a:p>
            <a:r>
              <a:rPr lang="en-GB" sz="2800" i="1" dirty="0">
                <a:solidFill>
                  <a:srgbClr val="F51948"/>
                </a:solidFill>
                <a:latin typeface="Calibri" pitchFamily="34" charset="0"/>
              </a:rPr>
              <a:t>to achieve levels of air quality that do not result in unacceptable impacts on, and risks to, human health and the environment."</a:t>
            </a:r>
            <a:r>
              <a:rPr lang="en-GB" sz="2800" dirty="0">
                <a:solidFill>
                  <a:schemeClr val="accent2"/>
                </a:solidFill>
                <a:latin typeface="Calibri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30973"/>
            <a:ext cx="8568952" cy="6450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58" y="234613"/>
            <a:ext cx="8462314" cy="636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570" y="191601"/>
            <a:ext cx="8644909" cy="647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EMEP </a:t>
            </a:r>
            <a:r>
              <a:rPr lang="nb-NO" dirty="0" err="1" smtClean="0"/>
              <a:t>monitoring</a:t>
            </a:r>
            <a:r>
              <a:rPr lang="nb-NO" dirty="0" smtClean="0"/>
              <a:t> </a:t>
            </a:r>
            <a:r>
              <a:rPr lang="nb-NO" dirty="0" err="1" smtClean="0"/>
              <a:t>vs</a:t>
            </a:r>
            <a:r>
              <a:rPr lang="nb-NO" dirty="0" smtClean="0"/>
              <a:t> EC </a:t>
            </a:r>
            <a:r>
              <a:rPr lang="nb-NO" dirty="0" err="1" smtClean="0"/>
              <a:t>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TFMM </a:t>
            </a:r>
            <a:r>
              <a:rPr lang="nb-NO" dirty="0" err="1" smtClean="0"/>
              <a:t>discussions</a:t>
            </a:r>
            <a:endParaRPr lang="nb-NO" dirty="0" smtClean="0"/>
          </a:p>
          <a:p>
            <a:r>
              <a:rPr lang="nb-NO" dirty="0" err="1" smtClean="0"/>
              <a:t>Guidance</a:t>
            </a:r>
            <a:r>
              <a:rPr lang="nb-NO" dirty="0" smtClean="0"/>
              <a:t> from EMEP SB -&gt; EMEP </a:t>
            </a:r>
            <a:r>
              <a:rPr lang="nb-NO" dirty="0" smtClean="0"/>
              <a:t>workplan (</a:t>
            </a:r>
            <a:r>
              <a:rPr lang="nb-NO" dirty="0" err="1" smtClean="0"/>
              <a:t>e.g</a:t>
            </a:r>
            <a:r>
              <a:rPr lang="nb-NO" dirty="0" smtClean="0"/>
              <a:t>. </a:t>
            </a:r>
            <a:r>
              <a:rPr lang="nb-NO" dirty="0" err="1" smtClean="0"/>
              <a:t>collaboration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AQUILA).</a:t>
            </a:r>
          </a:p>
          <a:p>
            <a:endParaRPr lang="nb-NO" dirty="0" smtClean="0"/>
          </a:p>
          <a:p>
            <a:r>
              <a:rPr lang="nb-NO" dirty="0" smtClean="0"/>
              <a:t>AQD </a:t>
            </a:r>
            <a:r>
              <a:rPr lang="nb-NO" dirty="0" err="1" smtClean="0"/>
              <a:t>revision</a:t>
            </a:r>
            <a:r>
              <a:rPr lang="nb-NO" dirty="0" smtClean="0"/>
              <a:t> </a:t>
            </a:r>
            <a:r>
              <a:rPr lang="nb-NO" dirty="0" err="1" smtClean="0"/>
              <a:t>process</a:t>
            </a:r>
            <a:endParaRPr lang="nb-NO" dirty="0" smtClean="0"/>
          </a:p>
          <a:p>
            <a:pPr lvl="1"/>
            <a:r>
              <a:rPr lang="nb-NO" dirty="0" smtClean="0"/>
              <a:t>CLRTAP as a Stakeholder</a:t>
            </a:r>
          </a:p>
          <a:p>
            <a:pPr lvl="1"/>
            <a:r>
              <a:rPr lang="nb-NO" dirty="0" smtClean="0"/>
              <a:t>Input via AQUILA (-&gt; JPP)</a:t>
            </a:r>
          </a:p>
          <a:p>
            <a:pPr lvl="1"/>
            <a:r>
              <a:rPr lang="nb-NO" dirty="0" smtClean="0"/>
              <a:t>Input via </a:t>
            </a:r>
            <a:r>
              <a:rPr lang="nb-NO" dirty="0" err="1" smtClean="0"/>
              <a:t>national</a:t>
            </a:r>
            <a:r>
              <a:rPr lang="nb-NO" dirty="0" smtClean="0"/>
              <a:t> </a:t>
            </a:r>
            <a:r>
              <a:rPr lang="nb-NO" dirty="0" err="1" smtClean="0"/>
              <a:t>agencies</a:t>
            </a:r>
            <a:r>
              <a:rPr lang="nb-NO" dirty="0" smtClean="0"/>
              <a:t> and </a:t>
            </a:r>
            <a:r>
              <a:rPr lang="nb-NO" dirty="0" err="1" smtClean="0"/>
              <a:t>public</a:t>
            </a:r>
            <a:r>
              <a:rPr lang="nb-NO" dirty="0" smtClean="0"/>
              <a:t> </a:t>
            </a:r>
            <a:r>
              <a:rPr lang="nb-NO" dirty="0" err="1" smtClean="0"/>
              <a:t>consultations</a:t>
            </a:r>
            <a:r>
              <a:rPr lang="nb-NO" dirty="0" smtClean="0"/>
              <a:t> (?)</a:t>
            </a:r>
          </a:p>
          <a:p>
            <a:pPr lvl="1"/>
            <a:r>
              <a:rPr lang="nb-NO" dirty="0" smtClean="0"/>
              <a:t>Input via </a:t>
            </a:r>
            <a:r>
              <a:rPr lang="nb-NO" dirty="0" err="1" smtClean="0"/>
              <a:t>the</a:t>
            </a:r>
            <a:r>
              <a:rPr lang="nb-NO" dirty="0" smtClean="0"/>
              <a:t> DG Research </a:t>
            </a:r>
            <a:r>
              <a:rPr lang="nb-NO" dirty="0" err="1" smtClean="0"/>
              <a:t>contribution</a:t>
            </a:r>
            <a:endParaRPr lang="nb-NO" dirty="0" smtClean="0"/>
          </a:p>
          <a:p>
            <a:pPr lvl="1"/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939925"/>
            <a:ext cx="8229600" cy="4525963"/>
          </a:xfrm>
        </p:spPr>
        <p:txBody>
          <a:bodyPr anchorCtr="1"/>
          <a:lstStyle/>
          <a:p>
            <a:pPr eaLnBrk="1" hangingPunct="1"/>
            <a:r>
              <a:rPr lang="en-GB" dirty="0" smtClean="0"/>
              <a:t>EC-funded projects in the field of air quality, climate change and health are </a:t>
            </a:r>
            <a:r>
              <a:rPr lang="en-GB" dirty="0" smtClean="0"/>
              <a:t>asked </a:t>
            </a:r>
            <a:r>
              <a:rPr lang="en-GB" dirty="0" smtClean="0"/>
              <a:t>to provide science-based evidence relevant for the review process. </a:t>
            </a:r>
          </a:p>
          <a:p>
            <a:pPr eaLnBrk="1" hangingPunct="1"/>
            <a:r>
              <a:rPr lang="en-GB" dirty="0" smtClean="0"/>
              <a:t>Latest </a:t>
            </a:r>
            <a:r>
              <a:rPr lang="en-GB" dirty="0" smtClean="0"/>
              <a:t>scientific findings relevant to the EU Air Quality policy will be gathered into a single report to be completed by the end of 2012</a:t>
            </a:r>
          </a:p>
          <a:p>
            <a:pPr eaLnBrk="1" hangingPunct="1"/>
            <a:endParaRPr lang="fr-BE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>Air policy related research outputs from the EU RTD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703</Words>
  <Application>Microsoft Office PowerPoint</Application>
  <PresentationFormat>On-screen Show (4:3)</PresentationFormat>
  <Paragraphs>121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Implementing the EMEP monitoring strategy and relation to the AQD-revision process</vt:lpstr>
      <vt:lpstr>Introduction</vt:lpstr>
      <vt:lpstr>Slide 3</vt:lpstr>
      <vt:lpstr>Slide 4</vt:lpstr>
      <vt:lpstr>Slide 5</vt:lpstr>
      <vt:lpstr>Slide 6</vt:lpstr>
      <vt:lpstr>Slide 7</vt:lpstr>
      <vt:lpstr>EMEP monitoring vs EC Directives</vt:lpstr>
      <vt:lpstr>Air policy related research outputs from the EU RTD projects</vt:lpstr>
      <vt:lpstr>Structure of report</vt:lpstr>
      <vt:lpstr>The issues for Nitrogen </vt:lpstr>
      <vt:lpstr>The issues for Particulate Matter </vt:lpstr>
      <vt:lpstr>The issues for Ozone </vt:lpstr>
      <vt:lpstr>The issues for Air Quality and Climate: </vt:lpstr>
      <vt:lpstr> The issues for Air Quality and Health:   </vt:lpstr>
      <vt:lpstr>The issues for Integrated Assessment</vt:lpstr>
      <vt:lpstr>Chapters  and Lead Authors  Coordinated by David Fowler</vt:lpstr>
      <vt:lpstr>Air policy related research outputs from the EU RTD projects</vt:lpstr>
      <vt:lpstr>Example of input for the RTD report:</vt:lpstr>
      <vt:lpstr>Slide 20</vt:lpstr>
      <vt:lpstr>Situation now…</vt:lpstr>
    </vt:vector>
  </TitlesOfParts>
  <Company>NILU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the EMEP monitoring strategy and relation to the AQD-revision process</dc:title>
  <dc:creator>Kjetil Tørseth</dc:creator>
  <cp:lastModifiedBy>Kjetil Tørseth</cp:lastModifiedBy>
  <cp:revision>25</cp:revision>
  <dcterms:created xsi:type="dcterms:W3CDTF">2012-04-12T08:00:57Z</dcterms:created>
  <dcterms:modified xsi:type="dcterms:W3CDTF">2012-04-17T07:19:59Z</dcterms:modified>
</cp:coreProperties>
</file>