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handoutMasterIdLst>
    <p:handoutMasterId r:id="rId19"/>
  </p:handoutMasterIdLst>
  <p:sldIdLst>
    <p:sldId id="268" r:id="rId2"/>
    <p:sldId id="272" r:id="rId3"/>
    <p:sldId id="286" r:id="rId4"/>
    <p:sldId id="277" r:id="rId5"/>
    <p:sldId id="287" r:id="rId6"/>
    <p:sldId id="288" r:id="rId7"/>
    <p:sldId id="289" r:id="rId8"/>
    <p:sldId id="290" r:id="rId9"/>
    <p:sldId id="281" r:id="rId10"/>
    <p:sldId id="275" r:id="rId11"/>
    <p:sldId id="284" r:id="rId12"/>
    <p:sldId id="285" r:id="rId13"/>
    <p:sldId id="273" r:id="rId14"/>
    <p:sldId id="267" r:id="rId15"/>
    <p:sldId id="291" r:id="rId16"/>
    <p:sldId id="292" r:id="rId17"/>
  </p:sldIdLst>
  <p:sldSz cx="9144000" cy="6858000" type="screen4x3"/>
  <p:notesSz cx="6662738"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AF2"/>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02" autoAdjust="0"/>
  </p:normalViewPr>
  <p:slideViewPr>
    <p:cSldViewPr snapToGrid="0">
      <p:cViewPr varScale="1">
        <p:scale>
          <a:sx n="55" d="100"/>
          <a:sy n="55" d="100"/>
        </p:scale>
        <p:origin x="-85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663"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E488CF5-8D67-4B12-A203-CC57A5F90A73}" type="datetimeFigureOut">
              <a:rPr lang="de-DE"/>
              <a:pPr>
                <a:defRPr/>
              </a:pPr>
              <a:t>17.04.2012</a:t>
            </a:fld>
            <a:endParaRPr lang="de-DE"/>
          </a:p>
        </p:txBody>
      </p:sp>
      <p:sp>
        <p:nvSpPr>
          <p:cNvPr id="4" name="Fußzeilenplatzhalter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5" name="Foliennummernplatzhalter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BFF5CAC-78A2-484C-861B-02502751FF44}" type="slidenum">
              <a:rPr lang="de-DE"/>
              <a:pPr>
                <a:defRPr/>
              </a:pPr>
              <a:t>‹#›</a:t>
            </a:fld>
            <a:endParaRPr lang="de-DE"/>
          </a:p>
        </p:txBody>
      </p:sp>
    </p:spTree>
    <p:extLst>
      <p:ext uri="{BB962C8B-B14F-4D97-AF65-F5344CB8AC3E}">
        <p14:creationId xmlns:p14="http://schemas.microsoft.com/office/powerpoint/2010/main" val="3267812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663"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773488" y="0"/>
            <a:ext cx="2887662"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640E10F-D623-4A91-9ACA-CC512A3CEB3F}" type="datetimeFigureOut">
              <a:rPr lang="de-DE"/>
              <a:pPr>
                <a:defRPr/>
              </a:pPr>
              <a:t>17.04.2012</a:t>
            </a:fld>
            <a:endParaRPr lang="de-DE"/>
          </a:p>
        </p:txBody>
      </p:sp>
      <p:sp>
        <p:nvSpPr>
          <p:cNvPr id="4" name="Folienbildplatzhalt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66750" y="4714875"/>
            <a:ext cx="5329238" cy="4467225"/>
          </a:xfrm>
          <a:prstGeom prst="rect">
            <a:avLst/>
          </a:prstGeom>
        </p:spPr>
        <p:txBody>
          <a:bodyPr vert="horz" lIns="91440" tIns="45720" rIns="91440" bIns="45720"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9428163"/>
            <a:ext cx="2887663" cy="496887"/>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773488" y="9428163"/>
            <a:ext cx="2887662" cy="496887"/>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5C36DD6-EE36-4CB2-89ED-A8E348BAC996}" type="slidenum">
              <a:rPr lang="de-DE"/>
              <a:pPr>
                <a:defRPr/>
              </a:pPr>
              <a:t>‹#›</a:t>
            </a:fld>
            <a:endParaRPr lang="de-DE"/>
          </a:p>
        </p:txBody>
      </p:sp>
    </p:spTree>
    <p:extLst>
      <p:ext uri="{BB962C8B-B14F-4D97-AF65-F5344CB8AC3E}">
        <p14:creationId xmlns:p14="http://schemas.microsoft.com/office/powerpoint/2010/main" val="15660209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sr-Latn-RS" smtClean="0"/>
          </a:p>
        </p:txBody>
      </p:sp>
      <p:sp>
        <p:nvSpPr>
          <p:cNvPr id="18436"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AE41DC-CB04-443F-9865-31F1EE002D4C}" type="slidenum">
              <a:rPr lang="de-DE" smtClean="0"/>
              <a:pPr fontAlgn="base">
                <a:spcBef>
                  <a:spcPct val="0"/>
                </a:spcBef>
                <a:spcAft>
                  <a:spcPct val="0"/>
                </a:spcAft>
                <a:defRPr/>
              </a:pPr>
              <a:t>1</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hteck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Abgerundetes Rechteck 10"/>
          <p:cNvSpPr/>
          <p:nvPr/>
        </p:nvSpPr>
        <p:spPr>
          <a:xfrm>
            <a:off x="65088" y="69850"/>
            <a:ext cx="9013825" cy="6691313"/>
          </a:xfrm>
          <a:prstGeom prst="roundRect">
            <a:avLst>
              <a:gd name="adj" fmla="val 4929"/>
            </a:avLst>
          </a:prstGeom>
          <a:ln w="6350" cap="sq" cmpd="sng" algn="ctr">
            <a:solidFill>
              <a:schemeClr val="accent1"/>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hteck 11"/>
          <p:cNvSpPr/>
          <p:nvPr/>
        </p:nvSpPr>
        <p:spPr>
          <a:xfrm>
            <a:off x="63500" y="1449388"/>
            <a:ext cx="9020175" cy="1527175"/>
          </a:xfrm>
          <a:prstGeom prst="rect">
            <a:avLst/>
          </a:prstGeom>
          <a:solidFill>
            <a:schemeClr val="bg1"/>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hteck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hteck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Untertitel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de-DE" smtClean="0"/>
              <a:t>Formatvorlage des Untertitelmasters durch Klicken bearbeiten</a:t>
            </a:r>
            <a:endParaRPr lang="en-US"/>
          </a:p>
        </p:txBody>
      </p:sp>
      <p:sp>
        <p:nvSpPr>
          <p:cNvPr id="8" name="Titel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de-DE" smtClean="0"/>
              <a:t>Titelmasterformat durch Klicken bearbeiten</a:t>
            </a:r>
            <a:endParaRPr lang="en-US"/>
          </a:p>
        </p:txBody>
      </p:sp>
      <p:sp>
        <p:nvSpPr>
          <p:cNvPr id="11" name="Datumsplatzhalter 27"/>
          <p:cNvSpPr>
            <a:spLocks noGrp="1"/>
          </p:cNvSpPr>
          <p:nvPr>
            <p:ph type="dt" sz="half" idx="10"/>
          </p:nvPr>
        </p:nvSpPr>
        <p:spPr/>
        <p:txBody>
          <a:bodyPr/>
          <a:lstStyle>
            <a:lvl1pPr>
              <a:defRPr/>
            </a:lvl1pPr>
          </a:lstStyle>
          <a:p>
            <a:pPr>
              <a:defRPr/>
            </a:pPr>
            <a:fld id="{A312FB54-5E4B-414E-AACB-DD35E44C0C6A}" type="datetimeFigureOut">
              <a:rPr lang="de-DE"/>
              <a:pPr>
                <a:defRPr/>
              </a:pPr>
              <a:t>17.04.2012</a:t>
            </a:fld>
            <a:endParaRPr lang="de-DE"/>
          </a:p>
        </p:txBody>
      </p:sp>
      <p:sp>
        <p:nvSpPr>
          <p:cNvPr id="12" name="Fußzeilenplatzhalter 16"/>
          <p:cNvSpPr>
            <a:spLocks noGrp="1"/>
          </p:cNvSpPr>
          <p:nvPr>
            <p:ph type="ftr" sz="quarter" idx="11"/>
          </p:nvPr>
        </p:nvSpPr>
        <p:spPr/>
        <p:txBody>
          <a:bodyPr/>
          <a:lstStyle>
            <a:lvl1pPr>
              <a:defRPr/>
            </a:lvl1pPr>
          </a:lstStyle>
          <a:p>
            <a:pPr>
              <a:defRPr/>
            </a:pPr>
            <a:endParaRPr lang="de-DE"/>
          </a:p>
        </p:txBody>
      </p:sp>
      <p:sp>
        <p:nvSpPr>
          <p:cNvPr id="13" name="Foliennummernplatzhalter 28"/>
          <p:cNvSpPr>
            <a:spLocks noGrp="1"/>
          </p:cNvSpPr>
          <p:nvPr>
            <p:ph type="sldNum" sz="quarter" idx="12"/>
          </p:nvPr>
        </p:nvSpPr>
        <p:spPr/>
        <p:txBody>
          <a:bodyPr/>
          <a:lstStyle>
            <a:lvl1pPr>
              <a:defRPr sz="1400">
                <a:solidFill>
                  <a:srgbClr val="FFFFFF"/>
                </a:solidFill>
              </a:defRPr>
            </a:lvl1pPr>
          </a:lstStyle>
          <a:p>
            <a:pPr>
              <a:defRPr/>
            </a:pPr>
            <a:fld id="{02A6F991-9509-49EC-AED2-85C4594A33D8}" type="slidenum">
              <a:rPr lang="de-DE"/>
              <a:pPr>
                <a:defRPr/>
              </a:pPr>
              <a:t>‹#›</a:t>
            </a:fld>
            <a:endParaRPr lang="de-DE"/>
          </a:p>
        </p:txBody>
      </p:sp>
    </p:spTree>
    <p:extLst>
      <p:ext uri="{BB962C8B-B14F-4D97-AF65-F5344CB8AC3E}">
        <p14:creationId xmlns:p14="http://schemas.microsoft.com/office/powerpoint/2010/main" val="8022838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13"/>
          <p:cNvSpPr>
            <a:spLocks noGrp="1"/>
          </p:cNvSpPr>
          <p:nvPr>
            <p:ph type="dt" sz="half" idx="10"/>
          </p:nvPr>
        </p:nvSpPr>
        <p:spPr/>
        <p:txBody>
          <a:bodyPr/>
          <a:lstStyle>
            <a:lvl1pPr>
              <a:defRPr/>
            </a:lvl1pPr>
          </a:lstStyle>
          <a:p>
            <a:pPr>
              <a:defRPr/>
            </a:pPr>
            <a:fld id="{4464E856-7EEF-4CB2-901A-5EAA294BCCBD}" type="datetimeFigureOut">
              <a:rPr lang="de-DE"/>
              <a:pPr>
                <a:defRPr/>
              </a:pPr>
              <a:t>17.04.2012</a:t>
            </a:fld>
            <a:endParaRPr lang="de-DE"/>
          </a:p>
        </p:txBody>
      </p:sp>
      <p:sp>
        <p:nvSpPr>
          <p:cNvPr id="5" name="Fußzeilenplatzhalter 2"/>
          <p:cNvSpPr>
            <a:spLocks noGrp="1"/>
          </p:cNvSpPr>
          <p:nvPr>
            <p:ph type="ftr" sz="quarter" idx="11"/>
          </p:nvPr>
        </p:nvSpPr>
        <p:spPr/>
        <p:txBody>
          <a:bodyPr/>
          <a:lstStyle>
            <a:lvl1pPr>
              <a:defRPr/>
            </a:lvl1pPr>
          </a:lstStyle>
          <a:p>
            <a:pPr>
              <a:defRPr/>
            </a:pPr>
            <a:endParaRPr lang="de-DE"/>
          </a:p>
        </p:txBody>
      </p:sp>
      <p:sp>
        <p:nvSpPr>
          <p:cNvPr id="6" name="Foliennummernplatzhalter 22"/>
          <p:cNvSpPr>
            <a:spLocks noGrp="1"/>
          </p:cNvSpPr>
          <p:nvPr>
            <p:ph type="sldNum" sz="quarter" idx="12"/>
          </p:nvPr>
        </p:nvSpPr>
        <p:spPr/>
        <p:txBody>
          <a:bodyPr/>
          <a:lstStyle>
            <a:lvl1pPr>
              <a:defRPr/>
            </a:lvl1pPr>
          </a:lstStyle>
          <a:p>
            <a:pPr>
              <a:defRPr/>
            </a:pPr>
            <a:fld id="{D144479B-64BF-4D51-8FFB-60EC17D6F093}" type="slidenum">
              <a:rPr lang="de-DE"/>
              <a:pPr>
                <a:defRPr/>
              </a:pPr>
              <a:t>‹#›</a:t>
            </a:fld>
            <a:endParaRPr lang="de-DE"/>
          </a:p>
        </p:txBody>
      </p:sp>
    </p:spTree>
    <p:extLst>
      <p:ext uri="{BB962C8B-B14F-4D97-AF65-F5344CB8AC3E}">
        <p14:creationId xmlns:p14="http://schemas.microsoft.com/office/powerpoint/2010/main" val="3830866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41"/>
            <a:ext cx="201168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914400" y="274640"/>
            <a:ext cx="55626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13"/>
          <p:cNvSpPr>
            <a:spLocks noGrp="1"/>
          </p:cNvSpPr>
          <p:nvPr>
            <p:ph type="dt" sz="half" idx="10"/>
          </p:nvPr>
        </p:nvSpPr>
        <p:spPr/>
        <p:txBody>
          <a:bodyPr/>
          <a:lstStyle>
            <a:lvl1pPr>
              <a:defRPr/>
            </a:lvl1pPr>
          </a:lstStyle>
          <a:p>
            <a:pPr>
              <a:defRPr/>
            </a:pPr>
            <a:fld id="{86BF871F-5768-4B3A-977D-91CE931D2BE7}" type="datetimeFigureOut">
              <a:rPr lang="de-DE"/>
              <a:pPr>
                <a:defRPr/>
              </a:pPr>
              <a:t>17.04.2012</a:t>
            </a:fld>
            <a:endParaRPr lang="de-DE"/>
          </a:p>
        </p:txBody>
      </p:sp>
      <p:sp>
        <p:nvSpPr>
          <p:cNvPr id="5" name="Fußzeilenplatzhalter 2"/>
          <p:cNvSpPr>
            <a:spLocks noGrp="1"/>
          </p:cNvSpPr>
          <p:nvPr>
            <p:ph type="ftr" sz="quarter" idx="11"/>
          </p:nvPr>
        </p:nvSpPr>
        <p:spPr/>
        <p:txBody>
          <a:bodyPr/>
          <a:lstStyle>
            <a:lvl1pPr>
              <a:defRPr/>
            </a:lvl1pPr>
          </a:lstStyle>
          <a:p>
            <a:pPr>
              <a:defRPr/>
            </a:pPr>
            <a:endParaRPr lang="de-DE"/>
          </a:p>
        </p:txBody>
      </p:sp>
      <p:sp>
        <p:nvSpPr>
          <p:cNvPr id="6" name="Foliennummernplatzhalter 22"/>
          <p:cNvSpPr>
            <a:spLocks noGrp="1"/>
          </p:cNvSpPr>
          <p:nvPr>
            <p:ph type="sldNum" sz="quarter" idx="12"/>
          </p:nvPr>
        </p:nvSpPr>
        <p:spPr/>
        <p:txBody>
          <a:bodyPr/>
          <a:lstStyle>
            <a:lvl1pPr>
              <a:defRPr/>
            </a:lvl1pPr>
          </a:lstStyle>
          <a:p>
            <a:pPr>
              <a:defRPr/>
            </a:pPr>
            <a:fld id="{79E8ECA6-CF6A-48CE-8656-32A977A12F3D}" type="slidenum">
              <a:rPr lang="de-DE"/>
              <a:pPr>
                <a:defRPr/>
              </a:pPr>
              <a:t>‹#›</a:t>
            </a:fld>
            <a:endParaRPr lang="de-DE"/>
          </a:p>
        </p:txBody>
      </p:sp>
    </p:spTree>
    <p:extLst>
      <p:ext uri="{BB962C8B-B14F-4D97-AF65-F5344CB8AC3E}">
        <p14:creationId xmlns:p14="http://schemas.microsoft.com/office/powerpoint/2010/main" val="119915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8" name="Inhaltsplatzhalter 7"/>
          <p:cNvSpPr>
            <a:spLocks noGrp="1"/>
          </p:cNvSpPr>
          <p:nvPr>
            <p:ph sz="quarter" idx="1"/>
          </p:nvPr>
        </p:nvSpPr>
        <p:spPr>
          <a:xfrm>
            <a:off x="914400" y="1447800"/>
            <a:ext cx="7772400" cy="45720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13"/>
          <p:cNvSpPr>
            <a:spLocks noGrp="1"/>
          </p:cNvSpPr>
          <p:nvPr>
            <p:ph type="dt" sz="half" idx="10"/>
          </p:nvPr>
        </p:nvSpPr>
        <p:spPr/>
        <p:txBody>
          <a:bodyPr/>
          <a:lstStyle>
            <a:lvl1pPr>
              <a:defRPr/>
            </a:lvl1pPr>
          </a:lstStyle>
          <a:p>
            <a:pPr>
              <a:defRPr/>
            </a:pPr>
            <a:fld id="{577352D9-07CC-428D-B2DB-E1E4BE9A89FF}" type="datetimeFigureOut">
              <a:rPr lang="de-DE"/>
              <a:pPr>
                <a:defRPr/>
              </a:pPr>
              <a:t>17.04.2012</a:t>
            </a:fld>
            <a:endParaRPr lang="de-DE"/>
          </a:p>
        </p:txBody>
      </p:sp>
      <p:sp>
        <p:nvSpPr>
          <p:cNvPr id="5" name="Fußzeilenplatzhalter 2"/>
          <p:cNvSpPr>
            <a:spLocks noGrp="1"/>
          </p:cNvSpPr>
          <p:nvPr>
            <p:ph type="ftr" sz="quarter" idx="11"/>
          </p:nvPr>
        </p:nvSpPr>
        <p:spPr/>
        <p:txBody>
          <a:bodyPr/>
          <a:lstStyle>
            <a:lvl1pPr>
              <a:defRPr/>
            </a:lvl1pPr>
          </a:lstStyle>
          <a:p>
            <a:pPr>
              <a:defRPr/>
            </a:pPr>
            <a:endParaRPr lang="de-DE"/>
          </a:p>
        </p:txBody>
      </p:sp>
      <p:sp>
        <p:nvSpPr>
          <p:cNvPr id="6" name="Foliennummernplatzhalter 22"/>
          <p:cNvSpPr>
            <a:spLocks noGrp="1"/>
          </p:cNvSpPr>
          <p:nvPr>
            <p:ph type="sldNum" sz="quarter" idx="12"/>
          </p:nvPr>
        </p:nvSpPr>
        <p:spPr/>
        <p:txBody>
          <a:bodyPr/>
          <a:lstStyle>
            <a:lvl1pPr>
              <a:defRPr/>
            </a:lvl1pPr>
          </a:lstStyle>
          <a:p>
            <a:pPr>
              <a:defRPr/>
            </a:pPr>
            <a:fld id="{F21D2C4C-7A37-42DA-8184-2A51BFF98C21}" type="slidenum">
              <a:rPr lang="de-DE"/>
              <a:pPr>
                <a:defRPr/>
              </a:pPr>
              <a:t>‹#›</a:t>
            </a:fld>
            <a:endParaRPr lang="de-DE"/>
          </a:p>
        </p:txBody>
      </p:sp>
    </p:spTree>
    <p:extLst>
      <p:ext uri="{BB962C8B-B14F-4D97-AF65-F5344CB8AC3E}">
        <p14:creationId xmlns:p14="http://schemas.microsoft.com/office/powerpoint/2010/main" val="307917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bg>
      <p:bgRef idx="1003">
        <a:schemeClr val="bg1"/>
      </p:bgRef>
    </p:bg>
    <p:spTree>
      <p:nvGrpSpPr>
        <p:cNvPr id="1" name=""/>
        <p:cNvGrpSpPr/>
        <p:nvPr/>
      </p:nvGrpSpPr>
      <p:grpSpPr>
        <a:xfrm>
          <a:off x="0" y="0"/>
          <a:ext cx="0" cy="0"/>
          <a:chOff x="0" y="0"/>
          <a:chExt cx="0" cy="0"/>
        </a:xfrm>
      </p:grpSpPr>
      <p:sp>
        <p:nvSpPr>
          <p:cNvPr id="4" name="Rechteck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Abgerundetes Rechteck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hteck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hteck 12"/>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hteck 14"/>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el 1"/>
          <p:cNvSpPr>
            <a:spLocks noGrp="1"/>
          </p:cNvSpPr>
          <p:nvPr>
            <p:ph type="title"/>
          </p:nvPr>
        </p:nvSpPr>
        <p:spPr>
          <a:xfrm>
            <a:off x="722313" y="952500"/>
            <a:ext cx="7772400" cy="1362075"/>
          </a:xfrm>
        </p:spPr>
        <p:txBody>
          <a:bodyPr/>
          <a:lstStyle>
            <a:lvl1pPr algn="l">
              <a:buNone/>
              <a:defRPr sz="4000" b="0" cap="none"/>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de-DE" smtClean="0"/>
              <a:t>Textmasterformate durch Klicken bearbeiten</a:t>
            </a:r>
          </a:p>
        </p:txBody>
      </p:sp>
      <p:sp>
        <p:nvSpPr>
          <p:cNvPr id="9" name="Datumsplatzhalter 3"/>
          <p:cNvSpPr>
            <a:spLocks noGrp="1"/>
          </p:cNvSpPr>
          <p:nvPr>
            <p:ph type="dt" sz="half" idx="10"/>
          </p:nvPr>
        </p:nvSpPr>
        <p:spPr/>
        <p:txBody>
          <a:bodyPr/>
          <a:lstStyle>
            <a:lvl1pPr>
              <a:defRPr/>
            </a:lvl1pPr>
          </a:lstStyle>
          <a:p>
            <a:pPr>
              <a:defRPr/>
            </a:pPr>
            <a:fld id="{17239C14-DFDD-4F8A-A704-F50C08F9EBE8}" type="datetimeFigureOut">
              <a:rPr lang="de-DE"/>
              <a:pPr>
                <a:defRPr/>
              </a:pPr>
              <a:t>17.04.2012</a:t>
            </a:fld>
            <a:endParaRPr lang="de-DE"/>
          </a:p>
        </p:txBody>
      </p:sp>
      <p:sp>
        <p:nvSpPr>
          <p:cNvPr id="10" name="Fußzeilenplatzhalter 4"/>
          <p:cNvSpPr>
            <a:spLocks noGrp="1"/>
          </p:cNvSpPr>
          <p:nvPr>
            <p:ph type="ftr" sz="quarter" idx="11"/>
          </p:nvPr>
        </p:nvSpPr>
        <p:spPr>
          <a:xfrm>
            <a:off x="800100" y="6172200"/>
            <a:ext cx="4000500" cy="457200"/>
          </a:xfrm>
        </p:spPr>
        <p:txBody>
          <a:bodyPr/>
          <a:lstStyle>
            <a:lvl1pPr>
              <a:defRPr/>
            </a:lvl1pPr>
          </a:lstStyle>
          <a:p>
            <a:pPr>
              <a:defRPr/>
            </a:pPr>
            <a:endParaRPr lang="de-DE"/>
          </a:p>
        </p:txBody>
      </p:sp>
      <p:sp>
        <p:nvSpPr>
          <p:cNvPr id="11" name="Foliennummernplatzhalter 5"/>
          <p:cNvSpPr>
            <a:spLocks noGrp="1"/>
          </p:cNvSpPr>
          <p:nvPr>
            <p:ph type="sldNum" sz="quarter" idx="12"/>
          </p:nvPr>
        </p:nvSpPr>
        <p:spPr>
          <a:xfrm>
            <a:off x="146050" y="6208713"/>
            <a:ext cx="457200" cy="457200"/>
          </a:xfrm>
        </p:spPr>
        <p:txBody>
          <a:bodyPr/>
          <a:lstStyle>
            <a:lvl1pPr>
              <a:defRPr/>
            </a:lvl1pPr>
          </a:lstStyle>
          <a:p>
            <a:pPr>
              <a:defRPr/>
            </a:pPr>
            <a:fld id="{11D6B052-BFD3-4978-A412-236EEA165413}" type="slidenum">
              <a:rPr lang="de-DE"/>
              <a:pPr>
                <a:defRPr/>
              </a:pPr>
              <a:t>‹#›</a:t>
            </a:fld>
            <a:endParaRPr lang="de-DE"/>
          </a:p>
        </p:txBody>
      </p:sp>
    </p:spTree>
    <p:extLst>
      <p:ext uri="{BB962C8B-B14F-4D97-AF65-F5344CB8AC3E}">
        <p14:creationId xmlns:p14="http://schemas.microsoft.com/office/powerpoint/2010/main" val="4108920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9" name="Inhaltsplatzhalter 8"/>
          <p:cNvSpPr>
            <a:spLocks noGrp="1"/>
          </p:cNvSpPr>
          <p:nvPr>
            <p:ph sz="quarter" idx="1"/>
          </p:nvPr>
        </p:nvSpPr>
        <p:spPr>
          <a:xfrm>
            <a:off x="914400" y="1447800"/>
            <a:ext cx="3749040" cy="45720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1" name="Inhaltsplatzhalter 10"/>
          <p:cNvSpPr>
            <a:spLocks noGrp="1"/>
          </p:cNvSpPr>
          <p:nvPr>
            <p:ph sz="quarter" idx="2"/>
          </p:nvPr>
        </p:nvSpPr>
        <p:spPr>
          <a:xfrm>
            <a:off x="4933950" y="1447800"/>
            <a:ext cx="3749040" cy="45720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13"/>
          <p:cNvSpPr>
            <a:spLocks noGrp="1"/>
          </p:cNvSpPr>
          <p:nvPr>
            <p:ph type="dt" sz="half" idx="10"/>
          </p:nvPr>
        </p:nvSpPr>
        <p:spPr/>
        <p:txBody>
          <a:bodyPr/>
          <a:lstStyle>
            <a:lvl1pPr>
              <a:defRPr/>
            </a:lvl1pPr>
          </a:lstStyle>
          <a:p>
            <a:pPr>
              <a:defRPr/>
            </a:pPr>
            <a:fld id="{48C26ED8-08C6-4BE9-BD97-23B3706BEE16}" type="datetimeFigureOut">
              <a:rPr lang="de-DE"/>
              <a:pPr>
                <a:defRPr/>
              </a:pPr>
              <a:t>17.04.2012</a:t>
            </a:fld>
            <a:endParaRPr lang="de-DE"/>
          </a:p>
        </p:txBody>
      </p:sp>
      <p:sp>
        <p:nvSpPr>
          <p:cNvPr id="6" name="Fußzeilenplatzhalter 2"/>
          <p:cNvSpPr>
            <a:spLocks noGrp="1"/>
          </p:cNvSpPr>
          <p:nvPr>
            <p:ph type="ftr" sz="quarter" idx="11"/>
          </p:nvPr>
        </p:nvSpPr>
        <p:spPr/>
        <p:txBody>
          <a:bodyPr/>
          <a:lstStyle>
            <a:lvl1pPr>
              <a:defRPr/>
            </a:lvl1pPr>
          </a:lstStyle>
          <a:p>
            <a:pPr>
              <a:defRPr/>
            </a:pPr>
            <a:endParaRPr lang="de-DE"/>
          </a:p>
        </p:txBody>
      </p:sp>
      <p:sp>
        <p:nvSpPr>
          <p:cNvPr id="7" name="Foliennummernplatzhalter 22"/>
          <p:cNvSpPr>
            <a:spLocks noGrp="1"/>
          </p:cNvSpPr>
          <p:nvPr>
            <p:ph type="sldNum" sz="quarter" idx="12"/>
          </p:nvPr>
        </p:nvSpPr>
        <p:spPr/>
        <p:txBody>
          <a:bodyPr/>
          <a:lstStyle>
            <a:lvl1pPr>
              <a:defRPr/>
            </a:lvl1pPr>
          </a:lstStyle>
          <a:p>
            <a:pPr>
              <a:defRPr/>
            </a:pPr>
            <a:fld id="{EA6E0690-CD21-43B8-9268-3284F6524139}" type="slidenum">
              <a:rPr lang="de-DE"/>
              <a:pPr>
                <a:defRPr/>
              </a:pPr>
              <a:t>‹#›</a:t>
            </a:fld>
            <a:endParaRPr lang="de-DE"/>
          </a:p>
        </p:txBody>
      </p:sp>
    </p:spTree>
    <p:extLst>
      <p:ext uri="{BB962C8B-B14F-4D97-AF65-F5344CB8AC3E}">
        <p14:creationId xmlns:p14="http://schemas.microsoft.com/office/powerpoint/2010/main" val="121193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914400" y="273050"/>
            <a:ext cx="7772400" cy="1143000"/>
          </a:xfrm>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4" name="Textplatzhalt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de-DE" smtClean="0"/>
              <a:t>Textmasterformate durch Klicken bearbeiten</a:t>
            </a:r>
          </a:p>
        </p:txBody>
      </p:sp>
      <p:sp>
        <p:nvSpPr>
          <p:cNvPr id="11" name="Inhaltsplatzhalter 10"/>
          <p:cNvSpPr>
            <a:spLocks noGrp="1"/>
          </p:cNvSpPr>
          <p:nvPr>
            <p:ph sz="half" idx="2"/>
          </p:nvPr>
        </p:nvSpPr>
        <p:spPr>
          <a:xfrm>
            <a:off x="914400" y="2247900"/>
            <a:ext cx="3733800" cy="38862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13" name="Inhaltsplatzhalter 12"/>
          <p:cNvSpPr>
            <a:spLocks noGrp="1"/>
          </p:cNvSpPr>
          <p:nvPr>
            <p:ph sz="half" idx="4"/>
          </p:nvPr>
        </p:nvSpPr>
        <p:spPr>
          <a:xfrm>
            <a:off x="4953000" y="2247900"/>
            <a:ext cx="3733800" cy="38862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13"/>
          <p:cNvSpPr>
            <a:spLocks noGrp="1"/>
          </p:cNvSpPr>
          <p:nvPr>
            <p:ph type="dt" sz="half" idx="10"/>
          </p:nvPr>
        </p:nvSpPr>
        <p:spPr/>
        <p:txBody>
          <a:bodyPr/>
          <a:lstStyle>
            <a:lvl1pPr>
              <a:defRPr/>
            </a:lvl1pPr>
          </a:lstStyle>
          <a:p>
            <a:pPr>
              <a:defRPr/>
            </a:pPr>
            <a:fld id="{567AB75B-E5FA-4506-B11E-2F831C204485}" type="datetimeFigureOut">
              <a:rPr lang="de-DE"/>
              <a:pPr>
                <a:defRPr/>
              </a:pPr>
              <a:t>17.04.2012</a:t>
            </a:fld>
            <a:endParaRPr lang="de-DE"/>
          </a:p>
        </p:txBody>
      </p:sp>
      <p:sp>
        <p:nvSpPr>
          <p:cNvPr id="8" name="Fußzeilenplatzhalter 2"/>
          <p:cNvSpPr>
            <a:spLocks noGrp="1"/>
          </p:cNvSpPr>
          <p:nvPr>
            <p:ph type="ftr" sz="quarter" idx="11"/>
          </p:nvPr>
        </p:nvSpPr>
        <p:spPr/>
        <p:txBody>
          <a:bodyPr/>
          <a:lstStyle>
            <a:lvl1pPr>
              <a:defRPr/>
            </a:lvl1pPr>
          </a:lstStyle>
          <a:p>
            <a:pPr>
              <a:defRPr/>
            </a:pPr>
            <a:endParaRPr lang="de-DE"/>
          </a:p>
        </p:txBody>
      </p:sp>
      <p:sp>
        <p:nvSpPr>
          <p:cNvPr id="9" name="Foliennummernplatzhalter 22"/>
          <p:cNvSpPr>
            <a:spLocks noGrp="1"/>
          </p:cNvSpPr>
          <p:nvPr>
            <p:ph type="sldNum" sz="quarter" idx="12"/>
          </p:nvPr>
        </p:nvSpPr>
        <p:spPr/>
        <p:txBody>
          <a:bodyPr/>
          <a:lstStyle>
            <a:lvl1pPr>
              <a:defRPr/>
            </a:lvl1pPr>
          </a:lstStyle>
          <a:p>
            <a:pPr>
              <a:defRPr/>
            </a:pPr>
            <a:fld id="{0B9D6392-31D6-48E9-8584-40FC44546BF6}" type="slidenum">
              <a:rPr lang="de-DE"/>
              <a:pPr>
                <a:defRPr/>
              </a:pPr>
              <a:t>‹#›</a:t>
            </a:fld>
            <a:endParaRPr lang="de-DE"/>
          </a:p>
        </p:txBody>
      </p:sp>
    </p:spTree>
    <p:extLst>
      <p:ext uri="{BB962C8B-B14F-4D97-AF65-F5344CB8AC3E}">
        <p14:creationId xmlns:p14="http://schemas.microsoft.com/office/powerpoint/2010/main" val="281124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13"/>
          <p:cNvSpPr>
            <a:spLocks noGrp="1"/>
          </p:cNvSpPr>
          <p:nvPr>
            <p:ph type="dt" sz="half" idx="10"/>
          </p:nvPr>
        </p:nvSpPr>
        <p:spPr/>
        <p:txBody>
          <a:bodyPr/>
          <a:lstStyle>
            <a:lvl1pPr>
              <a:defRPr/>
            </a:lvl1pPr>
          </a:lstStyle>
          <a:p>
            <a:pPr>
              <a:defRPr/>
            </a:pPr>
            <a:fld id="{E32A2108-D2C8-4500-9780-B9744A7D9C52}" type="datetimeFigureOut">
              <a:rPr lang="de-DE"/>
              <a:pPr>
                <a:defRPr/>
              </a:pPr>
              <a:t>17.04.2012</a:t>
            </a:fld>
            <a:endParaRPr lang="de-DE"/>
          </a:p>
        </p:txBody>
      </p:sp>
      <p:sp>
        <p:nvSpPr>
          <p:cNvPr id="4" name="Fußzeilenplatzhalter 2"/>
          <p:cNvSpPr>
            <a:spLocks noGrp="1"/>
          </p:cNvSpPr>
          <p:nvPr>
            <p:ph type="ftr" sz="quarter" idx="11"/>
          </p:nvPr>
        </p:nvSpPr>
        <p:spPr/>
        <p:txBody>
          <a:bodyPr/>
          <a:lstStyle>
            <a:lvl1pPr>
              <a:defRPr/>
            </a:lvl1pPr>
          </a:lstStyle>
          <a:p>
            <a:pPr>
              <a:defRPr/>
            </a:pPr>
            <a:endParaRPr lang="de-DE"/>
          </a:p>
        </p:txBody>
      </p:sp>
      <p:sp>
        <p:nvSpPr>
          <p:cNvPr id="5" name="Foliennummernplatzhalter 22"/>
          <p:cNvSpPr>
            <a:spLocks noGrp="1"/>
          </p:cNvSpPr>
          <p:nvPr>
            <p:ph type="sldNum" sz="quarter" idx="12"/>
          </p:nvPr>
        </p:nvSpPr>
        <p:spPr/>
        <p:txBody>
          <a:bodyPr/>
          <a:lstStyle>
            <a:lvl1pPr>
              <a:defRPr/>
            </a:lvl1pPr>
          </a:lstStyle>
          <a:p>
            <a:pPr>
              <a:defRPr/>
            </a:pPr>
            <a:fld id="{6254BE3C-BB35-4E28-A514-CF11B98FCD4D}" type="slidenum">
              <a:rPr lang="de-DE"/>
              <a:pPr>
                <a:defRPr/>
              </a:pPr>
              <a:t>‹#›</a:t>
            </a:fld>
            <a:endParaRPr lang="de-DE"/>
          </a:p>
        </p:txBody>
      </p:sp>
    </p:spTree>
    <p:extLst>
      <p:ext uri="{BB962C8B-B14F-4D97-AF65-F5344CB8AC3E}">
        <p14:creationId xmlns:p14="http://schemas.microsoft.com/office/powerpoint/2010/main" val="1300706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3"/>
          <p:cNvSpPr>
            <a:spLocks noGrp="1"/>
          </p:cNvSpPr>
          <p:nvPr>
            <p:ph type="dt" sz="half" idx="10"/>
          </p:nvPr>
        </p:nvSpPr>
        <p:spPr/>
        <p:txBody>
          <a:bodyPr/>
          <a:lstStyle>
            <a:lvl1pPr>
              <a:defRPr/>
            </a:lvl1pPr>
          </a:lstStyle>
          <a:p>
            <a:pPr>
              <a:defRPr/>
            </a:pPr>
            <a:fld id="{DF27F3B1-AC05-4764-9708-8AE1FE02B80B}" type="datetimeFigureOut">
              <a:rPr lang="de-DE"/>
              <a:pPr>
                <a:defRPr/>
              </a:pPr>
              <a:t>17.04.2012</a:t>
            </a:fld>
            <a:endParaRPr lang="de-DE"/>
          </a:p>
        </p:txBody>
      </p:sp>
      <p:sp>
        <p:nvSpPr>
          <p:cNvPr id="3" name="Fußzeilenplatzhalter 2"/>
          <p:cNvSpPr>
            <a:spLocks noGrp="1"/>
          </p:cNvSpPr>
          <p:nvPr>
            <p:ph type="ftr" sz="quarter" idx="11"/>
          </p:nvPr>
        </p:nvSpPr>
        <p:spPr/>
        <p:txBody>
          <a:bodyPr/>
          <a:lstStyle>
            <a:lvl1pPr>
              <a:defRPr/>
            </a:lvl1pPr>
          </a:lstStyle>
          <a:p>
            <a:pPr>
              <a:defRPr/>
            </a:pPr>
            <a:endParaRPr lang="de-DE"/>
          </a:p>
        </p:txBody>
      </p:sp>
      <p:sp>
        <p:nvSpPr>
          <p:cNvPr id="4" name="Foliennummernplatzhalter 22"/>
          <p:cNvSpPr>
            <a:spLocks noGrp="1"/>
          </p:cNvSpPr>
          <p:nvPr>
            <p:ph type="sldNum" sz="quarter" idx="12"/>
          </p:nvPr>
        </p:nvSpPr>
        <p:spPr/>
        <p:txBody>
          <a:bodyPr/>
          <a:lstStyle>
            <a:lvl1pPr>
              <a:defRPr/>
            </a:lvl1pPr>
          </a:lstStyle>
          <a:p>
            <a:pPr>
              <a:defRPr/>
            </a:pPr>
            <a:fld id="{B9C07021-7EEF-4476-9659-E8023352B0D8}" type="slidenum">
              <a:rPr lang="de-DE"/>
              <a:pPr>
                <a:defRPr/>
              </a:pPr>
              <a:t>‹#›</a:t>
            </a:fld>
            <a:endParaRPr lang="de-DE"/>
          </a:p>
        </p:txBody>
      </p:sp>
    </p:spTree>
    <p:extLst>
      <p:ext uri="{BB962C8B-B14F-4D97-AF65-F5344CB8AC3E}">
        <p14:creationId xmlns:p14="http://schemas.microsoft.com/office/powerpoint/2010/main" val="807875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5" name="Rechteck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Abgerundetes Rechteck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el 1"/>
          <p:cNvSpPr>
            <a:spLocks noGrp="1"/>
          </p:cNvSpPr>
          <p:nvPr>
            <p:ph type="title"/>
          </p:nvPr>
        </p:nvSpPr>
        <p:spPr>
          <a:xfrm>
            <a:off x="914400" y="273050"/>
            <a:ext cx="7772400" cy="1143000"/>
          </a:xfrm>
        </p:spPr>
        <p:txBody>
          <a:bodyPr/>
          <a:lstStyle>
            <a:lvl1pPr algn="l">
              <a:buNone/>
              <a:defRPr sz="4000" b="0"/>
            </a:lvl1pPr>
          </a:lstStyle>
          <a:p>
            <a:r>
              <a:rPr lang="de-DE" smtClean="0"/>
              <a:t>Titelmasterformat durch Klicken bearbeiten</a:t>
            </a:r>
            <a:endParaRPr lang="en-US"/>
          </a:p>
        </p:txBody>
      </p:sp>
      <p:sp>
        <p:nvSpPr>
          <p:cNvPr id="3" name="Textplatzhalt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de-DE" smtClean="0"/>
              <a:t>Textmasterformate durch Klicken bearbeiten</a:t>
            </a:r>
          </a:p>
        </p:txBody>
      </p:sp>
      <p:sp>
        <p:nvSpPr>
          <p:cNvPr id="11" name="Inhaltsplatzhalter 10"/>
          <p:cNvSpPr>
            <a:spLocks noGrp="1"/>
          </p:cNvSpPr>
          <p:nvPr>
            <p:ph sz="quarter" idx="1"/>
          </p:nvPr>
        </p:nvSpPr>
        <p:spPr>
          <a:xfrm>
            <a:off x="2971800" y="1600200"/>
            <a:ext cx="5715000" cy="4495800"/>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4"/>
          <p:cNvSpPr>
            <a:spLocks noGrp="1"/>
          </p:cNvSpPr>
          <p:nvPr>
            <p:ph type="dt" sz="half" idx="10"/>
          </p:nvPr>
        </p:nvSpPr>
        <p:spPr/>
        <p:txBody>
          <a:bodyPr/>
          <a:lstStyle>
            <a:lvl1pPr>
              <a:defRPr/>
            </a:lvl1pPr>
          </a:lstStyle>
          <a:p>
            <a:pPr>
              <a:defRPr/>
            </a:pPr>
            <a:fld id="{DC138B6D-F838-4F8F-A550-AC93BF8E3275}" type="datetimeFigureOut">
              <a:rPr lang="de-DE"/>
              <a:pPr>
                <a:defRPr/>
              </a:pPr>
              <a:t>17.04.2012</a:t>
            </a:fld>
            <a:endParaRPr lang="de-DE"/>
          </a:p>
        </p:txBody>
      </p:sp>
      <p:sp>
        <p:nvSpPr>
          <p:cNvPr id="8" name="Fußzeilenplatzhalter 5"/>
          <p:cNvSpPr>
            <a:spLocks noGrp="1"/>
          </p:cNvSpPr>
          <p:nvPr>
            <p:ph type="ftr" sz="quarter" idx="11"/>
          </p:nvPr>
        </p:nvSpPr>
        <p:spPr/>
        <p:txBody>
          <a:bodyPr/>
          <a:lstStyle>
            <a:lvl1pPr>
              <a:defRPr/>
            </a:lvl1pPr>
          </a:lstStyle>
          <a:p>
            <a:pPr>
              <a:defRPr/>
            </a:pPr>
            <a:endParaRPr lang="de-DE"/>
          </a:p>
        </p:txBody>
      </p:sp>
      <p:sp>
        <p:nvSpPr>
          <p:cNvPr id="9" name="Foliennummernplatzhalter 6"/>
          <p:cNvSpPr>
            <a:spLocks noGrp="1"/>
          </p:cNvSpPr>
          <p:nvPr>
            <p:ph type="sldNum" sz="quarter" idx="12"/>
          </p:nvPr>
        </p:nvSpPr>
        <p:spPr/>
        <p:txBody>
          <a:bodyPr/>
          <a:lstStyle>
            <a:lvl1pPr>
              <a:defRPr/>
            </a:lvl1pPr>
          </a:lstStyle>
          <a:p>
            <a:pPr>
              <a:defRPr/>
            </a:pPr>
            <a:fld id="{8891AF9D-542A-4559-928E-3AD7F811863F}" type="slidenum">
              <a:rPr lang="de-DE"/>
              <a:pPr>
                <a:defRPr/>
              </a:pPr>
              <a:t>‹#›</a:t>
            </a:fld>
            <a:endParaRPr lang="de-DE"/>
          </a:p>
        </p:txBody>
      </p:sp>
    </p:spTree>
    <p:extLst>
      <p:ext uri="{BB962C8B-B14F-4D97-AF65-F5344CB8AC3E}">
        <p14:creationId xmlns:p14="http://schemas.microsoft.com/office/powerpoint/2010/main" val="181250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5" name="Rechteck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hteck 10"/>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hteck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el 1"/>
          <p:cNvSpPr>
            <a:spLocks noGrp="1"/>
          </p:cNvSpPr>
          <p:nvPr>
            <p:ph type="title"/>
          </p:nvPr>
        </p:nvSpPr>
        <p:spPr>
          <a:xfrm>
            <a:off x="914400" y="4900550"/>
            <a:ext cx="7315200" cy="522288"/>
          </a:xfrm>
        </p:spPr>
        <p:txBody>
          <a:bodyPr anchor="ctr">
            <a:noAutofit/>
          </a:bodyPr>
          <a:lstStyle>
            <a:lvl1pPr algn="l">
              <a:buNone/>
              <a:defRPr sz="2800" b="0"/>
            </a:lvl1pPr>
          </a:lstStyle>
          <a:p>
            <a:r>
              <a:rPr lang="de-DE" smtClean="0"/>
              <a:t>Titelmasterformat durch Klicken bearbeiten</a:t>
            </a:r>
            <a:endParaRPr lang="en-US"/>
          </a:p>
        </p:txBody>
      </p:sp>
      <p:sp>
        <p:nvSpPr>
          <p:cNvPr id="4" name="Textplatzhalt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de-DE" smtClean="0"/>
              <a:t>Textmasterformate durch Klicken bearbeiten</a:t>
            </a:r>
          </a:p>
        </p:txBody>
      </p:sp>
      <p:sp>
        <p:nvSpPr>
          <p:cNvPr id="3" name="Bildplatzhalt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de-DE" noProof="0" smtClean="0"/>
              <a:t>Bild durch Klicken auf Symbol hinzufügen</a:t>
            </a:r>
            <a:endParaRPr lang="en-US" noProof="0" dirty="0"/>
          </a:p>
        </p:txBody>
      </p:sp>
      <p:sp>
        <p:nvSpPr>
          <p:cNvPr id="8" name="Datumsplatzhalter 4"/>
          <p:cNvSpPr>
            <a:spLocks noGrp="1"/>
          </p:cNvSpPr>
          <p:nvPr>
            <p:ph type="dt" sz="half" idx="10"/>
          </p:nvPr>
        </p:nvSpPr>
        <p:spPr/>
        <p:txBody>
          <a:bodyPr/>
          <a:lstStyle>
            <a:lvl1pPr>
              <a:defRPr/>
            </a:lvl1pPr>
          </a:lstStyle>
          <a:p>
            <a:pPr>
              <a:defRPr/>
            </a:pPr>
            <a:fld id="{4E6C97E8-3000-4114-96A8-799F581792AE}" type="datetimeFigureOut">
              <a:rPr lang="de-DE"/>
              <a:pPr>
                <a:defRPr/>
              </a:pPr>
              <a:t>17.04.2012</a:t>
            </a:fld>
            <a:endParaRPr lang="de-DE"/>
          </a:p>
        </p:txBody>
      </p:sp>
      <p:sp>
        <p:nvSpPr>
          <p:cNvPr id="9" name="Fußzeilenplatzhalter 5"/>
          <p:cNvSpPr>
            <a:spLocks noGrp="1"/>
          </p:cNvSpPr>
          <p:nvPr>
            <p:ph type="ftr" sz="quarter" idx="11"/>
          </p:nvPr>
        </p:nvSpPr>
        <p:spPr>
          <a:xfrm>
            <a:off x="914400" y="6172200"/>
            <a:ext cx="3886200" cy="457200"/>
          </a:xfrm>
        </p:spPr>
        <p:txBody>
          <a:bodyPr/>
          <a:lstStyle>
            <a:lvl1pPr>
              <a:defRPr/>
            </a:lvl1pPr>
          </a:lstStyle>
          <a:p>
            <a:pPr>
              <a:defRPr/>
            </a:pPr>
            <a:endParaRPr lang="de-DE"/>
          </a:p>
        </p:txBody>
      </p:sp>
      <p:sp>
        <p:nvSpPr>
          <p:cNvPr id="10" name="Foliennummernplatzhalter 6"/>
          <p:cNvSpPr>
            <a:spLocks noGrp="1"/>
          </p:cNvSpPr>
          <p:nvPr>
            <p:ph type="sldNum" sz="quarter" idx="12"/>
          </p:nvPr>
        </p:nvSpPr>
        <p:spPr>
          <a:xfrm>
            <a:off x="146050" y="6208713"/>
            <a:ext cx="457200" cy="457200"/>
          </a:xfrm>
        </p:spPr>
        <p:txBody>
          <a:bodyPr/>
          <a:lstStyle>
            <a:lvl1pPr>
              <a:defRPr/>
            </a:lvl1pPr>
          </a:lstStyle>
          <a:p>
            <a:pPr>
              <a:defRPr/>
            </a:pPr>
            <a:fld id="{C353E791-B7C7-409E-93D2-651A55D2FDDE}" type="slidenum">
              <a:rPr lang="de-DE"/>
              <a:pPr>
                <a:defRPr/>
              </a:pPr>
              <a:t>‹#›</a:t>
            </a:fld>
            <a:endParaRPr lang="de-DE"/>
          </a:p>
        </p:txBody>
      </p:sp>
    </p:spTree>
    <p:extLst>
      <p:ext uri="{BB962C8B-B14F-4D97-AF65-F5344CB8AC3E}">
        <p14:creationId xmlns:p14="http://schemas.microsoft.com/office/powerpoint/2010/main" val="309407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Abgerundetes Rechteck 7"/>
          <p:cNvSpPr/>
          <p:nvPr/>
        </p:nvSpPr>
        <p:spPr>
          <a:xfrm>
            <a:off x="63500" y="69850"/>
            <a:ext cx="9013825" cy="6692900"/>
          </a:xfrm>
          <a:prstGeom prst="roundRect">
            <a:avLst>
              <a:gd name="adj" fmla="val 4929"/>
            </a:avLst>
          </a:prstGeom>
          <a:ln w="6350" cap="sq" cmpd="sng" algn="ctr">
            <a:solidFill>
              <a:schemeClr val="accent1"/>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elplatzhalt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de-DE" smtClean="0"/>
              <a:t>Titelmasterformat durch Klicken bearbeiten</a:t>
            </a:r>
            <a:endParaRPr lang="en-US" smtClean="0"/>
          </a:p>
        </p:txBody>
      </p:sp>
      <p:sp>
        <p:nvSpPr>
          <p:cNvPr id="1029" name="Textplatzhalt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4" name="Datumsplatzhalt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a:defRPr/>
            </a:pPr>
            <a:fld id="{B09BF729-67D6-4A17-B146-7DF1B0853FF2}" type="datetimeFigureOut">
              <a:rPr lang="de-DE"/>
              <a:pPr>
                <a:defRPr/>
              </a:pPr>
              <a:t>17.04.2012</a:t>
            </a:fld>
            <a:endParaRPr lang="de-DE"/>
          </a:p>
        </p:txBody>
      </p:sp>
      <p:sp>
        <p:nvSpPr>
          <p:cNvPr id="3" name="Fußzeilenplatzhalt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a:defRPr/>
            </a:pPr>
            <a:endParaRPr lang="de-DE"/>
          </a:p>
        </p:txBody>
      </p:sp>
      <p:sp>
        <p:nvSpPr>
          <p:cNvPr id="23" name="Foliennummernplatzhalt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A1CB7C7E-BA48-4AB8-A9EF-A9D8601F5320}" type="slidenum">
              <a:rPr lang="de-DE"/>
              <a:pPr>
                <a:defRPr/>
              </a:pPr>
              <a:t>‹#›</a:t>
            </a:fld>
            <a:endParaRPr lang="de-DE"/>
          </a:p>
        </p:txBody>
      </p:sp>
    </p:spTree>
  </p:cSld>
  <p:clrMap bg1="lt1" tx1="dk1" bg2="lt2" tx2="dk2" accent1="accent1" accent2="accent2" accent3="accent3" accent4="accent4" accent5="accent5" accent6="accent6" hlink="hlink" folHlink="folHlink"/>
  <p:sldLayoutIdLst>
    <p:sldLayoutId id="2147483749" r:id="rId1"/>
    <p:sldLayoutId id="2147483742" r:id="rId2"/>
    <p:sldLayoutId id="2147483750" r:id="rId3"/>
    <p:sldLayoutId id="2147483743" r:id="rId4"/>
    <p:sldLayoutId id="2147483744" r:id="rId5"/>
    <p:sldLayoutId id="2147483745" r:id="rId6"/>
    <p:sldLayoutId id="2147483746" r:id="rId7"/>
    <p:sldLayoutId id="2147483751" r:id="rId8"/>
    <p:sldLayoutId id="2147483752" r:id="rId9"/>
    <p:sldLayoutId id="2147483747" r:id="rId10"/>
    <p:sldLayoutId id="2147483748"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Untertitel 1"/>
          <p:cNvSpPr>
            <a:spLocks noGrp="1"/>
          </p:cNvSpPr>
          <p:nvPr>
            <p:ph type="subTitle" idx="1"/>
          </p:nvPr>
        </p:nvSpPr>
        <p:spPr>
          <a:xfrm>
            <a:off x="1295400" y="3252159"/>
            <a:ext cx="6400800" cy="1600200"/>
          </a:xfrm>
        </p:spPr>
        <p:txBody>
          <a:bodyPr/>
          <a:lstStyle/>
          <a:p>
            <a:pPr eaLnBrk="1" hangingPunct="1">
              <a:defRPr/>
            </a:pPr>
            <a:r>
              <a:rPr lang="hr-HR" dirty="0" smtClean="0">
                <a:solidFill>
                  <a:schemeClr val="accent4">
                    <a:lumMod val="50000"/>
                  </a:schemeClr>
                </a:solidFill>
                <a:latin typeface="+mj-lt"/>
              </a:rPr>
              <a:t>Sonja </a:t>
            </a:r>
            <a:r>
              <a:rPr lang="hr-HR" dirty="0" smtClean="0">
                <a:solidFill>
                  <a:schemeClr val="accent4">
                    <a:lumMod val="50000"/>
                  </a:schemeClr>
                </a:solidFill>
                <a:latin typeface="+mj-lt"/>
              </a:rPr>
              <a:t>Vidič </a:t>
            </a:r>
          </a:p>
          <a:p>
            <a:pPr eaLnBrk="1" hangingPunct="1">
              <a:defRPr/>
            </a:pPr>
            <a:r>
              <a:rPr lang="hr-HR" dirty="0" smtClean="0">
                <a:solidFill>
                  <a:schemeClr val="accent4">
                    <a:lumMod val="50000"/>
                  </a:schemeClr>
                </a:solidFill>
                <a:latin typeface="+mj-lt"/>
              </a:rPr>
              <a:t>EMEP SB Chairperson</a:t>
            </a:r>
            <a:endParaRPr lang="de-DE" dirty="0" smtClean="0">
              <a:solidFill>
                <a:schemeClr val="accent4">
                  <a:lumMod val="50000"/>
                </a:schemeClr>
              </a:solidFill>
              <a:latin typeface="+mj-lt"/>
            </a:endParaRPr>
          </a:p>
        </p:txBody>
      </p:sp>
      <p:pic>
        <p:nvPicPr>
          <p:cNvPr id="6147" name="Picture 6" descr="CEIP_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5999163"/>
            <a:ext cx="33432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00" y="0"/>
            <a:ext cx="9144000" cy="62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8" descr="lrtap_25th_cmyk_logo-web2"/>
          <p:cNvPicPr>
            <a:picLocks noChangeAspect="1" noChangeArrowheads="1"/>
          </p:cNvPicPr>
          <p:nvPr/>
        </p:nvPicPr>
        <p:blipFill>
          <a:blip r:embed="rId5" cstate="print">
            <a:extLst>
              <a:ext uri="{28A0092B-C50C-407E-A947-70E740481C1C}">
                <a14:useLocalDpi xmlns:a14="http://schemas.microsoft.com/office/drawing/2010/main" val="0"/>
              </a:ext>
            </a:extLst>
          </a:blip>
          <a:srcRect r="15816"/>
          <a:stretch>
            <a:fillRect/>
          </a:stretch>
        </p:blipFill>
        <p:spPr bwMode="auto">
          <a:xfrm>
            <a:off x="6834188" y="5999163"/>
            <a:ext cx="1941512"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045068" y="1313340"/>
            <a:ext cx="4956806" cy="1323439"/>
          </a:xfrm>
          <a:prstGeom prst="rect">
            <a:avLst/>
          </a:prstGeom>
          <a:noFill/>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defRPr/>
            </a:pPr>
            <a:r>
              <a:rPr lang="hr-HR" sz="8000" b="1" dirty="0">
                <a:ln w="0"/>
                <a:solidFill>
                  <a:srgbClr val="0070C0"/>
                </a:solidFill>
                <a:effectLst>
                  <a:reflection blurRad="12700" stA="50000" endPos="50000" dist="5000" dir="5400000" sy="-100000" rotWithShape="0"/>
                </a:effectLst>
                <a:latin typeface="Times New Roman" pitchFamily="18" charset="0"/>
                <a:cs typeface="Times New Roman" pitchFamily="18" charset="0"/>
              </a:rPr>
              <a:t>emep </a:t>
            </a:r>
            <a:r>
              <a:rPr lang="hr-HR" sz="6000" b="1" dirty="0" smtClean="0">
                <a:ln w="0"/>
                <a:solidFill>
                  <a:srgbClr val="0070C0"/>
                </a:solidFill>
                <a:effectLst>
                  <a:reflection blurRad="12700" stA="50000" endPos="50000" dist="5000" dir="5400000" sy="-100000" rotWithShape="0"/>
                </a:effectLst>
                <a:latin typeface="Times New Roman" pitchFamily="18" charset="0"/>
                <a:cs typeface="Times New Roman" pitchFamily="18" charset="0"/>
              </a:rPr>
              <a:t>2012 - </a:t>
            </a:r>
            <a:endParaRPr lang="hr-HR" sz="4000" b="1" cap="all" dirty="0">
              <a:ln w="0"/>
              <a:solidFill>
                <a:srgbClr val="0070C0"/>
              </a:soli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p Arrow Callout 7"/>
          <p:cNvSpPr/>
          <p:nvPr/>
        </p:nvSpPr>
        <p:spPr>
          <a:xfrm>
            <a:off x="3182938" y="4918462"/>
            <a:ext cx="2379662" cy="976312"/>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2" name="Title 1"/>
          <p:cNvSpPr>
            <a:spLocks noGrp="1"/>
          </p:cNvSpPr>
          <p:nvPr>
            <p:ph type="title"/>
          </p:nvPr>
        </p:nvSpPr>
        <p:spPr>
          <a:xfrm>
            <a:off x="310545" y="188373"/>
            <a:ext cx="7772400" cy="1143000"/>
          </a:xfrm>
        </p:spPr>
        <p:txBody>
          <a:bodyPr/>
          <a:lstStyle/>
          <a:p>
            <a:pPr algn="ctr">
              <a:defRPr/>
            </a:pPr>
            <a:r>
              <a:rPr lang="hr-HR" sz="4800" dirty="0" smtClean="0">
                <a:solidFill>
                  <a:schemeClr val="tx1"/>
                </a:solidFill>
                <a:effectLst>
                  <a:outerShdw blurRad="38100" dist="38100" dir="2700000" algn="tl">
                    <a:srgbClr val="000000">
                      <a:alpha val="43137"/>
                    </a:srgbClr>
                  </a:outerShdw>
                </a:effectLst>
              </a:rPr>
              <a:t>emep </a:t>
            </a:r>
            <a:r>
              <a:rPr lang="hr-HR" sz="3200" dirty="0" smtClean="0">
                <a:solidFill>
                  <a:schemeClr val="tx1"/>
                </a:solidFill>
                <a:effectLst>
                  <a:outerShdw blurRad="38100" dist="38100" dir="2700000" algn="tl">
                    <a:srgbClr val="000000">
                      <a:alpha val="43137"/>
                    </a:srgbClr>
                  </a:outerShdw>
                </a:effectLst>
              </a:rPr>
              <a:t>and</a:t>
            </a:r>
            <a:r>
              <a:rPr lang="hr-HR" sz="4800" dirty="0" smtClean="0">
                <a:solidFill>
                  <a:schemeClr val="tx1"/>
                </a:solidFill>
                <a:effectLst>
                  <a:outerShdw blurRad="38100" dist="38100" dir="2700000" algn="tl">
                    <a:srgbClr val="000000">
                      <a:alpha val="43137"/>
                    </a:srgbClr>
                  </a:outerShdw>
                </a:effectLst>
              </a:rPr>
              <a:t> wge</a:t>
            </a:r>
            <a:endParaRPr lang="hr-HR" sz="4800"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1049338" y="1811724"/>
            <a:ext cx="3749675" cy="774700"/>
          </a:xfrm>
        </p:spPr>
        <p:txBody>
          <a:bodyPr anchor="ctr"/>
          <a:lstStyle/>
          <a:p>
            <a:pPr>
              <a:defRPr/>
            </a:pPr>
            <a:r>
              <a:rPr lang="hr-HR" sz="3200" dirty="0" smtClean="0">
                <a:latin typeface="+mj-lt"/>
              </a:rPr>
              <a:t>Measurements</a:t>
            </a:r>
          </a:p>
        </p:txBody>
      </p:sp>
      <p:sp>
        <p:nvSpPr>
          <p:cNvPr id="4" name="Content Placeholder 3"/>
          <p:cNvSpPr>
            <a:spLocks noGrp="1"/>
          </p:cNvSpPr>
          <p:nvPr>
            <p:ph sz="quarter" idx="2"/>
          </p:nvPr>
        </p:nvSpPr>
        <p:spPr>
          <a:xfrm>
            <a:off x="5172075" y="1866868"/>
            <a:ext cx="3749675" cy="720725"/>
          </a:xfrm>
        </p:spPr>
        <p:txBody>
          <a:bodyPr anchor="ctr"/>
          <a:lstStyle/>
          <a:p>
            <a:pPr>
              <a:defRPr/>
            </a:pPr>
            <a:r>
              <a:rPr lang="hr-HR" sz="3200" dirty="0" smtClean="0">
                <a:latin typeface="+mj-lt"/>
              </a:rPr>
              <a:t>Modelling</a:t>
            </a:r>
            <a:endParaRPr lang="hr-HR" sz="3200" dirty="0">
              <a:latin typeface="+mj-lt"/>
            </a:endParaRPr>
          </a:p>
        </p:txBody>
      </p:sp>
      <p:sp>
        <p:nvSpPr>
          <p:cNvPr id="5" name="Content Placeholder 2"/>
          <p:cNvSpPr txBox="1">
            <a:spLocks/>
          </p:cNvSpPr>
          <p:nvPr/>
        </p:nvSpPr>
        <p:spPr bwMode="auto">
          <a:xfrm>
            <a:off x="3182938" y="3021399"/>
            <a:ext cx="3748087"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a:defRPr/>
            </a:pPr>
            <a:r>
              <a:rPr lang="hr-HR" sz="3200" dirty="0" smtClean="0">
                <a:latin typeface="+mj-lt"/>
              </a:rPr>
              <a:t>Mapping</a:t>
            </a:r>
          </a:p>
          <a:p>
            <a:pPr>
              <a:defRPr/>
            </a:pPr>
            <a:r>
              <a:rPr lang="hr-HR" sz="3200" dirty="0" smtClean="0">
                <a:latin typeface="+mj-lt"/>
              </a:rPr>
              <a:t>Integration</a:t>
            </a:r>
          </a:p>
          <a:p>
            <a:pPr>
              <a:defRPr/>
            </a:pPr>
            <a:endParaRPr lang="hr-HR" sz="3200" dirty="0" smtClean="0">
              <a:latin typeface="+mj-lt"/>
            </a:endParaRPr>
          </a:p>
          <a:p>
            <a:pPr>
              <a:defRPr/>
            </a:pPr>
            <a:endParaRPr lang="hr-HR" sz="3200" dirty="0">
              <a:latin typeface="+mj-lt"/>
            </a:endParaRPr>
          </a:p>
          <a:p>
            <a:pPr>
              <a:defRPr/>
            </a:pPr>
            <a:r>
              <a:rPr lang="hr-HR" sz="3200" dirty="0" smtClean="0">
                <a:latin typeface="+mj-lt"/>
              </a:rPr>
              <a:t>Emissions </a:t>
            </a:r>
            <a:endParaRPr lang="hr-HR" sz="3200" dirty="0">
              <a:latin typeface="+mj-lt"/>
            </a:endParaRPr>
          </a:p>
        </p:txBody>
      </p:sp>
      <p:sp>
        <p:nvSpPr>
          <p:cNvPr id="10" name="Down Arrow 9"/>
          <p:cNvSpPr/>
          <p:nvPr/>
        </p:nvSpPr>
        <p:spPr>
          <a:xfrm>
            <a:off x="3703638" y="4339024"/>
            <a:ext cx="503237" cy="793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11" name="Left-Up Arrow 10"/>
          <p:cNvSpPr/>
          <p:nvPr/>
        </p:nvSpPr>
        <p:spPr>
          <a:xfrm>
            <a:off x="5562600" y="2618174"/>
            <a:ext cx="1203325" cy="32766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12" name="Striped Right Arrow 11"/>
          <p:cNvSpPr/>
          <p:nvPr/>
        </p:nvSpPr>
        <p:spPr>
          <a:xfrm flipH="1">
            <a:off x="5562600" y="3638937"/>
            <a:ext cx="731838" cy="54133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13" name="Left-Up Arrow 12"/>
          <p:cNvSpPr/>
          <p:nvPr/>
        </p:nvSpPr>
        <p:spPr>
          <a:xfrm flipH="1">
            <a:off x="1889125" y="2499112"/>
            <a:ext cx="1204913" cy="1409700"/>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14" name="Striped Right Arrow 13"/>
          <p:cNvSpPr/>
          <p:nvPr/>
        </p:nvSpPr>
        <p:spPr>
          <a:xfrm>
            <a:off x="4297363" y="1989524"/>
            <a:ext cx="731837" cy="53975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
        <p:nvSpPr>
          <p:cNvPr id="15" name="Striped Right Arrow 14"/>
          <p:cNvSpPr/>
          <p:nvPr/>
        </p:nvSpPr>
        <p:spPr>
          <a:xfrm flipH="1">
            <a:off x="5562600" y="3078549"/>
            <a:ext cx="731838" cy="54133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hr-H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4072"/>
            <a:ext cx="9144000" cy="762000"/>
          </a:xfrm>
        </p:spPr>
        <p:txBody>
          <a:bodyPr>
            <a:noAutofit/>
          </a:bodyPr>
          <a:lstStyle/>
          <a:p>
            <a:pPr algn="ctr"/>
            <a:r>
              <a:rPr lang="en-US" sz="3200" b="1" kern="0" spc="10" dirty="0" smtClean="0">
                <a:solidFill>
                  <a:schemeClr val="tx1"/>
                </a:solidFill>
              </a:rPr>
              <a:t>TF HTAP </a:t>
            </a:r>
            <a:r>
              <a:rPr lang="hr-HR" sz="3200" b="1" kern="0" spc="10" dirty="0" smtClean="0">
                <a:solidFill>
                  <a:schemeClr val="tx1"/>
                </a:solidFill>
              </a:rPr>
              <a:t> </a:t>
            </a:r>
            <a:r>
              <a:rPr lang="en-US" sz="3200" b="1" kern="0" spc="10" dirty="0" smtClean="0">
                <a:solidFill>
                  <a:schemeClr val="tx1"/>
                </a:solidFill>
              </a:rPr>
              <a:t>2012</a:t>
            </a:r>
            <a:r>
              <a:rPr lang="hr-HR" sz="3200" b="1" kern="0" spc="10" dirty="0" smtClean="0">
                <a:solidFill>
                  <a:schemeClr val="tx1"/>
                </a:solidFill>
              </a:rPr>
              <a:t> </a:t>
            </a:r>
            <a:r>
              <a:rPr lang="en-US" sz="3200" b="1" kern="0" spc="10" dirty="0" smtClean="0">
                <a:solidFill>
                  <a:schemeClr val="tx1"/>
                </a:solidFill>
              </a:rPr>
              <a:t>-</a:t>
            </a:r>
            <a:r>
              <a:rPr lang="hr-HR" sz="3200" b="1" kern="0" spc="10" dirty="0" smtClean="0">
                <a:solidFill>
                  <a:schemeClr val="tx1"/>
                </a:solidFill>
              </a:rPr>
              <a:t> </a:t>
            </a:r>
            <a:r>
              <a:rPr lang="en-US" sz="3200" b="1" kern="0" spc="10" dirty="0" smtClean="0">
                <a:solidFill>
                  <a:schemeClr val="tx1"/>
                </a:solidFill>
              </a:rPr>
              <a:t>2015 </a:t>
            </a:r>
            <a:r>
              <a:rPr lang="en-US" sz="3200" b="1" kern="0" spc="10" dirty="0" smtClean="0">
                <a:solidFill>
                  <a:schemeClr val="tx1"/>
                </a:solidFill>
              </a:rPr>
              <a:t>and </a:t>
            </a:r>
            <a:r>
              <a:rPr lang="hr-HR" sz="3200" b="1" kern="0" spc="10" dirty="0" smtClean="0">
                <a:solidFill>
                  <a:schemeClr val="tx1"/>
                </a:solidFill>
              </a:rPr>
              <a:t> </a:t>
            </a:r>
            <a:r>
              <a:rPr lang="en-US" sz="3200" b="1" kern="0" spc="10" dirty="0" smtClean="0">
                <a:solidFill>
                  <a:schemeClr val="tx1"/>
                </a:solidFill>
              </a:rPr>
              <a:t>Beyond</a:t>
            </a:r>
            <a:endParaRPr lang="en-US" sz="3200" b="1" kern="0" spc="10" dirty="0">
              <a:solidFill>
                <a:schemeClr val="tx1"/>
              </a:solidFill>
            </a:endParaRPr>
          </a:p>
        </p:txBody>
      </p:sp>
      <p:sp>
        <p:nvSpPr>
          <p:cNvPr id="3" name="Content Placeholder 2"/>
          <p:cNvSpPr>
            <a:spLocks noGrp="1"/>
          </p:cNvSpPr>
          <p:nvPr>
            <p:ph idx="1"/>
          </p:nvPr>
        </p:nvSpPr>
        <p:spPr>
          <a:xfrm>
            <a:off x="0" y="1470839"/>
            <a:ext cx="8915400" cy="5809861"/>
          </a:xfrm>
        </p:spPr>
        <p:txBody>
          <a:bodyPr>
            <a:noAutofit/>
          </a:bodyPr>
          <a:lstStyle/>
          <a:p>
            <a:pPr marL="177800" indent="-12700">
              <a:spcBef>
                <a:spcPts val="300"/>
              </a:spcBef>
              <a:spcAft>
                <a:spcPts val="300"/>
              </a:spcAft>
              <a:buNone/>
            </a:pPr>
            <a:r>
              <a:rPr lang="en-US" sz="2400" b="1" dirty="0" smtClean="0">
                <a:solidFill>
                  <a:schemeClr val="accent2"/>
                </a:solidFill>
                <a:latin typeface="+mj-lt"/>
              </a:rPr>
              <a:t>The focus of the Task Force’s work remains on characterizing regional vs. extra-regional influences on air quality and its impacts.</a:t>
            </a:r>
          </a:p>
          <a:p>
            <a:pPr lvl="1">
              <a:spcBef>
                <a:spcPts val="1200"/>
              </a:spcBef>
              <a:spcAft>
                <a:spcPts val="300"/>
              </a:spcAft>
            </a:pPr>
            <a:r>
              <a:rPr lang="en-US" sz="2200" dirty="0" smtClean="0">
                <a:latin typeface="+mj-lt"/>
              </a:rPr>
              <a:t>While </a:t>
            </a:r>
            <a:r>
              <a:rPr lang="en-US" sz="2200" i="1" dirty="0" smtClean="0">
                <a:latin typeface="+mj-lt"/>
              </a:rPr>
              <a:t>HTAP 2010 </a:t>
            </a:r>
            <a:r>
              <a:rPr lang="en-US" sz="2200" dirty="0" smtClean="0">
                <a:latin typeface="+mj-lt"/>
              </a:rPr>
              <a:t>presented the significance of intercontinental transport with very coarse resolution, </a:t>
            </a:r>
            <a:r>
              <a:rPr lang="en-US" sz="2200" dirty="0" smtClean="0">
                <a:latin typeface="+mj-lt"/>
              </a:rPr>
              <a:t>goal </a:t>
            </a:r>
            <a:r>
              <a:rPr lang="en-US" sz="2200" dirty="0" smtClean="0">
                <a:latin typeface="+mj-lt"/>
              </a:rPr>
              <a:t>now is </a:t>
            </a:r>
            <a:r>
              <a:rPr lang="en-US" sz="2200" b="1" dirty="0" smtClean="0">
                <a:latin typeface="+mj-lt"/>
              </a:rPr>
              <a:t>to improve the resolution </a:t>
            </a:r>
            <a:r>
              <a:rPr lang="hr-HR" sz="2200" b="1" dirty="0" smtClean="0">
                <a:latin typeface="+mj-lt"/>
              </a:rPr>
              <a:t>b</a:t>
            </a:r>
            <a:r>
              <a:rPr lang="en-US" sz="2200" b="1" dirty="0" smtClean="0">
                <a:latin typeface="+mj-lt"/>
              </a:rPr>
              <a:t>y </a:t>
            </a:r>
            <a:r>
              <a:rPr lang="en-US" sz="2200" b="1" dirty="0" smtClean="0">
                <a:latin typeface="+mj-lt"/>
              </a:rPr>
              <a:t>linking analyses at the global and regional scale</a:t>
            </a:r>
            <a:r>
              <a:rPr lang="en-US" sz="2200" dirty="0" smtClean="0">
                <a:latin typeface="+mj-lt"/>
              </a:rPr>
              <a:t>.</a:t>
            </a:r>
          </a:p>
          <a:p>
            <a:pPr marL="177800" indent="-12700">
              <a:spcBef>
                <a:spcPts val="300"/>
              </a:spcBef>
              <a:spcAft>
                <a:spcPts val="300"/>
              </a:spcAft>
              <a:buNone/>
            </a:pPr>
            <a:endParaRPr lang="hr-HR" sz="1050" b="1" dirty="0" smtClean="0">
              <a:latin typeface="+mj-lt"/>
            </a:endParaRPr>
          </a:p>
          <a:p>
            <a:pPr marL="177800" indent="-12700">
              <a:spcBef>
                <a:spcPts val="300"/>
              </a:spcBef>
              <a:spcAft>
                <a:spcPts val="300"/>
              </a:spcAft>
              <a:buNone/>
            </a:pPr>
            <a:r>
              <a:rPr lang="en-US" sz="2400" b="1" dirty="0" smtClean="0">
                <a:solidFill>
                  <a:schemeClr val="accent2"/>
                </a:solidFill>
                <a:latin typeface="+mj-lt"/>
              </a:rPr>
              <a:t>New</a:t>
            </a:r>
            <a:r>
              <a:rPr lang="hr-HR" sz="2400" b="1" dirty="0" smtClean="0">
                <a:solidFill>
                  <a:schemeClr val="accent2"/>
                </a:solidFill>
                <a:latin typeface="+mj-lt"/>
              </a:rPr>
              <a:t> developments</a:t>
            </a:r>
            <a:r>
              <a:rPr lang="en-US" sz="2400" b="1" dirty="0" smtClean="0">
                <a:solidFill>
                  <a:schemeClr val="accent2"/>
                </a:solidFill>
                <a:latin typeface="+mj-lt"/>
              </a:rPr>
              <a:t>:</a:t>
            </a:r>
            <a:endParaRPr lang="en-US" sz="2400" b="1" dirty="0" smtClean="0">
              <a:solidFill>
                <a:schemeClr val="accent2"/>
              </a:solidFill>
              <a:latin typeface="+mj-lt"/>
            </a:endParaRPr>
          </a:p>
          <a:p>
            <a:pPr lvl="1">
              <a:spcBef>
                <a:spcPts val="300"/>
              </a:spcBef>
              <a:spcAft>
                <a:spcPts val="300"/>
              </a:spcAft>
            </a:pPr>
            <a:r>
              <a:rPr lang="en-US" sz="2200" dirty="0" smtClean="0">
                <a:latin typeface="+mj-lt"/>
              </a:rPr>
              <a:t>Nesting regional analyses within global analyses, working with regionally-focused efforts including AQMEII, MICS, and POLMIP.</a:t>
            </a:r>
          </a:p>
          <a:p>
            <a:pPr lvl="1">
              <a:spcBef>
                <a:spcPts val="300"/>
              </a:spcBef>
              <a:spcAft>
                <a:spcPts val="300"/>
              </a:spcAft>
            </a:pPr>
            <a:r>
              <a:rPr lang="en-US" sz="2200" dirty="0" smtClean="0">
                <a:latin typeface="+mj-lt"/>
              </a:rPr>
              <a:t>Greater emphasis on model-observation comparison</a:t>
            </a:r>
          </a:p>
          <a:p>
            <a:pPr lvl="1">
              <a:spcBef>
                <a:spcPts val="300"/>
              </a:spcBef>
              <a:spcAft>
                <a:spcPts val="300"/>
              </a:spcAft>
            </a:pPr>
            <a:r>
              <a:rPr lang="en-US" sz="2200" dirty="0" smtClean="0">
                <a:latin typeface="+mj-lt"/>
              </a:rPr>
              <a:t>Improving assessment of impacts in terms of air quality standards, human health, crop and ecosystem damage, and climate effects</a:t>
            </a:r>
          </a:p>
          <a:p>
            <a:pPr lvl="1">
              <a:spcBef>
                <a:spcPts val="300"/>
              </a:spcBef>
              <a:spcAft>
                <a:spcPts val="300"/>
              </a:spcAft>
            </a:pPr>
            <a:r>
              <a:rPr lang="en-US" sz="2200" dirty="0" smtClean="0">
                <a:latin typeface="+mj-lt"/>
              </a:rPr>
              <a:t>Providing policy-relevant information as frequently as possible.</a:t>
            </a:r>
          </a:p>
          <a:p>
            <a:pPr lvl="1">
              <a:spcBef>
                <a:spcPts val="0"/>
              </a:spcBef>
            </a:pPr>
            <a:endParaRPr lang="en-US" sz="2000" dirty="0" smtClean="0"/>
          </a:p>
          <a:p>
            <a:pPr>
              <a:spcBef>
                <a:spcPts val="0"/>
              </a:spcBef>
            </a:pPr>
            <a:endParaRPr lang="en-US" sz="2400" dirty="0" smtClean="0"/>
          </a:p>
          <a:p>
            <a:pPr lvl="1">
              <a:spcBef>
                <a:spcPts val="0"/>
              </a:spcBef>
            </a:pPr>
            <a:endParaRPr lang="en-US" sz="2000" dirty="0"/>
          </a:p>
        </p:txBody>
      </p:sp>
    </p:spTree>
    <p:extLst>
      <p:ext uri="{BB962C8B-B14F-4D97-AF65-F5344CB8AC3E}">
        <p14:creationId xmlns:p14="http://schemas.microsoft.com/office/powerpoint/2010/main" val="1360260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789317"/>
          </a:xfrm>
        </p:spPr>
        <p:txBody>
          <a:bodyPr>
            <a:normAutofit/>
          </a:bodyPr>
          <a:lstStyle/>
          <a:p>
            <a:pPr lvl="0" algn="ctr"/>
            <a:r>
              <a:rPr lang="en-US" sz="3200" b="1" dirty="0" smtClean="0"/>
              <a:t>Themes of Cooperative Activities Under TF HTAP</a:t>
            </a:r>
            <a:endParaRPr lang="en-US" sz="3200" b="1" dirty="0"/>
          </a:p>
        </p:txBody>
      </p:sp>
      <p:sp>
        <p:nvSpPr>
          <p:cNvPr id="3" name="Content Placeholder 2"/>
          <p:cNvSpPr>
            <a:spLocks noGrp="1"/>
          </p:cNvSpPr>
          <p:nvPr>
            <p:ph idx="1"/>
          </p:nvPr>
        </p:nvSpPr>
        <p:spPr>
          <a:xfrm>
            <a:off x="-102085" y="1191882"/>
            <a:ext cx="8952781" cy="5638800"/>
          </a:xfrm>
        </p:spPr>
        <p:txBody>
          <a:bodyPr>
            <a:noAutofit/>
          </a:bodyPr>
          <a:lstStyle/>
          <a:p>
            <a:pPr marL="0" lvl="0" indent="1588">
              <a:spcBef>
                <a:spcPts val="1200"/>
              </a:spcBef>
              <a:buNone/>
            </a:pPr>
            <a:r>
              <a:rPr lang="hr-HR" sz="2400" dirty="0" smtClean="0">
                <a:latin typeface="+mj-lt"/>
              </a:rPr>
              <a:t>     </a:t>
            </a:r>
            <a:r>
              <a:rPr lang="en-US" sz="2400" dirty="0" smtClean="0">
                <a:latin typeface="+mj-lt"/>
              </a:rPr>
              <a:t>Emissions </a:t>
            </a:r>
            <a:r>
              <a:rPr lang="en-US" sz="2400" dirty="0" smtClean="0">
                <a:latin typeface="+mj-lt"/>
              </a:rPr>
              <a:t>Inventories and Projections</a:t>
            </a:r>
          </a:p>
          <a:p>
            <a:pPr marL="0" indent="1588">
              <a:spcBef>
                <a:spcPts val="1200"/>
              </a:spcBef>
              <a:buNone/>
            </a:pPr>
            <a:r>
              <a:rPr lang="hr-HR" sz="2400" dirty="0" smtClean="0">
                <a:latin typeface="+mj-lt"/>
              </a:rPr>
              <a:t>     </a:t>
            </a:r>
            <a:r>
              <a:rPr lang="en-US" sz="2400" dirty="0" smtClean="0">
                <a:latin typeface="+mj-lt"/>
              </a:rPr>
              <a:t>Expansion </a:t>
            </a:r>
            <a:r>
              <a:rPr lang="en-US" sz="2400" dirty="0" smtClean="0">
                <a:latin typeface="+mj-lt"/>
              </a:rPr>
              <a:t>of the Data Network and Analysis Tools</a:t>
            </a:r>
          </a:p>
          <a:p>
            <a:pPr marL="0" lvl="0" indent="1588">
              <a:spcBef>
                <a:spcPts val="1200"/>
              </a:spcBef>
              <a:buNone/>
            </a:pPr>
            <a:r>
              <a:rPr lang="en-US" sz="2400" dirty="0" smtClean="0">
                <a:latin typeface="+mj-lt"/>
              </a:rPr>
              <a:t>	</a:t>
            </a:r>
          </a:p>
          <a:p>
            <a:pPr marL="0" lvl="0" indent="1588">
              <a:spcBef>
                <a:spcPts val="1200"/>
              </a:spcBef>
              <a:buNone/>
            </a:pPr>
            <a:r>
              <a:rPr lang="en-US" sz="2400" dirty="0" smtClean="0">
                <a:latin typeface="+mj-lt"/>
              </a:rPr>
              <a:t>	</a:t>
            </a:r>
            <a:r>
              <a:rPr lang="hr-HR" sz="2400" dirty="0" smtClean="0">
                <a:latin typeface="+mj-lt"/>
              </a:rPr>
              <a:t>    </a:t>
            </a:r>
            <a:r>
              <a:rPr lang="en-US" sz="2400" dirty="0" smtClean="0">
                <a:latin typeface="+mj-lt"/>
              </a:rPr>
              <a:t>Source </a:t>
            </a:r>
            <a:r>
              <a:rPr lang="en-US" sz="2400" dirty="0" smtClean="0">
                <a:latin typeface="+mj-lt"/>
              </a:rPr>
              <a:t>Apportionment and Source/Receptor Analysis</a:t>
            </a:r>
            <a:endParaRPr lang="en-US" sz="2000" dirty="0" smtClean="0">
              <a:latin typeface="+mj-lt"/>
            </a:endParaRPr>
          </a:p>
          <a:p>
            <a:pPr marL="0" lvl="0" indent="1588">
              <a:spcBef>
                <a:spcPts val="1200"/>
              </a:spcBef>
              <a:buNone/>
            </a:pPr>
            <a:r>
              <a:rPr lang="en-US" sz="2400" dirty="0" smtClean="0">
                <a:latin typeface="+mj-lt"/>
              </a:rPr>
              <a:t>	</a:t>
            </a:r>
            <a:r>
              <a:rPr lang="hr-HR" sz="2400" dirty="0" smtClean="0">
                <a:latin typeface="+mj-lt"/>
              </a:rPr>
              <a:t>    </a:t>
            </a:r>
            <a:r>
              <a:rPr lang="en-US" sz="2400" dirty="0" smtClean="0">
                <a:latin typeface="+mj-lt"/>
              </a:rPr>
              <a:t>Model-Observation </a:t>
            </a:r>
            <a:r>
              <a:rPr lang="en-US" sz="2400" dirty="0" smtClean="0">
                <a:latin typeface="+mj-lt"/>
              </a:rPr>
              <a:t>Evaluation and Process Diagnosis</a:t>
            </a:r>
          </a:p>
          <a:p>
            <a:pPr marL="0" indent="1588">
              <a:spcBef>
                <a:spcPts val="1200"/>
              </a:spcBef>
              <a:buNone/>
            </a:pPr>
            <a:r>
              <a:rPr lang="en-US" sz="2400" dirty="0" smtClean="0">
                <a:latin typeface="+mj-lt"/>
              </a:rPr>
              <a:t>	</a:t>
            </a:r>
          </a:p>
          <a:p>
            <a:pPr marL="0" indent="1588">
              <a:spcBef>
                <a:spcPts val="1200"/>
              </a:spcBef>
              <a:buNone/>
            </a:pPr>
            <a:r>
              <a:rPr lang="en-US" sz="2400" dirty="0" smtClean="0">
                <a:latin typeface="+mj-lt"/>
              </a:rPr>
              <a:t>		Assessment of Health, Ecosystem, &amp; Climate Impacts</a:t>
            </a:r>
          </a:p>
          <a:p>
            <a:pPr marL="0" lvl="0" indent="1588">
              <a:spcBef>
                <a:spcPts val="1200"/>
              </a:spcBef>
              <a:buNone/>
            </a:pPr>
            <a:r>
              <a:rPr lang="en-US" sz="2400" dirty="0" smtClean="0">
                <a:latin typeface="+mj-lt"/>
              </a:rPr>
              <a:t>		Assessment of Climate Change Impacts on Pollution</a:t>
            </a:r>
          </a:p>
        </p:txBody>
      </p:sp>
      <p:cxnSp>
        <p:nvCxnSpPr>
          <p:cNvPr id="18" name="Elbow Connector 17"/>
          <p:cNvCxnSpPr/>
          <p:nvPr/>
        </p:nvCxnSpPr>
        <p:spPr>
          <a:xfrm rot="16200000" flipH="1">
            <a:off x="315582" y="2552700"/>
            <a:ext cx="914400" cy="533400"/>
          </a:xfrm>
          <a:prstGeom prst="curvedConnector3">
            <a:avLst>
              <a:gd name="adj1" fmla="val 100820"/>
            </a:avLst>
          </a:prstGeom>
          <a:ln w="88900">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Elbow Connector 17"/>
          <p:cNvCxnSpPr/>
          <p:nvPr/>
        </p:nvCxnSpPr>
        <p:spPr>
          <a:xfrm rot="16200000" flipH="1">
            <a:off x="832446" y="4069511"/>
            <a:ext cx="914400" cy="533400"/>
          </a:xfrm>
          <a:prstGeom prst="curvedConnector3">
            <a:avLst>
              <a:gd name="adj1" fmla="val 100820"/>
            </a:avLst>
          </a:prstGeom>
          <a:ln w="88900">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81000" y="5715000"/>
            <a:ext cx="8305800" cy="830997"/>
          </a:xfrm>
          <a:prstGeom prst="rect">
            <a:avLst/>
          </a:prstGeom>
          <a:noFill/>
        </p:spPr>
        <p:txBody>
          <a:bodyPr wrap="square" rtlCol="0">
            <a:spAutoFit/>
          </a:bodyPr>
          <a:lstStyle/>
          <a:p>
            <a:pPr algn="ctr"/>
            <a:r>
              <a:rPr lang="en-US" sz="2400" dirty="0" smtClean="0">
                <a:solidFill>
                  <a:srgbClr val="FF0000"/>
                </a:solidFill>
              </a:rPr>
              <a:t>Initial focus is on laying the foundation for new cooperative simulations and analyses.</a:t>
            </a:r>
            <a:endParaRPr lang="en-US" sz="2400" dirty="0">
              <a:solidFill>
                <a:srgbClr val="FF0000"/>
              </a:solidFill>
            </a:endParaRPr>
          </a:p>
        </p:txBody>
      </p:sp>
    </p:spTree>
    <p:extLst>
      <p:ext uri="{BB962C8B-B14F-4D97-AF65-F5344CB8AC3E}">
        <p14:creationId xmlns:p14="http://schemas.microsoft.com/office/powerpoint/2010/main" val="23191313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hr-HR" b="1" dirty="0" smtClean="0">
                <a:effectLst>
                  <a:outerShdw blurRad="38100" dist="38100" dir="2700000" algn="tl">
                    <a:srgbClr val="000000">
                      <a:alpha val="43137"/>
                    </a:srgbClr>
                  </a:outerShdw>
                </a:effectLst>
              </a:rPr>
              <a:t>Issues</a:t>
            </a:r>
          </a:p>
        </p:txBody>
      </p:sp>
      <p:sp>
        <p:nvSpPr>
          <p:cNvPr id="3" name="Content Placeholder 2"/>
          <p:cNvSpPr>
            <a:spLocks noGrp="1"/>
          </p:cNvSpPr>
          <p:nvPr>
            <p:ph sz="quarter" idx="1"/>
          </p:nvPr>
        </p:nvSpPr>
        <p:spPr>
          <a:xfrm>
            <a:off x="569339" y="1240763"/>
            <a:ext cx="7919049" cy="5401577"/>
          </a:xfrm>
        </p:spPr>
        <p:txBody>
          <a:bodyPr/>
          <a:lstStyle/>
          <a:p>
            <a:pPr>
              <a:defRPr/>
            </a:pPr>
            <a:endParaRPr lang="hr-HR" dirty="0">
              <a:latin typeface="+mj-lt"/>
            </a:endParaRPr>
          </a:p>
          <a:p>
            <a:pPr>
              <a:defRPr/>
            </a:pPr>
            <a:r>
              <a:rPr lang="hr-HR" dirty="0">
                <a:latin typeface="+mj-lt"/>
              </a:rPr>
              <a:t>B</a:t>
            </a:r>
            <a:r>
              <a:rPr lang="en-GB" dirty="0">
                <a:latin typeface="+mj-lt"/>
              </a:rPr>
              <a:t>lack carbon (BC) </a:t>
            </a:r>
            <a:r>
              <a:rPr lang="hr-HR" dirty="0" smtClean="0">
                <a:latin typeface="+mj-lt"/>
              </a:rPr>
              <a:t>-  consequences </a:t>
            </a:r>
            <a:r>
              <a:rPr lang="hr-HR" dirty="0">
                <a:latin typeface="+mj-lt"/>
              </a:rPr>
              <a:t>for</a:t>
            </a:r>
            <a:r>
              <a:rPr lang="en-GB" dirty="0">
                <a:latin typeface="+mj-lt"/>
              </a:rPr>
              <a:t> </a:t>
            </a:r>
            <a:r>
              <a:rPr lang="en-GB" dirty="0" smtClean="0">
                <a:latin typeface="+mj-lt"/>
              </a:rPr>
              <a:t>EMEP </a:t>
            </a:r>
            <a:r>
              <a:rPr lang="en-GB" dirty="0">
                <a:latin typeface="+mj-lt"/>
              </a:rPr>
              <a:t>work</a:t>
            </a:r>
            <a:r>
              <a:rPr lang="hr-HR" dirty="0">
                <a:latin typeface="+mj-lt"/>
              </a:rPr>
              <a:t>: emissions,</a:t>
            </a:r>
            <a:r>
              <a:rPr lang="en-GB" dirty="0">
                <a:latin typeface="+mj-lt"/>
              </a:rPr>
              <a:t> monitoring</a:t>
            </a:r>
            <a:r>
              <a:rPr lang="hr-HR" dirty="0">
                <a:latin typeface="+mj-lt"/>
              </a:rPr>
              <a:t>,</a:t>
            </a:r>
            <a:r>
              <a:rPr lang="en-GB" dirty="0">
                <a:latin typeface="+mj-lt"/>
              </a:rPr>
              <a:t> modelling</a:t>
            </a:r>
            <a:r>
              <a:rPr lang="hr-HR" dirty="0">
                <a:latin typeface="+mj-lt"/>
              </a:rPr>
              <a:t> (regional, hemispheric), integrated assessment modelling </a:t>
            </a:r>
            <a:endParaRPr lang="hr-HR" dirty="0" smtClean="0">
              <a:latin typeface="+mj-lt"/>
            </a:endParaRPr>
          </a:p>
          <a:p>
            <a:pPr>
              <a:defRPr/>
            </a:pPr>
            <a:endParaRPr lang="hr-HR" dirty="0">
              <a:latin typeface="+mj-lt"/>
            </a:endParaRPr>
          </a:p>
          <a:p>
            <a:pPr>
              <a:defRPr/>
            </a:pPr>
            <a:r>
              <a:rPr lang="hr-HR" dirty="0" smtClean="0">
                <a:latin typeface="+mj-lt"/>
              </a:rPr>
              <a:t>C</a:t>
            </a:r>
            <a:r>
              <a:rPr lang="en-GB" dirty="0" err="1" smtClean="0">
                <a:latin typeface="+mj-lt"/>
              </a:rPr>
              <a:t>onsideration</a:t>
            </a:r>
            <a:r>
              <a:rPr lang="en-GB" dirty="0" smtClean="0">
                <a:latin typeface="+mj-lt"/>
              </a:rPr>
              <a:t> </a:t>
            </a:r>
            <a:r>
              <a:rPr lang="en-GB" dirty="0">
                <a:latin typeface="+mj-lt"/>
              </a:rPr>
              <a:t>of BC and </a:t>
            </a:r>
            <a:r>
              <a:rPr lang="en-GB" dirty="0" smtClean="0">
                <a:latin typeface="+mj-lt"/>
              </a:rPr>
              <a:t>ozone </a:t>
            </a:r>
            <a:r>
              <a:rPr lang="en-GB" dirty="0">
                <a:latin typeface="+mj-lt"/>
              </a:rPr>
              <a:t>precursors including methane in the long-term by all groups within the </a:t>
            </a:r>
            <a:r>
              <a:rPr lang="hr-HR" dirty="0">
                <a:latin typeface="+mj-lt"/>
              </a:rPr>
              <a:t>C</a:t>
            </a:r>
            <a:r>
              <a:rPr lang="en-GB" dirty="0" err="1" smtClean="0">
                <a:latin typeface="+mj-lt"/>
              </a:rPr>
              <a:t>onvention</a:t>
            </a:r>
            <a:endParaRPr lang="hr-HR"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676275" y="2233613"/>
            <a:ext cx="7772400" cy="1143000"/>
          </a:xfrm>
        </p:spPr>
        <p:txBody>
          <a:bodyPr/>
          <a:lstStyle/>
          <a:p>
            <a:pPr algn="ctr" eaLnBrk="1" hangingPunct="1"/>
            <a:r>
              <a:rPr lang="de-DE" smtClean="0"/>
              <a:t>Thank you for your attention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0550" y="1134870"/>
            <a:ext cx="8471140" cy="5570756"/>
          </a:xfrm>
          <a:prstGeom prst="rect">
            <a:avLst/>
          </a:prstGeom>
        </p:spPr>
        <p:txBody>
          <a:bodyPr wrap="square">
            <a:spAutoFit/>
          </a:bodyPr>
          <a:lstStyle/>
          <a:p>
            <a:r>
              <a:rPr lang="en-GB" sz="1600" i="1" dirty="0"/>
              <a:t>The Executive Body</a:t>
            </a:r>
            <a:r>
              <a:rPr lang="en-GB" sz="1600" i="1" dirty="0" smtClean="0"/>
              <a:t>,</a:t>
            </a:r>
            <a:endParaRPr lang="hr-HR" sz="1600" i="1" dirty="0" smtClean="0"/>
          </a:p>
          <a:p>
            <a:endParaRPr lang="en-GB" sz="1600" dirty="0"/>
          </a:p>
          <a:p>
            <a:r>
              <a:rPr lang="en-GB" sz="1600" i="1" dirty="0"/>
              <a:t>Recognizing </a:t>
            </a:r>
            <a:r>
              <a:rPr lang="en-GB" sz="1600" dirty="0"/>
              <a:t>the importance of implementing the Long-term Strategy for the Convention on Long-range </a:t>
            </a:r>
            <a:r>
              <a:rPr lang="en-GB" sz="1600" dirty="0" err="1"/>
              <a:t>Transboundary</a:t>
            </a:r>
            <a:r>
              <a:rPr lang="en-GB" sz="1600" dirty="0"/>
              <a:t> Air Pollution,</a:t>
            </a:r>
          </a:p>
          <a:p>
            <a:pPr>
              <a:spcBef>
                <a:spcPts val="600"/>
              </a:spcBef>
            </a:pPr>
            <a:r>
              <a:rPr lang="en-GB" sz="1600" i="1" dirty="0"/>
              <a:t>Noting </a:t>
            </a:r>
            <a:r>
              <a:rPr lang="en-GB" sz="1600" dirty="0"/>
              <a:t>that the Strategy will be implemented through actions and decisions of the Executive Body,</a:t>
            </a:r>
          </a:p>
          <a:p>
            <a:pPr>
              <a:spcBef>
                <a:spcPts val="600"/>
              </a:spcBef>
            </a:pPr>
            <a:r>
              <a:rPr lang="en-GB" sz="1600" i="1" dirty="0"/>
              <a:t>A</a:t>
            </a:r>
            <a:r>
              <a:rPr lang="en-GB" sz="1600" dirty="0"/>
              <a:t>w</a:t>
            </a:r>
            <a:r>
              <a:rPr lang="en-GB" sz="1600" i="1" dirty="0"/>
              <a:t>are </a:t>
            </a:r>
            <a:r>
              <a:rPr lang="en-GB" sz="1600" dirty="0"/>
              <a:t>of the need to work to ensure the Convention is undertaking its activities in an efficient, and to the extent possible, streamlined fashion,</a:t>
            </a:r>
          </a:p>
          <a:p>
            <a:pPr>
              <a:spcBef>
                <a:spcPts val="600"/>
              </a:spcBef>
            </a:pPr>
            <a:r>
              <a:rPr lang="en-GB" sz="1600" i="1" dirty="0"/>
              <a:t>Recalling </a:t>
            </a:r>
            <a:r>
              <a:rPr lang="en-GB" sz="1600" dirty="0"/>
              <a:t>its decision 2010/18,</a:t>
            </a:r>
          </a:p>
          <a:p>
            <a:pPr>
              <a:spcBef>
                <a:spcPts val="600"/>
              </a:spcBef>
            </a:pPr>
            <a:r>
              <a:rPr lang="en-GB" sz="1600" i="1" dirty="0"/>
              <a:t>Taking note </a:t>
            </a:r>
            <a:r>
              <a:rPr lang="en-GB" sz="1600" dirty="0"/>
              <a:t>of informal document No. 9, on an action plan for the Long-term Strategy for the Convention, submitted to the twenty-ninth session of the Executive Body</a:t>
            </a:r>
            <a:r>
              <a:rPr lang="en-GB" sz="1600" dirty="0" smtClean="0"/>
              <a:t>,</a:t>
            </a:r>
            <a:endParaRPr lang="hr-HR" sz="1600" dirty="0" smtClean="0"/>
          </a:p>
          <a:p>
            <a:endParaRPr lang="en-GB" sz="1600" dirty="0"/>
          </a:p>
          <a:p>
            <a:pPr marL="342900" indent="-342900">
              <a:buAutoNum type="arabicPeriod"/>
            </a:pPr>
            <a:r>
              <a:rPr lang="en-GB" sz="1600" i="1" dirty="0" smtClean="0"/>
              <a:t>Decides </a:t>
            </a:r>
            <a:r>
              <a:rPr lang="en-GB" sz="1600" dirty="0"/>
              <a:t>to create a time-limited ad hoc group of experts to undertake tasks identified for it in the Action Plan for the Long-term Strategy for the Convention</a:t>
            </a:r>
            <a:r>
              <a:rPr lang="en-GB" sz="1600" dirty="0" smtClean="0"/>
              <a:t>;</a:t>
            </a:r>
            <a:endParaRPr lang="hr-HR" sz="1600" dirty="0" smtClean="0"/>
          </a:p>
          <a:p>
            <a:pPr marL="342900" indent="-342900">
              <a:buAutoNum type="arabicPeriod"/>
            </a:pPr>
            <a:endParaRPr lang="en-GB" sz="1600" dirty="0"/>
          </a:p>
          <a:p>
            <a:pPr marL="361950" indent="-361950"/>
            <a:r>
              <a:rPr lang="en-GB" sz="1600" dirty="0"/>
              <a:t>2. </a:t>
            </a:r>
            <a:r>
              <a:rPr lang="hr-HR" sz="1600" dirty="0" smtClean="0"/>
              <a:t>	</a:t>
            </a:r>
            <a:r>
              <a:rPr lang="en-GB" sz="1600" i="1" dirty="0" smtClean="0"/>
              <a:t>Further </a:t>
            </a:r>
            <a:r>
              <a:rPr lang="en-GB" sz="1600" i="1" dirty="0"/>
              <a:t>decides </a:t>
            </a:r>
            <a:r>
              <a:rPr lang="en-GB" sz="1600" dirty="0"/>
              <a:t>that the ad hoc group of experts will be made up of all </a:t>
            </a:r>
            <a:r>
              <a:rPr lang="en-GB" sz="1600" b="1" dirty="0"/>
              <a:t>members of the Bureau of the Executive Body</a:t>
            </a:r>
            <a:r>
              <a:rPr lang="en-GB" sz="1600" dirty="0"/>
              <a:t>, or their alternates, and include appropriate regional representation, plus four to six additional members. Parties may provide additional nominations to the Chair of the Executive Body by 13 January 2012. The Chair and additional members will be appointed by the Bureau of the Executive Body on the basis of appropriate expertise by 31 January 2012</a:t>
            </a:r>
            <a:r>
              <a:rPr lang="en-GB" sz="1600" dirty="0" smtClean="0"/>
              <a:t>;</a:t>
            </a:r>
            <a:endParaRPr lang="en-GB" sz="1600" dirty="0"/>
          </a:p>
        </p:txBody>
      </p:sp>
      <p:sp>
        <p:nvSpPr>
          <p:cNvPr id="3" name="Rectangle 2"/>
          <p:cNvSpPr/>
          <p:nvPr/>
        </p:nvSpPr>
        <p:spPr>
          <a:xfrm>
            <a:off x="120766" y="345058"/>
            <a:ext cx="9195759" cy="677108"/>
          </a:xfrm>
          <a:prstGeom prst="rect">
            <a:avLst/>
          </a:prstGeom>
        </p:spPr>
        <p:txBody>
          <a:bodyPr wrap="square">
            <a:spAutoFit/>
          </a:bodyPr>
          <a:lstStyle/>
          <a:p>
            <a:pPr algn="ctr"/>
            <a:r>
              <a:rPr lang="en-GB" sz="2000" b="1" dirty="0">
                <a:solidFill>
                  <a:schemeClr val="accent2"/>
                </a:solidFill>
              </a:rPr>
              <a:t>Decision 2011/14</a:t>
            </a:r>
          </a:p>
          <a:p>
            <a:r>
              <a:rPr lang="en-GB" b="1" dirty="0"/>
              <a:t>Action Plan for the Implementation </a:t>
            </a:r>
            <a:r>
              <a:rPr lang="en-GB" b="1" dirty="0" smtClean="0"/>
              <a:t>of </a:t>
            </a:r>
            <a:r>
              <a:rPr lang="en-GB" b="1" dirty="0"/>
              <a:t>the Long-term Strategy </a:t>
            </a:r>
            <a:r>
              <a:rPr lang="en-GB" b="1" dirty="0" smtClean="0"/>
              <a:t>for</a:t>
            </a:r>
            <a:r>
              <a:rPr lang="hr-HR" b="1" dirty="0" smtClean="0"/>
              <a:t> </a:t>
            </a:r>
            <a:r>
              <a:rPr lang="en-GB" b="1" dirty="0" smtClean="0"/>
              <a:t>the </a:t>
            </a:r>
            <a:r>
              <a:rPr lang="en-GB" b="1" dirty="0"/>
              <a:t>Convention</a:t>
            </a:r>
            <a:endParaRPr lang="en-GB" dirty="0"/>
          </a:p>
        </p:txBody>
      </p:sp>
    </p:spTree>
    <p:extLst>
      <p:ext uri="{BB962C8B-B14F-4D97-AF65-F5344CB8AC3E}">
        <p14:creationId xmlns:p14="http://schemas.microsoft.com/office/powerpoint/2010/main" val="32477640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310" y="1479934"/>
            <a:ext cx="8333116" cy="3077766"/>
          </a:xfrm>
          <a:prstGeom prst="rect">
            <a:avLst/>
          </a:prstGeom>
        </p:spPr>
        <p:txBody>
          <a:bodyPr wrap="square">
            <a:spAutoFit/>
          </a:bodyPr>
          <a:lstStyle/>
          <a:p>
            <a:pPr marL="361950" indent="-361950"/>
            <a:r>
              <a:rPr lang="en-GB" sz="1600" dirty="0" smtClean="0"/>
              <a:t>3</a:t>
            </a:r>
            <a:r>
              <a:rPr lang="en-GB" sz="1600" dirty="0"/>
              <a:t>. </a:t>
            </a:r>
            <a:r>
              <a:rPr lang="hr-HR" sz="1600" dirty="0" smtClean="0"/>
              <a:t>	</a:t>
            </a:r>
            <a:r>
              <a:rPr lang="en-GB" sz="1600" i="1" dirty="0" smtClean="0"/>
              <a:t>Requests </a:t>
            </a:r>
            <a:r>
              <a:rPr lang="en-GB" sz="1600" dirty="0"/>
              <a:t>the ad hoc group of experts to finalize and submit a report in time for the Executive Body session in December 2012</a:t>
            </a:r>
            <a:r>
              <a:rPr lang="en-GB" sz="1600" dirty="0" smtClean="0"/>
              <a:t>;</a:t>
            </a:r>
            <a:endParaRPr lang="hr-HR" sz="1600" dirty="0" smtClean="0"/>
          </a:p>
          <a:p>
            <a:pPr marL="361950" indent="-361950"/>
            <a:endParaRPr lang="en-GB" sz="1600" dirty="0"/>
          </a:p>
          <a:p>
            <a:pPr marL="361950" indent="-361950"/>
            <a:r>
              <a:rPr lang="en-GB" sz="1600" dirty="0"/>
              <a:t>4. </a:t>
            </a:r>
            <a:r>
              <a:rPr lang="hr-HR" sz="1600" dirty="0" smtClean="0"/>
              <a:t>	</a:t>
            </a:r>
            <a:r>
              <a:rPr lang="en-GB" sz="1600" i="1" dirty="0" smtClean="0"/>
              <a:t>Further </a:t>
            </a:r>
            <a:r>
              <a:rPr lang="en-GB" sz="1600" i="1" dirty="0"/>
              <a:t>requests </a:t>
            </a:r>
            <a:r>
              <a:rPr lang="en-GB" sz="1600" dirty="0"/>
              <a:t>that actions identified for other bodies of the Convention in the Action Plan for the Implementation of the Long-term Strategy for the Convention be undertaken as part of their regular </a:t>
            </a:r>
            <a:r>
              <a:rPr lang="en-GB" sz="1600" dirty="0" err="1"/>
              <a:t>workplans</a:t>
            </a:r>
            <a:r>
              <a:rPr lang="en-GB" sz="1600" dirty="0"/>
              <a:t>, in accordance with timelines specified for those actions in the Action Plan, where such timelines are specified;</a:t>
            </a:r>
          </a:p>
          <a:p>
            <a:pPr marL="361950" indent="-361950"/>
            <a:endParaRPr lang="hr-HR" sz="1600" dirty="0" smtClean="0"/>
          </a:p>
          <a:p>
            <a:pPr marL="361950" indent="-361950"/>
            <a:r>
              <a:rPr lang="en-GB" sz="1600" dirty="0" smtClean="0"/>
              <a:t>5</a:t>
            </a:r>
            <a:r>
              <a:rPr lang="en-GB" sz="1600" dirty="0"/>
              <a:t>. </a:t>
            </a:r>
            <a:r>
              <a:rPr lang="hr-HR" sz="1600" dirty="0" smtClean="0"/>
              <a:t>	</a:t>
            </a:r>
            <a:r>
              <a:rPr lang="en-GB" sz="1600" i="1" dirty="0" smtClean="0"/>
              <a:t>Identifies </a:t>
            </a:r>
            <a:r>
              <a:rPr lang="en-GB" sz="1600" dirty="0"/>
              <a:t>the need for all Convention bodies to consider the entire Long-term Strategy when undertaking their work;</a:t>
            </a:r>
          </a:p>
          <a:p>
            <a:pPr marL="361950" indent="-361950"/>
            <a:endParaRPr lang="hr-HR" sz="1600" dirty="0" smtClean="0"/>
          </a:p>
          <a:p>
            <a:pPr marL="361950" indent="-361950"/>
            <a:r>
              <a:rPr lang="en-GB" sz="1600" dirty="0" smtClean="0"/>
              <a:t>6</a:t>
            </a:r>
            <a:r>
              <a:rPr lang="en-GB" sz="1600" dirty="0"/>
              <a:t>. </a:t>
            </a:r>
            <a:r>
              <a:rPr lang="hr-HR" sz="1600" dirty="0" smtClean="0"/>
              <a:t>	</a:t>
            </a:r>
            <a:r>
              <a:rPr lang="en-GB" sz="1600" i="1" dirty="0" smtClean="0"/>
              <a:t>Hereby </a:t>
            </a:r>
            <a:r>
              <a:rPr lang="en-GB" sz="1600" i="1" dirty="0"/>
              <a:t>adopts </a:t>
            </a:r>
            <a:r>
              <a:rPr lang="en-GB" sz="1600" dirty="0"/>
              <a:t>the Action Plan as contained in the annex to this decision.</a:t>
            </a:r>
          </a:p>
        </p:txBody>
      </p:sp>
      <p:sp>
        <p:nvSpPr>
          <p:cNvPr id="3" name="Rectangle 2"/>
          <p:cNvSpPr/>
          <p:nvPr/>
        </p:nvSpPr>
        <p:spPr>
          <a:xfrm>
            <a:off x="51754" y="520922"/>
            <a:ext cx="9195759" cy="646331"/>
          </a:xfrm>
          <a:prstGeom prst="rect">
            <a:avLst/>
          </a:prstGeom>
        </p:spPr>
        <p:txBody>
          <a:bodyPr wrap="square">
            <a:spAutoFit/>
          </a:bodyPr>
          <a:lstStyle/>
          <a:p>
            <a:pPr algn="ctr"/>
            <a:r>
              <a:rPr lang="en-GB" b="1" dirty="0">
                <a:solidFill>
                  <a:schemeClr val="accent2"/>
                </a:solidFill>
              </a:rPr>
              <a:t>Decision 2011/14</a:t>
            </a:r>
          </a:p>
          <a:p>
            <a:r>
              <a:rPr lang="en-GB" b="1" dirty="0"/>
              <a:t>Action Plan for the Implementation </a:t>
            </a:r>
            <a:r>
              <a:rPr lang="en-GB" b="1" dirty="0" smtClean="0"/>
              <a:t>of </a:t>
            </a:r>
            <a:r>
              <a:rPr lang="en-GB" b="1" dirty="0"/>
              <a:t>the Long-term Strategy </a:t>
            </a:r>
            <a:r>
              <a:rPr lang="en-GB" b="1" dirty="0" smtClean="0"/>
              <a:t>for</a:t>
            </a:r>
            <a:r>
              <a:rPr lang="hr-HR" b="1" dirty="0" smtClean="0"/>
              <a:t> </a:t>
            </a:r>
            <a:r>
              <a:rPr lang="en-GB" b="1" dirty="0" smtClean="0"/>
              <a:t>the </a:t>
            </a:r>
            <a:r>
              <a:rPr lang="en-GB" b="1" dirty="0"/>
              <a:t>Convention</a:t>
            </a:r>
            <a:endParaRPr lang="en-GB" dirty="0"/>
          </a:p>
        </p:txBody>
      </p:sp>
    </p:spTree>
    <p:extLst>
      <p:ext uri="{BB962C8B-B14F-4D97-AF65-F5344CB8AC3E}">
        <p14:creationId xmlns:p14="http://schemas.microsoft.com/office/powerpoint/2010/main" val="3331691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845388" y="15843"/>
            <a:ext cx="7772400" cy="1053832"/>
          </a:xfrm>
        </p:spPr>
        <p:txBody>
          <a:bodyPr/>
          <a:lstStyle/>
          <a:p>
            <a:r>
              <a:rPr lang="hr-HR" b="1" dirty="0" smtClean="0">
                <a:effectLst>
                  <a:outerShdw blurRad="38100" dist="38100" dir="2700000" algn="tl">
                    <a:srgbClr val="000000">
                      <a:alpha val="43137"/>
                    </a:srgbClr>
                  </a:outerShdw>
                </a:effectLst>
              </a:rPr>
              <a:t>Focus</a:t>
            </a:r>
            <a:endParaRPr lang="hr-HR" b="1" dirty="0" smtClean="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549275" y="1215661"/>
            <a:ext cx="8229600" cy="5883881"/>
          </a:xfrm>
        </p:spPr>
        <p:txBody>
          <a:bodyPr/>
          <a:lstStyle/>
          <a:p>
            <a:pPr>
              <a:defRPr/>
            </a:pPr>
            <a:r>
              <a:rPr lang="en-GB" sz="2400" dirty="0">
                <a:latin typeface="+mj-lt"/>
              </a:rPr>
              <a:t>Long-Term Strategy (LTS) for the </a:t>
            </a:r>
            <a:r>
              <a:rPr lang="en-GB" sz="2400" dirty="0" smtClean="0">
                <a:latin typeface="+mj-lt"/>
              </a:rPr>
              <a:t>Convention</a:t>
            </a:r>
            <a:endParaRPr lang="hr-HR" sz="2400" dirty="0" smtClean="0">
              <a:latin typeface="+mj-lt"/>
            </a:endParaRPr>
          </a:p>
          <a:p>
            <a:pPr>
              <a:defRPr/>
            </a:pPr>
            <a:r>
              <a:rPr lang="hr-HR" sz="2400" dirty="0">
                <a:latin typeface="+mj-lt"/>
              </a:rPr>
              <a:t>I</a:t>
            </a:r>
            <a:r>
              <a:rPr lang="en-GB" sz="2400" dirty="0" err="1" smtClean="0">
                <a:latin typeface="+mj-lt"/>
              </a:rPr>
              <a:t>mplementation</a:t>
            </a:r>
            <a:r>
              <a:rPr lang="en-GB" sz="2400" dirty="0" smtClean="0">
                <a:latin typeface="+mj-lt"/>
              </a:rPr>
              <a:t> </a:t>
            </a:r>
            <a:r>
              <a:rPr lang="en-GB" sz="2400" dirty="0">
                <a:latin typeface="+mj-lt"/>
              </a:rPr>
              <a:t>plan for the </a:t>
            </a:r>
            <a:r>
              <a:rPr lang="en-GB" sz="2400" dirty="0" smtClean="0">
                <a:latin typeface="+mj-lt"/>
              </a:rPr>
              <a:t>LTS</a:t>
            </a:r>
            <a:r>
              <a:rPr lang="hr-HR" sz="2400" dirty="0" smtClean="0">
                <a:latin typeface="+mj-lt"/>
              </a:rPr>
              <a:t> </a:t>
            </a:r>
          </a:p>
          <a:p>
            <a:pPr>
              <a:defRPr/>
            </a:pPr>
            <a:r>
              <a:rPr lang="hr-HR" sz="2400" dirty="0" smtClean="0">
                <a:latin typeface="+mj-lt"/>
              </a:rPr>
              <a:t>Work </a:t>
            </a:r>
            <a:r>
              <a:rPr lang="hr-HR" sz="2400" dirty="0" smtClean="0">
                <a:latin typeface="+mj-lt"/>
              </a:rPr>
              <a:t>plans to be linked to the strategic goals</a:t>
            </a:r>
          </a:p>
          <a:p>
            <a:pPr>
              <a:defRPr/>
            </a:pPr>
            <a:endParaRPr lang="hr-HR" sz="200" dirty="0">
              <a:latin typeface="+mj-lt"/>
            </a:endParaRPr>
          </a:p>
          <a:p>
            <a:pPr>
              <a:defRPr/>
            </a:pPr>
            <a:r>
              <a:rPr lang="hr-HR" sz="2400" dirty="0" smtClean="0">
                <a:latin typeface="+mj-lt"/>
              </a:rPr>
              <a:t>Visibility</a:t>
            </a:r>
            <a:r>
              <a:rPr lang="hr-HR" sz="2400" dirty="0">
                <a:latin typeface="+mj-lt"/>
              </a:rPr>
              <a:t>: web profiling, publications, leaflets, </a:t>
            </a:r>
            <a:r>
              <a:rPr lang="hr-HR" sz="2400" dirty="0" smtClean="0">
                <a:latin typeface="+mj-lt"/>
              </a:rPr>
              <a:t>booklets</a:t>
            </a:r>
          </a:p>
          <a:p>
            <a:pPr>
              <a:defRPr/>
            </a:pPr>
            <a:r>
              <a:rPr lang="hr-HR" sz="2400" dirty="0" smtClean="0">
                <a:latin typeface="+mj-lt"/>
              </a:rPr>
              <a:t>Mapping systems, incompatibilities, efficiency</a:t>
            </a:r>
          </a:p>
          <a:p>
            <a:pPr>
              <a:defRPr/>
            </a:pPr>
            <a:r>
              <a:rPr lang="hr-HR" sz="2400" dirty="0">
                <a:latin typeface="+mj-lt"/>
              </a:rPr>
              <a:t>Enhance coordination and cooperation within </a:t>
            </a:r>
            <a:r>
              <a:rPr lang="hr-HR" sz="2400" dirty="0" smtClean="0">
                <a:latin typeface="+mj-lt"/>
              </a:rPr>
              <a:t>UNECE</a:t>
            </a:r>
          </a:p>
          <a:p>
            <a:pPr>
              <a:defRPr/>
            </a:pPr>
            <a:r>
              <a:rPr lang="hr-HR" sz="2400" dirty="0">
                <a:latin typeface="+mj-lt"/>
              </a:rPr>
              <a:t>EMEP-WGE cooperation</a:t>
            </a:r>
          </a:p>
          <a:p>
            <a:pPr marL="0" indent="0">
              <a:buNone/>
              <a:defRPr/>
            </a:pPr>
            <a:endParaRPr lang="hr-HR" sz="200" dirty="0" smtClean="0">
              <a:latin typeface="+mj-lt"/>
            </a:endParaRPr>
          </a:p>
          <a:p>
            <a:pPr>
              <a:defRPr/>
            </a:pPr>
            <a:r>
              <a:rPr lang="hr-HR" sz="2400" dirty="0">
                <a:latin typeface="+mj-lt"/>
              </a:rPr>
              <a:t>R</a:t>
            </a:r>
            <a:r>
              <a:rPr lang="en-GB" sz="2400" dirty="0" err="1">
                <a:latin typeface="+mj-lt"/>
              </a:rPr>
              <a:t>evised</a:t>
            </a:r>
            <a:r>
              <a:rPr lang="en-GB" sz="2400" dirty="0">
                <a:latin typeface="+mj-lt"/>
              </a:rPr>
              <a:t> mandate for </a:t>
            </a:r>
            <a:r>
              <a:rPr lang="en-GB" sz="2400" dirty="0" smtClean="0">
                <a:latin typeface="+mj-lt"/>
              </a:rPr>
              <a:t>HTAP</a:t>
            </a:r>
            <a:endParaRPr lang="hr-HR" sz="2400" dirty="0" smtClean="0">
              <a:latin typeface="+mj-lt"/>
            </a:endParaRPr>
          </a:p>
          <a:p>
            <a:pPr>
              <a:defRPr/>
            </a:pPr>
            <a:r>
              <a:rPr lang="hr-HR" sz="2400" dirty="0">
                <a:latin typeface="+mj-lt"/>
              </a:rPr>
              <a:t>G</a:t>
            </a:r>
            <a:r>
              <a:rPr lang="en-GB" sz="2400" dirty="0" err="1">
                <a:latin typeface="+mj-lt"/>
              </a:rPr>
              <a:t>eographical</a:t>
            </a:r>
            <a:r>
              <a:rPr lang="en-GB" sz="2400" dirty="0">
                <a:latin typeface="+mj-lt"/>
              </a:rPr>
              <a:t> outreach beyond UNECE </a:t>
            </a:r>
            <a:r>
              <a:rPr lang="en-GB" sz="2400" dirty="0" smtClean="0">
                <a:latin typeface="+mj-lt"/>
              </a:rPr>
              <a:t>region</a:t>
            </a:r>
            <a:endParaRPr lang="hr-HR" sz="2400" dirty="0" smtClean="0">
              <a:latin typeface="+mj-lt"/>
            </a:endParaRPr>
          </a:p>
          <a:p>
            <a:pPr>
              <a:defRPr/>
            </a:pPr>
            <a:endParaRPr lang="hr-HR" sz="200" dirty="0">
              <a:latin typeface="+mj-lt"/>
            </a:endParaRPr>
          </a:p>
          <a:p>
            <a:pPr>
              <a:defRPr/>
            </a:pPr>
            <a:r>
              <a:rPr lang="hr-HR" sz="2400" dirty="0">
                <a:latin typeface="+mj-lt"/>
              </a:rPr>
              <a:t>CLRTAP work and EU policy sinergies</a:t>
            </a:r>
          </a:p>
          <a:p>
            <a:pPr>
              <a:defRPr/>
            </a:pPr>
            <a:r>
              <a:rPr lang="hr-HR" sz="2400" dirty="0">
                <a:latin typeface="+mj-lt"/>
              </a:rPr>
              <a:t>CLRTAP and cooperation with other UNECE Conventions</a:t>
            </a:r>
          </a:p>
          <a:p>
            <a:pPr>
              <a:defRPr/>
            </a:pPr>
            <a:endParaRPr lang="hr-HR" sz="2400" dirty="0">
              <a:latin typeface="+mj-lt"/>
            </a:endParaRPr>
          </a:p>
          <a:p>
            <a:pPr>
              <a:defRPr/>
            </a:pPr>
            <a:endParaRPr lang="hr-HR" sz="2400" dirty="0" smtClean="0">
              <a:latin typeface="+mj-lt"/>
            </a:endParaRPr>
          </a:p>
          <a:p>
            <a:pPr>
              <a:defRPr/>
            </a:pPr>
            <a:endParaRPr lang="hr-HR" sz="2400" dirty="0">
              <a:latin typeface="+mj-lt"/>
            </a:endParaRPr>
          </a:p>
          <a:p>
            <a:pPr>
              <a:defRPr/>
            </a:pPr>
            <a:endParaRPr lang="hr-HR" sz="2400" dirty="0" smtClean="0">
              <a:latin typeface="+mj-lt"/>
            </a:endParaRPr>
          </a:p>
          <a:p>
            <a:pPr>
              <a:defRPr/>
            </a:pPr>
            <a:endParaRPr lang="hr-HR" sz="2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8739" y="1107696"/>
            <a:ext cx="8048445" cy="1200329"/>
          </a:xfrm>
          <a:prstGeom prst="rect">
            <a:avLst/>
          </a:prstGeom>
        </p:spPr>
        <p:txBody>
          <a:bodyPr wrap="square">
            <a:spAutoFit/>
          </a:bodyPr>
          <a:lstStyle/>
          <a:p>
            <a:r>
              <a:rPr lang="en-GB" sz="2400" b="1" dirty="0">
                <a:solidFill>
                  <a:schemeClr val="accent2"/>
                </a:solidFill>
              </a:rPr>
              <a:t>Decision 2011/14</a:t>
            </a:r>
          </a:p>
          <a:p>
            <a:r>
              <a:rPr lang="en-GB" sz="2400" b="1" dirty="0"/>
              <a:t>Action Plan for the Implementation </a:t>
            </a:r>
            <a:endParaRPr lang="hr-HR" sz="2400" b="1" dirty="0" smtClean="0"/>
          </a:p>
          <a:p>
            <a:r>
              <a:rPr lang="en-GB" sz="2400" b="1" dirty="0" smtClean="0"/>
              <a:t>of </a:t>
            </a:r>
            <a:r>
              <a:rPr lang="en-GB" sz="2400" b="1" dirty="0"/>
              <a:t>the Long-term Strategy </a:t>
            </a:r>
            <a:r>
              <a:rPr lang="en-GB" sz="2400" b="1" dirty="0" smtClean="0"/>
              <a:t>for</a:t>
            </a:r>
            <a:r>
              <a:rPr lang="hr-HR" sz="2400" b="1" dirty="0" smtClean="0"/>
              <a:t> </a:t>
            </a:r>
            <a:r>
              <a:rPr lang="en-GB" sz="2400" b="1" dirty="0" smtClean="0"/>
              <a:t>the </a:t>
            </a:r>
            <a:r>
              <a:rPr lang="en-GB" sz="2400" b="1" dirty="0"/>
              <a:t>Convention</a:t>
            </a:r>
            <a:endParaRPr lang="en-GB" sz="2400" dirty="0"/>
          </a:p>
        </p:txBody>
      </p:sp>
      <p:grpSp>
        <p:nvGrpSpPr>
          <p:cNvPr id="9" name="Group 8"/>
          <p:cNvGrpSpPr/>
          <p:nvPr/>
        </p:nvGrpSpPr>
        <p:grpSpPr>
          <a:xfrm>
            <a:off x="459006" y="3015249"/>
            <a:ext cx="8460704" cy="1977201"/>
            <a:chOff x="666042" y="3015249"/>
            <a:chExt cx="8460704" cy="1977201"/>
          </a:xfrm>
        </p:grpSpPr>
        <p:sp>
          <p:nvSpPr>
            <p:cNvPr id="4" name="Rectangle 3"/>
            <p:cNvSpPr/>
            <p:nvPr/>
          </p:nvSpPr>
          <p:spPr>
            <a:xfrm>
              <a:off x="666042" y="3015249"/>
              <a:ext cx="4499950" cy="369332"/>
            </a:xfrm>
            <a:prstGeom prst="rect">
              <a:avLst/>
            </a:prstGeom>
          </p:spPr>
          <p:txBody>
            <a:bodyPr wrap="none">
              <a:spAutoFit/>
            </a:bodyPr>
            <a:lstStyle/>
            <a:p>
              <a:pPr>
                <a:tabLst>
                  <a:tab pos="361950" algn="l"/>
                </a:tabLst>
              </a:pPr>
              <a:r>
                <a:rPr lang="en-GB" b="1" dirty="0"/>
                <a:t>I</a:t>
              </a:r>
              <a:r>
                <a:rPr lang="en-GB" b="1" dirty="0" smtClean="0"/>
                <a:t>.</a:t>
              </a:r>
              <a:r>
                <a:rPr lang="hr-HR" b="1" dirty="0"/>
                <a:t>	</a:t>
              </a:r>
              <a:r>
                <a:rPr lang="en-GB" b="1" dirty="0" smtClean="0"/>
                <a:t>Improve </a:t>
              </a:r>
              <a:r>
                <a:rPr lang="en-GB" b="1" dirty="0"/>
                <a:t>ratification and compliance</a:t>
              </a:r>
              <a:endParaRPr lang="en-GB" dirty="0"/>
            </a:p>
          </p:txBody>
        </p:sp>
        <p:sp>
          <p:nvSpPr>
            <p:cNvPr id="5" name="Rectangle 4"/>
            <p:cNvSpPr/>
            <p:nvPr/>
          </p:nvSpPr>
          <p:spPr>
            <a:xfrm>
              <a:off x="666042" y="3417216"/>
              <a:ext cx="8460704" cy="369332"/>
            </a:xfrm>
            <a:prstGeom prst="rect">
              <a:avLst/>
            </a:prstGeom>
          </p:spPr>
          <p:txBody>
            <a:bodyPr wrap="square">
              <a:spAutoFit/>
            </a:bodyPr>
            <a:lstStyle/>
            <a:p>
              <a:pPr>
                <a:tabLst>
                  <a:tab pos="361950" algn="l"/>
                </a:tabLst>
              </a:pPr>
              <a:r>
                <a:rPr lang="en-GB" b="1" dirty="0"/>
                <a:t>II. </a:t>
              </a:r>
              <a:r>
                <a:rPr lang="hr-HR" b="1" dirty="0" smtClean="0"/>
                <a:t> 	</a:t>
              </a:r>
              <a:r>
                <a:rPr lang="en-GB" b="1" dirty="0" smtClean="0"/>
                <a:t>Prioritize </a:t>
              </a:r>
              <a:r>
                <a:rPr lang="en-GB" b="1" dirty="0"/>
                <a:t>work and increase efficiency of operation of the Convention</a:t>
              </a:r>
              <a:endParaRPr lang="en-GB" dirty="0"/>
            </a:p>
          </p:txBody>
        </p:sp>
        <p:sp>
          <p:nvSpPr>
            <p:cNvPr id="6" name="Rectangle 5"/>
            <p:cNvSpPr/>
            <p:nvPr/>
          </p:nvSpPr>
          <p:spPr>
            <a:xfrm>
              <a:off x="666042" y="3819183"/>
              <a:ext cx="3717684" cy="369332"/>
            </a:xfrm>
            <a:prstGeom prst="rect">
              <a:avLst/>
            </a:prstGeom>
          </p:spPr>
          <p:txBody>
            <a:bodyPr wrap="none">
              <a:spAutoFit/>
            </a:bodyPr>
            <a:lstStyle/>
            <a:p>
              <a:pPr>
                <a:tabLst>
                  <a:tab pos="361950" algn="l"/>
                </a:tabLst>
              </a:pPr>
              <a:r>
                <a:rPr lang="en-GB" b="1" dirty="0"/>
                <a:t>III. </a:t>
              </a:r>
              <a:r>
                <a:rPr lang="hr-HR" b="1" dirty="0" smtClean="0"/>
                <a:t>	</a:t>
              </a:r>
              <a:r>
                <a:rPr lang="en-GB" b="1" dirty="0" smtClean="0"/>
                <a:t>Future </a:t>
              </a:r>
              <a:r>
                <a:rPr lang="en-GB" b="1" dirty="0"/>
                <a:t>direction of Protocols</a:t>
              </a:r>
              <a:endParaRPr lang="en-GB" dirty="0"/>
            </a:p>
          </p:txBody>
        </p:sp>
        <p:sp>
          <p:nvSpPr>
            <p:cNvPr id="7" name="Rectangle 6"/>
            <p:cNvSpPr/>
            <p:nvPr/>
          </p:nvSpPr>
          <p:spPr>
            <a:xfrm>
              <a:off x="666042" y="4221150"/>
              <a:ext cx="6890689" cy="369332"/>
            </a:xfrm>
            <a:prstGeom prst="rect">
              <a:avLst/>
            </a:prstGeom>
          </p:spPr>
          <p:txBody>
            <a:bodyPr wrap="square">
              <a:spAutoFit/>
            </a:bodyPr>
            <a:lstStyle/>
            <a:p>
              <a:pPr>
                <a:tabLst>
                  <a:tab pos="361950" algn="l"/>
                </a:tabLst>
              </a:pPr>
              <a:r>
                <a:rPr lang="en-GB" b="1" dirty="0"/>
                <a:t>IV. </a:t>
              </a:r>
              <a:r>
                <a:rPr lang="hr-HR" b="1" dirty="0" smtClean="0"/>
                <a:t>	</a:t>
              </a:r>
              <a:r>
                <a:rPr lang="en-GB" b="1" dirty="0" smtClean="0"/>
                <a:t>Links </a:t>
              </a:r>
              <a:r>
                <a:rPr lang="en-GB" b="1" dirty="0"/>
                <a:t>with climate change and delivery of co-benefits</a:t>
              </a:r>
              <a:endParaRPr lang="en-GB" dirty="0"/>
            </a:p>
          </p:txBody>
        </p:sp>
        <p:sp>
          <p:nvSpPr>
            <p:cNvPr id="8" name="Rectangle 7"/>
            <p:cNvSpPr/>
            <p:nvPr/>
          </p:nvSpPr>
          <p:spPr>
            <a:xfrm>
              <a:off x="666042" y="4623118"/>
              <a:ext cx="6269587" cy="369332"/>
            </a:xfrm>
            <a:prstGeom prst="rect">
              <a:avLst/>
            </a:prstGeom>
          </p:spPr>
          <p:txBody>
            <a:bodyPr wrap="square">
              <a:spAutoFit/>
            </a:bodyPr>
            <a:lstStyle/>
            <a:p>
              <a:pPr>
                <a:tabLst>
                  <a:tab pos="361950" algn="l"/>
                </a:tabLst>
              </a:pPr>
              <a:r>
                <a:rPr lang="en-GB" b="1" dirty="0"/>
                <a:t>V. </a:t>
              </a:r>
              <a:r>
                <a:rPr lang="hr-HR" b="1" dirty="0" smtClean="0"/>
                <a:t> 	</a:t>
              </a:r>
              <a:r>
                <a:rPr lang="en-GB" b="1" dirty="0" smtClean="0"/>
                <a:t>Outreach</a:t>
              </a:r>
              <a:r>
                <a:rPr lang="en-GB" b="1" dirty="0"/>
                <a:t>, communication and resources</a:t>
              </a:r>
              <a:endParaRPr lang="en-GB" dirty="0"/>
            </a:p>
          </p:txBody>
        </p:sp>
      </p:grpSp>
    </p:spTree>
    <p:extLst>
      <p:ext uri="{BB962C8B-B14F-4D97-AF65-F5344CB8AC3E}">
        <p14:creationId xmlns:p14="http://schemas.microsoft.com/office/powerpoint/2010/main" val="13051858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391" y="261968"/>
            <a:ext cx="8032640" cy="6311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533391" y="1915064"/>
            <a:ext cx="1778488" cy="3174521"/>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6363418" y="2395269"/>
            <a:ext cx="2018581" cy="2711570"/>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21"/>
                                        </p:tgtEl>
                                        <p:attrNameLst>
                                          <p:attrName>style.visibility</p:attrName>
                                        </p:attrNameLst>
                                      </p:cBhvr>
                                      <p:to>
                                        <p:strVal val="visible"/>
                                      </p:to>
                                    </p:set>
                                    <p:animEffect transition="in" filter="fade">
                                      <p:cBhvr>
                                        <p:cTn id="7" dur="500"/>
                                        <p:tgtEl>
                                          <p:spTgt spid="9221"/>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anim calcmode="lin" valueType="num">
                                      <p:cBhvr>
                                        <p:cTn id="18" dur="1000" fill="hold"/>
                                        <p:tgtEl>
                                          <p:spTgt spid="8"/>
                                        </p:tgtEl>
                                        <p:attrNameLst>
                                          <p:attrName>ppt_x</p:attrName>
                                        </p:attrNameLst>
                                      </p:cBhvr>
                                      <p:tavLst>
                                        <p:tav tm="0">
                                          <p:val>
                                            <p:strVal val="#ppt_x"/>
                                          </p:val>
                                        </p:tav>
                                        <p:tav tm="100000">
                                          <p:val>
                                            <p:strVal val="#ppt_x"/>
                                          </p:val>
                                        </p:tav>
                                      </p:tavLst>
                                    </p:anim>
                                    <p:anim calcmode="lin" valueType="num">
                                      <p:cBhvr>
                                        <p:cTn id="1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332" y="663326"/>
            <a:ext cx="7442788" cy="830997"/>
          </a:xfrm>
          <a:prstGeom prst="rect">
            <a:avLst/>
          </a:prstGeom>
        </p:spPr>
        <p:txBody>
          <a:bodyPr wrap="square">
            <a:spAutoFit/>
          </a:bodyPr>
          <a:lstStyle/>
          <a:p>
            <a:r>
              <a:rPr lang="en-GB" sz="2400" b="1" dirty="0">
                <a:solidFill>
                  <a:schemeClr val="accent2"/>
                </a:solidFill>
              </a:rPr>
              <a:t>Decision 2011/13</a:t>
            </a:r>
          </a:p>
          <a:p>
            <a:r>
              <a:rPr lang="en-GB" sz="2400" b="1" dirty="0">
                <a:latin typeface="+mj-lt"/>
              </a:rPr>
              <a:t>Reporting of persistent organic pollutants emissions</a:t>
            </a:r>
            <a:endParaRPr lang="en-GB" sz="2400" dirty="0">
              <a:latin typeface="+mj-lt"/>
            </a:endParaRPr>
          </a:p>
        </p:txBody>
      </p:sp>
      <p:sp>
        <p:nvSpPr>
          <p:cNvPr id="3" name="Rectangle 2"/>
          <p:cNvSpPr/>
          <p:nvPr/>
        </p:nvSpPr>
        <p:spPr>
          <a:xfrm>
            <a:off x="500332" y="1716703"/>
            <a:ext cx="8143336" cy="4708981"/>
          </a:xfrm>
          <a:prstGeom prst="rect">
            <a:avLst/>
          </a:prstGeom>
        </p:spPr>
        <p:txBody>
          <a:bodyPr wrap="square">
            <a:spAutoFit/>
          </a:bodyPr>
          <a:lstStyle/>
          <a:p>
            <a:r>
              <a:rPr lang="en-GB" sz="2000" i="1" dirty="0"/>
              <a:t>The Executive Body,</a:t>
            </a:r>
            <a:endParaRPr lang="en-GB" sz="2000" dirty="0"/>
          </a:p>
          <a:p>
            <a:r>
              <a:rPr lang="en-GB" sz="2000" i="1" dirty="0"/>
              <a:t>Acting </a:t>
            </a:r>
            <a:r>
              <a:rPr lang="en-GB" sz="2000" dirty="0"/>
              <a:t>under paragraph 11 of the structure and functions of the Implementation Committee (Executive Body decision 2006/2),</a:t>
            </a:r>
          </a:p>
          <a:p>
            <a:r>
              <a:rPr lang="en-GB" sz="2000" dirty="0"/>
              <a:t> </a:t>
            </a:r>
          </a:p>
          <a:p>
            <a:r>
              <a:rPr lang="en-GB" sz="2000" dirty="0"/>
              <a:t>1. </a:t>
            </a:r>
            <a:r>
              <a:rPr lang="en-GB" sz="2000" i="1" dirty="0"/>
              <a:t>Notes </a:t>
            </a:r>
            <a:r>
              <a:rPr lang="en-GB" sz="2000" dirty="0"/>
              <a:t>the findings of the Implementation Committee regarding its review of the reporting under the Protocol on Persistent Organic Pollutants (Protocol on POPs), and in particular </a:t>
            </a:r>
            <a:r>
              <a:rPr lang="en-GB" sz="2000" b="1" dirty="0"/>
              <a:t>the apparent overall lack of adequate guidance and priority on persistent organic pollutant (POP) reporting</a:t>
            </a:r>
            <a:r>
              <a:rPr lang="en-GB" sz="2000" dirty="0"/>
              <a:t>;</a:t>
            </a:r>
          </a:p>
          <a:p>
            <a:r>
              <a:rPr lang="en-GB" sz="2000" dirty="0"/>
              <a:t> </a:t>
            </a:r>
          </a:p>
          <a:p>
            <a:r>
              <a:rPr lang="en-GB" sz="2000" dirty="0"/>
              <a:t>2. </a:t>
            </a:r>
            <a:r>
              <a:rPr lang="en-GB" sz="2000" i="1" dirty="0"/>
              <a:t>Requests </a:t>
            </a:r>
            <a:r>
              <a:rPr lang="en-GB" sz="2000" dirty="0"/>
              <a:t>the secretariat to write a letter to all Parties to the Protocol on POPs informing them about the considerations of the Implementation Committee regarding its review of the reporting under the Protocol, and reminding them of the invitation in paragraph 3 below</a:t>
            </a:r>
            <a:r>
              <a:rPr lang="en-GB" sz="2000" dirty="0" smtClean="0"/>
              <a:t>;</a:t>
            </a:r>
            <a:endParaRPr lang="en-GB" sz="2000" dirty="0"/>
          </a:p>
        </p:txBody>
      </p:sp>
    </p:spTree>
    <p:extLst>
      <p:ext uri="{BB962C8B-B14F-4D97-AF65-F5344CB8AC3E}">
        <p14:creationId xmlns:p14="http://schemas.microsoft.com/office/powerpoint/2010/main" val="231555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332" y="2053087"/>
            <a:ext cx="8160589" cy="3708708"/>
          </a:xfrm>
          <a:prstGeom prst="rect">
            <a:avLst/>
          </a:prstGeom>
        </p:spPr>
        <p:txBody>
          <a:bodyPr wrap="square">
            <a:spAutoFit/>
          </a:bodyPr>
          <a:lstStyle/>
          <a:p>
            <a:pPr>
              <a:tabLst>
                <a:tab pos="534988" algn="l"/>
              </a:tabLst>
            </a:pPr>
            <a:r>
              <a:rPr lang="en-GB" sz="2000" dirty="0" smtClean="0"/>
              <a:t>3</a:t>
            </a:r>
            <a:r>
              <a:rPr lang="en-GB" sz="2000" dirty="0"/>
              <a:t>. </a:t>
            </a:r>
            <a:r>
              <a:rPr lang="hr-HR" sz="2000" dirty="0" smtClean="0"/>
              <a:t>	</a:t>
            </a:r>
            <a:r>
              <a:rPr lang="en-GB" sz="2000" i="1" dirty="0" smtClean="0"/>
              <a:t>Invites </a:t>
            </a:r>
            <a:r>
              <a:rPr lang="en-GB" sz="2000" dirty="0"/>
              <a:t>all Parties to the Protocol on POPs to:</a:t>
            </a:r>
          </a:p>
          <a:p>
            <a:pPr marL="534988" indent="-534988">
              <a:spcBef>
                <a:spcPts val="600"/>
              </a:spcBef>
            </a:pPr>
            <a:r>
              <a:rPr lang="en-GB" sz="2000" dirty="0"/>
              <a:t>(a</a:t>
            </a:r>
            <a:r>
              <a:rPr lang="en-GB" sz="2000" dirty="0" smtClean="0"/>
              <a:t>)</a:t>
            </a:r>
            <a:r>
              <a:rPr lang="hr-HR" sz="2000" dirty="0" smtClean="0"/>
              <a:t>	</a:t>
            </a:r>
            <a:r>
              <a:rPr lang="en-GB" sz="2000" dirty="0" smtClean="0"/>
              <a:t>Raise </a:t>
            </a:r>
            <a:r>
              <a:rPr lang="en-GB" sz="2000" dirty="0"/>
              <a:t>the priority on POP reporting;</a:t>
            </a:r>
          </a:p>
          <a:p>
            <a:pPr marL="534988" indent="-534988">
              <a:spcBef>
                <a:spcPts val="600"/>
              </a:spcBef>
            </a:pPr>
            <a:r>
              <a:rPr lang="en-GB" sz="2000" dirty="0"/>
              <a:t>(b) </a:t>
            </a:r>
            <a:r>
              <a:rPr lang="hr-HR" sz="2000" dirty="0" smtClean="0"/>
              <a:t>	</a:t>
            </a:r>
            <a:r>
              <a:rPr lang="en-GB" sz="2000" dirty="0" smtClean="0"/>
              <a:t>Improve </a:t>
            </a:r>
            <a:r>
              <a:rPr lang="en-GB" sz="2000" dirty="0"/>
              <a:t>and complete the emission inventories of POPs, where needed; and</a:t>
            </a:r>
          </a:p>
          <a:p>
            <a:pPr marL="534988" indent="-534988">
              <a:spcBef>
                <a:spcPts val="600"/>
              </a:spcBef>
            </a:pPr>
            <a:r>
              <a:rPr lang="en-GB" sz="2000" dirty="0"/>
              <a:t>(c</a:t>
            </a:r>
            <a:r>
              <a:rPr lang="en-GB" sz="2000" dirty="0" smtClean="0"/>
              <a:t>)</a:t>
            </a:r>
            <a:r>
              <a:rPr lang="hr-HR" sz="2000" dirty="0" smtClean="0"/>
              <a:t>	</a:t>
            </a:r>
            <a:r>
              <a:rPr lang="en-GB" sz="2000" dirty="0" smtClean="0"/>
              <a:t> </a:t>
            </a:r>
            <a:r>
              <a:rPr lang="en-GB" sz="2000" dirty="0"/>
              <a:t>Provide detailed information on their national methods for estimating POP emissions or plans to revise these methods to the Task Force on Emission Inventories and Projections of the Cooperative Programme for Monitoring and Evaluation of the </a:t>
            </a:r>
            <a:r>
              <a:rPr lang="en-GB" sz="2000" dirty="0" err="1"/>
              <a:t>Longrange</a:t>
            </a:r>
            <a:r>
              <a:rPr lang="en-GB" sz="2000" dirty="0"/>
              <a:t> Transmission of Air Pollutants in Europe (EMEP) Steering Body;</a:t>
            </a:r>
          </a:p>
          <a:p>
            <a:r>
              <a:rPr lang="en-GB" sz="2000" dirty="0"/>
              <a:t> </a:t>
            </a:r>
            <a:endParaRPr lang="hr-HR" sz="2000" dirty="0" smtClean="0"/>
          </a:p>
        </p:txBody>
      </p:sp>
      <p:sp>
        <p:nvSpPr>
          <p:cNvPr id="3" name="Rectangle 2"/>
          <p:cNvSpPr/>
          <p:nvPr/>
        </p:nvSpPr>
        <p:spPr>
          <a:xfrm>
            <a:off x="500332" y="663326"/>
            <a:ext cx="7442788" cy="830997"/>
          </a:xfrm>
          <a:prstGeom prst="rect">
            <a:avLst/>
          </a:prstGeom>
        </p:spPr>
        <p:txBody>
          <a:bodyPr wrap="square">
            <a:spAutoFit/>
          </a:bodyPr>
          <a:lstStyle/>
          <a:p>
            <a:r>
              <a:rPr lang="en-GB" sz="2400" b="1" dirty="0">
                <a:solidFill>
                  <a:schemeClr val="accent2"/>
                </a:solidFill>
              </a:rPr>
              <a:t>Decision 2011/13</a:t>
            </a:r>
          </a:p>
          <a:p>
            <a:r>
              <a:rPr lang="en-GB" sz="2400" b="1" dirty="0">
                <a:latin typeface="+mj-lt"/>
              </a:rPr>
              <a:t>Reporting of persistent organic pollutants emissions</a:t>
            </a:r>
            <a:endParaRPr lang="en-GB" sz="2400" dirty="0">
              <a:latin typeface="+mj-lt"/>
            </a:endParaRPr>
          </a:p>
        </p:txBody>
      </p:sp>
    </p:spTree>
    <p:extLst>
      <p:ext uri="{BB962C8B-B14F-4D97-AF65-F5344CB8AC3E}">
        <p14:creationId xmlns:p14="http://schemas.microsoft.com/office/powerpoint/2010/main" val="1293594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331" y="1587264"/>
            <a:ext cx="8160589" cy="5093702"/>
          </a:xfrm>
          <a:prstGeom prst="rect">
            <a:avLst/>
          </a:prstGeom>
        </p:spPr>
        <p:txBody>
          <a:bodyPr wrap="square">
            <a:spAutoFit/>
          </a:bodyPr>
          <a:lstStyle/>
          <a:p>
            <a:pPr marL="534988" indent="-534988"/>
            <a:r>
              <a:rPr lang="en-GB" sz="2000" dirty="0" smtClean="0"/>
              <a:t>4.</a:t>
            </a:r>
            <a:r>
              <a:rPr lang="hr-HR" sz="2000" dirty="0" smtClean="0"/>
              <a:t>	</a:t>
            </a:r>
            <a:r>
              <a:rPr lang="en-GB" sz="2000" dirty="0" smtClean="0"/>
              <a:t> </a:t>
            </a:r>
            <a:r>
              <a:rPr lang="en-GB" sz="2000" i="1" dirty="0"/>
              <a:t>Instructs </a:t>
            </a:r>
            <a:r>
              <a:rPr lang="en-GB" sz="2000" dirty="0"/>
              <a:t>EMEP to raise the priority of POP reporting and in particular:</a:t>
            </a:r>
          </a:p>
          <a:p>
            <a:pPr marL="534988" indent="-534988">
              <a:spcBef>
                <a:spcPts val="1200"/>
              </a:spcBef>
            </a:pPr>
            <a:r>
              <a:rPr lang="en-GB" sz="2000" dirty="0"/>
              <a:t>(a) </a:t>
            </a:r>
            <a:r>
              <a:rPr lang="hr-HR" sz="2000" dirty="0" smtClean="0"/>
              <a:t>	</a:t>
            </a:r>
            <a:r>
              <a:rPr lang="en-GB" sz="2000" dirty="0" smtClean="0"/>
              <a:t>To </a:t>
            </a:r>
            <a:r>
              <a:rPr lang="en-GB" sz="2000" dirty="0"/>
              <a:t>start an in-depth review of reported POP emissions by Parties to the Protocol on POPs with, inter alia, attention to:</a:t>
            </a:r>
          </a:p>
          <a:p>
            <a:pPr marL="534988" indent="-534988">
              <a:spcBef>
                <a:spcPts val="1200"/>
              </a:spcBef>
            </a:pPr>
            <a:r>
              <a:rPr lang="en-GB" sz="2000" dirty="0"/>
              <a:t>(</a:t>
            </a:r>
            <a:r>
              <a:rPr lang="en-GB" sz="2000" dirty="0" err="1"/>
              <a:t>i</a:t>
            </a:r>
            <a:r>
              <a:rPr lang="en-GB" sz="2000" dirty="0"/>
              <a:t>) </a:t>
            </a:r>
            <a:r>
              <a:rPr lang="hr-HR" sz="2000" dirty="0" smtClean="0"/>
              <a:t>	</a:t>
            </a:r>
            <a:r>
              <a:rPr lang="en-GB" sz="2000" dirty="0" smtClean="0"/>
              <a:t>The </a:t>
            </a:r>
            <a:r>
              <a:rPr lang="en-GB" sz="2000" dirty="0"/>
              <a:t>completeness of the POP emission inventories;</a:t>
            </a:r>
          </a:p>
          <a:p>
            <a:pPr marL="534988" indent="-534988">
              <a:spcBef>
                <a:spcPts val="600"/>
              </a:spcBef>
            </a:pPr>
            <a:r>
              <a:rPr lang="en-GB" sz="2000" dirty="0"/>
              <a:t>(ii) </a:t>
            </a:r>
            <a:r>
              <a:rPr lang="hr-HR" sz="2000" dirty="0" smtClean="0"/>
              <a:t>	</a:t>
            </a:r>
            <a:r>
              <a:rPr lang="en-GB" sz="2000" dirty="0" smtClean="0"/>
              <a:t>The </a:t>
            </a:r>
            <a:r>
              <a:rPr lang="en-GB" sz="2000" dirty="0"/>
              <a:t>reliability of current national methods (including accuracy of emission factors) used to estimate POP emissions;</a:t>
            </a:r>
          </a:p>
          <a:p>
            <a:pPr marL="534988" indent="-534988">
              <a:spcBef>
                <a:spcPts val="600"/>
              </a:spcBef>
            </a:pPr>
            <a:r>
              <a:rPr lang="en-GB" sz="2000" dirty="0"/>
              <a:t>(iii</a:t>
            </a:r>
            <a:r>
              <a:rPr lang="en-GB" sz="2000" dirty="0" smtClean="0"/>
              <a:t>)</a:t>
            </a:r>
            <a:r>
              <a:rPr lang="hr-HR" sz="2000" dirty="0" smtClean="0"/>
              <a:t>	</a:t>
            </a:r>
            <a:r>
              <a:rPr lang="en-GB" sz="2000" dirty="0" smtClean="0"/>
              <a:t>The </a:t>
            </a:r>
            <a:r>
              <a:rPr lang="en-GB" sz="2000" dirty="0"/>
              <a:t>different use of notation keys among Parties;</a:t>
            </a:r>
          </a:p>
          <a:p>
            <a:pPr marL="534988" indent="-534988">
              <a:spcBef>
                <a:spcPts val="600"/>
              </a:spcBef>
            </a:pPr>
            <a:r>
              <a:rPr lang="en-GB" sz="2000" dirty="0"/>
              <a:t>(iv) </a:t>
            </a:r>
            <a:r>
              <a:rPr lang="hr-HR" sz="2000" dirty="0" smtClean="0"/>
              <a:t>	</a:t>
            </a:r>
            <a:r>
              <a:rPr lang="en-GB" sz="2000" dirty="0" smtClean="0"/>
              <a:t>The </a:t>
            </a:r>
            <a:r>
              <a:rPr lang="en-GB" sz="2000" dirty="0"/>
              <a:t>consistency of reported POP emission estimates with the reporting guidelines, the </a:t>
            </a:r>
            <a:r>
              <a:rPr lang="en-GB" sz="2000" i="1" dirty="0"/>
              <a:t>EMEP/EEA2 Air Pollutant </a:t>
            </a:r>
            <a:r>
              <a:rPr lang="en-GB" sz="2000" i="1" dirty="0" smtClean="0"/>
              <a:t>Emission</a:t>
            </a:r>
            <a:r>
              <a:rPr lang="hr-HR" sz="2000" i="1" dirty="0" smtClean="0"/>
              <a:t> </a:t>
            </a:r>
            <a:r>
              <a:rPr lang="en-GB" sz="2000" i="1" dirty="0" smtClean="0"/>
              <a:t>Inventory </a:t>
            </a:r>
            <a:r>
              <a:rPr lang="en-GB" sz="2000" i="1" dirty="0"/>
              <a:t>Guidebook </a:t>
            </a:r>
            <a:r>
              <a:rPr lang="en-GB" sz="2000" dirty="0"/>
              <a:t>and among Parties;</a:t>
            </a:r>
          </a:p>
          <a:p>
            <a:pPr marL="534988" indent="-534988">
              <a:spcBef>
                <a:spcPts val="1200"/>
              </a:spcBef>
            </a:pPr>
            <a:r>
              <a:rPr lang="en-GB" sz="2000" dirty="0"/>
              <a:t>(b) </a:t>
            </a:r>
            <a:r>
              <a:rPr lang="hr-HR" sz="2000" dirty="0" smtClean="0"/>
              <a:t>	</a:t>
            </a:r>
            <a:r>
              <a:rPr lang="en-GB" sz="2000" dirty="0" smtClean="0"/>
              <a:t>To </a:t>
            </a:r>
            <a:r>
              <a:rPr lang="en-GB" sz="2000" dirty="0"/>
              <a:t>elaborate a programme to initiate the update of the </a:t>
            </a:r>
            <a:r>
              <a:rPr lang="en-GB" sz="2000" i="1" dirty="0"/>
              <a:t>EMEP/EEA Guidebook </a:t>
            </a:r>
            <a:r>
              <a:rPr lang="en-GB" sz="2000" dirty="0"/>
              <a:t>with further and more adequate guidance on POPs, in particular for residential combustion</a:t>
            </a:r>
            <a:r>
              <a:rPr lang="en-GB" sz="2000" dirty="0" smtClean="0"/>
              <a:t>;</a:t>
            </a:r>
            <a:endParaRPr lang="en-GB" sz="2000" dirty="0"/>
          </a:p>
        </p:txBody>
      </p:sp>
      <p:sp>
        <p:nvSpPr>
          <p:cNvPr id="3" name="Rectangle 2"/>
          <p:cNvSpPr/>
          <p:nvPr/>
        </p:nvSpPr>
        <p:spPr>
          <a:xfrm>
            <a:off x="500332" y="542555"/>
            <a:ext cx="7442788" cy="830997"/>
          </a:xfrm>
          <a:prstGeom prst="rect">
            <a:avLst/>
          </a:prstGeom>
        </p:spPr>
        <p:txBody>
          <a:bodyPr wrap="square">
            <a:spAutoFit/>
          </a:bodyPr>
          <a:lstStyle/>
          <a:p>
            <a:r>
              <a:rPr lang="en-GB" sz="2400" b="1" dirty="0">
                <a:solidFill>
                  <a:schemeClr val="accent2"/>
                </a:solidFill>
              </a:rPr>
              <a:t>Decision 2011/13</a:t>
            </a:r>
          </a:p>
          <a:p>
            <a:r>
              <a:rPr lang="en-GB" sz="2400" b="1" dirty="0">
                <a:latin typeface="+mj-lt"/>
              </a:rPr>
              <a:t>Reporting of persistent organic pollutants emissions</a:t>
            </a:r>
            <a:endParaRPr lang="en-GB" sz="2400" dirty="0">
              <a:latin typeface="+mj-lt"/>
            </a:endParaRPr>
          </a:p>
        </p:txBody>
      </p:sp>
    </p:spTree>
    <p:extLst>
      <p:ext uri="{BB962C8B-B14F-4D97-AF65-F5344CB8AC3E}">
        <p14:creationId xmlns:p14="http://schemas.microsoft.com/office/powerpoint/2010/main" val="571728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340" y="621103"/>
            <a:ext cx="8160589" cy="5478423"/>
          </a:xfrm>
          <a:prstGeom prst="rect">
            <a:avLst/>
          </a:prstGeom>
        </p:spPr>
        <p:txBody>
          <a:bodyPr wrap="square">
            <a:spAutoFit/>
          </a:bodyPr>
          <a:lstStyle/>
          <a:p>
            <a:pPr marL="534988" indent="-534988"/>
            <a:r>
              <a:rPr lang="en-GB" sz="2000" dirty="0" smtClean="0"/>
              <a:t>(c) </a:t>
            </a:r>
            <a:r>
              <a:rPr lang="hr-HR" sz="2000" dirty="0" smtClean="0"/>
              <a:t>	</a:t>
            </a:r>
            <a:r>
              <a:rPr lang="en-GB" sz="2000" dirty="0" smtClean="0"/>
              <a:t>To provide a progress report and timetable to the next annual session of the Executive Body concerning the requests in (a) and (b) of this paragraph;</a:t>
            </a:r>
          </a:p>
          <a:p>
            <a:pPr marL="534988" indent="-534988">
              <a:spcBef>
                <a:spcPts val="1200"/>
              </a:spcBef>
            </a:pPr>
            <a:r>
              <a:rPr lang="en-GB" sz="2000" dirty="0" smtClean="0"/>
              <a:t>(</a:t>
            </a:r>
            <a:r>
              <a:rPr lang="en-GB" sz="2000" dirty="0"/>
              <a:t>d) </a:t>
            </a:r>
            <a:r>
              <a:rPr lang="hr-HR" sz="2000" dirty="0" smtClean="0"/>
              <a:t>	</a:t>
            </a:r>
            <a:r>
              <a:rPr lang="en-GB" sz="2000" dirty="0" smtClean="0"/>
              <a:t>To </a:t>
            </a:r>
            <a:r>
              <a:rPr lang="en-GB" sz="2000" dirty="0"/>
              <a:t>consider organizing a workshop on improving emission estimation from key sources of POP emissions (hexachlorobenzene, polycyclic aromatic hydrocarbon, dioxins), with a special focus on the residential combustion sector and engaging participants from other relevant expert groups and task forces under the Convention on Long-range </a:t>
            </a:r>
            <a:r>
              <a:rPr lang="en-GB" sz="2000" dirty="0" err="1"/>
              <a:t>Transboundary</a:t>
            </a:r>
            <a:r>
              <a:rPr lang="en-GB" sz="2000" dirty="0"/>
              <a:t> Air Pollution;</a:t>
            </a:r>
          </a:p>
          <a:p>
            <a:pPr marL="534988" indent="-534988"/>
            <a:r>
              <a:rPr lang="en-GB" sz="2000" dirty="0"/>
              <a:t> </a:t>
            </a:r>
          </a:p>
          <a:p>
            <a:pPr marL="534988" indent="-534988"/>
            <a:r>
              <a:rPr lang="en-GB" sz="2000" dirty="0"/>
              <a:t>5. </a:t>
            </a:r>
            <a:r>
              <a:rPr lang="hr-HR" sz="2000" dirty="0" smtClean="0"/>
              <a:t>	</a:t>
            </a:r>
            <a:r>
              <a:rPr lang="en-GB" sz="2000" i="1" dirty="0" smtClean="0"/>
              <a:t>Reiterates </a:t>
            </a:r>
            <a:r>
              <a:rPr lang="en-GB" sz="2000" dirty="0"/>
              <a:t>its instruction to EMEP to provide assistance to the Implementation Committee upon its request;</a:t>
            </a:r>
          </a:p>
          <a:p>
            <a:pPr marL="534988" indent="-534988"/>
            <a:r>
              <a:rPr lang="en-GB" sz="2000" dirty="0"/>
              <a:t> </a:t>
            </a:r>
          </a:p>
          <a:p>
            <a:pPr marL="534988" indent="-534988"/>
            <a:r>
              <a:rPr lang="en-GB" sz="2000" dirty="0"/>
              <a:t>6. </a:t>
            </a:r>
            <a:r>
              <a:rPr lang="hr-HR" sz="2000" dirty="0" smtClean="0"/>
              <a:t>	</a:t>
            </a:r>
            <a:r>
              <a:rPr lang="en-GB" sz="2000" i="1" dirty="0" smtClean="0"/>
              <a:t>Requests </a:t>
            </a:r>
            <a:r>
              <a:rPr lang="en-GB" sz="2000" dirty="0"/>
              <a:t>the Implementation Committee to continue to review the issue in the light of the information provided, and to report to it thereon at its thirty-first session in 2012.</a:t>
            </a:r>
          </a:p>
        </p:txBody>
      </p:sp>
    </p:spTree>
    <p:extLst>
      <p:ext uri="{BB962C8B-B14F-4D97-AF65-F5344CB8AC3E}">
        <p14:creationId xmlns:p14="http://schemas.microsoft.com/office/powerpoint/2010/main" val="3108731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hr-HR" b="1" dirty="0" smtClean="0">
                <a:effectLst>
                  <a:outerShdw blurRad="38100" dist="38100" dir="2700000" algn="tl">
                    <a:srgbClr val="000000">
                      <a:alpha val="43137"/>
                    </a:srgbClr>
                  </a:outerShdw>
                </a:effectLst>
              </a:rPr>
              <a:t>EMEP-WGE  co-operation </a:t>
            </a:r>
            <a:endParaRPr lang="hr-HR" b="1" dirty="0">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586593" y="1703774"/>
            <a:ext cx="7772400" cy="4572000"/>
          </a:xfrm>
        </p:spPr>
        <p:txBody>
          <a:bodyPr/>
          <a:lstStyle/>
          <a:p>
            <a:pPr>
              <a:defRPr/>
            </a:pPr>
            <a:r>
              <a:rPr lang="hr-HR" dirty="0" smtClean="0">
                <a:latin typeface="+mj-lt"/>
              </a:rPr>
              <a:t>More </a:t>
            </a:r>
            <a:r>
              <a:rPr lang="hr-HR" dirty="0" smtClean="0">
                <a:latin typeface="+mj-lt"/>
              </a:rPr>
              <a:t>direct exchange of </a:t>
            </a:r>
            <a:r>
              <a:rPr lang="hr-HR" dirty="0" smtClean="0">
                <a:latin typeface="+mj-lt"/>
              </a:rPr>
              <a:t>information</a:t>
            </a:r>
          </a:p>
          <a:p>
            <a:pPr>
              <a:defRPr/>
            </a:pPr>
            <a:r>
              <a:rPr lang="hr-HR" dirty="0" smtClean="0">
                <a:latin typeface="+mj-lt"/>
              </a:rPr>
              <a:t>Focus </a:t>
            </a:r>
            <a:r>
              <a:rPr lang="hr-HR" dirty="0" smtClean="0">
                <a:latin typeface="+mj-lt"/>
              </a:rPr>
              <a:t>and </a:t>
            </a:r>
            <a:r>
              <a:rPr lang="hr-HR" dirty="0" smtClean="0">
                <a:latin typeface="+mj-lt"/>
              </a:rPr>
              <a:t>direction, </a:t>
            </a:r>
            <a:r>
              <a:rPr lang="hr-HR" dirty="0">
                <a:latin typeface="+mj-lt"/>
              </a:rPr>
              <a:t>more efficient </a:t>
            </a:r>
            <a:r>
              <a:rPr lang="hr-HR" dirty="0" smtClean="0">
                <a:latin typeface="+mj-lt"/>
              </a:rPr>
              <a:t>work</a:t>
            </a:r>
          </a:p>
          <a:p>
            <a:pPr>
              <a:defRPr/>
            </a:pPr>
            <a:r>
              <a:rPr lang="hr-HR" dirty="0">
                <a:latin typeface="+mj-lt"/>
              </a:rPr>
              <a:t>Developments to support WGE </a:t>
            </a:r>
            <a:r>
              <a:rPr lang="hr-HR" dirty="0" smtClean="0">
                <a:latin typeface="+mj-lt"/>
              </a:rPr>
              <a:t>work (resolution</a:t>
            </a:r>
            <a:r>
              <a:rPr lang="hr-HR" dirty="0">
                <a:latin typeface="+mj-lt"/>
              </a:rPr>
              <a:t>, modelling of sea </a:t>
            </a:r>
            <a:r>
              <a:rPr lang="hr-HR" dirty="0" smtClean="0">
                <a:latin typeface="+mj-lt"/>
              </a:rPr>
              <a:t>sulphates and </a:t>
            </a:r>
            <a:r>
              <a:rPr lang="hr-HR" dirty="0">
                <a:latin typeface="+mj-lt"/>
              </a:rPr>
              <a:t>basic cations</a:t>
            </a:r>
            <a:r>
              <a:rPr lang="hr-HR" dirty="0" smtClean="0">
                <a:latin typeface="+mj-lt"/>
              </a:rPr>
              <a:t>, support to dynamic modelling) </a:t>
            </a:r>
            <a:endParaRPr lang="hr-HR" dirty="0">
              <a:latin typeface="+mj-lt"/>
            </a:endParaRPr>
          </a:p>
          <a:p>
            <a:pPr>
              <a:defRPr/>
            </a:pPr>
            <a:r>
              <a:rPr lang="hr-HR" dirty="0" smtClean="0">
                <a:latin typeface="+mj-lt"/>
              </a:rPr>
              <a:t>Concentrate </a:t>
            </a:r>
            <a:r>
              <a:rPr lang="hr-HR" dirty="0" smtClean="0">
                <a:latin typeface="+mj-lt"/>
              </a:rPr>
              <a:t>on most relevant </a:t>
            </a:r>
            <a:r>
              <a:rPr lang="hr-HR" dirty="0" smtClean="0">
                <a:latin typeface="+mj-lt"/>
              </a:rPr>
              <a:t>issues</a:t>
            </a:r>
          </a:p>
          <a:p>
            <a:pPr>
              <a:defRPr/>
            </a:pPr>
            <a:r>
              <a:rPr lang="hr-HR" dirty="0">
                <a:latin typeface="+mj-lt"/>
              </a:rPr>
              <a:t>Joint workshops and meetings</a:t>
            </a:r>
          </a:p>
          <a:p>
            <a:pPr>
              <a:defRPr/>
            </a:pPr>
            <a:endParaRPr lang="hr-HR" dirty="0" smtClean="0">
              <a:latin typeface="+mj-lt"/>
            </a:endParaRPr>
          </a:p>
          <a:p>
            <a:pPr>
              <a:defRPr/>
            </a:pPr>
            <a:r>
              <a:rPr lang="hr-HR" dirty="0" smtClean="0">
                <a:latin typeface="+mj-lt"/>
              </a:rPr>
              <a:t>Create one scientific body </a:t>
            </a:r>
            <a:r>
              <a:rPr lang="hr-HR" dirty="0" smtClean="0">
                <a:latin typeface="+mj-lt"/>
              </a:rPr>
              <a:t>(emep-wge), </a:t>
            </a:r>
            <a:endParaRPr lang="hr-HR" dirty="0" smtClean="0">
              <a:latin typeface="+mj-lt"/>
            </a:endParaRPr>
          </a:p>
          <a:p>
            <a:pPr marL="0" indent="0">
              <a:buFont typeface="Wingdings 2" pitchFamily="18" charset="2"/>
              <a:buNone/>
              <a:defRPr/>
            </a:pPr>
            <a:endParaRPr lang="hr-HR" dirty="0" smtClean="0">
              <a:latin typeface="+mj-lt"/>
            </a:endParaRPr>
          </a:p>
          <a:p>
            <a:pPr>
              <a:defRPr/>
            </a:pPr>
            <a:endParaRPr lang="hr-HR" dirty="0">
              <a:latin typeface="+mj-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ctylo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actylos">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actylos">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357</TotalTime>
  <Words>581</Words>
  <Application>Microsoft Office PowerPoint</Application>
  <PresentationFormat>On-screen Show (4:3)</PresentationFormat>
  <Paragraphs>124</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Franklin Gothic Book</vt:lpstr>
      <vt:lpstr>Perpetua</vt:lpstr>
      <vt:lpstr>Wingdings 2</vt:lpstr>
      <vt:lpstr>Calibri</vt:lpstr>
      <vt:lpstr>Verdana</vt:lpstr>
      <vt:lpstr>Wingdings</vt:lpstr>
      <vt:lpstr>Dactylos</vt:lpstr>
      <vt:lpstr>PowerPoint Presentation</vt:lpstr>
      <vt:lpstr>Focus</vt:lpstr>
      <vt:lpstr>PowerPoint Presentation</vt:lpstr>
      <vt:lpstr>PowerPoint Presentation</vt:lpstr>
      <vt:lpstr>PowerPoint Presentation</vt:lpstr>
      <vt:lpstr>PowerPoint Presentation</vt:lpstr>
      <vt:lpstr>PowerPoint Presentation</vt:lpstr>
      <vt:lpstr>PowerPoint Presentation</vt:lpstr>
      <vt:lpstr>EMEP-WGE  co-operation </vt:lpstr>
      <vt:lpstr>emep and wge</vt:lpstr>
      <vt:lpstr>TF HTAP  2012 - 2015 and  Beyond</vt:lpstr>
      <vt:lpstr>Themes of Cooperative Activities Under TF HTAP</vt:lpstr>
      <vt:lpstr>Issues</vt:lpstr>
      <vt:lpstr>Thank you for your attention</vt:lpstr>
      <vt:lpstr>PowerPoint Presentation</vt:lpstr>
      <vt:lpstr>PowerPoint Presentation</vt:lpstr>
    </vt:vector>
  </TitlesOfParts>
  <Company>Umweltbundesamt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 gridding system</dc:title>
  <dc:creator>wankmueller</dc:creator>
  <cp:lastModifiedBy>Sonja Vidic</cp:lastModifiedBy>
  <cp:revision>178</cp:revision>
  <dcterms:created xsi:type="dcterms:W3CDTF">2011-02-28T13:41:01Z</dcterms:created>
  <dcterms:modified xsi:type="dcterms:W3CDTF">2012-04-17T03:51:08Z</dcterms:modified>
</cp:coreProperties>
</file>