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  <p:sldMasterId id="2147483674" r:id="rId2"/>
  </p:sldMasterIdLst>
  <p:notesMasterIdLst>
    <p:notesMasterId r:id="rId21"/>
  </p:notesMasterIdLst>
  <p:sldIdLst>
    <p:sldId id="316" r:id="rId3"/>
    <p:sldId id="321" r:id="rId4"/>
    <p:sldId id="320" r:id="rId5"/>
    <p:sldId id="328" r:id="rId6"/>
    <p:sldId id="332" r:id="rId7"/>
    <p:sldId id="333" r:id="rId8"/>
    <p:sldId id="322" r:id="rId9"/>
    <p:sldId id="329" r:id="rId10"/>
    <p:sldId id="330" r:id="rId11"/>
    <p:sldId id="331" r:id="rId12"/>
    <p:sldId id="334" r:id="rId13"/>
    <p:sldId id="324" r:id="rId14"/>
    <p:sldId id="336" r:id="rId15"/>
    <p:sldId id="325" r:id="rId16"/>
    <p:sldId id="326" r:id="rId17"/>
    <p:sldId id="327" r:id="rId18"/>
    <p:sldId id="335" r:id="rId19"/>
    <p:sldId id="319" r:id="rId20"/>
  </p:sldIdLst>
  <p:sldSz cx="9144000" cy="6858000" type="screen4x3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Lucida Grande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Lucida Grande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Lucida Grande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Lucida Grande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Lucida Grande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Lucida Grande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Lucida Grande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Lucida Grande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Lucida Grande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78580" autoAdjust="0"/>
  </p:normalViewPr>
  <p:slideViewPr>
    <p:cSldViewPr>
      <p:cViewPr>
        <p:scale>
          <a:sx n="70" d="100"/>
          <a:sy n="70" d="100"/>
        </p:scale>
        <p:origin x="-1422" y="-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84"/>
        <p:guide pos="232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Lucida Grande" charset="0"/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0"/>
            <a:ext cx="3171825" cy="48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Lucida Grande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662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19138"/>
            <a:ext cx="4797425" cy="359886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59300"/>
            <a:ext cx="5851525" cy="431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0" y="9118600"/>
            <a:ext cx="3171825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Lucida Grande" charset="0"/>
            </a:endParaRP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143375" y="9118600"/>
            <a:ext cx="3170238" cy="477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AC00556E-AB48-4838-A019-BCCD4BAD61F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C00556E-AB48-4838-A019-BCCD4BAD61FC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C00556E-AB48-4838-A019-BCCD4BAD61FC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5274D-8E96-4DD7-AAF4-AD36A329D03B}" type="datetimeFigureOut">
              <a:rPr lang="en-US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6E913-4216-4042-BF06-2C29BBBBD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03B6-BC58-4000-BAF5-EA657DF9831F}" type="datetimeFigureOut">
              <a:rPr lang="en-US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68D70-E48D-4F89-BF92-5DEAF03B6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7B4A1-0B4A-4896-AE5E-6CF4653AD797}" type="datetimeFigureOut">
              <a:rPr lang="en-US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24532-87B1-41E4-8B4E-A9BE66E7F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57200" y="1295401"/>
            <a:ext cx="8001000" cy="1676399"/>
          </a:xfrm>
        </p:spPr>
        <p:txBody>
          <a:bodyPr anchor="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57200" y="3048000"/>
            <a:ext cx="8001000" cy="25908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n-NO" dirty="0"/>
          </a:p>
        </p:txBody>
      </p:sp>
    </p:spTree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000875" y="6667500"/>
            <a:ext cx="257175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050" dirty="0" smtClean="0">
                <a:solidFill>
                  <a:schemeClr val="tx1"/>
                </a:solidFill>
              </a:rPr>
              <a:t>EMEP TFMM ;</a:t>
            </a:r>
            <a:r>
              <a:rPr lang="nb-NO" sz="1050" dirty="0" err="1" smtClean="0">
                <a:solidFill>
                  <a:schemeClr val="tx1"/>
                </a:solidFill>
              </a:rPr>
              <a:t>Gozo</a:t>
            </a:r>
            <a:r>
              <a:rPr lang="nb-NO" sz="1050" dirty="0" smtClean="0">
                <a:solidFill>
                  <a:schemeClr val="tx1"/>
                </a:solidFill>
              </a:rPr>
              <a:t>, Malta, </a:t>
            </a:r>
            <a:r>
              <a:rPr lang="nb-NO" sz="1050" baseline="0" dirty="0" smtClean="0">
                <a:solidFill>
                  <a:schemeClr val="tx1"/>
                </a:solidFill>
              </a:rPr>
              <a:t>2012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</p:spTree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n-NO"/>
              <a:t>05.10.09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019E6C-2722-42BB-8C7C-F64710677E2C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n-NO"/>
              <a:t>05.10.09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0F29D47-C8E9-46F8-AAF4-B29E60CF915F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n-NO"/>
              <a:t>05.10.09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6045D0-4A25-4FEB-94A7-ECB94452AFAB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n-NO"/>
              <a:t>05.10.09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8348EAE-FB9A-4536-BCC3-27EE440CA43C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n-NO"/>
              <a:t>05.10.09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ACC1720-DCD2-4A32-9882-2AFBAC4C0E40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  <p:hf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n-NO"/>
              <a:t>05.10.09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5793676-E8AA-49FF-B649-4F3A9F836988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9D21D-D943-4325-9BE3-FAA72DC75A2C}" type="datetimeFigureOut">
              <a:rPr lang="en-US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DF2FA-3D86-4B7E-9E96-EBF748721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n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n-NO"/>
              <a:t>05.10.09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C4C4096-0BF4-4F1C-9B51-6ADA50152708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n-NO"/>
              <a:t>05.10.09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6F53702-792B-4E5A-9315-710E23089C48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n-NO"/>
              <a:t>05.10.09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5BB814E-75E1-4069-956B-6FF276133AAA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  <p:hf sldNum="0"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7CF31-B13E-42FE-9A50-04D43E50C6E8}" type="datetimeFigureOut">
              <a:rPr lang="en-US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33D9F-482F-400D-9507-C3CCC61E2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2EC1F-DDE4-4C14-999B-3E2FD3BF6D9F}" type="datetimeFigureOut">
              <a:rPr lang="en-US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67B84-9CCD-4F0A-B1E8-A8064FE21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98D4D-2BA5-4643-95F0-CEC1113943F6}" type="datetimeFigureOut">
              <a:rPr lang="en-US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018F3-1689-4EAB-889E-FBC8939B4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AF921-642A-4EEE-8228-8A1B2E3308A3}" type="datetimeFigureOut">
              <a:rPr lang="en-US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A6E52-521E-4202-84EB-6309DE016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6C52F-7ED9-49F6-8A5A-3154F2075115}" type="datetimeFigureOut">
              <a:rPr lang="en-US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13506-EEAC-495B-8489-619FE6C2E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41C51-F5ED-4C48-9D45-FB6497A9635D}" type="datetimeFigureOut">
              <a:rPr lang="en-US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57DC5-AFFC-4CFC-9A8F-5B3B6862F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27071-16A9-4390-A6F7-BB141B035DEB}" type="datetimeFigureOut">
              <a:rPr lang="en-US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FA859-724B-4D07-8252-2D7EA5471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744BA2D-9DA8-4C80-B3D7-0133F4461BF3}" type="datetimeFigureOut">
              <a:rPr lang="en-US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9F723D-4998-4ABB-8ADE-FF46399DE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tittelstil</a:t>
            </a:r>
            <a:endParaRPr lang="nn-NO" smtClean="0"/>
          </a:p>
        </p:txBody>
      </p:sp>
      <p:sp>
        <p:nvSpPr>
          <p:cNvPr id="2051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tekststiler i malen</a:t>
            </a:r>
          </a:p>
          <a:p>
            <a:pPr lvl="1"/>
            <a:r>
              <a:rPr lang="en-US" smtClean="0"/>
              <a:t>Andre nivå</a:t>
            </a:r>
          </a:p>
          <a:p>
            <a:pPr lvl="2"/>
            <a:r>
              <a:rPr lang="en-US" smtClean="0"/>
              <a:t>Tredje nivå</a:t>
            </a:r>
          </a:p>
          <a:p>
            <a:pPr lvl="3"/>
            <a:r>
              <a:rPr lang="en-US" smtClean="0"/>
              <a:t>Fjerde nivå</a:t>
            </a:r>
          </a:p>
          <a:p>
            <a:pPr lvl="4"/>
            <a:r>
              <a:rPr lang="en-US" smtClean="0"/>
              <a:t>Femte nivå</a:t>
            </a:r>
            <a:endParaRPr lang="nn-NO" smtClean="0"/>
          </a:p>
        </p:txBody>
      </p:sp>
      <p:pic>
        <p:nvPicPr>
          <p:cNvPr id="2052" name="Picture 1"/>
          <p:cNvPicPr>
            <a:picLocks noChangeAspect="1" noChangeArrowheads="1"/>
          </p:cNvPicPr>
          <p:nvPr/>
        </p:nvPicPr>
        <p:blipFill>
          <a:blip r:embed="rId15" cstate="print"/>
          <a:srcRect r="79375"/>
          <a:stretch>
            <a:fillRect/>
          </a:stretch>
        </p:blipFill>
        <p:spPr bwMode="auto">
          <a:xfrm>
            <a:off x="7429500" y="6188075"/>
            <a:ext cx="121443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44" r:id="rId12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99FF"/>
          </a:solidFill>
          <a:latin typeface="+mj-lt"/>
          <a:ea typeface="Geneva" pitchFamily="-65" charset="-128"/>
          <a:cs typeface="Geneva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99FF"/>
          </a:solidFill>
          <a:latin typeface="Calibri" pitchFamily="-65" charset="0"/>
          <a:ea typeface="Geneva" pitchFamily="-65" charset="-128"/>
          <a:cs typeface="Geneva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99FF"/>
          </a:solidFill>
          <a:latin typeface="Calibri" pitchFamily="-65" charset="0"/>
          <a:ea typeface="Geneva" pitchFamily="-65" charset="-128"/>
          <a:cs typeface="Geneva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99FF"/>
          </a:solidFill>
          <a:latin typeface="Calibri" pitchFamily="-65" charset="0"/>
          <a:ea typeface="Geneva" pitchFamily="-65" charset="-128"/>
          <a:cs typeface="Geneva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99FF"/>
          </a:solidFill>
          <a:latin typeface="Calibri" pitchFamily="-65" charset="0"/>
          <a:ea typeface="Geneva" pitchFamily="-65" charset="-128"/>
          <a:cs typeface="Geneva" pitchFamily="-6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-65" charset="0"/>
          <a:ea typeface="Geneva" pitchFamily="-65" charset="-128"/>
          <a:cs typeface="Geneva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-65" charset="0"/>
          <a:ea typeface="Geneva" pitchFamily="-65" charset="-128"/>
          <a:cs typeface="Geneva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-65" charset="0"/>
          <a:ea typeface="Geneva" pitchFamily="-65" charset="-128"/>
          <a:cs typeface="Geneva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-65" charset="0"/>
          <a:ea typeface="Geneva" pitchFamily="-65" charset="-128"/>
          <a:cs typeface="Geneva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chemeClr val="tx1"/>
          </a:solidFill>
          <a:latin typeface="+mn-lt"/>
          <a:ea typeface="Geneva" pitchFamily="-65" charset="-128"/>
          <a:cs typeface="Geneva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-65" charset="-128"/>
          <a:cs typeface="Geneva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lu.no/projects/ccc/tfm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pegasos.iceht.forth.gr/" TargetMode="External"/><Relationship Id="rId5" Type="http://schemas.openxmlformats.org/officeDocument/2006/relationships/hyperlink" Target="http://charmex.lsce.ipsl.fr/" TargetMode="External"/><Relationship Id="rId4" Type="http://schemas.openxmlformats.org/officeDocument/2006/relationships/hyperlink" Target="http://www.actris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8001000" cy="16764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Geneva" pitchFamily="34" charset="0"/>
                <a:cs typeface="Geneva" pitchFamily="34" charset="0"/>
              </a:rPr>
              <a:t>EMEP intensive measurement periods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539552" y="2924944"/>
            <a:ext cx="8001000" cy="2590800"/>
          </a:xfrm>
        </p:spPr>
        <p:txBody>
          <a:bodyPr/>
          <a:lstStyle/>
          <a:p>
            <a:pPr eaLnBrk="1" hangingPunct="1"/>
            <a:r>
              <a:rPr lang="en-US" i="1" dirty="0" smtClean="0">
                <a:ea typeface="Geneva" pitchFamily="34" charset="0"/>
                <a:cs typeface="Geneva" pitchFamily="34" charset="0"/>
              </a:rPr>
              <a:t>Wenche Aas (EMEP/CCC)</a:t>
            </a:r>
          </a:p>
          <a:p>
            <a:pPr eaLnBrk="1" hangingPunct="1"/>
            <a:endParaRPr lang="en-US" i="1" dirty="0" smtClean="0">
              <a:ea typeface="Geneva" pitchFamily="34" charset="0"/>
              <a:cs typeface="Geneva" pitchFamily="34" charset="0"/>
            </a:endParaRPr>
          </a:p>
          <a:p>
            <a:pPr eaLnBrk="1" hangingPunct="1"/>
            <a:r>
              <a:rPr lang="en-US" dirty="0" smtClean="0">
                <a:ea typeface="Geneva" pitchFamily="34" charset="0"/>
                <a:cs typeface="Geneva" pitchFamily="34" charset="0"/>
              </a:rPr>
              <a:t>With input from several persons</a:t>
            </a:r>
            <a:endParaRPr lang="en-US" dirty="0" smtClean="0">
              <a:ea typeface="Geneva" pitchFamily="34" charset="0"/>
              <a:cs typeface="Genev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96752"/>
            <a:ext cx="9160929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Draft </a:t>
            </a:r>
            <a:r>
              <a:rPr lang="nb-NO" dirty="0" err="1" smtClean="0"/>
              <a:t>measurements</a:t>
            </a:r>
            <a:r>
              <a:rPr lang="nb-NO" dirty="0" smtClean="0"/>
              <a:t> plan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940152" y="836712"/>
            <a:ext cx="2304256" cy="525658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1560" y="1340768"/>
            <a:ext cx="5184576" cy="53553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Off line analysis of :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Mineral dust: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centralized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lab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using PIXE or XRF/PIXE combination. Possible also ICP-MS analysis if lack of resources for PIXE</a:t>
            </a:r>
            <a:endParaRPr lang="en-US" sz="24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Inorganic 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ions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(regular EMEP)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Carbonaceous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fraction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EC/OC  (EUSAAR-2 protocol)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Carbonate (Done by  JRC)</a:t>
            </a:r>
          </a:p>
          <a:p>
            <a:pPr lvl="1">
              <a:buFont typeface="Arial" pitchFamily="34" charset="0"/>
              <a:buChar char="•"/>
            </a:pPr>
            <a:r>
              <a:rPr lang="nb-NO" sz="2400" dirty="0" err="1" smtClean="0">
                <a:solidFill>
                  <a:schemeClr val="tx1"/>
                </a:solidFill>
                <a:latin typeface="+mn-lt"/>
              </a:rPr>
              <a:t>Tracers</a:t>
            </a:r>
            <a:r>
              <a:rPr lang="nb-NO" sz="2400" dirty="0" smtClean="0">
                <a:solidFill>
                  <a:schemeClr val="tx1"/>
                </a:solidFill>
                <a:latin typeface="+mn-lt"/>
              </a:rPr>
              <a:t> (ACTRIS NA-3)</a:t>
            </a:r>
            <a:endParaRPr lang="en-US" sz="2400" dirty="0" smtClean="0">
              <a:solidFill>
                <a:schemeClr val="tx1"/>
              </a:solidFill>
              <a:latin typeface="+mn-lt"/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nb-NO" dirty="0" smtClean="0">
              <a:solidFill>
                <a:schemeClr val="tx1"/>
              </a:solidFill>
            </a:endParaRPr>
          </a:p>
          <a:p>
            <a:r>
              <a:rPr lang="nb-NO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96752"/>
            <a:ext cx="9160929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Draft </a:t>
            </a:r>
            <a:r>
              <a:rPr lang="nb-NO" dirty="0" err="1" smtClean="0"/>
              <a:t>measurements</a:t>
            </a:r>
            <a:r>
              <a:rPr lang="nb-NO" dirty="0" smtClean="0"/>
              <a:t> plan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020272" y="908720"/>
            <a:ext cx="2304256" cy="525658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1560" y="1340769"/>
            <a:ext cx="6336704" cy="54476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b-NO" sz="24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NA3 ACTRIS will use filters from the EMEP intensive from some sites to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to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more analysis of organic tracers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Not clear which sites and which compounds. Though there are several initiatives: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terpene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oxidation products and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organosulfates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in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aerosols (Marianne Glasius a DK and FI)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13C (Darius Ceburnis (IE/LT)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French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initative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by Jean-Luc Jaffrezo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…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Coordinated by Erik Swietlicki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Ekstensive plans in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799"/>
            <a:ext cx="5544616" cy="512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Measurements at Cape </a:t>
            </a:r>
            <a:r>
              <a:rPr lang="nb-NO" dirty="0" err="1" smtClean="0"/>
              <a:t>Corse</a:t>
            </a:r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15423"/>
            <a:ext cx="8712968" cy="514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1268760"/>
            <a:ext cx="5169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From the French proposal, by Jean-Luc Jaffrezo: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PEGASOS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029200"/>
          </a:xfrm>
        </p:spPr>
        <p:txBody>
          <a:bodyPr/>
          <a:lstStyle/>
          <a:p>
            <a:pPr indent="0">
              <a:spcBef>
                <a:spcPts val="0"/>
              </a:spcBef>
            </a:pPr>
            <a:r>
              <a:rPr lang="nb-NO" sz="2800" dirty="0" err="1" smtClean="0"/>
              <a:t>Flights</a:t>
            </a:r>
            <a:r>
              <a:rPr lang="nb-NO" sz="2800" dirty="0" smtClean="0"/>
              <a:t> </a:t>
            </a:r>
            <a:r>
              <a:rPr lang="nb-NO" sz="2800" dirty="0" err="1" smtClean="0"/>
              <a:t>with</a:t>
            </a:r>
            <a:r>
              <a:rPr lang="nb-NO" sz="2800" dirty="0" smtClean="0"/>
              <a:t> a Zeppelin and </a:t>
            </a:r>
            <a:r>
              <a:rPr lang="nb-NO" sz="2800" dirty="0" err="1" smtClean="0"/>
              <a:t>some</a:t>
            </a:r>
            <a:r>
              <a:rPr lang="nb-NO" sz="2800" dirty="0" smtClean="0"/>
              <a:t> </a:t>
            </a:r>
            <a:r>
              <a:rPr lang="nb-NO" sz="2800" dirty="0" err="1" smtClean="0"/>
              <a:t>ground</a:t>
            </a:r>
            <a:r>
              <a:rPr lang="nb-NO" sz="2800" dirty="0" smtClean="0"/>
              <a:t> </a:t>
            </a:r>
            <a:r>
              <a:rPr lang="nb-NO" sz="2800" dirty="0" err="1" smtClean="0"/>
              <a:t>measurements</a:t>
            </a:r>
            <a:r>
              <a:rPr lang="nb-NO" sz="2800" dirty="0" smtClean="0"/>
              <a:t>:</a:t>
            </a:r>
          </a:p>
          <a:p>
            <a:endParaRPr lang="nb-NO" sz="28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campaign </a:t>
            </a:r>
            <a:r>
              <a:rPr lang="en-GB" sz="2400" dirty="0" smtClean="0"/>
              <a:t>Friedrichshafen to </a:t>
            </a:r>
            <a:r>
              <a:rPr lang="en-GB" sz="2400" dirty="0" err="1" smtClean="0"/>
              <a:t>Cabauw</a:t>
            </a:r>
            <a:r>
              <a:rPr lang="en-GB" sz="2400" dirty="0" smtClean="0"/>
              <a:t> with 4-5 measurement days in </a:t>
            </a:r>
            <a:r>
              <a:rPr lang="en-GB" sz="2400" dirty="0" err="1" smtClean="0"/>
              <a:t>Cabauw</a:t>
            </a:r>
            <a:r>
              <a:rPr lang="en-GB" sz="2400" dirty="0" smtClean="0"/>
              <a:t>; 14.5.-</a:t>
            </a:r>
            <a:r>
              <a:rPr lang="en-GB" sz="2400" dirty="0" smtClean="0"/>
              <a:t>1.6.2012) 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FF0000"/>
                </a:solidFill>
              </a:rPr>
              <a:t>campaign </a:t>
            </a:r>
            <a:r>
              <a:rPr lang="en-GB" sz="2400" b="1" dirty="0" smtClean="0">
                <a:solidFill>
                  <a:srgbClr val="FF0000"/>
                </a:solidFill>
              </a:rPr>
              <a:t>Friedrichshafen to Po-Valley </a:t>
            </a:r>
            <a:r>
              <a:rPr lang="en-GB" sz="2400" b="1" dirty="0" smtClean="0">
                <a:solidFill>
                  <a:srgbClr val="FF0000"/>
                </a:solidFill>
              </a:rPr>
              <a:t>8.6.2012 </a:t>
            </a:r>
            <a:r>
              <a:rPr lang="en-GB" sz="2400" b="1" dirty="0" smtClean="0">
                <a:solidFill>
                  <a:srgbClr val="FF0000"/>
                </a:solidFill>
              </a:rPr>
              <a:t>- </a:t>
            </a:r>
            <a:r>
              <a:rPr lang="en-GB" sz="2400" b="1" dirty="0" smtClean="0">
                <a:solidFill>
                  <a:srgbClr val="FF0000"/>
                </a:solidFill>
              </a:rPr>
              <a:t>17.7.2012)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campaign </a:t>
            </a:r>
            <a:r>
              <a:rPr lang="en-GB" sz="2400" dirty="0" smtClean="0"/>
              <a:t>Friedrichshafen to </a:t>
            </a:r>
            <a:r>
              <a:rPr lang="en-GB" sz="2400" dirty="0" err="1" smtClean="0"/>
              <a:t>Hyytiälä</a:t>
            </a:r>
            <a:r>
              <a:rPr lang="en-GB" sz="2400" dirty="0" smtClean="0"/>
              <a:t> via </a:t>
            </a:r>
            <a:r>
              <a:rPr lang="en-GB" sz="2400" dirty="0" err="1" smtClean="0"/>
              <a:t>Perstorp</a:t>
            </a:r>
            <a:r>
              <a:rPr lang="en-GB" sz="2400" dirty="0" smtClean="0"/>
              <a:t> and </a:t>
            </a:r>
            <a:r>
              <a:rPr lang="en-GB" sz="2400" dirty="0" err="1" smtClean="0"/>
              <a:t>Aspvreten</a:t>
            </a:r>
            <a:r>
              <a:rPr lang="en-GB" sz="2400" dirty="0" smtClean="0"/>
              <a:t>, with excursion to </a:t>
            </a:r>
            <a:r>
              <a:rPr lang="en-GB" sz="2400" dirty="0" smtClean="0"/>
              <a:t>Pallas </a:t>
            </a:r>
            <a:r>
              <a:rPr lang="en-GB" sz="2400" dirty="0" smtClean="0"/>
              <a:t>in the time frame 18.4.2013 - 17.6.2013</a:t>
            </a:r>
            <a:r>
              <a:rPr lang="en-GB" sz="2800" dirty="0" smtClean="0"/>
              <a:t> </a:t>
            </a:r>
            <a:endParaRPr lang="en-GB" sz="2800" dirty="0" smtClean="0"/>
          </a:p>
          <a:p>
            <a:pPr>
              <a:buFont typeface="Arial" pitchFamily="34" charset="0"/>
              <a:buChar char="•"/>
            </a:pPr>
            <a:endParaRPr lang="en-GB" sz="2000" dirty="0" smtClean="0"/>
          </a:p>
          <a:p>
            <a:pPr indent="0"/>
            <a:r>
              <a:rPr lang="en-GB" sz="2000" dirty="0" smtClean="0"/>
              <a:t>“ The </a:t>
            </a:r>
            <a:r>
              <a:rPr lang="en-GB" sz="2000" dirty="0" smtClean="0"/>
              <a:t>measurements will include photochemical/organic </a:t>
            </a:r>
            <a:r>
              <a:rPr lang="en-GB" sz="2000" dirty="0" smtClean="0"/>
              <a:t>aerosol/nucleation packages for the </a:t>
            </a:r>
            <a:r>
              <a:rPr lang="en-GB" sz="2000" dirty="0" smtClean="0"/>
              <a:t>Zeppelin, mobile lab measurements from PSI, and </a:t>
            </a:r>
            <a:r>
              <a:rPr lang="en-GB" sz="2000" dirty="0" smtClean="0"/>
              <a:t>ground measurements </a:t>
            </a:r>
            <a:r>
              <a:rPr lang="en-GB" sz="2000" dirty="0" smtClean="0"/>
              <a:t>in </a:t>
            </a:r>
            <a:r>
              <a:rPr lang="en-GB" sz="2000" dirty="0" err="1" smtClean="0"/>
              <a:t>Cabauw</a:t>
            </a:r>
            <a:r>
              <a:rPr lang="en-GB" sz="2000" dirty="0" smtClean="0"/>
              <a:t>, Lyon, and four sites in the Po Valley (</a:t>
            </a:r>
            <a:r>
              <a:rPr lang="en-GB" sz="2000" dirty="0" smtClean="0"/>
              <a:t>Bologna, San </a:t>
            </a:r>
            <a:r>
              <a:rPr lang="en-GB" sz="2000" dirty="0" err="1" smtClean="0"/>
              <a:t>Pietro</a:t>
            </a:r>
            <a:r>
              <a:rPr lang="en-GB" sz="2000" dirty="0" smtClean="0"/>
              <a:t> </a:t>
            </a:r>
            <a:r>
              <a:rPr lang="en-GB" sz="2000" dirty="0" err="1" smtClean="0"/>
              <a:t>Capofiume</a:t>
            </a:r>
            <a:r>
              <a:rPr lang="en-GB" sz="2000" dirty="0" smtClean="0"/>
              <a:t>, Monte </a:t>
            </a:r>
            <a:r>
              <a:rPr lang="en-GB" sz="2000" dirty="0" err="1" smtClean="0"/>
              <a:t>Cimore</a:t>
            </a:r>
            <a:r>
              <a:rPr lang="en-GB" sz="2000" dirty="0" smtClean="0"/>
              <a:t> and the ECLAIRE site</a:t>
            </a:r>
            <a:r>
              <a:rPr lang="en-GB" sz="2000" dirty="0" smtClean="0"/>
              <a:t>).”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Geneva" pitchFamily="34" charset="0"/>
                <a:cs typeface="Geneva" pitchFamily="34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678167" cy="594928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z="2400" dirty="0" smtClean="0">
                <a:ea typeface="Geneva" pitchFamily="34" charset="0"/>
                <a:cs typeface="Geneva" pitchFamily="34" charset="0"/>
              </a:rPr>
              <a:t>2006/2007. Finally submitted “Lessons learnt. Learned a lot!!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dirty="0" smtClean="0">
                <a:ea typeface="Geneva" pitchFamily="34" charset="0"/>
                <a:cs typeface="Geneva" pitchFamily="34" charset="0"/>
              </a:rPr>
              <a:t>2008/2009. Data analysis more or less finished and several papers have been or will be written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>
                <a:ea typeface="Geneva" pitchFamily="34" charset="0"/>
                <a:cs typeface="Geneva" pitchFamily="34" charset="0"/>
              </a:rPr>
              <a:t>Successful </a:t>
            </a:r>
            <a:r>
              <a:rPr lang="en-US" sz="2000" dirty="0" smtClean="0">
                <a:ea typeface="Geneva" pitchFamily="34" charset="0"/>
                <a:cs typeface="Geneva" pitchFamily="34" charset="0"/>
              </a:rPr>
              <a:t>cooperation between EUSAAR/EUCAARI/EMEP </a:t>
            </a:r>
            <a:endParaRPr lang="en-US" sz="2000" dirty="0" smtClean="0">
              <a:ea typeface="Geneva" pitchFamily="34" charset="0"/>
              <a:cs typeface="Geneva" pitchFamily="34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>
                <a:ea typeface="Geneva" pitchFamily="34" charset="0"/>
                <a:cs typeface="Geneva" pitchFamily="34" charset="0"/>
              </a:rPr>
              <a:t>“Raw” data available through ebas.nilu.no. P</a:t>
            </a:r>
            <a:r>
              <a:rPr lang="en-US" sz="2000" dirty="0" smtClean="0">
                <a:ea typeface="Geneva" pitchFamily="34" charset="0"/>
              </a:rPr>
              <a:t>assword protected for some of the non-regular EMEP data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/>
              <a:t>higher level </a:t>
            </a:r>
            <a:r>
              <a:rPr lang="en-US" sz="2000" dirty="0" smtClean="0"/>
              <a:t>results will be available in the near future</a:t>
            </a:r>
            <a:endParaRPr lang="en-US" sz="2000" dirty="0" smtClean="0">
              <a:ea typeface="Geneva" pitchFamily="34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sz="2400" dirty="0" smtClean="0">
                <a:ea typeface="Geneva" pitchFamily="34" charset="0"/>
              </a:rPr>
              <a:t>June/</a:t>
            </a:r>
            <a:r>
              <a:rPr lang="en-US" sz="2400" dirty="0" err="1" smtClean="0">
                <a:ea typeface="Geneva" pitchFamily="34" charset="0"/>
              </a:rPr>
              <a:t>july</a:t>
            </a:r>
            <a:r>
              <a:rPr lang="en-US" sz="2400" dirty="0" smtClean="0">
                <a:ea typeface="Geneva" pitchFamily="34" charset="0"/>
              </a:rPr>
              <a:t> 2012 and </a:t>
            </a:r>
            <a:r>
              <a:rPr lang="en-US" sz="2400" dirty="0" err="1" smtClean="0">
                <a:ea typeface="Geneva" pitchFamily="34" charset="0"/>
              </a:rPr>
              <a:t>jan</a:t>
            </a:r>
            <a:r>
              <a:rPr lang="en-US" sz="2400" dirty="0" smtClean="0">
                <a:ea typeface="Geneva" pitchFamily="34" charset="0"/>
              </a:rPr>
              <a:t>/febr2013. Very soon approaching!!</a:t>
            </a:r>
            <a:endParaRPr lang="en-US" sz="2400" dirty="0" smtClean="0">
              <a:ea typeface="Geneva" pitchFamily="34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>
                <a:ea typeface="Geneva" pitchFamily="34" charset="0"/>
              </a:rPr>
              <a:t>Lots of interest and potential very fruitful cooperation </a:t>
            </a:r>
            <a:r>
              <a:rPr lang="en-US" sz="2000" dirty="0" smtClean="0">
                <a:ea typeface="Geneva" pitchFamily="34" charset="0"/>
              </a:rPr>
              <a:t>with </a:t>
            </a:r>
            <a:r>
              <a:rPr lang="en-US" sz="2000" dirty="0" smtClean="0">
                <a:ea typeface="Geneva" pitchFamily="34" charset="0"/>
              </a:rPr>
              <a:t>ACTRIS, </a:t>
            </a:r>
            <a:r>
              <a:rPr lang="en-US" sz="2000" dirty="0" err="1" smtClean="0">
                <a:ea typeface="Geneva" pitchFamily="34" charset="0"/>
              </a:rPr>
              <a:t>ChArMeX</a:t>
            </a:r>
            <a:r>
              <a:rPr lang="en-US" sz="2000" dirty="0" smtClean="0">
                <a:ea typeface="Geneva" pitchFamily="34" charset="0"/>
              </a:rPr>
              <a:t> and the PEGASUS projects</a:t>
            </a:r>
            <a:endParaRPr lang="en-US" sz="2000" dirty="0" smtClean="0">
              <a:ea typeface="Geneva" pitchFamily="34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>
                <a:ea typeface="Geneva" pitchFamily="34" charset="0"/>
              </a:rPr>
              <a:t>Several issues still too be solved and decided upon in the very near future: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000" dirty="0" smtClean="0">
                <a:ea typeface="Geneva" pitchFamily="34" charset="0"/>
              </a:rPr>
              <a:t>What to be measured in more details (especially need input on what is required regarding VOC and OC speciation 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000" dirty="0" smtClean="0">
                <a:ea typeface="Geneva" pitchFamily="34" charset="0"/>
              </a:rPr>
              <a:t>Sampling protocol (frequency, filter types, denuders or not etc)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000" dirty="0" smtClean="0">
                <a:ea typeface="Geneva" pitchFamily="34" charset="0"/>
              </a:rPr>
              <a:t>Centralized labs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000" dirty="0" smtClean="0">
                <a:ea typeface="Geneva" pitchFamily="34" charset="0"/>
              </a:rPr>
              <a:t>Costs</a:t>
            </a:r>
            <a:endParaRPr lang="en-US" sz="2000" dirty="0" smtClean="0">
              <a:ea typeface="Geneva" pitchFamily="34" charset="0"/>
            </a:endParaRPr>
          </a:p>
          <a:p>
            <a:pPr lvl="1" eaLnBrk="1" hangingPunct="1">
              <a:buFont typeface="Courier New" pitchFamily="49" charset="0"/>
              <a:buChar char="o"/>
            </a:pPr>
            <a:endParaRPr lang="en-US" sz="2000" dirty="0" smtClean="0">
              <a:ea typeface="Geneva" pitchFamily="34" charset="0"/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 smtClean="0">
              <a:ea typeface="Geneva" pitchFamily="34" charset="0"/>
              <a:cs typeface="Geneva" pitchFamily="34" charset="0"/>
            </a:endParaRPr>
          </a:p>
          <a:p>
            <a:pPr lvl="1" eaLnBrk="1" hangingPunct="1">
              <a:buFont typeface="Wingdings" pitchFamily="2" charset="2"/>
              <a:buChar char="v"/>
            </a:pPr>
            <a:endParaRPr lang="en-US" sz="2400" dirty="0" smtClean="0">
              <a:ea typeface="Genev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n-NO" smtClean="0"/>
              <a:t>05.10.09</a:t>
            </a:r>
            <a:endParaRPr lang="nn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ea typeface="Geneva" pitchFamily="34" charset="0"/>
                <a:cs typeface="Geneva" pitchFamily="34" charset="0"/>
              </a:rPr>
              <a:t>Intensive </a:t>
            </a:r>
            <a:r>
              <a:rPr lang="nb-NO" dirty="0" err="1" smtClean="0">
                <a:ea typeface="Geneva" pitchFamily="34" charset="0"/>
                <a:cs typeface="Geneva" pitchFamily="34" charset="0"/>
              </a:rPr>
              <a:t>periods</a:t>
            </a:r>
            <a:r>
              <a:rPr lang="nb-NO" dirty="0" smtClean="0">
                <a:ea typeface="Geneva" pitchFamily="34" charset="0"/>
                <a:cs typeface="Geneva" pitchFamily="34" charset="0"/>
              </a:rPr>
              <a:t> in 2006 and 2007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484784"/>
            <a:ext cx="916370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Intensive periods 2008 and 2009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4237"/>
            <a:ext cx="9144000" cy="579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427984" y="6027003"/>
            <a:ext cx="471601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Reported and more or less available data marked in green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7"/>
          <p:cNvSpPr>
            <a:spLocks noChangeArrowheads="1"/>
          </p:cNvSpPr>
          <p:nvPr/>
        </p:nvSpPr>
        <p:spPr bwMode="auto">
          <a:xfrm>
            <a:off x="5220072" y="1196752"/>
            <a:ext cx="3637607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9 participating sites with weekly samples </a:t>
            </a:r>
            <a:r>
              <a:rPr lang="en-US" sz="2400" dirty="0" smtClean="0">
                <a:solidFill>
                  <a:schemeClr val="tx1"/>
                </a:solidFill>
              </a:rPr>
              <a:t>of EC </a:t>
            </a:r>
            <a:r>
              <a:rPr lang="en-US" sz="2400" dirty="0" err="1" smtClean="0">
                <a:solidFill>
                  <a:schemeClr val="tx1"/>
                </a:solidFill>
              </a:rPr>
              <a:t>og</a:t>
            </a:r>
            <a:r>
              <a:rPr lang="en-US" sz="2400" dirty="0" smtClean="0">
                <a:solidFill>
                  <a:schemeClr val="tx1"/>
                </a:solidFill>
              </a:rPr>
              <a:t> OC, 14C and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Levoglucosan</a:t>
            </a:r>
            <a:r>
              <a:rPr lang="en-US" sz="2400" dirty="0" smtClean="0"/>
              <a:t>)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ea typeface="Geneva" pitchFamily="34" charset="0"/>
                <a:cs typeface="Geneva" pitchFamily="34" charset="0"/>
              </a:rPr>
              <a:t>EMEP Intensives – Carbonaceous</a:t>
            </a:r>
          </a:p>
        </p:txBody>
      </p:sp>
      <p:pic>
        <p:nvPicPr>
          <p:cNvPr id="20484" name="Picture 25" descr="europ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4608512" cy="566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4932040" y="3068960"/>
            <a:ext cx="396044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200" b="1" dirty="0" smtClean="0">
                <a:solidFill>
                  <a:schemeClr val="tx1"/>
                </a:solidFill>
              </a:rPr>
              <a:t>Status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aseline="30000" dirty="0" smtClean="0">
                <a:solidFill>
                  <a:schemeClr val="tx1"/>
                </a:solidFill>
              </a:rPr>
              <a:t>14</a:t>
            </a:r>
            <a:r>
              <a:rPr lang="en-US" sz="2000" dirty="0" smtClean="0">
                <a:solidFill>
                  <a:schemeClr val="tx1"/>
                </a:solidFill>
              </a:rPr>
              <a:t>C-analysis: </a:t>
            </a:r>
            <a:r>
              <a:rPr lang="en-US" sz="2000" dirty="0" smtClean="0">
                <a:solidFill>
                  <a:schemeClr val="tx1"/>
                </a:solidFill>
              </a:rPr>
              <a:t>needed </a:t>
            </a:r>
            <a:r>
              <a:rPr lang="en-US" sz="2000" dirty="0" smtClean="0">
                <a:solidFill>
                  <a:schemeClr val="tx1"/>
                </a:solidFill>
              </a:rPr>
              <a:t>more elaboration </a:t>
            </a:r>
            <a:r>
              <a:rPr lang="en-US" sz="2000" dirty="0" smtClean="0">
                <a:solidFill>
                  <a:schemeClr val="tx1"/>
                </a:solidFill>
              </a:rPr>
              <a:t>due </a:t>
            </a:r>
            <a:r>
              <a:rPr lang="en-US" sz="2000" dirty="0" smtClean="0">
                <a:solidFill>
                  <a:schemeClr val="tx1"/>
                </a:solidFill>
              </a:rPr>
              <a:t>to some strange results, reanalysis of some samples </a:t>
            </a:r>
            <a:r>
              <a:rPr lang="en-US" sz="2000" dirty="0" smtClean="0">
                <a:solidFill>
                  <a:schemeClr val="tx1"/>
                </a:solidFill>
              </a:rPr>
              <a:t> have been done at different lab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b-NO" sz="2000" dirty="0" smtClean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Source </a:t>
            </a:r>
            <a:r>
              <a:rPr lang="en-US" sz="2000" dirty="0" err="1" smtClean="0">
                <a:solidFill>
                  <a:schemeClr val="tx1"/>
                </a:solidFill>
              </a:rPr>
              <a:t>apportiment</a:t>
            </a:r>
            <a:r>
              <a:rPr lang="en-US" sz="2000" dirty="0" smtClean="0">
                <a:solidFill>
                  <a:schemeClr val="tx1"/>
                </a:solidFill>
              </a:rPr>
              <a:t>  etc </a:t>
            </a:r>
            <a:r>
              <a:rPr lang="en-US" sz="2000" dirty="0" err="1" smtClean="0">
                <a:solidFill>
                  <a:schemeClr val="tx1"/>
                </a:solidFill>
              </a:rPr>
              <a:t>beeing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finalised</a:t>
            </a:r>
            <a:r>
              <a:rPr lang="en-US" sz="2000" dirty="0" smtClean="0">
                <a:solidFill>
                  <a:schemeClr val="tx1"/>
                </a:solidFill>
              </a:rPr>
              <a:t> and paper aim to be submitted this summer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b-NO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for the 2008 and 2009 intensive periods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More or less all data are analyzed and reported.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Need UK data to be submitted (EUCAARI)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Doesn’t seem like there were much of the online chemistry as originally planned.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For modelers (and others) there is a need for the higher level results like source apportionment of the: 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/>
              <a:t>AMS with PMF and </a:t>
            </a:r>
            <a:r>
              <a:rPr lang="en-US" sz="2400" smtClean="0"/>
              <a:t>ME-2 methods. </a:t>
            </a:r>
            <a:r>
              <a:rPr lang="en-US" sz="2400" dirty="0" smtClean="0"/>
              <a:t>Done by PSI –available from André Prevot (EUCAARI product)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/>
              <a:t>EC/OC , tracers and 14C combined with </a:t>
            </a:r>
            <a:r>
              <a:rPr lang="en-US" sz="2400" dirty="0" err="1" smtClean="0"/>
              <a:t>latin</a:t>
            </a:r>
            <a:r>
              <a:rPr lang="en-US" sz="2400" dirty="0" smtClean="0"/>
              <a:t> hypercube statistical tools. Done by David Simpson (MSC-W). Results will be </a:t>
            </a:r>
            <a:r>
              <a:rPr lang="en-US" sz="2400" dirty="0" err="1" smtClean="0"/>
              <a:t>availible</a:t>
            </a:r>
            <a:r>
              <a:rPr lang="en-US" sz="2400" dirty="0" smtClean="0"/>
              <a:t> probably the coming summer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Intensive periodes 2012 and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0292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Scheduled for </a:t>
            </a:r>
            <a:r>
              <a:rPr lang="en-US" sz="2800" b="1" dirty="0" smtClean="0">
                <a:solidFill>
                  <a:srgbClr val="FF0000"/>
                </a:solidFill>
              </a:rPr>
              <a:t>June </a:t>
            </a:r>
            <a:r>
              <a:rPr lang="en-US" sz="2800" b="1" dirty="0" smtClean="0">
                <a:solidFill>
                  <a:srgbClr val="FF0000"/>
                </a:solidFill>
              </a:rPr>
              <a:t>8 to July </a:t>
            </a:r>
            <a:r>
              <a:rPr lang="en-US" sz="2800" b="1" dirty="0" smtClean="0">
                <a:solidFill>
                  <a:srgbClr val="FF0000"/>
                </a:solidFill>
              </a:rPr>
              <a:t>12(7) </a:t>
            </a:r>
            <a:r>
              <a:rPr lang="en-US" sz="2800" b="1" dirty="0" smtClean="0">
                <a:solidFill>
                  <a:srgbClr val="FF0000"/>
                </a:solidFill>
              </a:rPr>
              <a:t>2012</a:t>
            </a:r>
            <a:r>
              <a:rPr lang="en-US" sz="2800" dirty="0" smtClean="0"/>
              <a:t>, and </a:t>
            </a:r>
            <a:r>
              <a:rPr lang="en-US" sz="2800" b="1" dirty="0" err="1" smtClean="0">
                <a:solidFill>
                  <a:srgbClr val="FF0000"/>
                </a:solidFill>
              </a:rPr>
              <a:t>jan</a:t>
            </a:r>
            <a:r>
              <a:rPr lang="en-US" sz="2800" b="1" dirty="0" smtClean="0">
                <a:solidFill>
                  <a:srgbClr val="FF0000"/>
                </a:solidFill>
              </a:rPr>
              <a:t>/</a:t>
            </a:r>
            <a:r>
              <a:rPr lang="en-US" sz="2800" b="1" dirty="0" err="1" smtClean="0">
                <a:solidFill>
                  <a:srgbClr val="FF0000"/>
                </a:solidFill>
              </a:rPr>
              <a:t>febr</a:t>
            </a:r>
            <a:r>
              <a:rPr lang="en-US" sz="2800" b="1" dirty="0" smtClean="0">
                <a:solidFill>
                  <a:srgbClr val="FF0000"/>
                </a:solidFill>
              </a:rPr>
              <a:t> 2013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High resolution, and extended measurements of aerosols and its precursors</a:t>
            </a:r>
            <a:r>
              <a:rPr lang="en-US" sz="2800" dirty="0" smtClean="0"/>
              <a:t>. </a:t>
            </a:r>
            <a:r>
              <a:rPr lang="en-US" sz="2800" dirty="0" smtClean="0"/>
              <a:t>EMEP </a:t>
            </a:r>
            <a:r>
              <a:rPr lang="en-US" sz="2800" dirty="0" smtClean="0"/>
              <a:t>has a special </a:t>
            </a:r>
            <a:r>
              <a:rPr lang="en-US" sz="2800" dirty="0" smtClean="0"/>
              <a:t>focus on mineral </a:t>
            </a:r>
            <a:r>
              <a:rPr lang="en-US" sz="2800" dirty="0" smtClean="0"/>
              <a:t>dust. </a:t>
            </a:r>
            <a:endParaRPr lang="en-US" sz="2800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A cooperation between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EMEP TFMM (</a:t>
            </a:r>
            <a:r>
              <a:rPr lang="en-US" sz="2400" dirty="0" smtClean="0">
                <a:hlinkClick r:id="rId3"/>
              </a:rPr>
              <a:t>http://www.nilu.no/projects/ccc/tfmm/</a:t>
            </a:r>
            <a:r>
              <a:rPr lang="en-US" sz="240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ACTRIS (</a:t>
            </a:r>
            <a:r>
              <a:rPr lang="en-US" sz="2400" dirty="0" smtClean="0">
                <a:hlinkClick r:id="rId4"/>
              </a:rPr>
              <a:t>http://www.actris.net</a:t>
            </a:r>
            <a:r>
              <a:rPr lang="en-US" sz="2400" dirty="0" smtClean="0"/>
              <a:t>/)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err="1" smtClean="0"/>
              <a:t>ChArMeX</a:t>
            </a:r>
            <a:r>
              <a:rPr lang="en-US" sz="2400" dirty="0" smtClean="0"/>
              <a:t> (</a:t>
            </a:r>
            <a:r>
              <a:rPr lang="en-US" sz="2400" u="sng" dirty="0" smtClean="0">
                <a:hlinkClick r:id="rId5"/>
              </a:rPr>
              <a:t>http</a:t>
            </a:r>
            <a:r>
              <a:rPr lang="en-US" sz="2400" u="sng" dirty="0" smtClean="0">
                <a:hlinkClick r:id="rId5"/>
              </a:rPr>
              <a:t>://charmex.lsce.ipsl.fr</a:t>
            </a:r>
            <a:r>
              <a:rPr lang="en-US" sz="2400" dirty="0" smtClean="0"/>
              <a:t>).  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err="1" smtClean="0"/>
              <a:t>Pegasos</a:t>
            </a:r>
            <a:r>
              <a:rPr lang="en-US" sz="2400" dirty="0" smtClean="0"/>
              <a:t> (</a:t>
            </a:r>
            <a:r>
              <a:rPr lang="en-US" sz="2400" u="sng" dirty="0" smtClean="0">
                <a:hlinkClick r:id="rId6"/>
              </a:rPr>
              <a:t>http://pegasos.iceht.f orth.gr/</a:t>
            </a:r>
            <a:r>
              <a:rPr lang="en-US" sz="2400" dirty="0" smtClean="0"/>
              <a:t>)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None/>
            </a:pPr>
            <a:endParaRPr lang="nb-NO" dirty="0"/>
          </a:p>
          <a:p>
            <a:pPr lvl="1">
              <a:buNone/>
            </a:pPr>
            <a:endParaRPr 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Intensive periodes 2012 and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196752"/>
            <a:ext cx="9160929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96752"/>
            <a:ext cx="9160929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Draft </a:t>
            </a:r>
            <a:r>
              <a:rPr lang="nb-NO" dirty="0" err="1" smtClean="0"/>
              <a:t>measurements</a:t>
            </a:r>
            <a:r>
              <a:rPr lang="nb-NO" dirty="0" smtClean="0"/>
              <a:t> plan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915816" y="1052736"/>
            <a:ext cx="2448272" cy="489654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08104" y="1196752"/>
            <a:ext cx="3635896" cy="48936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b-NO" sz="24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ACSM one year campaign from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june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2012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Coordinated by ACTRIS (talk by André Prevot)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Some additional measurements with wet chemistry (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Pils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and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Marga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nb-NO" dirty="0" smtClean="0">
              <a:solidFill>
                <a:schemeClr val="tx1"/>
              </a:solidFill>
            </a:endParaRPr>
          </a:p>
          <a:p>
            <a:r>
              <a:rPr lang="nb-NO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1196752"/>
            <a:ext cx="9160929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Draft </a:t>
            </a:r>
            <a:r>
              <a:rPr lang="nb-NO" dirty="0" err="1" smtClean="0"/>
              <a:t>measurements</a:t>
            </a:r>
            <a:r>
              <a:rPr lang="nb-NO" dirty="0" smtClean="0"/>
              <a:t> plan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347864" y="1268760"/>
            <a:ext cx="2448272" cy="489654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8144" y="1340768"/>
            <a:ext cx="3275856" cy="58169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b-NO" sz="24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Not clear (to me) which sites will be able to provide VOC measurements and which VOC to be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prioretized</a:t>
            </a:r>
            <a:endParaRPr lang="en-US" sz="24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nb-NO" sz="24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nb-NO" sz="2400" dirty="0" err="1" smtClean="0">
                <a:solidFill>
                  <a:schemeClr val="tx1"/>
                </a:solidFill>
                <a:latin typeface="+mn-lt"/>
              </a:rPr>
              <a:t>Coordinated</a:t>
            </a:r>
            <a:r>
              <a:rPr lang="nb-NO" sz="2400" dirty="0" smtClean="0">
                <a:solidFill>
                  <a:schemeClr val="tx1"/>
                </a:solidFill>
                <a:latin typeface="+mn-lt"/>
              </a:rPr>
              <a:t> by  </a:t>
            </a:r>
            <a:r>
              <a:rPr lang="nb-NO" sz="2400" dirty="0" smtClean="0">
                <a:solidFill>
                  <a:schemeClr val="tx1"/>
                </a:solidFill>
                <a:latin typeface="+mn-lt"/>
              </a:rPr>
              <a:t>ACTRIS </a:t>
            </a:r>
            <a:r>
              <a:rPr lang="nb-NO" sz="24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nb-NO" sz="2400" dirty="0" err="1" smtClean="0">
                <a:solidFill>
                  <a:schemeClr val="tx1"/>
                </a:solidFill>
                <a:latin typeface="+mn-lt"/>
              </a:rPr>
              <a:t>ChristianPlaß-Dülmer</a:t>
            </a:r>
            <a:r>
              <a:rPr lang="nb-NO" sz="2400" dirty="0" smtClean="0">
                <a:solidFill>
                  <a:schemeClr val="tx1"/>
                </a:solidFill>
                <a:latin typeface="+mn-lt"/>
              </a:rPr>
              <a:t> and Stefan </a:t>
            </a:r>
            <a:r>
              <a:rPr lang="nb-NO" sz="2400" dirty="0" err="1" smtClean="0">
                <a:solidFill>
                  <a:schemeClr val="tx1"/>
                </a:solidFill>
                <a:latin typeface="+mn-lt"/>
              </a:rPr>
              <a:t>Reimann</a:t>
            </a:r>
            <a:r>
              <a:rPr lang="nb-NO" sz="2400" dirty="0" smtClean="0">
                <a:solidFill>
                  <a:schemeClr val="tx1"/>
                </a:solidFill>
                <a:latin typeface="+mn-lt"/>
              </a:rPr>
              <a:t>)</a:t>
            </a:r>
            <a:endParaRPr lang="nb-NO" sz="24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nb-NO" sz="24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nb-NO" sz="24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nb-NO" sz="2400" dirty="0" smtClean="0">
              <a:solidFill>
                <a:schemeClr val="tx1"/>
              </a:solidFill>
              <a:latin typeface="+mn-lt"/>
            </a:endParaRPr>
          </a:p>
          <a:p>
            <a:endParaRPr lang="nb-NO" dirty="0" smtClean="0">
              <a:solidFill>
                <a:schemeClr val="tx1"/>
              </a:solidFill>
            </a:endParaRPr>
          </a:p>
          <a:p>
            <a:r>
              <a:rPr lang="nb-NO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8070</TotalTime>
  <Words>661</Words>
  <Application>Microsoft Office PowerPoint</Application>
  <PresentationFormat>On-screen Show (4:3)</PresentationFormat>
  <Paragraphs>103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Custom Design</vt:lpstr>
      <vt:lpstr>Office-tema</vt:lpstr>
      <vt:lpstr>EMEP intensive measurement periods</vt:lpstr>
      <vt:lpstr>Intensive periods in 2006 and 2007</vt:lpstr>
      <vt:lpstr>Intensive periods 2008 and 2009</vt:lpstr>
      <vt:lpstr>EMEP Intensives – Carbonaceous</vt:lpstr>
      <vt:lpstr>Status for the 2008 and 2009 intensive periods</vt:lpstr>
      <vt:lpstr>Intensive periodes 2012 and 2013</vt:lpstr>
      <vt:lpstr>Intensive periodes 2012 and 2013</vt:lpstr>
      <vt:lpstr>Draft measurements plan</vt:lpstr>
      <vt:lpstr>Draft measurements plan</vt:lpstr>
      <vt:lpstr>Draft measurements plan</vt:lpstr>
      <vt:lpstr>Draft measurements plan</vt:lpstr>
      <vt:lpstr>Ekstensive plans in France</vt:lpstr>
      <vt:lpstr>Measurements at Cape Corse</vt:lpstr>
      <vt:lpstr>Slide 14</vt:lpstr>
      <vt:lpstr>Slide 15</vt:lpstr>
      <vt:lpstr>Slide 16</vt:lpstr>
      <vt:lpstr>PEGASOS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Stian Berger</dc:creator>
  <cp:lastModifiedBy> Wenche Aas</cp:lastModifiedBy>
  <cp:revision>472</cp:revision>
  <cp:lastPrinted>1601-01-01T00:00:00Z</cp:lastPrinted>
  <dcterms:created xsi:type="dcterms:W3CDTF">2009-05-26T18:53:04Z</dcterms:created>
  <dcterms:modified xsi:type="dcterms:W3CDTF">2012-04-17T13:48:47Z</dcterms:modified>
</cp:coreProperties>
</file>