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72" r:id="rId2"/>
    <p:sldId id="258" r:id="rId3"/>
    <p:sldId id="259" r:id="rId4"/>
    <p:sldId id="261" r:id="rId5"/>
    <p:sldId id="263" r:id="rId6"/>
    <p:sldId id="262" r:id="rId7"/>
    <p:sldId id="264" r:id="rId8"/>
    <p:sldId id="265" r:id="rId9"/>
    <p:sldId id="266" r:id="rId10"/>
    <p:sldId id="269" r:id="rId11"/>
    <p:sldId id="270" r:id="rId12"/>
    <p:sldId id="260" r:id="rId13"/>
    <p:sldId id="273" r:id="rId14"/>
    <p:sldId id="275" r:id="rId15"/>
    <p:sldId id="274" r:id="rId16"/>
    <p:sldId id="277" r:id="rId17"/>
    <p:sldId id="279"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4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2" autoAdjust="0"/>
    <p:restoredTop sz="94671" autoAdjust="0"/>
  </p:normalViewPr>
  <p:slideViewPr>
    <p:cSldViewPr>
      <p:cViewPr varScale="1">
        <p:scale>
          <a:sx n="47" d="100"/>
          <a:sy n="47"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14BE-5CDD-4627-B080-D84214DBC635}" type="datetimeFigureOut">
              <a:rPr lang="uk-UA" smtClean="0"/>
              <a:pPr/>
              <a:t>17.04.2012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5DA64-B11A-4541-B25C-DEAD5E1FB483}" type="slidenum">
              <a:rPr lang="uk-UA" smtClean="0"/>
              <a:pPr/>
              <a:t>‹#›</a:t>
            </a:fld>
            <a:endParaRPr lang="uk-UA"/>
          </a:p>
        </p:txBody>
      </p:sp>
    </p:spTree>
    <p:extLst>
      <p:ext uri="{BB962C8B-B14F-4D97-AF65-F5344CB8AC3E}">
        <p14:creationId xmlns:p14="http://schemas.microsoft.com/office/powerpoint/2010/main" xmlns="" val="335639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lvl1pPr eaLnBrk="0">
              <a:tabLst>
                <a:tab pos="649628" algn="l"/>
                <a:tab pos="1299256" algn="l"/>
                <a:tab pos="1948884" algn="l"/>
                <a:tab pos="2598511" algn="l"/>
              </a:tabLst>
              <a:defRPr>
                <a:solidFill>
                  <a:schemeClr val="bg1"/>
                </a:solidFill>
                <a:latin typeface="Arial" charset="0"/>
                <a:ea typeface="DejaVu Sans" charset="0"/>
                <a:cs typeface="DejaVu Sans" charset="0"/>
              </a:defRPr>
            </a:lvl1pPr>
            <a:lvl2pPr eaLnBrk="0">
              <a:tabLst>
                <a:tab pos="649628" algn="l"/>
                <a:tab pos="1299256" algn="l"/>
                <a:tab pos="1948884" algn="l"/>
                <a:tab pos="2598511" algn="l"/>
              </a:tabLst>
              <a:defRPr>
                <a:solidFill>
                  <a:schemeClr val="bg1"/>
                </a:solidFill>
                <a:latin typeface="Arial" charset="0"/>
                <a:ea typeface="DejaVu Sans" charset="0"/>
                <a:cs typeface="DejaVu Sans" charset="0"/>
              </a:defRPr>
            </a:lvl2pPr>
            <a:lvl3pPr eaLnBrk="0">
              <a:tabLst>
                <a:tab pos="649628" algn="l"/>
                <a:tab pos="1299256" algn="l"/>
                <a:tab pos="1948884" algn="l"/>
                <a:tab pos="2598511" algn="l"/>
              </a:tabLst>
              <a:defRPr>
                <a:solidFill>
                  <a:schemeClr val="bg1"/>
                </a:solidFill>
                <a:latin typeface="Arial" charset="0"/>
                <a:ea typeface="DejaVu Sans" charset="0"/>
                <a:cs typeface="DejaVu Sans" charset="0"/>
              </a:defRPr>
            </a:lvl3pPr>
            <a:lvl4pPr eaLnBrk="0">
              <a:tabLst>
                <a:tab pos="649628" algn="l"/>
                <a:tab pos="1299256" algn="l"/>
                <a:tab pos="1948884" algn="l"/>
                <a:tab pos="2598511" algn="l"/>
              </a:tabLst>
              <a:defRPr>
                <a:solidFill>
                  <a:schemeClr val="bg1"/>
                </a:solidFill>
                <a:latin typeface="Arial" charset="0"/>
                <a:ea typeface="DejaVu Sans" charset="0"/>
                <a:cs typeface="DejaVu Sans" charset="0"/>
              </a:defRPr>
            </a:lvl4pPr>
            <a:lvl5pPr eaLnBrk="0">
              <a:tabLst>
                <a:tab pos="649628" algn="l"/>
                <a:tab pos="1299256" algn="l"/>
                <a:tab pos="1948884" algn="l"/>
                <a:tab pos="2598511" algn="l"/>
              </a:tabLst>
              <a:defRPr>
                <a:solidFill>
                  <a:schemeClr val="bg1"/>
                </a:solidFill>
                <a:latin typeface="Arial" charset="0"/>
                <a:ea typeface="DejaVu Sans" charset="0"/>
                <a:cs typeface="DejaVu Sans" charset="0"/>
              </a:defRPr>
            </a:lvl5pPr>
            <a:lvl6pPr marL="2256602"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6pPr>
            <a:lvl7pPr marL="2666893"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7pPr>
            <a:lvl8pPr marL="3077185"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8pPr>
            <a:lvl9pPr marL="3487476"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9pPr>
          </a:lstStyle>
          <a:p>
            <a:pPr eaLnBrk="1"/>
            <a:fld id="{BDC252A6-771D-440B-8F03-59FD244D1750}" type="slidenum">
              <a:rPr lang="ru-RU" smtClean="0">
                <a:solidFill>
                  <a:srgbClr val="000000"/>
                </a:solidFill>
                <a:latin typeface="Times New Roman" pitchFamily="16" charset="0"/>
              </a:rPr>
              <a:pPr eaLnBrk="1"/>
              <a:t>16</a:t>
            </a:fld>
            <a:endParaRPr lang="ru-RU" smtClean="0">
              <a:solidFill>
                <a:srgbClr val="000000"/>
              </a:solidFill>
              <a:latin typeface="Times New Roman" pitchFamily="16" charset="0"/>
            </a:endParaRPr>
          </a:p>
        </p:txBody>
      </p:sp>
      <p:sp>
        <p:nvSpPr>
          <p:cNvPr id="4198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6360" y="4342535"/>
            <a:ext cx="5486681" cy="4114511"/>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lvl1pPr eaLnBrk="0">
              <a:tabLst>
                <a:tab pos="649628" algn="l"/>
                <a:tab pos="1299256" algn="l"/>
                <a:tab pos="1948884" algn="l"/>
                <a:tab pos="2598511" algn="l"/>
              </a:tabLst>
              <a:defRPr>
                <a:solidFill>
                  <a:schemeClr val="bg1"/>
                </a:solidFill>
                <a:latin typeface="Arial" charset="0"/>
                <a:ea typeface="DejaVu Sans" charset="0"/>
                <a:cs typeface="DejaVu Sans" charset="0"/>
              </a:defRPr>
            </a:lvl1pPr>
            <a:lvl2pPr eaLnBrk="0">
              <a:tabLst>
                <a:tab pos="649628" algn="l"/>
                <a:tab pos="1299256" algn="l"/>
                <a:tab pos="1948884" algn="l"/>
                <a:tab pos="2598511" algn="l"/>
              </a:tabLst>
              <a:defRPr>
                <a:solidFill>
                  <a:schemeClr val="bg1"/>
                </a:solidFill>
                <a:latin typeface="Arial" charset="0"/>
                <a:ea typeface="DejaVu Sans" charset="0"/>
                <a:cs typeface="DejaVu Sans" charset="0"/>
              </a:defRPr>
            </a:lvl2pPr>
            <a:lvl3pPr eaLnBrk="0">
              <a:tabLst>
                <a:tab pos="649628" algn="l"/>
                <a:tab pos="1299256" algn="l"/>
                <a:tab pos="1948884" algn="l"/>
                <a:tab pos="2598511" algn="l"/>
              </a:tabLst>
              <a:defRPr>
                <a:solidFill>
                  <a:schemeClr val="bg1"/>
                </a:solidFill>
                <a:latin typeface="Arial" charset="0"/>
                <a:ea typeface="DejaVu Sans" charset="0"/>
                <a:cs typeface="DejaVu Sans" charset="0"/>
              </a:defRPr>
            </a:lvl3pPr>
            <a:lvl4pPr eaLnBrk="0">
              <a:tabLst>
                <a:tab pos="649628" algn="l"/>
                <a:tab pos="1299256" algn="l"/>
                <a:tab pos="1948884" algn="l"/>
                <a:tab pos="2598511" algn="l"/>
              </a:tabLst>
              <a:defRPr>
                <a:solidFill>
                  <a:schemeClr val="bg1"/>
                </a:solidFill>
                <a:latin typeface="Arial" charset="0"/>
                <a:ea typeface="DejaVu Sans" charset="0"/>
                <a:cs typeface="DejaVu Sans" charset="0"/>
              </a:defRPr>
            </a:lvl4pPr>
            <a:lvl5pPr eaLnBrk="0">
              <a:tabLst>
                <a:tab pos="649628" algn="l"/>
                <a:tab pos="1299256" algn="l"/>
                <a:tab pos="1948884" algn="l"/>
                <a:tab pos="2598511" algn="l"/>
              </a:tabLst>
              <a:defRPr>
                <a:solidFill>
                  <a:schemeClr val="bg1"/>
                </a:solidFill>
                <a:latin typeface="Arial" charset="0"/>
                <a:ea typeface="DejaVu Sans" charset="0"/>
                <a:cs typeface="DejaVu Sans" charset="0"/>
              </a:defRPr>
            </a:lvl5pPr>
            <a:lvl6pPr marL="2256602"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6pPr>
            <a:lvl7pPr marL="2666893"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7pPr>
            <a:lvl8pPr marL="3077185"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8pPr>
            <a:lvl9pPr marL="3487476" indent="-205146" defTabSz="403169"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bg1"/>
                </a:solidFill>
                <a:latin typeface="Arial" charset="0"/>
                <a:ea typeface="DejaVu Sans" charset="0"/>
                <a:cs typeface="DejaVu Sans" charset="0"/>
              </a:defRPr>
            </a:lvl9pPr>
          </a:lstStyle>
          <a:p>
            <a:pPr eaLnBrk="1"/>
            <a:fld id="{719B0706-7632-49BC-96D4-410EC27AF5F6}" type="slidenum">
              <a:rPr lang="ru-RU" smtClean="0">
                <a:solidFill>
                  <a:srgbClr val="000000"/>
                </a:solidFill>
                <a:latin typeface="Times New Roman" pitchFamily="16" charset="0"/>
              </a:rPr>
              <a:pPr eaLnBrk="1"/>
              <a:t>17</a:t>
            </a:fld>
            <a:endParaRPr lang="ru-RU" smtClean="0">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686360" y="4342535"/>
            <a:ext cx="5486681" cy="403225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FC0EA7B-2284-4B95-AD6E-518AA94054A2}" type="slidenum">
              <a:rPr lang="ru-RU"/>
              <a:pPr>
                <a:defRPr/>
              </a:pPr>
              <a:t>‹#›</a:t>
            </a:fld>
            <a:endParaRPr lang="ru-RU"/>
          </a:p>
        </p:txBody>
      </p:sp>
    </p:spTree>
    <p:extLst>
      <p:ext uri="{BB962C8B-B14F-4D97-AF65-F5344CB8AC3E}">
        <p14:creationId xmlns:p14="http://schemas.microsoft.com/office/powerpoint/2010/main" xmlns="" val="634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0363"/>
            <a:ext cx="8228013"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4963"/>
            <a:ext cx="4037013"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Картинка 3"/>
          <p:cNvSpPr>
            <a:spLocks noGrp="1"/>
          </p:cNvSpPr>
          <p:nvPr>
            <p:ph type="clipArt" sz="half" idx="2"/>
          </p:nvPr>
        </p:nvSpPr>
        <p:spPr>
          <a:xfrm>
            <a:off x="4646613" y="1604963"/>
            <a:ext cx="4038600" cy="4524375"/>
          </a:xfrm>
        </p:spPr>
        <p:txBody>
          <a:bodyPr/>
          <a:lstStyle/>
          <a:p>
            <a:pPr lvl="0"/>
            <a:endParaRPr lang="uk-UA" noProof="0" smtClean="0"/>
          </a:p>
        </p:txBody>
      </p:sp>
      <p:sp>
        <p:nvSpPr>
          <p:cNvPr id="5" name="Rectangle 4"/>
          <p:cNvSpPr>
            <a:spLocks noGrp="1" noChangeArrowheads="1"/>
          </p:cNvSpPr>
          <p:nvPr>
            <p:ph type="ftr"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AD2B7A4D-2888-46B7-95AF-8596F9558D86}" type="slidenum">
              <a:rPr lang="ru-RU"/>
              <a:pPr>
                <a:defRPr/>
              </a:pPr>
              <a:t>‹#›</a:t>
            </a:fld>
            <a:endParaRPr lang="ru-RU"/>
          </a:p>
        </p:txBody>
      </p:sp>
      <p:sp>
        <p:nvSpPr>
          <p:cNvPr id="7" name="Rectangle 6"/>
          <p:cNvSpPr>
            <a:spLocks noGrp="1" noChangeArrowheads="1"/>
          </p:cNvSpPr>
          <p:nvPr>
            <p:ph type="dt"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xmlns="" val="2310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0363"/>
            <a:ext cx="8228013" cy="1143000"/>
          </a:xfrm>
        </p:spPr>
        <p:txBody>
          <a:bodyPr/>
          <a:lstStyle/>
          <a:p>
            <a:r>
              <a:rPr lang="ru-RU" smtClean="0"/>
              <a:t>Образец заголовка</a:t>
            </a:r>
            <a:endParaRPr lang="uk-UA"/>
          </a:p>
        </p:txBody>
      </p:sp>
      <p:sp>
        <p:nvSpPr>
          <p:cNvPr id="3" name="Картинка 2"/>
          <p:cNvSpPr>
            <a:spLocks noGrp="1"/>
          </p:cNvSpPr>
          <p:nvPr>
            <p:ph type="clipArt" sz="half" idx="1"/>
          </p:nvPr>
        </p:nvSpPr>
        <p:spPr>
          <a:xfrm>
            <a:off x="457200" y="1604963"/>
            <a:ext cx="4037013" cy="4524375"/>
          </a:xfrm>
        </p:spPr>
        <p:txBody>
          <a:bodyPr/>
          <a:lstStyle/>
          <a:p>
            <a:pPr lvl="0"/>
            <a:endParaRPr lang="uk-UA" noProof="0" smtClean="0"/>
          </a:p>
        </p:txBody>
      </p:sp>
      <p:sp>
        <p:nvSpPr>
          <p:cNvPr id="4" name="Текст 3"/>
          <p:cNvSpPr>
            <a:spLocks noGrp="1"/>
          </p:cNvSpPr>
          <p:nvPr>
            <p:ph type="body" sz="half" idx="2"/>
          </p:nvPr>
        </p:nvSpPr>
        <p:spPr>
          <a:xfrm>
            <a:off x="4646613" y="1604963"/>
            <a:ext cx="403860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ftr"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4139B33A-F5D4-4A4E-9969-5DCE35768195}" type="slidenum">
              <a:rPr lang="ru-RU"/>
              <a:pPr>
                <a:defRPr/>
              </a:pPr>
              <a:t>‹#›</a:t>
            </a:fld>
            <a:endParaRPr lang="ru-RU"/>
          </a:p>
        </p:txBody>
      </p:sp>
      <p:sp>
        <p:nvSpPr>
          <p:cNvPr id="7" name="Rectangle 6"/>
          <p:cNvSpPr>
            <a:spLocks noGrp="1" noChangeArrowheads="1"/>
          </p:cNvSpPr>
          <p:nvPr>
            <p:ph type="dt"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xmlns="" val="156629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17.04.2012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www.menr.gov.ua/"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412776"/>
            <a:ext cx="7498080" cy="4824536"/>
          </a:xfrm>
        </p:spPr>
        <p:txBody>
          <a:bodyPr>
            <a:normAutofit/>
          </a:bodyPr>
          <a:lstStyle/>
          <a:p>
            <a:pPr marL="82296" indent="0" algn="ctr">
              <a:buNone/>
            </a:pPr>
            <a:endParaRPr lang="en-US" sz="2800" dirty="0" smtClean="0">
              <a:solidFill>
                <a:schemeClr val="bg2">
                  <a:lumMod val="25000"/>
                </a:schemeClr>
              </a:solidFill>
              <a:latin typeface="Bell MT" pitchFamily="18" charset="0"/>
            </a:endParaRPr>
          </a:p>
          <a:p>
            <a:pPr marL="82296" indent="0" algn="ctr">
              <a:buNone/>
            </a:pPr>
            <a:endParaRPr lang="en-US" sz="2800" dirty="0">
              <a:solidFill>
                <a:schemeClr val="bg2">
                  <a:lumMod val="25000"/>
                </a:schemeClr>
              </a:solidFill>
              <a:latin typeface="Bell MT" pitchFamily="18" charset="0"/>
            </a:endParaRPr>
          </a:p>
          <a:p>
            <a:pPr marL="82296" indent="0" algn="ctr">
              <a:buNone/>
            </a:pPr>
            <a:endParaRPr lang="en-US" b="1" dirty="0" smtClean="0">
              <a:solidFill>
                <a:schemeClr val="bg2">
                  <a:lumMod val="25000"/>
                </a:schemeClr>
              </a:solidFill>
              <a:latin typeface="Bell MT" pitchFamily="18" charset="0"/>
            </a:endParaRPr>
          </a:p>
          <a:p>
            <a:pPr marL="82296" indent="0" algn="ctr">
              <a:buNone/>
            </a:pPr>
            <a:r>
              <a:rPr lang="en-US" b="1" dirty="0" smtClean="0">
                <a:solidFill>
                  <a:schemeClr val="bg2">
                    <a:lumMod val="25000"/>
                  </a:schemeClr>
                </a:solidFill>
                <a:latin typeface="Bell MT" pitchFamily="18" charset="0"/>
              </a:rPr>
              <a:t>«</a:t>
            </a:r>
            <a:r>
              <a:rPr lang="en-US" b="1" dirty="0">
                <a:solidFill>
                  <a:schemeClr val="bg2">
                    <a:lumMod val="25000"/>
                  </a:schemeClr>
                </a:solidFill>
                <a:latin typeface="Bell MT" pitchFamily="18" charset="0"/>
              </a:rPr>
              <a:t>Compliance with international obligations under the Convention on Long-range </a:t>
            </a:r>
            <a:r>
              <a:rPr lang="en-US" b="1" dirty="0" err="1">
                <a:solidFill>
                  <a:schemeClr val="bg2">
                    <a:lumMod val="25000"/>
                  </a:schemeClr>
                </a:solidFill>
                <a:latin typeface="Bell MT" pitchFamily="18" charset="0"/>
              </a:rPr>
              <a:t>Transboundary</a:t>
            </a:r>
            <a:r>
              <a:rPr lang="en-US" b="1" dirty="0">
                <a:solidFill>
                  <a:schemeClr val="bg2">
                    <a:lumMod val="25000"/>
                  </a:schemeClr>
                </a:solidFill>
                <a:latin typeface="Bell MT" pitchFamily="18" charset="0"/>
              </a:rPr>
              <a:t> Air Pollution and its Protocols»</a:t>
            </a:r>
            <a:endParaRPr lang="uk-UA" b="1" dirty="0">
              <a:solidFill>
                <a:schemeClr val="bg2">
                  <a:lumMod val="25000"/>
                </a:schemeClr>
              </a:solidFill>
            </a:endParaRPr>
          </a:p>
          <a:p>
            <a:pPr marL="82296" indent="0">
              <a:buNone/>
            </a:pPr>
            <a:endParaRPr lang="en-US" b="1" dirty="0" smtClean="0">
              <a:solidFill>
                <a:schemeClr val="bg2">
                  <a:lumMod val="25000"/>
                </a:schemeClr>
              </a:solidFill>
            </a:endParaRPr>
          </a:p>
          <a:p>
            <a:pPr marL="82296" indent="0" algn="r">
              <a:buNone/>
            </a:pPr>
            <a:endParaRPr lang="en-US" sz="1600" dirty="0" smtClean="0">
              <a:solidFill>
                <a:schemeClr val="bg2">
                  <a:lumMod val="25000"/>
                </a:schemeClr>
              </a:solidFill>
            </a:endParaRPr>
          </a:p>
          <a:p>
            <a:pPr marL="82296" indent="0" algn="r">
              <a:buNone/>
            </a:pPr>
            <a:r>
              <a:rPr lang="en-US" sz="1600" dirty="0" err="1" smtClean="0">
                <a:solidFill>
                  <a:schemeClr val="bg2">
                    <a:lumMod val="25000"/>
                  </a:schemeClr>
                </a:solidFill>
              </a:rPr>
              <a:t>Liliia</a:t>
            </a:r>
            <a:r>
              <a:rPr lang="en-US" sz="1600" dirty="0" smtClean="0">
                <a:solidFill>
                  <a:schemeClr val="bg2">
                    <a:lumMod val="25000"/>
                  </a:schemeClr>
                </a:solidFill>
              </a:rPr>
              <a:t> </a:t>
            </a:r>
            <a:r>
              <a:rPr lang="en-US" sz="1600" dirty="0" err="1">
                <a:solidFill>
                  <a:schemeClr val="bg2">
                    <a:lumMod val="25000"/>
                  </a:schemeClr>
                </a:solidFill>
              </a:rPr>
              <a:t>Kozak</a:t>
            </a:r>
            <a:r>
              <a:rPr lang="en-US" sz="1600" dirty="0">
                <a:solidFill>
                  <a:schemeClr val="bg2">
                    <a:lumMod val="25000"/>
                  </a:schemeClr>
                </a:solidFill>
              </a:rPr>
              <a:t> </a:t>
            </a:r>
          </a:p>
          <a:p>
            <a:pPr marL="82296" indent="0" algn="r">
              <a:buNone/>
            </a:pPr>
            <a:r>
              <a:rPr lang="en-US" sz="1600" dirty="0">
                <a:solidFill>
                  <a:schemeClr val="bg2">
                    <a:lumMod val="25000"/>
                  </a:schemeClr>
                </a:solidFill>
              </a:rPr>
              <a:t>Department of air protection </a:t>
            </a:r>
            <a:r>
              <a:rPr lang="en-US" sz="1600" dirty="0" smtClean="0">
                <a:solidFill>
                  <a:schemeClr val="bg2">
                    <a:lumMod val="25000"/>
                  </a:schemeClr>
                </a:solidFill>
              </a:rPr>
              <a:t> </a:t>
            </a:r>
            <a:r>
              <a:rPr lang="en-US" sz="1600" dirty="0">
                <a:solidFill>
                  <a:schemeClr val="bg2">
                    <a:lumMod val="25000"/>
                  </a:schemeClr>
                </a:solidFill>
              </a:rPr>
              <a:t/>
            </a:r>
            <a:br>
              <a:rPr lang="en-US" sz="1600" dirty="0">
                <a:solidFill>
                  <a:schemeClr val="bg2">
                    <a:lumMod val="25000"/>
                  </a:schemeClr>
                </a:solidFill>
              </a:rPr>
            </a:br>
            <a:r>
              <a:rPr lang="en-US" sz="1600" dirty="0">
                <a:solidFill>
                  <a:schemeClr val="bg2">
                    <a:lumMod val="25000"/>
                  </a:schemeClr>
                </a:solidFill>
              </a:rPr>
              <a:t>Tel / Fax: 8 044 206 31 30</a:t>
            </a:r>
          </a:p>
          <a:p>
            <a:pPr marL="82296" indent="0" algn="r">
              <a:buNone/>
            </a:pPr>
            <a:r>
              <a:rPr lang="en-US" sz="1600" dirty="0" smtClean="0">
                <a:solidFill>
                  <a:schemeClr val="bg2">
                    <a:lumMod val="25000"/>
                  </a:schemeClr>
                </a:solidFill>
              </a:rPr>
              <a:t>kozak@menr.gov.ua</a:t>
            </a:r>
            <a:endParaRPr lang="en-US" sz="1600" dirty="0">
              <a:solidFill>
                <a:schemeClr val="bg2">
                  <a:lumMod val="25000"/>
                </a:schemeClr>
              </a:solidFill>
              <a:latin typeface="Arial" charset="0"/>
            </a:endParaRPr>
          </a:p>
          <a:p>
            <a:pPr marL="82296" indent="0" algn="r">
              <a:buNone/>
            </a:pPr>
            <a:endParaRPr lang="uk-UA" dirty="0">
              <a:solidFill>
                <a:schemeClr val="bg2">
                  <a:lumMod val="25000"/>
                </a:schemeClr>
              </a:solidFill>
            </a:endParaRPr>
          </a:p>
        </p:txBody>
      </p:sp>
      <p:sp>
        <p:nvSpPr>
          <p:cNvPr id="2" name="Заголовок 1"/>
          <p:cNvSpPr>
            <a:spLocks noGrp="1"/>
          </p:cNvSpPr>
          <p:nvPr>
            <p:ph type="title"/>
          </p:nvPr>
        </p:nvSpPr>
        <p:spPr/>
        <p:txBody>
          <a:bodyPr>
            <a:normAutofit fontScale="90000"/>
          </a:bodyPr>
          <a:lstStyle/>
          <a:p>
            <a:pPr algn="ctr"/>
            <a:r>
              <a:rPr lang="en-US" b="1" dirty="0">
                <a:solidFill>
                  <a:srgbClr val="0000FF"/>
                </a:solidFill>
                <a:effectLst>
                  <a:outerShdw blurRad="38100" dist="38100" dir="2700000" algn="tl">
                    <a:srgbClr val="000000">
                      <a:alpha val="43137"/>
                    </a:srgbClr>
                  </a:outerShdw>
                </a:effectLst>
              </a:rPr>
              <a:t/>
            </a:r>
            <a:br>
              <a:rPr lang="en-US" b="1" dirty="0">
                <a:solidFill>
                  <a:srgbClr val="0000FF"/>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latin typeface="Bell MT" pitchFamily="18" charset="0"/>
              </a:rPr>
              <a:t>Ministry of Ecology and </a:t>
            </a:r>
            <a:r>
              <a:rPr lang="en-US" sz="2200" b="1" dirty="0" smtClean="0">
                <a:solidFill>
                  <a:schemeClr val="bg1"/>
                </a:solidFill>
                <a:effectLst>
                  <a:outerShdw blurRad="38100" dist="38100" dir="2700000" algn="tl">
                    <a:srgbClr val="000000">
                      <a:alpha val="43137"/>
                    </a:srgbClr>
                  </a:outerShdw>
                </a:effectLst>
                <a:latin typeface="Bell MT" pitchFamily="18" charset="0"/>
              </a:rPr>
              <a:t>Natural Resources </a:t>
            </a:r>
            <a:r>
              <a:rPr lang="en-US" sz="2200" b="1" dirty="0">
                <a:solidFill>
                  <a:schemeClr val="bg1"/>
                </a:solidFill>
                <a:effectLst>
                  <a:outerShdw blurRad="38100" dist="38100" dir="2700000" algn="tl">
                    <a:srgbClr val="000000">
                      <a:alpha val="43137"/>
                    </a:srgbClr>
                  </a:outerShdw>
                </a:effectLst>
                <a:latin typeface="Bell MT" pitchFamily="18" charset="0"/>
              </a:rPr>
              <a:t>of Ukraine</a:t>
            </a:r>
            <a:r>
              <a:rPr lang="en-US" b="1" dirty="0">
                <a:solidFill>
                  <a:schemeClr val="bg1"/>
                </a:solidFill>
                <a:effectLst>
                  <a:outerShdw blurRad="38100" dist="38100" dir="2700000" algn="tl">
                    <a:srgbClr val="000000">
                      <a:alpha val="43137"/>
                    </a:srgbClr>
                  </a:outerShdw>
                </a:effectLst>
                <a:latin typeface="Bell MT" pitchFamily="18" charset="0"/>
              </a:rPr>
              <a:t/>
            </a:r>
            <a:br>
              <a:rPr lang="en-US" b="1" dirty="0">
                <a:solidFill>
                  <a:schemeClr val="bg1"/>
                </a:solidFill>
                <a:effectLst>
                  <a:outerShdw blurRad="38100" dist="38100" dir="2700000" algn="tl">
                    <a:srgbClr val="000000">
                      <a:alpha val="43137"/>
                    </a:srgbClr>
                  </a:outerShdw>
                </a:effectLst>
                <a:latin typeface="Bell MT" pitchFamily="18" charset="0"/>
              </a:rPr>
            </a:br>
            <a:endParaRPr lang="uk-UA" dirty="0">
              <a:solidFill>
                <a:schemeClr val="bg1"/>
              </a:solidFill>
              <a:effectLst>
                <a:outerShdw blurRad="38100" dist="38100" dir="2700000" algn="tl">
                  <a:srgbClr val="000000">
                    <a:alpha val="43137"/>
                  </a:srgbClr>
                </a:outerShdw>
              </a:effectLst>
            </a:endParaRPr>
          </a:p>
        </p:txBody>
      </p:sp>
      <p:sp>
        <p:nvSpPr>
          <p:cNvPr id="6" name="Заголовок 1"/>
          <p:cNvSpPr txBox="1">
            <a:spLocks/>
          </p:cNvSpPr>
          <p:nvPr/>
        </p:nvSpPr>
        <p:spPr>
          <a:xfrm>
            <a:off x="549037" y="6093296"/>
            <a:ext cx="8229600" cy="1252728"/>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00FF"/>
                </a:solidFill>
              </a:rPr>
              <a:t/>
            </a:r>
            <a:br>
              <a:rPr lang="en-US" b="1" dirty="0" smtClean="0">
                <a:solidFill>
                  <a:srgbClr val="0000FF"/>
                </a:solidFill>
              </a:rPr>
            </a:br>
            <a:r>
              <a:rPr lang="en-US" sz="3100" dirty="0">
                <a:solidFill>
                  <a:schemeClr val="bg2">
                    <a:lumMod val="50000"/>
                  </a:schemeClr>
                </a:solidFill>
              </a:rPr>
              <a:t>Task Force on Measurements and </a:t>
            </a:r>
            <a:r>
              <a:rPr lang="en-US" sz="3100" dirty="0" err="1">
                <a:solidFill>
                  <a:schemeClr val="bg2">
                    <a:lumMod val="50000"/>
                  </a:schemeClr>
                </a:solidFill>
              </a:rPr>
              <a:t>Modelling</a:t>
            </a:r>
            <a:r>
              <a:rPr lang="en-US" sz="3100" dirty="0">
                <a:solidFill>
                  <a:schemeClr val="bg2">
                    <a:lumMod val="50000"/>
                  </a:schemeClr>
                </a:solidFill>
              </a:rPr>
              <a:t>; 13rd Annual </a:t>
            </a:r>
            <a:r>
              <a:rPr lang="en-US" sz="3100" dirty="0" smtClean="0">
                <a:solidFill>
                  <a:schemeClr val="bg2">
                    <a:lumMod val="50000"/>
                  </a:schemeClr>
                </a:solidFill>
              </a:rPr>
              <a:t>Meeting:17th–19th </a:t>
            </a:r>
            <a:r>
              <a:rPr lang="en-US" sz="3100" dirty="0">
                <a:solidFill>
                  <a:schemeClr val="bg2">
                    <a:lumMod val="50000"/>
                  </a:schemeClr>
                </a:solidFill>
              </a:rPr>
              <a:t>April 2012 - </a:t>
            </a:r>
            <a:r>
              <a:rPr lang="en-US" sz="3100" dirty="0" err="1" smtClean="0">
                <a:solidFill>
                  <a:schemeClr val="bg2">
                    <a:lumMod val="50000"/>
                  </a:schemeClr>
                </a:solidFill>
              </a:rPr>
              <a:t>Gozo</a:t>
            </a:r>
            <a:r>
              <a:rPr lang="en-US" sz="3100" dirty="0" smtClean="0">
                <a:solidFill>
                  <a:schemeClr val="bg2">
                    <a:lumMod val="50000"/>
                  </a:schemeClr>
                </a:solidFill>
              </a:rPr>
              <a:t> </a:t>
            </a:r>
            <a:r>
              <a:rPr lang="en-US" sz="3100" dirty="0">
                <a:solidFill>
                  <a:schemeClr val="bg2">
                    <a:lumMod val="50000"/>
                  </a:schemeClr>
                </a:solidFill>
              </a:rPr>
              <a:t>– MALTA</a:t>
            </a:r>
            <a:endParaRPr lang="uk-UA" sz="3100" dirty="0">
              <a:solidFill>
                <a:schemeClr val="bg2">
                  <a:lumMod val="50000"/>
                </a:schemeClr>
              </a:solidFill>
            </a:endParaRPr>
          </a:p>
          <a:p>
            <a:r>
              <a:rPr lang="en-US" b="1" dirty="0" smtClean="0">
                <a:solidFill>
                  <a:srgbClr val="065494"/>
                </a:solidFill>
                <a:latin typeface="Bell MT" pitchFamily="18" charset="0"/>
              </a:rPr>
              <a:t/>
            </a:r>
            <a:br>
              <a:rPr lang="en-US" b="1" dirty="0" smtClean="0">
                <a:solidFill>
                  <a:srgbClr val="065494"/>
                </a:solidFill>
                <a:latin typeface="Bell MT" pitchFamily="18" charset="0"/>
              </a:rPr>
            </a:br>
            <a:endParaRPr lang="uk-UA" dirty="0">
              <a:solidFill>
                <a:srgbClr val="065494"/>
              </a:solidFill>
            </a:endParaRPr>
          </a:p>
        </p:txBody>
      </p:sp>
    </p:spTree>
    <p:extLst>
      <p:ext uri="{BB962C8B-B14F-4D97-AF65-F5344CB8AC3E}">
        <p14:creationId xmlns:p14="http://schemas.microsoft.com/office/powerpoint/2010/main" xmlns="" val="11040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19753" y="2623782"/>
            <a:ext cx="8229600" cy="4114800"/>
          </a:xfrm>
        </p:spPr>
        <p:txBody>
          <a:bodyPr>
            <a:normAutofit lnSpcReduction="10000"/>
          </a:bodyPr>
          <a:lstStyle/>
          <a:p>
            <a:pPr eaLnBrk="1" hangingPunct="1">
              <a:lnSpc>
                <a:spcPct val="80000"/>
              </a:lnSpc>
              <a:defRPr/>
            </a:pPr>
            <a:r>
              <a:rPr lang="en-US" sz="1800" b="1" dirty="0" smtClean="0">
                <a:latin typeface="Bell MT" pitchFamily="18" charset="0"/>
              </a:rPr>
              <a:t>   </a:t>
            </a:r>
            <a:r>
              <a:rPr lang="en-US" sz="1800" dirty="0" smtClean="0">
                <a:latin typeface="Bell MT" pitchFamily="18" charset="0"/>
              </a:rPr>
              <a:t>Government of Ukraine adopted the concept of reducing emissions of heavy metals in the air. A program to reduce emissions of heavy metals in the air. </a:t>
            </a:r>
            <a:br>
              <a:rPr lang="en-US" sz="1800" dirty="0" smtClean="0">
                <a:latin typeface="Bell MT" pitchFamily="18" charset="0"/>
              </a:rPr>
            </a:br>
            <a:r>
              <a:rPr lang="en-US" sz="1800" dirty="0" smtClean="0">
                <a:latin typeface="Bell MT" pitchFamily="18" charset="0"/>
              </a:rPr>
              <a:t>   In 2001, an inventory of emissions of heavy metals in the air. As a result of an inventory of emissions of heavy metals will be decided on the definition of the reference year for each of the metals listed in Annex I Protocol. </a:t>
            </a:r>
            <a:br>
              <a:rPr lang="en-US" sz="1800" dirty="0" smtClean="0">
                <a:latin typeface="Bell MT" pitchFamily="18" charset="0"/>
              </a:rPr>
            </a:br>
            <a:r>
              <a:rPr lang="en-US" sz="1800" dirty="0" smtClean="0">
                <a:latin typeface="Bell MT" pitchFamily="18" charset="0"/>
              </a:rPr>
              <a:t>   There are technological standards for existing major stationary sources.</a:t>
            </a:r>
          </a:p>
          <a:p>
            <a:pPr eaLnBrk="1" hangingPunct="1">
              <a:lnSpc>
                <a:spcPct val="80000"/>
              </a:lnSpc>
              <a:defRPr/>
            </a:pPr>
            <a:r>
              <a:rPr lang="en-US" sz="1800" dirty="0" smtClean="0">
                <a:latin typeface="Bell MT" pitchFamily="18" charset="0"/>
              </a:rPr>
              <a:t>There are regulations limit value emissions from stationary sources. </a:t>
            </a:r>
            <a:br>
              <a:rPr lang="en-US" sz="1800" dirty="0" smtClean="0">
                <a:latin typeface="Bell MT" pitchFamily="18" charset="0"/>
              </a:rPr>
            </a:br>
            <a:r>
              <a:rPr lang="en-US" sz="1800" dirty="0" smtClean="0">
                <a:latin typeface="Bell MT" pitchFamily="18" charset="0"/>
              </a:rPr>
              <a:t>In compliance with the European Strategy phase out leaded petrol approved program phase out leaded petrol. The law of Ukraine to ban the importation and sale on the Ukrainian territory of leaded gasoline and lead. A program of reducing the negative impact of vehicles on the environment. Starting from 1 January 2003 halted the production, importation and use of leaded gasoline in Ukraine.</a:t>
            </a:r>
          </a:p>
          <a:p>
            <a:pPr eaLnBrk="1" hangingPunct="1">
              <a:lnSpc>
                <a:spcPct val="80000"/>
              </a:lnSpc>
              <a:defRPr/>
            </a:pPr>
            <a:r>
              <a:rPr lang="en-US" sz="1800" dirty="0" smtClean="0">
                <a:latin typeface="Bell MT" pitchFamily="18" charset="0"/>
              </a:rPr>
              <a:t>  According to acting in Ukraine national standard for gasoline, lead content in petrol product must not exceed 0.013 grams per liter. In 2005, the technical conditions for commercial gasoline that meets the requirements of EN 228:2004. According to the technical conditions of the lead content in petrol product must not exceed 0.005 grams per liter.</a:t>
            </a:r>
          </a:p>
        </p:txBody>
      </p:sp>
      <p:sp>
        <p:nvSpPr>
          <p:cNvPr id="102402" name="Rectangle 2"/>
          <p:cNvSpPr>
            <a:spLocks noGrp="1" noChangeArrowheads="1"/>
          </p:cNvSpPr>
          <p:nvPr>
            <p:ph type="title"/>
          </p:nvPr>
        </p:nvSpPr>
        <p:spPr/>
        <p:txBody>
          <a:bodyPr/>
          <a:lstStyle/>
          <a:p>
            <a:pPr algn="ctr" eaLnBrk="1" hangingPunct="1">
              <a:defRPr/>
            </a:pPr>
            <a:r>
              <a:rPr lang="en-US" b="1" dirty="0" smtClean="0"/>
              <a:t> </a:t>
            </a:r>
            <a:r>
              <a:rPr lang="en-US" sz="2400" b="1" dirty="0" smtClean="0">
                <a:effectLst>
                  <a:outerShdw blurRad="38100" dist="38100" dir="2700000" algn="tl">
                    <a:srgbClr val="000000">
                      <a:alpha val="43137"/>
                    </a:srgbClr>
                  </a:outerShdw>
                </a:effectLst>
                <a:latin typeface="Bell MT" pitchFamily="18" charset="0"/>
              </a:rPr>
              <a:t>The 1998 Protocol on heavy metals (Ukraine signed 1998)</a:t>
            </a:r>
          </a:p>
        </p:txBody>
      </p:sp>
    </p:spTree>
    <p:extLst>
      <p:ext uri="{BB962C8B-B14F-4D97-AF65-F5344CB8AC3E}">
        <p14:creationId xmlns:p14="http://schemas.microsoft.com/office/powerpoint/2010/main" xmlns="" val="294042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539552" y="2276872"/>
            <a:ext cx="8229600" cy="4114800"/>
          </a:xfrm>
        </p:spPr>
        <p:txBody>
          <a:bodyPr>
            <a:normAutofit/>
          </a:bodyPr>
          <a:lstStyle/>
          <a:p>
            <a:pPr eaLnBrk="1" hangingPunct="1">
              <a:defRPr/>
            </a:pPr>
            <a:endParaRPr lang="uk-UA" sz="1800" b="1" dirty="0" smtClean="0">
              <a:effectLst/>
              <a:latin typeface="Times New Roman" pitchFamily="18" charset="0"/>
            </a:endParaRPr>
          </a:p>
          <a:p>
            <a:pPr eaLnBrk="1" hangingPunct="1">
              <a:buFontTx/>
              <a:buNone/>
              <a:defRPr/>
            </a:pPr>
            <a:r>
              <a:rPr lang="uk-UA" sz="1800" b="1" dirty="0" smtClean="0">
                <a:effectLst/>
              </a:rPr>
              <a:t>	</a:t>
            </a:r>
            <a:r>
              <a:rPr lang="en-US" sz="1800" b="1" dirty="0" smtClean="0">
                <a:effectLst/>
                <a:latin typeface="Bell MT" pitchFamily="18" charset="0"/>
              </a:rPr>
              <a:t>  </a:t>
            </a:r>
            <a:r>
              <a:rPr lang="en-US" sz="1800" dirty="0" smtClean="0">
                <a:latin typeface="Bell MT" pitchFamily="18" charset="0"/>
              </a:rPr>
              <a:t>Ukraine has developed a national model for assessing the impact of heavy metal emissions from stationary and mobile sources in the environment, using indices transport </a:t>
            </a:r>
            <a:br>
              <a:rPr lang="en-US" sz="1800" dirty="0" smtClean="0">
                <a:latin typeface="Bell MT" pitchFamily="18" charset="0"/>
              </a:rPr>
            </a:br>
            <a:r>
              <a:rPr lang="en-US" sz="1800" dirty="0" smtClean="0">
                <a:latin typeface="Bell MT" pitchFamily="18" charset="0"/>
              </a:rPr>
              <a:t>   Completed pilot calculations to determine the effects of cross-border transport of cadmium and lead into the territory of Ukraine to move from emissions to concentrations and deposition.</a:t>
            </a:r>
          </a:p>
          <a:p>
            <a:pPr eaLnBrk="1" hangingPunct="1">
              <a:defRPr/>
            </a:pPr>
            <a:endParaRPr lang="en-US" sz="1800" dirty="0" smtClean="0">
              <a:effectLst/>
              <a:latin typeface="Bell MT" pitchFamily="18" charset="0"/>
            </a:endParaRPr>
          </a:p>
        </p:txBody>
      </p:sp>
      <p:sp>
        <p:nvSpPr>
          <p:cNvPr id="104450"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The 1998 Protocol on heavy metals</a:t>
            </a:r>
          </a:p>
        </p:txBody>
      </p:sp>
    </p:spTree>
    <p:extLst>
      <p:ext uri="{BB962C8B-B14F-4D97-AF65-F5344CB8AC3E}">
        <p14:creationId xmlns:p14="http://schemas.microsoft.com/office/powerpoint/2010/main" xmlns="" val="347328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9552" y="476672"/>
            <a:ext cx="8229600" cy="1368152"/>
          </a:xfrm>
        </p:spPr>
        <p:txBody>
          <a:bodyPr>
            <a:normAutofit fontScale="90000"/>
          </a:bodyPr>
          <a:lstStyle/>
          <a:p>
            <a:pPr algn="ctr" eaLnBrk="1" hangingPunct="1">
              <a:defRPr/>
            </a:pPr>
            <a:r>
              <a:rPr lang="en-US" sz="1800" b="1" dirty="0" smtClean="0">
                <a:effectLst>
                  <a:outerShdw blurRad="38100" dist="38100" dir="2700000" algn="tl">
                    <a:srgbClr val="000000">
                      <a:alpha val="43137"/>
                    </a:srgbClr>
                  </a:outerShdw>
                </a:effectLst>
                <a:latin typeface="Times New Roman" pitchFamily="18" charset="0"/>
              </a:rPr>
              <a:t/>
            </a:r>
            <a:br>
              <a:rPr lang="en-US" sz="1800" b="1" dirty="0" smtClean="0">
                <a:effectLst>
                  <a:outerShdw blurRad="38100" dist="38100" dir="2700000" algn="tl">
                    <a:srgbClr val="000000">
                      <a:alpha val="43137"/>
                    </a:srgbClr>
                  </a:outerShdw>
                </a:effectLst>
                <a:latin typeface="Times New Roman" pitchFamily="18" charset="0"/>
              </a:rPr>
            </a:br>
            <a:r>
              <a:rPr lang="en-US" sz="1800" b="1" dirty="0" smtClean="0">
                <a:effectLst>
                  <a:outerShdw blurRad="38100" dist="38100" dir="2700000" algn="tl">
                    <a:srgbClr val="000000">
                      <a:alpha val="43137"/>
                    </a:srgbClr>
                  </a:outerShdw>
                </a:effectLst>
                <a:latin typeface="Times New Roman" pitchFamily="18" charset="0"/>
              </a:rPr>
              <a:t/>
            </a:r>
            <a:br>
              <a:rPr lang="en-US" sz="1800" b="1" dirty="0" smtClean="0">
                <a:effectLst>
                  <a:outerShdw blurRad="38100" dist="38100" dir="2700000" algn="tl">
                    <a:srgbClr val="000000">
                      <a:alpha val="43137"/>
                    </a:srgbClr>
                  </a:outerShdw>
                </a:effectLst>
                <a:latin typeface="Times New Roman" pitchFamily="18" charset="0"/>
              </a:rPr>
            </a:br>
            <a:r>
              <a:rPr lang="en-US" sz="2200" b="1" dirty="0" smtClean="0">
                <a:effectLst>
                  <a:outerShdw blurRad="38100" dist="38100" dir="2700000" algn="tl">
                    <a:srgbClr val="000000">
                      <a:alpha val="43137"/>
                    </a:srgbClr>
                  </a:outerShdw>
                </a:effectLst>
                <a:latin typeface="Bell MT" pitchFamily="18" charset="0"/>
              </a:rPr>
              <a:t>Protocol </a:t>
            </a:r>
            <a:r>
              <a:rPr lang="en-US" sz="2200" b="1" dirty="0" smtClean="0">
                <a:effectLst>
                  <a:outerShdw blurRad="38100" dist="38100" dir="2700000" algn="tl">
                    <a:srgbClr val="000000">
                      <a:alpha val="43137"/>
                    </a:srgbClr>
                  </a:outerShdw>
                </a:effectLst>
                <a:latin typeface="Bell MT" pitchFamily="18" charset="0"/>
              </a:rPr>
              <a:t>to the Convention Geneva Protocol on the long-term funding for the Cooperative program for monitoring and evaluation spread transmission of air pollutants in Europe long distance (EMEP), Geneva 1984, (ratified by Ukraine in 1985)</a:t>
            </a:r>
            <a:br>
              <a:rPr lang="en-US" sz="2200" b="1" dirty="0" smtClean="0">
                <a:effectLst>
                  <a:outerShdw blurRad="38100" dist="38100" dir="2700000" algn="tl">
                    <a:srgbClr val="000000">
                      <a:alpha val="43137"/>
                    </a:srgbClr>
                  </a:outerShdw>
                </a:effectLst>
                <a:latin typeface="Bell MT" pitchFamily="18" charset="0"/>
              </a:rPr>
            </a:br>
            <a:endParaRPr lang="en-US" sz="2200" b="1" dirty="0" smtClean="0">
              <a:effectLst>
                <a:outerShdw blurRad="38100" dist="38100" dir="2700000" algn="tl">
                  <a:srgbClr val="000000">
                    <a:alpha val="43137"/>
                  </a:srgbClr>
                </a:outerShdw>
              </a:effectLst>
              <a:latin typeface="Bell MT" pitchFamily="18" charset="0"/>
            </a:endParaRPr>
          </a:p>
        </p:txBody>
      </p:sp>
      <p:sp>
        <p:nvSpPr>
          <p:cNvPr id="96259" name="Rectangle 3"/>
          <p:cNvSpPr>
            <a:spLocks noGrp="1" noChangeArrowheads="1"/>
          </p:cNvSpPr>
          <p:nvPr>
            <p:ph type="body" sz="half" idx="1"/>
          </p:nvPr>
        </p:nvSpPr>
        <p:spPr>
          <a:xfrm>
            <a:off x="231458" y="2060848"/>
            <a:ext cx="8915400" cy="4419600"/>
          </a:xfrm>
        </p:spPr>
        <p:txBody>
          <a:bodyPr>
            <a:noAutofit/>
          </a:bodyPr>
          <a:lstStyle/>
          <a:p>
            <a:pPr marL="0" indent="0">
              <a:buNone/>
              <a:defRPr/>
            </a:pPr>
            <a:r>
              <a:rPr lang="en-US" sz="1800" dirty="0" smtClean="0">
                <a:latin typeface="Bell MT" pitchFamily="18" charset="0"/>
              </a:rPr>
              <a:t>	In </a:t>
            </a:r>
            <a:r>
              <a:rPr lang="en-US" sz="1800" dirty="0">
                <a:latin typeface="Bell MT" pitchFamily="18" charset="0"/>
              </a:rPr>
              <a:t>Ukraine, have  been a work to establish an international station monitoring program EMEP in the  </a:t>
            </a:r>
            <a:r>
              <a:rPr lang="en-US" sz="1800" dirty="0" err="1">
                <a:latin typeface="Bell MT" pitchFamily="18" charset="0"/>
              </a:rPr>
              <a:t>Karadag</a:t>
            </a:r>
            <a:r>
              <a:rPr lang="en-US" sz="1800" dirty="0">
                <a:latin typeface="Bell MT" pitchFamily="18" charset="0"/>
              </a:rPr>
              <a:t> Nature Reserve of the National Academy of Sciences of Ukraine  in accordance with the new strategy of monitoring the EMEP:</a:t>
            </a:r>
          </a:p>
          <a:p>
            <a:pPr marL="342900" indent="-342900">
              <a:buFont typeface="+mj-lt"/>
              <a:buAutoNum type="arabicParenR"/>
              <a:defRPr/>
            </a:pPr>
            <a:r>
              <a:rPr lang="en-US" sz="1800" dirty="0" smtClean="0">
                <a:latin typeface="Bell MT" pitchFamily="18" charset="0"/>
              </a:rPr>
              <a:t> </a:t>
            </a:r>
            <a:r>
              <a:rPr lang="en-US" sz="1800" dirty="0">
                <a:latin typeface="Bell MT" pitchFamily="18" charset="0"/>
              </a:rPr>
              <a:t>analyzed the spatial distribution of local pollution sources in the </a:t>
            </a:r>
            <a:r>
              <a:rPr lang="en-US" sz="1800" dirty="0" err="1">
                <a:latin typeface="Bell MT" pitchFamily="18" charset="0"/>
              </a:rPr>
              <a:t>Karadag</a:t>
            </a:r>
            <a:r>
              <a:rPr lang="en-US" sz="1800" dirty="0">
                <a:latin typeface="Bell MT" pitchFamily="18" charset="0"/>
              </a:rPr>
              <a:t>,  to create the station monitoring program EMEP . This is the location of the station is tentatively agreed with the Chemical Coordinating Center EMEP.</a:t>
            </a:r>
          </a:p>
          <a:p>
            <a:pPr marL="342900" indent="-342900">
              <a:buFont typeface="+mj-lt"/>
              <a:buAutoNum type="arabicParenR"/>
              <a:defRPr/>
            </a:pPr>
            <a:r>
              <a:rPr lang="en-US" sz="1800" dirty="0" smtClean="0">
                <a:latin typeface="Bell MT" pitchFamily="18" charset="0"/>
              </a:rPr>
              <a:t> </a:t>
            </a:r>
            <a:r>
              <a:rPr lang="en-US" sz="1800" dirty="0">
                <a:latin typeface="Bell MT" pitchFamily="18" charset="0"/>
              </a:rPr>
              <a:t>A place of location of the station have been reasonable in terms of physical-geographical, topographical, climatic and meteorological conditions. </a:t>
            </a:r>
          </a:p>
          <a:p>
            <a:pPr marL="342900" indent="-342900">
              <a:buFont typeface="+mj-lt"/>
              <a:buAutoNum type="arabicParenR"/>
              <a:defRPr/>
            </a:pPr>
            <a:r>
              <a:rPr lang="en-US" sz="1800" dirty="0" smtClean="0">
                <a:latin typeface="Bell MT" pitchFamily="18" charset="0"/>
              </a:rPr>
              <a:t> </a:t>
            </a:r>
            <a:r>
              <a:rPr lang="en-US" sz="1800" dirty="0">
                <a:latin typeface="Bell MT" pitchFamily="18" charset="0"/>
              </a:rPr>
              <a:t>Purchased of equipment for testing: ion chromatograph, a portable pH meter, </a:t>
            </a:r>
            <a:r>
              <a:rPr lang="en-US" sz="1800" dirty="0" err="1">
                <a:latin typeface="Bell MT" pitchFamily="18" charset="0"/>
              </a:rPr>
              <a:t>conduktometr</a:t>
            </a:r>
            <a:r>
              <a:rPr lang="en-US" sz="1800" dirty="0">
                <a:latin typeface="Bell MT" pitchFamily="18" charset="0"/>
              </a:rPr>
              <a:t>.</a:t>
            </a:r>
          </a:p>
          <a:p>
            <a:pPr marL="342900" indent="-342900">
              <a:buFont typeface="+mj-lt"/>
              <a:buAutoNum type="arabicParenR"/>
              <a:defRPr/>
            </a:pPr>
            <a:r>
              <a:rPr lang="en-US" sz="1800" dirty="0" smtClean="0">
                <a:latin typeface="Bell MT" pitchFamily="18" charset="0"/>
              </a:rPr>
              <a:t> </a:t>
            </a:r>
            <a:r>
              <a:rPr lang="en-US" sz="1800" dirty="0">
                <a:latin typeface="Bell MT" pitchFamily="18" charset="0"/>
              </a:rPr>
              <a:t>In the  </a:t>
            </a:r>
            <a:r>
              <a:rPr lang="en-US" sz="1800" dirty="0" err="1">
                <a:latin typeface="Bell MT" pitchFamily="18" charset="0"/>
              </a:rPr>
              <a:t>Karadag</a:t>
            </a:r>
            <a:r>
              <a:rPr lang="en-US" sz="1800" dirty="0">
                <a:latin typeface="Bell MT" pitchFamily="18" charset="0"/>
              </a:rPr>
              <a:t> were selected sample air and precipitation and the concentrations of certain pollutants. </a:t>
            </a:r>
          </a:p>
          <a:p>
            <a:pPr marL="342900" indent="-342900">
              <a:buFont typeface="+mj-lt"/>
              <a:buAutoNum type="arabicParenR"/>
              <a:defRPr/>
            </a:pPr>
            <a:r>
              <a:rPr lang="en-US" sz="1800" dirty="0" smtClean="0">
                <a:latin typeface="Bell MT" pitchFamily="18" charset="0"/>
              </a:rPr>
              <a:t> </a:t>
            </a:r>
            <a:r>
              <a:rPr lang="en-US" sz="1800" dirty="0">
                <a:latin typeface="Bell MT" pitchFamily="18" charset="0"/>
              </a:rPr>
              <a:t>Developed a program of sampling and analysis of rainfall</a:t>
            </a:r>
          </a:p>
          <a:p>
            <a:pPr marL="342900" indent="-342900">
              <a:buFont typeface="+mj-lt"/>
              <a:buAutoNum type="arabicParenR"/>
              <a:defRPr/>
            </a:pPr>
            <a:endParaRPr lang="en-US" sz="1800" dirty="0" smtClean="0">
              <a:latin typeface="Bell MT" pitchFamily="18" charset="0"/>
            </a:endParaRPr>
          </a:p>
        </p:txBody>
      </p:sp>
    </p:spTree>
    <p:extLst>
      <p:ext uri="{BB962C8B-B14F-4D97-AF65-F5344CB8AC3E}">
        <p14:creationId xmlns:p14="http://schemas.microsoft.com/office/powerpoint/2010/main" xmlns="" val="29746618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uk-UA" sz="2400" b="1" dirty="0" err="1" smtClean="0">
                <a:effectLst>
                  <a:outerShdw blurRad="38100" dist="38100" dir="2700000" algn="tl">
                    <a:srgbClr val="000000">
                      <a:alpha val="43137"/>
                    </a:srgbClr>
                  </a:outerShdw>
                </a:effectLst>
              </a:rPr>
              <a:t>Environmental</a:t>
            </a:r>
            <a:r>
              <a:rPr lang="uk-UA" sz="2400" b="1" dirty="0" smtClean="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Background</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Monitoring</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Station</a:t>
            </a:r>
            <a:r>
              <a:rPr lang="uk-UA" sz="2400" b="1" dirty="0">
                <a:effectLst>
                  <a:outerShdw blurRad="38100" dist="38100" dir="2700000" algn="tl">
                    <a:srgbClr val="000000">
                      <a:alpha val="43137"/>
                    </a:srgbClr>
                  </a:outerShdw>
                </a:effectLst>
              </a:rPr>
              <a:t> </a:t>
            </a:r>
            <a:br>
              <a:rPr lang="uk-UA" sz="2400" b="1" dirty="0">
                <a:effectLst>
                  <a:outerShdw blurRad="38100" dist="38100" dir="2700000" algn="tl">
                    <a:srgbClr val="000000">
                      <a:alpha val="43137"/>
                    </a:srgbClr>
                  </a:outerShdw>
                </a:effectLst>
              </a:rPr>
            </a:br>
            <a:r>
              <a:rPr lang="uk-UA" sz="2400" b="1" dirty="0" err="1">
                <a:effectLst>
                  <a:outerShdw blurRad="38100" dist="38100" dir="2700000" algn="tl">
                    <a:srgbClr val="000000">
                      <a:alpha val="43137"/>
                    </a:srgbClr>
                  </a:outerShdw>
                </a:effectLst>
              </a:rPr>
              <a:t>of</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the</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Karadag</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Nature</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Reserve</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of</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the</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National</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Academy</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of</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Sciences</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of</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Ukraine</a:t>
            </a:r>
            <a:r>
              <a:rPr lang="uk-UA" sz="2400" b="1" dirty="0">
                <a:effectLst>
                  <a:outerShdw blurRad="38100" dist="38100" dir="2700000" algn="tl">
                    <a:srgbClr val="000000">
                      <a:alpha val="43137"/>
                    </a:srgbClr>
                  </a:outerShdw>
                </a:effectLst>
              </a:rPr>
              <a:t> </a:t>
            </a:r>
            <a:br>
              <a:rPr lang="uk-UA" sz="2400" b="1" dirty="0">
                <a:effectLst>
                  <a:outerShdw blurRad="38100" dist="38100" dir="2700000" algn="tl">
                    <a:srgbClr val="000000">
                      <a:alpha val="43137"/>
                    </a:srgbClr>
                  </a:outerShdw>
                </a:effectLst>
              </a:rPr>
            </a:br>
            <a:r>
              <a:rPr lang="uk-UA" sz="2400" b="1" dirty="0">
                <a:effectLst>
                  <a:outerShdw blurRad="38100" dist="38100" dir="2700000" algn="tl">
                    <a:srgbClr val="000000">
                      <a:alpha val="43137"/>
                    </a:srgbClr>
                  </a:outerShdw>
                </a:effectLst>
              </a:rPr>
              <a:t> </a:t>
            </a:r>
            <a:br>
              <a:rPr lang="uk-UA" sz="2400" b="1" dirty="0">
                <a:effectLst>
                  <a:outerShdw blurRad="38100" dist="38100" dir="2700000" algn="tl">
                    <a:srgbClr val="000000">
                      <a:alpha val="43137"/>
                    </a:srgbClr>
                  </a:outerShdw>
                </a:effectLst>
              </a:rPr>
            </a:br>
            <a:endParaRPr lang="uk-UA" sz="2400" b="1" dirty="0">
              <a:effectLst>
                <a:outerShdw blurRad="38100" dist="38100" dir="2700000" algn="tl">
                  <a:srgbClr val="000000">
                    <a:alpha val="43137"/>
                  </a:srgbClr>
                </a:outerShdw>
              </a:effectLst>
            </a:endParaRPr>
          </a:p>
        </p:txBody>
      </p:sp>
      <p:pic>
        <p:nvPicPr>
          <p:cNvPr id="1026" name="Picture 2" descr="C:\Users\Admin\Desktop\Мальта\карадаг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36911"/>
            <a:ext cx="8469146" cy="372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856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3501008"/>
            <a:ext cx="8638800" cy="3168352"/>
          </a:xfrm>
        </p:spPr>
        <p:txBody>
          <a:bodyPr>
            <a:noAutofit/>
          </a:bodyPr>
          <a:lstStyle/>
          <a:p>
            <a:pPr marL="0" indent="0">
              <a:buNone/>
            </a:pPr>
            <a:r>
              <a:rPr lang="en-US" sz="1600" dirty="0" smtClean="0">
                <a:latin typeface="Bell MT" pitchFamily="18" charset="0"/>
              </a:rPr>
              <a:t>	</a:t>
            </a:r>
            <a:r>
              <a:rPr lang="uk-UA" sz="1600" dirty="0" err="1" smtClean="0"/>
              <a:t>Environmental</a:t>
            </a:r>
            <a:r>
              <a:rPr lang="uk-UA" sz="1600" dirty="0" smtClean="0"/>
              <a:t> </a:t>
            </a:r>
            <a:r>
              <a:rPr lang="uk-UA" sz="1600" dirty="0" err="1"/>
              <a:t>Background</a:t>
            </a:r>
            <a:r>
              <a:rPr lang="uk-UA" sz="1600" dirty="0"/>
              <a:t> </a:t>
            </a:r>
            <a:r>
              <a:rPr lang="uk-UA" sz="1600" dirty="0" err="1"/>
              <a:t>Monitoring</a:t>
            </a:r>
            <a:r>
              <a:rPr lang="uk-UA" sz="1600" dirty="0"/>
              <a:t> </a:t>
            </a:r>
            <a:r>
              <a:rPr lang="uk-UA" sz="1600" dirty="0" err="1"/>
              <a:t>Station</a:t>
            </a:r>
            <a:r>
              <a:rPr lang="uk-UA" sz="1600" dirty="0"/>
              <a:t> (EBMS) </a:t>
            </a:r>
            <a:r>
              <a:rPr lang="uk-UA" sz="1600" dirty="0" err="1"/>
              <a:t>of</a:t>
            </a:r>
            <a:r>
              <a:rPr lang="uk-UA" sz="1600" dirty="0"/>
              <a:t> </a:t>
            </a:r>
            <a:r>
              <a:rPr lang="uk-UA" sz="1600" dirty="0" err="1"/>
              <a:t>the</a:t>
            </a:r>
            <a:r>
              <a:rPr lang="uk-UA" sz="1600" dirty="0"/>
              <a:t> </a:t>
            </a:r>
            <a:r>
              <a:rPr lang="uk-UA" sz="1600" dirty="0" err="1"/>
              <a:t>Karadag</a:t>
            </a:r>
            <a:r>
              <a:rPr lang="uk-UA" sz="1600" dirty="0"/>
              <a:t> </a:t>
            </a:r>
            <a:r>
              <a:rPr lang="uk-UA" sz="1600" dirty="0" err="1"/>
              <a:t>Nature</a:t>
            </a:r>
            <a:r>
              <a:rPr lang="uk-UA" sz="1600" dirty="0"/>
              <a:t> </a:t>
            </a:r>
            <a:r>
              <a:rPr lang="uk-UA" sz="1600" dirty="0" err="1"/>
              <a:t>Reserve</a:t>
            </a:r>
            <a:r>
              <a:rPr lang="uk-UA" sz="1600" dirty="0"/>
              <a:t> (</a:t>
            </a:r>
            <a:r>
              <a:rPr lang="en-US" sz="1600" dirty="0">
                <a:latin typeface="Bell MT" pitchFamily="18" charset="0"/>
              </a:rPr>
              <a:t>K</a:t>
            </a:r>
            <a:r>
              <a:rPr lang="uk-UA" sz="1600" dirty="0"/>
              <a:t>NR) </a:t>
            </a:r>
            <a:r>
              <a:rPr lang="uk-UA" sz="1600" dirty="0" err="1"/>
              <a:t>of</a:t>
            </a:r>
            <a:r>
              <a:rPr lang="uk-UA" sz="1600" dirty="0"/>
              <a:t> </a:t>
            </a:r>
            <a:r>
              <a:rPr lang="uk-UA" sz="1600" dirty="0" err="1"/>
              <a:t>the</a:t>
            </a:r>
            <a:r>
              <a:rPr lang="uk-UA" sz="1600" dirty="0"/>
              <a:t> </a:t>
            </a:r>
            <a:r>
              <a:rPr lang="uk-UA" sz="1600" dirty="0" err="1"/>
              <a:t>National</a:t>
            </a:r>
            <a:r>
              <a:rPr lang="uk-UA" sz="1600" dirty="0"/>
              <a:t> </a:t>
            </a:r>
            <a:r>
              <a:rPr lang="uk-UA" sz="1600" dirty="0" err="1"/>
              <a:t>Academy</a:t>
            </a:r>
            <a:r>
              <a:rPr lang="uk-UA" sz="1600" dirty="0"/>
              <a:t> </a:t>
            </a:r>
            <a:r>
              <a:rPr lang="uk-UA" sz="1600" dirty="0" err="1"/>
              <a:t>of</a:t>
            </a:r>
            <a:r>
              <a:rPr lang="uk-UA" sz="1600" dirty="0"/>
              <a:t> </a:t>
            </a:r>
            <a:r>
              <a:rPr lang="uk-UA" sz="1600" dirty="0" err="1"/>
              <a:t>Sciences</a:t>
            </a:r>
            <a:r>
              <a:rPr lang="uk-UA" sz="1600" dirty="0"/>
              <a:t> </a:t>
            </a:r>
            <a:r>
              <a:rPr lang="uk-UA" sz="1600" dirty="0" err="1"/>
              <a:t>of</a:t>
            </a:r>
            <a:r>
              <a:rPr lang="uk-UA" sz="1600" dirty="0"/>
              <a:t> </a:t>
            </a:r>
            <a:r>
              <a:rPr lang="uk-UA" sz="1600" dirty="0" err="1"/>
              <a:t>Ukraine</a:t>
            </a:r>
            <a:r>
              <a:rPr lang="uk-UA" sz="1600" dirty="0"/>
              <a:t> </a:t>
            </a:r>
            <a:r>
              <a:rPr lang="uk-UA" sz="1600" dirty="0" err="1"/>
              <a:t>was</a:t>
            </a:r>
            <a:r>
              <a:rPr lang="uk-UA" sz="1600" dirty="0"/>
              <a:t> </a:t>
            </a:r>
            <a:r>
              <a:rPr lang="uk-UA" sz="1600" dirty="0" err="1"/>
              <a:t>established</a:t>
            </a:r>
            <a:r>
              <a:rPr lang="uk-UA" sz="1600" dirty="0"/>
              <a:t>  </a:t>
            </a:r>
            <a:r>
              <a:rPr lang="uk-UA" sz="1600" dirty="0" err="1"/>
              <a:t>in</a:t>
            </a:r>
            <a:r>
              <a:rPr lang="uk-UA" sz="1600" dirty="0"/>
              <a:t> 1988. </a:t>
            </a:r>
            <a:endParaRPr lang="en-US" sz="1600" dirty="0" smtClean="0"/>
          </a:p>
          <a:p>
            <a:pPr marL="0" indent="0">
              <a:buNone/>
            </a:pPr>
            <a:endParaRPr lang="en-US" sz="1600" dirty="0">
              <a:latin typeface="Bell MT" pitchFamily="18" charset="0"/>
            </a:endParaRPr>
          </a:p>
          <a:p>
            <a:pPr marL="0" indent="0">
              <a:buNone/>
            </a:pPr>
            <a:r>
              <a:rPr lang="en-US" sz="1600" dirty="0" smtClean="0">
                <a:latin typeface="Bell MT" pitchFamily="18" charset="0"/>
              </a:rPr>
              <a:t>	K</a:t>
            </a:r>
            <a:r>
              <a:rPr lang="uk-UA" sz="1600" dirty="0"/>
              <a:t>NR </a:t>
            </a:r>
            <a:r>
              <a:rPr lang="uk-UA" sz="1600" dirty="0" err="1"/>
              <a:t>is</a:t>
            </a:r>
            <a:r>
              <a:rPr lang="uk-UA" sz="1600" dirty="0"/>
              <a:t> </a:t>
            </a:r>
            <a:r>
              <a:rPr lang="uk-UA" sz="1600" dirty="0" err="1"/>
              <a:t>located</a:t>
            </a:r>
            <a:r>
              <a:rPr lang="uk-UA" sz="1600" dirty="0"/>
              <a:t> </a:t>
            </a:r>
            <a:r>
              <a:rPr lang="uk-UA" sz="1600" dirty="0" err="1"/>
              <a:t>in</a:t>
            </a:r>
            <a:r>
              <a:rPr lang="uk-UA" sz="1600" dirty="0"/>
              <a:t> </a:t>
            </a:r>
            <a:r>
              <a:rPr lang="uk-UA" sz="1600" dirty="0" err="1"/>
              <a:t>the</a:t>
            </a:r>
            <a:r>
              <a:rPr lang="uk-UA" sz="1600" dirty="0"/>
              <a:t> </a:t>
            </a:r>
            <a:r>
              <a:rPr lang="uk-UA" sz="1600" dirty="0" err="1"/>
              <a:t>south</a:t>
            </a:r>
            <a:r>
              <a:rPr lang="uk-UA" sz="1600" dirty="0"/>
              <a:t> </a:t>
            </a:r>
            <a:r>
              <a:rPr lang="uk-UA" sz="1600" dirty="0" err="1"/>
              <a:t>to</a:t>
            </a:r>
            <a:r>
              <a:rPr lang="uk-UA" sz="1600" dirty="0"/>
              <a:t> </a:t>
            </a:r>
            <a:r>
              <a:rPr lang="uk-UA" sz="1600" dirty="0" err="1"/>
              <a:t>Ukraine</a:t>
            </a:r>
            <a:r>
              <a:rPr lang="uk-UA" sz="1600" dirty="0"/>
              <a:t> </a:t>
            </a:r>
            <a:r>
              <a:rPr lang="uk-UA" sz="1600" dirty="0" err="1"/>
              <a:t>in</a:t>
            </a:r>
            <a:r>
              <a:rPr lang="uk-UA" sz="1600" dirty="0"/>
              <a:t> a </a:t>
            </a:r>
            <a:r>
              <a:rPr lang="uk-UA" sz="1600" dirty="0" err="1"/>
              <a:t>southeast</a:t>
            </a:r>
            <a:r>
              <a:rPr lang="uk-UA" sz="1600" dirty="0"/>
              <a:t> </a:t>
            </a:r>
            <a:r>
              <a:rPr lang="uk-UA" sz="1600" dirty="0" err="1"/>
              <a:t>part</a:t>
            </a:r>
            <a:r>
              <a:rPr lang="uk-UA" sz="1600" dirty="0"/>
              <a:t> </a:t>
            </a:r>
            <a:r>
              <a:rPr lang="uk-UA" sz="1600" dirty="0" err="1"/>
              <a:t>of</a:t>
            </a:r>
            <a:r>
              <a:rPr lang="uk-UA" sz="1600" dirty="0"/>
              <a:t> </a:t>
            </a:r>
            <a:r>
              <a:rPr lang="uk-UA" sz="1600" dirty="0" err="1"/>
              <a:t>the</a:t>
            </a:r>
            <a:r>
              <a:rPr lang="uk-UA" sz="1600" dirty="0"/>
              <a:t> </a:t>
            </a:r>
            <a:r>
              <a:rPr lang="uk-UA" sz="1600" dirty="0" err="1"/>
              <a:t>Crimean</a:t>
            </a:r>
            <a:r>
              <a:rPr lang="uk-UA" sz="1600" dirty="0"/>
              <a:t> </a:t>
            </a:r>
            <a:r>
              <a:rPr lang="uk-UA" sz="1600" dirty="0" err="1"/>
              <a:t>peninsula</a:t>
            </a:r>
            <a:r>
              <a:rPr lang="uk-UA" sz="1600" dirty="0"/>
              <a:t>. </a:t>
            </a:r>
            <a:r>
              <a:rPr lang="uk-UA" sz="1600" dirty="0" err="1"/>
              <a:t>It</a:t>
            </a:r>
            <a:r>
              <a:rPr lang="uk-UA" sz="1600" dirty="0"/>
              <a:t> </a:t>
            </a:r>
            <a:r>
              <a:rPr lang="uk-UA" sz="1600" dirty="0" err="1"/>
              <a:t>occupies</a:t>
            </a:r>
            <a:r>
              <a:rPr lang="uk-UA" sz="1600" dirty="0"/>
              <a:t> </a:t>
            </a:r>
            <a:r>
              <a:rPr lang="uk-UA" sz="1600" dirty="0" err="1"/>
              <a:t>the</a:t>
            </a:r>
            <a:r>
              <a:rPr lang="uk-UA" sz="1600" dirty="0"/>
              <a:t> </a:t>
            </a:r>
            <a:r>
              <a:rPr lang="uk-UA" sz="1600" dirty="0" err="1"/>
              <a:t>territory</a:t>
            </a:r>
            <a:r>
              <a:rPr lang="uk-UA" sz="1600" dirty="0"/>
              <a:t> </a:t>
            </a:r>
            <a:r>
              <a:rPr lang="uk-UA" sz="1600" dirty="0" err="1"/>
              <a:t>of</a:t>
            </a:r>
            <a:r>
              <a:rPr lang="uk-UA" sz="1600" dirty="0"/>
              <a:t> </a:t>
            </a:r>
            <a:r>
              <a:rPr lang="uk-UA" sz="1600" dirty="0" err="1"/>
              <a:t>the</a:t>
            </a:r>
            <a:r>
              <a:rPr lang="uk-UA" sz="1600" dirty="0"/>
              <a:t> </a:t>
            </a:r>
            <a:r>
              <a:rPr lang="uk-UA" sz="1600" dirty="0" err="1"/>
              <a:t>Karadag</a:t>
            </a:r>
            <a:r>
              <a:rPr lang="uk-UA" sz="1600" dirty="0"/>
              <a:t> </a:t>
            </a:r>
            <a:r>
              <a:rPr lang="uk-UA" sz="1600" dirty="0" err="1"/>
              <a:t>Mountains</a:t>
            </a:r>
            <a:r>
              <a:rPr lang="uk-UA" sz="1600" dirty="0"/>
              <a:t> </a:t>
            </a:r>
            <a:r>
              <a:rPr lang="uk-UA" sz="1600" dirty="0" err="1"/>
              <a:t>and</a:t>
            </a:r>
            <a:r>
              <a:rPr lang="uk-UA" sz="1600" dirty="0"/>
              <a:t> </a:t>
            </a:r>
            <a:r>
              <a:rPr lang="uk-UA" sz="1600" dirty="0" err="1"/>
              <a:t>surrounding</a:t>
            </a:r>
            <a:r>
              <a:rPr lang="uk-UA" sz="1600" dirty="0"/>
              <a:t> </a:t>
            </a:r>
            <a:r>
              <a:rPr lang="uk-UA" sz="1600" dirty="0" err="1"/>
              <a:t>aquatorium</a:t>
            </a:r>
            <a:r>
              <a:rPr lang="uk-UA" sz="1600" dirty="0"/>
              <a:t> </a:t>
            </a:r>
            <a:r>
              <a:rPr lang="uk-UA" sz="1600" dirty="0" err="1"/>
              <a:t>of</a:t>
            </a:r>
            <a:r>
              <a:rPr lang="uk-UA" sz="1600" dirty="0"/>
              <a:t> </a:t>
            </a:r>
            <a:r>
              <a:rPr lang="uk-UA" sz="1600" dirty="0" err="1"/>
              <a:t>the</a:t>
            </a:r>
            <a:r>
              <a:rPr lang="uk-UA" sz="1600" dirty="0"/>
              <a:t> </a:t>
            </a:r>
            <a:r>
              <a:rPr lang="uk-UA" sz="1600" dirty="0" err="1"/>
              <a:t>Black</a:t>
            </a:r>
            <a:r>
              <a:rPr lang="uk-UA" sz="1600" dirty="0"/>
              <a:t> </a:t>
            </a:r>
            <a:r>
              <a:rPr lang="uk-UA" sz="1600" dirty="0" err="1"/>
              <a:t>Sea</a:t>
            </a:r>
            <a:r>
              <a:rPr lang="uk-UA" sz="1600" dirty="0"/>
              <a:t>. </a:t>
            </a:r>
            <a:endParaRPr lang="en-US" sz="1600" dirty="0" smtClean="0"/>
          </a:p>
          <a:p>
            <a:pPr marL="0" indent="0">
              <a:buNone/>
            </a:pPr>
            <a:r>
              <a:rPr lang="en-US" sz="1600" dirty="0"/>
              <a:t>	</a:t>
            </a:r>
            <a:endParaRPr lang="en-US" sz="1600" dirty="0" smtClean="0"/>
          </a:p>
          <a:p>
            <a:pPr marL="0" indent="0">
              <a:buNone/>
            </a:pPr>
            <a:r>
              <a:rPr lang="en-US" sz="1600" dirty="0"/>
              <a:t>	</a:t>
            </a:r>
            <a:endParaRPr lang="uk-UA" sz="1600" dirty="0"/>
          </a:p>
        </p:txBody>
      </p:sp>
      <p:pic>
        <p:nvPicPr>
          <p:cNvPr id="3074" name="Picture 2" descr="C:\Users\Admin\Desktop\Мальта\карадаг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638801"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70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1"/>
            <a:ext cx="8712968" cy="4430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Заголовок 6"/>
          <p:cNvSpPr>
            <a:spLocks noGrp="1"/>
          </p:cNvSpPr>
          <p:nvPr>
            <p:ph type="title"/>
          </p:nvPr>
        </p:nvSpPr>
        <p:spPr>
          <a:xfrm>
            <a:off x="649796" y="4725144"/>
            <a:ext cx="7772400" cy="1967692"/>
          </a:xfrm>
        </p:spPr>
        <p:txBody>
          <a:bodyPr>
            <a:noAutofit/>
          </a:bodyPr>
          <a:lstStyle/>
          <a:p>
            <a:pPr marL="0" indent="0" algn="l"/>
            <a:r>
              <a:rPr lang="en-US" sz="1600" dirty="0" smtClean="0">
                <a:solidFill>
                  <a:schemeClr val="bg2">
                    <a:lumMod val="25000"/>
                  </a:schemeClr>
                </a:solidFill>
              </a:rPr>
              <a:t>	</a:t>
            </a:r>
            <a:r>
              <a:rPr lang="uk-UA" sz="1600" dirty="0" err="1" smtClean="0">
                <a:solidFill>
                  <a:schemeClr val="bg2">
                    <a:lumMod val="25000"/>
                  </a:schemeClr>
                </a:solidFill>
              </a:rPr>
              <a:t>The</a:t>
            </a:r>
            <a:r>
              <a:rPr lang="uk-UA" sz="1600" dirty="0" smtClean="0">
                <a:solidFill>
                  <a:schemeClr val="bg2">
                    <a:lumMod val="25000"/>
                  </a:schemeClr>
                </a:solidFill>
              </a:rPr>
              <a:t> </a:t>
            </a:r>
            <a:r>
              <a:rPr lang="uk-UA" sz="1600" dirty="0" err="1">
                <a:solidFill>
                  <a:schemeClr val="bg2">
                    <a:lumMod val="25000"/>
                  </a:schemeClr>
                </a:solidFill>
              </a:rPr>
              <a:t>area</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reserve</a:t>
            </a:r>
            <a:r>
              <a:rPr lang="uk-UA" sz="1600" dirty="0">
                <a:solidFill>
                  <a:schemeClr val="bg2">
                    <a:lumMod val="25000"/>
                  </a:schemeClr>
                </a:solidFill>
              </a:rPr>
              <a:t> </a:t>
            </a:r>
            <a:r>
              <a:rPr lang="uk-UA" sz="1600" dirty="0" err="1">
                <a:solidFill>
                  <a:schemeClr val="bg2">
                    <a:lumMod val="25000"/>
                  </a:schemeClr>
                </a:solidFill>
              </a:rPr>
              <a:t>is</a:t>
            </a:r>
            <a:r>
              <a:rPr lang="uk-UA" sz="1600" dirty="0">
                <a:solidFill>
                  <a:schemeClr val="bg2">
                    <a:lumMod val="25000"/>
                  </a:schemeClr>
                </a:solidFill>
              </a:rPr>
              <a:t> 28,742 </a:t>
            </a:r>
            <a:r>
              <a:rPr lang="uk-UA" sz="1600" dirty="0" err="1">
                <a:solidFill>
                  <a:schemeClr val="bg2">
                    <a:lumMod val="25000"/>
                  </a:schemeClr>
                </a:solidFill>
              </a:rPr>
              <a:t>sq</a:t>
            </a:r>
            <a:r>
              <a:rPr lang="uk-UA" sz="1600" dirty="0">
                <a:solidFill>
                  <a:schemeClr val="bg2">
                    <a:lumMod val="25000"/>
                  </a:schemeClr>
                </a:solidFill>
              </a:rPr>
              <a:t> </a:t>
            </a:r>
            <a:r>
              <a:rPr lang="uk-UA" sz="1600" dirty="0" err="1">
                <a:solidFill>
                  <a:schemeClr val="bg2">
                    <a:lumMod val="25000"/>
                  </a:schemeClr>
                </a:solidFill>
              </a:rPr>
              <a:t>km</a:t>
            </a:r>
            <a:r>
              <a:rPr lang="uk-UA" sz="1600" dirty="0">
                <a:solidFill>
                  <a:schemeClr val="bg2">
                    <a:lumMod val="25000"/>
                  </a:schemeClr>
                </a:solidFill>
              </a:rPr>
              <a:t>, </a:t>
            </a:r>
            <a:r>
              <a:rPr lang="uk-UA" sz="1600" dirty="0" err="1">
                <a:solidFill>
                  <a:schemeClr val="bg2">
                    <a:lumMod val="25000"/>
                  </a:schemeClr>
                </a:solidFill>
              </a:rPr>
              <a:t>which</a:t>
            </a:r>
            <a:r>
              <a:rPr lang="uk-UA" sz="1600" dirty="0">
                <a:solidFill>
                  <a:schemeClr val="bg2">
                    <a:lumMod val="25000"/>
                  </a:schemeClr>
                </a:solidFill>
              </a:rPr>
              <a:t> </a:t>
            </a:r>
            <a:r>
              <a:rPr lang="uk-UA" sz="1600" dirty="0" err="1">
                <a:solidFill>
                  <a:schemeClr val="bg2">
                    <a:lumMod val="25000"/>
                  </a:schemeClr>
                </a:solidFill>
              </a:rPr>
              <a:t>includes</a:t>
            </a:r>
            <a:r>
              <a:rPr lang="uk-UA" sz="1600" dirty="0">
                <a:solidFill>
                  <a:schemeClr val="bg2">
                    <a:lumMod val="25000"/>
                  </a:schemeClr>
                </a:solidFill>
              </a:rPr>
              <a:t> 8, 091 </a:t>
            </a:r>
            <a:r>
              <a:rPr lang="uk-UA" sz="1600" dirty="0" err="1">
                <a:solidFill>
                  <a:schemeClr val="bg2">
                    <a:lumMod val="25000"/>
                  </a:schemeClr>
                </a:solidFill>
              </a:rPr>
              <a:t>sq</a:t>
            </a:r>
            <a:r>
              <a:rPr lang="uk-UA" sz="1600" dirty="0">
                <a:solidFill>
                  <a:schemeClr val="bg2">
                    <a:lumMod val="25000"/>
                  </a:schemeClr>
                </a:solidFill>
              </a:rPr>
              <a:t> </a:t>
            </a:r>
            <a:r>
              <a:rPr lang="uk-UA" sz="1600" dirty="0" err="1">
                <a:solidFill>
                  <a:schemeClr val="bg2">
                    <a:lumMod val="25000"/>
                  </a:schemeClr>
                </a:solidFill>
              </a:rPr>
              <a:t>km</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Black</a:t>
            </a:r>
            <a:r>
              <a:rPr lang="uk-UA" sz="1600" dirty="0">
                <a:solidFill>
                  <a:schemeClr val="bg2">
                    <a:lumMod val="25000"/>
                  </a:schemeClr>
                </a:solidFill>
              </a:rPr>
              <a:t> </a:t>
            </a:r>
            <a:r>
              <a:rPr lang="uk-UA" sz="1600" dirty="0" err="1">
                <a:solidFill>
                  <a:schemeClr val="bg2">
                    <a:lumMod val="25000"/>
                  </a:schemeClr>
                </a:solidFill>
              </a:rPr>
              <a:t>Sea</a:t>
            </a:r>
            <a:r>
              <a:rPr lang="uk-UA" sz="1600" dirty="0">
                <a:solidFill>
                  <a:schemeClr val="bg2">
                    <a:lumMod val="25000"/>
                  </a:schemeClr>
                </a:solidFill>
              </a:rPr>
              <a:t> </a:t>
            </a:r>
            <a:r>
              <a:rPr lang="uk-UA" sz="1600" dirty="0" err="1">
                <a:solidFill>
                  <a:schemeClr val="bg2">
                    <a:lumMod val="25000"/>
                  </a:schemeClr>
                </a:solidFill>
              </a:rPr>
              <a:t>aquatorium</a:t>
            </a:r>
            <a:r>
              <a:rPr lang="uk-UA" sz="1600" dirty="0">
                <a:solidFill>
                  <a:schemeClr val="bg2">
                    <a:lumMod val="25000"/>
                  </a:schemeClr>
                </a:solidFill>
              </a:rPr>
              <a:t>. </a:t>
            </a:r>
            <a:r>
              <a:rPr lang="en-US" sz="1600" dirty="0">
                <a:solidFill>
                  <a:schemeClr val="bg2">
                    <a:lumMod val="25000"/>
                  </a:schemeClr>
                </a:solidFill>
                <a:latin typeface="Bell MT" pitchFamily="18" charset="0"/>
              </a:rPr>
              <a:t>K</a:t>
            </a:r>
            <a:r>
              <a:rPr lang="uk-UA" sz="1600" dirty="0">
                <a:solidFill>
                  <a:schemeClr val="bg2">
                    <a:lumMod val="25000"/>
                  </a:schemeClr>
                </a:solidFill>
              </a:rPr>
              <a:t>NR </a:t>
            </a:r>
            <a:r>
              <a:rPr lang="uk-UA" sz="1600" dirty="0" err="1">
                <a:solidFill>
                  <a:schemeClr val="bg2">
                    <a:lumMod val="25000"/>
                  </a:schemeClr>
                </a:solidFill>
              </a:rPr>
              <a:t>location</a:t>
            </a:r>
            <a:r>
              <a:rPr lang="uk-UA" sz="1600" dirty="0">
                <a:solidFill>
                  <a:schemeClr val="bg2">
                    <a:lumMod val="25000"/>
                  </a:schemeClr>
                </a:solidFill>
              </a:rPr>
              <a:t> </a:t>
            </a:r>
            <a:r>
              <a:rPr lang="uk-UA" sz="1600" dirty="0" err="1">
                <a:solidFill>
                  <a:schemeClr val="bg2">
                    <a:lumMod val="25000"/>
                  </a:schemeClr>
                </a:solidFill>
              </a:rPr>
              <a:t>at</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crossroads</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land</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sea</a:t>
            </a:r>
            <a:r>
              <a:rPr lang="uk-UA" sz="1600" dirty="0">
                <a:solidFill>
                  <a:schemeClr val="bg2">
                    <a:lumMod val="25000"/>
                  </a:schemeClr>
                </a:solidFill>
              </a:rPr>
              <a:t>, </a:t>
            </a:r>
            <a:r>
              <a:rPr lang="uk-UA" sz="1600" dirty="0" err="1">
                <a:solidFill>
                  <a:schemeClr val="bg2">
                    <a:lumMod val="25000"/>
                  </a:schemeClr>
                </a:solidFill>
              </a:rPr>
              <a:t>mountains</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plains</a:t>
            </a:r>
            <a:r>
              <a:rPr lang="uk-UA" sz="1600" dirty="0">
                <a:solidFill>
                  <a:schemeClr val="bg2">
                    <a:lumMod val="25000"/>
                  </a:schemeClr>
                </a:solidFill>
              </a:rPr>
              <a:t>, </a:t>
            </a:r>
            <a:r>
              <a:rPr lang="uk-UA" sz="1600" dirty="0" err="1">
                <a:solidFill>
                  <a:schemeClr val="bg2">
                    <a:lumMod val="25000"/>
                  </a:schemeClr>
                </a:solidFill>
              </a:rPr>
              <a:t>forests</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steppes</a:t>
            </a:r>
            <a:r>
              <a:rPr lang="uk-UA" sz="1600" dirty="0">
                <a:solidFill>
                  <a:schemeClr val="bg2">
                    <a:lumMod val="25000"/>
                  </a:schemeClr>
                </a:solidFill>
              </a:rPr>
              <a:t> </a:t>
            </a:r>
            <a:r>
              <a:rPr lang="uk-UA" sz="1600" dirty="0" err="1">
                <a:solidFill>
                  <a:schemeClr val="bg2">
                    <a:lumMod val="25000"/>
                  </a:schemeClr>
                </a:solidFill>
              </a:rPr>
              <a:t>is</a:t>
            </a:r>
            <a:r>
              <a:rPr lang="uk-UA" sz="1600" dirty="0">
                <a:solidFill>
                  <a:schemeClr val="bg2">
                    <a:lumMod val="25000"/>
                  </a:schemeClr>
                </a:solidFill>
              </a:rPr>
              <a:t> </a:t>
            </a:r>
            <a:r>
              <a:rPr lang="uk-UA" sz="1600" dirty="0" err="1">
                <a:solidFill>
                  <a:schemeClr val="bg2">
                    <a:lumMod val="25000"/>
                  </a:schemeClr>
                </a:solidFill>
              </a:rPr>
              <a:t>unique</a:t>
            </a:r>
            <a:r>
              <a:rPr lang="uk-UA" sz="1600" dirty="0">
                <a:solidFill>
                  <a:schemeClr val="bg2">
                    <a:lumMod val="25000"/>
                  </a:schemeClr>
                </a:solidFill>
              </a:rPr>
              <a:t>. </a:t>
            </a:r>
            <a:r>
              <a:rPr lang="uk-UA" sz="1600" dirty="0" err="1">
                <a:solidFill>
                  <a:schemeClr val="bg2">
                    <a:lumMod val="25000"/>
                  </a:schemeClr>
                </a:solidFill>
              </a:rPr>
              <a:t>It</a:t>
            </a:r>
            <a:r>
              <a:rPr lang="uk-UA" sz="1600" dirty="0">
                <a:solidFill>
                  <a:schemeClr val="bg2">
                    <a:lumMod val="25000"/>
                  </a:schemeClr>
                </a:solidFill>
              </a:rPr>
              <a:t> </a:t>
            </a:r>
            <a:r>
              <a:rPr lang="uk-UA" sz="1600" dirty="0" err="1">
                <a:solidFill>
                  <a:schemeClr val="bg2">
                    <a:lumMod val="25000"/>
                  </a:schemeClr>
                </a:solidFill>
              </a:rPr>
              <a:t>has</a:t>
            </a:r>
            <a:r>
              <a:rPr lang="uk-UA" sz="1600" dirty="0">
                <a:solidFill>
                  <a:schemeClr val="bg2">
                    <a:lumMod val="25000"/>
                  </a:schemeClr>
                </a:solidFill>
              </a:rPr>
              <a:t> </a:t>
            </a:r>
            <a:r>
              <a:rPr lang="uk-UA" sz="1600" dirty="0" err="1">
                <a:solidFill>
                  <a:schemeClr val="bg2">
                    <a:lumMod val="25000"/>
                  </a:schemeClr>
                </a:solidFill>
              </a:rPr>
              <a:t>determined</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great</a:t>
            </a:r>
            <a:r>
              <a:rPr lang="uk-UA" sz="1600" dirty="0">
                <a:solidFill>
                  <a:schemeClr val="bg2">
                    <a:lumMod val="25000"/>
                  </a:schemeClr>
                </a:solidFill>
              </a:rPr>
              <a:t> </a:t>
            </a:r>
            <a:r>
              <a:rPr lang="uk-UA" sz="1600" dirty="0" err="1">
                <a:solidFill>
                  <a:schemeClr val="bg2">
                    <a:lumMod val="25000"/>
                  </a:schemeClr>
                </a:solidFill>
              </a:rPr>
              <a:t>diversity</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natural</a:t>
            </a:r>
            <a:r>
              <a:rPr lang="uk-UA" sz="1600" dirty="0">
                <a:solidFill>
                  <a:schemeClr val="bg2">
                    <a:lumMod val="25000"/>
                  </a:schemeClr>
                </a:solidFill>
              </a:rPr>
              <a:t> </a:t>
            </a:r>
            <a:r>
              <a:rPr lang="uk-UA" sz="1600" dirty="0" err="1">
                <a:solidFill>
                  <a:schemeClr val="bg2">
                    <a:lumMod val="25000"/>
                  </a:schemeClr>
                </a:solidFill>
              </a:rPr>
              <a:t>conditions</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landscapes</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this</a:t>
            </a:r>
            <a:r>
              <a:rPr lang="uk-UA" sz="1600" dirty="0">
                <a:solidFill>
                  <a:schemeClr val="bg2">
                    <a:lumMod val="25000"/>
                  </a:schemeClr>
                </a:solidFill>
              </a:rPr>
              <a:t> </a:t>
            </a:r>
            <a:r>
              <a:rPr lang="uk-UA" sz="1600" dirty="0" err="1">
                <a:solidFill>
                  <a:schemeClr val="bg2">
                    <a:lumMod val="25000"/>
                  </a:schemeClr>
                </a:solidFill>
              </a:rPr>
              <a:t>part</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Crimea</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station</a:t>
            </a:r>
            <a:r>
              <a:rPr lang="uk-UA" sz="1600" dirty="0">
                <a:solidFill>
                  <a:schemeClr val="bg2">
                    <a:lumMod val="25000"/>
                  </a:schemeClr>
                </a:solidFill>
              </a:rPr>
              <a:t> </a:t>
            </a:r>
            <a:r>
              <a:rPr lang="uk-UA" sz="1600" dirty="0" err="1">
                <a:solidFill>
                  <a:schemeClr val="bg2">
                    <a:lumMod val="25000"/>
                  </a:schemeClr>
                </a:solidFill>
              </a:rPr>
              <a:t>is</a:t>
            </a:r>
            <a:r>
              <a:rPr lang="uk-UA" sz="1600" dirty="0">
                <a:solidFill>
                  <a:schemeClr val="bg2">
                    <a:lumMod val="25000"/>
                  </a:schemeClr>
                </a:solidFill>
              </a:rPr>
              <a:t> </a:t>
            </a:r>
            <a:r>
              <a:rPr lang="uk-UA" sz="1600" dirty="0" err="1">
                <a:solidFill>
                  <a:schemeClr val="bg2">
                    <a:lumMod val="25000"/>
                  </a:schemeClr>
                </a:solidFill>
              </a:rPr>
              <a:t>located</a:t>
            </a:r>
            <a:r>
              <a:rPr lang="uk-UA" sz="1600" dirty="0">
                <a:solidFill>
                  <a:schemeClr val="bg2">
                    <a:lumMod val="25000"/>
                  </a:schemeClr>
                </a:solidFill>
              </a:rPr>
              <a:t> </a:t>
            </a:r>
            <a:r>
              <a:rPr lang="uk-UA" sz="1600" dirty="0" err="1">
                <a:solidFill>
                  <a:schemeClr val="bg2">
                    <a:lumMod val="25000"/>
                  </a:schemeClr>
                </a:solidFill>
              </a:rPr>
              <a:t>on</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northern</a:t>
            </a:r>
            <a:r>
              <a:rPr lang="uk-UA" sz="1600" dirty="0">
                <a:solidFill>
                  <a:schemeClr val="bg2">
                    <a:lumMod val="25000"/>
                  </a:schemeClr>
                </a:solidFill>
              </a:rPr>
              <a:t> </a:t>
            </a:r>
            <a:r>
              <a:rPr lang="uk-UA" sz="1600" dirty="0" err="1">
                <a:solidFill>
                  <a:schemeClr val="bg2">
                    <a:lumMod val="25000"/>
                  </a:schemeClr>
                </a:solidFill>
              </a:rPr>
              <a:t>slope</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Mountain</a:t>
            </a:r>
            <a:r>
              <a:rPr lang="uk-UA" sz="1600" dirty="0">
                <a:solidFill>
                  <a:schemeClr val="bg2">
                    <a:lumMod val="25000"/>
                  </a:schemeClr>
                </a:solidFill>
              </a:rPr>
              <a:t> “</a:t>
            </a:r>
            <a:r>
              <a:rPr lang="uk-UA" sz="1600" dirty="0" err="1">
                <a:solidFill>
                  <a:schemeClr val="bg2">
                    <a:lumMod val="25000"/>
                  </a:schemeClr>
                </a:solidFill>
              </a:rPr>
              <a:t>Sviataja</a:t>
            </a:r>
            <a:r>
              <a:rPr lang="uk-UA" sz="1600" dirty="0">
                <a:solidFill>
                  <a:schemeClr val="bg2">
                    <a:lumMod val="25000"/>
                  </a:schemeClr>
                </a:solidFill>
              </a:rPr>
              <a:t>” </a:t>
            </a:r>
            <a:r>
              <a:rPr lang="uk-UA" sz="1600" dirty="0" err="1">
                <a:solidFill>
                  <a:schemeClr val="bg2">
                    <a:lumMod val="25000"/>
                  </a:schemeClr>
                </a:solidFill>
              </a:rPr>
              <a:t>at</a:t>
            </a:r>
            <a:r>
              <a:rPr lang="uk-UA" sz="1600" dirty="0">
                <a:solidFill>
                  <a:schemeClr val="bg2">
                    <a:lumMod val="25000"/>
                  </a:schemeClr>
                </a:solidFill>
              </a:rPr>
              <a:t> </a:t>
            </a:r>
            <a:r>
              <a:rPr lang="uk-UA" sz="1600" dirty="0" err="1">
                <a:solidFill>
                  <a:schemeClr val="bg2">
                    <a:lumMod val="25000"/>
                  </a:schemeClr>
                </a:solidFill>
              </a:rPr>
              <a:t>an</a:t>
            </a:r>
            <a:r>
              <a:rPr lang="uk-UA" sz="1600" dirty="0">
                <a:solidFill>
                  <a:schemeClr val="bg2">
                    <a:lumMod val="25000"/>
                  </a:schemeClr>
                </a:solidFill>
              </a:rPr>
              <a:t> </a:t>
            </a:r>
            <a:r>
              <a:rPr lang="uk-UA" sz="1600" dirty="0" err="1">
                <a:solidFill>
                  <a:schemeClr val="bg2">
                    <a:lumMod val="25000"/>
                  </a:schemeClr>
                </a:solidFill>
              </a:rPr>
              <a:t>altitude</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180 m </a:t>
            </a:r>
            <a:r>
              <a:rPr lang="uk-UA" sz="1600" dirty="0" err="1">
                <a:solidFill>
                  <a:schemeClr val="bg2">
                    <a:lumMod val="25000"/>
                  </a:schemeClr>
                </a:solidFill>
              </a:rPr>
              <a:t>above</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sea</a:t>
            </a:r>
            <a:r>
              <a:rPr lang="uk-UA" sz="1600" dirty="0">
                <a:solidFill>
                  <a:schemeClr val="bg2">
                    <a:lumMod val="25000"/>
                  </a:schemeClr>
                </a:solidFill>
              </a:rPr>
              <a:t> </a:t>
            </a:r>
            <a:r>
              <a:rPr lang="uk-UA" sz="1600" dirty="0" err="1">
                <a:solidFill>
                  <a:schemeClr val="bg2">
                    <a:lumMod val="25000"/>
                  </a:schemeClr>
                </a:solidFill>
              </a:rPr>
              <a:t>level</a:t>
            </a:r>
            <a:r>
              <a:rPr lang="uk-UA" sz="1600" dirty="0">
                <a:solidFill>
                  <a:schemeClr val="bg2">
                    <a:lumMod val="25000"/>
                  </a:schemeClr>
                </a:solidFill>
              </a:rPr>
              <a:t> (44 ° 55 'N, 35 ° 14' VD). </a:t>
            </a:r>
            <a:r>
              <a:rPr lang="uk-UA" sz="1600" dirty="0" err="1">
                <a:solidFill>
                  <a:schemeClr val="bg2">
                    <a:lumMod val="25000"/>
                  </a:schemeClr>
                </a:solidFill>
              </a:rPr>
              <a:t>Distance</a:t>
            </a:r>
            <a:r>
              <a:rPr lang="uk-UA" sz="1600" dirty="0">
                <a:solidFill>
                  <a:schemeClr val="bg2">
                    <a:lumMod val="25000"/>
                  </a:schemeClr>
                </a:solidFill>
              </a:rPr>
              <a:t> </a:t>
            </a:r>
            <a:r>
              <a:rPr lang="uk-UA" sz="1600" dirty="0" err="1">
                <a:solidFill>
                  <a:schemeClr val="bg2">
                    <a:lumMod val="25000"/>
                  </a:schemeClr>
                </a:solidFill>
              </a:rPr>
              <a:t>to</a:t>
            </a:r>
            <a:r>
              <a:rPr lang="uk-UA" sz="1600" dirty="0">
                <a:solidFill>
                  <a:schemeClr val="bg2">
                    <a:lumMod val="25000"/>
                  </a:schemeClr>
                </a:solidFill>
              </a:rPr>
              <a:t> </a:t>
            </a:r>
            <a:r>
              <a:rPr lang="uk-UA" sz="1600" dirty="0" err="1">
                <a:solidFill>
                  <a:schemeClr val="bg2">
                    <a:lumMod val="25000"/>
                  </a:schemeClr>
                </a:solidFill>
              </a:rPr>
              <a:t>nearest</a:t>
            </a:r>
            <a:r>
              <a:rPr lang="uk-UA" sz="1600" dirty="0">
                <a:solidFill>
                  <a:schemeClr val="bg2">
                    <a:lumMod val="25000"/>
                  </a:schemeClr>
                </a:solidFill>
              </a:rPr>
              <a:t> </a:t>
            </a:r>
            <a:r>
              <a:rPr lang="uk-UA" sz="1600" dirty="0" err="1">
                <a:solidFill>
                  <a:schemeClr val="bg2">
                    <a:lumMod val="25000"/>
                  </a:schemeClr>
                </a:solidFill>
              </a:rPr>
              <a:t>industrial</a:t>
            </a:r>
            <a:r>
              <a:rPr lang="uk-UA" sz="1600" dirty="0">
                <a:solidFill>
                  <a:schemeClr val="bg2">
                    <a:lumMod val="25000"/>
                  </a:schemeClr>
                </a:solidFill>
              </a:rPr>
              <a:t> </a:t>
            </a:r>
            <a:r>
              <a:rPr lang="uk-UA" sz="1600" dirty="0" err="1">
                <a:solidFill>
                  <a:schemeClr val="bg2">
                    <a:lumMod val="25000"/>
                  </a:schemeClr>
                </a:solidFill>
              </a:rPr>
              <a:t>centers</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city</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Kerch</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Simferopol</a:t>
            </a:r>
            <a:r>
              <a:rPr lang="uk-UA" sz="1600" dirty="0">
                <a:solidFill>
                  <a:schemeClr val="bg2">
                    <a:lumMod val="25000"/>
                  </a:schemeClr>
                </a:solidFill>
              </a:rPr>
              <a:t>) </a:t>
            </a:r>
            <a:r>
              <a:rPr lang="uk-UA" sz="1600" dirty="0" err="1">
                <a:solidFill>
                  <a:schemeClr val="bg2">
                    <a:lumMod val="25000"/>
                  </a:schemeClr>
                </a:solidFill>
              </a:rPr>
              <a:t>is</a:t>
            </a:r>
            <a:r>
              <a:rPr lang="uk-UA" sz="1600" dirty="0">
                <a:solidFill>
                  <a:schemeClr val="bg2">
                    <a:lumMod val="25000"/>
                  </a:schemeClr>
                </a:solidFill>
              </a:rPr>
              <a:t> </a:t>
            </a:r>
            <a:r>
              <a:rPr lang="uk-UA" sz="1600" dirty="0" err="1">
                <a:solidFill>
                  <a:schemeClr val="bg2">
                    <a:lumMod val="25000"/>
                  </a:schemeClr>
                </a:solidFill>
              </a:rPr>
              <a:t>more</a:t>
            </a:r>
            <a:r>
              <a:rPr lang="uk-UA" sz="1600" dirty="0">
                <a:solidFill>
                  <a:schemeClr val="bg2">
                    <a:lumMod val="25000"/>
                  </a:schemeClr>
                </a:solidFill>
              </a:rPr>
              <a:t> </a:t>
            </a:r>
            <a:r>
              <a:rPr lang="uk-UA" sz="1600" dirty="0" err="1">
                <a:solidFill>
                  <a:schemeClr val="bg2">
                    <a:lumMod val="25000"/>
                  </a:schemeClr>
                </a:solidFill>
              </a:rPr>
              <a:t>than</a:t>
            </a:r>
            <a:r>
              <a:rPr lang="uk-UA" sz="1600" dirty="0">
                <a:solidFill>
                  <a:schemeClr val="bg2">
                    <a:lumMod val="25000"/>
                  </a:schemeClr>
                </a:solidFill>
              </a:rPr>
              <a:t> 100 </a:t>
            </a:r>
            <a:r>
              <a:rPr lang="uk-UA" sz="1600" dirty="0" err="1">
                <a:solidFill>
                  <a:schemeClr val="bg2">
                    <a:lumMod val="25000"/>
                  </a:schemeClr>
                </a:solidFill>
              </a:rPr>
              <a:t>km</a:t>
            </a:r>
            <a:r>
              <a:rPr lang="uk-UA" sz="1600" dirty="0">
                <a:solidFill>
                  <a:schemeClr val="bg2">
                    <a:lumMod val="25000"/>
                  </a:schemeClr>
                </a:solidFill>
              </a:rPr>
              <a:t>, </a:t>
            </a:r>
            <a:r>
              <a:rPr lang="uk-UA" sz="1600" dirty="0" err="1">
                <a:solidFill>
                  <a:schemeClr val="bg2">
                    <a:lumMod val="25000"/>
                  </a:schemeClr>
                </a:solidFill>
              </a:rPr>
              <a:t>and</a:t>
            </a:r>
            <a:r>
              <a:rPr lang="uk-UA" sz="1600" dirty="0">
                <a:solidFill>
                  <a:schemeClr val="bg2">
                    <a:lumMod val="25000"/>
                  </a:schemeClr>
                </a:solidFill>
              </a:rPr>
              <a:t> </a:t>
            </a:r>
            <a:r>
              <a:rPr lang="uk-UA" sz="1600" dirty="0" err="1">
                <a:solidFill>
                  <a:schemeClr val="bg2">
                    <a:lumMod val="25000"/>
                  </a:schemeClr>
                </a:solidFill>
              </a:rPr>
              <a:t>to</a:t>
            </a:r>
            <a:r>
              <a:rPr lang="uk-UA" sz="1600" dirty="0">
                <a:solidFill>
                  <a:schemeClr val="bg2">
                    <a:lumMod val="25000"/>
                  </a:schemeClr>
                </a:solidFill>
              </a:rPr>
              <a:t> </a:t>
            </a:r>
            <a:r>
              <a:rPr lang="uk-UA" sz="1600" dirty="0" err="1">
                <a:solidFill>
                  <a:schemeClr val="bg2">
                    <a:lumMod val="25000"/>
                  </a:schemeClr>
                </a:solidFill>
              </a:rPr>
              <a:t>the</a:t>
            </a:r>
            <a:r>
              <a:rPr lang="uk-UA" sz="1600" dirty="0">
                <a:solidFill>
                  <a:schemeClr val="bg2">
                    <a:lumMod val="25000"/>
                  </a:schemeClr>
                </a:solidFill>
              </a:rPr>
              <a:t> </a:t>
            </a:r>
            <a:r>
              <a:rPr lang="uk-UA" sz="1600" dirty="0" err="1">
                <a:solidFill>
                  <a:schemeClr val="bg2">
                    <a:lumMod val="25000"/>
                  </a:schemeClr>
                </a:solidFill>
              </a:rPr>
              <a:t>settlement</a:t>
            </a:r>
            <a:r>
              <a:rPr lang="uk-UA" sz="1600" dirty="0">
                <a:solidFill>
                  <a:schemeClr val="bg2">
                    <a:lumMod val="25000"/>
                  </a:schemeClr>
                </a:solidFill>
              </a:rPr>
              <a:t> </a:t>
            </a:r>
            <a:r>
              <a:rPr lang="uk-UA" sz="1600" dirty="0" err="1">
                <a:solidFill>
                  <a:schemeClr val="bg2">
                    <a:lumMod val="25000"/>
                  </a:schemeClr>
                </a:solidFill>
              </a:rPr>
              <a:t>of</a:t>
            </a:r>
            <a:r>
              <a:rPr lang="uk-UA" sz="1600" dirty="0">
                <a:solidFill>
                  <a:schemeClr val="bg2">
                    <a:lumMod val="25000"/>
                  </a:schemeClr>
                </a:solidFill>
              </a:rPr>
              <a:t> </a:t>
            </a:r>
            <a:r>
              <a:rPr lang="uk-UA" sz="1600" dirty="0" err="1">
                <a:solidFill>
                  <a:schemeClr val="bg2">
                    <a:lumMod val="25000"/>
                  </a:schemeClr>
                </a:solidFill>
              </a:rPr>
              <a:t>Koktebel</a:t>
            </a:r>
            <a:r>
              <a:rPr lang="uk-UA" sz="1600" dirty="0">
                <a:solidFill>
                  <a:schemeClr val="bg2">
                    <a:lumMod val="25000"/>
                  </a:schemeClr>
                </a:solidFill>
              </a:rPr>
              <a:t> - 2.5 </a:t>
            </a:r>
            <a:r>
              <a:rPr lang="uk-UA" sz="1600" dirty="0" err="1">
                <a:solidFill>
                  <a:schemeClr val="bg2">
                    <a:lumMod val="25000"/>
                  </a:schemeClr>
                </a:solidFill>
              </a:rPr>
              <a:t>km</a:t>
            </a:r>
            <a:r>
              <a:rPr lang="uk-UA" sz="1600" dirty="0">
                <a:solidFill>
                  <a:schemeClr val="bg2">
                    <a:lumMod val="25000"/>
                  </a:schemeClr>
                </a:solidFill>
              </a:rPr>
              <a:t>. </a:t>
            </a:r>
            <a:br>
              <a:rPr lang="uk-UA" sz="1600" dirty="0">
                <a:solidFill>
                  <a:schemeClr val="bg2">
                    <a:lumMod val="25000"/>
                  </a:schemeClr>
                </a:solidFill>
              </a:rPr>
            </a:br>
            <a:r>
              <a:rPr lang="uk-UA" sz="1600" dirty="0">
                <a:solidFill>
                  <a:schemeClr val="bg2">
                    <a:lumMod val="25000"/>
                  </a:schemeClr>
                </a:solidFill>
              </a:rPr>
              <a:t/>
            </a:r>
            <a:br>
              <a:rPr lang="uk-UA" sz="1600" dirty="0">
                <a:solidFill>
                  <a:schemeClr val="bg2">
                    <a:lumMod val="25000"/>
                  </a:schemeClr>
                </a:solidFill>
              </a:rPr>
            </a:br>
            <a:endParaRPr lang="uk-UA" sz="1600" dirty="0">
              <a:solidFill>
                <a:schemeClr val="bg2">
                  <a:lumMod val="25000"/>
                </a:schemeClr>
              </a:solidFill>
            </a:endParaRPr>
          </a:p>
        </p:txBody>
      </p:sp>
    </p:spTree>
    <p:extLst>
      <p:ext uri="{BB962C8B-B14F-4D97-AF65-F5344CB8AC3E}">
        <p14:creationId xmlns:p14="http://schemas.microsoft.com/office/powerpoint/2010/main" xmlns="" val="210850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457200" y="360363"/>
            <a:ext cx="8229600" cy="1144587"/>
          </a:xfrm>
        </p:spPr>
        <p:txBody>
          <a:bodyPr tIns="24695">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a:effectLst>
                  <a:outerShdw blurRad="38100" dist="38100" dir="2700000" algn="tl">
                    <a:srgbClr val="000000">
                      <a:alpha val="43137"/>
                    </a:srgbClr>
                  </a:outerShdw>
                </a:effectLst>
              </a:rPr>
              <a:t>Gas analyzer HORIBA AP-370 Series</a:t>
            </a:r>
            <a:endParaRPr lang="ru-RU" sz="2400" b="1" dirty="0" smtClean="0">
              <a:effectLst>
                <a:outerShdw blurRad="38100" dist="38100" dir="2700000" algn="tl">
                  <a:srgbClr val="000000">
                    <a:alpha val="43137"/>
                  </a:srgbClr>
                </a:outerShdw>
              </a:effectLst>
            </a:endParaRPr>
          </a:p>
        </p:txBody>
      </p:sp>
      <p:sp>
        <p:nvSpPr>
          <p:cNvPr id="12291" name="Rectangle 2"/>
          <p:cNvSpPr>
            <a:spLocks noGrp="1" noChangeArrowheads="1"/>
          </p:cNvSpPr>
          <p:nvPr>
            <p:ph type="body" idx="4294967295"/>
          </p:nvPr>
        </p:nvSpPr>
        <p:spPr>
          <a:xfrm>
            <a:off x="457200" y="1604963"/>
            <a:ext cx="4014788" cy="4525962"/>
          </a:xfrm>
        </p:spPr>
        <p:txBody>
          <a:bodyPr>
            <a:normAutofit/>
          </a:bodyPr>
          <a:lstStyle/>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APMA-370: CO (Cross-modulation, NDIK</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APSA-370: SO2 (UV luminescence)</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APNA-370: NO, NO2, </a:t>
            </a:r>
            <a:r>
              <a:rPr lang="en-US" sz="1800" dirty="0" err="1"/>
              <a:t>NOx</a:t>
            </a:r>
            <a:r>
              <a:rPr lang="en-US" sz="1800" dirty="0"/>
              <a:t> (chemical luminescence)</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APOA-370: O3 (UV absorption)</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APHA-370: THC, CH4, NMHC (PID method)</a:t>
            </a:r>
            <a:endParaRPr lang="ru-RU" sz="1800" dirty="0" smtClean="0"/>
          </a:p>
        </p:txBody>
      </p:sp>
      <p:pic>
        <p:nvPicPr>
          <p:cNvPr id="1229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5525" y="1763713"/>
            <a:ext cx="3984625" cy="4525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0486042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457200" y="360363"/>
            <a:ext cx="8229600" cy="1144587"/>
          </a:xfrm>
        </p:spPr>
        <p:txBody>
          <a:bodyPr tIns="24695">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a:effectLst>
                  <a:outerShdw blurRad="38100" dist="38100" dir="2700000" algn="tl">
                    <a:srgbClr val="000000">
                      <a:alpha val="43137"/>
                    </a:srgbClr>
                  </a:outerShdw>
                </a:effectLst>
              </a:rPr>
              <a:t>Compliance with the requirements of EN</a:t>
            </a:r>
            <a:endParaRPr lang="ru-RU" sz="2400" b="1" dirty="0" smtClean="0">
              <a:effectLst>
                <a:outerShdw blurRad="38100" dist="38100" dir="2700000" algn="tl">
                  <a:srgbClr val="000000">
                    <a:alpha val="43137"/>
                  </a:srgbClr>
                </a:outerShdw>
              </a:effectLst>
            </a:endParaRPr>
          </a:p>
        </p:txBody>
      </p:sp>
      <p:sp>
        <p:nvSpPr>
          <p:cNvPr id="24579" name="Rectangle 2"/>
          <p:cNvSpPr>
            <a:spLocks noGrp="1" noChangeArrowheads="1"/>
          </p:cNvSpPr>
          <p:nvPr>
            <p:ph type="body" idx="4294967295"/>
          </p:nvPr>
        </p:nvSpPr>
        <p:spPr>
          <a:xfrm>
            <a:off x="4644008" y="2319337"/>
            <a:ext cx="4014788" cy="4525962"/>
          </a:xfrm>
        </p:spPr>
        <p:txBody>
          <a:bodyPr>
            <a:normAutofit/>
          </a:bodyPr>
          <a:lstStyle/>
          <a:p>
            <a:pPr marL="431800" indent="-323850" eaLnBrk="1">
              <a:buClr>
                <a:srgbClr val="0047FF"/>
              </a:buClr>
              <a:buSzPct val="45000"/>
              <a:buFont typeface="Wingdings" charset="2"/>
              <a:buChar char=""/>
              <a:tabLst>
                <a:tab pos="723900" algn="l"/>
                <a:tab pos="1447800" algn="l"/>
                <a:tab pos="2171700" algn="l"/>
                <a:tab pos="2895600" algn="l"/>
                <a:tab pos="3619500" algn="l"/>
              </a:tabLst>
            </a:pPr>
            <a:endParaRPr lang="en-US" sz="1800" dirty="0" smtClean="0"/>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Uptime.</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The zero drift.</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The drift of the scale.</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The minimum detection limit.</a:t>
            </a:r>
          </a:p>
          <a:p>
            <a:pPr marL="431800" indent="-323850">
              <a:buClr>
                <a:srgbClr val="0047FF"/>
              </a:buClr>
              <a:buSzPct val="45000"/>
              <a:buFont typeface="Wingdings" charset="2"/>
              <a:buChar char=""/>
              <a:tabLst>
                <a:tab pos="723900" algn="l"/>
                <a:tab pos="1447800" algn="l"/>
                <a:tab pos="2171700" algn="l"/>
                <a:tab pos="2895600" algn="l"/>
                <a:tab pos="3619500" algn="l"/>
              </a:tabLst>
            </a:pPr>
            <a:r>
              <a:rPr lang="en-US" sz="1800" dirty="0"/>
              <a:t>Time to treatment (heating) effect of temperature, cross-sensitivity, reproducibility, effect of voltage.</a:t>
            </a:r>
            <a:endParaRPr lang="ru-RU" sz="1800" dirty="0" smtClean="0"/>
          </a:p>
        </p:txBody>
      </p:sp>
      <p:pic>
        <p:nvPicPr>
          <p:cNvPr id="2458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060848"/>
            <a:ext cx="3395662" cy="45259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5531085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a:defRPr/>
            </a:pP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t>
            </a:r>
            <a:r>
              <a:rPr lang="uk-UA" sz="4800" b="1" i="1" dirty="0" smtClean="0">
                <a:solidFill>
                  <a:schemeClr val="bg1"/>
                </a:solidFill>
              </a:rPr>
              <a:t/>
            </a:r>
            <a:br>
              <a:rPr lang="uk-UA" sz="4800" b="1" i="1" dirty="0" smtClean="0">
                <a:solidFill>
                  <a:schemeClr val="bg1"/>
                </a:solidFill>
              </a:rPr>
            </a:br>
            <a:r>
              <a:rPr lang="uk-UA" sz="4800" b="1" i="1" dirty="0" smtClean="0">
                <a:solidFill>
                  <a:schemeClr val="bg1"/>
                </a:solidFill>
              </a:rPr>
              <a:t/>
            </a:r>
            <a:br>
              <a:rPr lang="uk-UA" sz="4800" b="1" i="1" dirty="0" smtClean="0">
                <a:solidFill>
                  <a:schemeClr val="bg1"/>
                </a:solidFill>
              </a:rPr>
            </a:br>
            <a:r>
              <a:rPr lang="en-US" sz="2400" b="1" dirty="0" smtClean="0">
                <a:solidFill>
                  <a:schemeClr val="bg1"/>
                </a:solidFill>
                <a:effectLst>
                  <a:outerShdw blurRad="38100" dist="38100" dir="2700000" algn="tl">
                    <a:srgbClr val="000000">
                      <a:alpha val="43137"/>
                    </a:srgbClr>
                  </a:outerShdw>
                </a:effectLst>
                <a:latin typeface="Bell MT" pitchFamily="18" charset="0"/>
              </a:rPr>
              <a:t>Information about policies and activities in the field of air posted on the website of the </a:t>
            </a:r>
            <a:r>
              <a:rPr lang="en-US" sz="2400" b="1" dirty="0">
                <a:solidFill>
                  <a:schemeClr val="bg1"/>
                </a:solidFill>
                <a:effectLst>
                  <a:outerShdw blurRad="38100" dist="38100" dir="2700000" algn="tl">
                    <a:srgbClr val="000000">
                      <a:alpha val="43137"/>
                    </a:srgbClr>
                  </a:outerShdw>
                </a:effectLst>
                <a:latin typeface="Bell MT" pitchFamily="18" charset="0"/>
              </a:rPr>
              <a:t>Ministry of Ecology and Natural Resources of Ukraine</a:t>
            </a:r>
            <a:r>
              <a:rPr lang="en-US" sz="2000" b="1" dirty="0">
                <a:solidFill>
                  <a:schemeClr val="bg1"/>
                </a:solidFill>
                <a:effectLst>
                  <a:outerShdw blurRad="38100" dist="38100" dir="2700000" algn="tl">
                    <a:srgbClr val="000000">
                      <a:alpha val="43137"/>
                    </a:srgbClr>
                  </a:outerShdw>
                </a:effectLst>
                <a:latin typeface="Bell MT" pitchFamily="18" charset="0"/>
              </a:rPr>
              <a:t/>
            </a:r>
            <a:br>
              <a:rPr lang="en-US" sz="2000" b="1" dirty="0">
                <a:solidFill>
                  <a:schemeClr val="bg1"/>
                </a:solidFill>
                <a:effectLst>
                  <a:outerShdw blurRad="38100" dist="38100" dir="2700000" algn="tl">
                    <a:srgbClr val="000000">
                      <a:alpha val="43137"/>
                    </a:srgbClr>
                  </a:outerShdw>
                </a:effectLst>
                <a:latin typeface="Bell MT" pitchFamily="18" charset="0"/>
              </a:rPr>
            </a:br>
            <a:r>
              <a:rPr lang="en-US" sz="4800" b="1" i="1" dirty="0" smtClean="0">
                <a:solidFill>
                  <a:schemeClr val="bg1"/>
                </a:solidFill>
              </a:rPr>
              <a:t/>
            </a:r>
            <a:br>
              <a:rPr lang="en-US" sz="4800" b="1" i="1" dirty="0" smtClean="0">
                <a:solidFill>
                  <a:schemeClr val="bg1"/>
                </a:solidFill>
              </a:rPr>
            </a:br>
            <a:r>
              <a:rPr lang="en-US" sz="4800" b="1" i="1" dirty="0" smtClean="0">
                <a:solidFill>
                  <a:schemeClr val="bg1"/>
                </a:solidFill>
              </a:rPr>
              <a:t/>
            </a:r>
            <a:br>
              <a:rPr lang="en-US" sz="4800" b="1" i="1" dirty="0" smtClean="0">
                <a:solidFill>
                  <a:schemeClr val="bg1"/>
                </a:solidFill>
              </a:rPr>
            </a:br>
            <a:r>
              <a:rPr lang="en-US" sz="3600" dirty="0" smtClean="0">
                <a:solidFill>
                  <a:schemeClr val="bg2">
                    <a:lumMod val="25000"/>
                  </a:schemeClr>
                </a:solidFill>
                <a:effectLst>
                  <a:outerShdw blurRad="38100" dist="38100" dir="2700000" algn="tl">
                    <a:srgbClr val="000000">
                      <a:alpha val="43137"/>
                    </a:srgbClr>
                  </a:outerShdw>
                </a:effectLst>
              </a:rPr>
              <a:t>Thank you for your attention!</a:t>
            </a:r>
            <a:r>
              <a:rPr lang="en-US" sz="4000" dirty="0" smtClean="0">
                <a:solidFill>
                  <a:schemeClr val="bg2">
                    <a:lumMod val="25000"/>
                  </a:schemeClr>
                </a:solidFill>
                <a:effectLst>
                  <a:outerShdw blurRad="38100" dist="38100" dir="2700000" algn="tl">
                    <a:srgbClr val="000000">
                      <a:alpha val="43137"/>
                    </a:srgbClr>
                  </a:outerShdw>
                </a:effectLst>
              </a:rPr>
              <a:t/>
            </a:r>
            <a:br>
              <a:rPr lang="en-US" sz="4000" dirty="0" smtClean="0">
                <a:solidFill>
                  <a:schemeClr val="bg2">
                    <a:lumMod val="25000"/>
                  </a:schemeClr>
                </a:solidFill>
                <a:effectLst>
                  <a:outerShdw blurRad="38100" dist="38100" dir="2700000" algn="tl">
                    <a:srgbClr val="000000">
                      <a:alpha val="43137"/>
                    </a:srgbClr>
                  </a:outerShdw>
                </a:effectLst>
              </a:rPr>
            </a:br>
            <a:r>
              <a:rPr lang="en-US" sz="3200" dirty="0" smtClean="0">
                <a:solidFill>
                  <a:schemeClr val="bg2">
                    <a:lumMod val="25000"/>
                  </a:schemeClr>
                </a:solidFill>
                <a:effectLst>
                  <a:outerShdw blurRad="38100" dist="38100" dir="2700000" algn="tl">
                    <a:srgbClr val="000000">
                      <a:alpha val="43137"/>
                    </a:srgbClr>
                  </a:outerShdw>
                </a:effectLst>
              </a:rPr>
              <a:t/>
            </a:r>
            <a:br>
              <a:rPr lang="en-US" sz="3200" dirty="0" smtClean="0">
                <a:solidFill>
                  <a:schemeClr val="bg2">
                    <a:lumMod val="25000"/>
                  </a:schemeClr>
                </a:solidFill>
                <a:effectLst>
                  <a:outerShdw blurRad="38100" dist="38100" dir="2700000" algn="tl">
                    <a:srgbClr val="000000">
                      <a:alpha val="43137"/>
                    </a:srgbClr>
                  </a:outerShdw>
                </a:effectLst>
              </a:rPr>
            </a:br>
            <a:r>
              <a:rPr lang="en-US" sz="3200" dirty="0" smtClean="0">
                <a:solidFill>
                  <a:schemeClr val="bg2">
                    <a:lumMod val="25000"/>
                  </a:schemeClr>
                </a:solidFill>
                <a:effectLst>
                  <a:outerShdw blurRad="38100" dist="38100" dir="2700000" algn="tl">
                    <a:srgbClr val="000000">
                      <a:alpha val="43137"/>
                    </a:srgbClr>
                  </a:outerShdw>
                </a:effectLst>
              </a:rPr>
              <a:t>Ukraine - 2012</a:t>
            </a:r>
            <a:br>
              <a:rPr lang="en-US" sz="3200" dirty="0" smtClean="0">
                <a:solidFill>
                  <a:schemeClr val="bg2">
                    <a:lumMod val="25000"/>
                  </a:schemeClr>
                </a:solidFill>
                <a:effectLst>
                  <a:outerShdw blurRad="38100" dist="38100" dir="2700000" algn="tl">
                    <a:srgbClr val="000000">
                      <a:alpha val="43137"/>
                    </a:srgbClr>
                  </a:outerShdw>
                </a:effectLst>
              </a:rPr>
            </a:br>
            <a:r>
              <a:rPr lang="en-US" sz="4800" b="1" i="1" dirty="0" smtClean="0">
                <a:solidFill>
                  <a:schemeClr val="bg2">
                    <a:lumMod val="25000"/>
                  </a:schemeClr>
                </a:solidFill>
                <a:effectLst>
                  <a:outerShdw blurRad="38100" dist="38100" dir="2700000" algn="tl">
                    <a:srgbClr val="000000">
                      <a:alpha val="43137"/>
                    </a:srgbClr>
                  </a:outerShdw>
                </a:effectLst>
              </a:rPr>
              <a:t/>
            </a:r>
            <a:br>
              <a:rPr lang="en-US" sz="4800" b="1" i="1" dirty="0" smtClean="0">
                <a:solidFill>
                  <a:schemeClr val="bg2">
                    <a:lumMod val="25000"/>
                  </a:schemeClr>
                </a:solidFill>
                <a:effectLst>
                  <a:outerShdw blurRad="38100" dist="38100" dir="2700000" algn="tl">
                    <a:srgbClr val="000000">
                      <a:alpha val="43137"/>
                    </a:srgbClr>
                  </a:outerShdw>
                </a:effectLst>
              </a:rPr>
            </a:br>
            <a:r>
              <a:rPr lang="en-US" sz="4800" b="1" i="1" dirty="0" smtClean="0">
                <a:solidFill>
                  <a:schemeClr val="tx1">
                    <a:lumMod val="95000"/>
                    <a:lumOff val="5000"/>
                  </a:schemeClr>
                </a:solidFill>
              </a:rPr>
              <a:t/>
            </a:r>
            <a:br>
              <a:rPr lang="en-US" sz="4800" b="1" i="1" dirty="0" smtClean="0">
                <a:solidFill>
                  <a:schemeClr val="tx1">
                    <a:lumMod val="95000"/>
                    <a:lumOff val="5000"/>
                  </a:schemeClr>
                </a:solidFill>
              </a:rPr>
            </a:br>
            <a:r>
              <a:rPr lang="en-US" sz="1600" dirty="0" smtClean="0">
                <a:solidFill>
                  <a:schemeClr val="bg1"/>
                </a:solidFill>
                <a:hlinkClick r:id="rId2"/>
              </a:rPr>
              <a:t>www.menr.gov.ua</a:t>
            </a:r>
            <a:r>
              <a:rPr lang="uk-UA" sz="1600" b="1" i="1" dirty="0" smtClean="0">
                <a:solidFill>
                  <a:schemeClr val="bg1"/>
                </a:solidFill>
              </a:rPr>
              <a:t> </a:t>
            </a:r>
            <a:r>
              <a:rPr lang="en-US" sz="1200" dirty="0" smtClean="0">
                <a:solidFill>
                  <a:schemeClr val="bg1"/>
                </a:solidFill>
              </a:rPr>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endParaRPr lang="ru-RU" sz="1200" dirty="0" smtClean="0">
              <a:solidFill>
                <a:schemeClr val="bg1"/>
              </a:solidFill>
            </a:endParaRPr>
          </a:p>
        </p:txBody>
      </p:sp>
    </p:spTree>
    <p:extLst>
      <p:ext uri="{BB962C8B-B14F-4D97-AF65-F5344CB8AC3E}">
        <p14:creationId xmlns:p14="http://schemas.microsoft.com/office/powerpoint/2010/main" xmlns="" val="2062010905"/>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899592" y="1844824"/>
            <a:ext cx="7660373" cy="4392488"/>
          </a:xfrm>
        </p:spPr>
        <p:txBody>
          <a:bodyPr>
            <a:noAutofit/>
          </a:bodyPr>
          <a:lstStyle/>
          <a:p>
            <a:pPr eaLnBrk="1" hangingPunct="1">
              <a:lnSpc>
                <a:spcPct val="80000"/>
              </a:lnSpc>
              <a:buFontTx/>
              <a:buNone/>
              <a:defRPr/>
            </a:pPr>
            <a:endParaRPr lang="en-US" sz="1800" b="1" dirty="0" smtClean="0">
              <a:latin typeface="Bell MT" pitchFamily="18" charset="0"/>
            </a:endParaRPr>
          </a:p>
          <a:p>
            <a:pPr eaLnBrk="1" hangingPunct="1">
              <a:lnSpc>
                <a:spcPct val="120000"/>
              </a:lnSpc>
              <a:buFontTx/>
              <a:buNone/>
              <a:defRPr/>
            </a:pPr>
            <a:r>
              <a:rPr lang="en-US" sz="1800" dirty="0" smtClean="0">
                <a:latin typeface="Bell MT" pitchFamily="18" charset="0"/>
              </a:rPr>
              <a:t>		The normative legal basis of Ukraine to regulate emissions of pollutants in the air.  Regulatory mechanism for the protection of atmospheric air is the Law of Ukraine "On Protection of Atmospheric Air", which passed in 2001. The Act streamlined relationships in this area and it meets the system, pollution prevention and combat, as well as the legislation of the European Union. Pursuant to the provisions of the "On Protection of Atmospheric Air" adopted a series of government decisions which have been approved: </a:t>
            </a:r>
          </a:p>
          <a:p>
            <a:pPr eaLnBrk="1" hangingPunct="1">
              <a:lnSpc>
                <a:spcPct val="120000"/>
              </a:lnSpc>
              <a:buFont typeface="Wingdings" pitchFamily="2" charset="2"/>
              <a:buChar char="§"/>
              <a:defRPr/>
            </a:pPr>
            <a:r>
              <a:rPr lang="en-US" sz="1800" dirty="0" smtClean="0">
                <a:latin typeface="Bell MT" pitchFamily="18" charset="0"/>
              </a:rPr>
              <a:t> List the most common and dangerous pollutants, emissions are to be regulated; </a:t>
            </a:r>
          </a:p>
          <a:p>
            <a:pPr eaLnBrk="1" hangingPunct="1">
              <a:lnSpc>
                <a:spcPct val="120000"/>
              </a:lnSpc>
              <a:buFont typeface="Wingdings" pitchFamily="2" charset="2"/>
              <a:buChar char="§"/>
              <a:defRPr/>
            </a:pPr>
            <a:r>
              <a:rPr lang="en-US" sz="1800" dirty="0" smtClean="0">
                <a:latin typeface="Bell MT" pitchFamily="18" charset="0"/>
              </a:rPr>
              <a:t> The implementation of state accounting for the protection of atmospheric air;</a:t>
            </a:r>
          </a:p>
          <a:p>
            <a:pPr eaLnBrk="1" hangingPunct="1">
              <a:lnSpc>
                <a:spcPct val="80000"/>
              </a:lnSpc>
              <a:buFontTx/>
              <a:buNone/>
              <a:defRPr/>
            </a:pPr>
            <a:endParaRPr lang="en-US" sz="1800" dirty="0" smtClean="0">
              <a:effectLst/>
              <a:latin typeface="Bell MT" pitchFamily="18" charset="0"/>
            </a:endParaRPr>
          </a:p>
          <a:p>
            <a:pPr eaLnBrk="1" hangingPunct="1">
              <a:lnSpc>
                <a:spcPct val="80000"/>
              </a:lnSpc>
              <a:buFontTx/>
              <a:buNone/>
              <a:defRPr/>
            </a:pPr>
            <a:r>
              <a:rPr lang="uk-UA" sz="1800" dirty="0" smtClean="0">
                <a:effectLst/>
                <a:latin typeface="Times New Roman" pitchFamily="18" charset="0"/>
              </a:rPr>
              <a:t> </a:t>
            </a:r>
            <a:r>
              <a:rPr lang="ru-RU" sz="1800" dirty="0" smtClean="0">
                <a:effectLst/>
                <a:latin typeface="Times New Roman" pitchFamily="18" charset="0"/>
              </a:rPr>
              <a:t> </a:t>
            </a:r>
            <a:endParaRPr lang="ru-RU" sz="1800" dirty="0" smtClean="0">
              <a:latin typeface="Times New Roman" pitchFamily="18" charset="0"/>
            </a:endParaRPr>
          </a:p>
        </p:txBody>
      </p:sp>
      <p:sp>
        <p:nvSpPr>
          <p:cNvPr id="87042" name="Rectangle 2"/>
          <p:cNvSpPr>
            <a:spLocks noGrp="1" noChangeArrowheads="1"/>
          </p:cNvSpPr>
          <p:nvPr>
            <p:ph type="title"/>
          </p:nvPr>
        </p:nvSpPr>
        <p:spPr>
          <a:xfrm>
            <a:off x="611560" y="260648"/>
            <a:ext cx="8229600" cy="1384300"/>
          </a:xfrm>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Convention on long-range </a:t>
            </a:r>
            <a:r>
              <a:rPr lang="en-US" sz="2400" b="1" dirty="0" err="1" smtClean="0">
                <a:effectLst>
                  <a:outerShdw blurRad="38100" dist="38100" dir="2700000" algn="tl">
                    <a:srgbClr val="000000">
                      <a:alpha val="43137"/>
                    </a:srgbClr>
                  </a:outerShdw>
                </a:effectLst>
                <a:latin typeface="Bell MT" pitchFamily="18" charset="0"/>
              </a:rPr>
              <a:t>transboundary</a:t>
            </a:r>
            <a:r>
              <a:rPr lang="en-US" sz="2400" b="1" dirty="0" smtClean="0">
                <a:effectLst>
                  <a:outerShdw blurRad="38100" dist="38100" dir="2700000" algn="tl">
                    <a:srgbClr val="000000">
                      <a:alpha val="43137"/>
                    </a:srgbClr>
                  </a:outerShdw>
                </a:effectLst>
                <a:latin typeface="Bell MT" pitchFamily="18" charset="0"/>
              </a:rPr>
              <a:t> air pollution, adopted 1979 in Geneva, </a:t>
            </a:r>
            <a:br>
              <a:rPr lang="en-US" sz="2400" b="1" dirty="0" smtClean="0">
                <a:effectLst>
                  <a:outerShdw blurRad="38100" dist="38100" dir="2700000" algn="tl">
                    <a:srgbClr val="000000">
                      <a:alpha val="43137"/>
                    </a:srgbClr>
                  </a:outerShdw>
                </a:effectLst>
                <a:latin typeface="Bell MT" pitchFamily="18" charset="0"/>
              </a:rPr>
            </a:br>
            <a:r>
              <a:rPr lang="en-US" sz="2400" b="1" dirty="0" smtClean="0">
                <a:effectLst>
                  <a:outerShdw blurRad="38100" dist="38100" dir="2700000" algn="tl">
                    <a:srgbClr val="000000">
                      <a:alpha val="43137"/>
                    </a:srgbClr>
                  </a:outerShdw>
                </a:effectLst>
                <a:latin typeface="Bell MT" pitchFamily="18" charset="0"/>
              </a:rPr>
              <a:t>Ukraine ratification in 1980, entered into force in 1983.</a:t>
            </a:r>
          </a:p>
        </p:txBody>
      </p:sp>
    </p:spTree>
    <p:extLst>
      <p:ext uri="{BB962C8B-B14F-4D97-AF65-F5344CB8AC3E}">
        <p14:creationId xmlns:p14="http://schemas.microsoft.com/office/powerpoint/2010/main" xmlns="" val="331136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9552" y="260648"/>
            <a:ext cx="8229600" cy="1066800"/>
          </a:xfrm>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 The normative legal basis of Ukraine to regulate emissions of pollutants in the air </a:t>
            </a:r>
            <a:endParaRPr lang="ru-RU" sz="2400" b="1" dirty="0" smtClean="0">
              <a:effectLst>
                <a:outerShdw blurRad="38100" dist="38100" dir="2700000" algn="tl">
                  <a:srgbClr val="000000">
                    <a:alpha val="43137"/>
                  </a:srgbClr>
                </a:outerShdw>
              </a:effectLst>
              <a:latin typeface="Times New Roman" pitchFamily="18" charset="0"/>
            </a:endParaRPr>
          </a:p>
        </p:txBody>
      </p:sp>
      <p:sp>
        <p:nvSpPr>
          <p:cNvPr id="52227" name="Rectangle 3"/>
          <p:cNvSpPr>
            <a:spLocks noGrp="1" noChangeArrowheads="1"/>
          </p:cNvSpPr>
          <p:nvPr>
            <p:ph type="body" sz="half" idx="1"/>
          </p:nvPr>
        </p:nvSpPr>
        <p:spPr>
          <a:xfrm>
            <a:off x="251877" y="2060848"/>
            <a:ext cx="8915400" cy="4392488"/>
          </a:xfrm>
        </p:spPr>
        <p:txBody>
          <a:bodyPr>
            <a:noAutofit/>
          </a:bodyPr>
          <a:lstStyle/>
          <a:p>
            <a:pPr marL="0" indent="0" eaLnBrk="1" hangingPunct="1">
              <a:buNone/>
              <a:defRPr/>
            </a:pPr>
            <a:r>
              <a:rPr lang="en-US" sz="1800" dirty="0" smtClean="0">
                <a:latin typeface="Bell MT" pitchFamily="18" charset="0"/>
              </a:rPr>
              <a:t>- The procedure for developing and approving standards for allowable emissions from stationary sources; </a:t>
            </a:r>
            <a:br>
              <a:rPr lang="en-US" sz="1800" dirty="0" smtClean="0">
                <a:latin typeface="Bell MT" pitchFamily="18" charset="0"/>
              </a:rPr>
            </a:br>
            <a:r>
              <a:rPr lang="en-US" sz="1800" dirty="0" smtClean="0">
                <a:latin typeface="Bell MT" pitchFamily="18" charset="0"/>
              </a:rPr>
              <a:t>- The order to harmonize and permits to conduct activities related to artificial changes in the atmosphere and atmospheric phenomena in the economic purposes; </a:t>
            </a:r>
            <a:br>
              <a:rPr lang="en-US" sz="1800" dirty="0" smtClean="0">
                <a:latin typeface="Bell MT" pitchFamily="18" charset="0"/>
              </a:rPr>
            </a:br>
            <a:r>
              <a:rPr lang="en-US" sz="1800" dirty="0" smtClean="0">
                <a:latin typeface="Bell MT" pitchFamily="18" charset="0"/>
              </a:rPr>
              <a:t>- The procedure for developing and approving standards of environmental safety of atmospheric air; </a:t>
            </a:r>
            <a:br>
              <a:rPr lang="en-US" sz="1800" dirty="0" smtClean="0">
                <a:latin typeface="Bell MT" pitchFamily="18" charset="0"/>
              </a:rPr>
            </a:br>
            <a:r>
              <a:rPr lang="en-US" sz="1800" dirty="0" smtClean="0">
                <a:latin typeface="Bell MT" pitchFamily="18" charset="0"/>
              </a:rPr>
              <a:t>- The procedure for developing and approving regulations the limit the influence of physical and biological factors, stationary sources of pollution on the air;</a:t>
            </a:r>
          </a:p>
          <a:p>
            <a:pPr marL="0" indent="0" eaLnBrk="1" hangingPunct="1">
              <a:buNone/>
              <a:defRPr/>
            </a:pPr>
            <a:r>
              <a:rPr lang="en-US" sz="1800" dirty="0" smtClean="0">
                <a:latin typeface="Bell MT" pitchFamily="18" charset="0"/>
              </a:rPr>
              <a:t>- The procedure for developing and approving standards for the content of pollutants in the exhaust gases and the influence of physical factors of mobile sources of air pollution; </a:t>
            </a:r>
            <a:br>
              <a:rPr lang="en-US" sz="1800" dirty="0" smtClean="0">
                <a:latin typeface="Bell MT" pitchFamily="18" charset="0"/>
              </a:rPr>
            </a:br>
            <a:r>
              <a:rPr lang="en-US" sz="1800" dirty="0" smtClean="0">
                <a:latin typeface="Bell MT" pitchFamily="18" charset="0"/>
              </a:rPr>
              <a:t>- The issuance of permits to operate the equipment with a certain level of influence physical and biological factors on the air; </a:t>
            </a:r>
            <a:br>
              <a:rPr lang="en-US" sz="1800" dirty="0" smtClean="0">
                <a:latin typeface="Bell MT" pitchFamily="18" charset="0"/>
              </a:rPr>
            </a:br>
            <a:r>
              <a:rPr lang="en-US" sz="1800" dirty="0" smtClean="0">
                <a:latin typeface="Bell MT" pitchFamily="18" charset="0"/>
              </a:rPr>
              <a:t>- Approved standards of limit value emissions from stationary sources; </a:t>
            </a:r>
            <a:br>
              <a:rPr lang="en-US" sz="1800" dirty="0" smtClean="0">
                <a:latin typeface="Bell MT" pitchFamily="18" charset="0"/>
              </a:rPr>
            </a:br>
            <a:r>
              <a:rPr lang="en-US" sz="1800" dirty="0" smtClean="0">
                <a:latin typeface="Bell MT" pitchFamily="18" charset="0"/>
              </a:rPr>
              <a:t>- Located on the approval the technological standards of production of cement, coke ovens, rolling mills, for incinerators, more than 50 MW, etc.</a:t>
            </a:r>
          </a:p>
        </p:txBody>
      </p:sp>
    </p:spTree>
    <p:extLst>
      <p:ext uri="{BB962C8B-B14F-4D97-AF65-F5344CB8AC3E}">
        <p14:creationId xmlns:p14="http://schemas.microsoft.com/office/powerpoint/2010/main" xmlns="" val="233833449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noAutofit/>
          </a:bodyPr>
          <a:lstStyle/>
          <a:p>
            <a:pPr>
              <a:lnSpc>
                <a:spcPct val="80000"/>
              </a:lnSpc>
              <a:defRPr/>
            </a:pPr>
            <a:r>
              <a:rPr lang="en-US" sz="1800" dirty="0">
                <a:latin typeface="Bell MT" pitchFamily="18" charset="0"/>
              </a:rPr>
              <a:t>An Energy Strategy of Ukraine for the period up to 2030 and beyond. The strategy developed by the main provisions of cleaner fuel and energy complex, which aim to reduce emissions of </a:t>
            </a:r>
            <a:r>
              <a:rPr lang="en-US" sz="1800" dirty="0" smtClean="0">
                <a:latin typeface="Bell MT" pitchFamily="18" charset="0"/>
              </a:rPr>
              <a:t>sulfur oxides </a:t>
            </a:r>
            <a:r>
              <a:rPr lang="en-US" sz="1800" dirty="0">
                <a:latin typeface="Bell MT" pitchFamily="18" charset="0"/>
              </a:rPr>
              <a:t>in Ukraine.	</a:t>
            </a:r>
          </a:p>
          <a:p>
            <a:pPr>
              <a:lnSpc>
                <a:spcPct val="80000"/>
              </a:lnSpc>
              <a:defRPr/>
            </a:pPr>
            <a:endParaRPr lang="en-US" sz="1800" dirty="0">
              <a:latin typeface="Bell MT" pitchFamily="18" charset="0"/>
            </a:endParaRPr>
          </a:p>
          <a:p>
            <a:pPr>
              <a:lnSpc>
                <a:spcPct val="80000"/>
              </a:lnSpc>
              <a:defRPr/>
            </a:pPr>
            <a:r>
              <a:rPr lang="en-US" sz="1800" dirty="0">
                <a:latin typeface="Bell MT" pitchFamily="18" charset="0"/>
              </a:rPr>
              <a:t>In 2006, approved arrangements for the reconstruction and modernization of thermal power plants for the period up to 2016, which provides activities for the reconstruction of thermal power plants to reduce sulfur oxides in Ukraine.</a:t>
            </a:r>
          </a:p>
          <a:p>
            <a:pPr>
              <a:lnSpc>
                <a:spcPct val="80000"/>
              </a:lnSpc>
              <a:defRPr/>
            </a:pPr>
            <a:endParaRPr lang="en-US" sz="1800" dirty="0">
              <a:latin typeface="Bell MT" pitchFamily="18" charset="0"/>
            </a:endParaRPr>
          </a:p>
          <a:p>
            <a:pPr>
              <a:lnSpc>
                <a:spcPct val="80000"/>
              </a:lnSpc>
              <a:defRPr/>
            </a:pPr>
            <a:r>
              <a:rPr lang="en-US" sz="1800" dirty="0">
                <a:latin typeface="Bell MT" pitchFamily="18" charset="0"/>
              </a:rPr>
              <a:t>Government of Ukraine adopted a concept on Acidification, </a:t>
            </a:r>
            <a:r>
              <a:rPr lang="en-US" sz="1800" dirty="0" err="1">
                <a:latin typeface="Bell MT" pitchFamily="18" charset="0"/>
              </a:rPr>
              <a:t>Evtrophication</a:t>
            </a:r>
            <a:r>
              <a:rPr lang="en-US" sz="1800" dirty="0">
                <a:latin typeface="Bell MT" pitchFamily="18" charset="0"/>
              </a:rPr>
              <a:t> and Ground-level ozone. Has the organizational direction for reducing emissions of pollutants into the atmosphere, leading to acidification, </a:t>
            </a:r>
            <a:r>
              <a:rPr lang="en-US" sz="1800" dirty="0" err="1">
                <a:latin typeface="Bell MT" pitchFamily="18" charset="0"/>
              </a:rPr>
              <a:t>evtrophication</a:t>
            </a:r>
            <a:r>
              <a:rPr lang="en-US" sz="1800" dirty="0">
                <a:latin typeface="Bell MT" pitchFamily="18" charset="0"/>
              </a:rPr>
              <a:t> and ground-level ozone Education, 2005-2015.</a:t>
            </a:r>
          </a:p>
        </p:txBody>
      </p:sp>
      <p:sp>
        <p:nvSpPr>
          <p:cNvPr id="92162"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The Protocol on the reduction of sulfur emissions in 1985 </a:t>
            </a:r>
            <a:br>
              <a:rPr lang="en-US" sz="2400" b="1" dirty="0" smtClean="0">
                <a:effectLst>
                  <a:outerShdw blurRad="38100" dist="38100" dir="2700000" algn="tl">
                    <a:srgbClr val="000000">
                      <a:alpha val="43137"/>
                    </a:srgbClr>
                  </a:outerShdw>
                </a:effectLst>
                <a:latin typeface="Bell MT" pitchFamily="18" charset="0"/>
              </a:rPr>
            </a:br>
            <a:r>
              <a:rPr lang="en-US" sz="2400" b="1" dirty="0" smtClean="0">
                <a:effectLst>
                  <a:outerShdw blurRad="38100" dist="38100" dir="2700000" algn="tl">
                    <a:srgbClr val="000000">
                      <a:alpha val="43137"/>
                    </a:srgbClr>
                  </a:outerShdw>
                </a:effectLst>
                <a:latin typeface="Bell MT" pitchFamily="18" charset="0"/>
              </a:rPr>
              <a:t>(ratified by Ukraine in 1986)</a:t>
            </a:r>
          </a:p>
        </p:txBody>
      </p:sp>
    </p:spTree>
    <p:extLst>
      <p:ext uri="{BB962C8B-B14F-4D97-AF65-F5344CB8AC3E}">
        <p14:creationId xmlns:p14="http://schemas.microsoft.com/office/powerpoint/2010/main" xmlns="" val="88596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normAutofit/>
          </a:bodyPr>
          <a:lstStyle/>
          <a:p>
            <a:pPr eaLnBrk="1" hangingPunct="1">
              <a:lnSpc>
                <a:spcPct val="80000"/>
              </a:lnSpc>
              <a:defRPr/>
            </a:pPr>
            <a:r>
              <a:rPr lang="en-US" sz="1800" dirty="0" smtClean="0">
                <a:latin typeface="Bell MT" pitchFamily="18" charset="0"/>
              </a:rPr>
              <a:t>For the category of "major stationary source" written and continue to be imposed technical decisions relating to the limitation of nitrogen oxides by introducing:</a:t>
            </a:r>
          </a:p>
          <a:p>
            <a:pPr eaLnBrk="1" hangingPunct="1">
              <a:lnSpc>
                <a:spcPct val="80000"/>
              </a:lnSpc>
              <a:defRPr/>
            </a:pPr>
            <a:r>
              <a:rPr lang="en-US" sz="1800" dirty="0" smtClean="0">
                <a:latin typeface="Bell MT" pitchFamily="18" charset="0"/>
              </a:rPr>
              <a:t>- Energy efficiency; </a:t>
            </a:r>
            <a:br>
              <a:rPr lang="en-US" sz="1800" dirty="0" smtClean="0">
                <a:latin typeface="Bell MT" pitchFamily="18" charset="0"/>
              </a:rPr>
            </a:br>
            <a:r>
              <a:rPr lang="en-US" sz="1800" dirty="0" smtClean="0">
                <a:latin typeface="Bell MT" pitchFamily="18" charset="0"/>
              </a:rPr>
              <a:t>- Switch to other fuels / cleaning fuel; </a:t>
            </a:r>
            <a:br>
              <a:rPr lang="en-US" sz="1800" dirty="0" smtClean="0">
                <a:latin typeface="Bell MT" pitchFamily="18" charset="0"/>
              </a:rPr>
            </a:br>
            <a:r>
              <a:rPr lang="en-US" sz="1800" dirty="0" smtClean="0">
                <a:latin typeface="Bell MT" pitchFamily="18" charset="0"/>
              </a:rPr>
              <a:t>- New combustion technologies; </a:t>
            </a:r>
            <a:br>
              <a:rPr lang="en-US" sz="1800" dirty="0" smtClean="0">
                <a:latin typeface="Bell MT" pitchFamily="18" charset="0"/>
              </a:rPr>
            </a:br>
            <a:r>
              <a:rPr lang="en-US" sz="1800" dirty="0" smtClean="0">
                <a:latin typeface="Bell MT" pitchFamily="18" charset="0"/>
              </a:rPr>
              <a:t>- Changes in processes and combustion; </a:t>
            </a:r>
            <a:br>
              <a:rPr lang="en-US" sz="1800" dirty="0" smtClean="0">
                <a:latin typeface="Bell MT" pitchFamily="18" charset="0"/>
              </a:rPr>
            </a:br>
            <a:r>
              <a:rPr lang="en-US" sz="1800" dirty="0" smtClean="0">
                <a:latin typeface="Bell MT" pitchFamily="18" charset="0"/>
              </a:rPr>
              <a:t>- Flue gas treatment.</a:t>
            </a:r>
          </a:p>
        </p:txBody>
      </p:sp>
      <p:sp>
        <p:nvSpPr>
          <p:cNvPr id="94210" name="Rectangle 2"/>
          <p:cNvSpPr>
            <a:spLocks noGrp="1" noChangeArrowheads="1"/>
          </p:cNvSpPr>
          <p:nvPr>
            <p:ph type="title"/>
          </p:nvPr>
        </p:nvSpPr>
        <p:spPr/>
        <p:txBody>
          <a:bodyPr>
            <a:noAutofit/>
          </a:bodyPr>
          <a:lstStyle/>
          <a:p>
            <a:pPr algn="ctr" eaLnBrk="1" hangingPunct="1">
              <a:defRPr/>
            </a:pPr>
            <a:r>
              <a:rPr lang="en-US" sz="2400" b="1" dirty="0" smtClean="0">
                <a:effectLst>
                  <a:outerShdw blurRad="38100" dist="38100" dir="2700000" algn="tl">
                    <a:srgbClr val="000000">
                      <a:alpha val="43137"/>
                    </a:srgbClr>
                  </a:outerShdw>
                </a:effectLst>
                <a:latin typeface="Times New Roman" pitchFamily="18" charset="0"/>
              </a:rPr>
              <a:t/>
            </a:r>
            <a:br>
              <a:rPr lang="en-US" sz="2400" b="1" dirty="0" smtClean="0">
                <a:effectLst>
                  <a:outerShdw blurRad="38100" dist="38100" dir="2700000" algn="tl">
                    <a:srgbClr val="000000">
                      <a:alpha val="43137"/>
                    </a:srgbClr>
                  </a:outerShdw>
                </a:effectLst>
                <a:latin typeface="Times New Roman" pitchFamily="18" charset="0"/>
              </a:rPr>
            </a:br>
            <a:r>
              <a:rPr lang="en-US" sz="2400" b="1" dirty="0" smtClean="0">
                <a:effectLst>
                  <a:outerShdw blurRad="38100" dist="38100" dir="2700000" algn="tl">
                    <a:srgbClr val="000000">
                      <a:alpha val="43137"/>
                    </a:srgbClr>
                  </a:outerShdw>
                </a:effectLst>
                <a:latin typeface="Times New Roman" pitchFamily="18" charset="0"/>
              </a:rPr>
              <a:t/>
            </a:r>
            <a:br>
              <a:rPr lang="en-US" sz="2400" b="1" dirty="0" smtClean="0">
                <a:effectLst>
                  <a:outerShdw blurRad="38100" dist="38100" dir="2700000" algn="tl">
                    <a:srgbClr val="000000">
                      <a:alpha val="43137"/>
                    </a:srgbClr>
                  </a:outerShdw>
                </a:effectLst>
                <a:latin typeface="Times New Roman" pitchFamily="18" charset="0"/>
              </a:rPr>
            </a:br>
            <a:r>
              <a:rPr lang="en-US" sz="2400" b="1" dirty="0" smtClean="0">
                <a:effectLst>
                  <a:outerShdw blurRad="38100" dist="38100" dir="2700000" algn="tl">
                    <a:srgbClr val="000000">
                      <a:alpha val="43137"/>
                    </a:srgbClr>
                  </a:outerShdw>
                </a:effectLst>
                <a:latin typeface="Times New Roman" pitchFamily="18" charset="0"/>
              </a:rPr>
              <a:t>Protocol on nitrogen oxides in 1988</a:t>
            </a:r>
            <a:br>
              <a:rPr lang="en-US" sz="2400" b="1" dirty="0" smtClean="0">
                <a:effectLst>
                  <a:outerShdw blurRad="38100" dist="38100" dir="2700000" algn="tl">
                    <a:srgbClr val="000000">
                      <a:alpha val="43137"/>
                    </a:srgbClr>
                  </a:outerShdw>
                </a:effectLst>
                <a:latin typeface="Times New Roman" pitchFamily="18" charset="0"/>
              </a:rPr>
            </a:br>
            <a:r>
              <a:rPr lang="ru-RU" sz="2400" b="1" dirty="0" smtClean="0">
                <a:effectLst>
                  <a:outerShdw blurRad="38100" dist="38100" dir="2700000" algn="tl">
                    <a:srgbClr val="000000">
                      <a:alpha val="43137"/>
                    </a:srgbClr>
                  </a:outerShdw>
                </a:effectLst>
                <a:latin typeface="Times New Roman" pitchFamily="18" charset="0"/>
              </a:rPr>
              <a:t/>
            </a:r>
            <a:br>
              <a:rPr lang="ru-RU" sz="2400" b="1" dirty="0" smtClean="0">
                <a:effectLst>
                  <a:outerShdw blurRad="38100" dist="38100" dir="2700000" algn="tl">
                    <a:srgbClr val="000000">
                      <a:alpha val="43137"/>
                    </a:srgbClr>
                  </a:outerShdw>
                </a:effectLst>
                <a:latin typeface="Times New Roman" pitchFamily="18" charset="0"/>
              </a:rPr>
            </a:br>
            <a:endParaRPr lang="ru-RU" sz="2400" b="1" dirty="0" smtClean="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xmlns="" val="14941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normAutofit/>
          </a:bodyPr>
          <a:lstStyle/>
          <a:p>
            <a:pPr eaLnBrk="1" hangingPunct="1">
              <a:lnSpc>
                <a:spcPct val="80000"/>
              </a:lnSpc>
              <a:defRPr/>
            </a:pPr>
            <a:r>
              <a:rPr lang="en-US" sz="1800" dirty="0" smtClean="0">
                <a:latin typeface="Bell MT" pitchFamily="18" charset="0"/>
              </a:rPr>
              <a:t>An Energy Strategy of Ukraine for the period up to 2030 and beyond. The strategy developed by the main provisions of cleaner fuel and energy complex, which aim to reduce emissions of nitrogen oxides in Ukraine.</a:t>
            </a:r>
          </a:p>
          <a:p>
            <a:pPr eaLnBrk="1" hangingPunct="1">
              <a:lnSpc>
                <a:spcPct val="80000"/>
              </a:lnSpc>
              <a:defRPr/>
            </a:pPr>
            <a:r>
              <a:rPr lang="en-US" sz="1800" dirty="0" smtClean="0">
                <a:latin typeface="Bell MT" pitchFamily="18" charset="0"/>
              </a:rPr>
              <a:t>In 2006, approved arrangements for the reconstruction and modernization of thermal power plants for the period until 2016 to reduce emissions of nitrogen oxides in Ukraine. Reducing emission </a:t>
            </a:r>
            <a:r>
              <a:rPr lang="en-US" sz="1800" dirty="0" err="1" smtClean="0">
                <a:latin typeface="Bell MT" pitchFamily="18" charset="0"/>
              </a:rPr>
              <a:t>NOx</a:t>
            </a:r>
            <a:r>
              <a:rPr lang="en-US" sz="1800" dirty="0" smtClean="0">
                <a:latin typeface="Bell MT" pitchFamily="18" charset="0"/>
              </a:rPr>
              <a:t> in the period up to 2016, primarily achieved through optimization mode equipment for TES and boiler rooms. As a further term, the main focus of reducing the emission of nitrogen oxides will introduce the latest technology in thermal energy and rather than expensive plants purification of nitrogen with a moderate level of efficiency.	</a:t>
            </a:r>
          </a:p>
          <a:p>
            <a:pPr eaLnBrk="1" hangingPunct="1">
              <a:lnSpc>
                <a:spcPct val="80000"/>
              </a:lnSpc>
              <a:defRPr/>
            </a:pPr>
            <a:r>
              <a:rPr lang="en-US" sz="1800" dirty="0" smtClean="0">
                <a:latin typeface="Bell MT" pitchFamily="18" charset="0"/>
              </a:rPr>
              <a:t>Government of Ukraine adopted a Concept on acidification, </a:t>
            </a:r>
            <a:r>
              <a:rPr lang="en-US" sz="1800" dirty="0" err="1" smtClean="0">
                <a:latin typeface="Bell MT" pitchFamily="18" charset="0"/>
              </a:rPr>
              <a:t>Evtrophication</a:t>
            </a:r>
            <a:r>
              <a:rPr lang="en-US" sz="1800" dirty="0" smtClean="0">
                <a:latin typeface="Bell MT" pitchFamily="18" charset="0"/>
              </a:rPr>
              <a:t> and Ground-level ozone.  </a:t>
            </a:r>
          </a:p>
        </p:txBody>
      </p:sp>
      <p:sp>
        <p:nvSpPr>
          <p:cNvPr id="93186"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Protocol on nitrogen oxides 1988 </a:t>
            </a:r>
            <a:br>
              <a:rPr lang="en-US" sz="2400" b="1" dirty="0" smtClean="0">
                <a:effectLst>
                  <a:outerShdw blurRad="38100" dist="38100" dir="2700000" algn="tl">
                    <a:srgbClr val="000000">
                      <a:alpha val="43137"/>
                    </a:srgbClr>
                  </a:outerShdw>
                </a:effectLst>
                <a:latin typeface="Bell MT" pitchFamily="18" charset="0"/>
              </a:rPr>
            </a:br>
            <a:r>
              <a:rPr lang="en-US" sz="2400" b="1" dirty="0" smtClean="0">
                <a:effectLst>
                  <a:outerShdw blurRad="38100" dist="38100" dir="2700000" algn="tl">
                    <a:srgbClr val="000000">
                      <a:alpha val="43137"/>
                    </a:srgbClr>
                  </a:outerShdw>
                </a:effectLst>
                <a:latin typeface="Bell MT" pitchFamily="18" charset="0"/>
              </a:rPr>
              <a:t>(Ukraine ratified in 1989)</a:t>
            </a:r>
          </a:p>
        </p:txBody>
      </p:sp>
    </p:spTree>
    <p:extLst>
      <p:ext uri="{BB962C8B-B14F-4D97-AF65-F5344CB8AC3E}">
        <p14:creationId xmlns:p14="http://schemas.microsoft.com/office/powerpoint/2010/main" xmlns="" val="18670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eaLnBrk="1" hangingPunct="1">
              <a:defRPr/>
            </a:pPr>
            <a:r>
              <a:rPr lang="en-US" sz="1800" dirty="0" smtClean="0">
                <a:latin typeface="Bell MT" pitchFamily="18" charset="0"/>
              </a:rPr>
              <a:t>A draft regulations for the prevention of emission of light fractions (vapor) oil, petroleum products into the environment at the sites of oil and gas complex.</a:t>
            </a:r>
          </a:p>
          <a:p>
            <a:pPr eaLnBrk="1" hangingPunct="1">
              <a:defRPr/>
            </a:pPr>
            <a:r>
              <a:rPr lang="en-US" sz="1800" dirty="0" smtClean="0">
                <a:latin typeface="Bell MT" pitchFamily="18" charset="0"/>
              </a:rPr>
              <a:t>Approved standards limit value VOC emissions from stationary sources</a:t>
            </a:r>
          </a:p>
        </p:txBody>
      </p:sp>
      <p:sp>
        <p:nvSpPr>
          <p:cNvPr id="97282"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The Protocol on Volatile Organic Compounds 1991 (Ukraine signed 1991)</a:t>
            </a:r>
          </a:p>
        </p:txBody>
      </p:sp>
    </p:spTree>
    <p:extLst>
      <p:ext uri="{BB962C8B-B14F-4D97-AF65-F5344CB8AC3E}">
        <p14:creationId xmlns:p14="http://schemas.microsoft.com/office/powerpoint/2010/main" xmlns="" val="266036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395536" y="1981200"/>
            <a:ext cx="8229600" cy="4876800"/>
          </a:xfrm>
        </p:spPr>
        <p:txBody>
          <a:bodyPr/>
          <a:lstStyle/>
          <a:p>
            <a:pPr marL="0" indent="0">
              <a:lnSpc>
                <a:spcPct val="80000"/>
              </a:lnSpc>
              <a:buNone/>
              <a:defRPr/>
            </a:pPr>
            <a:r>
              <a:rPr lang="en-US" sz="1800" dirty="0" smtClean="0">
                <a:latin typeface="Bell MT" pitchFamily="18" charset="0"/>
              </a:rPr>
              <a:t>   An Energy Strategy of Ukraine for the period up to 2030 and beyond. The strategy developed by the main provisions of cleaner fuel and energy complex, which are aimed at reducing emissions of sulfur oxides in Ukraine. </a:t>
            </a:r>
            <a:br>
              <a:rPr lang="en-US" sz="1800" dirty="0" smtClean="0">
                <a:latin typeface="Bell MT" pitchFamily="18" charset="0"/>
              </a:rPr>
            </a:br>
            <a:r>
              <a:rPr lang="en-US" sz="1800" dirty="0" smtClean="0">
                <a:latin typeface="Bell MT" pitchFamily="18" charset="0"/>
              </a:rPr>
              <a:t>   In 2006, approved arrangements for the reconstruction and modernization of thermal power plants for the period up to 2016, which provides for reduction of sulfur oxides in Ukraine.</a:t>
            </a:r>
          </a:p>
          <a:p>
            <a:pPr marL="0" indent="0">
              <a:lnSpc>
                <a:spcPct val="80000"/>
              </a:lnSpc>
              <a:buNone/>
              <a:defRPr/>
            </a:pPr>
            <a:r>
              <a:rPr lang="en-US" sz="1800" b="1" dirty="0" smtClean="0">
                <a:latin typeface="Bell MT" pitchFamily="18" charset="0"/>
              </a:rPr>
              <a:t>  </a:t>
            </a:r>
            <a:r>
              <a:rPr lang="en-US" sz="1800" dirty="0" smtClean="0">
                <a:latin typeface="Bell MT" pitchFamily="18" charset="0"/>
              </a:rPr>
              <a:t>The plan envisaged the construction of reconstruction of thermal power plants for desulphurization. </a:t>
            </a:r>
            <a:br>
              <a:rPr lang="en-US" sz="1800" dirty="0" smtClean="0">
                <a:latin typeface="Bell MT" pitchFamily="18" charset="0"/>
              </a:rPr>
            </a:br>
            <a:r>
              <a:rPr lang="en-US" sz="1800" dirty="0" smtClean="0">
                <a:latin typeface="Bell MT" pitchFamily="18" charset="0"/>
              </a:rPr>
              <a:t>   In the period 2011 - 2020 estimates. the main factor in reducing these emissions will be the introduction of chemical binding of sulfur in the reconstruction of the existing TES with a moderate level of efficiency (50-70%) and the use of boilers with circulating </a:t>
            </a:r>
            <a:r>
              <a:rPr lang="ru-RU" sz="1800" dirty="0" err="1" smtClean="0">
                <a:latin typeface="Times New Roman" pitchFamily="18" charset="0"/>
              </a:rPr>
              <a:t>plastom</a:t>
            </a:r>
            <a:r>
              <a:rPr lang="ru-RU" sz="1800" dirty="0" smtClean="0">
                <a:latin typeface="Times New Roman" pitchFamily="18" charset="0"/>
              </a:rPr>
              <a:t> </a:t>
            </a:r>
            <a:r>
              <a:rPr lang="ru-RU" sz="1800" dirty="0" err="1" smtClean="0">
                <a:latin typeface="Times New Roman" pitchFamily="18" charset="0"/>
              </a:rPr>
              <a:t>which</a:t>
            </a:r>
            <a:r>
              <a:rPr lang="ru-RU" sz="1800" dirty="0" smtClean="0">
                <a:latin typeface="Times New Roman" pitchFamily="18" charset="0"/>
              </a:rPr>
              <a:t> </a:t>
            </a:r>
            <a:r>
              <a:rPr lang="ru-RU" sz="1800" dirty="0" err="1" smtClean="0">
                <a:latin typeface="Times New Roman" pitchFamily="18" charset="0"/>
              </a:rPr>
              <a:t>boils</a:t>
            </a:r>
            <a:r>
              <a:rPr lang="en-US" sz="1800" dirty="0" smtClean="0">
                <a:latin typeface="Bell MT" pitchFamily="18" charset="0"/>
              </a:rPr>
              <a:t>. As a further term, the main factor in reducing the impact of emission of sulfur oxide in the atmosphere will depend on the introduction of advanced coal technologies</a:t>
            </a:r>
          </a:p>
          <a:p>
            <a:pPr marL="0" indent="0">
              <a:lnSpc>
                <a:spcPct val="80000"/>
              </a:lnSpc>
              <a:buNone/>
              <a:defRPr/>
            </a:pPr>
            <a:r>
              <a:rPr lang="en-US" sz="1800" dirty="0" smtClean="0">
                <a:latin typeface="Bell MT" pitchFamily="18" charset="0"/>
              </a:rPr>
              <a:t>	     Comprehensive reconstruction of Ukraine's coal-fired power plants will be built in the future on the introduction of improved coal steam power plants equipped with reducing emissions of NOX, SO2, and dust that are much better techno-economic performance than the existing ones.</a:t>
            </a:r>
          </a:p>
        </p:txBody>
      </p:sp>
      <p:sp>
        <p:nvSpPr>
          <p:cNvPr id="98306"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Sulfur Protocol of 1994 (Ukraine signed in 1994)</a:t>
            </a:r>
          </a:p>
        </p:txBody>
      </p:sp>
    </p:spTree>
    <p:extLst>
      <p:ext uri="{BB962C8B-B14F-4D97-AF65-F5344CB8AC3E}">
        <p14:creationId xmlns:p14="http://schemas.microsoft.com/office/powerpoint/2010/main" xmlns="" val="144541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395536" y="2708920"/>
            <a:ext cx="8229600" cy="3898776"/>
          </a:xfrm>
        </p:spPr>
        <p:txBody>
          <a:bodyPr/>
          <a:lstStyle/>
          <a:p>
            <a:pPr>
              <a:lnSpc>
                <a:spcPct val="80000"/>
              </a:lnSpc>
              <a:buFont typeface="Arial" pitchFamily="34" charset="0"/>
              <a:buChar char="•"/>
              <a:defRPr/>
            </a:pPr>
            <a:r>
              <a:rPr lang="en-US" sz="1800" dirty="0" smtClean="0">
                <a:latin typeface="Bell MT" pitchFamily="18" charset="0"/>
              </a:rPr>
              <a:t>The law "On a national program of treatment of toxic waste" </a:t>
            </a:r>
          </a:p>
          <a:p>
            <a:pPr>
              <a:lnSpc>
                <a:spcPct val="80000"/>
              </a:lnSpc>
              <a:buFont typeface="Arial" pitchFamily="34" charset="0"/>
              <a:buChar char="•"/>
              <a:defRPr/>
            </a:pPr>
            <a:endParaRPr lang="en-US" sz="1800" dirty="0">
              <a:latin typeface="Bell MT" pitchFamily="18" charset="0"/>
            </a:endParaRPr>
          </a:p>
          <a:p>
            <a:pPr>
              <a:lnSpc>
                <a:spcPct val="80000"/>
              </a:lnSpc>
              <a:buFont typeface="Arial" pitchFamily="34" charset="0"/>
              <a:buChar char="•"/>
              <a:defRPr/>
            </a:pPr>
            <a:r>
              <a:rPr lang="en-US" sz="1800" dirty="0" smtClean="0">
                <a:latin typeface="Bell MT" pitchFamily="18" charset="0"/>
              </a:rPr>
              <a:t> Draft Law of Ukraine "On the concept of cleaner production" </a:t>
            </a:r>
          </a:p>
          <a:p>
            <a:pPr>
              <a:lnSpc>
                <a:spcPct val="80000"/>
              </a:lnSpc>
              <a:buFont typeface="Arial" pitchFamily="34" charset="0"/>
              <a:buChar char="•"/>
              <a:defRPr/>
            </a:pPr>
            <a:endParaRPr lang="en-US" sz="1800" dirty="0">
              <a:latin typeface="Bell MT" pitchFamily="18" charset="0"/>
            </a:endParaRPr>
          </a:p>
          <a:p>
            <a:pPr>
              <a:lnSpc>
                <a:spcPct val="80000"/>
              </a:lnSpc>
              <a:buFont typeface="Arial" pitchFamily="34" charset="0"/>
              <a:buChar char="•"/>
              <a:defRPr/>
            </a:pPr>
            <a:r>
              <a:rPr lang="en-US" sz="1800" dirty="0" smtClean="0">
                <a:latin typeface="Bell MT" pitchFamily="18" charset="0"/>
              </a:rPr>
              <a:t>Carried out a preliminary assessment of POPs </a:t>
            </a:r>
          </a:p>
          <a:p>
            <a:pPr marL="0" indent="0">
              <a:lnSpc>
                <a:spcPct val="80000"/>
              </a:lnSpc>
              <a:buNone/>
              <a:defRPr/>
            </a:pPr>
            <a:endParaRPr lang="en-US" sz="1800" dirty="0" smtClean="0">
              <a:latin typeface="Bell MT" pitchFamily="18" charset="0"/>
            </a:endParaRPr>
          </a:p>
          <a:p>
            <a:pPr>
              <a:lnSpc>
                <a:spcPct val="80000"/>
              </a:lnSpc>
              <a:buFont typeface="Arial" pitchFamily="34" charset="0"/>
              <a:buChar char="•"/>
              <a:defRPr/>
            </a:pPr>
            <a:r>
              <a:rPr lang="en-US" sz="1800" dirty="0" smtClean="0">
                <a:latin typeface="Bell MT" pitchFamily="18" charset="0"/>
              </a:rPr>
              <a:t>25 Sept, 2007 Ukraine ratified the Stockholm Convention on POPs.</a:t>
            </a:r>
          </a:p>
          <a:p>
            <a:pPr>
              <a:lnSpc>
                <a:spcPct val="80000"/>
              </a:lnSpc>
              <a:buFont typeface="Arial" pitchFamily="34" charset="0"/>
              <a:buChar char="•"/>
              <a:defRPr/>
            </a:pPr>
            <a:endParaRPr lang="en-US" sz="1800" dirty="0">
              <a:latin typeface="Bell MT" pitchFamily="18" charset="0"/>
            </a:endParaRPr>
          </a:p>
          <a:p>
            <a:pPr>
              <a:lnSpc>
                <a:spcPct val="80000"/>
              </a:lnSpc>
              <a:buFont typeface="Arial" pitchFamily="34" charset="0"/>
              <a:buChar char="•"/>
              <a:defRPr/>
            </a:pPr>
            <a:r>
              <a:rPr lang="en-US" sz="1800" dirty="0">
                <a:latin typeface="Bell MT" pitchFamily="18" charset="0"/>
              </a:rPr>
              <a:t>Currently, in Ministry of </a:t>
            </a:r>
            <a:r>
              <a:rPr lang="en-US" sz="1800" dirty="0" smtClean="0">
                <a:latin typeface="Bell MT" pitchFamily="18" charset="0"/>
              </a:rPr>
              <a:t>Ecology and Natural </a:t>
            </a:r>
            <a:r>
              <a:rPr lang="en-US" sz="1800" dirty="0" err="1" smtClean="0">
                <a:latin typeface="Bell MT" pitchFamily="18" charset="0"/>
              </a:rPr>
              <a:t>Recources</a:t>
            </a:r>
            <a:r>
              <a:rPr lang="en-US" sz="1800" dirty="0" smtClean="0">
                <a:latin typeface="Bell MT" pitchFamily="18" charset="0"/>
              </a:rPr>
              <a:t> of Ukraine </a:t>
            </a:r>
            <a:r>
              <a:rPr lang="en-US" sz="1800" dirty="0">
                <a:latin typeface="Bell MT" pitchFamily="18" charset="0"/>
              </a:rPr>
              <a:t>is working to assess the possibility of ratifying the Protocol on Persistent Organic Pollutants.</a:t>
            </a:r>
            <a:endParaRPr lang="en-US" sz="1800" dirty="0" smtClean="0">
              <a:latin typeface="Bell MT" pitchFamily="18" charset="0"/>
            </a:endParaRPr>
          </a:p>
          <a:p>
            <a:pPr marL="0" indent="0">
              <a:lnSpc>
                <a:spcPct val="80000"/>
              </a:lnSpc>
              <a:buNone/>
              <a:defRPr/>
            </a:pPr>
            <a:endParaRPr lang="en-US" sz="1800" dirty="0" smtClean="0">
              <a:latin typeface="Bell MT" pitchFamily="18" charset="0"/>
            </a:endParaRPr>
          </a:p>
        </p:txBody>
      </p:sp>
      <p:sp>
        <p:nvSpPr>
          <p:cNvPr id="99330" name="Rectangle 2"/>
          <p:cNvSpPr>
            <a:spLocks noGrp="1" noChangeArrowheads="1"/>
          </p:cNvSpPr>
          <p:nvPr>
            <p:ph type="title"/>
          </p:nvPr>
        </p:nvSpPr>
        <p:spPr/>
        <p:txBody>
          <a:bodyPr>
            <a:normAutofit/>
          </a:bodyPr>
          <a:lstStyle/>
          <a:p>
            <a:pPr algn="ctr" eaLnBrk="1" hangingPunct="1">
              <a:defRPr/>
            </a:pPr>
            <a:r>
              <a:rPr lang="en-US" sz="2400" b="1" dirty="0" smtClean="0">
                <a:effectLst>
                  <a:outerShdw blurRad="38100" dist="38100" dir="2700000" algn="tl">
                    <a:srgbClr val="000000">
                      <a:alpha val="43137"/>
                    </a:srgbClr>
                  </a:outerShdw>
                </a:effectLst>
                <a:latin typeface="Bell MT" pitchFamily="18" charset="0"/>
              </a:rPr>
              <a:t>The 1998 Protocol on Persistent Organic Pollutants (Ukraine signed in 1998)</a:t>
            </a:r>
          </a:p>
        </p:txBody>
      </p:sp>
    </p:spTree>
    <p:extLst>
      <p:ext uri="{BB962C8B-B14F-4D97-AF65-F5344CB8AC3E}">
        <p14:creationId xmlns:p14="http://schemas.microsoft.com/office/powerpoint/2010/main" xmlns="" val="372895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283</TotalTime>
  <Words>531</Words>
  <Application>Microsoft Office PowerPoint</Application>
  <PresentationFormat>Экран (4:3)</PresentationFormat>
  <Paragraphs>89</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Волна</vt:lpstr>
      <vt:lpstr> Ministry of Ecology and Natural Resources of Ukraine </vt:lpstr>
      <vt:lpstr>Convention on long-range transboundary air pollution, adopted 1979 in Geneva,  Ukraine ratification in 1980, entered into force in 1983.</vt:lpstr>
      <vt:lpstr> The normative legal basis of Ukraine to regulate emissions of pollutants in the air </vt:lpstr>
      <vt:lpstr>The Protocol on the reduction of sulfur emissions in 1985  (ratified by Ukraine in 1986)</vt:lpstr>
      <vt:lpstr>  Protocol on nitrogen oxides in 1988  </vt:lpstr>
      <vt:lpstr>Protocol on nitrogen oxides 1988  (Ukraine ratified in 1989)</vt:lpstr>
      <vt:lpstr>The Protocol on Volatile Organic Compounds 1991 (Ukraine signed 1991)</vt:lpstr>
      <vt:lpstr>Sulfur Protocol of 1994 (Ukraine signed in 1994)</vt:lpstr>
      <vt:lpstr>The 1998 Protocol on Persistent Organic Pollutants (Ukraine signed in 1998)</vt:lpstr>
      <vt:lpstr> The 1998 Protocol on heavy metals (Ukraine signed 1998)</vt:lpstr>
      <vt:lpstr>The 1998 Protocol on heavy metals</vt:lpstr>
      <vt:lpstr>  Protocol to the Convention Geneva Protocol on the long-term funding for the Cooperative program for monitoring and evaluation spread transmission of air pollutants in Europe long distance (EMEP), Geneva 1984, (ratified by Ukraine in 1985) </vt:lpstr>
      <vt:lpstr>  Environmental Background Monitoring Station  of the Karadag Nature Reserve  of the National Academy of Sciences of Ukraine    </vt:lpstr>
      <vt:lpstr>Слайд 14</vt:lpstr>
      <vt:lpstr> The area of the reserve is 28,742 sq km, which includes 8, 091 sq km of the Black Sea aquatorium. KNR location at the crossroads of land and sea, mountains and plains, forests and steppes is unique. It has determined the great diversity of natural conditions and landscapes of this part of Crimea.  The station is located on the northern slope of Mountain “Sviataja” at an altitude of 180 m above the sea level (44 ° 55 'N, 35 ° 14' VD). Distance to nearest industrial centers (the city of Kerch and Simferopol) is more than 100 km, and to the settlement of Koktebel - 2.5 km.   </vt:lpstr>
      <vt:lpstr>Gas analyzer HORIBA AP-370 Series</vt:lpstr>
      <vt:lpstr>Compliance with the requirements of EN</vt:lpstr>
      <vt:lpstr>        Information about policies and activities in the field of air posted on the website of the Ministry of Ecology and Natural Resources of Ukraine   Thank you for your attention!  Ukraine - 2012   www.menr.gov.ua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26</cp:revision>
  <dcterms:created xsi:type="dcterms:W3CDTF">2012-04-07T13:51:07Z</dcterms:created>
  <dcterms:modified xsi:type="dcterms:W3CDTF">2012-04-17T10:37:22Z</dcterms:modified>
</cp:coreProperties>
</file>