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  <p:sldMasterId id="214748365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6" r:id="rId4"/>
    <p:sldId id="313" r:id="rId5"/>
    <p:sldId id="258" r:id="rId6"/>
    <p:sldId id="262" r:id="rId7"/>
    <p:sldId id="335" r:id="rId8"/>
    <p:sldId id="315" r:id="rId9"/>
    <p:sldId id="316" r:id="rId10"/>
    <p:sldId id="317" r:id="rId11"/>
    <p:sldId id="336" r:id="rId12"/>
    <p:sldId id="324" r:id="rId13"/>
    <p:sldId id="318" r:id="rId14"/>
    <p:sldId id="319" r:id="rId15"/>
    <p:sldId id="325" r:id="rId16"/>
    <p:sldId id="326" r:id="rId17"/>
    <p:sldId id="321" r:id="rId18"/>
    <p:sldId id="320" r:id="rId19"/>
    <p:sldId id="337" r:id="rId20"/>
    <p:sldId id="314" r:id="rId21"/>
    <p:sldId id="323" r:id="rId22"/>
    <p:sldId id="328" r:id="rId23"/>
    <p:sldId id="338" r:id="rId24"/>
    <p:sldId id="285" r:id="rId25"/>
    <p:sldId id="281" r:id="rId26"/>
    <p:sldId id="330" r:id="rId27"/>
    <p:sldId id="342" r:id="rId28"/>
    <p:sldId id="284" r:id="rId29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3300"/>
    <a:srgbClr val="FF3300"/>
    <a:srgbClr val="06348C"/>
    <a:srgbClr val="04346A"/>
    <a:srgbClr val="FFD72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013" autoAdjust="0"/>
    <p:restoredTop sz="92918" autoAdjust="0"/>
  </p:normalViewPr>
  <p:slideViewPr>
    <p:cSldViewPr showGuides="1">
      <p:cViewPr varScale="1">
        <p:scale>
          <a:sx n="101" d="100"/>
          <a:sy n="101" d="100"/>
        </p:scale>
        <p:origin x="-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 showGuides="1">
      <p:cViewPr varScale="1">
        <p:scale>
          <a:sx n="73" d="100"/>
          <a:sy n="73" d="100"/>
        </p:scale>
        <p:origin x="-2196" y="-10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5F8B7D8-8EF9-4786-BC3E-ABF5556463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393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C001FCC6-9CBB-4E85-8552-EA42CAE45B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18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209C07-A3BC-4C16-9125-056F6070E032}" type="slidenum">
              <a:rPr lang="de-DE" sz="1200" smtClean="0"/>
              <a:pPr eaLnBrk="1" hangingPunct="1"/>
              <a:t>2</a:t>
            </a:fld>
            <a:endParaRPr lang="de-DE" sz="120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EE67E7-89F2-4309-B106-CA73ED1CDCC2}" type="slidenum">
              <a:rPr lang="de-DE" sz="1200"/>
              <a:pPr algn="r" eaLnBrk="1" hangingPunct="1"/>
              <a:t>2</a:t>
            </a:fld>
            <a:endParaRPr lang="de-DE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209C07-A3BC-4C16-9125-056F6070E032}" type="slidenum">
              <a:rPr lang="de-DE" sz="1200" smtClean="0"/>
              <a:pPr eaLnBrk="1" hangingPunct="1"/>
              <a:t>6</a:t>
            </a:fld>
            <a:endParaRPr lang="de-DE" sz="120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EE67E7-89F2-4309-B106-CA73ED1CDCC2}" type="slidenum">
              <a:rPr lang="de-DE" sz="1200"/>
              <a:pPr algn="r" eaLnBrk="1" hangingPunct="1"/>
              <a:t>6</a:t>
            </a:fld>
            <a:endParaRPr lang="de-DE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1FCC6-9CBB-4E85-8552-EA42CAE45BB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9686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209C07-A3BC-4C16-9125-056F6070E032}" type="slidenum">
              <a:rPr lang="de-DE" sz="1200" smtClean="0"/>
              <a:pPr eaLnBrk="1" hangingPunct="1"/>
              <a:t>10</a:t>
            </a:fld>
            <a:endParaRPr lang="de-DE" sz="120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EE67E7-89F2-4309-B106-CA73ED1CDCC2}" type="slidenum">
              <a:rPr lang="de-DE" sz="1200"/>
              <a:pPr algn="r" eaLnBrk="1" hangingPunct="1"/>
              <a:t>10</a:t>
            </a:fld>
            <a:endParaRPr lang="de-DE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01FCC6-9CBB-4E85-8552-EA42CAE45BB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965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209C07-A3BC-4C16-9125-056F6070E032}" type="slidenum">
              <a:rPr lang="de-DE" sz="1200" smtClean="0"/>
              <a:pPr eaLnBrk="1" hangingPunct="1"/>
              <a:t>18</a:t>
            </a:fld>
            <a:endParaRPr lang="de-DE" sz="120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EE67E7-89F2-4309-B106-CA73ED1CDCC2}" type="slidenum">
              <a:rPr lang="de-DE" sz="1200"/>
              <a:pPr algn="r" eaLnBrk="1" hangingPunct="1"/>
              <a:t>18</a:t>
            </a:fld>
            <a:endParaRPr lang="de-DE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126D35-1568-49DA-AD96-83157E02180B}" type="slidenum">
              <a:rPr lang="en-GB"/>
              <a:pPr/>
              <a:t>19</a:t>
            </a:fld>
            <a:endParaRPr lang="en-GB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6125"/>
            <a:ext cx="4964113" cy="3722688"/>
          </a:xfrm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136"/>
            <a:ext cx="5435600" cy="446977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209C07-A3BC-4C16-9125-056F6070E032}" type="slidenum">
              <a:rPr lang="de-DE" sz="1200" smtClean="0"/>
              <a:pPr eaLnBrk="1" hangingPunct="1"/>
              <a:t>22</a:t>
            </a:fld>
            <a:endParaRPr lang="de-DE" sz="1200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BEE67E7-89F2-4309-B106-CA73ED1CDCC2}" type="slidenum">
              <a:rPr lang="de-DE" sz="1200"/>
              <a:pPr algn="r" eaLnBrk="1" hangingPunct="1"/>
              <a:t>22</a:t>
            </a:fld>
            <a:endParaRPr lang="de-DE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081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3503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3875" y="1230313"/>
            <a:ext cx="2138363" cy="5627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30313"/>
            <a:ext cx="6264275" cy="56276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41897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ED61-6EAB-4A77-9357-FFBABA20C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7287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2638" y="946150"/>
            <a:ext cx="8109842" cy="572321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5F839-66C0-4B17-87CE-D20D5D6FA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4685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A312-4929-46C3-A94C-27464D734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36064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82638" y="946150"/>
            <a:ext cx="4103687" cy="591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8725" y="946150"/>
            <a:ext cx="4105275" cy="591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A290-8A55-48E9-A53F-810B8F2B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3679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E7CE-FB27-4668-8929-7D440952D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70039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9CA70-A274-4A8E-8E14-9E75161F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533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C99F5-5BA8-4673-9F55-FC0FF212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07512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2167E-029C-4BD3-86D0-6977D6E67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4567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11627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Times New Roman" pitchFamily="18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94FDC-DFA5-4856-A451-62FB2C131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8772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DC0C-1C5D-45A8-AFBB-86ADE2ECA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3939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54850" y="0"/>
            <a:ext cx="208915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82638" y="0"/>
            <a:ext cx="6119812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85B5F-5B10-489A-BDEA-84938804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5702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58714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01775" y="3440113"/>
            <a:ext cx="31242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78375" y="3440113"/>
            <a:ext cx="3124200" cy="3417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31904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55375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3496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7755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1252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Times New Roman" pitchFamily="18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17085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30313"/>
            <a:ext cx="85550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 New Roman" pitchFamily="18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1775" y="3440113"/>
            <a:ext cx="64008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 New Roman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 New Roman" pitchFamily="18" charset="0"/>
              </a:rPr>
              <a:t>Second level</a:t>
            </a:r>
          </a:p>
          <a:p>
            <a:pPr lvl="2"/>
            <a:r>
              <a:rPr lang="en-US" smtClean="0">
                <a:sym typeface="Times New Roman" pitchFamily="18" charset="0"/>
              </a:rPr>
              <a:t>Third level</a:t>
            </a:r>
          </a:p>
          <a:p>
            <a:pPr lvl="3"/>
            <a:r>
              <a:rPr lang="en-US" smtClean="0">
                <a:sym typeface="Times New Roman" pitchFamily="18" charset="0"/>
              </a:rPr>
              <a:t>Fourth level</a:t>
            </a:r>
          </a:p>
          <a:p>
            <a:pPr lvl="4"/>
            <a:r>
              <a:rPr lang="en-US" smtClean="0">
                <a:sym typeface="Times New Roman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marL="7938" indent="-7938" algn="ct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+mj-lt"/>
          <a:ea typeface="+mj-ea"/>
          <a:cs typeface="+mj-cs"/>
          <a:sym typeface="Times New Roman" pitchFamily="18" charset="0"/>
        </a:defRPr>
      </a:lvl1pPr>
      <a:lvl2pPr marL="7938" indent="-7938" algn="ct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Times New Roman" pitchFamily="18" charset="0"/>
          <a:ea typeface="ＭＳ Ｐゴシック" charset="-128"/>
          <a:sym typeface="Times New Roman" pitchFamily="18" charset="0"/>
        </a:defRPr>
      </a:lvl2pPr>
      <a:lvl3pPr marL="7938" indent="-7938" algn="ct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Times New Roman" pitchFamily="18" charset="0"/>
          <a:ea typeface="ＭＳ Ｐゴシック" charset="-128"/>
          <a:sym typeface="Times New Roman" pitchFamily="18" charset="0"/>
        </a:defRPr>
      </a:lvl3pPr>
      <a:lvl4pPr marL="7938" indent="-7938" algn="ct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Times New Roman" pitchFamily="18" charset="0"/>
          <a:ea typeface="ＭＳ Ｐゴシック" charset="-128"/>
          <a:sym typeface="Times New Roman" pitchFamily="18" charset="0"/>
        </a:defRPr>
      </a:lvl4pPr>
      <a:lvl5pPr marL="7938" indent="-7938" algn="ct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Times New Roman" pitchFamily="18" charset="0"/>
          <a:ea typeface="ＭＳ Ｐゴシック" charset="-128"/>
          <a:sym typeface="Times New Roman" pitchFamily="18" charset="0"/>
        </a:defRPr>
      </a:lvl5pPr>
      <a:lvl6pPr marL="465138" indent="-7938" algn="ctr" rtl="0" fontAlgn="base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Times New Roman" pitchFamily="18" charset="0"/>
          <a:ea typeface="ＭＳ Ｐゴシック" charset="-128"/>
          <a:sym typeface="Times New Roman" pitchFamily="18" charset="0"/>
        </a:defRPr>
      </a:lvl6pPr>
      <a:lvl7pPr marL="922338" indent="-7938" algn="ctr" rtl="0" fontAlgn="base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Times New Roman" pitchFamily="18" charset="0"/>
          <a:ea typeface="ＭＳ Ｐゴシック" charset="-128"/>
          <a:sym typeface="Times New Roman" pitchFamily="18" charset="0"/>
        </a:defRPr>
      </a:lvl7pPr>
      <a:lvl8pPr marL="1379538" indent="-7938" algn="ctr" rtl="0" fontAlgn="base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Times New Roman" pitchFamily="18" charset="0"/>
          <a:ea typeface="ＭＳ Ｐゴシック" charset="-128"/>
          <a:sym typeface="Times New Roman" pitchFamily="18" charset="0"/>
        </a:defRPr>
      </a:lvl8pPr>
      <a:lvl9pPr marL="1836738" indent="-7938" algn="ctr" rtl="0" fontAlgn="base">
        <a:lnSpc>
          <a:spcPct val="98000"/>
        </a:lnSpc>
        <a:spcBef>
          <a:spcPct val="0"/>
        </a:spcBef>
        <a:spcAft>
          <a:spcPct val="0"/>
        </a:spcAft>
        <a:defRPr sz="3300">
          <a:solidFill>
            <a:srgbClr val="06348C"/>
          </a:solidFill>
          <a:latin typeface="Times New Roman" pitchFamily="18" charset="0"/>
          <a:ea typeface="ＭＳ Ｐゴシック" charset="-128"/>
          <a:sym typeface="Times New Roman" pitchFamily="18" charset="0"/>
        </a:defRPr>
      </a:lvl9pPr>
    </p:titleStyle>
    <p:bodyStyle>
      <a:lvl1pPr marL="104775" indent="-104775" algn="ctr" rtl="0" eaLnBrk="0" fontAlgn="base" hangingPunct="0">
        <a:lnSpc>
          <a:spcPct val="98000"/>
        </a:lnSpc>
        <a:spcBef>
          <a:spcPts val="1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1pPr>
      <a:lvl2pPr marL="528638" indent="-71438" algn="ctr" rtl="0" eaLnBrk="0" fontAlgn="base" hangingPunct="0">
        <a:lnSpc>
          <a:spcPct val="98000"/>
        </a:lnSpc>
        <a:spcBef>
          <a:spcPts val="1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985838" indent="-71438" algn="ctr" rtl="0" eaLnBrk="0" fontAlgn="base" hangingPunct="0">
        <a:lnSpc>
          <a:spcPct val="98000"/>
        </a:lnSpc>
        <a:spcBef>
          <a:spcPts val="8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3pPr>
      <a:lvl4pPr marL="1377950" indent="-6350" algn="ctr" rtl="0" eaLnBrk="0" fontAlgn="base" hangingPunct="0">
        <a:lnSpc>
          <a:spcPct val="98000"/>
        </a:lnSpc>
        <a:spcBef>
          <a:spcPts val="5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4pPr>
      <a:lvl5pPr marL="1768475" indent="60325" algn="ctr" rtl="0" eaLnBrk="0" fontAlgn="base" hangingPunct="0">
        <a:lnSpc>
          <a:spcPct val="98000"/>
        </a:lnSpc>
        <a:spcBef>
          <a:spcPts val="3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5pPr>
      <a:lvl6pPr marL="2225675" indent="60325" algn="ctr" rtl="0" fontAlgn="base">
        <a:lnSpc>
          <a:spcPct val="98000"/>
        </a:lnSpc>
        <a:spcBef>
          <a:spcPts val="3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6pPr>
      <a:lvl7pPr marL="2682875" indent="60325" algn="ctr" rtl="0" fontAlgn="base">
        <a:lnSpc>
          <a:spcPct val="98000"/>
        </a:lnSpc>
        <a:spcBef>
          <a:spcPts val="3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7pPr>
      <a:lvl8pPr marL="3140075" indent="60325" algn="ctr" rtl="0" fontAlgn="base">
        <a:lnSpc>
          <a:spcPct val="98000"/>
        </a:lnSpc>
        <a:spcBef>
          <a:spcPts val="3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8pPr>
      <a:lvl9pPr marL="3597275" indent="60325" algn="ctr" rtl="0" fontAlgn="base">
        <a:lnSpc>
          <a:spcPct val="98000"/>
        </a:lnSpc>
        <a:spcBef>
          <a:spcPts val="3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9488" y="0"/>
            <a:ext cx="8032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 New Roman Bold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2638" y="946150"/>
            <a:ext cx="8361362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imes New Roman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Times New Roman" pitchFamily="18" charset="0"/>
              </a:rPr>
              <a:t>Second level</a:t>
            </a:r>
          </a:p>
          <a:p>
            <a:pPr lvl="2"/>
            <a:r>
              <a:rPr lang="en-US" smtClean="0">
                <a:sym typeface="Times New Roman" pitchFamily="18" charset="0"/>
              </a:rPr>
              <a:t>Third level</a:t>
            </a:r>
          </a:p>
          <a:p>
            <a:pPr lvl="3"/>
            <a:r>
              <a:rPr lang="en-US" smtClean="0">
                <a:sym typeface="Times New Roman" pitchFamily="18" charset="0"/>
              </a:rPr>
              <a:t>Fourth level</a:t>
            </a:r>
          </a:p>
          <a:p>
            <a:pPr lvl="4"/>
            <a:r>
              <a:rPr lang="en-US" smtClean="0">
                <a:sym typeface="Times New Roman" pitchFamily="18" charset="0"/>
              </a:rPr>
              <a:t>Fifth level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4913" y="6464300"/>
            <a:ext cx="2667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Times New Roman" pitchFamily="18" charset="0"/>
                <a:sym typeface="Times New Roman" pitchFamily="18" charset="0"/>
              </a:defRPr>
            </a:lvl1pPr>
          </a:lstStyle>
          <a:p>
            <a:pPr>
              <a:defRPr/>
            </a:pPr>
            <a:fld id="{685DC955-B9DA-4C24-912B-7F51E2AE3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marL="7889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+mj-lt"/>
          <a:ea typeface="+mj-ea"/>
          <a:cs typeface="+mj-cs"/>
          <a:sym typeface="Times New Roman Bold" charset="0"/>
        </a:defRPr>
      </a:lvl1pPr>
      <a:lvl2pPr marL="7889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Times New Roman" pitchFamily="18" charset="0"/>
          <a:ea typeface="ＭＳ Ｐゴシック" charset="-128"/>
          <a:sym typeface="Times New Roman Bold" charset="0"/>
        </a:defRPr>
      </a:lvl2pPr>
      <a:lvl3pPr marL="7889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Times New Roman" pitchFamily="18" charset="0"/>
          <a:ea typeface="ＭＳ Ｐゴシック" charset="-128"/>
          <a:sym typeface="Times New Roman Bold" charset="0"/>
        </a:defRPr>
      </a:lvl3pPr>
      <a:lvl4pPr marL="7889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Times New Roman" pitchFamily="18" charset="0"/>
          <a:ea typeface="ＭＳ Ｐゴシック" charset="-128"/>
          <a:sym typeface="Times New Roman Bold" charset="0"/>
        </a:defRPr>
      </a:lvl4pPr>
      <a:lvl5pPr marL="7889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Times New Roman" pitchFamily="18" charset="0"/>
          <a:ea typeface="ＭＳ Ｐゴシック" charset="-128"/>
          <a:sym typeface="Times New Roman Bold" charset="0"/>
        </a:defRPr>
      </a:lvl5pPr>
      <a:lvl6pPr marL="12461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Times New Roman" pitchFamily="18" charset="0"/>
          <a:ea typeface="ＭＳ Ｐゴシック" charset="-128"/>
          <a:sym typeface="Times New Roman Bold" charset="0"/>
        </a:defRPr>
      </a:lvl6pPr>
      <a:lvl7pPr marL="17033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Times New Roman" pitchFamily="18" charset="0"/>
          <a:ea typeface="ＭＳ Ｐゴシック" charset="-128"/>
          <a:sym typeface="Times New Roman Bold" charset="0"/>
        </a:defRPr>
      </a:lvl7pPr>
      <a:lvl8pPr marL="21605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Times New Roman" pitchFamily="18" charset="0"/>
          <a:ea typeface="ＭＳ Ｐゴシック" charset="-128"/>
          <a:sym typeface="Times New Roman Bold" charset="0"/>
        </a:defRPr>
      </a:lvl8pPr>
      <a:lvl9pPr marL="2617788" indent="-788988" algn="r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rgbClr val="06348C"/>
          </a:solidFill>
          <a:latin typeface="Times New Roman" pitchFamily="18" charset="0"/>
          <a:ea typeface="ＭＳ Ｐゴシック" charset="-128"/>
          <a:sym typeface="Times New Roman Bold" charset="0"/>
        </a:defRPr>
      </a:lvl9pPr>
    </p:titleStyle>
    <p:bodyStyle>
      <a:lvl1pPr marL="398463" indent="-293688" algn="l" rtl="0" eaLnBrk="0" fontAlgn="base" hangingPunct="0">
        <a:lnSpc>
          <a:spcPct val="98000"/>
        </a:lnSpc>
        <a:spcBef>
          <a:spcPts val="1000"/>
        </a:spcBef>
        <a:spcAft>
          <a:spcPct val="0"/>
        </a:spcAft>
        <a:buSzPct val="44000"/>
        <a:buFont typeface="Times New Roman" pitchFamily="18" charset="0"/>
        <a:buChar char="●"/>
        <a:defRPr sz="2200">
          <a:solidFill>
            <a:schemeClr val="tx1"/>
          </a:solidFill>
          <a:latin typeface="+mn-lt"/>
          <a:ea typeface="+mn-ea"/>
          <a:cs typeface="+mn-cs"/>
          <a:sym typeface="Times New Roman" pitchFamily="18" charset="0"/>
        </a:defRPr>
      </a:lvl1pPr>
      <a:lvl2pPr marL="788988" indent="-260350" algn="l" rtl="0" eaLnBrk="0" fontAlgn="base" hangingPunct="0">
        <a:lnSpc>
          <a:spcPct val="98000"/>
        </a:lnSpc>
        <a:spcBef>
          <a:spcPts val="1000"/>
        </a:spcBef>
        <a:spcAft>
          <a:spcPct val="0"/>
        </a:spcAft>
        <a:buSzPct val="75000"/>
        <a:buFont typeface="Times New Roman" pitchFamily="18" charset="0"/>
        <a:buChar char="−"/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81100" indent="-195263" algn="l" rtl="0" eaLnBrk="0" fontAlgn="base" hangingPunct="0">
        <a:lnSpc>
          <a:spcPct val="98000"/>
        </a:lnSpc>
        <a:spcBef>
          <a:spcPts val="800"/>
        </a:spcBef>
        <a:spcAft>
          <a:spcPct val="0"/>
        </a:spcAft>
        <a:buSzPct val="44000"/>
        <a:buFont typeface="Times New Roman" pitchFamily="18" charset="0"/>
        <a:buChar char="●"/>
        <a:defRPr sz="2000">
          <a:solidFill>
            <a:schemeClr val="tx1"/>
          </a:solidFill>
          <a:latin typeface="+mn-lt"/>
          <a:ea typeface="+mn-ea"/>
          <a:sym typeface="Times New Roman" pitchFamily="18" charset="0"/>
        </a:defRPr>
      </a:lvl3pPr>
      <a:lvl4pPr marL="1573213" indent="-195263" algn="l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SzPct val="75000"/>
        <a:buFont typeface="Times New Roman" pitchFamily="18" charset="0"/>
        <a:buChar char="−"/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4pPr>
      <a:lvl5pPr marL="1965325" indent="-196850" algn="l" rtl="0" eaLnBrk="0" fontAlgn="base" hangingPunct="0">
        <a:lnSpc>
          <a:spcPct val="98000"/>
        </a:lnSpc>
        <a:spcBef>
          <a:spcPts val="300"/>
        </a:spcBef>
        <a:spcAft>
          <a:spcPct val="0"/>
        </a:spcAft>
        <a:buSzPct val="44000"/>
        <a:buFont typeface="Times New Roman" pitchFamily="18" charset="0"/>
        <a:buChar char="●"/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5pPr>
      <a:lvl6pPr marL="2422525" indent="-196850" algn="l" rtl="0" eaLnBrk="0" fontAlgn="base" hangingPunct="0">
        <a:lnSpc>
          <a:spcPct val="98000"/>
        </a:lnSpc>
        <a:spcBef>
          <a:spcPts val="300"/>
        </a:spcBef>
        <a:spcAft>
          <a:spcPct val="0"/>
        </a:spcAft>
        <a:buSzPct val="44000"/>
        <a:buFont typeface="Times New Roman" pitchFamily="18" charset="0"/>
        <a:buChar char="●"/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6pPr>
      <a:lvl7pPr marL="2879725" indent="-196850" algn="l" rtl="0" eaLnBrk="0" fontAlgn="base" hangingPunct="0">
        <a:lnSpc>
          <a:spcPct val="98000"/>
        </a:lnSpc>
        <a:spcBef>
          <a:spcPts val="300"/>
        </a:spcBef>
        <a:spcAft>
          <a:spcPct val="0"/>
        </a:spcAft>
        <a:buSzPct val="44000"/>
        <a:buFont typeface="Times New Roman" pitchFamily="18" charset="0"/>
        <a:buChar char="●"/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7pPr>
      <a:lvl8pPr marL="3336925" indent="-196850" algn="l" rtl="0" eaLnBrk="0" fontAlgn="base" hangingPunct="0">
        <a:lnSpc>
          <a:spcPct val="98000"/>
        </a:lnSpc>
        <a:spcBef>
          <a:spcPts val="300"/>
        </a:spcBef>
        <a:spcAft>
          <a:spcPct val="0"/>
        </a:spcAft>
        <a:buSzPct val="44000"/>
        <a:buFont typeface="Times New Roman" pitchFamily="18" charset="0"/>
        <a:buChar char="●"/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8pPr>
      <a:lvl9pPr marL="3794125" indent="-196850" algn="l" rtl="0" eaLnBrk="0" fontAlgn="base" hangingPunct="0">
        <a:lnSpc>
          <a:spcPct val="98000"/>
        </a:lnSpc>
        <a:spcBef>
          <a:spcPts val="300"/>
        </a:spcBef>
        <a:spcAft>
          <a:spcPct val="0"/>
        </a:spcAft>
        <a:buSzPct val="44000"/>
        <a:buFont typeface="Times New Roman" pitchFamily="18" charset="0"/>
        <a:buChar char="●"/>
        <a:defRPr>
          <a:solidFill>
            <a:schemeClr val="tx1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jpeg"/><Relationship Id="rId5" Type="http://schemas.openxmlformats.org/officeDocument/2006/relationships/image" Target="../media/image3.jpeg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10325" y="2354104"/>
            <a:ext cx="8712200" cy="193899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6348C"/>
                </a:solidFill>
                <a:latin typeface="+mj-lt"/>
              </a:rPr>
              <a:t>Experiences with the MARGA at the EMEP site </a:t>
            </a:r>
            <a:r>
              <a:rPr lang="en-US" sz="3000" b="1" dirty="0" err="1">
                <a:solidFill>
                  <a:srgbClr val="06348C"/>
                </a:solidFill>
                <a:latin typeface="+mj-lt"/>
              </a:rPr>
              <a:t>Melpitz</a:t>
            </a:r>
            <a:r>
              <a:rPr lang="en-US" sz="3000" b="1" dirty="0">
                <a:solidFill>
                  <a:srgbClr val="06348C"/>
                </a:solidFill>
                <a:latin typeface="+mj-lt"/>
              </a:rPr>
              <a:t> in Germany – </a:t>
            </a:r>
            <a:br>
              <a:rPr lang="en-US" sz="3000" b="1" dirty="0">
                <a:solidFill>
                  <a:srgbClr val="06348C"/>
                </a:solidFill>
                <a:latin typeface="+mj-lt"/>
              </a:rPr>
            </a:br>
            <a:r>
              <a:rPr lang="en-US" sz="3000" b="1" dirty="0">
                <a:solidFill>
                  <a:srgbClr val="06348C"/>
                </a:solidFill>
                <a:latin typeface="+mj-lt"/>
              </a:rPr>
              <a:t>Evaluation of long-time measurements of PM</a:t>
            </a:r>
            <a:r>
              <a:rPr lang="en-US" sz="3000" b="1" baseline="-25000" dirty="0">
                <a:solidFill>
                  <a:srgbClr val="06348C"/>
                </a:solidFill>
                <a:latin typeface="+mj-lt"/>
              </a:rPr>
              <a:t>10</a:t>
            </a:r>
            <a:r>
              <a:rPr lang="en-US" sz="3000" b="1" dirty="0">
                <a:solidFill>
                  <a:srgbClr val="06348C"/>
                </a:solidFill>
                <a:latin typeface="+mj-lt"/>
              </a:rPr>
              <a:t> and trace gases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556125"/>
            <a:ext cx="91090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82918" bIns="38100"/>
          <a:lstStyle/>
          <a:p>
            <a:pPr marL="104775" algn="ctr">
              <a:lnSpc>
                <a:spcPct val="98000"/>
              </a:lnSpc>
              <a:spcBef>
                <a:spcPts val="1000"/>
              </a:spcBef>
            </a:pPr>
            <a:r>
              <a:rPr lang="de-DE" sz="2000" u="sng">
                <a:latin typeface="Times New Roman" pitchFamily="18" charset="0"/>
                <a:sym typeface="Times New Roman" pitchFamily="18" charset="0"/>
              </a:rPr>
              <a:t>B. Fahlbusch</a:t>
            </a:r>
            <a:r>
              <a:rPr lang="de-DE" sz="2000" baseline="30000"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de-DE" sz="2000">
                <a:latin typeface="Times New Roman" pitchFamily="18" charset="0"/>
                <a:sym typeface="Times New Roman" pitchFamily="18" charset="0"/>
              </a:rPr>
              <a:t>, G. Spindler</a:t>
            </a:r>
            <a:r>
              <a:rPr lang="de-DE" sz="2000" baseline="30000"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de-DE" sz="2000">
                <a:latin typeface="Times New Roman" pitchFamily="18" charset="0"/>
                <a:sym typeface="Times New Roman" pitchFamily="18" charset="0"/>
              </a:rPr>
              <a:t>, A. Grüner</a:t>
            </a:r>
            <a:r>
              <a:rPr lang="de-DE" sz="2000" baseline="30000"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de-DE" sz="2000">
                <a:latin typeface="Times New Roman" pitchFamily="18" charset="0"/>
                <a:sym typeface="Times New Roman" pitchFamily="18" charset="0"/>
              </a:rPr>
              <a:t>, K. Müller</a:t>
            </a:r>
            <a:r>
              <a:rPr lang="de-DE" sz="2000" baseline="30000"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de-DE" sz="2000">
                <a:latin typeface="Times New Roman" pitchFamily="18" charset="0"/>
                <a:sym typeface="Times New Roman" pitchFamily="18" charset="0"/>
              </a:rPr>
              <a:t>, M. Wallasch</a:t>
            </a:r>
            <a:r>
              <a:rPr lang="de-DE" sz="2000" baseline="30000">
                <a:latin typeface="Times New Roman" pitchFamily="18" charset="0"/>
                <a:sym typeface="Times New Roman" pitchFamily="18" charset="0"/>
              </a:rPr>
              <a:t>2</a:t>
            </a:r>
            <a:r>
              <a:rPr lang="de-DE" sz="2000">
                <a:latin typeface="Times New Roman" pitchFamily="18" charset="0"/>
                <a:sym typeface="Times New Roman" pitchFamily="18" charset="0"/>
              </a:rPr>
              <a:t>, H. Herrmann</a:t>
            </a:r>
            <a:r>
              <a:rPr lang="de-DE" sz="2000" baseline="30000"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de-DE" sz="2000">
                <a:latin typeface="Times New Roman" pitchFamily="18" charset="0"/>
                <a:sym typeface="Times New Roman" pitchFamily="18" charset="0"/>
              </a:rPr>
              <a:t> </a:t>
            </a:r>
          </a:p>
          <a:p>
            <a:pPr marL="104775" algn="ctr">
              <a:lnSpc>
                <a:spcPct val="98000"/>
              </a:lnSpc>
              <a:spcBef>
                <a:spcPts val="1000"/>
              </a:spcBef>
            </a:pPr>
            <a:r>
              <a:rPr lang="de-DE" sz="1600" baseline="30000">
                <a:latin typeface="Times New Roman" pitchFamily="18" charset="0"/>
                <a:sym typeface="Times New Roman" pitchFamily="18" charset="0"/>
              </a:rPr>
              <a:t>1</a:t>
            </a:r>
            <a:r>
              <a:rPr lang="de-DE" sz="1600">
                <a:latin typeface="Times New Roman" pitchFamily="18" charset="0"/>
                <a:sym typeface="Times New Roman" pitchFamily="18" charset="0"/>
              </a:rPr>
              <a:t> Leibniz-Institut für Troposphärenforschung e. V. (IfT), Leipzig</a:t>
            </a:r>
          </a:p>
          <a:p>
            <a:pPr marL="104775" algn="ctr">
              <a:spcBef>
                <a:spcPts val="1000"/>
              </a:spcBef>
            </a:pPr>
            <a:r>
              <a:rPr lang="de-DE" sz="1600" baseline="30000">
                <a:latin typeface="Times New Roman" pitchFamily="18" charset="0"/>
                <a:sym typeface="Times New Roman" pitchFamily="18" charset="0"/>
              </a:rPr>
              <a:t>                 2</a:t>
            </a:r>
            <a:r>
              <a:rPr lang="de-DE" sz="1600">
                <a:latin typeface="Times New Roman" pitchFamily="18" charset="0"/>
                <a:sym typeface="Times New Roman" pitchFamily="18" charset="0"/>
              </a:rPr>
              <a:t> Umweltbundesamt (UBA), Dessau-Roßlau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0" y="981075"/>
            <a:ext cx="91440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de-DE" sz="1800" dirty="0">
                <a:latin typeface="Times New Roman" pitchFamily="18" charset="0"/>
              </a:rPr>
              <a:t>CONVENTION ON LONG-RANGE TRANSBOUNDARY AIR POLLUTION</a:t>
            </a:r>
          </a:p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de-DE" sz="1800" dirty="0" smtClean="0">
                <a:latin typeface="Times New Roman" pitchFamily="18" charset="0"/>
              </a:rPr>
              <a:t>13th </a:t>
            </a:r>
            <a:r>
              <a:rPr lang="de-DE" sz="1800" dirty="0" err="1">
                <a:latin typeface="Times New Roman" pitchFamily="18" charset="0"/>
              </a:rPr>
              <a:t>annual</a:t>
            </a:r>
            <a:r>
              <a:rPr lang="de-DE" sz="1800" dirty="0">
                <a:latin typeface="Times New Roman" pitchFamily="18" charset="0"/>
              </a:rPr>
              <a:t> Meeting – Task Force on Measurement </a:t>
            </a:r>
            <a:r>
              <a:rPr lang="de-DE" sz="1800" dirty="0" err="1">
                <a:latin typeface="Times New Roman" pitchFamily="18" charset="0"/>
              </a:rPr>
              <a:t>and</a:t>
            </a:r>
            <a:r>
              <a:rPr lang="de-DE" sz="1800" dirty="0">
                <a:latin typeface="Times New Roman" pitchFamily="18" charset="0"/>
              </a:rPr>
              <a:t> </a:t>
            </a:r>
            <a:r>
              <a:rPr lang="de-DE" sz="1800" dirty="0" err="1">
                <a:latin typeface="Times New Roman" pitchFamily="18" charset="0"/>
              </a:rPr>
              <a:t>Modelling</a:t>
            </a:r>
            <a:endParaRPr lang="de-DE" sz="1800" dirty="0">
              <a:latin typeface="Times New Roman" pitchFamily="18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de-DE" sz="1800" dirty="0">
                <a:latin typeface="Times New Roman" pitchFamily="18" charset="0"/>
              </a:rPr>
              <a:t>May </a:t>
            </a:r>
            <a:r>
              <a:rPr lang="de-DE" sz="1800" dirty="0" smtClean="0">
                <a:latin typeface="Times New Roman" pitchFamily="18" charset="0"/>
              </a:rPr>
              <a:t>17th </a:t>
            </a:r>
            <a:r>
              <a:rPr lang="de-DE" sz="1800" dirty="0">
                <a:latin typeface="Times New Roman" pitchFamily="18" charset="0"/>
              </a:rPr>
              <a:t>– </a:t>
            </a:r>
            <a:r>
              <a:rPr lang="de-DE" sz="1800" dirty="0" smtClean="0">
                <a:latin typeface="Times New Roman" pitchFamily="18" charset="0"/>
              </a:rPr>
              <a:t>19th 2012 in </a:t>
            </a:r>
            <a:r>
              <a:rPr lang="de-DE" sz="1800" dirty="0" err="1" smtClean="0">
                <a:latin typeface="Times New Roman" pitchFamily="18" charset="0"/>
              </a:rPr>
              <a:t>Gozo</a:t>
            </a:r>
            <a:r>
              <a:rPr lang="de-DE" sz="1800" dirty="0" smtClean="0">
                <a:latin typeface="Times New Roman" pitchFamily="18" charset="0"/>
              </a:rPr>
              <a:t> (Malta)</a:t>
            </a:r>
            <a:endParaRPr lang="de-DE" sz="1800" dirty="0">
              <a:latin typeface="Times New Roman" pitchFamily="18" charset="0"/>
            </a:endParaRPr>
          </a:p>
        </p:txBody>
      </p:sp>
      <p:pic>
        <p:nvPicPr>
          <p:cNvPr id="3077" name="Picture 6" descr="umweltbundesa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5492750"/>
            <a:ext cx="114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emep_logo_ku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9350" y="6126163"/>
            <a:ext cx="1647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de-DE" dirty="0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375" y="1333500"/>
            <a:ext cx="8361363" cy="5911850"/>
          </a:xfrm>
        </p:spPr>
        <p:txBody>
          <a:bodyPr/>
          <a:lstStyle/>
          <a:p>
            <a:pPr eaLnBrk="1" hangingPunct="1">
              <a:buClr>
                <a:schemeClr val="bg1">
                  <a:lumMod val="75000"/>
                </a:schemeClr>
              </a:buClr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Experimental description: The MARGA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 dirty="0" smtClean="0"/>
              <a:t>Results:</a:t>
            </a:r>
            <a:r>
              <a:rPr lang="en-US" dirty="0" smtClean="0"/>
              <a:t>  </a:t>
            </a:r>
          </a:p>
          <a:p>
            <a:pPr lvl="1" eaLnBrk="1" hangingPunct="1"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Time series of the measured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gases and particles</a:t>
            </a:r>
            <a:endParaRPr lang="en-US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FontTx/>
              <a:buChar char="-"/>
            </a:pPr>
            <a:r>
              <a:rPr lang="en-US" sz="2600" dirty="0" smtClean="0"/>
              <a:t>Comparison of the MARGA with other instruments</a:t>
            </a:r>
          </a:p>
          <a:p>
            <a:pPr lvl="1" eaLnBrk="1" hangingPunct="1"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Influence of the air mass origin on the aerosol concentrations</a:t>
            </a:r>
          </a:p>
          <a:p>
            <a:pPr lvl="1" eaLnBrk="1" hangingPunct="1">
              <a:buFontTx/>
              <a:buChar char="-"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Comparison of MARGA</a:t>
            </a:r>
            <a:r>
              <a:rPr lang="en-US" sz="2600" dirty="0"/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measurements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with ISORROPIA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calculations</a:t>
            </a:r>
          </a:p>
          <a:p>
            <a:pPr eaLnBrk="1" hangingPunct="1"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r>
              <a:rPr lang="en-US" sz="2600" dirty="0" smtClean="0"/>
              <a:t> 	</a:t>
            </a:r>
            <a:endParaRPr lang="de-DE" sz="26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04BCE-9557-4C5C-9430-8CC2EC2F68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190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9488" y="0"/>
            <a:ext cx="8032750" cy="796925"/>
          </a:xfrm>
          <a:prstGeom prst="rect">
            <a:avLst/>
          </a:prstGeom>
        </p:spPr>
        <p:txBody>
          <a:bodyPr/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r>
              <a:rPr lang="en-US" smtClean="0"/>
              <a:t>MARGA vs a filter based method</a:t>
            </a:r>
            <a:br>
              <a:rPr lang="en-US" smtClean="0"/>
            </a:br>
            <a:r>
              <a:rPr lang="en-US" smtClean="0"/>
              <a:t> NO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 concentration comparison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6526213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82416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>
            <a:stCxn id="4099" idx="0"/>
          </p:cNvCxnSpPr>
          <p:nvPr/>
        </p:nvCxnSpPr>
        <p:spPr>
          <a:xfrm flipH="1" flipV="1">
            <a:off x="2627785" y="3140970"/>
            <a:ext cx="4164368" cy="504054"/>
          </a:xfrm>
          <a:prstGeom prst="straightConnector1">
            <a:avLst/>
          </a:prstGeom>
          <a:ln w="25400" cap="flat">
            <a:solidFill>
              <a:schemeClr val="tx1"/>
            </a:solidFill>
            <a:headEnd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808537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Gerade Verbindung mit Pfeil 12"/>
          <p:cNvCxnSpPr>
            <a:stCxn id="4098" idx="0"/>
          </p:cNvCxnSpPr>
          <p:nvPr/>
        </p:nvCxnSpPr>
        <p:spPr>
          <a:xfrm flipH="1" flipV="1">
            <a:off x="1619672" y="3140969"/>
            <a:ext cx="892101" cy="432047"/>
          </a:xfrm>
          <a:prstGeom prst="straightConnector1">
            <a:avLst/>
          </a:prstGeom>
          <a:ln w="25400" cap="flat">
            <a:solidFill>
              <a:schemeClr val="tx1"/>
            </a:solidFill>
            <a:headEnd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178" y="3645024"/>
            <a:ext cx="4679950" cy="219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594928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High temperatures in the summer months may cause a negative artifact in the filter-based collection of NO</a:t>
            </a:r>
            <a:r>
              <a:rPr lang="en-US" sz="2000" baseline="-25000" dirty="0">
                <a:latin typeface="+mj-lt"/>
              </a:rPr>
              <a:t>3</a:t>
            </a:r>
            <a:r>
              <a:rPr lang="en-US" sz="2000" baseline="30000" dirty="0">
                <a:latin typeface="+mj-lt"/>
              </a:rPr>
              <a:t>-</a:t>
            </a:r>
            <a:r>
              <a:rPr lang="en-US" sz="2000" dirty="0">
                <a:latin typeface="+mj-lt"/>
              </a:rPr>
              <a:t>  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7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697788" y="6533976"/>
            <a:ext cx="2667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D3EBBA-C4AF-4263-B9DC-32DF474D1C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69" y="692697"/>
            <a:ext cx="83656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40" y="3377923"/>
            <a:ext cx="8089776" cy="30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53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MARGA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AMS during HCCT 2010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concentration comparison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048951" y="968398"/>
            <a:ext cx="76340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NO</a:t>
            </a:r>
            <a:r>
              <a:rPr lang="de-DE" sz="2000" baseline="-25000" dirty="0" smtClean="0">
                <a:latin typeface="+mj-lt"/>
              </a:rPr>
              <a:t>3</a:t>
            </a:r>
            <a:r>
              <a:rPr lang="de-DE" sz="2000" baseline="30000" dirty="0" smtClean="0">
                <a:latin typeface="+mj-lt"/>
              </a:rPr>
              <a:t>-</a:t>
            </a:r>
            <a:endParaRPr lang="en-US" sz="2000" baseline="30000" dirty="0"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8951" y="3774033"/>
            <a:ext cx="76340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NH</a:t>
            </a:r>
            <a:r>
              <a:rPr lang="de-DE" sz="2000" baseline="-25000" dirty="0" smtClean="0">
                <a:latin typeface="+mj-lt"/>
              </a:rPr>
              <a:t>4</a:t>
            </a:r>
            <a:r>
              <a:rPr lang="de-DE" sz="2000" baseline="30000" dirty="0" smtClean="0">
                <a:latin typeface="+mj-lt"/>
              </a:rPr>
              <a:t>+</a:t>
            </a:r>
            <a:endParaRPr lang="en-US" sz="2000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76160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697788" y="6533976"/>
            <a:ext cx="266700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D3EBBA-C4AF-4263-B9DC-32DF474D1C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53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MARGA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AMS during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HCCT 2010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concentration comparison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960930" y="1124744"/>
            <a:ext cx="76340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SO</a:t>
            </a:r>
            <a:r>
              <a:rPr lang="de-DE" sz="2000" baseline="-25000" dirty="0" smtClean="0">
                <a:latin typeface="+mj-lt"/>
              </a:rPr>
              <a:t>4</a:t>
            </a:r>
            <a:r>
              <a:rPr lang="de-DE" sz="2000" baseline="30000" dirty="0" smtClean="0">
                <a:latin typeface="+mj-lt"/>
              </a:rPr>
              <a:t>2-</a:t>
            </a:r>
            <a:endParaRPr lang="en-US" sz="2000" baseline="30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21" y="908720"/>
            <a:ext cx="8739187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4024" y="6252380"/>
            <a:ext cx="820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AMS measurements </a:t>
            </a:r>
            <a:r>
              <a:rPr lang="en-US" sz="1800" dirty="0">
                <a:latin typeface="+mj-lt"/>
              </a:rPr>
              <a:t>during HCCT </a:t>
            </a:r>
            <a:r>
              <a:rPr lang="en-US" sz="1800" dirty="0" smtClean="0">
                <a:latin typeface="+mj-lt"/>
              </a:rPr>
              <a:t>2010 were done by Laurent </a:t>
            </a:r>
            <a:r>
              <a:rPr lang="en-US" sz="1800" dirty="0" err="1" smtClean="0">
                <a:latin typeface="+mj-lt"/>
              </a:rPr>
              <a:t>Poulain</a:t>
            </a:r>
            <a:endParaRPr lang="en-US" sz="1800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59" y="4718754"/>
            <a:ext cx="8112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Very good correlation between MARGA and AMS during HCCT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Differences in the nitrate concentration were observed during days with western air masses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1448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68" y="1988840"/>
            <a:ext cx="76835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738" y="1124744"/>
            <a:ext cx="3065463" cy="2674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53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MARGA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gas monitor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concentration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0475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688" y="3778399"/>
            <a:ext cx="6912768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93" y="872679"/>
            <a:ext cx="7060819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53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MARGA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minidenuder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concentration comparison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7380312" y="2077224"/>
            <a:ext cx="1375659" cy="2826022"/>
            <a:chOff x="7380312" y="2077224"/>
            <a:chExt cx="1375659" cy="282602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077224"/>
              <a:ext cx="1375659" cy="170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umweltbundesam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641" y="3798346"/>
              <a:ext cx="11430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729" y="796925"/>
            <a:ext cx="27336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536" y="3752279"/>
            <a:ext cx="27860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4538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4" descr="C:\Users\box1\Documents\MARGA\Vorträge\NH3Treffen2011\2011-10-06 11.11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307" y="981075"/>
            <a:ext cx="37798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box1\Documents\MARGA\Vorträge\NH3Treffen2011\Batch-Denuder\21092011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888383" cy="291570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53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Batchdenuder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HONO and HNO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measurements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747104" y="5517232"/>
            <a:ext cx="421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Offline system with autosampler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31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153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MARGA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Batchdenuder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of  HONO and HNO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concentrations</a:t>
            </a:r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4067944" y="1988840"/>
            <a:ext cx="1008112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HONO</a:t>
            </a:r>
            <a:endParaRPr lang="en-US" sz="20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24211" y="4509120"/>
            <a:ext cx="899293" cy="4001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HNO</a:t>
            </a:r>
            <a:r>
              <a:rPr lang="de-DE" sz="2000" baseline="-25000" dirty="0" smtClean="0">
                <a:latin typeface="+mj-lt"/>
              </a:rPr>
              <a:t>3</a:t>
            </a:r>
            <a:endParaRPr lang="en-US" sz="2000" baseline="-250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46411"/>
            <a:ext cx="3179763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2607"/>
            <a:ext cx="320516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97" y="1094606"/>
            <a:ext cx="32305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497" y="3672607"/>
            <a:ext cx="319246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851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de-DE" dirty="0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375" y="1333500"/>
            <a:ext cx="8361363" cy="5911850"/>
          </a:xfrm>
        </p:spPr>
        <p:txBody>
          <a:bodyPr/>
          <a:lstStyle/>
          <a:p>
            <a:pPr eaLnBrk="1" hangingPunct="1">
              <a:buClr>
                <a:schemeClr val="bg1">
                  <a:lumMod val="75000"/>
                </a:schemeClr>
              </a:buClr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Experimental description: The MARGA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 dirty="0" smtClean="0"/>
              <a:t>Results:</a:t>
            </a:r>
            <a:r>
              <a:rPr lang="en-US" dirty="0" smtClean="0"/>
              <a:t>  </a:t>
            </a:r>
          </a:p>
          <a:p>
            <a:pPr lvl="1" eaLnBrk="1" hangingPunct="1"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Time series of the measured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gases and particles</a:t>
            </a:r>
            <a:endParaRPr lang="en-US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Comparison of the MARGA with other instruments</a:t>
            </a:r>
          </a:p>
          <a:p>
            <a:pPr lvl="1" eaLnBrk="1" hangingPunct="1">
              <a:buFontTx/>
              <a:buChar char="-"/>
            </a:pPr>
            <a:r>
              <a:rPr lang="en-US" sz="2600" dirty="0" smtClean="0"/>
              <a:t>Influence of the air mass origin on the aerosol concentrations</a:t>
            </a:r>
          </a:p>
          <a:p>
            <a:pPr lvl="1" eaLnBrk="1" hangingPunct="1">
              <a:buFontTx/>
              <a:buChar char="-"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Comparison of MARGA</a:t>
            </a:r>
            <a:r>
              <a:rPr lang="en-US" sz="2600" dirty="0"/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measurements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with ISORROPIA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calculations</a:t>
            </a:r>
          </a:p>
          <a:p>
            <a:pPr eaLnBrk="1" hangingPunct="1"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r>
              <a:rPr lang="en-US" sz="2600" dirty="0" smtClean="0"/>
              <a:t> 	</a:t>
            </a:r>
            <a:endParaRPr lang="de-DE" sz="26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04BCE-9557-4C5C-9430-8CC2EC2F68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055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395536" y="4077072"/>
            <a:ext cx="8621280" cy="121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defTabSz="49530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1pPr>
            <a:lvl2pPr marL="476250" indent="-238125" defTabSz="49530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2pPr>
            <a:lvl3pPr marL="714375" indent="-238125" defTabSz="49530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3pPr>
            <a:lvl4pPr marL="952500" indent="-238125" defTabSz="49530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4pPr>
            <a:lvl5pPr marL="1190625" indent="-238125" defTabSz="495300"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5pPr>
            <a:lvl6pPr marL="1647825" indent="-238125" defTabSz="4953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6pPr>
            <a:lvl7pPr marL="2105025" indent="-238125" defTabSz="4953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7pPr>
            <a:lvl8pPr marL="2562225" indent="-238125" defTabSz="4953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8pPr>
            <a:lvl9pPr marL="3019425" indent="-238125" defTabSz="4953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en-US" sz="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96-hour backward trajectories were calculated twice a day (10:00 and 18:00 CET) for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</a:rPr>
              <a:t>200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</a:rPr>
              <a:t>500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und 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</a:rPr>
              <a:t>1500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m above ground level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Source: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http://www.arl.noaa.gov/ready/hysplit4.htm</a:t>
            </a:r>
            <a:endParaRPr lang="en-US" sz="1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90205" name="Group 61"/>
          <p:cNvGrpSpPr>
            <a:grpSpLocks/>
          </p:cNvGrpSpPr>
          <p:nvPr/>
        </p:nvGrpSpPr>
        <p:grpSpPr bwMode="auto">
          <a:xfrm>
            <a:off x="326881" y="1077233"/>
            <a:ext cx="8562240" cy="3149205"/>
            <a:chOff x="227" y="748"/>
            <a:chExt cx="5946" cy="2026"/>
          </a:xfrm>
        </p:grpSpPr>
        <p:pic>
          <p:nvPicPr>
            <p:cNvPr id="390149" name="Picture 5" descr="trajek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1156"/>
              <a:ext cx="1543" cy="1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0150" name="Picture 6" descr="trakek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156"/>
              <a:ext cx="1501" cy="11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27" y="838"/>
              <a:ext cx="122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1pPr>
              <a:lvl2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2pPr>
              <a:lvl3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3pPr>
              <a:lvl4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4pPr>
              <a:lvl5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5pPr>
              <a:lvl6pPr marL="1536700" indent="-2159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6pPr>
              <a:lvl7pPr marL="1993900" indent="-2159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7pPr>
              <a:lvl8pPr marL="2451100" indent="-2159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8pPr>
              <a:lvl9pPr marL="2908300" indent="-2159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9pPr>
            </a:lstStyle>
            <a:p>
              <a:pPr defTabSz="829452">
                <a:lnSpc>
                  <a:spcPct val="100000"/>
                </a:lnSpc>
                <a:buClrTx/>
                <a:buSzTx/>
              </a:pPr>
              <a:r>
                <a:rPr lang="en-US" sz="1900" smtClean="0">
                  <a:solidFill>
                    <a:schemeClr val="tx1"/>
                  </a:solidFill>
                  <a:latin typeface="Times New Roman" pitchFamily="18" charset="0"/>
                </a:rPr>
                <a:t>Example WEST</a:t>
              </a:r>
              <a:endParaRPr lang="en-US" sz="19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pic>
          <p:nvPicPr>
            <p:cNvPr id="390180" name="Picture 36" descr="WEST_OS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" y="748"/>
              <a:ext cx="2801" cy="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0201" name="Text Box 57"/>
            <p:cNvSpPr txBox="1">
              <a:spLocks noChangeArrowheads="1"/>
            </p:cNvSpPr>
            <p:nvPr/>
          </p:nvSpPr>
          <p:spPr bwMode="auto">
            <a:xfrm>
              <a:off x="4672" y="838"/>
              <a:ext cx="119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1pPr>
              <a:lvl2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2pPr>
              <a:lvl3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3pPr>
              <a:lvl4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4pPr>
              <a:lvl5pPr>
                <a:lnSpc>
                  <a:spcPct val="98000"/>
                </a:lnSpc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5pPr>
              <a:lvl6pPr marL="1536700" indent="-2159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6pPr>
              <a:lvl7pPr marL="1993900" indent="-2159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7pPr>
              <a:lvl8pPr marL="2451100" indent="-2159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8pPr>
              <a:lvl9pPr marL="2908300" indent="-21590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200">
                  <a:solidFill>
                    <a:srgbClr val="000000"/>
                  </a:solidFill>
                  <a:latin typeface="Bitstream Vera Sans" pitchFamily="34" charset="0"/>
                </a:defRPr>
              </a:lvl9pPr>
            </a:lstStyle>
            <a:p>
              <a:pPr defTabSz="829452">
                <a:lnSpc>
                  <a:spcPct val="100000"/>
                </a:lnSpc>
                <a:buClrTx/>
                <a:buSzTx/>
              </a:pPr>
              <a:r>
                <a:rPr lang="en-US" sz="1900" smtClean="0">
                  <a:solidFill>
                    <a:schemeClr val="tx1"/>
                  </a:solidFill>
                  <a:latin typeface="Times New Roman" pitchFamily="18" charset="0"/>
                </a:rPr>
                <a:t>Example EAST</a:t>
              </a:r>
              <a:endParaRPr lang="en-US" sz="19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390203" name="Text Box 59"/>
          <p:cNvSpPr txBox="1">
            <a:spLocks noChangeArrowheads="1"/>
          </p:cNvSpPr>
          <p:nvPr/>
        </p:nvSpPr>
        <p:spPr bwMode="auto">
          <a:xfrm>
            <a:off x="326880" y="816566"/>
            <a:ext cx="1682348" cy="3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1pPr>
            <a:lvl2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2pPr>
            <a:lvl3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3pPr>
            <a:lvl4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4pPr>
            <a:lvl5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5pPr>
            <a:lvl6pPr marL="15367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6pPr>
            <a:lvl7pPr marL="19939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7pPr>
            <a:lvl8pPr marL="24511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8pPr>
            <a:lvl9pPr marL="29083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9pPr>
          </a:lstStyle>
          <a:p>
            <a:pPr defTabSz="829452">
              <a:lnSpc>
                <a:spcPct val="100000"/>
              </a:lnSpc>
              <a:buClrTx/>
              <a:buSzTx/>
            </a:pPr>
            <a:r>
              <a:rPr lang="en-US" sz="1900" smtClean="0">
                <a:solidFill>
                  <a:schemeClr val="accent2"/>
                </a:solidFill>
                <a:latin typeface="Times New Roman" pitchFamily="18" charset="0"/>
              </a:rPr>
              <a:t>Air mass origin</a:t>
            </a:r>
            <a:endParaRPr lang="en-US" sz="19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90204" name="Text Box 60"/>
          <p:cNvSpPr txBox="1">
            <a:spLocks noChangeArrowheads="1"/>
          </p:cNvSpPr>
          <p:nvPr/>
        </p:nvSpPr>
        <p:spPr bwMode="auto">
          <a:xfrm>
            <a:off x="395536" y="5373216"/>
            <a:ext cx="856801" cy="3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1pPr>
            <a:lvl2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2pPr>
            <a:lvl3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3pPr>
            <a:lvl4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4pPr>
            <a:lvl5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5pPr>
            <a:lvl6pPr marL="15367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6pPr>
            <a:lvl7pPr marL="19939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7pPr>
            <a:lvl8pPr marL="24511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8pPr>
            <a:lvl9pPr marL="29083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9pPr>
          </a:lstStyle>
          <a:p>
            <a:pPr defTabSz="829452">
              <a:lnSpc>
                <a:spcPct val="100000"/>
              </a:lnSpc>
              <a:buClrTx/>
              <a:buSzTx/>
            </a:pPr>
            <a:r>
              <a:rPr lang="en-US" sz="1900" dirty="0" smtClean="0">
                <a:solidFill>
                  <a:schemeClr val="accent2"/>
                </a:solidFill>
                <a:latin typeface="Times New Roman" pitchFamily="18" charset="0"/>
              </a:rPr>
              <a:t>Season</a:t>
            </a:r>
            <a:endParaRPr lang="en-US" sz="19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90206" name="Text Box 62"/>
          <p:cNvSpPr txBox="1">
            <a:spLocks noChangeArrowheads="1"/>
          </p:cNvSpPr>
          <p:nvPr/>
        </p:nvSpPr>
        <p:spPr bwMode="auto">
          <a:xfrm>
            <a:off x="395536" y="5699972"/>
            <a:ext cx="3896223" cy="7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1pPr>
            <a:lvl2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2pPr>
            <a:lvl3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3pPr>
            <a:lvl4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4pPr>
            <a:lvl5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5pPr>
            <a:lvl6pPr marL="15367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6pPr>
            <a:lvl7pPr marL="19939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7pPr>
            <a:lvl8pPr marL="24511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8pPr>
            <a:lvl9pPr marL="29083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9pPr>
          </a:lstStyle>
          <a:p>
            <a:pPr defTabSz="829452">
              <a:lnSpc>
                <a:spcPct val="100000"/>
              </a:lnSpc>
              <a:buClrTx/>
              <a:buSz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Winter: 	November – April</a:t>
            </a:r>
          </a:p>
          <a:p>
            <a:pPr defTabSz="829452">
              <a:lnSpc>
                <a:spcPct val="100000"/>
              </a:lnSpc>
              <a:buClrTx/>
              <a:buSzTx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Summer:	May – October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0212" name="Text Box 68"/>
          <p:cNvSpPr txBox="1">
            <a:spLocks noChangeArrowheads="1"/>
          </p:cNvSpPr>
          <p:nvPr/>
        </p:nvSpPr>
        <p:spPr bwMode="auto">
          <a:xfrm>
            <a:off x="5077045" y="6303542"/>
            <a:ext cx="3768752" cy="3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1pPr>
            <a:lvl2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2pPr>
            <a:lvl3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3pPr>
            <a:lvl4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4pPr>
            <a:lvl5pPr>
              <a:lnSpc>
                <a:spcPct val="98000"/>
              </a:lnSpc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5pPr>
            <a:lvl6pPr marL="15367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6pPr>
            <a:lvl7pPr marL="19939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7pPr>
            <a:lvl8pPr marL="24511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8pPr>
            <a:lvl9pPr marL="2908300" indent="-2159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200">
                <a:solidFill>
                  <a:srgbClr val="000000"/>
                </a:solidFill>
                <a:latin typeface="Bitstream Vera Sans" pitchFamily="34" charset="0"/>
              </a:defRPr>
            </a:lvl9pPr>
          </a:lstStyle>
          <a:p>
            <a:pPr defTabSz="829452">
              <a:lnSpc>
                <a:spcPct val="100000"/>
              </a:lnSpc>
              <a:buClrTx/>
              <a:buSzTx/>
            </a:pP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Spindler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 et al. (2010) Atmos.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</a:rPr>
              <a:t>Env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</a:rPr>
              <a:t>. 44, 164-173</a:t>
            </a:r>
            <a:endParaRPr lang="en-US" sz="15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79488" y="0"/>
            <a:ext cx="8032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</a:rPr>
              <a:t>Determination of air mass origin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77045" y="5534101"/>
            <a:ext cx="3546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Sector West:	210</a:t>
            </a:r>
            <a:r>
              <a:rPr lang="de-DE" sz="2400" dirty="0">
                <a:latin typeface="Calibri"/>
                <a:ea typeface="Calibri"/>
                <a:cs typeface="Times New Roman"/>
              </a:rPr>
              <a:t>°</a:t>
            </a:r>
            <a:r>
              <a:rPr lang="en-US" sz="2200" dirty="0" smtClean="0">
                <a:latin typeface="+mj-lt"/>
              </a:rPr>
              <a:t> – 320°</a:t>
            </a:r>
          </a:p>
          <a:p>
            <a:r>
              <a:rPr lang="en-US" sz="2200" dirty="0" smtClean="0">
                <a:latin typeface="+mj-lt"/>
              </a:rPr>
              <a:t>Sector East:	  35</a:t>
            </a:r>
            <a:r>
              <a:rPr lang="de-DE" sz="2400" dirty="0">
                <a:latin typeface="Calibri"/>
                <a:ea typeface="Calibri"/>
                <a:cs typeface="Times New Roman"/>
              </a:rPr>
              <a:t>°</a:t>
            </a:r>
            <a:r>
              <a:rPr lang="en-US" sz="2200" dirty="0" smtClean="0">
                <a:latin typeface="+mj-lt"/>
              </a:rPr>
              <a:t> – 140°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593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de-DE" dirty="0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375" y="1333500"/>
            <a:ext cx="8361363" cy="591185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 dirty="0" smtClean="0"/>
              <a:t>Experimental description: The MARGA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 dirty="0" smtClean="0"/>
              <a:t>Results:</a:t>
            </a:r>
            <a:r>
              <a:rPr lang="en-US" dirty="0" smtClean="0"/>
              <a:t>  </a:t>
            </a:r>
          </a:p>
          <a:p>
            <a:pPr lvl="1" eaLnBrk="1" hangingPunct="1">
              <a:buClr>
                <a:srgbClr val="000000"/>
              </a:buClr>
              <a:buFontTx/>
              <a:buChar char="-"/>
            </a:pPr>
            <a:r>
              <a:rPr lang="en-US" sz="2600" dirty="0" smtClean="0"/>
              <a:t>Time series of the measured gases and particles</a:t>
            </a:r>
          </a:p>
          <a:p>
            <a:pPr lvl="1" eaLnBrk="1" hangingPunct="1">
              <a:buClr>
                <a:srgbClr val="000000"/>
              </a:buClr>
              <a:buFontTx/>
              <a:buChar char="-"/>
            </a:pPr>
            <a:r>
              <a:rPr lang="en-US" sz="2600" dirty="0" smtClean="0"/>
              <a:t>Comparison of the MARGA with other instruments</a:t>
            </a:r>
          </a:p>
          <a:p>
            <a:pPr lvl="1" eaLnBrk="1" hangingPunct="1">
              <a:buClr>
                <a:srgbClr val="000000"/>
              </a:buClr>
              <a:buFontTx/>
              <a:buChar char="-"/>
            </a:pPr>
            <a:r>
              <a:rPr lang="en-US" sz="2600" dirty="0" smtClean="0"/>
              <a:t>Influence of the air mass origin on the aerosol concentrations</a:t>
            </a:r>
          </a:p>
          <a:p>
            <a:pPr lvl="1" eaLnBrk="1" hangingPunct="1">
              <a:buClr>
                <a:srgbClr val="000000"/>
              </a:buClr>
              <a:buFontTx/>
              <a:buChar char="-"/>
            </a:pPr>
            <a:r>
              <a:rPr lang="en-US" sz="2600" dirty="0"/>
              <a:t>Comparison of </a:t>
            </a:r>
            <a:r>
              <a:rPr lang="en-US" sz="2600" dirty="0" smtClean="0"/>
              <a:t>MARGA </a:t>
            </a:r>
            <a:r>
              <a:rPr lang="en-US" sz="2600" dirty="0"/>
              <a:t>measurements with ISORROPIA </a:t>
            </a:r>
            <a:r>
              <a:rPr lang="en-US" sz="2600" dirty="0" smtClean="0"/>
              <a:t>calculations</a:t>
            </a:r>
          </a:p>
          <a:p>
            <a:pPr eaLnBrk="1" hangingPunct="1">
              <a:buSzPct val="100000"/>
              <a:buFont typeface="Arial" charset="0"/>
              <a:buChar char="•"/>
            </a:pPr>
            <a:r>
              <a:rPr lang="en-US" sz="2600" dirty="0" smtClean="0"/>
              <a:t>Summary 	</a:t>
            </a:r>
            <a:endParaRPr lang="de-DE" sz="26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04BCE-9557-4C5C-9430-8CC2EC2F68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79512" y="4806539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Summer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45533" y="371703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West (130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637151" y="375482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East (19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37046" y="2492896"/>
            <a:ext cx="88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Winter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547664" y="14522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West (91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649361" y="148478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East (40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979488" y="0"/>
            <a:ext cx="8032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</a:rPr>
              <a:t>Influence of the air mass origin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</a:rPr>
              <a:t>Diurnal variation of the SO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</a:rPr>
              <a:t> concentration in 2011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2908074" y="6230640"/>
            <a:ext cx="333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Char char="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Median     </a:t>
            </a:r>
            <a:r>
              <a:rPr lang="en-US" sz="1800" dirty="0">
                <a:solidFill>
                  <a:srgbClr val="7F7F7F"/>
                </a:solidFill>
                <a:latin typeface="Wingdings" pitchFamily="2" charset="2"/>
                <a:cs typeface="Times New Roman" pitchFamily="18" charset="0"/>
              </a:rPr>
              <a:t>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Interquartile range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901569"/>
            <a:ext cx="30671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SO</a:t>
            </a:r>
            <a:r>
              <a:rPr lang="en-US" sz="2000" b="1" baseline="-25000" dirty="0" smtClean="0">
                <a:latin typeface="+mj-lt"/>
              </a:rPr>
              <a:t>2</a:t>
            </a:r>
            <a:r>
              <a:rPr lang="en-US" sz="2000" b="1" dirty="0" smtClean="0">
                <a:latin typeface="+mj-lt"/>
              </a:rPr>
              <a:t> concentration in 2011</a:t>
            </a:r>
            <a:endParaRPr lang="en-US" sz="2000" b="1" dirty="0"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096" y="1700808"/>
            <a:ext cx="4044950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60339"/>
            <a:ext cx="405765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050" y="4005535"/>
            <a:ext cx="38544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535"/>
            <a:ext cx="38925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0787" y="5787697"/>
            <a:ext cx="1008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latin typeface="+mj-lt"/>
              </a:rPr>
              <a:t>Local</a:t>
            </a:r>
            <a:r>
              <a:rPr lang="de-DE" sz="1500" dirty="0" smtClean="0">
                <a:latin typeface="+mj-lt"/>
              </a:rPr>
              <a:t> time</a:t>
            </a:r>
            <a:endParaRPr lang="en-US" sz="1500" dirty="0"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49212" y="5769445"/>
            <a:ext cx="1008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latin typeface="+mj-lt"/>
              </a:rPr>
              <a:t>Local</a:t>
            </a:r>
            <a:r>
              <a:rPr lang="de-DE" sz="1500" dirty="0" smtClean="0">
                <a:latin typeface="+mj-lt"/>
              </a:rPr>
              <a:t> time</a:t>
            </a: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760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9488" y="0"/>
            <a:ext cx="8032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dirty="0" smtClean="0">
                <a:latin typeface="Times New Roman" pitchFamily="18" charset="0"/>
              </a:rPr>
              <a:t>Influence of the air mass origin</a:t>
            </a:r>
          </a:p>
          <a:p>
            <a:pPr eaLnBrk="1" hangingPunct="1">
              <a:lnSpc>
                <a:spcPct val="100000"/>
              </a:lnSpc>
            </a:pPr>
            <a:r>
              <a:rPr lang="en-US" dirty="0">
                <a:latin typeface="Times New Roman" pitchFamily="18" charset="0"/>
              </a:rPr>
              <a:t>Diurnal variation of the NH</a:t>
            </a:r>
            <a:r>
              <a:rPr lang="en-US" baseline="-25000" dirty="0" smtClean="0">
                <a:latin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</a:rPr>
              <a:t> concentration in 2011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901569"/>
            <a:ext cx="321299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NH</a:t>
            </a:r>
            <a:r>
              <a:rPr lang="en-US" sz="2000" b="1" baseline="-25000" dirty="0" smtClean="0">
                <a:latin typeface="+mj-lt"/>
              </a:rPr>
              <a:t>4</a:t>
            </a:r>
            <a:r>
              <a:rPr lang="en-US" sz="2000" b="1" baseline="30000" dirty="0" smtClean="0">
                <a:latin typeface="+mj-lt"/>
              </a:rPr>
              <a:t>+</a:t>
            </a:r>
            <a:r>
              <a:rPr lang="en-US" sz="2000" b="1" dirty="0" smtClean="0">
                <a:latin typeface="+mj-lt"/>
              </a:rPr>
              <a:t> concentration in 2011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4725144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Summer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00200" y="371703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West (130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37151" y="377393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East (19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7046" y="2582553"/>
            <a:ext cx="88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Winter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47664" y="145229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West (91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49361" y="148478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East (40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519" y="1722309"/>
            <a:ext cx="39433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908074" y="6230640"/>
            <a:ext cx="333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Char char="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Median     </a:t>
            </a:r>
            <a:r>
              <a:rPr lang="en-US" sz="1800" dirty="0">
                <a:solidFill>
                  <a:srgbClr val="7F7F7F"/>
                </a:solidFill>
                <a:latin typeface="Wingdings" pitchFamily="2" charset="2"/>
                <a:cs typeface="Times New Roman" pitchFamily="18" charset="0"/>
              </a:rPr>
              <a:t>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Interquartile range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614" y="1668128"/>
            <a:ext cx="4108450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90638"/>
            <a:ext cx="389255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3877" y="3962733"/>
            <a:ext cx="389255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490787" y="5787697"/>
            <a:ext cx="1008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latin typeface="+mj-lt"/>
              </a:rPr>
              <a:t>Local</a:t>
            </a:r>
            <a:r>
              <a:rPr lang="de-DE" sz="1500" dirty="0" smtClean="0">
                <a:latin typeface="+mj-lt"/>
              </a:rPr>
              <a:t> time</a:t>
            </a:r>
            <a:endParaRPr lang="en-US" sz="1500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587727" y="5770131"/>
            <a:ext cx="10086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>
                <a:latin typeface="+mj-lt"/>
              </a:rPr>
              <a:t>Local</a:t>
            </a:r>
            <a:r>
              <a:rPr lang="de-DE" sz="1500" dirty="0" smtClean="0">
                <a:latin typeface="+mj-lt"/>
              </a:rPr>
              <a:t> time</a:t>
            </a: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3345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de-DE" dirty="0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375" y="1333500"/>
            <a:ext cx="8361363" cy="5911850"/>
          </a:xfrm>
        </p:spPr>
        <p:txBody>
          <a:bodyPr/>
          <a:lstStyle/>
          <a:p>
            <a:pPr eaLnBrk="1" hangingPunct="1">
              <a:buClr>
                <a:schemeClr val="bg1">
                  <a:lumMod val="75000"/>
                </a:schemeClr>
              </a:buClr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Experimental description: The MARGA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 dirty="0" smtClean="0"/>
              <a:t>Results:</a:t>
            </a:r>
            <a:r>
              <a:rPr lang="en-US" dirty="0" smtClean="0"/>
              <a:t>  </a:t>
            </a:r>
          </a:p>
          <a:p>
            <a:pPr lvl="1" eaLnBrk="1" hangingPunct="1"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Time series of the measured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gases and particles</a:t>
            </a:r>
            <a:endParaRPr lang="en-US" sz="2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Comparison of the MARGA with other instruments</a:t>
            </a:r>
          </a:p>
          <a:p>
            <a:pPr lvl="1" eaLnBrk="1" hangingPunct="1"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Influence of the air mass origin on the aerosol concentrations</a:t>
            </a:r>
          </a:p>
          <a:p>
            <a:pPr lvl="1" eaLnBrk="1" hangingPunct="1">
              <a:buFontTx/>
              <a:buChar char="-"/>
            </a:pPr>
            <a:r>
              <a:rPr lang="en-US" sz="2600" dirty="0"/>
              <a:t>Comparison of MARGA measurements with ISORROPIA </a:t>
            </a:r>
            <a:r>
              <a:rPr lang="en-US" sz="2600" dirty="0" smtClean="0"/>
              <a:t>calculations</a:t>
            </a:r>
          </a:p>
          <a:p>
            <a:pPr eaLnBrk="1" hangingPunct="1"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r>
              <a:rPr lang="en-US" sz="2600" dirty="0" smtClean="0"/>
              <a:t> 	</a:t>
            </a:r>
            <a:endParaRPr lang="de-DE" sz="26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04BCE-9557-4C5C-9430-8CC2EC2F68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620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ISORROPIA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946150"/>
            <a:ext cx="8753475" cy="428307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/>
              <a:t>ISORROPIA calculates the composition and phase state of NH</a:t>
            </a:r>
            <a:r>
              <a:rPr lang="en-US" baseline="-25000" smtClean="0"/>
              <a:t>4</a:t>
            </a:r>
            <a:r>
              <a:rPr lang="en-US" baseline="30000" smtClean="0"/>
              <a:t>+</a:t>
            </a:r>
            <a:r>
              <a:rPr lang="en-US" smtClean="0"/>
              <a:t>, SO</a:t>
            </a:r>
            <a:r>
              <a:rPr lang="en-US" baseline="-25000" smtClean="0"/>
              <a:t>4</a:t>
            </a:r>
            <a:r>
              <a:rPr lang="en-US" baseline="30000" smtClean="0"/>
              <a:t>2-</a:t>
            </a:r>
            <a:r>
              <a:rPr lang="en-US" smtClean="0"/>
              <a:t>, NO</a:t>
            </a:r>
            <a:r>
              <a:rPr lang="en-US" baseline="-25000" smtClean="0"/>
              <a:t>3</a:t>
            </a:r>
            <a:r>
              <a:rPr lang="en-US" baseline="30000" smtClean="0"/>
              <a:t>-</a:t>
            </a:r>
            <a:r>
              <a:rPr lang="en-US" smtClean="0"/>
              <a:t>, Cl</a:t>
            </a:r>
            <a:r>
              <a:rPr lang="en-US" baseline="30000" smtClean="0"/>
              <a:t>-</a:t>
            </a:r>
            <a:r>
              <a:rPr lang="en-US" smtClean="0"/>
              <a:t>, Na</a:t>
            </a:r>
            <a:r>
              <a:rPr lang="en-US" baseline="30000" smtClean="0"/>
              <a:t>+</a:t>
            </a:r>
            <a:r>
              <a:rPr lang="en-US" smtClean="0"/>
              <a:t>, K</a:t>
            </a:r>
            <a:r>
              <a:rPr lang="en-US" baseline="30000" smtClean="0"/>
              <a:t>+</a:t>
            </a:r>
            <a:r>
              <a:rPr lang="en-US" smtClean="0"/>
              <a:t>, Mg</a:t>
            </a:r>
            <a:r>
              <a:rPr lang="en-US" baseline="30000" smtClean="0"/>
              <a:t>2+</a:t>
            </a:r>
            <a:r>
              <a:rPr lang="en-US" smtClean="0"/>
              <a:t>, Ca</a:t>
            </a:r>
            <a:r>
              <a:rPr lang="en-US" baseline="30000" smtClean="0"/>
              <a:t>2+</a:t>
            </a:r>
            <a:r>
              <a:rPr lang="en-US" smtClean="0"/>
              <a:t> in </a:t>
            </a:r>
            <a:r>
              <a:rPr lang="en-US" b="1" smtClean="0"/>
              <a:t>thermodynamic equilibrium</a:t>
            </a:r>
            <a:r>
              <a:rPr lang="en-US" smtClean="0"/>
              <a:t> with  gas phase precursors </a:t>
            </a:r>
          </a:p>
          <a:p>
            <a:endParaRPr lang="en-US" sz="1000" smtClean="0"/>
          </a:p>
          <a:p>
            <a:endParaRPr lang="en-US" sz="1000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  <a:p>
            <a:pPr>
              <a:buFont typeface="Times New Roman" pitchFamily="18" charset="0"/>
              <a:buNone/>
            </a:pPr>
            <a:endParaRPr lang="en-US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578475" y="5661025"/>
            <a:ext cx="42497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de-DE" sz="1400">
                <a:latin typeface="Times New Roman" pitchFamily="18" charset="0"/>
              </a:rPr>
              <a:t>Nenes et al., </a:t>
            </a:r>
            <a:r>
              <a:rPr lang="de-DE" sz="1400" i="1">
                <a:latin typeface="Times New Roman" pitchFamily="18" charset="0"/>
              </a:rPr>
              <a:t>Aquatic Geochemistry</a:t>
            </a:r>
            <a:r>
              <a:rPr lang="de-DE" sz="1400">
                <a:latin typeface="Times New Roman" pitchFamily="18" charset="0"/>
              </a:rPr>
              <a:t>, 1998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de-DE" sz="1400">
                <a:latin typeface="Times New Roman" pitchFamily="18" charset="0"/>
              </a:rPr>
              <a:t>Fountoukis and Nenes, </a:t>
            </a:r>
            <a:r>
              <a:rPr lang="de-DE" sz="1400" i="1">
                <a:latin typeface="Times New Roman" pitchFamily="18" charset="0"/>
              </a:rPr>
              <a:t>Atmos.Chem.Phys.</a:t>
            </a:r>
            <a:r>
              <a:rPr lang="de-DE" sz="1400">
                <a:latin typeface="Times New Roman" pitchFamily="18" charset="0"/>
              </a:rPr>
              <a:t>, 2007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de-DE" sz="1400">
                <a:latin typeface="Times New Roman" pitchFamily="18" charset="0"/>
              </a:rPr>
              <a:t>http://nenes.eas.gatech.edu/ISORROPIA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endParaRPr lang="de-DE" sz="140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ED1749-1B02-4E84-95FF-DAABF5FD94D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531813" y="2492375"/>
            <a:ext cx="8361362" cy="2843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38100" tIns="38100" rIns="82918" bIns="38100"/>
          <a:lstStyle>
            <a:lvl1pPr marL="398463" indent="-293688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8000"/>
              </a:lnSpc>
              <a:spcBef>
                <a:spcPts val="1000"/>
              </a:spcBef>
              <a:buSzPct val="44000"/>
              <a:buFont typeface="Times New Roman" pitchFamily="18" charset="0"/>
              <a:buNone/>
            </a:pPr>
            <a:r>
              <a:rPr lang="de-DE" sz="2200" b="1">
                <a:latin typeface="Times New Roman" pitchFamily="18" charset="0"/>
                <a:sym typeface="Times New Roman" pitchFamily="18" charset="0"/>
              </a:rPr>
              <a:t>Forward problem (stable state):</a:t>
            </a:r>
          </a:p>
          <a:p>
            <a:pPr>
              <a:lnSpc>
                <a:spcPct val="98000"/>
              </a:lnSpc>
              <a:spcBef>
                <a:spcPts val="1000"/>
              </a:spcBef>
              <a:buSzPct val="44000"/>
              <a:buFont typeface="Times New Roman" pitchFamily="18" charset="0"/>
              <a:buNone/>
            </a:pPr>
            <a:r>
              <a:rPr lang="de-DE" sz="2200">
                <a:latin typeface="Times New Roman" pitchFamily="18" charset="0"/>
                <a:sym typeface="Times New Roman" pitchFamily="18" charset="0"/>
              </a:rPr>
              <a:t>	Input: T, RH, [SO</a:t>
            </a:r>
            <a:r>
              <a:rPr lang="de-DE" sz="2200" baseline="-25000">
                <a:latin typeface="Times New Roman" pitchFamily="18" charset="0"/>
                <a:sym typeface="Times New Roman" pitchFamily="18" charset="0"/>
              </a:rPr>
              <a:t>4</a:t>
            </a:r>
            <a:r>
              <a:rPr lang="de-DE" sz="2200" baseline="30000">
                <a:latin typeface="Times New Roman" pitchFamily="18" charset="0"/>
                <a:sym typeface="Times New Roman" pitchFamily="18" charset="0"/>
              </a:rPr>
              <a:t>2-</a:t>
            </a:r>
            <a:r>
              <a:rPr lang="de-DE" sz="2200">
                <a:latin typeface="Times New Roman" pitchFamily="18" charset="0"/>
                <a:sym typeface="Times New Roman" pitchFamily="18" charset="0"/>
              </a:rPr>
              <a:t>], [mineral cations], [TN], [TA], [TCl]</a:t>
            </a:r>
          </a:p>
          <a:p>
            <a:pPr>
              <a:lnSpc>
                <a:spcPct val="98000"/>
              </a:lnSpc>
              <a:spcBef>
                <a:spcPts val="1000"/>
              </a:spcBef>
              <a:buSzPct val="44000"/>
              <a:buFont typeface="Times New Roman" pitchFamily="18" charset="0"/>
              <a:buChar char="●"/>
            </a:pPr>
            <a:endParaRPr lang="de-DE" sz="2200">
              <a:latin typeface="Times New Roman" pitchFamily="18" charset="0"/>
              <a:sym typeface="Times New Roman" pitchFamily="18" charset="0"/>
            </a:endParaRPr>
          </a:p>
          <a:p>
            <a:pPr>
              <a:lnSpc>
                <a:spcPct val="98000"/>
              </a:lnSpc>
              <a:spcBef>
                <a:spcPts val="1000"/>
              </a:spcBef>
              <a:buSzPct val="44000"/>
              <a:buFont typeface="Times New Roman" pitchFamily="18" charset="0"/>
              <a:buNone/>
            </a:pPr>
            <a:r>
              <a:rPr lang="de-DE" sz="2200">
                <a:latin typeface="Times New Roman" pitchFamily="18" charset="0"/>
                <a:sym typeface="Times New Roman" pitchFamily="18" charset="0"/>
              </a:rPr>
              <a:t>	Output: 	[TN] = </a:t>
            </a:r>
            <a:r>
              <a:rPr lang="de-DE" sz="2200" b="1">
                <a:latin typeface="Times New Roman" pitchFamily="18" charset="0"/>
                <a:sym typeface="Times New Roman" pitchFamily="18" charset="0"/>
              </a:rPr>
              <a:t>[NO</a:t>
            </a:r>
            <a:r>
              <a:rPr lang="de-DE" sz="2200" b="1" baseline="-25000">
                <a:latin typeface="Times New Roman" pitchFamily="18" charset="0"/>
                <a:sym typeface="Times New Roman" pitchFamily="18" charset="0"/>
              </a:rPr>
              <a:t>3</a:t>
            </a:r>
            <a:r>
              <a:rPr lang="de-DE" sz="2200" b="1" baseline="30000">
                <a:latin typeface="Times New Roman" pitchFamily="18" charset="0"/>
                <a:sym typeface="Times New Roman" pitchFamily="18" charset="0"/>
              </a:rPr>
              <a:t>-</a:t>
            </a:r>
            <a:r>
              <a:rPr lang="de-DE" sz="2200" b="1">
                <a:latin typeface="Times New Roman" pitchFamily="18" charset="0"/>
                <a:sym typeface="Times New Roman" pitchFamily="18" charset="0"/>
              </a:rPr>
              <a:t>] + [HNO</a:t>
            </a:r>
            <a:r>
              <a:rPr lang="de-DE" sz="2200" b="1" baseline="-25000">
                <a:latin typeface="Times New Roman" pitchFamily="18" charset="0"/>
                <a:sym typeface="Times New Roman" pitchFamily="18" charset="0"/>
              </a:rPr>
              <a:t>3</a:t>
            </a:r>
            <a:r>
              <a:rPr lang="de-DE" sz="2200" b="1">
                <a:latin typeface="Times New Roman" pitchFamily="18" charset="0"/>
                <a:sym typeface="Times New Roman" pitchFamily="18" charset="0"/>
              </a:rPr>
              <a:t>]</a:t>
            </a:r>
          </a:p>
          <a:p>
            <a:pPr>
              <a:lnSpc>
                <a:spcPct val="98000"/>
              </a:lnSpc>
              <a:spcBef>
                <a:spcPts val="1000"/>
              </a:spcBef>
              <a:buSzPct val="44000"/>
              <a:buFont typeface="Times New Roman" pitchFamily="18" charset="0"/>
              <a:buNone/>
            </a:pPr>
            <a:r>
              <a:rPr lang="de-DE" sz="2200">
                <a:latin typeface="Times New Roman" pitchFamily="18" charset="0"/>
                <a:sym typeface="Times New Roman" pitchFamily="18" charset="0"/>
              </a:rPr>
              <a:t>			[TA] = </a:t>
            </a:r>
            <a:r>
              <a:rPr lang="de-DE" sz="2200" b="1">
                <a:latin typeface="Times New Roman" pitchFamily="18" charset="0"/>
                <a:sym typeface="Times New Roman" pitchFamily="18" charset="0"/>
              </a:rPr>
              <a:t>[NH</a:t>
            </a:r>
            <a:r>
              <a:rPr lang="de-DE" sz="2200" b="1" baseline="-25000">
                <a:latin typeface="Times New Roman" pitchFamily="18" charset="0"/>
                <a:sym typeface="Times New Roman" pitchFamily="18" charset="0"/>
              </a:rPr>
              <a:t>4</a:t>
            </a:r>
            <a:r>
              <a:rPr lang="de-DE" sz="2200" b="1" baseline="30000">
                <a:latin typeface="Times New Roman" pitchFamily="18" charset="0"/>
                <a:sym typeface="Times New Roman" pitchFamily="18" charset="0"/>
              </a:rPr>
              <a:t>+</a:t>
            </a:r>
            <a:r>
              <a:rPr lang="de-DE" sz="2200" b="1">
                <a:latin typeface="Times New Roman" pitchFamily="18" charset="0"/>
                <a:sym typeface="Times New Roman" pitchFamily="18" charset="0"/>
              </a:rPr>
              <a:t>] + [NH</a:t>
            </a:r>
            <a:r>
              <a:rPr lang="de-DE" sz="2200" b="1" baseline="-25000">
                <a:latin typeface="Times New Roman" pitchFamily="18" charset="0"/>
                <a:sym typeface="Times New Roman" pitchFamily="18" charset="0"/>
              </a:rPr>
              <a:t>3</a:t>
            </a:r>
            <a:r>
              <a:rPr lang="de-DE" sz="2200" b="1">
                <a:latin typeface="Times New Roman" pitchFamily="18" charset="0"/>
                <a:sym typeface="Times New Roman" pitchFamily="18" charset="0"/>
              </a:rPr>
              <a:t>]</a:t>
            </a:r>
            <a:r>
              <a:rPr lang="de-DE" sz="2200">
                <a:latin typeface="Times New Roman" pitchFamily="18" charset="0"/>
                <a:sym typeface="Times New Roman" pitchFamily="18" charset="0"/>
              </a:rPr>
              <a:t> 		</a:t>
            </a:r>
          </a:p>
          <a:p>
            <a:pPr>
              <a:lnSpc>
                <a:spcPct val="98000"/>
              </a:lnSpc>
              <a:spcBef>
                <a:spcPts val="1000"/>
              </a:spcBef>
              <a:buSzPct val="44000"/>
              <a:buFont typeface="Times New Roman" pitchFamily="18" charset="0"/>
              <a:buNone/>
            </a:pPr>
            <a:r>
              <a:rPr lang="de-DE" sz="2200">
                <a:latin typeface="Times New Roman" pitchFamily="18" charset="0"/>
                <a:sym typeface="Times New Roman" pitchFamily="18" charset="0"/>
              </a:rPr>
              <a:t>			[TCl] = </a:t>
            </a:r>
            <a:r>
              <a:rPr lang="de-DE" sz="2200" b="1">
                <a:latin typeface="Times New Roman" pitchFamily="18" charset="0"/>
                <a:sym typeface="Times New Roman" pitchFamily="18" charset="0"/>
              </a:rPr>
              <a:t>[Cl</a:t>
            </a:r>
            <a:r>
              <a:rPr lang="de-DE" sz="2200" b="1" baseline="30000">
                <a:latin typeface="Times New Roman" pitchFamily="18" charset="0"/>
                <a:sym typeface="Times New Roman" pitchFamily="18" charset="0"/>
              </a:rPr>
              <a:t>-</a:t>
            </a:r>
            <a:r>
              <a:rPr lang="de-DE" sz="2200" b="1">
                <a:latin typeface="Times New Roman" pitchFamily="18" charset="0"/>
                <a:sym typeface="Times New Roman" pitchFamily="18" charset="0"/>
              </a:rPr>
              <a:t>] + [HCl]</a:t>
            </a:r>
          </a:p>
          <a:p>
            <a:pPr>
              <a:lnSpc>
                <a:spcPct val="98000"/>
              </a:lnSpc>
              <a:spcBef>
                <a:spcPts val="1000"/>
              </a:spcBef>
              <a:buSzPct val="44000"/>
              <a:buFont typeface="Times New Roman" pitchFamily="18" charset="0"/>
              <a:buChar char="●"/>
            </a:pPr>
            <a:endParaRPr lang="de-DE" sz="2200" b="1">
              <a:latin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MARGA </a:t>
            </a:r>
            <a:r>
              <a:rPr lang="de-DE" dirty="0" err="1" smtClean="0"/>
              <a:t>vs</a:t>
            </a:r>
            <a:r>
              <a:rPr lang="de-DE" dirty="0" smtClean="0"/>
              <a:t> ISORROPIA (2011)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298450" y="1989138"/>
            <a:ext cx="817563" cy="503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NH</a:t>
            </a:r>
            <a:r>
              <a:rPr lang="de-DE" sz="24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07975" y="4903788"/>
            <a:ext cx="1023938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HNO</a:t>
            </a:r>
            <a:r>
              <a:rPr lang="de-DE" sz="24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7947025" y="1982788"/>
            <a:ext cx="873125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NH</a:t>
            </a:r>
            <a:r>
              <a:rPr lang="de-DE" sz="2400" baseline="-25000">
                <a:latin typeface="Times New Roman" pitchFamily="18" charset="0"/>
              </a:rPr>
              <a:t>4</a:t>
            </a:r>
            <a:r>
              <a:rPr lang="de-DE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7956550" y="4848225"/>
            <a:ext cx="8636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NO</a:t>
            </a:r>
            <a:r>
              <a:rPr lang="de-DE" sz="2400" baseline="-25000">
                <a:latin typeface="Times New Roman" pitchFamily="18" charset="0"/>
              </a:rPr>
              <a:t>3</a:t>
            </a:r>
            <a:r>
              <a:rPr lang="de-DE" sz="2400" baseline="30000">
                <a:latin typeface="Times New Roman" pitchFamily="18" charset="0"/>
              </a:rPr>
              <a:t>-</a:t>
            </a:r>
          </a:p>
        </p:txBody>
      </p:sp>
      <p:sp>
        <p:nvSpPr>
          <p:cNvPr id="25611" name="Text Box 13"/>
          <p:cNvSpPr txBox="1">
            <a:spLocks noChangeArrowheads="1"/>
          </p:cNvSpPr>
          <p:nvPr/>
        </p:nvSpPr>
        <p:spPr bwMode="auto">
          <a:xfrm>
            <a:off x="23813" y="769938"/>
            <a:ext cx="1962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sz="2200" b="1">
                <a:latin typeface="Times New Roman" pitchFamily="18" charset="0"/>
              </a:rPr>
              <a:t>Forward mode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4FDA6-8954-4610-BDBB-D80D0D50BE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4903"/>
            <a:ext cx="3141663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57923"/>
            <a:ext cx="3192463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956" y="4129931"/>
            <a:ext cx="3167063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715" y="1196975"/>
            <a:ext cx="3167063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MARGA </a:t>
            </a:r>
            <a:r>
              <a:rPr lang="de-DE" dirty="0" err="1" smtClean="0"/>
              <a:t>vs</a:t>
            </a:r>
            <a:r>
              <a:rPr lang="de-DE" dirty="0" smtClean="0"/>
              <a:t> ISORROPIA</a:t>
            </a:r>
            <a:br>
              <a:rPr lang="de-DE" dirty="0" smtClean="0"/>
            </a:br>
            <a:r>
              <a:rPr lang="de-DE" dirty="0" smtClean="0"/>
              <a:t>3rd/4th </a:t>
            </a:r>
            <a:r>
              <a:rPr lang="de-DE" dirty="0" err="1" smtClean="0"/>
              <a:t>October</a:t>
            </a:r>
            <a:r>
              <a:rPr lang="de-DE" dirty="0" smtClean="0"/>
              <a:t> 2011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5F839-66C0-4B17-87CE-D20D5D6FA73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528" y="5204151"/>
            <a:ext cx="865187" cy="396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latin typeface="Times" pitchFamily="18" charset="0"/>
              </a:rPr>
              <a:t>HNO</a:t>
            </a:r>
            <a:r>
              <a:rPr lang="de-DE" sz="2000" baseline="-25000" dirty="0">
                <a:latin typeface="Times" pitchFamily="18" charset="0"/>
              </a:rPr>
              <a:t>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54946" y="3748970"/>
            <a:ext cx="201622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de-DE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MARGA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48064" y="3719474"/>
            <a:ext cx="29155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de-DE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Batchdenuder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20146"/>
            <a:ext cx="2862263" cy="24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6575"/>
            <a:ext cx="2862263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943" y="908720"/>
            <a:ext cx="2897188" cy="25786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feld 11"/>
          <p:cNvSpPr txBox="1"/>
          <p:nvPr/>
        </p:nvSpPr>
        <p:spPr>
          <a:xfrm>
            <a:off x="4625950" y="1228537"/>
            <a:ext cx="419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+mj-lt"/>
              </a:rPr>
              <a:t>Possible solutions for this problem: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Isolation of the inlet-tube inside the container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Measuring without PM</a:t>
            </a:r>
            <a:r>
              <a:rPr lang="en-US" sz="2000" baseline="-25000" smtClean="0">
                <a:latin typeface="+mj-lt"/>
              </a:rPr>
              <a:t>10</a:t>
            </a:r>
            <a:r>
              <a:rPr lang="en-US" sz="2000" smtClean="0">
                <a:latin typeface="+mj-lt"/>
              </a:rPr>
              <a:t>-inlet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smtClean="0">
                <a:latin typeface="+mj-lt"/>
              </a:rPr>
              <a:t>Shorter inlet-tube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80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251520" y="1980530"/>
            <a:ext cx="4392488" cy="3951288"/>
          </a:xfrm>
        </p:spPr>
        <p:txBody>
          <a:bodyPr/>
          <a:lstStyle/>
          <a:p>
            <a:r>
              <a:rPr lang="en-US" dirty="0" smtClean="0"/>
              <a:t>Online analysis system (fast data availability)</a:t>
            </a:r>
          </a:p>
          <a:p>
            <a:r>
              <a:rPr lang="en-US" dirty="0" smtClean="0"/>
              <a:t>Time resolution of 1 hour</a:t>
            </a:r>
          </a:p>
          <a:p>
            <a:r>
              <a:rPr lang="en-US" dirty="0" smtClean="0"/>
              <a:t>High data availability</a:t>
            </a:r>
          </a:p>
          <a:p>
            <a:r>
              <a:rPr lang="en-US" dirty="0" smtClean="0"/>
              <a:t>Low maintenance requirements</a:t>
            </a:r>
          </a:p>
          <a:p>
            <a:r>
              <a:rPr lang="en-US" dirty="0" smtClean="0"/>
              <a:t>Lower personal costs compared to offline measurements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/>
          <a:lstStyle/>
          <a:p>
            <a:r>
              <a:rPr lang="en-US" dirty="0" smtClean="0"/>
              <a:t>Disadvantages	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4645025" y="1980530"/>
            <a:ext cx="4367213" cy="3951288"/>
          </a:xfrm>
        </p:spPr>
        <p:txBody>
          <a:bodyPr/>
          <a:lstStyle/>
          <a:p>
            <a:r>
              <a:rPr lang="en-US" dirty="0" smtClean="0"/>
              <a:t>Contamination of Ca</a:t>
            </a:r>
            <a:r>
              <a:rPr lang="en-US" baseline="30000" dirty="0" smtClean="0"/>
              <a:t>2+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</a:p>
          <a:p>
            <a:r>
              <a:rPr lang="en-US" dirty="0" smtClean="0"/>
              <a:t>Negative influence of the inlet-system (i.e. HNO</a:t>
            </a:r>
            <a:r>
              <a:rPr lang="en-US" baseline="-25000" dirty="0" smtClean="0"/>
              <a:t>3</a:t>
            </a:r>
            <a:r>
              <a:rPr lang="en-US" dirty="0" smtClean="0"/>
              <a:t> underestimation)</a:t>
            </a:r>
          </a:p>
          <a:p>
            <a:r>
              <a:rPr lang="en-US" dirty="0" smtClean="0"/>
              <a:t>No determination of the mass concentration</a:t>
            </a:r>
          </a:p>
          <a:p>
            <a:r>
              <a:rPr lang="en-US" dirty="0" smtClean="0"/>
              <a:t>High price (purchase)</a:t>
            </a:r>
          </a:p>
          <a:p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979488" y="0"/>
            <a:ext cx="8032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pPr indent="0" eaLnBrk="1" hangingPunct="1"/>
            <a:r>
              <a:rPr lang="en-US" smtClean="0"/>
              <a:t>Advantages and disadvantages of the MARGA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310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box1\Documents\MARGA\Vorträge\EMEP2012\IMG_7483_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4" y="-4350"/>
            <a:ext cx="9145514" cy="68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118" y="494116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4000" dirty="0" err="1">
                <a:solidFill>
                  <a:srgbClr val="FFD72D"/>
                </a:solidFill>
                <a:latin typeface="Times New Roman" pitchFamily="18" charset="0"/>
              </a:rPr>
              <a:t>Thank</a:t>
            </a:r>
            <a:r>
              <a:rPr lang="de-DE" sz="4000" dirty="0">
                <a:solidFill>
                  <a:srgbClr val="FFD72D"/>
                </a:solidFill>
                <a:latin typeface="Times New Roman" pitchFamily="18" charset="0"/>
              </a:rPr>
              <a:t> </a:t>
            </a:r>
            <a:r>
              <a:rPr lang="de-DE" sz="4000" dirty="0" err="1">
                <a:solidFill>
                  <a:srgbClr val="FFD72D"/>
                </a:solidFill>
                <a:latin typeface="Times New Roman" pitchFamily="18" charset="0"/>
              </a:rPr>
              <a:t>you</a:t>
            </a:r>
            <a:r>
              <a:rPr lang="de-DE" sz="4000" dirty="0">
                <a:solidFill>
                  <a:srgbClr val="FFD72D"/>
                </a:solidFill>
                <a:latin typeface="Times New Roman" pitchFamily="18" charset="0"/>
              </a:rPr>
              <a:t> </a:t>
            </a:r>
            <a:r>
              <a:rPr lang="de-DE" sz="4000" dirty="0" err="1">
                <a:solidFill>
                  <a:srgbClr val="FFD72D"/>
                </a:solidFill>
                <a:latin typeface="Times New Roman" pitchFamily="18" charset="0"/>
              </a:rPr>
              <a:t>for</a:t>
            </a:r>
            <a:r>
              <a:rPr lang="de-DE" sz="4000" dirty="0">
                <a:solidFill>
                  <a:srgbClr val="FFD72D"/>
                </a:solidFill>
                <a:latin typeface="Times New Roman" pitchFamily="18" charset="0"/>
              </a:rPr>
              <a:t> </a:t>
            </a:r>
            <a:r>
              <a:rPr lang="de-DE" sz="4000" dirty="0" err="1">
                <a:solidFill>
                  <a:srgbClr val="FFD72D"/>
                </a:solidFill>
                <a:latin typeface="Times New Roman" pitchFamily="18" charset="0"/>
              </a:rPr>
              <a:t>your</a:t>
            </a:r>
            <a:r>
              <a:rPr lang="de-DE" sz="4000" dirty="0">
                <a:solidFill>
                  <a:srgbClr val="FFD72D"/>
                </a:solidFill>
                <a:latin typeface="Times New Roman" pitchFamily="18" charset="0"/>
              </a:rPr>
              <a:t> </a:t>
            </a:r>
            <a:r>
              <a:rPr lang="de-DE" sz="4000" dirty="0" err="1">
                <a:solidFill>
                  <a:srgbClr val="FFD72D"/>
                </a:solidFill>
                <a:latin typeface="Times New Roman" pitchFamily="18" charset="0"/>
              </a:rPr>
              <a:t>attention</a:t>
            </a:r>
            <a:r>
              <a:rPr lang="de-DE" sz="4000" dirty="0">
                <a:solidFill>
                  <a:srgbClr val="FFD72D"/>
                </a:solidFill>
                <a:latin typeface="Times New Roman" pitchFamily="18" charset="0"/>
              </a:rPr>
              <a:t>!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1907704" y="2926659"/>
            <a:ext cx="432048" cy="4303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115616" y="2446425"/>
            <a:ext cx="20104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>
                <a:latin typeface="+mj-lt"/>
              </a:rPr>
              <a:t>MARGA </a:t>
            </a:r>
            <a:r>
              <a:rPr lang="de-DE" sz="2500" dirty="0" err="1" smtClean="0">
                <a:latin typeface="+mj-lt"/>
              </a:rPr>
              <a:t>inlet</a:t>
            </a:r>
            <a:endParaRPr lang="en-US" sz="25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8824913" y="6464300"/>
            <a:ext cx="2667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fld id="{A653AE3A-CAC1-42F4-84BA-0050397388C3}" type="slidenum">
              <a:rPr lang="en-US" sz="1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 algn="ctr" eaLnBrk="1" hangingPunct="1"/>
              <a:t>3</a:t>
            </a:fld>
            <a:endParaRPr lang="en-US" sz="1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3" y="946150"/>
            <a:ext cx="6335712" cy="5608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858000" y="946150"/>
            <a:ext cx="2035175" cy="1265238"/>
          </a:xfrm>
          <a:prstGeom prst="rect">
            <a:avLst/>
          </a:prstGeom>
          <a:solidFill>
            <a:srgbClr val="CCEC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828675" eaLnBrk="0" hangingPunct="0"/>
            <a:r>
              <a:rPr lang="de-DE" sz="1800" b="1" dirty="0" err="1">
                <a:solidFill>
                  <a:srgbClr val="000099"/>
                </a:solidFill>
                <a:latin typeface="Times New Roman" pitchFamily="18" charset="0"/>
              </a:rPr>
              <a:t>Melpitz</a:t>
            </a:r>
            <a:r>
              <a:rPr lang="de-DE" sz="1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de-DE" sz="1800" b="1" dirty="0" err="1">
                <a:solidFill>
                  <a:srgbClr val="000099"/>
                </a:solidFill>
                <a:latin typeface="Times New Roman" pitchFamily="18" charset="0"/>
              </a:rPr>
              <a:t>site</a:t>
            </a:r>
            <a:r>
              <a:rPr lang="de-DE" sz="16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ctr" defTabSz="828675" eaLnBrk="0" hangingPunct="0"/>
            <a:r>
              <a:rPr lang="de-DE" sz="1600" dirty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de-DE" sz="1600" dirty="0" smtClean="0">
                <a:solidFill>
                  <a:srgbClr val="000099"/>
                </a:solidFill>
                <a:latin typeface="Times New Roman" pitchFamily="18" charset="0"/>
              </a:rPr>
              <a:t>12</a:t>
            </a:r>
            <a:r>
              <a:rPr lang="de-DE" sz="1600" dirty="0">
                <a:latin typeface="Calibri"/>
                <a:ea typeface="Calibri"/>
                <a:cs typeface="Times New Roman"/>
              </a:rPr>
              <a:t>°</a:t>
            </a:r>
            <a:r>
              <a:rPr lang="de-DE" sz="1600" dirty="0" smtClean="0">
                <a:solidFill>
                  <a:srgbClr val="000099"/>
                </a:solidFill>
                <a:latin typeface="Times New Roman" pitchFamily="18" charset="0"/>
              </a:rPr>
              <a:t>56</a:t>
            </a:r>
            <a:r>
              <a:rPr lang="de-DE" sz="1600" dirty="0">
                <a:solidFill>
                  <a:srgbClr val="000099"/>
                </a:solidFill>
                <a:latin typeface="Times New Roman" pitchFamily="18" charset="0"/>
              </a:rPr>
              <a:t>‘ E, </a:t>
            </a:r>
            <a:r>
              <a:rPr lang="de-DE" sz="1600" dirty="0" smtClean="0">
                <a:solidFill>
                  <a:srgbClr val="000099"/>
                </a:solidFill>
                <a:latin typeface="Times New Roman" pitchFamily="18" charset="0"/>
              </a:rPr>
              <a:t>51</a:t>
            </a:r>
            <a:r>
              <a:rPr lang="de-DE" sz="1600" dirty="0">
                <a:latin typeface="Calibri"/>
                <a:ea typeface="Calibri"/>
                <a:cs typeface="Times New Roman"/>
              </a:rPr>
              <a:t>°</a:t>
            </a:r>
            <a:r>
              <a:rPr lang="de-DE" sz="1600" dirty="0" smtClean="0">
                <a:solidFill>
                  <a:srgbClr val="000099"/>
                </a:solidFill>
                <a:latin typeface="Times New Roman" pitchFamily="18" charset="0"/>
              </a:rPr>
              <a:t>32</a:t>
            </a:r>
            <a:r>
              <a:rPr lang="de-DE" sz="1600" dirty="0">
                <a:solidFill>
                  <a:srgbClr val="000099"/>
                </a:solidFill>
                <a:latin typeface="Times New Roman" pitchFamily="18" charset="0"/>
              </a:rPr>
              <a:t>‘ N, </a:t>
            </a:r>
          </a:p>
          <a:p>
            <a:pPr algn="ctr" defTabSz="828675" eaLnBrk="0" hangingPunct="0"/>
            <a:r>
              <a:rPr lang="de-DE" sz="1600" dirty="0" err="1">
                <a:solidFill>
                  <a:srgbClr val="000099"/>
                </a:solidFill>
                <a:latin typeface="Times New Roman" pitchFamily="18" charset="0"/>
              </a:rPr>
              <a:t>Altitude</a:t>
            </a:r>
            <a:r>
              <a:rPr lang="de-DE" sz="1600" dirty="0">
                <a:solidFill>
                  <a:srgbClr val="000099"/>
                </a:solidFill>
                <a:latin typeface="Times New Roman" pitchFamily="18" charset="0"/>
              </a:rPr>
              <a:t> 86 m </a:t>
            </a:r>
          </a:p>
          <a:p>
            <a:pPr algn="ctr" defTabSz="828675" eaLnBrk="0" hangingPunct="0"/>
            <a:r>
              <a:rPr lang="de-DE" sz="1600" dirty="0" err="1">
                <a:solidFill>
                  <a:srgbClr val="000099"/>
                </a:solidFill>
                <a:latin typeface="Times New Roman" pitchFamily="18" charset="0"/>
              </a:rPr>
              <a:t>above</a:t>
            </a:r>
            <a:r>
              <a:rPr lang="de-DE" sz="16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Times New Roman" pitchFamily="18" charset="0"/>
              </a:rPr>
              <a:t>see</a:t>
            </a:r>
            <a:r>
              <a:rPr lang="de-DE" sz="16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de-DE" sz="1600" dirty="0" err="1">
                <a:solidFill>
                  <a:srgbClr val="000099"/>
                </a:solidFill>
                <a:latin typeface="Times New Roman" pitchFamily="18" charset="0"/>
              </a:rPr>
              <a:t>level</a:t>
            </a:r>
            <a:r>
              <a:rPr lang="de-DE" sz="1600" dirty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en-US" sz="16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marL="85725" indent="-85725" defTabSz="263525" eaLnBrk="1" hangingPunct="1">
              <a:lnSpc>
                <a:spcPct val="100000"/>
              </a:lnSpc>
            </a:pPr>
            <a:r>
              <a:rPr lang="de-DE" sz="2000" b="0" smtClean="0"/>
              <a:t> 	</a:t>
            </a:r>
            <a:r>
              <a:rPr lang="de-DE" smtClean="0"/>
              <a:t>Location of the IfT and EMEP station Melpitz in Europe</a:t>
            </a:r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flipV="1">
            <a:off x="3509963" y="1665288"/>
            <a:ext cx="3348037" cy="163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3449638" y="3255963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3509963" y="3028950"/>
            <a:ext cx="61912" cy="635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3236913" y="2749550"/>
            <a:ext cx="7588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500" b="1">
                <a:latin typeface="Times New Roman" pitchFamily="18" charset="0"/>
              </a:rPr>
              <a:t>Berlin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6106665" y="6267190"/>
            <a:ext cx="621160" cy="28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8286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300" dirty="0" err="1" smtClean="0">
                <a:latin typeface="Times New Roman" pitchFamily="18" charset="0"/>
              </a:rPr>
              <a:t>google</a:t>
            </a:r>
            <a:endParaRPr lang="en-US" sz="1300" dirty="0">
              <a:latin typeface="Times New Roman" pitchFamily="18" charset="0"/>
            </a:endParaRPr>
          </a:p>
        </p:txBody>
      </p:sp>
      <p:grpSp>
        <p:nvGrpSpPr>
          <p:cNvPr id="6155" name="Group 17"/>
          <p:cNvGrpSpPr>
            <a:grpSpLocks/>
          </p:cNvGrpSpPr>
          <p:nvPr/>
        </p:nvGrpSpPr>
        <p:grpSpPr bwMode="auto">
          <a:xfrm>
            <a:off x="979488" y="2709863"/>
            <a:ext cx="5532437" cy="2082800"/>
            <a:chOff x="680" y="1882"/>
            <a:chExt cx="3842" cy="1446"/>
          </a:xfrm>
        </p:grpSpPr>
        <p:sp>
          <p:nvSpPr>
            <p:cNvPr id="6162" name="AutoShape 18"/>
            <p:cNvSpPr>
              <a:spLocks noChangeArrowheads="1"/>
            </p:cNvSpPr>
            <p:nvPr/>
          </p:nvSpPr>
          <p:spPr bwMode="auto">
            <a:xfrm rot="10800000">
              <a:off x="3130" y="1882"/>
              <a:ext cx="1392" cy="10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3 w 21600"/>
                <a:gd name="T13" fmla="*/ 5410 h 21600"/>
                <a:gd name="T14" fmla="*/ 18900 w 21600"/>
                <a:gd name="T15" fmla="*/ 162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>
                <a:alpha val="39999"/>
              </a:schemeClr>
            </a:solidFill>
            <a:ln w="317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 rot="-1356123">
              <a:off x="680" y="2290"/>
              <a:ext cx="1392" cy="10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3 w 21600"/>
                <a:gd name="T13" fmla="*/ 5410 h 21600"/>
                <a:gd name="T14" fmla="*/ 18900 w 21600"/>
                <a:gd name="T15" fmla="*/ 1621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366FF">
                <a:alpha val="39999"/>
              </a:srgbClr>
            </a:solidFill>
            <a:ln w="317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156" name="Gruppieren 1"/>
          <p:cNvGrpSpPr>
            <a:grpSpLocks/>
          </p:cNvGrpSpPr>
          <p:nvPr/>
        </p:nvGrpSpPr>
        <p:grpSpPr bwMode="auto">
          <a:xfrm>
            <a:off x="3482975" y="3297238"/>
            <a:ext cx="5608638" cy="2982912"/>
            <a:chOff x="3482975" y="3297238"/>
            <a:chExt cx="5608638" cy="2982664"/>
          </a:xfrm>
        </p:grpSpPr>
        <p:pic>
          <p:nvPicPr>
            <p:cNvPr id="6158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912" y="4045192"/>
              <a:ext cx="2415701" cy="2221751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9" name="Line 22"/>
            <p:cNvSpPr>
              <a:spLocks noChangeShapeType="1"/>
            </p:cNvSpPr>
            <p:nvPr/>
          </p:nvSpPr>
          <p:spPr bwMode="auto">
            <a:xfrm>
              <a:off x="3482975" y="3297238"/>
              <a:ext cx="5579845" cy="7349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0" name="Line 23"/>
            <p:cNvSpPr>
              <a:spLocks noChangeShapeType="1"/>
            </p:cNvSpPr>
            <p:nvPr/>
          </p:nvSpPr>
          <p:spPr bwMode="auto">
            <a:xfrm>
              <a:off x="3509963" y="3297238"/>
              <a:ext cx="3176026" cy="742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1" name="Line 24"/>
            <p:cNvSpPr>
              <a:spLocks noChangeShapeType="1"/>
            </p:cNvSpPr>
            <p:nvPr/>
          </p:nvSpPr>
          <p:spPr bwMode="auto">
            <a:xfrm>
              <a:off x="3516313" y="3322638"/>
              <a:ext cx="3166797" cy="2957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A9C9C-8F46-471C-B873-DD59AADA4D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6882068" y="2235581"/>
            <a:ext cx="22102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latin typeface="+mj-lt"/>
              </a:rPr>
              <a:t>emep</a:t>
            </a:r>
            <a:r>
              <a:rPr lang="en-US" sz="1900" dirty="0" smtClean="0">
                <a:latin typeface="+mj-lt"/>
              </a:rPr>
              <a:t> station DE44</a:t>
            </a:r>
            <a:endParaRPr lang="en-US" sz="19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de-DE" dirty="0" smtClean="0"/>
              <a:t>The MARGA</a:t>
            </a:r>
          </a:p>
        </p:txBody>
      </p:sp>
      <p:sp>
        <p:nvSpPr>
          <p:cNvPr id="5123" name="Rectangle 11"/>
          <p:cNvSpPr>
            <a:spLocks/>
          </p:cNvSpPr>
          <p:nvPr/>
        </p:nvSpPr>
        <p:spPr bwMode="auto">
          <a:xfrm>
            <a:off x="585788" y="836613"/>
            <a:ext cx="8242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82927" bIns="38100"/>
          <a:lstStyle/>
          <a:p>
            <a:pPr marL="6350"/>
            <a:r>
              <a:rPr lang="en-US" sz="2600">
                <a:solidFill>
                  <a:srgbClr val="008000"/>
                </a:solidFill>
                <a:latin typeface="Times New Roman" pitchFamily="18" charset="0"/>
                <a:sym typeface="Times New Roman Bold" charset="0"/>
              </a:rPr>
              <a:t>MARGA</a:t>
            </a:r>
            <a:r>
              <a:rPr lang="en-US" sz="26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marL="6350"/>
            <a:r>
              <a:rPr lang="en-US" sz="26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“Online </a:t>
            </a:r>
            <a:r>
              <a:rPr lang="en-US" sz="2600">
                <a:solidFill>
                  <a:srgbClr val="008000"/>
                </a:solidFill>
                <a:latin typeface="Times New Roman" pitchFamily="18" charset="0"/>
                <a:sym typeface="Times New Roman Bold" charset="0"/>
              </a:rPr>
              <a:t>M</a:t>
            </a:r>
            <a:r>
              <a:rPr lang="en-US" sz="2600">
                <a:latin typeface="Times New Roman" pitchFamily="18" charset="0"/>
                <a:sym typeface="Times New Roman" pitchFamily="18" charset="0"/>
              </a:rPr>
              <a:t>onitor for </a:t>
            </a:r>
            <a:r>
              <a:rPr lang="en-US" sz="2600">
                <a:solidFill>
                  <a:srgbClr val="008000"/>
                </a:solidFill>
                <a:latin typeface="Times New Roman" pitchFamily="18" charset="0"/>
                <a:sym typeface="Times New Roman Bold" charset="0"/>
              </a:rPr>
              <a:t>A</a:t>
            </a:r>
            <a:r>
              <a:rPr lang="en-US" sz="2600">
                <a:latin typeface="Times New Roman" pitchFamily="18" charset="0"/>
                <a:sym typeface="Times New Roman" pitchFamily="18" charset="0"/>
              </a:rPr>
              <a:t>e</a:t>
            </a:r>
            <a:r>
              <a:rPr lang="en-US" sz="2600">
                <a:solidFill>
                  <a:srgbClr val="008000"/>
                </a:solidFill>
                <a:latin typeface="Times New Roman" pitchFamily="18" charset="0"/>
                <a:sym typeface="Times New Roman Bold" charset="0"/>
              </a:rPr>
              <a:t>R</a:t>
            </a:r>
            <a:r>
              <a:rPr lang="en-US" sz="2600">
                <a:latin typeface="Times New Roman" pitchFamily="18" charset="0"/>
                <a:sym typeface="Times New Roman" pitchFamily="18" charset="0"/>
              </a:rPr>
              <a:t>osols and </a:t>
            </a:r>
            <a:r>
              <a:rPr lang="en-US" sz="2600">
                <a:solidFill>
                  <a:srgbClr val="008000"/>
                </a:solidFill>
                <a:latin typeface="Times New Roman" pitchFamily="18" charset="0"/>
                <a:sym typeface="Times New Roman Bold" charset="0"/>
              </a:rPr>
              <a:t>GA</a:t>
            </a:r>
            <a:r>
              <a:rPr lang="en-US" sz="2600">
                <a:latin typeface="Times New Roman" pitchFamily="18" charset="0"/>
                <a:sym typeface="Times New Roman" pitchFamily="18" charset="0"/>
              </a:rPr>
              <a:t>ses in ambient air”</a:t>
            </a:r>
          </a:p>
        </p:txBody>
      </p:sp>
      <p:pic>
        <p:nvPicPr>
          <p:cNvPr id="512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575" y="5013176"/>
            <a:ext cx="2268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213" y="6076975"/>
            <a:ext cx="21209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6"/>
          <p:cNvSpPr>
            <a:spLocks/>
          </p:cNvSpPr>
          <p:nvPr/>
        </p:nvSpPr>
        <p:spPr bwMode="auto">
          <a:xfrm>
            <a:off x="3838575" y="1916113"/>
            <a:ext cx="5118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81623" bIns="38100"/>
          <a:lstStyle/>
          <a:p>
            <a:pPr marL="4763"/>
            <a:r>
              <a:rPr lang="en-US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Objective: Online quantification of gases and particles in ambient air</a:t>
            </a:r>
          </a:p>
        </p:txBody>
      </p:sp>
      <p:sp>
        <p:nvSpPr>
          <p:cNvPr id="5127" name="Rectangle 17"/>
          <p:cNvSpPr>
            <a:spLocks/>
          </p:cNvSpPr>
          <p:nvPr/>
        </p:nvSpPr>
        <p:spPr bwMode="auto">
          <a:xfrm>
            <a:off x="3836988" y="2971800"/>
            <a:ext cx="53975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82927" bIns="38100"/>
          <a:lstStyle/>
          <a:p>
            <a:pPr marL="6350"/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Project funded by the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Umweltbundesamt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(UBA,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351 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01 070) </a:t>
            </a:r>
          </a:p>
          <a:p>
            <a:pPr marL="6350"/>
            <a:r>
              <a:rPr lang="en-US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Suitability test for the measuring network of the UBA and scientific evaluation of the instrument in Germany at the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IfT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research station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Melpitz</a:t>
            </a:r>
            <a:r>
              <a:rPr lang="en-US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 </a:t>
            </a:r>
          </a:p>
        </p:txBody>
      </p:sp>
      <p:pic>
        <p:nvPicPr>
          <p:cNvPr id="5128" name="Picture 6" descr="umweltbundesam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89588"/>
            <a:ext cx="114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7" descr="MARGA - Front View - Doors Ope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28775"/>
            <a:ext cx="32908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F84F7-BF5B-4526-890C-9C2CBF428F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9492839"/>
              </p:ext>
            </p:extLst>
          </p:nvPr>
        </p:nvGraphicFramePr>
        <p:xfrm>
          <a:off x="585788" y="1916113"/>
          <a:ext cx="2952328" cy="440055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088232"/>
                <a:gridCol w="864096"/>
              </a:tblGrid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Time resolution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1h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Measured gases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HCl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HONO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HNO</a:t>
                      </a:r>
                      <a:r>
                        <a:rPr lang="en-US" sz="2000" u="none" strike="noStrike" baseline="-25000" dirty="0" smtClean="0">
                          <a:effectLst/>
                        </a:rPr>
                        <a:t>3</a:t>
                      </a:r>
                      <a:endParaRPr lang="en-US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NH</a:t>
                      </a:r>
                      <a:r>
                        <a:rPr lang="en-US" sz="2000" u="none" strike="noStrike" baseline="-25000" dirty="0" smtClean="0">
                          <a:effectLst/>
                        </a:rPr>
                        <a:t>3</a:t>
                      </a:r>
                      <a:endParaRPr lang="en-US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SO</a:t>
                      </a:r>
                      <a:r>
                        <a:rPr lang="en-US" sz="2000" u="none" strike="noStrike" baseline="-25000" dirty="0" smtClean="0">
                          <a:effectLst/>
                        </a:rPr>
                        <a:t>2</a:t>
                      </a:r>
                      <a:endParaRPr lang="en-US" sz="20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Measured </a:t>
                      </a:r>
                      <a:r>
                        <a:rPr lang="en-US" sz="2000" u="none" strike="noStrike" dirty="0" smtClean="0">
                          <a:effectLst/>
                        </a:rPr>
                        <a:t>anions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Cl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-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NO</a:t>
                      </a:r>
                      <a:r>
                        <a:rPr lang="en-US" sz="2000" u="none" strike="noStrike" baseline="-25000" dirty="0" smtClean="0">
                          <a:effectLst/>
                        </a:rPr>
                        <a:t>3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-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SO</a:t>
                      </a:r>
                      <a:r>
                        <a:rPr lang="en-US" sz="2000" u="none" strike="noStrike" baseline="-25000" dirty="0" smtClean="0">
                          <a:effectLst/>
                        </a:rPr>
                        <a:t>4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2-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Measured 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cations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Na</a:t>
                      </a:r>
                      <a:r>
                        <a:rPr lang="en-US" sz="2000" u="none" strike="noStrike" baseline="30000" dirty="0">
                          <a:effectLst/>
                        </a:rPr>
                        <a:t>+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NH</a:t>
                      </a:r>
                      <a:r>
                        <a:rPr lang="en-US" sz="2000" u="none" strike="noStrike" baseline="-25000" dirty="0" smtClean="0">
                          <a:effectLst/>
                        </a:rPr>
                        <a:t>4</a:t>
                      </a:r>
                      <a:r>
                        <a:rPr lang="en-US" sz="2000" u="none" strike="noStrike" baseline="30000" dirty="0">
                          <a:effectLst/>
                        </a:rPr>
                        <a:t>+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K</a:t>
                      </a:r>
                      <a:r>
                        <a:rPr lang="en-US" sz="2000" u="none" strike="noStrike" baseline="30000" dirty="0">
                          <a:effectLst/>
                        </a:rPr>
                        <a:t>+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Mg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000" u="none" strike="noStrike" baseline="30000" dirty="0">
                          <a:effectLst/>
                        </a:rPr>
                        <a:t>+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317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Ca</a:t>
                      </a:r>
                      <a:r>
                        <a:rPr lang="en-US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000" u="none" strike="noStrike" baseline="30000" dirty="0">
                          <a:effectLst/>
                        </a:rPr>
                        <a:t>+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467544" y="1844824"/>
            <a:ext cx="3167831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838575" y="3717032"/>
            <a:ext cx="5118100" cy="129614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/>
          </p:cNvSpPr>
          <p:nvPr/>
        </p:nvSpPr>
        <p:spPr bwMode="auto">
          <a:xfrm>
            <a:off x="0" y="6670675"/>
            <a:ext cx="91567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8000"/>
              </a:lnSpc>
              <a:tabLst>
                <a:tab pos="495300" algn="l"/>
                <a:tab pos="4572000" algn="ctr"/>
                <a:tab pos="8813800" algn="r"/>
                <a:tab pos="8978900" algn="l"/>
              </a:tabLst>
            </a:pPr>
            <a:r>
              <a:rPr lang="en-US" sz="800">
                <a:solidFill>
                  <a:srgbClr val="777777"/>
                </a:solidFill>
                <a:sym typeface="Arial" charset="0"/>
              </a:rPr>
              <a:t>	</a:t>
            </a:r>
          </a:p>
        </p:txBody>
      </p:sp>
      <p:pic>
        <p:nvPicPr>
          <p:cNvPr id="717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886200"/>
            <a:ext cx="16573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0"/>
            <a:ext cx="8328025" cy="796925"/>
          </a:xfrm>
        </p:spPr>
        <p:txBody>
          <a:bodyPr rIns="127736"/>
          <a:lstStyle/>
          <a:p>
            <a:pPr marL="1023938" indent="-196850" eaLnBrk="1" hangingPunct="1"/>
            <a:r>
              <a:rPr lang="en-US" dirty="0" smtClean="0"/>
              <a:t>Experimental description of the MARGA</a:t>
            </a:r>
          </a:p>
        </p:txBody>
      </p:sp>
      <p:pic>
        <p:nvPicPr>
          <p:cNvPr id="717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8" y="1141413"/>
            <a:ext cx="48434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8"/>
          <p:cNvSpPr>
            <a:spLocks noChangeShapeType="1"/>
          </p:cNvSpPr>
          <p:nvPr/>
        </p:nvSpPr>
        <p:spPr bwMode="auto">
          <a:xfrm flipH="1">
            <a:off x="2540000" y="2644775"/>
            <a:ext cx="7938" cy="1520825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1127125" y="3494088"/>
            <a:ext cx="962025" cy="1587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2089150" y="3494088"/>
            <a:ext cx="12700" cy="6096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rot="10800000" flipH="1">
            <a:off x="3265488" y="3494088"/>
            <a:ext cx="1587" cy="68103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rot="10800000" flipH="1">
            <a:off x="2808288" y="3168650"/>
            <a:ext cx="1587" cy="982663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2808288" y="3168650"/>
            <a:ext cx="1717675" cy="22225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3265488" y="3494088"/>
            <a:ext cx="1260475" cy="158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7181" name="Group 15"/>
          <p:cNvGrpSpPr>
            <a:grpSpLocks/>
          </p:cNvGrpSpPr>
          <p:nvPr/>
        </p:nvGrpSpPr>
        <p:grpSpPr bwMode="auto">
          <a:xfrm>
            <a:off x="4222750" y="3116263"/>
            <a:ext cx="152400" cy="150812"/>
            <a:chOff x="0" y="0"/>
            <a:chExt cx="96" cy="95"/>
          </a:xfrm>
        </p:grpSpPr>
        <p:sp>
          <p:nvSpPr>
            <p:cNvPr id="7217" name="AutoShape 16"/>
            <p:cNvSpPr>
              <a:spLocks/>
            </p:cNvSpPr>
            <p:nvPr/>
          </p:nvSpPr>
          <p:spPr bwMode="auto">
            <a:xfrm>
              <a:off x="0" y="0"/>
              <a:ext cx="96" cy="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218" name="AutoShape 17"/>
            <p:cNvSpPr>
              <a:spLocks/>
            </p:cNvSpPr>
            <p:nvPr/>
          </p:nvSpPr>
          <p:spPr bwMode="auto">
            <a:xfrm>
              <a:off x="14" y="13"/>
              <a:ext cx="67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7182" name="Group 18"/>
          <p:cNvGrpSpPr>
            <a:grpSpLocks/>
          </p:cNvGrpSpPr>
          <p:nvPr/>
        </p:nvGrpSpPr>
        <p:grpSpPr bwMode="auto">
          <a:xfrm>
            <a:off x="4222750" y="3419475"/>
            <a:ext cx="152400" cy="150813"/>
            <a:chOff x="0" y="0"/>
            <a:chExt cx="96" cy="95"/>
          </a:xfrm>
        </p:grpSpPr>
        <p:sp>
          <p:nvSpPr>
            <p:cNvPr id="7215" name="AutoShape 19"/>
            <p:cNvSpPr>
              <a:spLocks/>
            </p:cNvSpPr>
            <p:nvPr/>
          </p:nvSpPr>
          <p:spPr bwMode="auto">
            <a:xfrm>
              <a:off x="0" y="0"/>
              <a:ext cx="96" cy="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216" name="AutoShape 20"/>
            <p:cNvSpPr>
              <a:spLocks/>
            </p:cNvSpPr>
            <p:nvPr/>
          </p:nvSpPr>
          <p:spPr bwMode="auto">
            <a:xfrm>
              <a:off x="14" y="13"/>
              <a:ext cx="67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7183" name="Line 21"/>
          <p:cNvSpPr>
            <a:spLocks noChangeShapeType="1"/>
          </p:cNvSpPr>
          <p:nvPr/>
        </p:nvSpPr>
        <p:spPr bwMode="auto">
          <a:xfrm>
            <a:off x="4525963" y="3190875"/>
            <a:ext cx="1587" cy="152400"/>
          </a:xfrm>
          <a:prstGeom prst="line">
            <a:avLst/>
          </a:prstGeom>
          <a:noFill/>
          <a:ln w="28575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84" name="Line 22"/>
          <p:cNvSpPr>
            <a:spLocks noChangeShapeType="1"/>
          </p:cNvSpPr>
          <p:nvPr/>
        </p:nvSpPr>
        <p:spPr bwMode="auto">
          <a:xfrm rot="10800000" flipH="1">
            <a:off x="4525963" y="3343275"/>
            <a:ext cx="1587" cy="150813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85" name="Line 23"/>
          <p:cNvSpPr>
            <a:spLocks noChangeShapeType="1"/>
          </p:cNvSpPr>
          <p:nvPr/>
        </p:nvSpPr>
        <p:spPr bwMode="auto">
          <a:xfrm>
            <a:off x="4525963" y="3343275"/>
            <a:ext cx="9826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86" name="Line 24"/>
          <p:cNvSpPr>
            <a:spLocks noChangeShapeType="1"/>
          </p:cNvSpPr>
          <p:nvPr/>
        </p:nvSpPr>
        <p:spPr bwMode="auto">
          <a:xfrm>
            <a:off x="4300538" y="3570288"/>
            <a:ext cx="1587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rot="10800000" flipH="1">
            <a:off x="4300538" y="2889250"/>
            <a:ext cx="1587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88" name="Line 26"/>
          <p:cNvSpPr>
            <a:spLocks noChangeShapeType="1"/>
          </p:cNvSpPr>
          <p:nvPr/>
        </p:nvSpPr>
        <p:spPr bwMode="auto">
          <a:xfrm>
            <a:off x="4886325" y="2001838"/>
            <a:ext cx="1588" cy="64293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89" name="Line 27"/>
          <p:cNvSpPr>
            <a:spLocks noChangeShapeType="1"/>
          </p:cNvSpPr>
          <p:nvPr/>
        </p:nvSpPr>
        <p:spPr bwMode="auto">
          <a:xfrm flipH="1">
            <a:off x="2547938" y="2644775"/>
            <a:ext cx="2338387" cy="1588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90" name="Rectangle 29"/>
          <p:cNvSpPr>
            <a:spLocks/>
          </p:cNvSpPr>
          <p:nvPr/>
        </p:nvSpPr>
        <p:spPr bwMode="auto">
          <a:xfrm>
            <a:off x="6804025" y="1484313"/>
            <a:ext cx="22050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2927" bIns="38100">
            <a:spAutoFit/>
          </a:bodyPr>
          <a:lstStyle/>
          <a:p>
            <a:pPr marL="6350"/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Air in (PM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10</a:t>
            </a:r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inlet)</a:t>
            </a:r>
          </a:p>
        </p:txBody>
      </p:sp>
      <p:sp>
        <p:nvSpPr>
          <p:cNvPr id="7191" name="AutoShape 30"/>
          <p:cNvSpPr>
            <a:spLocks/>
          </p:cNvSpPr>
          <p:nvPr/>
        </p:nvSpPr>
        <p:spPr bwMode="auto">
          <a:xfrm>
            <a:off x="5354638" y="1535113"/>
            <a:ext cx="1438275" cy="392112"/>
          </a:xfrm>
          <a:prstGeom prst="leftArrow">
            <a:avLst>
              <a:gd name="adj1" fmla="val 50000"/>
              <a:gd name="adj2" fmla="val 9170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7192" name="Rectangle 31"/>
          <p:cNvSpPr>
            <a:spLocks/>
          </p:cNvSpPr>
          <p:nvPr/>
        </p:nvSpPr>
        <p:spPr bwMode="auto">
          <a:xfrm>
            <a:off x="2155825" y="989013"/>
            <a:ext cx="777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2927" bIns="38100">
            <a:spAutoFit/>
          </a:bodyPr>
          <a:lstStyle/>
          <a:p>
            <a:pPr marL="6350"/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WRD</a:t>
            </a:r>
          </a:p>
        </p:txBody>
      </p:sp>
      <p:grpSp>
        <p:nvGrpSpPr>
          <p:cNvPr id="7193" name="Group 32"/>
          <p:cNvGrpSpPr>
            <a:grpSpLocks/>
          </p:cNvGrpSpPr>
          <p:nvPr/>
        </p:nvGrpSpPr>
        <p:grpSpPr bwMode="auto">
          <a:xfrm>
            <a:off x="3397250" y="1012825"/>
            <a:ext cx="574675" cy="261938"/>
            <a:chOff x="0" y="0"/>
            <a:chExt cx="362" cy="165"/>
          </a:xfrm>
        </p:grpSpPr>
        <p:sp>
          <p:nvSpPr>
            <p:cNvPr id="7212" name="AutoShape 33"/>
            <p:cNvSpPr>
              <a:spLocks/>
            </p:cNvSpPr>
            <p:nvPr/>
          </p:nvSpPr>
          <p:spPr bwMode="auto">
            <a:xfrm>
              <a:off x="0" y="0"/>
              <a:ext cx="362" cy="1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600"/>
                <a:gd name="T37" fmla="*/ 0 h 21600"/>
                <a:gd name="T38" fmla="*/ 21600 w 21600"/>
                <a:gd name="T39" fmla="*/ 21600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3454" y="0"/>
                    <a:pt x="7715" y="0"/>
                  </a:cubicBezTo>
                  <a:lnTo>
                    <a:pt x="12123" y="0"/>
                  </a:lnTo>
                  <a:cubicBezTo>
                    <a:pt x="15392" y="0"/>
                    <a:pt x="18307" y="5770"/>
                    <a:pt x="19396" y="14399"/>
                  </a:cubicBezTo>
                  <a:lnTo>
                    <a:pt x="21600" y="14400"/>
                  </a:lnTo>
                  <a:lnTo>
                    <a:pt x="17633" y="21600"/>
                  </a:lnTo>
                  <a:lnTo>
                    <a:pt x="12783" y="14400"/>
                  </a:lnTo>
                  <a:lnTo>
                    <a:pt x="14988" y="14399"/>
                  </a:lnTo>
                  <a:cubicBezTo>
                    <a:pt x="14166" y="7890"/>
                    <a:pt x="12282" y="2873"/>
                    <a:pt x="9919" y="900"/>
                  </a:cubicBezTo>
                  <a:cubicBezTo>
                    <a:pt x="6649" y="3630"/>
                    <a:pt x="4408" y="12048"/>
                    <a:pt x="4408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213" name="AutoShape 34"/>
            <p:cNvSpPr>
              <a:spLocks/>
            </p:cNvSpPr>
            <p:nvPr/>
          </p:nvSpPr>
          <p:spPr bwMode="auto">
            <a:xfrm>
              <a:off x="0" y="0"/>
              <a:ext cx="166" cy="1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1600"/>
                  </a:moveTo>
                  <a:cubicBezTo>
                    <a:pt x="0" y="9671"/>
                    <a:pt x="7522" y="0"/>
                    <a:pt x="16800" y="0"/>
                  </a:cubicBezTo>
                  <a:cubicBezTo>
                    <a:pt x="18425" y="0"/>
                    <a:pt x="20042" y="303"/>
                    <a:pt x="21600" y="900"/>
                  </a:cubicBezTo>
                  <a:cubicBezTo>
                    <a:pt x="14480" y="3630"/>
                    <a:pt x="9600" y="12048"/>
                    <a:pt x="9600" y="21600"/>
                  </a:cubicBez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214" name="AutoShape 35"/>
            <p:cNvSpPr>
              <a:spLocks/>
            </p:cNvSpPr>
            <p:nvPr/>
          </p:nvSpPr>
          <p:spPr bwMode="auto">
            <a:xfrm>
              <a:off x="129" y="0"/>
              <a:ext cx="37" cy="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cubicBezTo>
                    <a:pt x="7315" y="0"/>
                    <a:pt x="14590" y="7276"/>
                    <a:pt x="21600" y="21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7194" name="Rectangle 36"/>
          <p:cNvSpPr>
            <a:spLocks/>
          </p:cNvSpPr>
          <p:nvPr/>
        </p:nvSpPr>
        <p:spPr bwMode="auto">
          <a:xfrm>
            <a:off x="1042988" y="2636838"/>
            <a:ext cx="777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2927" bIns="38100">
            <a:spAutoFit/>
          </a:bodyPr>
          <a:lstStyle/>
          <a:p>
            <a:pPr marL="6350"/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SJAC</a:t>
            </a:r>
          </a:p>
        </p:txBody>
      </p:sp>
      <p:sp>
        <p:nvSpPr>
          <p:cNvPr id="7195" name="Rectangle 37"/>
          <p:cNvSpPr>
            <a:spLocks/>
          </p:cNvSpPr>
          <p:nvPr/>
        </p:nvSpPr>
        <p:spPr bwMode="auto">
          <a:xfrm>
            <a:off x="7258050" y="5186363"/>
            <a:ext cx="18415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2927" bIns="38100">
            <a:spAutoFit/>
          </a:bodyPr>
          <a:lstStyle/>
          <a:p>
            <a:pPr marL="6350"/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Syringe system</a:t>
            </a:r>
          </a:p>
        </p:txBody>
      </p:sp>
      <p:sp>
        <p:nvSpPr>
          <p:cNvPr id="7196" name="Rectangle 39"/>
          <p:cNvSpPr>
            <a:spLocks/>
          </p:cNvSpPr>
          <p:nvPr/>
        </p:nvSpPr>
        <p:spPr bwMode="auto">
          <a:xfrm>
            <a:off x="5940425" y="4149725"/>
            <a:ext cx="24018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2927" bIns="38100">
            <a:spAutoFit/>
          </a:bodyPr>
          <a:lstStyle/>
          <a:p>
            <a:pPr marL="6350"/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Ion chromatography</a:t>
            </a:r>
          </a:p>
        </p:txBody>
      </p:sp>
      <p:sp>
        <p:nvSpPr>
          <p:cNvPr id="7197" name="Line 40"/>
          <p:cNvSpPr>
            <a:spLocks noChangeShapeType="1"/>
          </p:cNvSpPr>
          <p:nvPr/>
        </p:nvSpPr>
        <p:spPr bwMode="auto">
          <a:xfrm rot="10800000">
            <a:off x="2089150" y="4930775"/>
            <a:ext cx="2351088" cy="458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198" name="Rectangle 41"/>
          <p:cNvSpPr>
            <a:spLocks/>
          </p:cNvSpPr>
          <p:nvPr/>
        </p:nvSpPr>
        <p:spPr bwMode="auto">
          <a:xfrm>
            <a:off x="4430713" y="5191125"/>
            <a:ext cx="27495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2927" bIns="38100">
            <a:spAutoFit/>
          </a:bodyPr>
          <a:lstStyle/>
          <a:p>
            <a:pPr marL="6350"/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Particle sample (SJAC)</a:t>
            </a:r>
          </a:p>
        </p:txBody>
      </p:sp>
      <p:sp>
        <p:nvSpPr>
          <p:cNvPr id="7199" name="Line 42"/>
          <p:cNvSpPr>
            <a:spLocks noChangeShapeType="1"/>
          </p:cNvSpPr>
          <p:nvPr/>
        </p:nvSpPr>
        <p:spPr bwMode="auto">
          <a:xfrm rot="10800000">
            <a:off x="2547938" y="5257800"/>
            <a:ext cx="1828800" cy="458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200" name="Rectangle 43"/>
          <p:cNvSpPr>
            <a:spLocks/>
          </p:cNvSpPr>
          <p:nvPr/>
        </p:nvSpPr>
        <p:spPr bwMode="auto">
          <a:xfrm>
            <a:off x="4430713" y="5583238"/>
            <a:ext cx="23288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2927" bIns="38100">
            <a:spAutoFit/>
          </a:bodyPr>
          <a:lstStyle/>
          <a:p>
            <a:pPr marL="6350"/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Gas sample (WRD)</a:t>
            </a:r>
          </a:p>
        </p:txBody>
      </p:sp>
      <p:sp>
        <p:nvSpPr>
          <p:cNvPr id="7201" name="Freeform 44"/>
          <p:cNvSpPr>
            <a:spLocks/>
          </p:cNvSpPr>
          <p:nvPr/>
        </p:nvSpPr>
        <p:spPr bwMode="auto">
          <a:xfrm>
            <a:off x="7108825" y="5008563"/>
            <a:ext cx="127000" cy="787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202" name="Line 45"/>
          <p:cNvSpPr>
            <a:spLocks noChangeShapeType="1"/>
          </p:cNvSpPr>
          <p:nvPr/>
        </p:nvSpPr>
        <p:spPr bwMode="auto">
          <a:xfrm rot="10800000">
            <a:off x="2286000" y="4735513"/>
            <a:ext cx="2090738" cy="327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203" name="Rectangle 46"/>
          <p:cNvSpPr>
            <a:spLocks/>
          </p:cNvSpPr>
          <p:nvPr/>
        </p:nvSpPr>
        <p:spPr bwMode="auto">
          <a:xfrm>
            <a:off x="4430713" y="4800600"/>
            <a:ext cx="26114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82927" bIns="38100">
            <a:spAutoFit/>
          </a:bodyPr>
          <a:lstStyle/>
          <a:p>
            <a:pPr marL="6350"/>
            <a:r>
              <a:rPr lang="en-US" sz="2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Internal standard LiBr</a:t>
            </a:r>
          </a:p>
        </p:txBody>
      </p:sp>
      <p:sp>
        <p:nvSpPr>
          <p:cNvPr id="7204" name="Line 47"/>
          <p:cNvSpPr>
            <a:spLocks noChangeShapeType="1"/>
          </p:cNvSpPr>
          <p:nvPr/>
        </p:nvSpPr>
        <p:spPr bwMode="auto">
          <a:xfrm>
            <a:off x="2089150" y="3168650"/>
            <a:ext cx="701675" cy="1588"/>
          </a:xfrm>
          <a:prstGeom prst="line">
            <a:avLst/>
          </a:prstGeom>
          <a:noFill/>
          <a:ln w="28575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205" name="Line 48"/>
          <p:cNvSpPr>
            <a:spLocks noChangeShapeType="1"/>
          </p:cNvSpPr>
          <p:nvPr/>
        </p:nvSpPr>
        <p:spPr bwMode="auto">
          <a:xfrm>
            <a:off x="2089150" y="3168650"/>
            <a:ext cx="1588" cy="325438"/>
          </a:xfrm>
          <a:prstGeom prst="line">
            <a:avLst/>
          </a:prstGeom>
          <a:noFill/>
          <a:ln w="28575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206" name="Line 49"/>
          <p:cNvSpPr>
            <a:spLocks noChangeShapeType="1"/>
          </p:cNvSpPr>
          <p:nvPr/>
        </p:nvSpPr>
        <p:spPr bwMode="auto">
          <a:xfrm>
            <a:off x="2089150" y="3494088"/>
            <a:ext cx="701675" cy="1587"/>
          </a:xfrm>
          <a:prstGeom prst="line">
            <a:avLst/>
          </a:prstGeom>
          <a:noFill/>
          <a:ln w="28575">
            <a:solidFill>
              <a:srgbClr val="92D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207" name="Line 50"/>
          <p:cNvSpPr>
            <a:spLocks noChangeShapeType="1"/>
          </p:cNvSpPr>
          <p:nvPr/>
        </p:nvSpPr>
        <p:spPr bwMode="auto">
          <a:xfrm>
            <a:off x="3265488" y="2644775"/>
            <a:ext cx="1587" cy="915988"/>
          </a:xfrm>
          <a:prstGeom prst="line">
            <a:avLst/>
          </a:prstGeom>
          <a:noFill/>
          <a:ln w="28575">
            <a:solidFill>
              <a:srgbClr val="00B0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208" name="Line 51"/>
          <p:cNvSpPr>
            <a:spLocks noChangeShapeType="1"/>
          </p:cNvSpPr>
          <p:nvPr/>
        </p:nvSpPr>
        <p:spPr bwMode="auto">
          <a:xfrm>
            <a:off x="2547938" y="3560763"/>
            <a:ext cx="717550" cy="1587"/>
          </a:xfrm>
          <a:prstGeom prst="line">
            <a:avLst/>
          </a:prstGeom>
          <a:noFill/>
          <a:ln w="28575">
            <a:solidFill>
              <a:srgbClr val="00B0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pic>
        <p:nvPicPr>
          <p:cNvPr id="7209" name="Picture 6" descr="Applikon Analyt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438" y="5995988"/>
            <a:ext cx="15938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568575"/>
            <a:ext cx="343376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2C5B6-0AB2-48F4-8F99-D8106D7391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de-DE" dirty="0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375" y="1333500"/>
            <a:ext cx="8361363" cy="5911850"/>
          </a:xfrm>
        </p:spPr>
        <p:txBody>
          <a:bodyPr/>
          <a:lstStyle/>
          <a:p>
            <a:pPr eaLnBrk="1" hangingPunct="1">
              <a:buClr>
                <a:schemeClr val="bg1">
                  <a:lumMod val="75000"/>
                </a:schemeClr>
              </a:buClr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Experimental description: The MARGA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 dirty="0" smtClean="0"/>
              <a:t>Results:</a:t>
            </a:r>
            <a:r>
              <a:rPr lang="en-US" dirty="0" smtClean="0"/>
              <a:t>  </a:t>
            </a:r>
          </a:p>
          <a:p>
            <a:pPr lvl="1" eaLnBrk="1" hangingPunct="1">
              <a:buClr>
                <a:srgbClr val="000000"/>
              </a:buClr>
              <a:buFontTx/>
              <a:buChar char="-"/>
            </a:pPr>
            <a:r>
              <a:rPr lang="en-US" sz="2600" dirty="0" smtClean="0"/>
              <a:t>Time series of the measured </a:t>
            </a:r>
            <a:r>
              <a:rPr lang="en-US" sz="2600" dirty="0"/>
              <a:t>gases and particles</a:t>
            </a:r>
            <a:endParaRPr lang="en-US" sz="2600" dirty="0" smtClean="0"/>
          </a:p>
          <a:p>
            <a:pPr lvl="1" eaLnBrk="1" hangingPunct="1">
              <a:buClr>
                <a:schemeClr val="bg1">
                  <a:lumMod val="75000"/>
                </a:schemeClr>
              </a:buClr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Comparison of the MARGA with other instruments</a:t>
            </a:r>
          </a:p>
          <a:p>
            <a:pPr lvl="1" eaLnBrk="1" hangingPunct="1">
              <a:buClr>
                <a:schemeClr val="bg1">
                  <a:lumMod val="75000"/>
                </a:schemeClr>
              </a:buClr>
              <a:buFontTx/>
              <a:buChar char="-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Influence of the air mass origin on the aerosol concentrations</a:t>
            </a:r>
          </a:p>
          <a:p>
            <a:pPr lvl="1" eaLnBrk="1" hangingPunct="1">
              <a:buClr>
                <a:schemeClr val="bg1">
                  <a:lumMod val="75000"/>
                </a:schemeClr>
              </a:buClr>
              <a:buFontTx/>
              <a:buChar char="-"/>
            </a:pP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Comparison of MARGA</a:t>
            </a:r>
            <a:r>
              <a:rPr lang="en-US" sz="2600" dirty="0"/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measurements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with ISORROPIA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calculations</a:t>
            </a:r>
          </a:p>
          <a:p>
            <a:pPr eaLnBrk="1" hangingPunct="1">
              <a:buSzPct val="100000"/>
              <a:buFont typeface="Arial" charset="0"/>
              <a:buChar char="•"/>
            </a:pP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r>
              <a:rPr lang="en-US" sz="2600" dirty="0" smtClean="0"/>
              <a:t> 	</a:t>
            </a:r>
            <a:endParaRPr lang="de-DE" sz="26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A04BCE-9557-4C5C-9430-8CC2EC2F68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71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57" y="803238"/>
            <a:ext cx="8789987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36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pPr indent="0" eaLnBrk="1" hangingPunct="1"/>
            <a:r>
              <a:rPr lang="en-US" dirty="0" smtClean="0"/>
              <a:t>Overview MARGA measurements </a:t>
            </a:r>
          </a:p>
          <a:p>
            <a:pPr indent="0" eaLnBrk="1" hangingPunct="1"/>
            <a:r>
              <a:rPr lang="en-US" dirty="0" smtClean="0"/>
              <a:t> Gas phase concentrations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843808" y="6233865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HCCT campaign Sep/Oct 2010</a:t>
            </a:r>
            <a:endParaRPr lang="en-US" sz="1800" dirty="0">
              <a:latin typeface="+mj-lt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379966" y="5952727"/>
            <a:ext cx="0" cy="35659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4139952" y="1448780"/>
            <a:ext cx="522000" cy="4284476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" name="Gruppieren 1023"/>
          <p:cNvGrpSpPr/>
          <p:nvPr/>
        </p:nvGrpSpPr>
        <p:grpSpPr>
          <a:xfrm>
            <a:off x="3383868" y="1416681"/>
            <a:ext cx="5284658" cy="5082201"/>
            <a:chOff x="3383868" y="1416681"/>
            <a:chExt cx="5284658" cy="5082201"/>
          </a:xfrm>
        </p:grpSpPr>
        <p:sp>
          <p:nvSpPr>
            <p:cNvPr id="5" name="Rechteck 4"/>
            <p:cNvSpPr/>
            <p:nvPr/>
          </p:nvSpPr>
          <p:spPr>
            <a:xfrm>
              <a:off x="3383868" y="1448780"/>
              <a:ext cx="144016" cy="41764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Gerade Verbindung 8"/>
            <p:cNvCxnSpPr/>
            <p:nvPr/>
          </p:nvCxnSpPr>
          <p:spPr>
            <a:xfrm flipV="1">
              <a:off x="3383868" y="1416681"/>
              <a:ext cx="756084" cy="32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3383868" y="5625244"/>
              <a:ext cx="756084" cy="873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3527884" y="5625244"/>
              <a:ext cx="5138031" cy="8500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63" y="1416681"/>
              <a:ext cx="4525963" cy="50625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096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09" y="862037"/>
            <a:ext cx="8789987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53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pPr indent="0" eaLnBrk="1" hangingPunct="1"/>
            <a:r>
              <a:rPr lang="en-US" dirty="0" smtClean="0"/>
              <a:t>Overview MARGA measurements </a:t>
            </a:r>
          </a:p>
          <a:p>
            <a:pPr indent="0" eaLnBrk="1" hangingPunct="1"/>
            <a:r>
              <a:rPr lang="en-US" dirty="0" smtClean="0"/>
              <a:t> Particle phase concentrations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887292" y="6233865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+mj-lt"/>
              </a:rPr>
              <a:t>HCCT </a:t>
            </a:r>
            <a:r>
              <a:rPr lang="de-DE" sz="1800" dirty="0" err="1" smtClean="0">
                <a:latin typeface="+mj-lt"/>
              </a:rPr>
              <a:t>campaign</a:t>
            </a:r>
            <a:r>
              <a:rPr lang="de-DE" sz="1800" dirty="0" smtClean="0">
                <a:latin typeface="+mj-lt"/>
              </a:rPr>
              <a:t> Sep/</a:t>
            </a:r>
            <a:r>
              <a:rPr lang="de-DE" sz="1800" dirty="0" err="1" smtClean="0">
                <a:latin typeface="+mj-lt"/>
              </a:rPr>
              <a:t>Oct</a:t>
            </a:r>
            <a:r>
              <a:rPr lang="de-DE" sz="1800" dirty="0" smtClean="0">
                <a:latin typeface="+mj-lt"/>
              </a:rPr>
              <a:t> 2010</a:t>
            </a:r>
            <a:endParaRPr lang="en-US" sz="1800" dirty="0">
              <a:latin typeface="+mj-lt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4423450" y="5952727"/>
            <a:ext cx="0" cy="35659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173048" y="1412776"/>
            <a:ext cx="522000" cy="432048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3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C99F5-5BA8-4673-9F55-FC0FF212C1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15350" y="0"/>
            <a:ext cx="912075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82918" bIns="38100" numCol="1" anchor="ctr" anchorCtr="0" compatLnSpc="1">
            <a:prstTxWarp prst="textNoShape">
              <a:avLst/>
            </a:prstTxWarp>
          </a:bodyPr>
          <a:lstStyle>
            <a:lvl1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+mj-lt"/>
                <a:ea typeface="+mj-ea"/>
                <a:cs typeface="+mj-cs"/>
                <a:sym typeface="Times New Roman Bold" charset="0"/>
              </a:defRPr>
            </a:lvl1pPr>
            <a:lvl2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2pPr>
            <a:lvl3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3pPr>
            <a:lvl4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4pPr>
            <a:lvl5pPr marL="7889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5pPr>
            <a:lvl6pPr marL="12461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6pPr>
            <a:lvl7pPr marL="17033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7pPr>
            <a:lvl8pPr marL="21605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8pPr>
            <a:lvl9pPr marL="2617788" indent="-788988" algn="r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6348C"/>
                </a:solidFill>
                <a:latin typeface="Times New Roman" pitchFamily="18" charset="0"/>
                <a:ea typeface="ＭＳ Ｐゴシック" charset="-128"/>
                <a:sym typeface="Times New Roman Bold" charset="0"/>
              </a:defRPr>
            </a:lvl9pPr>
          </a:lstStyle>
          <a:p>
            <a:pPr indent="0" eaLnBrk="1" hangingPunct="1"/>
            <a:r>
              <a:rPr lang="en-US" dirty="0" smtClean="0"/>
              <a:t>Overview MARGA measurements </a:t>
            </a:r>
          </a:p>
          <a:p>
            <a:pPr indent="0" eaLnBrk="1" hangingPunct="1"/>
            <a:r>
              <a:rPr lang="en-US" dirty="0" smtClean="0"/>
              <a:t> Particle phase concentrations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8998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945000" y="6233865"/>
            <a:ext cx="30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+mj-lt"/>
              </a:rPr>
              <a:t>HCCT </a:t>
            </a:r>
            <a:r>
              <a:rPr lang="de-DE" sz="1800" dirty="0" err="1" smtClean="0">
                <a:latin typeface="+mj-lt"/>
              </a:rPr>
              <a:t>campaign</a:t>
            </a:r>
            <a:r>
              <a:rPr lang="de-DE" sz="1800" dirty="0" smtClean="0">
                <a:latin typeface="+mj-lt"/>
              </a:rPr>
              <a:t> Sep/</a:t>
            </a:r>
            <a:r>
              <a:rPr lang="de-DE" sz="1800" dirty="0" err="1" smtClean="0">
                <a:latin typeface="+mj-lt"/>
              </a:rPr>
              <a:t>Oct</a:t>
            </a:r>
            <a:r>
              <a:rPr lang="de-DE" sz="1800" dirty="0" smtClean="0">
                <a:latin typeface="+mj-lt"/>
              </a:rPr>
              <a:t> 2010</a:t>
            </a:r>
            <a:endParaRPr lang="en-US" sz="1800" dirty="0">
              <a:latin typeface="+mj-lt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481158" y="5949280"/>
            <a:ext cx="0" cy="35659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4223200" y="1484784"/>
            <a:ext cx="522000" cy="4248472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7812360" y="4077072"/>
            <a:ext cx="288032" cy="36004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7812360" y="5085184"/>
            <a:ext cx="288032" cy="36004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925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1170</Words>
  <Application>Microsoft Macintosh PowerPoint</Application>
  <PresentationFormat>On-screen Show (4:3)</PresentationFormat>
  <Paragraphs>237</Paragraphs>
  <Slides>27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Title &amp; Subtitle</vt:lpstr>
      <vt:lpstr>1_Standarddesign</vt:lpstr>
      <vt:lpstr>Slide 1</vt:lpstr>
      <vt:lpstr>Content</vt:lpstr>
      <vt:lpstr>  Location of the IfT and EMEP station Melpitz in Europe</vt:lpstr>
      <vt:lpstr>The MARGA</vt:lpstr>
      <vt:lpstr>Experimental description of the MARGA</vt:lpstr>
      <vt:lpstr>Content</vt:lpstr>
      <vt:lpstr>Slide 7</vt:lpstr>
      <vt:lpstr>Slide 8</vt:lpstr>
      <vt:lpstr>Slide 9</vt:lpstr>
      <vt:lpstr>Content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Content</vt:lpstr>
      <vt:lpstr>Slide 19</vt:lpstr>
      <vt:lpstr>Slide 20</vt:lpstr>
      <vt:lpstr>Slide 21</vt:lpstr>
      <vt:lpstr>Content</vt:lpstr>
      <vt:lpstr>ISORROPIA</vt:lpstr>
      <vt:lpstr>MARGA vs ISORROPIA (2011)</vt:lpstr>
      <vt:lpstr>MARGA vs ISORROPIA 3rd/4th October 2011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fahlbusch</dc:creator>
  <cp:lastModifiedBy>Ben Fa</cp:lastModifiedBy>
  <cp:revision>199</cp:revision>
  <cp:lastPrinted>2012-04-03T08:35:07Z</cp:lastPrinted>
  <dcterms:created xsi:type="dcterms:W3CDTF">2012-04-16T20:06:37Z</dcterms:created>
  <dcterms:modified xsi:type="dcterms:W3CDTF">2012-04-17T11:59:54Z</dcterms:modified>
</cp:coreProperties>
</file>