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 id="2147483709" r:id="rId5"/>
    <p:sldMasterId id="2147483710" r:id="rId6"/>
  </p:sldMasterIdLst>
  <p:notesMasterIdLst>
    <p:notesMasterId r:id="rId21"/>
  </p:notesMasterIdLst>
  <p:sldIdLst>
    <p:sldId id="333" r:id="rId7"/>
    <p:sldId id="593" r:id="rId8"/>
    <p:sldId id="579" r:id="rId9"/>
    <p:sldId id="580" r:id="rId10"/>
    <p:sldId id="581" r:id="rId11"/>
    <p:sldId id="582" r:id="rId12"/>
    <p:sldId id="584" r:id="rId13"/>
    <p:sldId id="585" r:id="rId14"/>
    <p:sldId id="586" r:id="rId15"/>
    <p:sldId id="587" r:id="rId16"/>
    <p:sldId id="589" r:id="rId17"/>
    <p:sldId id="590" r:id="rId18"/>
    <p:sldId id="591" r:id="rId19"/>
    <p:sldId id="271" r:id="rId20"/>
  </p:sldIdLst>
  <p:sldSz cx="9144000" cy="6858000" type="screen4x3"/>
  <p:notesSz cx="6858000" cy="9144000"/>
  <p:embeddedFontLst>
    <p:embeddedFont>
      <p:font typeface="Arial Black" panose="020B0A04020102020204" pitchFamily="34" charset="0"/>
      <p:bold r:id="rId22"/>
    </p:embeddedFont>
    <p:embeddedFont>
      <p:font typeface="Arial Narrow" panose="020B060602020203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86650" autoAdjust="0"/>
  </p:normalViewPr>
  <p:slideViewPr>
    <p:cSldViewPr snapToGrid="0">
      <p:cViewPr varScale="1">
        <p:scale>
          <a:sx n="62" d="100"/>
          <a:sy n="62" d="100"/>
        </p:scale>
        <p:origin x="1608"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None/>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buNone/>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buNone/>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Clr>
                <a:schemeClr val="dk1"/>
              </a:buClr>
              <a:buFont typeface="Arial"/>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97309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32943" indent="-232943">
              <a:buFont typeface="+mj-lt"/>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1E5502-49E4-F540-9232-B6A0BD6623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588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Dry deposition velocities are calculated differently in the two models; this has been shown in other studies to give significantly different fluxes for species like ozone, and likely impacts dry deposition of N species as well</a:t>
            </a:r>
            <a:endParaRPr lang="en-US" dirty="0"/>
          </a:p>
          <a:p>
            <a:r>
              <a:rPr lang="en-US" sz="1200" b="0" i="0" u="none" strike="noStrike" kern="1200" cap="none" dirty="0">
                <a:solidFill>
                  <a:schemeClr val="dk1"/>
                </a:solidFill>
                <a:effectLst/>
                <a:latin typeface="Arial"/>
                <a:ea typeface="Arial"/>
                <a:cs typeface="Arial"/>
                <a:sym typeface="Arial"/>
              </a:rPr>
              <a:t>-          NH3 is treated differently: CMAQ (the model </a:t>
            </a:r>
            <a:r>
              <a:rPr lang="en-US" sz="1200" b="0" i="0" u="none" strike="noStrike" kern="1200" cap="none" dirty="0" err="1">
                <a:solidFill>
                  <a:schemeClr val="dk1"/>
                </a:solidFill>
                <a:effectLst/>
                <a:latin typeface="Arial"/>
                <a:ea typeface="Arial"/>
                <a:cs typeface="Arial"/>
                <a:sym typeface="Arial"/>
              </a:rPr>
              <a:t>TDep</a:t>
            </a:r>
            <a:r>
              <a:rPr lang="en-US" sz="1200" b="0" i="0" u="none" strike="noStrike" kern="1200" cap="none" dirty="0">
                <a:solidFill>
                  <a:schemeClr val="dk1"/>
                </a:solidFill>
                <a:effectLst/>
                <a:latin typeface="Arial"/>
                <a:ea typeface="Arial"/>
                <a:cs typeface="Arial"/>
                <a:sym typeface="Arial"/>
              </a:rPr>
              <a:t> uses) includes a bidirectional treatment of NH3, while GEM-MACH (the model used by ADAGIO) keeps the emission and deposition parametrization separate. </a:t>
            </a:r>
            <a:endParaRPr lang="en-US" dirty="0"/>
          </a:p>
          <a:p>
            <a:r>
              <a:rPr lang="en-US" sz="1200" b="0" i="0" u="none" strike="noStrike" kern="1200" cap="none" dirty="0">
                <a:solidFill>
                  <a:schemeClr val="dk1"/>
                </a:solidFill>
                <a:effectLst/>
                <a:latin typeface="Arial"/>
                <a:ea typeface="Arial"/>
                <a:cs typeface="Arial"/>
                <a:sym typeface="Arial"/>
              </a:rPr>
              <a:t>-          Wet deposition is calculated differently: without CMAQ model input in </a:t>
            </a:r>
            <a:r>
              <a:rPr lang="en-US" sz="1200" b="0" i="0" u="none" strike="noStrike" kern="1200" cap="none" dirty="0" err="1">
                <a:solidFill>
                  <a:schemeClr val="dk1"/>
                </a:solidFill>
                <a:effectLst/>
                <a:latin typeface="Arial"/>
                <a:ea typeface="Arial"/>
                <a:cs typeface="Arial"/>
                <a:sym typeface="Arial"/>
              </a:rPr>
              <a:t>TDep</a:t>
            </a:r>
            <a:r>
              <a:rPr lang="en-US" sz="1200" b="0" i="0" u="none" strike="noStrike" kern="1200" cap="none" dirty="0">
                <a:solidFill>
                  <a:schemeClr val="dk1"/>
                </a:solidFill>
                <a:effectLst/>
                <a:latin typeface="Arial"/>
                <a:ea typeface="Arial"/>
                <a:cs typeface="Arial"/>
                <a:sym typeface="Arial"/>
              </a:rPr>
              <a:t> (precipitation is from PRISM, which takes into account landscape features and </a:t>
            </a:r>
            <a:r>
              <a:rPr lang="en-US" sz="1200" b="0" i="0" u="none" strike="noStrike" kern="1200" cap="none" dirty="0" err="1">
                <a:solidFill>
                  <a:schemeClr val="dk1"/>
                </a:solidFill>
                <a:effectLst/>
                <a:latin typeface="Arial"/>
                <a:ea typeface="Arial"/>
                <a:cs typeface="Arial"/>
                <a:sym typeface="Arial"/>
              </a:rPr>
              <a:t>precip</a:t>
            </a:r>
            <a:r>
              <a:rPr lang="en-US" sz="1200" b="0" i="0" u="none" strike="noStrike" kern="1200" cap="none" dirty="0">
                <a:solidFill>
                  <a:schemeClr val="dk1"/>
                </a:solidFill>
                <a:effectLst/>
                <a:latin typeface="Arial"/>
                <a:ea typeface="Arial"/>
                <a:cs typeface="Arial"/>
                <a:sym typeface="Arial"/>
              </a:rPr>
              <a:t> gauge data, and ion concentrations are from spatial interpolation between stations), and with GEM/GEM_MACH model input in ADAGIO (GEM model combined with </a:t>
            </a:r>
            <a:r>
              <a:rPr lang="en-US" sz="1200" b="0" i="0" u="none" strike="noStrike" kern="1200" cap="none" dirty="0" err="1">
                <a:solidFill>
                  <a:schemeClr val="dk1"/>
                </a:solidFill>
                <a:effectLst/>
                <a:latin typeface="Arial"/>
                <a:ea typeface="Arial"/>
                <a:cs typeface="Arial"/>
                <a:sym typeface="Arial"/>
              </a:rPr>
              <a:t>precip</a:t>
            </a:r>
            <a:r>
              <a:rPr lang="en-US" sz="1200" b="0" i="0" u="none" strike="noStrike" kern="1200" cap="none" dirty="0">
                <a:solidFill>
                  <a:schemeClr val="dk1"/>
                </a:solidFill>
                <a:effectLst/>
                <a:latin typeface="Arial"/>
                <a:ea typeface="Arial"/>
                <a:cs typeface="Arial"/>
                <a:sym typeface="Arial"/>
              </a:rPr>
              <a:t> gauge data for precipitation, and MMF for ion concentrations similar to air </a:t>
            </a:r>
            <a:r>
              <a:rPr lang="en-US" sz="1200" b="0" i="0" u="none" strike="noStrike" kern="1200" cap="none" dirty="0" err="1">
                <a:solidFill>
                  <a:schemeClr val="dk1"/>
                </a:solidFill>
                <a:effectLst/>
                <a:latin typeface="Arial"/>
                <a:ea typeface="Arial"/>
                <a:cs typeface="Arial"/>
                <a:sym typeface="Arial"/>
              </a:rPr>
              <a:t>conc</a:t>
            </a:r>
            <a:r>
              <a:rPr lang="en-US" sz="1200" b="0" i="0" u="none" strike="noStrike" kern="1200" cap="none" dirty="0">
                <a:solidFill>
                  <a:schemeClr val="dk1"/>
                </a:solidFill>
                <a:effectLst/>
                <a:latin typeface="Arial"/>
                <a:ea typeface="Arial"/>
                <a:cs typeface="Arial"/>
                <a:sym typeface="Arial"/>
              </a:rPr>
              <a: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8419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Phase 1 (Short Term).  Ensemble Model-Measurement Fusion for the Year 2010.  </a:t>
            </a:r>
            <a:r>
              <a:rPr lang="en-US" sz="1200" kern="1200" dirty="0">
                <a:solidFill>
                  <a:schemeClr val="tx1"/>
                </a:solidFill>
                <a:effectLst/>
                <a:latin typeface="+mn-lt"/>
                <a:ea typeface="+mn-ea"/>
                <a:cs typeface="+mn-cs"/>
              </a:rPr>
              <a:t>Multiple existing model and data activities will be used to fuse model-ensemble outputs with measurement data for the year 2010.  The products will include a comprehensive global data set and model ensemble output files, as well as measurement-model fusion global maps of concentrations and wet, dry and total deposition of important gas, aerosol and precipitation concentrations.</a:t>
            </a:r>
          </a:p>
          <a:p>
            <a:pPr lvl="0" rt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Phase 2 (Medium Term).  Stitching of Global/Regional Measurement-Model Products. </a:t>
            </a:r>
            <a:r>
              <a:rPr lang="en-US" sz="1200" kern="1200" dirty="0">
                <a:solidFill>
                  <a:schemeClr val="tx1"/>
                </a:solidFill>
                <a:effectLst/>
                <a:latin typeface="+mn-lt"/>
                <a:ea typeface="+mn-ea"/>
                <a:cs typeface="+mn-cs"/>
              </a:rPr>
              <a:t>Existing and newly-developed regional and global MMF products will be stitched together to produce merged global maps of gas, aerosol and precipitation concentrations as well as wet, dry and total deposition fluxes. The approach will require the development of new MMF methods and products for Europe (David Simpson and Camilla Anderson as contacts) and Asia (Greg Carmichael as contact for MICS-Asia; Kevin Hicks as contact for the Asian Integrated Assessment for Air Quality) and merging them together with existing Swedish (Camilla </a:t>
            </a:r>
            <a:r>
              <a:rPr lang="en-US" sz="1200" kern="1200" dirty="0" err="1">
                <a:solidFill>
                  <a:schemeClr val="tx1"/>
                </a:solidFill>
                <a:effectLst/>
                <a:latin typeface="+mn-lt"/>
                <a:ea typeface="+mn-ea"/>
                <a:cs typeface="+mn-cs"/>
              </a:rPr>
              <a:t>Andersson</a:t>
            </a:r>
            <a:r>
              <a:rPr lang="en-US" sz="1200" kern="1200" dirty="0">
                <a:solidFill>
                  <a:schemeClr val="tx1"/>
                </a:solidFill>
                <a:effectLst/>
                <a:latin typeface="+mn-lt"/>
                <a:ea typeface="+mn-ea"/>
                <a:cs typeface="+mn-cs"/>
              </a:rPr>
              <a:t>), United Kingdom (Ron Smith), United States (Donna </a:t>
            </a:r>
            <a:r>
              <a:rPr lang="en-US" sz="1200" kern="1200" dirty="0" err="1">
                <a:solidFill>
                  <a:schemeClr val="tx1"/>
                </a:solidFill>
                <a:effectLst/>
                <a:latin typeface="+mn-lt"/>
                <a:ea typeface="+mn-ea"/>
                <a:cs typeface="+mn-cs"/>
              </a:rPr>
              <a:t>Schwede</a:t>
            </a:r>
            <a:r>
              <a:rPr lang="en-US" sz="1200" kern="1200" dirty="0">
                <a:solidFill>
                  <a:schemeClr val="tx1"/>
                </a:solidFill>
                <a:effectLst/>
                <a:latin typeface="+mn-lt"/>
                <a:ea typeface="+mn-ea"/>
                <a:cs typeface="+mn-cs"/>
              </a:rPr>
              <a:t>), and Canadian (Amanda Cole) MMF products.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Phase 3 (Long Term).  Global Reanalysis/Assimilation of Concentrations and Deposition Fluxes. </a:t>
            </a:r>
            <a:r>
              <a:rPr lang="en-US" sz="1200" kern="1200" dirty="0">
                <a:solidFill>
                  <a:schemeClr val="tx1"/>
                </a:solidFill>
                <a:effectLst/>
                <a:latin typeface="+mn-lt"/>
                <a:ea typeface="+mn-ea"/>
                <a:cs typeface="+mn-cs"/>
              </a:rPr>
              <a:t>One or more global modelling systems will be developed involving the operational reanalysis and data assimilation of observations of concentration, column burdens, and deposition fluxes.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number of associated model-related projects were identified to contribute to the development of the project including:  an investigation of the dry deposition algorithms and predictive capabilities in the contributing chemical transport models; a study of the feasibility of fusing model results with both urban (i.e., high spatial resolution) and  regional/global (i.e., low spatial resolution) data; and an evaluation of reasonable temporal resolution for the measurement-model fusion activities (e.g., weekly, monthly, or seasonally).</a:t>
            </a:r>
          </a:p>
          <a:p>
            <a:endParaRPr lang="en-US" dirty="0"/>
          </a:p>
        </p:txBody>
      </p:sp>
      <p:sp>
        <p:nvSpPr>
          <p:cNvPr id="4" name="Slide Number Placeholder 3"/>
          <p:cNvSpPr>
            <a:spLocks noGrp="1"/>
          </p:cNvSpPr>
          <p:nvPr>
            <p:ph type="sldNum" sz="quarter" idx="10"/>
          </p:nvPr>
        </p:nvSpPr>
        <p:spPr/>
        <p:txBody>
          <a:bodyPr/>
          <a:lstStyle/>
          <a:p>
            <a:fld id="{599EFA71-C9B4-4C45-8855-D644773ECD72}" type="slidenum">
              <a:rPr lang="en-US" smtClean="0"/>
              <a:t>13</a:t>
            </a:fld>
            <a:endParaRPr lang="en-US"/>
          </a:p>
        </p:txBody>
      </p:sp>
    </p:spTree>
    <p:extLst>
      <p:ext uri="{BB962C8B-B14F-4D97-AF65-F5344CB8AC3E}">
        <p14:creationId xmlns:p14="http://schemas.microsoft.com/office/powerpoint/2010/main" val="157947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3" name="Shape 4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94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
        <p:nvSpPr>
          <p:cNvPr id="348" name="Shape 348"/>
          <p:cNvSpPr>
            <a:spLocks noGrp="1" noRot="1" noChangeAspect="1"/>
          </p:cNvSpPr>
          <p:nvPr>
            <p:ph type="sldImg" idx="2"/>
          </p:nvPr>
        </p:nvSpPr>
        <p:spPr>
          <a:xfrm>
            <a:off x="919163"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9" name="Shape 349"/>
          <p:cNvSpPr txBox="1">
            <a:spLocks noGrp="1"/>
          </p:cNvSpPr>
          <p:nvPr>
            <p:ph type="body" idx="1"/>
          </p:nvPr>
        </p:nvSpPr>
        <p:spPr>
          <a:xfrm>
            <a:off x="906357" y="4715153"/>
            <a:ext cx="4984961" cy="4466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044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Defined MMF as data assimilation applied retroactively, based on past measurements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don’t measure wet and dry deposition on the fly). Simplest view is that data assimilation is “…an approach for combining observations with model output with the objective of improving the latter”. We seek an optimum match between model simulations and measurements taken by the system that we are trying to elucidate. Two families of data optimisation: classical or </a:t>
            </a:r>
            <a:r>
              <a:rPr lang="en-GB" sz="1200" kern="1200" dirty="0" err="1">
                <a:solidFill>
                  <a:schemeClr val="tx1"/>
                </a:solidFill>
                <a:effectLst/>
                <a:latin typeface="+mn-lt"/>
                <a:ea typeface="+mn-ea"/>
                <a:cs typeface="+mn-cs"/>
              </a:rPr>
              <a:t>variational</a:t>
            </a:r>
            <a:r>
              <a:rPr lang="en-GB" sz="1200" kern="1200" dirty="0">
                <a:solidFill>
                  <a:schemeClr val="tx1"/>
                </a:solidFill>
                <a:effectLst/>
                <a:latin typeface="+mn-lt"/>
                <a:ea typeface="+mn-ea"/>
                <a:cs typeface="+mn-cs"/>
              </a:rPr>
              <a:t>, statistical or sequential.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latin typeface="Arial"/>
                <a:ea typeface="Arial"/>
                <a:cs typeface="Arial"/>
                <a:sym typeface="Arial"/>
              </a:rPr>
              <a:t>“…we need to rely on models.  But when models are not corrected periodically by reality, they can be of little value.  Thus, we need to fit the model state in an optimal way to the observations, before an analysis or prediction is made.”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latin typeface="Arial"/>
                <a:ea typeface="Arial"/>
                <a:cs typeface="Arial"/>
                <a:sym typeface="Arial"/>
              </a:rPr>
              <a:t>“This optimization takes two forms:  classical [variational] and statistical [sequential].”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dk1"/>
              </a:solidFill>
              <a:latin typeface="Arial"/>
              <a:ea typeface="Arial"/>
              <a:cs typeface="Arial"/>
              <a:sym typeface="Arial"/>
            </a:endParaRPr>
          </a:p>
          <a:p>
            <a:pPr>
              <a:spcBef>
                <a:spcPts val="600"/>
              </a:spcBef>
            </a:pPr>
            <a:r>
              <a:rPr lang="en-US" sz="1200" b="0" i="0" u="none" strike="noStrike" kern="1200" cap="none" dirty="0">
                <a:solidFill>
                  <a:schemeClr val="dk1"/>
                </a:solidFill>
                <a:latin typeface="Arial"/>
                <a:ea typeface="Arial"/>
                <a:cs typeface="Arial"/>
                <a:sym typeface="Arial"/>
              </a:rPr>
              <a:t>“…Classical optimization involves minimization of a positive, usually quadratic cost function that expresses the quantity that we seek to optimize.  In most of the cases that we will deal with, this will be a function of the error between model and measurements—in this case we will speak of least-squares error minimization.”  </a:t>
            </a:r>
          </a:p>
          <a:p>
            <a:pPr>
              <a:spcBef>
                <a:spcPts val="600"/>
              </a:spcBef>
            </a:pPr>
            <a:r>
              <a:rPr lang="en-US" sz="1200" b="0" i="0" u="none" strike="noStrike" kern="1200" cap="none" dirty="0">
                <a:solidFill>
                  <a:schemeClr val="dk1"/>
                </a:solidFill>
                <a:latin typeface="Arial"/>
                <a:ea typeface="Arial"/>
                <a:cs typeface="Arial"/>
                <a:sym typeface="Arial"/>
              </a:rPr>
              <a:t>“The second form, statistical optimization, involves minimization of the variability or uncertainty of the model error and is based on statistical estimation theory.”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9EFA71-C9B4-4C45-8855-D644773ECD72}" type="slidenum">
              <a:rPr lang="en-US" smtClean="0"/>
              <a:t>3</a:t>
            </a:fld>
            <a:endParaRPr lang="en-US"/>
          </a:p>
        </p:txBody>
      </p:sp>
    </p:spTree>
    <p:extLst>
      <p:ext uri="{BB962C8B-B14F-4D97-AF65-F5344CB8AC3E}">
        <p14:creationId xmlns:p14="http://schemas.microsoft.com/office/powerpoint/2010/main" val="13055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CA" altLang="en-US" dirty="0">
                <a:ea typeface="ＭＳ Ｐゴシック" pitchFamily="34" charset="-128"/>
              </a:rPr>
              <a:t>This flow chart shows the general methodology behind MMF-TAD</a:t>
            </a:r>
            <a:r>
              <a:rPr lang="en-CA" altLang="en-US" baseline="0" dirty="0">
                <a:ea typeface="ＭＳ Ｐゴシック" pitchFamily="34" charset="-128"/>
              </a:rPr>
              <a:t>. </a:t>
            </a:r>
            <a:r>
              <a:rPr lang="fr-CH" sz="1200" dirty="0" err="1"/>
              <a:t>Wet</a:t>
            </a:r>
            <a:r>
              <a:rPr lang="fr-CH" sz="1200" dirty="0"/>
              <a:t> </a:t>
            </a:r>
            <a:r>
              <a:rPr lang="fr-CH" sz="1200" dirty="0" err="1"/>
              <a:t>deposition</a:t>
            </a:r>
            <a:r>
              <a:rPr lang="fr-CH" sz="1200" dirty="0"/>
              <a:t> (</a:t>
            </a:r>
            <a:r>
              <a:rPr lang="fr-CH" sz="1200" dirty="0" err="1"/>
              <a:t>left</a:t>
            </a:r>
            <a:r>
              <a:rPr lang="fr-CH" sz="1200" baseline="0" dirty="0"/>
              <a:t> </a:t>
            </a:r>
            <a:r>
              <a:rPr lang="fr-CH" sz="1200" baseline="0" dirty="0" err="1"/>
              <a:t>side</a:t>
            </a:r>
            <a:r>
              <a:rPr lang="fr-CH" sz="1200" baseline="0" dirty="0"/>
              <a:t>) and  dry </a:t>
            </a:r>
            <a:r>
              <a:rPr lang="fr-CH" sz="1200" baseline="0" dirty="0" err="1"/>
              <a:t>deposition</a:t>
            </a:r>
            <a:r>
              <a:rPr lang="fr-CH" sz="1200" baseline="0" dirty="0"/>
              <a:t> (right </a:t>
            </a:r>
            <a:r>
              <a:rPr lang="fr-CH" sz="1200" baseline="0" dirty="0" err="1"/>
              <a:t>side</a:t>
            </a:r>
            <a:r>
              <a:rPr lang="fr-CH" sz="1200" baseline="0" dirty="0"/>
              <a:t>) are </a:t>
            </a:r>
            <a:r>
              <a:rPr lang="fr-CH" sz="1200" baseline="0" dirty="0" err="1"/>
              <a:t>treated</a:t>
            </a:r>
            <a:r>
              <a:rPr lang="fr-CH" sz="1200" baseline="0" dirty="0"/>
              <a:t> </a:t>
            </a:r>
            <a:r>
              <a:rPr lang="fr-CH" sz="1200" baseline="0" dirty="0" err="1"/>
              <a:t>separately</a:t>
            </a:r>
            <a:r>
              <a:rPr lang="fr-CH" sz="1200" baseline="0" dirty="0"/>
              <a:t>. </a:t>
            </a:r>
            <a:r>
              <a:rPr lang="en-CA" altLang="en-US" dirty="0">
                <a:ea typeface="ＭＳ Ｐゴシック" pitchFamily="34" charset="-128"/>
              </a:rPr>
              <a:t>In this chart, the inputs to the analysis are shown at the top and bottom. As you can see, both modelled and measured values are used, except for dry deposition velocities, which are entirely from the model. Also entirely from the model are the concentrations of species such as N2O5 and PAN that are not systematically measured but do contribute to total nitrogen deposition.</a:t>
            </a:r>
          </a:p>
          <a:p>
            <a:pPr eaLnBrk="1" hangingPunct="1">
              <a:spcBef>
                <a:spcPct val="0"/>
              </a:spcBef>
            </a:pPr>
            <a:endParaRPr lang="en-CA" altLang="en-US" dirty="0">
              <a:ea typeface="ＭＳ Ｐゴシック" pitchFamily="34" charset="-128"/>
            </a:endParaRPr>
          </a:p>
          <a:p>
            <a:pPr eaLnBrk="1" hangingPunct="1">
              <a:spcBef>
                <a:spcPct val="0"/>
              </a:spcBef>
            </a:pPr>
            <a:r>
              <a:rPr lang="en-CA" altLang="en-US" dirty="0">
                <a:ea typeface="ＭＳ Ｐゴシック" pitchFamily="34" charset="-128"/>
              </a:rPr>
              <a:t>Sweden (and Norway)</a:t>
            </a:r>
            <a:r>
              <a:rPr lang="en-CA" altLang="en-US" baseline="0" dirty="0">
                <a:ea typeface="ＭＳ Ｐゴシック" pitchFamily="34" charset="-128"/>
              </a:rPr>
              <a:t> uses a 2dVAR data assimilation method. </a:t>
            </a:r>
            <a:r>
              <a:rPr lang="en-US" sz="1200" kern="1200" dirty="0">
                <a:solidFill>
                  <a:schemeClr val="tx1"/>
                </a:solidFill>
                <a:effectLst/>
                <a:latin typeface="+mn-lt"/>
                <a:ea typeface="+mn-ea"/>
                <a:cs typeface="+mn-cs"/>
              </a:rPr>
              <a:t>MMF mapping is done for ozone in Sweden but not by the other countries. </a:t>
            </a:r>
            <a:endParaRPr lang="en-CA" altLang="en-US" baseline="0" dirty="0">
              <a:ea typeface="ＭＳ Ｐゴシック" pitchFamily="34" charset="-128"/>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UK method does not use a chemical transport model to provide its background field, but rather combines concentration fields (interpolated via conventional or Bayesian kriging), climatic fields, land use maps, and inferential dry deposition calculations to map wet and dry deposition.</a:t>
            </a:r>
          </a:p>
          <a:p>
            <a:pPr eaLnBrk="1" hangingPunct="1">
              <a:spcBef>
                <a:spcPct val="0"/>
              </a:spcBef>
            </a:pPr>
            <a:endParaRPr lang="en-CA" altLang="en-US" dirty="0">
              <a:ea typeface="ＭＳ Ｐゴシック" pitchFamily="34" charset="-128"/>
            </a:endParaRPr>
          </a:p>
          <a:p>
            <a:pPr eaLnBrk="1" hangingPunct="1">
              <a:spcBef>
                <a:spcPct val="0"/>
              </a:spcBef>
            </a:pPr>
            <a:r>
              <a:rPr lang="en-CA" altLang="en-US" dirty="0">
                <a:ea typeface="ＭＳ Ｐゴシック" pitchFamily="34" charset="-128"/>
              </a:rPr>
              <a:t>USA</a:t>
            </a:r>
            <a:r>
              <a:rPr lang="en-CA" altLang="en-US" baseline="0" dirty="0">
                <a:ea typeface="ＭＳ Ｐゴシック" pitchFamily="34" charset="-128"/>
              </a:rPr>
              <a:t>: </a:t>
            </a:r>
            <a:r>
              <a:rPr lang="en-US" sz="1200" kern="1200" dirty="0">
                <a:solidFill>
                  <a:schemeClr val="tx1"/>
                </a:solidFill>
                <a:effectLst/>
                <a:latin typeface="+mn-lt"/>
                <a:ea typeface="+mn-ea"/>
                <a:cs typeface="+mn-cs"/>
              </a:rPr>
              <a:t>precipitation concentration fields are generated by spatial interpolation between measurement sites.</a:t>
            </a:r>
            <a:endParaRPr lang="en-CA" altLang="en-US" dirty="0">
              <a:ea typeface="ＭＳ Ｐゴシック" pitchFamily="34" charset="-128"/>
            </a:endParaRPr>
          </a:p>
          <a:p>
            <a:pPr eaLnBrk="1" hangingPunct="1">
              <a:spcBef>
                <a:spcPct val="0"/>
              </a:spcBef>
            </a:pPr>
            <a:endParaRPr lang="en-CA" altLang="en-US" dirty="0">
              <a:ea typeface="ＭＳ Ｐゴシック" pitchFamily="3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CA" altLang="en-US" dirty="0">
                <a:ea typeface="ＭＳ Ｐゴシック" pitchFamily="34" charset="-128"/>
              </a:rPr>
              <a:t>Canad</a:t>
            </a:r>
            <a:r>
              <a:rPr lang="en-CA" altLang="en-US" baseline="0" dirty="0">
                <a:ea typeface="ＭＳ Ｐゴシック" pitchFamily="34" charset="-128"/>
              </a:rPr>
              <a:t>a</a:t>
            </a:r>
            <a:r>
              <a:rPr lang="en-CA" altLang="en-US" dirty="0">
                <a:ea typeface="ＭＳ Ｐゴシック" pitchFamily="34" charset="-128"/>
              </a:rPr>
              <a:t> merges</a:t>
            </a:r>
            <a:r>
              <a:rPr lang="en-CA" altLang="en-US" baseline="0" dirty="0">
                <a:ea typeface="ＭＳ Ｐゴシック" pitchFamily="34" charset="-128"/>
              </a:rPr>
              <a:t> measured </a:t>
            </a:r>
            <a:r>
              <a:rPr lang="en-CA" altLang="en-US" dirty="0">
                <a:ea typeface="ＭＳ Ｐゴシック" pitchFamily="34" charset="-128"/>
              </a:rPr>
              <a:t>and modelled values via</a:t>
            </a:r>
            <a:r>
              <a:rPr lang="en-CA" altLang="en-US" baseline="0" dirty="0">
                <a:ea typeface="ＭＳ Ｐゴシック" pitchFamily="34" charset="-128"/>
              </a:rPr>
              <a:t> </a:t>
            </a:r>
            <a:r>
              <a:rPr lang="en-CA" altLang="en-US" dirty="0">
                <a:ea typeface="ＭＳ Ｐゴシック" pitchFamily="34" charset="-128"/>
              </a:rPr>
              <a:t>optimal interpolation,</a:t>
            </a:r>
            <a:r>
              <a:rPr lang="en-CA" altLang="en-US" baseline="0" dirty="0">
                <a:ea typeface="ＭＳ Ｐゴシック" pitchFamily="34" charset="-128"/>
              </a:rPr>
              <a:t> which </a:t>
            </a:r>
            <a:r>
              <a:rPr lang="en-CA" altLang="en-US" dirty="0">
                <a:ea typeface="ＭＳ Ｐゴシック" pitchFamily="34" charset="-128"/>
              </a:rPr>
              <a:t>is a statistical way of merging where you input the differences between the model and measured values at the measurement sites, as well as the errors associated with those values, and generate a final analysis product that minimizes the combined error. </a:t>
            </a:r>
          </a:p>
          <a:p>
            <a:pPr eaLnBrk="1" hangingPunct="1">
              <a:spcBef>
                <a:spcPct val="0"/>
              </a:spcBef>
            </a:pPr>
            <a:endParaRPr lang="en-CA" altLang="en-US" dirty="0">
              <a:ea typeface="ＭＳ Ｐゴシック" pitchFamily="34" charset="-128"/>
            </a:endParaRPr>
          </a:p>
          <a:p>
            <a:pPr eaLnBrk="1" hangingPunct="1">
              <a:spcBef>
                <a:spcPct val="0"/>
              </a:spcBef>
            </a:pPr>
            <a:endParaRPr lang="en-CA" altLang="en-US" dirty="0">
              <a:ea typeface="ＭＳ Ｐゴシック" pitchFamily="34" charset="-128"/>
            </a:endParaRPr>
          </a:p>
          <a:p>
            <a:pPr eaLnBrk="1" hangingPunct="1">
              <a:spcBef>
                <a:spcPct val="0"/>
              </a:spcBef>
            </a:pPr>
            <a:endParaRPr lang="en-US" altLang="en-US" dirty="0">
              <a:ea typeface="ＭＳ Ｐゴシック"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63746E9F-75E2-4B6A-911F-4F44166D91AB}" type="slidenum">
              <a:rPr lang="en-US" altLang="en-US" sz="1300">
                <a:solidFill>
                  <a:srgbClr val="000000"/>
                </a:solidFill>
                <a:ea typeface="Arial Unicode MS" pitchFamily="34" charset="-128"/>
              </a:rPr>
              <a:pPr eaLnBrk="1" hangingPunct="1">
                <a:spcBef>
                  <a:spcPct val="0"/>
                </a:spcBef>
              </a:pPr>
              <a:t>4</a:t>
            </a:fld>
            <a:endParaRPr lang="en-US" altLang="en-US" sz="1300">
              <a:solidFill>
                <a:srgbClr val="000000"/>
              </a:solidFill>
              <a:ea typeface="Arial Unicode MS"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GB" sz="1200" kern="1200" dirty="0">
                <a:solidFill>
                  <a:schemeClr val="tx1"/>
                </a:solidFill>
                <a:effectLst/>
                <a:latin typeface="+mn-lt"/>
                <a:ea typeface="+mn-ea"/>
                <a:cs typeface="+mn-cs"/>
              </a:rPr>
              <a:t>First attempt to combine measurements and model</a:t>
            </a:r>
            <a:r>
              <a:rPr lang="en-GB" sz="1200" kern="1200" baseline="0" dirty="0">
                <a:solidFill>
                  <a:schemeClr val="tx1"/>
                </a:solidFill>
                <a:effectLst/>
                <a:latin typeface="+mn-lt"/>
                <a:ea typeface="+mn-ea"/>
                <a:cs typeface="+mn-cs"/>
              </a:rPr>
              <a:t> outputs. </a:t>
            </a:r>
            <a:r>
              <a:rPr lang="en-GB" sz="1200" kern="1200" dirty="0">
                <a:solidFill>
                  <a:schemeClr val="tx1"/>
                </a:solidFill>
                <a:effectLst/>
                <a:latin typeface="+mn-lt"/>
                <a:ea typeface="+mn-ea"/>
                <a:cs typeface="+mn-cs"/>
              </a:rPr>
              <a:t>For Global Assessment we overlapped wet deposition measurements and models to see where they matched or did not match but we could not fuse them. Did the same regionally for dry and total deposition. A although generally not bad there were many biases in dry deposition and corrections that need to be done. Did</a:t>
            </a:r>
            <a:r>
              <a:rPr lang="en-GB" sz="1200" kern="1200" baseline="0" dirty="0">
                <a:solidFill>
                  <a:schemeClr val="tx1"/>
                </a:solidFill>
                <a:effectLst/>
                <a:latin typeface="+mn-lt"/>
                <a:ea typeface="+mn-ea"/>
                <a:cs typeface="+mn-cs"/>
              </a:rPr>
              <a:t> same exercise for N deposition.</a:t>
            </a:r>
            <a:endParaRPr lang="en-GB" sz="1200" kern="1200" dirty="0">
              <a:solidFill>
                <a:schemeClr val="tx1"/>
              </a:solidFill>
              <a:effectLst/>
              <a:latin typeface="+mn-lt"/>
              <a:ea typeface="+mn-ea"/>
              <a:cs typeface="+mn-cs"/>
            </a:endParaRPr>
          </a:p>
          <a:p>
            <a:pPr lvl="0" rtl="0"/>
            <a:endParaRPr lang="en-GB" sz="1200" kern="1200" dirty="0">
              <a:solidFill>
                <a:schemeClr val="tx1"/>
              </a:solidFill>
              <a:effectLst/>
              <a:latin typeface="+mn-lt"/>
              <a:ea typeface="+mn-ea"/>
              <a:cs typeface="+mn-cs"/>
            </a:endParaRPr>
          </a:p>
          <a:p>
            <a:pPr lvl="0" rtl="0"/>
            <a:r>
              <a:rPr lang="en-GB" sz="1200" kern="1200" dirty="0">
                <a:solidFill>
                  <a:schemeClr val="tx1"/>
                </a:solidFill>
                <a:effectLst/>
                <a:latin typeface="+mn-lt"/>
                <a:ea typeface="+mn-ea"/>
                <a:cs typeface="+mn-cs"/>
              </a:rPr>
              <a:t>Wet</a:t>
            </a:r>
            <a:r>
              <a:rPr lang="en-GB" sz="1200" kern="1200" baseline="0" dirty="0">
                <a:solidFill>
                  <a:schemeClr val="tx1"/>
                </a:solidFill>
                <a:effectLst/>
                <a:latin typeface="+mn-lt"/>
                <a:ea typeface="+mn-ea"/>
                <a:cs typeface="+mn-cs"/>
              </a:rPr>
              <a:t> deposition of </a:t>
            </a:r>
            <a:r>
              <a:rPr lang="en-GB" sz="1200" kern="1200" baseline="0" dirty="0" err="1">
                <a:solidFill>
                  <a:schemeClr val="tx1"/>
                </a:solidFill>
                <a:effectLst/>
                <a:latin typeface="+mn-lt"/>
                <a:ea typeface="+mn-ea"/>
                <a:cs typeface="+mn-cs"/>
              </a:rPr>
              <a:t>nssS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Slight model over-prediction in North America and Europe and under-prediction in</a:t>
            </a:r>
            <a:r>
              <a:rPr lang="en-GB" sz="1200" kern="1200" baseline="0" dirty="0">
                <a:solidFill>
                  <a:schemeClr val="tx1"/>
                </a:solidFill>
                <a:effectLst/>
                <a:latin typeface="+mn-lt"/>
                <a:ea typeface="+mn-ea"/>
                <a:cs typeface="+mn-cs"/>
              </a:rPr>
              <a:t> Asia.</a:t>
            </a:r>
          </a:p>
          <a:p>
            <a:pPr lvl="0" rtl="0"/>
            <a:r>
              <a:rPr lang="en-GB" sz="1200" kern="1200" baseline="0" dirty="0">
                <a:solidFill>
                  <a:schemeClr val="tx1"/>
                </a:solidFill>
                <a:effectLst/>
                <a:latin typeface="+mn-lt"/>
                <a:ea typeface="+mn-ea"/>
                <a:cs typeface="+mn-cs"/>
              </a:rPr>
              <a:t>Dry dep and total dep of S: Largest model differences (over prediction)  appear in the US and a couple of sites in eastern Canada but good agreement with other Canadian sites</a:t>
            </a:r>
          </a:p>
          <a:p>
            <a:pPr lvl="0" rtl="0"/>
            <a:endParaRPr lang="en-GB" sz="1200" kern="1200" baseline="0" dirty="0">
              <a:solidFill>
                <a:schemeClr val="tx1"/>
              </a:solidFill>
              <a:effectLst/>
              <a:latin typeface="+mn-lt"/>
              <a:ea typeface="+mn-ea"/>
              <a:cs typeface="+mn-cs"/>
            </a:endParaRPr>
          </a:p>
          <a:p>
            <a:pPr lvl="0" rtl="0"/>
            <a:endParaRPr lang="en-GB" sz="1200" kern="1200" baseline="0" dirty="0">
              <a:solidFill>
                <a:schemeClr val="tx1"/>
              </a:solidFill>
              <a:effectLst/>
              <a:latin typeface="+mn-lt"/>
              <a:ea typeface="+mn-ea"/>
              <a:cs typeface="+mn-cs"/>
            </a:endParaRPr>
          </a:p>
          <a:p>
            <a:pPr lvl="0" rtl="0"/>
            <a:endParaRPr lang="en-GB" sz="1200" kern="1200" baseline="0" dirty="0">
              <a:solidFill>
                <a:schemeClr val="tx1"/>
              </a:solidFill>
              <a:effectLst/>
              <a:latin typeface="+mn-lt"/>
              <a:ea typeface="+mn-ea"/>
              <a:cs typeface="+mn-cs"/>
            </a:endParaRPr>
          </a:p>
          <a:p>
            <a:pPr lvl="0" rt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9EFA71-C9B4-4C45-8855-D644773ECD72}" type="slidenum">
              <a:rPr lang="en-US" smtClean="0"/>
              <a:t>5</a:t>
            </a:fld>
            <a:endParaRPr lang="en-US"/>
          </a:p>
        </p:txBody>
      </p:sp>
    </p:spTree>
    <p:extLst>
      <p:ext uri="{BB962C8B-B14F-4D97-AF65-F5344CB8AC3E}">
        <p14:creationId xmlns:p14="http://schemas.microsoft.com/office/powerpoint/2010/main" val="203525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Fusion is like a black box (only few really understand the mathematics behind it) and includes data assimilation, objective analysis, optimal interpolation, bias correction,  </a:t>
            </a:r>
            <a:r>
              <a:rPr lang="en-GB" sz="1200" kern="1200" dirty="0" err="1">
                <a:solidFill>
                  <a:schemeClr val="tx1"/>
                </a:solidFill>
                <a:effectLst/>
                <a:latin typeface="+mn-lt"/>
                <a:ea typeface="+mn-ea"/>
                <a:cs typeface="+mn-cs"/>
              </a:rPr>
              <a:t>variational</a:t>
            </a:r>
            <a:r>
              <a:rPr lang="en-GB" sz="1200" kern="1200" dirty="0">
                <a:solidFill>
                  <a:schemeClr val="tx1"/>
                </a:solidFill>
                <a:effectLst/>
                <a:latin typeface="+mn-lt"/>
                <a:ea typeface="+mn-ea"/>
                <a:cs typeface="+mn-cs"/>
              </a:rPr>
              <a:t> analysis) to get some form of fused map. This black box is no longer a black box. People already doing this for TAD (Sweden and US, and Canada and UK).</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9EFA71-C9B4-4C45-8855-D644773ECD72}" type="slidenum">
              <a:rPr lang="en-US" smtClean="0"/>
              <a:t>6</a:t>
            </a:fld>
            <a:endParaRPr lang="en-US"/>
          </a:p>
        </p:txBody>
      </p:sp>
    </p:spTree>
    <p:extLst>
      <p:ext uri="{BB962C8B-B14F-4D97-AF65-F5344CB8AC3E}">
        <p14:creationId xmlns:p14="http://schemas.microsoft.com/office/powerpoint/2010/main" val="115253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9EFA71-C9B4-4C45-8855-D644773ECD72}" type="slidenum">
              <a:rPr lang="en-US" smtClean="0"/>
              <a:t>8</a:t>
            </a:fld>
            <a:endParaRPr lang="en-US"/>
          </a:p>
        </p:txBody>
      </p:sp>
    </p:spTree>
    <p:extLst>
      <p:ext uri="{BB962C8B-B14F-4D97-AF65-F5344CB8AC3E}">
        <p14:creationId xmlns:p14="http://schemas.microsoft.com/office/powerpoint/2010/main" val="157947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Phase 1 (Short Term).  Ensemble Model-Measurement Fusion for the Year 2010.  </a:t>
            </a:r>
            <a:r>
              <a:rPr lang="en-US" sz="1200" kern="1200" dirty="0">
                <a:solidFill>
                  <a:schemeClr val="tx1"/>
                </a:solidFill>
                <a:effectLst/>
                <a:latin typeface="+mn-lt"/>
                <a:ea typeface="+mn-ea"/>
                <a:cs typeface="+mn-cs"/>
              </a:rPr>
              <a:t>Multiple existing model and data activities will be used to fuse model-ensemble outputs with measurement data for the year 2010.  The products will include a comprehensive global data set and model ensemble output files, as well as measurement-model fusion global maps of concentrations and wet, dry and total deposition of important gas, aerosol and precipitation concentrations.</a:t>
            </a:r>
          </a:p>
          <a:p>
            <a:pPr lvl="0" rt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Phase 2 (Medium Term).  Stitching of Global/Regional Measurement-Model Products. </a:t>
            </a:r>
            <a:r>
              <a:rPr lang="en-US" sz="1200" kern="1200" dirty="0">
                <a:solidFill>
                  <a:schemeClr val="tx1"/>
                </a:solidFill>
                <a:effectLst/>
                <a:latin typeface="+mn-lt"/>
                <a:ea typeface="+mn-ea"/>
                <a:cs typeface="+mn-cs"/>
              </a:rPr>
              <a:t>Existing and newly-developed regional and global MMF products will be stitched together to produce merged global maps of gas, aerosol and precipitation concentrations as well as wet, dry and total deposition fluxes. The approach will require the development of new MMF methods and products for Europe (David Simpson and Camilla Anderson as contacts) and Asia (Greg Carmichael as contact for MICS-Asia; Kevin Hicks as contact for the Asian Integrated Assessment for Air Quality) and merging them together with existing Swedish (Camilla </a:t>
            </a:r>
            <a:r>
              <a:rPr lang="en-US" sz="1200" kern="1200" dirty="0" err="1">
                <a:solidFill>
                  <a:schemeClr val="tx1"/>
                </a:solidFill>
                <a:effectLst/>
                <a:latin typeface="+mn-lt"/>
                <a:ea typeface="+mn-ea"/>
                <a:cs typeface="+mn-cs"/>
              </a:rPr>
              <a:t>Andersson</a:t>
            </a:r>
            <a:r>
              <a:rPr lang="en-US" sz="1200" kern="1200" dirty="0">
                <a:solidFill>
                  <a:schemeClr val="tx1"/>
                </a:solidFill>
                <a:effectLst/>
                <a:latin typeface="+mn-lt"/>
                <a:ea typeface="+mn-ea"/>
                <a:cs typeface="+mn-cs"/>
              </a:rPr>
              <a:t>), United Kingdom (Ron Smith), United States (Donna </a:t>
            </a:r>
            <a:r>
              <a:rPr lang="en-US" sz="1200" kern="1200" dirty="0" err="1">
                <a:solidFill>
                  <a:schemeClr val="tx1"/>
                </a:solidFill>
                <a:effectLst/>
                <a:latin typeface="+mn-lt"/>
                <a:ea typeface="+mn-ea"/>
                <a:cs typeface="+mn-cs"/>
              </a:rPr>
              <a:t>Schwede</a:t>
            </a:r>
            <a:r>
              <a:rPr lang="en-US" sz="1200" kern="1200" dirty="0">
                <a:solidFill>
                  <a:schemeClr val="tx1"/>
                </a:solidFill>
                <a:effectLst/>
                <a:latin typeface="+mn-lt"/>
                <a:ea typeface="+mn-ea"/>
                <a:cs typeface="+mn-cs"/>
              </a:rPr>
              <a:t>), and Canadian (Amanda Cole) MMF products.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Phase 3 (Long Term).  Global Reanalysis/Assimilation of Concentrations and Deposition Fluxes. </a:t>
            </a:r>
            <a:r>
              <a:rPr lang="en-US" sz="1200" kern="1200" dirty="0">
                <a:solidFill>
                  <a:schemeClr val="tx1"/>
                </a:solidFill>
                <a:effectLst/>
                <a:latin typeface="+mn-lt"/>
                <a:ea typeface="+mn-ea"/>
                <a:cs typeface="+mn-cs"/>
              </a:rPr>
              <a:t>One or more global modelling systems will be developed involving the operational reanalysis and data assimilation of observations of concentration, column burdens, and deposition fluxes.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number of associated model-related projects were identified to contribute to the development of the project including:  an investigation of the dry deposition algorithms and predictive capabilities in the contributing chemical transport models; a study of the feasibility of fusing model results with both urban (i.e., high spatial resolution) and  regional/global (i.e., low spatial resolution) data; and an evaluation of reasonable temporal resolution for the measurement-model fusion activities (e.g., weekly, monthly, or seasonally).</a:t>
            </a:r>
          </a:p>
          <a:p>
            <a:endParaRPr lang="en-US" dirty="0"/>
          </a:p>
        </p:txBody>
      </p:sp>
      <p:sp>
        <p:nvSpPr>
          <p:cNvPr id="4" name="Slide Number Placeholder 3"/>
          <p:cNvSpPr>
            <a:spLocks noGrp="1"/>
          </p:cNvSpPr>
          <p:nvPr>
            <p:ph type="sldNum" sz="quarter" idx="10"/>
          </p:nvPr>
        </p:nvSpPr>
        <p:spPr/>
        <p:txBody>
          <a:bodyPr/>
          <a:lstStyle/>
          <a:p>
            <a:fld id="{599EFA71-C9B4-4C45-8855-D644773ECD72}" type="slidenum">
              <a:rPr lang="en-US" smtClean="0"/>
              <a:t>9</a:t>
            </a:fld>
            <a:endParaRPr lang="en-US"/>
          </a:p>
        </p:txBody>
      </p:sp>
    </p:spTree>
    <p:extLst>
      <p:ext uri="{BB962C8B-B14F-4D97-AF65-F5344CB8AC3E}">
        <p14:creationId xmlns:p14="http://schemas.microsoft.com/office/powerpoint/2010/main" val="157947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Phase 1 (Short Term).  Ensemble Model-Measurement Fusion for the Year 2010.  </a:t>
            </a:r>
            <a:r>
              <a:rPr lang="en-US" sz="1200" kern="1200" dirty="0">
                <a:solidFill>
                  <a:schemeClr val="tx1"/>
                </a:solidFill>
                <a:effectLst/>
                <a:latin typeface="+mn-lt"/>
                <a:ea typeface="+mn-ea"/>
                <a:cs typeface="+mn-cs"/>
              </a:rPr>
              <a:t>Multiple existing model and data activities will be used to fuse model-ensemble outputs with measurement data for the year 2010.  The products will include a comprehensive global data set and model ensemble output files, as well as measurement-model fusion global maps of concentrations and wet, dry and total deposition of important gas, aerosol and precipitation concentrations.</a:t>
            </a:r>
          </a:p>
          <a:p>
            <a:pPr lvl="0" rt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Phase 2 (Medium Term).  Stitching of Global/Regional Measurement-Model Products. </a:t>
            </a:r>
            <a:r>
              <a:rPr lang="en-US" sz="1200" kern="1200" dirty="0">
                <a:solidFill>
                  <a:schemeClr val="tx1"/>
                </a:solidFill>
                <a:effectLst/>
                <a:latin typeface="+mn-lt"/>
                <a:ea typeface="+mn-ea"/>
                <a:cs typeface="+mn-cs"/>
              </a:rPr>
              <a:t>Existing and newly-developed regional and global MMF products will be stitched together to produce merged global maps of gas, aerosol and precipitation concentrations as well as wet, dry and total deposition fluxes. The approach will require the development of new MMF methods and products for Europe (David Simpson and Camilla Anderson as contacts) and Asia (Greg Carmichael as contact for MICS-Asia; Kevin Hicks as contact for the Asian Integrated Assessment for Air Quality) and merging them together with existing Swedish (Camilla </a:t>
            </a:r>
            <a:r>
              <a:rPr lang="en-US" sz="1200" kern="1200" dirty="0" err="1">
                <a:solidFill>
                  <a:schemeClr val="tx1"/>
                </a:solidFill>
                <a:effectLst/>
                <a:latin typeface="+mn-lt"/>
                <a:ea typeface="+mn-ea"/>
                <a:cs typeface="+mn-cs"/>
              </a:rPr>
              <a:t>Andersson</a:t>
            </a:r>
            <a:r>
              <a:rPr lang="en-US" sz="1200" kern="1200" dirty="0">
                <a:solidFill>
                  <a:schemeClr val="tx1"/>
                </a:solidFill>
                <a:effectLst/>
                <a:latin typeface="+mn-lt"/>
                <a:ea typeface="+mn-ea"/>
                <a:cs typeface="+mn-cs"/>
              </a:rPr>
              <a:t>), United Kingdom (Ron Smith), United States (Donna </a:t>
            </a:r>
            <a:r>
              <a:rPr lang="en-US" sz="1200" kern="1200" dirty="0" err="1">
                <a:solidFill>
                  <a:schemeClr val="tx1"/>
                </a:solidFill>
                <a:effectLst/>
                <a:latin typeface="+mn-lt"/>
                <a:ea typeface="+mn-ea"/>
                <a:cs typeface="+mn-cs"/>
              </a:rPr>
              <a:t>Schwede</a:t>
            </a:r>
            <a:r>
              <a:rPr lang="en-US" sz="1200" kern="1200" dirty="0">
                <a:solidFill>
                  <a:schemeClr val="tx1"/>
                </a:solidFill>
                <a:effectLst/>
                <a:latin typeface="+mn-lt"/>
                <a:ea typeface="+mn-ea"/>
                <a:cs typeface="+mn-cs"/>
              </a:rPr>
              <a:t>), and Canadian (Amanda Cole) MMF products.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Phase 3 (Long Term).  Global Reanalysis/Assimilation of Concentrations and Deposition Fluxes. </a:t>
            </a:r>
            <a:r>
              <a:rPr lang="en-US" sz="1200" kern="1200" dirty="0">
                <a:solidFill>
                  <a:schemeClr val="tx1"/>
                </a:solidFill>
                <a:effectLst/>
                <a:latin typeface="+mn-lt"/>
                <a:ea typeface="+mn-ea"/>
                <a:cs typeface="+mn-cs"/>
              </a:rPr>
              <a:t>One or more global modelling systems will be developed involving the operational reanalysis and data assimilation of observations of concentration, column burdens, and deposition fluxes.   </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number of associated model-related projects were identified to contribute to the development of the project including:  an investigation of the dry deposition algorithms and predictive capabilities in the contributing chemical transport models; a study of the feasibility of fusing model results with both urban (i.e., high spatial resolution) and  regional/global (i.e., low spatial resolution) data; and an evaluation of reasonable temporal resolution for the measurement-model fusion activities (e.g., weekly, monthly, or seasonally).</a:t>
            </a:r>
          </a:p>
          <a:p>
            <a:endParaRPr lang="en-US" dirty="0"/>
          </a:p>
        </p:txBody>
      </p:sp>
      <p:sp>
        <p:nvSpPr>
          <p:cNvPr id="4" name="Slide Number Placeholder 3"/>
          <p:cNvSpPr>
            <a:spLocks noGrp="1"/>
          </p:cNvSpPr>
          <p:nvPr>
            <p:ph type="sldNum" sz="quarter" idx="10"/>
          </p:nvPr>
        </p:nvSpPr>
        <p:spPr/>
        <p:txBody>
          <a:bodyPr/>
          <a:lstStyle/>
          <a:p>
            <a:fld id="{599EFA71-C9B4-4C45-8855-D644773ECD72}" type="slidenum">
              <a:rPr lang="en-US" smtClean="0"/>
              <a:t>10</a:t>
            </a:fld>
            <a:endParaRPr lang="en-US"/>
          </a:p>
        </p:txBody>
      </p:sp>
    </p:spTree>
    <p:extLst>
      <p:ext uri="{BB962C8B-B14F-4D97-AF65-F5344CB8AC3E}">
        <p14:creationId xmlns:p14="http://schemas.microsoft.com/office/powerpoint/2010/main" val="1579479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pic>
        <p:nvPicPr>
          <p:cNvPr id="22" name="Shape 22" descr="wmo2016_powerpoint_standard_v2-2.jpg"/>
          <p:cNvPicPr preferRelativeResize="0"/>
          <p:nvPr/>
        </p:nvPicPr>
        <p:blipFill rotWithShape="1">
          <a:blip r:embed="rId2">
            <a:alphaModFix/>
          </a:blip>
          <a:srcRect/>
          <a:stretch/>
        </p:blipFill>
        <p:spPr>
          <a:xfrm>
            <a:off x="0" y="5151694"/>
            <a:ext cx="1988820" cy="1714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1403350" y="1989138"/>
            <a:ext cx="7561263"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09" name="Shape 109"/>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111"/>
        <p:cNvGrpSpPr/>
        <p:nvPr/>
      </p:nvGrpSpPr>
      <p:grpSpPr>
        <a:xfrm>
          <a:off x="0" y="0"/>
          <a:ext cx="0" cy="0"/>
          <a:chOff x="0" y="0"/>
          <a:chExt cx="0" cy="0"/>
        </a:xfrm>
      </p:grpSpPr>
      <p:sp>
        <p:nvSpPr>
          <p:cNvPr id="112" name="Shape 112"/>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16" name="Shape 11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533400" marR="0" lvl="0" indent="-533400" algn="l" rtl="0">
              <a:spcBef>
                <a:spcPts val="640"/>
              </a:spcBef>
              <a:spcAft>
                <a:spcPts val="0"/>
              </a:spcAft>
              <a:buNone/>
              <a:defRPr sz="3200" b="0" i="0" u="none" strike="noStrike" cap="none">
                <a:solidFill>
                  <a:schemeClr val="lt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17" name="Shape 11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rgbClr val="FF9900"/>
              </a:buClr>
              <a:buFont typeface="Noto Sans Symbols"/>
              <a:buNone/>
              <a:defRPr sz="1200" b="0"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rgbClr val="FF9900"/>
              </a:buClr>
              <a:buFont typeface="Noto Sans Symbols"/>
              <a:buNone/>
              <a:defRPr sz="1000" b="0"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118" name="Shape 118"/>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22" name="Shape 12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FF9900"/>
              </a:buClr>
              <a:buFont typeface="Noto Sans Symbols"/>
              <a:buNone/>
              <a:defRPr sz="3200" b="0" i="0" u="none" strike="noStrike" cap="none">
                <a:solidFill>
                  <a:schemeClr val="lt1"/>
                </a:solidFill>
                <a:latin typeface="Arial"/>
                <a:ea typeface="Arial"/>
                <a:cs typeface="Arial"/>
                <a:sym typeface="Arial"/>
              </a:defRPr>
            </a:lvl1pPr>
            <a:lvl2pPr marL="457200" marR="0" lvl="1" indent="0" algn="l" rtl="0">
              <a:spcBef>
                <a:spcPts val="560"/>
              </a:spcBef>
              <a:spcAft>
                <a:spcPts val="0"/>
              </a:spcAft>
              <a:buClr>
                <a:srgbClr val="FF9900"/>
              </a:buClr>
              <a:buFont typeface="Noto Sans Symbols"/>
              <a:buNone/>
              <a:defRPr sz="2800" b="0" i="0" u="none" strike="noStrike" cap="none">
                <a:solidFill>
                  <a:schemeClr val="lt1"/>
                </a:solidFill>
                <a:latin typeface="Arial"/>
                <a:ea typeface="Arial"/>
                <a:cs typeface="Arial"/>
                <a:sym typeface="Arial"/>
              </a:defRPr>
            </a:lvl2pPr>
            <a:lvl3pPr marL="914400" marR="0" lvl="2" indent="0" algn="l" rtl="0">
              <a:spcBef>
                <a:spcPts val="480"/>
              </a:spcBef>
              <a:spcAft>
                <a:spcPts val="0"/>
              </a:spcAft>
              <a:buClr>
                <a:srgbClr val="FF9900"/>
              </a:buClr>
              <a:buFont typeface="Noto Sans Symbols"/>
              <a:buNone/>
              <a:defRPr sz="2400" b="0" i="0" u="none" strike="noStrike" cap="none">
                <a:solidFill>
                  <a:schemeClr val="lt1"/>
                </a:solidFill>
                <a:latin typeface="Arial"/>
                <a:ea typeface="Arial"/>
                <a:cs typeface="Arial"/>
                <a:sym typeface="Arial"/>
              </a:defRPr>
            </a:lvl3pPr>
            <a:lvl4pPr marL="1371600" marR="0" lvl="3"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4pPr>
            <a:lvl5pPr marL="1828800" marR="0" lvl="4"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5pPr>
            <a:lvl6pPr marL="2286000" marR="0" lvl="5"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6pPr>
            <a:lvl7pPr marL="2743200" marR="0" lvl="6"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7pPr>
            <a:lvl8pPr marL="3200400" marR="0" lvl="7"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8pPr>
            <a:lvl9pPr marL="3657600" marR="0" lvl="8"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123" name="Shape 12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rgbClr val="FF9900"/>
              </a:buClr>
              <a:buFont typeface="Noto Sans Symbols"/>
              <a:buNone/>
              <a:defRPr sz="1200" b="0"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rgbClr val="FF9900"/>
              </a:buClr>
              <a:buFont typeface="Noto Sans Symbols"/>
              <a:buNone/>
              <a:defRPr sz="1000" b="0"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124" name="Shape 124"/>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403350" y="1989138"/>
            <a:ext cx="7561263"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28" name="Shape 128"/>
          <p:cNvSpPr txBox="1">
            <a:spLocks noGrp="1"/>
          </p:cNvSpPr>
          <p:nvPr>
            <p:ph type="body" idx="1"/>
          </p:nvPr>
        </p:nvSpPr>
        <p:spPr>
          <a:xfrm rot="5400000">
            <a:off x="3778250" y="909637"/>
            <a:ext cx="2811461" cy="7561263"/>
          </a:xfrm>
          <a:prstGeom prst="rect">
            <a:avLst/>
          </a:prstGeom>
          <a:noFill/>
          <a:ln>
            <a:noFill/>
          </a:ln>
        </p:spPr>
        <p:txBody>
          <a:bodyPr lIns="91425" tIns="91425" rIns="91425" bIns="91425" anchor="t" anchorCtr="0"/>
          <a:lstStyle>
            <a:lvl1pPr marL="533400" marR="0" lvl="0" indent="-533400" algn="l"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rot="5400000">
            <a:off x="5966619" y="3098006"/>
            <a:ext cx="4106861" cy="1889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33" name="Shape 133"/>
          <p:cNvSpPr txBox="1">
            <a:spLocks noGrp="1"/>
          </p:cNvSpPr>
          <p:nvPr>
            <p:ph type="body" idx="1"/>
          </p:nvPr>
        </p:nvSpPr>
        <p:spPr>
          <a:xfrm rot="5400000">
            <a:off x="2109788" y="1282700"/>
            <a:ext cx="4106861" cy="5519737"/>
          </a:xfrm>
          <a:prstGeom prst="rect">
            <a:avLst/>
          </a:prstGeom>
          <a:noFill/>
          <a:ln>
            <a:noFill/>
          </a:ln>
        </p:spPr>
        <p:txBody>
          <a:bodyPr lIns="91425" tIns="91425" rIns="91425" bIns="91425" anchor="t" anchorCtr="0"/>
          <a:lstStyle>
            <a:lvl1pPr marL="533400" marR="0" lvl="0" indent="-533400" algn="l"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34" name="Shape 134"/>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142"/>
        <p:cNvGrpSpPr/>
        <p:nvPr/>
      </p:nvGrpSpPr>
      <p:grpSpPr>
        <a:xfrm>
          <a:off x="0" y="0"/>
          <a:ext cx="0" cy="0"/>
          <a:chOff x="0" y="0"/>
          <a:chExt cx="0" cy="0"/>
        </a:xfrm>
      </p:grpSpPr>
      <p:sp>
        <p:nvSpPr>
          <p:cNvPr id="143" name="Shape 143"/>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44" name="Shape 14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560"/>
              </a:spcBef>
              <a:spcAft>
                <a:spcPts val="0"/>
              </a:spcAft>
              <a:buClr>
                <a:srgbClr val="FF9900"/>
              </a:buClr>
              <a:buFont typeface="Noto Sans Symbols"/>
              <a:buNone/>
              <a:defRPr sz="28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rgbClr val="FF9900"/>
              </a:buClr>
              <a:buFont typeface="Noto Sans Symbols"/>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rgbClr val="FF9900"/>
              </a:buClr>
              <a:buFont typeface="Noto Sans Symbols"/>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body" idx="1"/>
          </p:nvPr>
        </p:nvSpPr>
        <p:spPr>
          <a:xfrm>
            <a:off x="250825" y="1052512"/>
            <a:ext cx="8713788"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1" name="Shape 151"/>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rgbClr val="FF9900"/>
              </a:buClr>
              <a:buFont typeface="Noto Sans Symbols"/>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rgbClr val="FF9900"/>
              </a:buClr>
              <a:buFont typeface="Noto Sans Symbols"/>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59" name="Shape 159"/>
          <p:cNvSpPr txBox="1">
            <a:spLocks noGrp="1"/>
          </p:cNvSpPr>
          <p:nvPr>
            <p:ph type="body" idx="1"/>
          </p:nvPr>
        </p:nvSpPr>
        <p:spPr>
          <a:xfrm>
            <a:off x="250825" y="1052512"/>
            <a:ext cx="4279900"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2pPr>
            <a:lvl3pPr marL="1371600" marR="0" lvl="2" indent="-3302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3pPr>
            <a:lvl4pPr marL="1752600" marR="0" lvl="3"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4pPr>
            <a:lvl5pPr marL="2209800" marR="0" lvl="4"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5pPr>
            <a:lvl6pPr marL="2667000" marR="0" lvl="5"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6pPr>
            <a:lvl7pPr marL="3124200" marR="0" lvl="6"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7pPr>
            <a:lvl8pPr marL="3581400" marR="0" lvl="7"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8pPr>
            <a:lvl9pPr marL="4038600" marR="0" lvl="8"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body" idx="2"/>
          </p:nvPr>
        </p:nvSpPr>
        <p:spPr>
          <a:xfrm>
            <a:off x="4683125" y="1052512"/>
            <a:ext cx="4281487"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2pPr>
            <a:lvl3pPr marL="1371600" marR="0" lvl="2" indent="-3302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3pPr>
            <a:lvl4pPr marL="1752600" marR="0" lvl="3"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4pPr>
            <a:lvl5pPr marL="2209800" marR="0" lvl="4"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5pPr>
            <a:lvl6pPr marL="2667000" marR="0" lvl="5"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6pPr>
            <a:lvl7pPr marL="3124200" marR="0" lvl="6"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7pPr>
            <a:lvl8pPr marL="3581400" marR="0" lvl="7"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8pPr>
            <a:lvl9pPr marL="4038600" marR="0" lvl="8"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65" name="Shape 16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9900"/>
              </a:buClr>
              <a:buFont typeface="Noto Sans Symbols"/>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rgbClr val="FF9900"/>
              </a:buClr>
              <a:buFont typeface="Noto Sans Symbols"/>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rgbClr val="FF9900"/>
              </a:buClr>
              <a:buFont typeface="Noto Sans Symbols"/>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533400" marR="0" lvl="0"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1pPr>
            <a:lvl2pPr marL="990600" marR="0" lvl="1" indent="-4064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3pPr>
            <a:lvl4pPr marL="1752600" marR="0" lvl="3"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4pPr>
            <a:lvl5pPr marL="2209800" marR="0" lvl="4"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5pPr>
            <a:lvl6pPr marL="2667000" marR="0" lvl="5"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6pPr>
            <a:lvl7pPr marL="3124200" marR="0" lvl="6"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7pPr>
            <a:lvl8pPr marL="3581400" marR="0" lvl="7"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8pPr>
            <a:lvl9pPr marL="4038600" marR="0" lvl="8"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9900"/>
              </a:buClr>
              <a:buFont typeface="Noto Sans Symbols"/>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rgbClr val="FF9900"/>
              </a:buClr>
              <a:buFont typeface="Noto Sans Symbols"/>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rgbClr val="FF9900"/>
              </a:buClr>
              <a:buFont typeface="Noto Sans Symbols"/>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533400" marR="0" lvl="0"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1pPr>
            <a:lvl2pPr marL="990600" marR="0" lvl="1" indent="-4064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3pPr>
            <a:lvl4pPr marL="1752600" marR="0" lvl="3"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4pPr>
            <a:lvl5pPr marL="2209800" marR="0" lvl="4"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5pPr>
            <a:lvl6pPr marL="2667000" marR="0" lvl="5"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6pPr>
            <a:lvl7pPr marL="3124200" marR="0" lvl="6"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7pPr>
            <a:lvl8pPr marL="3581400" marR="0" lvl="7"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8pPr>
            <a:lvl9pPr marL="4038600" marR="0" lvl="8"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0" name="Shape 170"/>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73" name="Shape 173"/>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4" name="Shape 174"/>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175"/>
        <p:cNvGrpSpPr/>
        <p:nvPr/>
      </p:nvGrpSpPr>
      <p:grpSpPr>
        <a:xfrm>
          <a:off x="0" y="0"/>
          <a:ext cx="0" cy="0"/>
          <a:chOff x="0" y="0"/>
          <a:chExt cx="0" cy="0"/>
        </a:xfrm>
      </p:grpSpPr>
      <p:sp>
        <p:nvSpPr>
          <p:cNvPr id="176" name="Shape 176"/>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7" name="Shape 177"/>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80" name="Shape 18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533400" marR="0" lvl="0" indent="-330200" algn="l" rtl="0">
              <a:spcBef>
                <a:spcPts val="640"/>
              </a:spcBef>
              <a:spcAft>
                <a:spcPts val="0"/>
              </a:spcAft>
              <a:buClr>
                <a:srgbClr val="FF9900"/>
              </a:buClr>
              <a:buSzPct val="100000"/>
              <a:buFont typeface="Noto Sans Symbols"/>
              <a:buChar char="▪"/>
              <a:defRPr sz="32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81" name="Shape 18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rgbClr val="FF9900"/>
              </a:buClr>
              <a:buFont typeface="Noto Sans Symbols"/>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rgbClr val="FF9900"/>
              </a:buClr>
              <a:buFont typeface="Noto Sans Symbols"/>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9pPr>
          </a:lstStyle>
          <a:p>
            <a:endParaRPr/>
          </a:p>
        </p:txBody>
      </p:sp>
      <p:sp>
        <p:nvSpPr>
          <p:cNvPr id="182" name="Shape 182"/>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83" name="Shape 183"/>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86" name="Shape 18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FF9900"/>
              </a:buClr>
              <a:buFont typeface="Noto Sans Symbols"/>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rgbClr val="FF9900"/>
              </a:buClr>
              <a:buFont typeface="Noto Sans Symbols"/>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rgbClr val="FF9900"/>
              </a:buClr>
              <a:buFont typeface="Noto Sans Symbols"/>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187" name="Shape 18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rgbClr val="FF9900"/>
              </a:buClr>
              <a:buFont typeface="Noto Sans Symbols"/>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rgbClr val="FF9900"/>
              </a:buClr>
              <a:buFont typeface="Noto Sans Symbols"/>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9pPr>
          </a:lstStyle>
          <a:p>
            <a:endParaRPr/>
          </a:p>
        </p:txBody>
      </p:sp>
      <p:sp>
        <p:nvSpPr>
          <p:cNvPr id="188" name="Shape 188"/>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92" name="Shape 192"/>
          <p:cNvSpPr txBox="1">
            <a:spLocks noGrp="1"/>
          </p:cNvSpPr>
          <p:nvPr>
            <p:ph type="body" idx="1"/>
          </p:nvPr>
        </p:nvSpPr>
        <p:spPr>
          <a:xfrm rot="5400000">
            <a:off x="2159000" y="-855662"/>
            <a:ext cx="4897436" cy="8713788"/>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93" name="Shape 193"/>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94" name="Shape 194"/>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rot="5400000">
            <a:off x="4995069" y="1980406"/>
            <a:ext cx="5761036" cy="217804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97" name="Shape 197"/>
          <p:cNvSpPr txBox="1">
            <a:spLocks noGrp="1"/>
          </p:cNvSpPr>
          <p:nvPr>
            <p:ph type="body" idx="1"/>
          </p:nvPr>
        </p:nvSpPr>
        <p:spPr>
          <a:xfrm rot="5400000">
            <a:off x="561975" y="-122237"/>
            <a:ext cx="5761036" cy="6383337"/>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98" name="Shape 198"/>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02" name="Shape 202"/>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203" name="Shape 203"/>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204" name="Shape 20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05" name="Shape 20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09" name="Shape 209"/>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10" name="Shape 210"/>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218"/>
        <p:cNvGrpSpPr/>
        <p:nvPr/>
      </p:nvGrpSpPr>
      <p:grpSpPr>
        <a:xfrm>
          <a:off x="0" y="0"/>
          <a:ext cx="0" cy="0"/>
          <a:chOff x="0" y="0"/>
          <a:chExt cx="0" cy="0"/>
        </a:xfrm>
      </p:grpSpPr>
      <p:sp>
        <p:nvSpPr>
          <p:cNvPr id="219" name="Shape 21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20" name="Shape 22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457200" marR="0" lvl="1" indent="0" algn="ctr" rtl="0">
              <a:spcBef>
                <a:spcPts val="560"/>
              </a:spcBef>
              <a:spcAft>
                <a:spcPts val="0"/>
              </a:spcAft>
              <a:buClr>
                <a:srgbClr val="FF9900"/>
              </a:buClr>
              <a:buFont typeface="Noto Sans Symbols"/>
              <a:buNone/>
              <a:defRPr sz="2800" b="0" i="0" u="none" strike="noStrike" cap="none">
                <a:solidFill>
                  <a:schemeClr val="lt1"/>
                </a:solidFill>
                <a:latin typeface="Arial"/>
                <a:ea typeface="Arial"/>
                <a:cs typeface="Arial"/>
                <a:sym typeface="Arial"/>
              </a:defRPr>
            </a:lvl2pPr>
            <a:lvl3pPr marL="914400" marR="0" lvl="2" indent="0" algn="ctr" rtl="0">
              <a:spcBef>
                <a:spcPts val="480"/>
              </a:spcBef>
              <a:spcAft>
                <a:spcPts val="0"/>
              </a:spcAft>
              <a:buClr>
                <a:srgbClr val="FF9900"/>
              </a:buClr>
              <a:buFont typeface="Noto Sans Symbols"/>
              <a:buNone/>
              <a:defRPr sz="2400" b="0" i="0" u="none" strike="noStrike" cap="none">
                <a:solidFill>
                  <a:schemeClr val="lt1"/>
                </a:solidFill>
                <a:latin typeface="Arial"/>
                <a:ea typeface="Arial"/>
                <a:cs typeface="Arial"/>
                <a:sym typeface="Arial"/>
              </a:defRPr>
            </a:lvl3pPr>
            <a:lvl4pPr marL="1371600" marR="0" lvl="3"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4pPr>
            <a:lvl5pPr marL="1828800" marR="0" lvl="4"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5pPr>
            <a:lvl6pPr marL="2286000" marR="0" lvl="5"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6pPr>
            <a:lvl7pPr marL="2743200" marR="0" lvl="6"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7pPr>
            <a:lvl8pPr marL="3200400" marR="0" lvl="7"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8pPr>
            <a:lvl9pPr marL="3657600" marR="0" lvl="8"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221" name="Shape 221"/>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22" name="Shape 222"/>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250825" y="3573462"/>
            <a:ext cx="8713788" cy="71913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25" name="Shape 225"/>
          <p:cNvSpPr txBox="1">
            <a:spLocks noGrp="1"/>
          </p:cNvSpPr>
          <p:nvPr>
            <p:ph type="body" idx="1"/>
          </p:nvPr>
        </p:nvSpPr>
        <p:spPr>
          <a:xfrm>
            <a:off x="179388" y="4365625"/>
            <a:ext cx="8785225" cy="1727199"/>
          </a:xfrm>
          <a:prstGeom prst="rect">
            <a:avLst/>
          </a:prstGeom>
          <a:noFill/>
          <a:ln>
            <a:noFill/>
          </a:ln>
        </p:spPr>
        <p:txBody>
          <a:bodyPr lIns="91425" tIns="91425" rIns="91425" bIns="91425" anchor="t" anchorCtr="0"/>
          <a:lstStyle>
            <a:lvl1pPr marL="342900" marR="0" lvl="0" indent="-342900" algn="ctr" rtl="0">
              <a:spcBef>
                <a:spcPts val="400"/>
              </a:spcBef>
              <a:spcAft>
                <a:spcPts val="0"/>
              </a:spcAft>
              <a:buNone/>
              <a:defRPr sz="2000" b="0" i="0" u="none" strike="noStrike" cap="none">
                <a:solidFill>
                  <a:schemeClr val="lt1"/>
                </a:solidFill>
                <a:latin typeface="Arial"/>
                <a:ea typeface="Arial"/>
                <a:cs typeface="Arial"/>
                <a:sym typeface="Arial"/>
              </a:defRPr>
            </a:lvl1pPr>
            <a:lvl2pPr marL="742950" marR="0" lvl="1" indent="-107950" algn="ctr"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143000" marR="0" lvl="2" indent="-7620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057400" marR="0" lvl="4"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514600" marR="0" lvl="5"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2971800" marR="0" lvl="6"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429000" marR="0" lvl="7"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3886200" marR="0" lvl="8"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26" name="Shape 226"/>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27" name="Shape 227"/>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30" name="Shape 23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457200" marR="0" lvl="1" indent="0" algn="ctr" rtl="0">
              <a:spcBef>
                <a:spcPts val="360"/>
              </a:spcBef>
              <a:spcAft>
                <a:spcPts val="0"/>
              </a:spcAft>
              <a:buClr>
                <a:srgbClr val="FF9900"/>
              </a:buClr>
              <a:buFont typeface="Noto Sans Symbols"/>
              <a:buNone/>
              <a:defRPr sz="1800" b="0" i="0" u="none" strike="noStrike" cap="none">
                <a:solidFill>
                  <a:schemeClr val="lt1"/>
                </a:solidFill>
                <a:latin typeface="Arial"/>
                <a:ea typeface="Arial"/>
                <a:cs typeface="Arial"/>
                <a:sym typeface="Arial"/>
              </a:defRPr>
            </a:lvl2pPr>
            <a:lvl3pPr marL="914400" marR="0" lvl="2" indent="0" algn="ctr" rtl="0">
              <a:spcBef>
                <a:spcPts val="320"/>
              </a:spcBef>
              <a:spcAft>
                <a:spcPts val="0"/>
              </a:spcAft>
              <a:buClr>
                <a:srgbClr val="FF9900"/>
              </a:buClr>
              <a:buFont typeface="Noto Sans Symbols"/>
              <a:buNone/>
              <a:defRPr sz="1600" b="0" i="0" u="none" strike="noStrike" cap="none">
                <a:solidFill>
                  <a:schemeClr val="lt1"/>
                </a:solidFill>
                <a:latin typeface="Arial"/>
                <a:ea typeface="Arial"/>
                <a:cs typeface="Arial"/>
                <a:sym typeface="Arial"/>
              </a:defRPr>
            </a:lvl3pPr>
            <a:lvl4pPr marL="1371600" marR="0" lvl="3" indent="0" algn="ctr"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4pPr>
            <a:lvl5pPr marL="1828800" marR="0" lvl="4" indent="0" algn="ctr"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5pPr>
            <a:lvl6pPr marL="2286000" marR="0" lvl="5" indent="0" algn="ctr"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6pPr>
            <a:lvl7pPr marL="2743200" marR="0" lvl="6" indent="0" algn="ctr"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7pPr>
            <a:lvl8pPr marL="3200400" marR="0" lvl="7" indent="0" algn="ctr"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8pPr>
            <a:lvl9pPr marL="3657600" marR="0" lvl="8" indent="0" algn="ctr"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9pPr>
          </a:lstStyle>
          <a:p>
            <a:endParaRPr/>
          </a:p>
        </p:txBody>
      </p:sp>
      <p:sp>
        <p:nvSpPr>
          <p:cNvPr id="231" name="Shape 231"/>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32" name="Shape 232"/>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250825" y="3573462"/>
            <a:ext cx="8713788" cy="71913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35" name="Shape 235"/>
          <p:cNvSpPr txBox="1">
            <a:spLocks noGrp="1"/>
          </p:cNvSpPr>
          <p:nvPr>
            <p:ph type="body" idx="1"/>
          </p:nvPr>
        </p:nvSpPr>
        <p:spPr>
          <a:xfrm>
            <a:off x="179388" y="4365625"/>
            <a:ext cx="4316412" cy="1727199"/>
          </a:xfrm>
          <a:prstGeom prst="rect">
            <a:avLst/>
          </a:prstGeom>
          <a:noFill/>
          <a:ln>
            <a:noFill/>
          </a:ln>
        </p:spPr>
        <p:txBody>
          <a:bodyPr lIns="91425" tIns="91425" rIns="91425" bIns="91425" anchor="t" anchorCtr="0"/>
          <a:lstStyle>
            <a:lvl1pPr marL="342900" marR="0" lvl="0" indent="-342900" algn="ctr" rtl="0">
              <a:spcBef>
                <a:spcPts val="560"/>
              </a:spcBef>
              <a:spcAft>
                <a:spcPts val="0"/>
              </a:spcAft>
              <a:buNone/>
              <a:defRPr sz="2800" b="0" i="0" u="none" strike="noStrike" cap="none">
                <a:solidFill>
                  <a:schemeClr val="lt1"/>
                </a:solidFill>
                <a:latin typeface="Arial"/>
                <a:ea typeface="Arial"/>
                <a:cs typeface="Arial"/>
                <a:sym typeface="Arial"/>
              </a:defRPr>
            </a:lvl1pPr>
            <a:lvl2pPr marL="742950" marR="0" lvl="1" indent="-13335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2pPr>
            <a:lvl3pPr marL="1143000" marR="0" lvl="2"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3pPr>
            <a:lvl4pPr marL="1600200" marR="0" lvl="3"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4pPr>
            <a:lvl5pPr marL="2057400" marR="0" lvl="4"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5pPr>
            <a:lvl6pPr marL="2514600" marR="0" lvl="5"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6pPr>
            <a:lvl7pPr marL="2971800" marR="0" lvl="6"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7pPr>
            <a:lvl8pPr marL="3429000" marR="0" lvl="7"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8pPr>
            <a:lvl9pPr marL="3886200" marR="0" lvl="8"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236" name="Shape 236"/>
          <p:cNvSpPr txBox="1">
            <a:spLocks noGrp="1"/>
          </p:cNvSpPr>
          <p:nvPr>
            <p:ph type="body" idx="2"/>
          </p:nvPr>
        </p:nvSpPr>
        <p:spPr>
          <a:xfrm>
            <a:off x="4648200" y="4365625"/>
            <a:ext cx="4316413" cy="1727199"/>
          </a:xfrm>
          <a:prstGeom prst="rect">
            <a:avLst/>
          </a:prstGeom>
          <a:noFill/>
          <a:ln>
            <a:noFill/>
          </a:ln>
        </p:spPr>
        <p:txBody>
          <a:bodyPr lIns="91425" tIns="91425" rIns="91425" bIns="91425" anchor="t" anchorCtr="0"/>
          <a:lstStyle>
            <a:lvl1pPr marL="342900" marR="0" lvl="0" indent="-342900" algn="ctr" rtl="0">
              <a:spcBef>
                <a:spcPts val="560"/>
              </a:spcBef>
              <a:spcAft>
                <a:spcPts val="0"/>
              </a:spcAft>
              <a:buNone/>
              <a:defRPr sz="2800" b="0" i="0" u="none" strike="noStrike" cap="none">
                <a:solidFill>
                  <a:schemeClr val="lt1"/>
                </a:solidFill>
                <a:latin typeface="Arial"/>
                <a:ea typeface="Arial"/>
                <a:cs typeface="Arial"/>
                <a:sym typeface="Arial"/>
              </a:defRPr>
            </a:lvl1pPr>
            <a:lvl2pPr marL="742950" marR="0" lvl="1" indent="-13335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2pPr>
            <a:lvl3pPr marL="1143000" marR="0" lvl="2"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3pPr>
            <a:lvl4pPr marL="1600200" marR="0" lvl="3"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4pPr>
            <a:lvl5pPr marL="2057400" marR="0" lvl="4"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5pPr>
            <a:lvl6pPr marL="2514600" marR="0" lvl="5"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6pPr>
            <a:lvl7pPr marL="2971800" marR="0" lvl="6"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7pPr>
            <a:lvl8pPr marL="3429000" marR="0" lvl="7"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8pPr>
            <a:lvl9pPr marL="3886200" marR="0" lvl="8"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237" name="Shape 237"/>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38" name="Shape 238"/>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41" name="Shape 2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ctr" rtl="0">
              <a:spcBef>
                <a:spcPts val="480"/>
              </a:spcBef>
              <a:spcAft>
                <a:spcPts val="0"/>
              </a:spcAft>
              <a:buClr>
                <a:schemeClr val="lt1"/>
              </a:buClr>
              <a:buFont typeface="Arial"/>
              <a:buNone/>
              <a:defRPr sz="2400" b="1" i="0" u="none" strike="noStrike" cap="none">
                <a:solidFill>
                  <a:schemeClr val="lt1"/>
                </a:solidFill>
                <a:latin typeface="Arial"/>
                <a:ea typeface="Arial"/>
                <a:cs typeface="Arial"/>
                <a:sym typeface="Arial"/>
              </a:defRPr>
            </a:lvl1pPr>
            <a:lvl2pPr marL="457200" marR="0" lvl="1" indent="0" algn="ctr" rtl="0">
              <a:spcBef>
                <a:spcPts val="400"/>
              </a:spcBef>
              <a:spcAft>
                <a:spcPts val="0"/>
              </a:spcAft>
              <a:buClr>
                <a:srgbClr val="FF9900"/>
              </a:buClr>
              <a:buFont typeface="Noto Sans Symbols"/>
              <a:buNone/>
              <a:defRPr sz="2000" b="1" i="0" u="none" strike="noStrike" cap="none">
                <a:solidFill>
                  <a:schemeClr val="lt1"/>
                </a:solidFill>
                <a:latin typeface="Arial"/>
                <a:ea typeface="Arial"/>
                <a:cs typeface="Arial"/>
                <a:sym typeface="Arial"/>
              </a:defRPr>
            </a:lvl2pPr>
            <a:lvl3pPr marL="914400" marR="0" lvl="2" indent="0" algn="ctr" rtl="0">
              <a:spcBef>
                <a:spcPts val="360"/>
              </a:spcBef>
              <a:spcAft>
                <a:spcPts val="0"/>
              </a:spcAft>
              <a:buClr>
                <a:srgbClr val="FF9900"/>
              </a:buClr>
              <a:buFont typeface="Noto Sans Symbols"/>
              <a:buNone/>
              <a:defRPr sz="1800" b="1" i="0" u="none" strike="noStrike" cap="none">
                <a:solidFill>
                  <a:schemeClr val="lt1"/>
                </a:solidFill>
                <a:latin typeface="Arial"/>
                <a:ea typeface="Arial"/>
                <a:cs typeface="Arial"/>
                <a:sym typeface="Arial"/>
              </a:defRPr>
            </a:lvl3pPr>
            <a:lvl4pPr marL="1371600" marR="0" lvl="3"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4pPr>
            <a:lvl5pPr marL="1828800" marR="0" lvl="4"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5pPr>
            <a:lvl6pPr marL="2286000" marR="0" lvl="5"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6pPr>
            <a:lvl7pPr marL="2743200" marR="0" lvl="6"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7pPr>
            <a:lvl8pPr marL="3200400" marR="0" lvl="7"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8pPr>
            <a:lvl9pPr marL="3657600" marR="0" lvl="8"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242" name="Shape 2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342900" algn="ctr" rtl="0">
              <a:spcBef>
                <a:spcPts val="480"/>
              </a:spcBef>
              <a:spcAft>
                <a:spcPts val="0"/>
              </a:spcAft>
              <a:buNone/>
              <a:defRPr sz="2400" b="0" i="0" u="none" strike="noStrike" cap="none">
                <a:solidFill>
                  <a:schemeClr val="lt1"/>
                </a:solidFill>
                <a:latin typeface="Arial"/>
                <a:ea typeface="Arial"/>
                <a:cs typeface="Arial"/>
                <a:sym typeface="Arial"/>
              </a:defRPr>
            </a:lvl1pPr>
            <a:lvl2pPr marL="742950" marR="0" lvl="1" indent="-15875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2pPr>
            <a:lvl3pPr marL="1143000" marR="0" lvl="2"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3pPr>
            <a:lvl4pPr marL="1600200" marR="0" lvl="3"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4pPr>
            <a:lvl5pPr marL="2057400" marR="0" lvl="4"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5pPr>
            <a:lvl6pPr marL="2514600" marR="0" lvl="5"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6pPr>
            <a:lvl7pPr marL="2971800" marR="0" lvl="6"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7pPr>
            <a:lvl8pPr marL="3429000" marR="0" lvl="7"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8pPr>
            <a:lvl9pPr marL="3886200" marR="0" lvl="8"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243" name="Shape 2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ctr" rtl="0">
              <a:spcBef>
                <a:spcPts val="480"/>
              </a:spcBef>
              <a:spcAft>
                <a:spcPts val="0"/>
              </a:spcAft>
              <a:buClr>
                <a:schemeClr val="lt1"/>
              </a:buClr>
              <a:buFont typeface="Arial"/>
              <a:buNone/>
              <a:defRPr sz="2400" b="1" i="0" u="none" strike="noStrike" cap="none">
                <a:solidFill>
                  <a:schemeClr val="lt1"/>
                </a:solidFill>
                <a:latin typeface="Arial"/>
                <a:ea typeface="Arial"/>
                <a:cs typeface="Arial"/>
                <a:sym typeface="Arial"/>
              </a:defRPr>
            </a:lvl1pPr>
            <a:lvl2pPr marL="457200" marR="0" lvl="1" indent="0" algn="ctr" rtl="0">
              <a:spcBef>
                <a:spcPts val="400"/>
              </a:spcBef>
              <a:spcAft>
                <a:spcPts val="0"/>
              </a:spcAft>
              <a:buClr>
                <a:srgbClr val="FF9900"/>
              </a:buClr>
              <a:buFont typeface="Noto Sans Symbols"/>
              <a:buNone/>
              <a:defRPr sz="2000" b="1" i="0" u="none" strike="noStrike" cap="none">
                <a:solidFill>
                  <a:schemeClr val="lt1"/>
                </a:solidFill>
                <a:latin typeface="Arial"/>
                <a:ea typeface="Arial"/>
                <a:cs typeface="Arial"/>
                <a:sym typeface="Arial"/>
              </a:defRPr>
            </a:lvl2pPr>
            <a:lvl3pPr marL="914400" marR="0" lvl="2" indent="0" algn="ctr" rtl="0">
              <a:spcBef>
                <a:spcPts val="360"/>
              </a:spcBef>
              <a:spcAft>
                <a:spcPts val="0"/>
              </a:spcAft>
              <a:buClr>
                <a:srgbClr val="FF9900"/>
              </a:buClr>
              <a:buFont typeface="Noto Sans Symbols"/>
              <a:buNone/>
              <a:defRPr sz="1800" b="1" i="0" u="none" strike="noStrike" cap="none">
                <a:solidFill>
                  <a:schemeClr val="lt1"/>
                </a:solidFill>
                <a:latin typeface="Arial"/>
                <a:ea typeface="Arial"/>
                <a:cs typeface="Arial"/>
                <a:sym typeface="Arial"/>
              </a:defRPr>
            </a:lvl3pPr>
            <a:lvl4pPr marL="1371600" marR="0" lvl="3"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4pPr>
            <a:lvl5pPr marL="1828800" marR="0" lvl="4"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5pPr>
            <a:lvl6pPr marL="2286000" marR="0" lvl="5"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6pPr>
            <a:lvl7pPr marL="2743200" marR="0" lvl="6"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7pPr>
            <a:lvl8pPr marL="3200400" marR="0" lvl="7"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8pPr>
            <a:lvl9pPr marL="3657600" marR="0" lvl="8" indent="0" algn="ctr"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244" name="Shape 2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342900" algn="ctr" rtl="0">
              <a:spcBef>
                <a:spcPts val="480"/>
              </a:spcBef>
              <a:spcAft>
                <a:spcPts val="0"/>
              </a:spcAft>
              <a:buNone/>
              <a:defRPr sz="2400" b="0" i="0" u="none" strike="noStrike" cap="none">
                <a:solidFill>
                  <a:schemeClr val="lt1"/>
                </a:solidFill>
                <a:latin typeface="Arial"/>
                <a:ea typeface="Arial"/>
                <a:cs typeface="Arial"/>
                <a:sym typeface="Arial"/>
              </a:defRPr>
            </a:lvl1pPr>
            <a:lvl2pPr marL="742950" marR="0" lvl="1" indent="-15875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2pPr>
            <a:lvl3pPr marL="1143000" marR="0" lvl="2" indent="-114300" algn="ctr"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3pPr>
            <a:lvl4pPr marL="1600200" marR="0" lvl="3"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4pPr>
            <a:lvl5pPr marL="2057400" marR="0" lvl="4"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5pPr>
            <a:lvl6pPr marL="2514600" marR="0" lvl="5"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6pPr>
            <a:lvl7pPr marL="2971800" marR="0" lvl="6"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7pPr>
            <a:lvl8pPr marL="3429000" marR="0" lvl="7"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8pPr>
            <a:lvl9pPr marL="3886200" marR="0" lvl="8" indent="-127000" algn="ctr"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245" name="Shape 245"/>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46" name="Shape 246"/>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250825" y="3573462"/>
            <a:ext cx="8713788" cy="71913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49" name="Shape 249"/>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0" name="Shape 250"/>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251"/>
        <p:cNvGrpSpPr/>
        <p:nvPr/>
      </p:nvGrpSpPr>
      <p:grpSpPr>
        <a:xfrm>
          <a:off x="0" y="0"/>
          <a:ext cx="0" cy="0"/>
          <a:chOff x="0" y="0"/>
          <a:chExt cx="0" cy="0"/>
        </a:xfrm>
      </p:grpSpPr>
      <p:sp>
        <p:nvSpPr>
          <p:cNvPr id="252" name="Shape 252"/>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3" name="Shape 253"/>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56" name="Shape 2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342900" algn="ctr" rtl="0">
              <a:spcBef>
                <a:spcPts val="640"/>
              </a:spcBef>
              <a:spcAft>
                <a:spcPts val="0"/>
              </a:spcAft>
              <a:buNone/>
              <a:defRPr sz="3200" b="0" i="0" u="none" strike="noStrike" cap="none">
                <a:solidFill>
                  <a:schemeClr val="lt1"/>
                </a:solidFill>
                <a:latin typeface="Arial"/>
                <a:ea typeface="Arial"/>
                <a:cs typeface="Arial"/>
                <a:sym typeface="Arial"/>
              </a:defRPr>
            </a:lvl1pPr>
            <a:lvl2pPr marL="742950" marR="0" lvl="1" indent="-107950" algn="ctr"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143000" marR="0" lvl="2" indent="-7620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057400" marR="0" lvl="4"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514600" marR="0" lvl="5"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2971800" marR="0" lvl="6"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429000" marR="0" lvl="7"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3886200" marR="0" lvl="8"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57" name="Shape 2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ctr"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457200" marR="0" lvl="1" indent="0" algn="ctr" rtl="0">
              <a:spcBef>
                <a:spcPts val="240"/>
              </a:spcBef>
              <a:spcAft>
                <a:spcPts val="0"/>
              </a:spcAft>
              <a:buClr>
                <a:srgbClr val="FF9900"/>
              </a:buClr>
              <a:buFont typeface="Noto Sans Symbols"/>
              <a:buNone/>
              <a:defRPr sz="1200" b="0" i="0" u="none" strike="noStrike" cap="none">
                <a:solidFill>
                  <a:schemeClr val="lt1"/>
                </a:solidFill>
                <a:latin typeface="Arial"/>
                <a:ea typeface="Arial"/>
                <a:cs typeface="Arial"/>
                <a:sym typeface="Arial"/>
              </a:defRPr>
            </a:lvl2pPr>
            <a:lvl3pPr marL="914400" marR="0" lvl="2" indent="0" algn="ctr" rtl="0">
              <a:spcBef>
                <a:spcPts val="200"/>
              </a:spcBef>
              <a:spcAft>
                <a:spcPts val="0"/>
              </a:spcAft>
              <a:buClr>
                <a:srgbClr val="FF9900"/>
              </a:buClr>
              <a:buFont typeface="Noto Sans Symbols"/>
              <a:buNone/>
              <a:defRPr sz="1000" b="0" i="0" u="none" strike="noStrike" cap="none">
                <a:solidFill>
                  <a:schemeClr val="lt1"/>
                </a:solidFill>
                <a:latin typeface="Arial"/>
                <a:ea typeface="Arial"/>
                <a:cs typeface="Arial"/>
                <a:sym typeface="Arial"/>
              </a:defRPr>
            </a:lvl3pPr>
            <a:lvl4pPr marL="1371600" marR="0" lvl="3"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4pPr>
            <a:lvl5pPr marL="1828800" marR="0" lvl="4"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5pPr>
            <a:lvl6pPr marL="2286000" marR="0" lvl="5"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6pPr>
            <a:lvl7pPr marL="2743200" marR="0" lvl="6"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7pPr>
            <a:lvl8pPr marL="3200400" marR="0" lvl="7"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8pPr>
            <a:lvl9pPr marL="3657600" marR="0" lvl="8"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258" name="Shape 258"/>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62" name="Shape 2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marL="457200" marR="0" lvl="1" indent="0" algn="ctr" rtl="0">
              <a:spcBef>
                <a:spcPts val="560"/>
              </a:spcBef>
              <a:spcAft>
                <a:spcPts val="0"/>
              </a:spcAft>
              <a:buClr>
                <a:srgbClr val="FF9900"/>
              </a:buClr>
              <a:buFont typeface="Noto Sans Symbols"/>
              <a:buNone/>
              <a:defRPr sz="2800" b="0" i="0" u="none" strike="noStrike" cap="none">
                <a:solidFill>
                  <a:schemeClr val="lt1"/>
                </a:solidFill>
                <a:latin typeface="Arial"/>
                <a:ea typeface="Arial"/>
                <a:cs typeface="Arial"/>
                <a:sym typeface="Arial"/>
              </a:defRPr>
            </a:lvl2pPr>
            <a:lvl3pPr marL="914400" marR="0" lvl="2" indent="0" algn="ctr" rtl="0">
              <a:spcBef>
                <a:spcPts val="480"/>
              </a:spcBef>
              <a:spcAft>
                <a:spcPts val="0"/>
              </a:spcAft>
              <a:buClr>
                <a:srgbClr val="FF9900"/>
              </a:buClr>
              <a:buFont typeface="Noto Sans Symbols"/>
              <a:buNone/>
              <a:defRPr sz="2400" b="0" i="0" u="none" strike="noStrike" cap="none">
                <a:solidFill>
                  <a:schemeClr val="lt1"/>
                </a:solidFill>
                <a:latin typeface="Arial"/>
                <a:ea typeface="Arial"/>
                <a:cs typeface="Arial"/>
                <a:sym typeface="Arial"/>
              </a:defRPr>
            </a:lvl3pPr>
            <a:lvl4pPr marL="1371600" marR="0" lvl="3"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4pPr>
            <a:lvl5pPr marL="1828800" marR="0" lvl="4"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5pPr>
            <a:lvl6pPr marL="2286000" marR="0" lvl="5"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6pPr>
            <a:lvl7pPr marL="2743200" marR="0" lvl="6"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7pPr>
            <a:lvl8pPr marL="3200400" marR="0" lvl="7"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8pPr>
            <a:lvl9pPr marL="3657600" marR="0" lvl="8" indent="0" algn="ctr"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263" name="Shape 2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ctr"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457200" marR="0" lvl="1" indent="0" algn="ctr" rtl="0">
              <a:spcBef>
                <a:spcPts val="240"/>
              </a:spcBef>
              <a:spcAft>
                <a:spcPts val="0"/>
              </a:spcAft>
              <a:buClr>
                <a:srgbClr val="FF9900"/>
              </a:buClr>
              <a:buFont typeface="Noto Sans Symbols"/>
              <a:buNone/>
              <a:defRPr sz="1200" b="0" i="0" u="none" strike="noStrike" cap="none">
                <a:solidFill>
                  <a:schemeClr val="lt1"/>
                </a:solidFill>
                <a:latin typeface="Arial"/>
                <a:ea typeface="Arial"/>
                <a:cs typeface="Arial"/>
                <a:sym typeface="Arial"/>
              </a:defRPr>
            </a:lvl2pPr>
            <a:lvl3pPr marL="914400" marR="0" lvl="2" indent="0" algn="ctr" rtl="0">
              <a:spcBef>
                <a:spcPts val="200"/>
              </a:spcBef>
              <a:spcAft>
                <a:spcPts val="0"/>
              </a:spcAft>
              <a:buClr>
                <a:srgbClr val="FF9900"/>
              </a:buClr>
              <a:buFont typeface="Noto Sans Symbols"/>
              <a:buNone/>
              <a:defRPr sz="1000" b="0" i="0" u="none" strike="noStrike" cap="none">
                <a:solidFill>
                  <a:schemeClr val="lt1"/>
                </a:solidFill>
                <a:latin typeface="Arial"/>
                <a:ea typeface="Arial"/>
                <a:cs typeface="Arial"/>
                <a:sym typeface="Arial"/>
              </a:defRPr>
            </a:lvl3pPr>
            <a:lvl4pPr marL="1371600" marR="0" lvl="3"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4pPr>
            <a:lvl5pPr marL="1828800" marR="0" lvl="4"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5pPr>
            <a:lvl6pPr marL="2286000" marR="0" lvl="5"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6pPr>
            <a:lvl7pPr marL="2743200" marR="0" lvl="6"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7pPr>
            <a:lvl8pPr marL="3200400" marR="0" lvl="7"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8pPr>
            <a:lvl9pPr marL="3657600" marR="0" lvl="8" indent="0" algn="ctr" rtl="0">
              <a:spcBef>
                <a:spcPts val="180"/>
              </a:spcBef>
              <a:spcAft>
                <a:spcPts val="0"/>
              </a:spcAft>
              <a:buClr>
                <a:srgbClr val="FF9900"/>
              </a:buClr>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264" name="Shape 264"/>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65" name="Shape 265"/>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250825" y="3573462"/>
            <a:ext cx="8713788" cy="71913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68" name="Shape 268"/>
          <p:cNvSpPr txBox="1">
            <a:spLocks noGrp="1"/>
          </p:cNvSpPr>
          <p:nvPr>
            <p:ph type="body" idx="1"/>
          </p:nvPr>
        </p:nvSpPr>
        <p:spPr>
          <a:xfrm rot="5400000">
            <a:off x="3708400" y="836612"/>
            <a:ext cx="1727199" cy="8785225"/>
          </a:xfrm>
          <a:prstGeom prst="rect">
            <a:avLst/>
          </a:prstGeom>
          <a:noFill/>
          <a:ln>
            <a:noFill/>
          </a:ln>
        </p:spPr>
        <p:txBody>
          <a:bodyPr lIns="91425" tIns="91425" rIns="91425" bIns="91425" anchor="t" anchorCtr="0"/>
          <a:lstStyle>
            <a:lvl1pPr marL="342900" marR="0" lvl="0" indent="-342900" algn="ctr" rtl="0">
              <a:spcBef>
                <a:spcPts val="400"/>
              </a:spcBef>
              <a:spcAft>
                <a:spcPts val="0"/>
              </a:spcAft>
              <a:buNone/>
              <a:defRPr sz="2000" b="0" i="0" u="none" strike="noStrike" cap="none">
                <a:solidFill>
                  <a:schemeClr val="lt1"/>
                </a:solidFill>
                <a:latin typeface="Arial"/>
                <a:ea typeface="Arial"/>
                <a:cs typeface="Arial"/>
                <a:sym typeface="Arial"/>
              </a:defRPr>
            </a:lvl1pPr>
            <a:lvl2pPr marL="742950" marR="0" lvl="1" indent="-107950" algn="ctr"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143000" marR="0" lvl="2" indent="-7620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057400" marR="0" lvl="4"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514600" marR="0" lvl="5"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2971800" marR="0" lvl="6"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429000" marR="0" lvl="7"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3886200" marR="0" lvl="8"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69" name="Shape 269"/>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70" name="Shape 270"/>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rot="5400000">
            <a:off x="6607175" y="3735387"/>
            <a:ext cx="2519361" cy="219551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73" name="Shape 273"/>
          <p:cNvSpPr txBox="1">
            <a:spLocks noGrp="1"/>
          </p:cNvSpPr>
          <p:nvPr>
            <p:ph type="body" idx="1"/>
          </p:nvPr>
        </p:nvSpPr>
        <p:spPr>
          <a:xfrm rot="5400000">
            <a:off x="2138363" y="1614488"/>
            <a:ext cx="2519361" cy="6437311"/>
          </a:xfrm>
          <a:prstGeom prst="rect">
            <a:avLst/>
          </a:prstGeom>
          <a:noFill/>
          <a:ln>
            <a:noFill/>
          </a:ln>
        </p:spPr>
        <p:txBody>
          <a:bodyPr lIns="91425" tIns="91425" rIns="91425" bIns="91425" anchor="t" anchorCtr="0"/>
          <a:lstStyle>
            <a:lvl1pPr marL="342900" marR="0" lvl="0" indent="-342900" algn="ctr" rtl="0">
              <a:spcBef>
                <a:spcPts val="400"/>
              </a:spcBef>
              <a:spcAft>
                <a:spcPts val="0"/>
              </a:spcAft>
              <a:buNone/>
              <a:defRPr sz="2000" b="0" i="0" u="none" strike="noStrike" cap="none">
                <a:solidFill>
                  <a:schemeClr val="lt1"/>
                </a:solidFill>
                <a:latin typeface="Arial"/>
                <a:ea typeface="Arial"/>
                <a:cs typeface="Arial"/>
                <a:sym typeface="Arial"/>
              </a:defRPr>
            </a:lvl1pPr>
            <a:lvl2pPr marL="742950" marR="0" lvl="1" indent="-107950" algn="ctr"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143000" marR="0" lvl="2" indent="-7620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057400" marR="0" lvl="4"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514600" marR="0" lvl="5"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2971800" marR="0" lvl="6"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429000" marR="0" lvl="7"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3886200" marR="0" lvl="8"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74" name="Shape 274"/>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75" name="Shape 275"/>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ekstdia">
    <p:spTree>
      <p:nvGrpSpPr>
        <p:cNvPr id="1" name="Shape 61"/>
        <p:cNvGrpSpPr/>
        <p:nvPr/>
      </p:nvGrpSpPr>
      <p:grpSpPr>
        <a:xfrm>
          <a:off x="0" y="0"/>
          <a:ext cx="0" cy="0"/>
          <a:chOff x="0" y="0"/>
          <a:chExt cx="0" cy="0"/>
        </a:xfrm>
      </p:grpSpPr>
      <p:sp>
        <p:nvSpPr>
          <p:cNvPr id="62" name="Shape 62"/>
          <p:cNvSpPr/>
          <p:nvPr/>
        </p:nvSpPr>
        <p:spPr>
          <a:xfrm>
            <a:off x="0" y="6616272"/>
            <a:ext cx="9144000" cy="259200"/>
          </a:xfrm>
          <a:prstGeom prst="rect">
            <a:avLst/>
          </a:prstGeom>
          <a:solidFill>
            <a:srgbClr val="00A389">
              <a:alpha val="89803"/>
            </a:srgbClr>
          </a:solidFill>
          <a:ln>
            <a:noFill/>
          </a:ln>
        </p:spPr>
        <p:txBody>
          <a:bodyPr lIns="180000" tIns="0" rIns="0" bIns="180000" anchor="t" anchorCtr="0">
            <a:noAutofit/>
          </a:bodyPr>
          <a:lstStyle/>
          <a:p>
            <a:pPr marL="0" marR="0" lvl="0" indent="0" algn="l" rtl="0">
              <a:lnSpc>
                <a:spcPct val="104166"/>
              </a:lnSpc>
              <a:spcBef>
                <a:spcPts val="0"/>
              </a:spcBef>
              <a:spcAft>
                <a:spcPts val="0"/>
              </a:spcAft>
              <a:buClr>
                <a:schemeClr val="dk1"/>
              </a:buClr>
              <a:buFont typeface="Arial"/>
              <a:buNone/>
            </a:pPr>
            <a:endParaRPr sz="2400">
              <a:solidFill>
                <a:srgbClr val="FFFFFF"/>
              </a:solidFill>
              <a:latin typeface="Arial Narrow"/>
              <a:ea typeface="Arial Narrow"/>
              <a:cs typeface="Arial Narrow"/>
              <a:sym typeface="Arial Narrow"/>
            </a:endParaRPr>
          </a:p>
        </p:txBody>
      </p:sp>
      <p:sp>
        <p:nvSpPr>
          <p:cNvPr id="63" name="Shape 63"/>
          <p:cNvSpPr txBox="1">
            <a:spLocks noGrp="1"/>
          </p:cNvSpPr>
          <p:nvPr>
            <p:ph type="ctrTitle"/>
          </p:nvPr>
        </p:nvSpPr>
        <p:spPr>
          <a:xfrm>
            <a:off x="0" y="0"/>
            <a:ext cx="9144000" cy="1080000"/>
          </a:xfrm>
          <a:prstGeom prst="rect">
            <a:avLst/>
          </a:prstGeom>
          <a:solidFill>
            <a:srgbClr val="80B931">
              <a:alpha val="89803"/>
            </a:srgbClr>
          </a:solidFill>
          <a:ln>
            <a:noFill/>
          </a:ln>
          <a:effectLst>
            <a:outerShdw blurRad="50799" dist="38100" dir="5400000" algn="ctr" rotWithShape="0">
              <a:srgbClr val="A6A6A6">
                <a:alpha val="40000"/>
              </a:srgbClr>
            </a:outerShdw>
          </a:effectLst>
        </p:spPr>
        <p:txBody>
          <a:bodyPr lIns="91425" tIns="91425" rIns="91425" bIns="91425" anchor="b" anchorCtr="0"/>
          <a:lstStyle>
            <a:lvl1pPr marL="0" marR="0" lvl="0" indent="0" algn="l" rtl="0">
              <a:lnSpc>
                <a:spcPct val="114285"/>
              </a:lnSpc>
              <a:spcBef>
                <a:spcPts val="0"/>
              </a:spcBef>
              <a:buClr>
                <a:schemeClr val="lt1"/>
              </a:buClr>
              <a:buFont typeface="Arial Narrow"/>
              <a:buNone/>
              <a:defRPr sz="2800" b="0" i="0" u="none" strike="noStrike" cap="none">
                <a:solidFill>
                  <a:schemeClr val="lt1"/>
                </a:solidFill>
                <a:latin typeface="Arial Narrow"/>
                <a:ea typeface="Arial Narrow"/>
                <a:cs typeface="Arial Narrow"/>
                <a:sym typeface="Arial Narrow"/>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p:nvPr/>
        </p:nvSpPr>
        <p:spPr>
          <a:xfrm rot="10800000" flipH="1">
            <a:off x="509072" y="1079370"/>
            <a:ext cx="196850" cy="107999"/>
          </a:xfrm>
          <a:prstGeom prst="triangle">
            <a:avLst>
              <a:gd name="adj" fmla="val 50000"/>
            </a:avLst>
          </a:prstGeom>
          <a:solidFill>
            <a:srgbClr val="80B931">
              <a:alpha val="89803"/>
            </a:srgbClr>
          </a:solidFill>
          <a:ln>
            <a:noFill/>
          </a:ln>
          <a:effectLst>
            <a:outerShdw blurRad="50799" dist="38100" dir="5400000" algn="ctr" rotWithShape="0">
              <a:srgbClr val="A6A6A6">
                <a:alpha val="40000"/>
              </a:srgbClr>
            </a:outerShdw>
          </a:effectLst>
        </p:spPr>
        <p:txBody>
          <a:bodyPr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5" name="Shape 65"/>
          <p:cNvSpPr txBox="1">
            <a:spLocks noGrp="1"/>
          </p:cNvSpPr>
          <p:nvPr>
            <p:ph type="body" idx="1"/>
          </p:nvPr>
        </p:nvSpPr>
        <p:spPr>
          <a:xfrm>
            <a:off x="322907" y="1440000"/>
            <a:ext cx="8461092" cy="4968000"/>
          </a:xfrm>
          <a:prstGeom prst="rect">
            <a:avLst/>
          </a:prstGeom>
          <a:noFill/>
          <a:ln>
            <a:noFill/>
          </a:ln>
        </p:spPr>
        <p:txBody>
          <a:bodyPr lIns="91425" tIns="91425" rIns="91425" bIns="91425" anchor="t" anchorCtr="0"/>
          <a:lstStyle>
            <a:lvl1pPr marL="270000" marR="0" lvl="0" indent="-3299" algn="l" rtl="0">
              <a:spcBef>
                <a:spcPts val="600"/>
              </a:spcBef>
              <a:buClr>
                <a:schemeClr val="dk1"/>
              </a:buClr>
              <a:buFont typeface="Arial"/>
              <a:buNone/>
              <a:defRPr sz="2400" b="0" i="0" u="none" strike="noStrike" cap="none">
                <a:solidFill>
                  <a:schemeClr val="dk1"/>
                </a:solidFill>
                <a:latin typeface="Calibri"/>
                <a:ea typeface="Calibri"/>
                <a:cs typeface="Calibri"/>
                <a:sym typeface="Calibri"/>
              </a:defRPr>
            </a:lvl1pPr>
            <a:lvl2pPr marL="270000" marR="0" lvl="1" indent="-148079" algn="l" rtl="0">
              <a:spcBef>
                <a:spcPts val="600"/>
              </a:spcBef>
              <a:buClr>
                <a:srgbClr val="FF0000"/>
              </a:buClr>
              <a:buSzPct val="80000"/>
              <a:buFont typeface="Arial"/>
              <a:buChar char="&gt;"/>
              <a:defRPr sz="2400" b="0" i="0" u="none" strike="noStrike" cap="none">
                <a:solidFill>
                  <a:schemeClr val="dk1"/>
                </a:solidFill>
                <a:latin typeface="Calibri"/>
                <a:ea typeface="Calibri"/>
                <a:cs typeface="Calibri"/>
                <a:sym typeface="Calibri"/>
              </a:defRPr>
            </a:lvl2pPr>
            <a:lvl3pPr marL="540000" marR="0" lvl="2" indent="-171699" algn="l" rtl="0">
              <a:spcBef>
                <a:spcPts val="600"/>
              </a:spcBef>
              <a:buClr>
                <a:srgbClr val="FF0000"/>
              </a:buClr>
              <a:buSzPct val="80000"/>
              <a:buFont typeface="Arial"/>
              <a:buChar char="&gt;"/>
              <a:defRPr sz="2000" b="0" i="0" u="none" strike="noStrike" cap="none">
                <a:solidFill>
                  <a:schemeClr val="dk1"/>
                </a:solidFill>
                <a:latin typeface="Calibri"/>
                <a:ea typeface="Calibri"/>
                <a:cs typeface="Calibri"/>
                <a:sym typeface="Calibri"/>
              </a:defRPr>
            </a:lvl3pPr>
            <a:lvl4pPr marL="809625" marR="0" lvl="3" indent="-174625" algn="l" rtl="0">
              <a:spcBef>
                <a:spcPts val="600"/>
              </a:spcBef>
              <a:buClr>
                <a:srgbClr val="FF0000"/>
              </a:buClr>
              <a:buSzPct val="80000"/>
              <a:buFont typeface="Arial"/>
              <a:buChar char="&gt;"/>
              <a:defRPr sz="2000" b="0" i="0" u="none" strike="noStrike" cap="none">
                <a:solidFill>
                  <a:schemeClr val="dk1"/>
                </a:solidFill>
                <a:latin typeface="Calibri"/>
                <a:ea typeface="Calibri"/>
                <a:cs typeface="Calibri"/>
                <a:sym typeface="Calibri"/>
              </a:defRPr>
            </a:lvl4pPr>
            <a:lvl5pPr marL="1080000" marR="0" lvl="4" indent="-178299" algn="l" rtl="0">
              <a:spcBef>
                <a:spcPts val="600"/>
              </a:spcBef>
              <a:buClr>
                <a:srgbClr val="FF0000"/>
              </a:buClr>
              <a:buSzPct val="80000"/>
              <a:buFont typeface="Arial"/>
              <a:buChar char="&gt;"/>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0" y="6492875"/>
            <a:ext cx="611560" cy="365125"/>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fld id="{00000000-1234-1234-1234-123412341234}" type="slidenum">
              <a:rPr lang="en-US" sz="900">
                <a:solidFill>
                  <a:srgbClr val="FFFFFF"/>
                </a:solidFill>
                <a:latin typeface="Arial"/>
                <a:ea typeface="Arial"/>
                <a:cs typeface="Arial"/>
                <a:sym typeface="Arial"/>
              </a:rPr>
              <a:t>‹#›</a:t>
            </a:fld>
            <a:endParaRPr lang="en-US" sz="900">
              <a:solidFill>
                <a:srgbClr val="FFFFFF"/>
              </a:solidFill>
              <a:latin typeface="Arial"/>
              <a:ea typeface="Arial"/>
              <a:cs typeface="Arial"/>
              <a:sym typeface="Arial"/>
            </a:endParaRPr>
          </a:p>
        </p:txBody>
      </p:sp>
      <p:sp>
        <p:nvSpPr>
          <p:cNvPr id="67" name="Shape 67"/>
          <p:cNvSpPr txBox="1">
            <a:spLocks noGrp="1"/>
          </p:cNvSpPr>
          <p:nvPr>
            <p:ph type="ftr" idx="11"/>
          </p:nvPr>
        </p:nvSpPr>
        <p:spPr>
          <a:xfrm>
            <a:off x="611187" y="6492875"/>
            <a:ext cx="4752527" cy="36512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900">
                <a:solidFill>
                  <a:schemeClr val="lt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68" name="Shape 68"/>
          <p:cNvSpPr txBox="1"/>
          <p:nvPr/>
        </p:nvSpPr>
        <p:spPr>
          <a:xfrm>
            <a:off x="5364087" y="6625642"/>
            <a:ext cx="3383376" cy="230832"/>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r>
              <a:rPr lang="en-US" sz="900">
                <a:solidFill>
                  <a:srgbClr val="FFFFFF"/>
                </a:solidFill>
                <a:latin typeface="Arial"/>
                <a:ea typeface="Arial"/>
                <a:cs typeface="Arial"/>
                <a:sym typeface="Arial"/>
              </a:rPr>
              <a:t>Faculty of Earth and Life Sciences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282"/>
        <p:cNvGrpSpPr/>
        <p:nvPr/>
      </p:nvGrpSpPr>
      <p:grpSpPr>
        <a:xfrm>
          <a:off x="0" y="0"/>
          <a:ext cx="0" cy="0"/>
          <a:chOff x="0" y="0"/>
          <a:chExt cx="0" cy="0"/>
        </a:xfrm>
      </p:grpSpPr>
      <p:sp>
        <p:nvSpPr>
          <p:cNvPr id="283" name="Shape 283"/>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84" name="Shape 28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560"/>
              </a:spcBef>
              <a:spcAft>
                <a:spcPts val="0"/>
              </a:spcAft>
              <a:buClr>
                <a:srgbClr val="FF9900"/>
              </a:buClr>
              <a:buFont typeface="Noto Sans Symbols"/>
              <a:buNone/>
              <a:defRPr sz="28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rgbClr val="FF9900"/>
              </a:buClr>
              <a:buFont typeface="Noto Sans Symbols"/>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rgbClr val="FF9900"/>
              </a:buClr>
              <a:buFont typeface="Noto Sans Symbols"/>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285" name="Shape 285"/>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86" name="Shape 286"/>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89" name="Shape 289"/>
          <p:cNvSpPr txBox="1">
            <a:spLocks noGrp="1"/>
          </p:cNvSpPr>
          <p:nvPr>
            <p:ph type="body" idx="1"/>
          </p:nvPr>
        </p:nvSpPr>
        <p:spPr>
          <a:xfrm>
            <a:off x="250825" y="1052512"/>
            <a:ext cx="8713788"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290" name="Shape 290"/>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91" name="Shape 291"/>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94" name="Shape 29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rgbClr val="FF9900"/>
              </a:buClr>
              <a:buFont typeface="Noto Sans Symbols"/>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rgbClr val="FF9900"/>
              </a:buClr>
              <a:buFont typeface="Noto Sans Symbols"/>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9pPr>
          </a:lstStyle>
          <a:p>
            <a:endParaRPr/>
          </a:p>
        </p:txBody>
      </p:sp>
      <p:sp>
        <p:nvSpPr>
          <p:cNvPr id="295" name="Shape 295"/>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96" name="Shape 296"/>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99" name="Shape 299"/>
          <p:cNvSpPr txBox="1">
            <a:spLocks noGrp="1"/>
          </p:cNvSpPr>
          <p:nvPr>
            <p:ph type="body" idx="1"/>
          </p:nvPr>
        </p:nvSpPr>
        <p:spPr>
          <a:xfrm>
            <a:off x="250825" y="1052512"/>
            <a:ext cx="4279900"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2pPr>
            <a:lvl3pPr marL="1371600" marR="0" lvl="2" indent="-3302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3pPr>
            <a:lvl4pPr marL="1752600" marR="0" lvl="3"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4pPr>
            <a:lvl5pPr marL="2209800" marR="0" lvl="4"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5pPr>
            <a:lvl6pPr marL="2667000" marR="0" lvl="5"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6pPr>
            <a:lvl7pPr marL="3124200" marR="0" lvl="6"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7pPr>
            <a:lvl8pPr marL="3581400" marR="0" lvl="7"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8pPr>
            <a:lvl9pPr marL="4038600" marR="0" lvl="8"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9pPr>
          </a:lstStyle>
          <a:p>
            <a:endParaRPr/>
          </a:p>
        </p:txBody>
      </p:sp>
      <p:sp>
        <p:nvSpPr>
          <p:cNvPr id="300" name="Shape 300"/>
          <p:cNvSpPr txBox="1">
            <a:spLocks noGrp="1"/>
          </p:cNvSpPr>
          <p:nvPr>
            <p:ph type="body" idx="2"/>
          </p:nvPr>
        </p:nvSpPr>
        <p:spPr>
          <a:xfrm>
            <a:off x="4683125" y="1052512"/>
            <a:ext cx="4281487"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2pPr>
            <a:lvl3pPr marL="1371600" marR="0" lvl="2" indent="-3302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3pPr>
            <a:lvl4pPr marL="1752600" marR="0" lvl="3"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4pPr>
            <a:lvl5pPr marL="2209800" marR="0" lvl="4"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5pPr>
            <a:lvl6pPr marL="2667000" marR="0" lvl="5"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6pPr>
            <a:lvl7pPr marL="3124200" marR="0" lvl="6"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7pPr>
            <a:lvl8pPr marL="3581400" marR="0" lvl="7"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8pPr>
            <a:lvl9pPr marL="4038600" marR="0" lvl="8" indent="-2667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9pPr>
          </a:lstStyle>
          <a:p>
            <a:endParaRPr/>
          </a:p>
        </p:txBody>
      </p:sp>
      <p:sp>
        <p:nvSpPr>
          <p:cNvPr id="301" name="Shape 301"/>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02" name="Shape 302"/>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305" name="Shape 30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9900"/>
              </a:buClr>
              <a:buFont typeface="Noto Sans Symbols"/>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rgbClr val="FF9900"/>
              </a:buClr>
              <a:buFont typeface="Noto Sans Symbols"/>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rgbClr val="FF9900"/>
              </a:buClr>
              <a:buFont typeface="Noto Sans Symbols"/>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9pPr>
          </a:lstStyle>
          <a:p>
            <a:endParaRPr/>
          </a:p>
        </p:txBody>
      </p:sp>
      <p:sp>
        <p:nvSpPr>
          <p:cNvPr id="306" name="Shape 306"/>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533400" marR="0" lvl="0"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1pPr>
            <a:lvl2pPr marL="990600" marR="0" lvl="1" indent="-4064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3pPr>
            <a:lvl4pPr marL="1752600" marR="0" lvl="3"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4pPr>
            <a:lvl5pPr marL="2209800" marR="0" lvl="4"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5pPr>
            <a:lvl6pPr marL="2667000" marR="0" lvl="5"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6pPr>
            <a:lvl7pPr marL="3124200" marR="0" lvl="6"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7pPr>
            <a:lvl8pPr marL="3581400" marR="0" lvl="7"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8pPr>
            <a:lvl9pPr marL="4038600" marR="0" lvl="8"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307" name="Shape 307"/>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9900"/>
              </a:buClr>
              <a:buFont typeface="Noto Sans Symbols"/>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rgbClr val="FF9900"/>
              </a:buClr>
              <a:buFont typeface="Noto Sans Symbols"/>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rgbClr val="FF9900"/>
              </a:buClr>
              <a:buFont typeface="Noto Sans Symbols"/>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rgbClr val="FF9900"/>
              </a:buClr>
              <a:buFont typeface="Noto Sans Symbols"/>
              <a:buNone/>
              <a:defRPr sz="1600" b="1"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533400" marR="0" lvl="0" indent="-3810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1pPr>
            <a:lvl2pPr marL="990600" marR="0" lvl="1" indent="-4064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FF9900"/>
              </a:buClr>
              <a:buSzPct val="100000"/>
              <a:buFont typeface="Noto Sans Symbols"/>
              <a:buChar char="▪"/>
              <a:defRPr sz="1800" b="0" i="0" u="none" strike="noStrike" cap="none">
                <a:solidFill>
                  <a:schemeClr val="dk1"/>
                </a:solidFill>
                <a:latin typeface="Arial"/>
                <a:ea typeface="Arial"/>
                <a:cs typeface="Arial"/>
                <a:sym typeface="Arial"/>
              </a:defRPr>
            </a:lvl3pPr>
            <a:lvl4pPr marL="1752600" marR="0" lvl="3"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4pPr>
            <a:lvl5pPr marL="2209800" marR="0" lvl="4"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5pPr>
            <a:lvl6pPr marL="2667000" marR="0" lvl="5"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6pPr>
            <a:lvl7pPr marL="3124200" marR="0" lvl="6"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7pPr>
            <a:lvl8pPr marL="3581400" marR="0" lvl="7"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8pPr>
            <a:lvl9pPr marL="4038600" marR="0" lvl="8" indent="-279400" algn="l" rtl="0">
              <a:spcBef>
                <a:spcPts val="320"/>
              </a:spcBef>
              <a:spcAft>
                <a:spcPts val="0"/>
              </a:spcAft>
              <a:buClr>
                <a:srgbClr val="FF9900"/>
              </a:buClr>
              <a:buSzPct val="100000"/>
              <a:buFont typeface="Noto Sans Symbols"/>
              <a:buChar char="▪"/>
              <a:defRPr sz="1600" b="0" i="0" u="none" strike="noStrike" cap="none">
                <a:solidFill>
                  <a:schemeClr val="dk1"/>
                </a:solidFill>
                <a:latin typeface="Arial"/>
                <a:ea typeface="Arial"/>
                <a:cs typeface="Arial"/>
                <a:sym typeface="Arial"/>
              </a:defRPr>
            </a:lvl9pPr>
          </a:lstStyle>
          <a:p>
            <a:endParaRPr/>
          </a:p>
        </p:txBody>
      </p:sp>
      <p:sp>
        <p:nvSpPr>
          <p:cNvPr id="309" name="Shape 309"/>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10" name="Shape 310"/>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313" name="Shape 313"/>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14" name="Shape 314"/>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Shape 315"/>
        <p:cNvGrpSpPr/>
        <p:nvPr/>
      </p:nvGrpSpPr>
      <p:grpSpPr>
        <a:xfrm>
          <a:off x="0" y="0"/>
          <a:ext cx="0" cy="0"/>
          <a:chOff x="0" y="0"/>
          <a:chExt cx="0" cy="0"/>
        </a:xfrm>
      </p:grpSpPr>
      <p:sp>
        <p:nvSpPr>
          <p:cNvPr id="316" name="Shape 316"/>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17" name="Shape 317"/>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320" name="Shape 32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533400" marR="0" lvl="0" indent="-330200" algn="l" rtl="0">
              <a:spcBef>
                <a:spcPts val="640"/>
              </a:spcBef>
              <a:spcAft>
                <a:spcPts val="0"/>
              </a:spcAft>
              <a:buClr>
                <a:srgbClr val="FF9900"/>
              </a:buClr>
              <a:buSzPct val="100000"/>
              <a:buFont typeface="Noto Sans Symbols"/>
              <a:buChar char="▪"/>
              <a:defRPr sz="32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321" name="Shape 32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rgbClr val="FF9900"/>
              </a:buClr>
              <a:buFont typeface="Noto Sans Symbols"/>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rgbClr val="FF9900"/>
              </a:buClr>
              <a:buFont typeface="Noto Sans Symbols"/>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9pPr>
          </a:lstStyle>
          <a:p>
            <a:endParaRPr/>
          </a:p>
        </p:txBody>
      </p:sp>
      <p:sp>
        <p:nvSpPr>
          <p:cNvPr id="322" name="Shape 322"/>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3" name="Shape 323"/>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326" name="Shape 32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FF9900"/>
              </a:buClr>
              <a:buFont typeface="Noto Sans Symbols"/>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rgbClr val="FF9900"/>
              </a:buClr>
              <a:buFont typeface="Noto Sans Symbols"/>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rgbClr val="FF9900"/>
              </a:buClr>
              <a:buFont typeface="Noto Sans Symbols"/>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rgbClr val="FF9900"/>
              </a:buClr>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327" name="Shape 32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FF9900"/>
              </a:buClr>
              <a:buFont typeface="Noto Sans Symbols"/>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rgbClr val="FF9900"/>
              </a:buClr>
              <a:buFont typeface="Noto Sans Symbols"/>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rgbClr val="FF9900"/>
              </a:buClr>
              <a:buFont typeface="Noto Sans Symbols"/>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rgbClr val="FF9900"/>
              </a:buClr>
              <a:buFont typeface="Noto Sans Symbols"/>
              <a:buNone/>
              <a:defRPr sz="900" b="0" i="0" u="none" strike="noStrike" cap="none">
                <a:solidFill>
                  <a:schemeClr val="dk1"/>
                </a:solidFill>
                <a:latin typeface="Arial"/>
                <a:ea typeface="Arial"/>
                <a:cs typeface="Arial"/>
                <a:sym typeface="Arial"/>
              </a:defRPr>
            </a:lvl9pPr>
          </a:lstStyle>
          <a:p>
            <a:endParaRPr/>
          </a:p>
        </p:txBody>
      </p:sp>
      <p:sp>
        <p:nvSpPr>
          <p:cNvPr id="328" name="Shape 328"/>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9" name="Shape 329"/>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cSld name="Заголовок и вертикальный текст">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332" name="Shape 332"/>
          <p:cNvSpPr txBox="1">
            <a:spLocks noGrp="1"/>
          </p:cNvSpPr>
          <p:nvPr>
            <p:ph type="body" idx="1"/>
          </p:nvPr>
        </p:nvSpPr>
        <p:spPr>
          <a:xfrm rot="5400000">
            <a:off x="2159000" y="-855662"/>
            <a:ext cx="4897436" cy="8713788"/>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333" name="Shape 333"/>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34" name="Shape 334"/>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Shape 76"/>
        <p:cNvGrpSpPr/>
        <p:nvPr/>
      </p:nvGrpSpPr>
      <p:grpSpPr>
        <a:xfrm>
          <a:off x="0" y="0"/>
          <a:ext cx="0" cy="0"/>
          <a:chOff x="0" y="0"/>
          <a:chExt cx="0" cy="0"/>
        </a:xfrm>
      </p:grpSpPr>
      <p:pic>
        <p:nvPicPr>
          <p:cNvPr id="77" name="Shape 77" descr="wmo_ppt_2012.ps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8" name="Shape 78"/>
          <p:cNvSpPr txBox="1"/>
          <p:nvPr/>
        </p:nvSpPr>
        <p:spPr>
          <a:xfrm>
            <a:off x="468312" y="1341437"/>
            <a:ext cx="1079499" cy="36671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lt1"/>
                </a:solidFill>
                <a:latin typeface="Arial Black"/>
                <a:ea typeface="Arial Black"/>
                <a:cs typeface="Arial Black"/>
                <a:sym typeface="Arial Black"/>
              </a:rPr>
              <a:t>WMO</a:t>
            </a:r>
          </a:p>
        </p:txBody>
      </p:sp>
      <p:sp>
        <p:nvSpPr>
          <p:cNvPr id="79" name="Shape 79"/>
          <p:cNvSpPr txBox="1">
            <a:spLocks noGrp="1"/>
          </p:cNvSpPr>
          <p:nvPr>
            <p:ph type="ctrTitle"/>
          </p:nvPr>
        </p:nvSpPr>
        <p:spPr>
          <a:xfrm>
            <a:off x="611187" y="3211513"/>
            <a:ext cx="7921624" cy="173037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80" name="Shape 80"/>
          <p:cNvSpPr txBox="1">
            <a:spLocks noGrp="1"/>
          </p:cNvSpPr>
          <p:nvPr>
            <p:ph type="subTitle" idx="1"/>
          </p:nvPr>
        </p:nvSpPr>
        <p:spPr>
          <a:xfrm>
            <a:off x="611187" y="5106987"/>
            <a:ext cx="7921624" cy="914400"/>
          </a:xfrm>
          <a:prstGeom prst="rect">
            <a:avLst/>
          </a:prstGeom>
          <a:noFill/>
          <a:ln>
            <a:noFill/>
          </a:ln>
        </p:spPr>
        <p:txBody>
          <a:bodyPr lIns="91425" tIns="91425" rIns="91425" bIns="91425" anchor="t" anchorCtr="0"/>
          <a:lstStyle>
            <a:lvl1pPr marL="0" marR="0" lvl="0" indent="0" algn="ctr"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81" name="Shape 81"/>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cSld name="Вертикальный заголовок и текст">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rot="5400000">
            <a:off x="4995069" y="1980406"/>
            <a:ext cx="5761036" cy="217804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337" name="Shape 337"/>
          <p:cNvSpPr txBox="1">
            <a:spLocks noGrp="1"/>
          </p:cNvSpPr>
          <p:nvPr>
            <p:ph type="body" idx="1"/>
          </p:nvPr>
        </p:nvSpPr>
        <p:spPr>
          <a:xfrm rot="5400000">
            <a:off x="561975" y="-122237"/>
            <a:ext cx="5761036" cy="6383337"/>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338" name="Shape 338"/>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39" name="Shape 339"/>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95183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4155510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99496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769025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399538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594712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0680726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466862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411962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403350" y="1989138"/>
            <a:ext cx="7561263"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85" name="Shape 85"/>
          <p:cNvSpPr txBox="1">
            <a:spLocks noGrp="1"/>
          </p:cNvSpPr>
          <p:nvPr>
            <p:ph type="body" idx="1"/>
          </p:nvPr>
        </p:nvSpPr>
        <p:spPr>
          <a:xfrm>
            <a:off x="1403350" y="3284537"/>
            <a:ext cx="7561263" cy="2811461"/>
          </a:xfrm>
          <a:prstGeom prst="rect">
            <a:avLst/>
          </a:prstGeom>
          <a:noFill/>
          <a:ln>
            <a:noFill/>
          </a:ln>
        </p:spPr>
        <p:txBody>
          <a:bodyPr lIns="91425" tIns="91425" rIns="91425" bIns="91425" anchor="t" anchorCtr="0"/>
          <a:lstStyle>
            <a:lvl1pPr marL="533400" marR="0" lvl="0" indent="-533400" algn="l"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86" name="Shape 86"/>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153400" cy="1066800"/>
          </a:xfrm>
        </p:spPr>
        <p:txBody>
          <a:bodyPr/>
          <a:lstStyle/>
          <a:p>
            <a:r>
              <a:rPr lang="en-US"/>
              <a:t>Click to edit Master title style</a:t>
            </a:r>
          </a:p>
        </p:txBody>
      </p:sp>
      <p:sp>
        <p:nvSpPr>
          <p:cNvPr id="3" name="Content Placeholder 2"/>
          <p:cNvSpPr>
            <a:spLocks noGrp="1"/>
          </p:cNvSpPr>
          <p:nvPr>
            <p:ph sz="half" idx="1"/>
          </p:nvPr>
        </p:nvSpPr>
        <p:spPr>
          <a:xfrm>
            <a:off x="762000" y="1557338"/>
            <a:ext cx="4000500"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557338"/>
            <a:ext cx="4000500"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14900" y="3973513"/>
            <a:ext cx="4000500" cy="226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92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90" name="Shape 9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FF9900"/>
              </a:buClr>
              <a:buFont typeface="Noto Sans Symbols"/>
              <a:buNone/>
              <a:defRPr sz="2000" b="0" i="0" u="none" strike="noStrike" cap="none">
                <a:solidFill>
                  <a:schemeClr val="lt1"/>
                </a:solidFill>
                <a:latin typeface="Arial"/>
                <a:ea typeface="Arial"/>
                <a:cs typeface="Arial"/>
                <a:sym typeface="Arial"/>
              </a:defRPr>
            </a:lvl1pPr>
            <a:lvl2pPr marL="457200" marR="0" lvl="1" indent="0" algn="l" rtl="0">
              <a:spcBef>
                <a:spcPts val="360"/>
              </a:spcBef>
              <a:spcAft>
                <a:spcPts val="0"/>
              </a:spcAft>
              <a:buClr>
                <a:srgbClr val="FF9900"/>
              </a:buClr>
              <a:buFont typeface="Noto Sans Symbols"/>
              <a:buNone/>
              <a:defRPr sz="1800" b="0" i="0" u="none" strike="noStrike" cap="none">
                <a:solidFill>
                  <a:schemeClr val="lt1"/>
                </a:solidFill>
                <a:latin typeface="Arial"/>
                <a:ea typeface="Arial"/>
                <a:cs typeface="Arial"/>
                <a:sym typeface="Arial"/>
              </a:defRPr>
            </a:lvl2pPr>
            <a:lvl3pPr marL="914400" marR="0" lvl="2" indent="0" algn="l" rtl="0">
              <a:spcBef>
                <a:spcPts val="320"/>
              </a:spcBef>
              <a:spcAft>
                <a:spcPts val="0"/>
              </a:spcAft>
              <a:buClr>
                <a:srgbClr val="FF9900"/>
              </a:buClr>
              <a:buFont typeface="Noto Sans Symbols"/>
              <a:buNone/>
              <a:defRPr sz="1600" b="0" i="0" u="none" strike="noStrike" cap="none">
                <a:solidFill>
                  <a:schemeClr val="lt1"/>
                </a:solidFill>
                <a:latin typeface="Arial"/>
                <a:ea typeface="Arial"/>
                <a:cs typeface="Arial"/>
                <a:sym typeface="Arial"/>
              </a:defRPr>
            </a:lvl3pPr>
            <a:lvl4pPr marL="1371600" marR="0" lvl="3"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4pPr>
            <a:lvl5pPr marL="1828800" marR="0" lvl="4"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5pPr>
            <a:lvl6pPr marL="2286000" marR="0" lvl="5"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6pPr>
            <a:lvl7pPr marL="2743200" marR="0" lvl="6"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7pPr>
            <a:lvl8pPr marL="3200400" marR="0" lvl="7"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8pPr>
            <a:lvl9pPr marL="3657600" marR="0" lvl="8" indent="0" algn="l" rtl="0">
              <a:spcBef>
                <a:spcPts val="280"/>
              </a:spcBef>
              <a:spcAft>
                <a:spcPts val="0"/>
              </a:spcAft>
              <a:buClr>
                <a:srgbClr val="FF9900"/>
              </a:buClr>
              <a:buFont typeface="Noto Sans Symbols"/>
              <a:buNone/>
              <a:defRPr sz="1400" b="0" i="0" u="none" strike="noStrike" cap="none">
                <a:solidFill>
                  <a:schemeClr val="lt1"/>
                </a:solidFill>
                <a:latin typeface="Arial"/>
                <a:ea typeface="Arial"/>
                <a:cs typeface="Arial"/>
                <a:sym typeface="Arial"/>
              </a:defRPr>
            </a:lvl9pPr>
          </a:lstStyle>
          <a:p>
            <a:endParaRPr/>
          </a:p>
        </p:txBody>
      </p:sp>
      <p:sp>
        <p:nvSpPr>
          <p:cNvPr id="91" name="Shape 91"/>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1403350" y="1989138"/>
            <a:ext cx="7561263"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95" name="Shape 95"/>
          <p:cNvSpPr txBox="1">
            <a:spLocks noGrp="1"/>
          </p:cNvSpPr>
          <p:nvPr>
            <p:ph type="body" idx="1"/>
          </p:nvPr>
        </p:nvSpPr>
        <p:spPr>
          <a:xfrm>
            <a:off x="1403350" y="3284537"/>
            <a:ext cx="3703637" cy="2811461"/>
          </a:xfrm>
          <a:prstGeom prst="rect">
            <a:avLst/>
          </a:prstGeom>
          <a:noFill/>
          <a:ln>
            <a:noFill/>
          </a:ln>
        </p:spPr>
        <p:txBody>
          <a:bodyPr lIns="91425" tIns="91425" rIns="91425" bIns="91425" anchor="t" anchorCtr="0"/>
          <a:lstStyle>
            <a:lvl1pPr marL="533400" marR="0" lvl="0" indent="-533400" algn="l"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810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2pPr>
            <a:lvl3pPr marL="1371600" marR="0" lvl="2" indent="-3302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3pPr>
            <a:lvl4pPr marL="1752600" marR="0" lvl="3"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4pPr>
            <a:lvl5pPr marL="2209800" marR="0" lvl="4"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5pPr>
            <a:lvl6pPr marL="2667000" marR="0" lvl="5"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6pPr>
            <a:lvl7pPr marL="3124200" marR="0" lvl="6"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7pPr>
            <a:lvl8pPr marL="3581400" marR="0" lvl="7"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8pPr>
            <a:lvl9pPr marL="4038600" marR="0" lvl="8"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96" name="Shape 96"/>
          <p:cNvSpPr txBox="1">
            <a:spLocks noGrp="1"/>
          </p:cNvSpPr>
          <p:nvPr>
            <p:ph type="body" idx="2"/>
          </p:nvPr>
        </p:nvSpPr>
        <p:spPr>
          <a:xfrm>
            <a:off x="5259387" y="3284537"/>
            <a:ext cx="3705224" cy="2811461"/>
          </a:xfrm>
          <a:prstGeom prst="rect">
            <a:avLst/>
          </a:prstGeom>
          <a:noFill/>
          <a:ln>
            <a:noFill/>
          </a:ln>
        </p:spPr>
        <p:txBody>
          <a:bodyPr lIns="91425" tIns="91425" rIns="91425" bIns="91425" anchor="t" anchorCtr="0"/>
          <a:lstStyle>
            <a:lvl1pPr marL="533400" marR="0" lvl="0" indent="-533400" algn="l"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810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2pPr>
            <a:lvl3pPr marL="1371600" marR="0" lvl="2" indent="-3302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3pPr>
            <a:lvl4pPr marL="1752600" marR="0" lvl="3"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4pPr>
            <a:lvl5pPr marL="2209800" marR="0" lvl="4"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5pPr>
            <a:lvl6pPr marL="2667000" marR="0" lvl="5"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6pPr>
            <a:lvl7pPr marL="3124200" marR="0" lvl="6"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7pPr>
            <a:lvl8pPr marL="3581400" marR="0" lvl="7"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8pPr>
            <a:lvl9pPr marL="4038600" marR="0" lvl="8" indent="-2667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97" name="Shape 97"/>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Сравнение">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101" name="Shape 10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9900"/>
              </a:buClr>
              <a:buFont typeface="Noto Sans Symbols"/>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rgbClr val="FF9900"/>
              </a:buClr>
              <a:buFont typeface="Noto Sans Symbols"/>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rgbClr val="FF9900"/>
              </a:buClr>
              <a:buFont typeface="Noto Sans Symbols"/>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102" name="Shape 10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533400" marR="0" lvl="0" indent="-533400" algn="l" rtl="0">
              <a:spcBef>
                <a:spcPts val="480"/>
              </a:spcBef>
              <a:spcAft>
                <a:spcPts val="0"/>
              </a:spcAft>
              <a:buNone/>
              <a:defRPr sz="2400" b="0" i="0" u="none" strike="noStrike" cap="none">
                <a:solidFill>
                  <a:schemeClr val="lt1"/>
                </a:solidFill>
                <a:latin typeface="Arial"/>
                <a:ea typeface="Arial"/>
                <a:cs typeface="Arial"/>
                <a:sym typeface="Arial"/>
              </a:defRPr>
            </a:lvl1pPr>
            <a:lvl2pPr marL="990600" marR="0" lvl="1" indent="-4064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3pPr>
            <a:lvl4pPr marL="1752600" marR="0" lvl="3"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4pPr>
            <a:lvl5pPr marL="2209800" marR="0" lvl="4"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5pPr>
            <a:lvl6pPr marL="2667000" marR="0" lvl="5"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6pPr>
            <a:lvl7pPr marL="3124200" marR="0" lvl="6"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7pPr>
            <a:lvl8pPr marL="3581400" marR="0" lvl="7"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8pPr>
            <a:lvl9pPr marL="4038600" marR="0" lvl="8"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103" name="Shape 10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FF9900"/>
              </a:buClr>
              <a:buFont typeface="Noto Sans Symbols"/>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rgbClr val="FF9900"/>
              </a:buClr>
              <a:buFont typeface="Noto Sans Symbols"/>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rgbClr val="FF9900"/>
              </a:buClr>
              <a:buFont typeface="Noto Sans Symbols"/>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rgbClr val="FF9900"/>
              </a:buClr>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104" name="Shape 10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533400" marR="0" lvl="0" indent="-533400" algn="l" rtl="0">
              <a:spcBef>
                <a:spcPts val="480"/>
              </a:spcBef>
              <a:spcAft>
                <a:spcPts val="0"/>
              </a:spcAft>
              <a:buNone/>
              <a:defRPr sz="2400" b="0" i="0" u="none" strike="noStrike" cap="none">
                <a:solidFill>
                  <a:schemeClr val="lt1"/>
                </a:solidFill>
                <a:latin typeface="Arial"/>
                <a:ea typeface="Arial"/>
                <a:cs typeface="Arial"/>
                <a:sym typeface="Arial"/>
              </a:defRPr>
            </a:lvl1pPr>
            <a:lvl2pPr marL="990600" marR="0" lvl="1" indent="-4064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rgbClr val="FF9900"/>
              </a:buClr>
              <a:buSzPct val="100000"/>
              <a:buFont typeface="Noto Sans Symbols"/>
              <a:buChar char="▪"/>
              <a:defRPr sz="1800" b="0" i="0" u="none" strike="noStrike" cap="none">
                <a:solidFill>
                  <a:schemeClr val="lt1"/>
                </a:solidFill>
                <a:latin typeface="Arial"/>
                <a:ea typeface="Arial"/>
                <a:cs typeface="Arial"/>
                <a:sym typeface="Arial"/>
              </a:defRPr>
            </a:lvl3pPr>
            <a:lvl4pPr marL="1752600" marR="0" lvl="3"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4pPr>
            <a:lvl5pPr marL="2209800" marR="0" lvl="4"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5pPr>
            <a:lvl6pPr marL="2667000" marR="0" lvl="5"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6pPr>
            <a:lvl7pPr marL="3124200" marR="0" lvl="6"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7pPr>
            <a:lvl8pPr marL="3581400" marR="0" lvl="7"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8pPr>
            <a:lvl9pPr marL="4038600" marR="0" lvl="8" indent="-279400" algn="l" rtl="0">
              <a:spcBef>
                <a:spcPts val="320"/>
              </a:spcBef>
              <a:spcAft>
                <a:spcPts val="0"/>
              </a:spcAft>
              <a:buClr>
                <a:srgbClr val="FF9900"/>
              </a:buClr>
              <a:buSzPct val="1000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105" name="Shape 105"/>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5.jp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pic>
        <p:nvPicPr>
          <p:cNvPr id="13" name="Shape 13" descr="wmo2016_powerpoint_standard_v2-2.jpg"/>
          <p:cNvPicPr preferRelativeResize="0"/>
          <p:nvPr/>
        </p:nvPicPr>
        <p:blipFill rotWithShape="1">
          <a:blip r:embed="rId6">
            <a:alphaModFix/>
          </a:blip>
          <a:srcRect/>
          <a:stretch/>
        </p:blipFill>
        <p:spPr>
          <a:xfrm>
            <a:off x="0" y="5151694"/>
            <a:ext cx="1988820" cy="1714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4" r:id="rId2"/>
    <p:sldLayoutId id="2147483657" r:id="rId3"/>
    <p:sldLayoutId id="214748365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pic>
        <p:nvPicPr>
          <p:cNvPr id="70" name="Shape 70" descr="wmo_ppt_2012.psd"/>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71" name="Shape 71"/>
          <p:cNvSpPr txBox="1"/>
          <p:nvPr/>
        </p:nvSpPr>
        <p:spPr>
          <a:xfrm>
            <a:off x="468312" y="1341437"/>
            <a:ext cx="1079499" cy="36671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lt1"/>
                </a:solidFill>
                <a:latin typeface="Arial Black"/>
                <a:ea typeface="Arial Black"/>
                <a:cs typeface="Arial Black"/>
                <a:sym typeface="Arial Black"/>
              </a:rPr>
              <a:t>WMO</a:t>
            </a:r>
          </a:p>
        </p:txBody>
      </p:sp>
      <p:sp>
        <p:nvSpPr>
          <p:cNvPr id="72" name="Shape 72"/>
          <p:cNvSpPr txBox="1">
            <a:spLocks noGrp="1"/>
          </p:cNvSpPr>
          <p:nvPr>
            <p:ph type="title"/>
          </p:nvPr>
        </p:nvSpPr>
        <p:spPr>
          <a:xfrm>
            <a:off x="1403350" y="1989138"/>
            <a:ext cx="7561263"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40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40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40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4000" b="0" i="0" u="none" strike="noStrike" cap="none">
                <a:solidFill>
                  <a:schemeClr val="lt1"/>
                </a:solidFill>
                <a:latin typeface="Arial"/>
                <a:ea typeface="Arial"/>
                <a:cs typeface="Arial"/>
                <a:sym typeface="Arial"/>
              </a:defRPr>
            </a:lvl5pPr>
            <a:lvl6pPr marL="457200" marR="0" lvl="5" indent="0" algn="l" rtl="0">
              <a:spcBef>
                <a:spcPts val="0"/>
              </a:spcBef>
              <a:spcAft>
                <a:spcPts val="0"/>
              </a:spcAft>
              <a:buNone/>
              <a:defRPr sz="4000" b="0" i="0" u="none" strike="noStrike" cap="none">
                <a:solidFill>
                  <a:schemeClr val="lt1"/>
                </a:solidFill>
                <a:latin typeface="Arial"/>
                <a:ea typeface="Arial"/>
                <a:cs typeface="Arial"/>
                <a:sym typeface="Arial"/>
              </a:defRPr>
            </a:lvl6pPr>
            <a:lvl7pPr marL="914400" marR="0" lvl="6" indent="0" algn="l" rtl="0">
              <a:spcBef>
                <a:spcPts val="0"/>
              </a:spcBef>
              <a:spcAft>
                <a:spcPts val="0"/>
              </a:spcAft>
              <a:buNone/>
              <a:defRPr sz="4000" b="0" i="0" u="none" strike="noStrike" cap="none">
                <a:solidFill>
                  <a:schemeClr val="lt1"/>
                </a:solidFill>
                <a:latin typeface="Arial"/>
                <a:ea typeface="Arial"/>
                <a:cs typeface="Arial"/>
                <a:sym typeface="Arial"/>
              </a:defRPr>
            </a:lvl7pPr>
            <a:lvl8pPr marL="1371600" marR="0" lvl="7" indent="0" algn="l" rtl="0">
              <a:spcBef>
                <a:spcPts val="0"/>
              </a:spcBef>
              <a:spcAft>
                <a:spcPts val="0"/>
              </a:spcAft>
              <a:buNone/>
              <a:defRPr sz="4000" b="0" i="0" u="none" strike="noStrike" cap="none">
                <a:solidFill>
                  <a:schemeClr val="lt1"/>
                </a:solidFill>
                <a:latin typeface="Arial"/>
                <a:ea typeface="Arial"/>
                <a:cs typeface="Arial"/>
                <a:sym typeface="Arial"/>
              </a:defRPr>
            </a:lvl8pPr>
            <a:lvl9pPr marL="1828800" marR="0" lvl="8" indent="0" algn="l" rtl="0">
              <a:spcBef>
                <a:spcPts val="0"/>
              </a:spcBef>
              <a:spcAft>
                <a:spcPts val="0"/>
              </a:spcAft>
              <a:buNone/>
              <a:defRPr sz="4000" b="0" i="0" u="none" strike="noStrike" cap="none">
                <a:solidFill>
                  <a:schemeClr val="lt1"/>
                </a:solidFill>
                <a:latin typeface="Arial"/>
                <a:ea typeface="Arial"/>
                <a:cs typeface="Arial"/>
                <a:sym typeface="Arial"/>
              </a:defRPr>
            </a:lvl9pPr>
          </a:lstStyle>
          <a:p>
            <a:endParaRPr/>
          </a:p>
        </p:txBody>
      </p:sp>
      <p:sp>
        <p:nvSpPr>
          <p:cNvPr id="73" name="Shape 73"/>
          <p:cNvSpPr txBox="1">
            <a:spLocks noGrp="1"/>
          </p:cNvSpPr>
          <p:nvPr>
            <p:ph type="body" idx="1"/>
          </p:nvPr>
        </p:nvSpPr>
        <p:spPr>
          <a:xfrm>
            <a:off x="1403350" y="3284537"/>
            <a:ext cx="7561263" cy="2811461"/>
          </a:xfrm>
          <a:prstGeom prst="rect">
            <a:avLst/>
          </a:prstGeom>
          <a:noFill/>
          <a:ln>
            <a:noFill/>
          </a:ln>
        </p:spPr>
        <p:txBody>
          <a:bodyPr lIns="91425" tIns="91425" rIns="91425" bIns="91425" anchor="t" anchorCtr="0"/>
          <a:lstStyle>
            <a:lvl1pPr marL="533400" marR="0" lvl="0" indent="-533400" algn="l" rtl="0">
              <a:spcBef>
                <a:spcPts val="560"/>
              </a:spcBef>
              <a:spcAft>
                <a:spcPts val="0"/>
              </a:spcAft>
              <a:buNone/>
              <a:defRPr sz="2800" b="0" i="0" u="none" strike="noStrike" cap="none">
                <a:solidFill>
                  <a:schemeClr val="lt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2843213" y="6467475"/>
            <a:ext cx="2520949" cy="331788"/>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5795962" y="6467475"/>
            <a:ext cx="1152525" cy="33178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137" name="Shape 137" descr="wmo_ppt_2012.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38" name="Shape 13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139" name="Shape 139"/>
          <p:cNvSpPr txBox="1">
            <a:spLocks noGrp="1"/>
          </p:cNvSpPr>
          <p:nvPr>
            <p:ph type="body" idx="1"/>
          </p:nvPr>
        </p:nvSpPr>
        <p:spPr>
          <a:xfrm>
            <a:off x="250825" y="1052512"/>
            <a:ext cx="8713788"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40" name="Shape 140"/>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pic>
        <p:nvPicPr>
          <p:cNvPr id="212" name="Shape 212" descr="wmo_ppt_2012_last.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13" name="Shape 213"/>
          <p:cNvSpPr txBox="1">
            <a:spLocks noGrp="1"/>
          </p:cNvSpPr>
          <p:nvPr>
            <p:ph type="body" idx="1"/>
          </p:nvPr>
        </p:nvSpPr>
        <p:spPr>
          <a:xfrm>
            <a:off x="179388" y="4365625"/>
            <a:ext cx="8785225" cy="1727199"/>
          </a:xfrm>
          <a:prstGeom prst="rect">
            <a:avLst/>
          </a:prstGeom>
          <a:noFill/>
          <a:ln>
            <a:noFill/>
          </a:ln>
        </p:spPr>
        <p:txBody>
          <a:bodyPr lIns="91425" tIns="91425" rIns="91425" bIns="91425" anchor="t" anchorCtr="0"/>
          <a:lstStyle>
            <a:lvl1pPr marL="342900" marR="0" lvl="0" indent="-342900" algn="ctr" rtl="0">
              <a:spcBef>
                <a:spcPts val="400"/>
              </a:spcBef>
              <a:spcAft>
                <a:spcPts val="0"/>
              </a:spcAft>
              <a:buNone/>
              <a:defRPr sz="2000" b="0" i="0" u="none" strike="noStrike" cap="none">
                <a:solidFill>
                  <a:schemeClr val="lt1"/>
                </a:solidFill>
                <a:latin typeface="Arial"/>
                <a:ea typeface="Arial"/>
                <a:cs typeface="Arial"/>
                <a:sym typeface="Arial"/>
              </a:defRPr>
            </a:lvl1pPr>
            <a:lvl2pPr marL="742950" marR="0" lvl="1" indent="-107950" algn="ctr" rtl="0">
              <a:spcBef>
                <a:spcPts val="560"/>
              </a:spcBef>
              <a:spcAft>
                <a:spcPts val="0"/>
              </a:spcAft>
              <a:buClr>
                <a:srgbClr val="FF9900"/>
              </a:buClr>
              <a:buSzPct val="100000"/>
              <a:buFont typeface="Noto Sans Symbols"/>
              <a:buChar char="▪"/>
              <a:defRPr sz="2800" b="0" i="0" u="none" strike="noStrike" cap="none">
                <a:solidFill>
                  <a:schemeClr val="lt1"/>
                </a:solidFill>
                <a:latin typeface="Arial"/>
                <a:ea typeface="Arial"/>
                <a:cs typeface="Arial"/>
                <a:sym typeface="Arial"/>
              </a:defRPr>
            </a:lvl2pPr>
            <a:lvl3pPr marL="1143000" marR="0" lvl="2" indent="-76200" algn="ctr" rtl="0">
              <a:spcBef>
                <a:spcPts val="480"/>
              </a:spcBef>
              <a:spcAft>
                <a:spcPts val="0"/>
              </a:spcAft>
              <a:buClr>
                <a:srgbClr val="FF9900"/>
              </a:buClr>
              <a:buSzPct val="100000"/>
              <a:buFont typeface="Noto Sans Symbols"/>
              <a:buChar char="▪"/>
              <a:defRPr sz="2400" b="0" i="0" u="none" strike="noStrike" cap="none">
                <a:solidFill>
                  <a:schemeClr val="lt1"/>
                </a:solidFill>
                <a:latin typeface="Arial"/>
                <a:ea typeface="Arial"/>
                <a:cs typeface="Arial"/>
                <a:sym typeface="Arial"/>
              </a:defRPr>
            </a:lvl3pPr>
            <a:lvl4pPr marL="1600200" marR="0" lvl="3"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4pPr>
            <a:lvl5pPr marL="2057400" marR="0" lvl="4"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5pPr>
            <a:lvl6pPr marL="2514600" marR="0" lvl="5"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6pPr>
            <a:lvl7pPr marL="2971800" marR="0" lvl="6"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7pPr>
            <a:lvl8pPr marL="3429000" marR="0" lvl="7"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8pPr>
            <a:lvl9pPr marL="3886200" marR="0" lvl="8" indent="-101600" algn="ctr" rtl="0">
              <a:spcBef>
                <a:spcPts val="400"/>
              </a:spcBef>
              <a:spcAft>
                <a:spcPts val="0"/>
              </a:spcAft>
              <a:buClr>
                <a:srgbClr val="FF9900"/>
              </a:buClr>
              <a:buSzPct val="1000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4" name="Shape 214"/>
          <p:cNvSpPr txBox="1">
            <a:spLocks noGrp="1"/>
          </p:cNvSpPr>
          <p:nvPr>
            <p:ph type="ftr" idx="11"/>
          </p:nvPr>
        </p:nvSpPr>
        <p:spPr>
          <a:xfrm>
            <a:off x="2484438" y="6462712"/>
            <a:ext cx="2447925" cy="312737"/>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None/>
              <a:defRPr sz="1200">
                <a:solidFill>
                  <a:schemeClr val="dk1"/>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15" name="Shape 215"/>
          <p:cNvSpPr txBox="1">
            <a:spLocks noGrp="1"/>
          </p:cNvSpPr>
          <p:nvPr>
            <p:ph type="sldNum" idx="12"/>
          </p:nvPr>
        </p:nvSpPr>
        <p:spPr>
          <a:xfrm>
            <a:off x="5148262" y="6462712"/>
            <a:ext cx="1904999"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a:t>
            </a:fld>
            <a:endParaRPr lang="en-US" sz="1200">
              <a:solidFill>
                <a:schemeClr val="dk1"/>
              </a:solidFill>
              <a:latin typeface="Arial"/>
              <a:ea typeface="Arial"/>
              <a:cs typeface="Arial"/>
              <a:sym typeface="Arial"/>
            </a:endParaRPr>
          </a:p>
        </p:txBody>
      </p:sp>
      <p:sp>
        <p:nvSpPr>
          <p:cNvPr id="216" name="Shape 216"/>
          <p:cNvSpPr txBox="1">
            <a:spLocks noGrp="1"/>
          </p:cNvSpPr>
          <p:nvPr>
            <p:ph type="title"/>
          </p:nvPr>
        </p:nvSpPr>
        <p:spPr>
          <a:xfrm>
            <a:off x="250825" y="3573462"/>
            <a:ext cx="8713788" cy="719136"/>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1pPr>
            <a:lvl2pPr marL="0" marR="0" lvl="1"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2pPr>
            <a:lvl3pPr marL="0" marR="0" lvl="2"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3pPr>
            <a:lvl4pPr marL="0" marR="0" lvl="3"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4pPr>
            <a:lvl5pPr marL="0" marR="0" lvl="4"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5pPr>
            <a:lvl6pPr marL="457200" marR="0" lvl="5"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6pPr>
            <a:lvl7pPr marL="914400" marR="0" lvl="6"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7pPr>
            <a:lvl8pPr marL="1371600" marR="0" lvl="7"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8pPr>
            <a:lvl9pPr marL="1828800" marR="0" lvl="8" indent="0" algn="ctr" rtl="0">
              <a:spcBef>
                <a:spcPts val="0"/>
              </a:spcBef>
              <a:spcAft>
                <a:spcPts val="0"/>
              </a:spcAft>
              <a:buNone/>
              <a:defRPr sz="4000" b="0" i="0" u="none" strike="noStrike" cap="none">
                <a:solidFill>
                  <a:schemeClr val="lt1"/>
                </a:solidFill>
                <a:latin typeface="Arial Narrow"/>
                <a:ea typeface="Arial Narrow"/>
                <a:cs typeface="Arial Narrow"/>
                <a:sym typeface="Arial Narrow"/>
              </a:defRPr>
            </a:lvl9pPr>
          </a:lstStyle>
          <a:p>
            <a:endParaRPr/>
          </a:p>
        </p:txBody>
      </p:sp>
      <p:sp>
        <p:nvSpPr>
          <p:cNvPr id="217" name="Shape 217"/>
          <p:cNvSpPr txBox="1"/>
          <p:nvPr/>
        </p:nvSpPr>
        <p:spPr>
          <a:xfrm>
            <a:off x="117475" y="6380162"/>
            <a:ext cx="1141412" cy="477837"/>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1"/>
                </a:solidFill>
                <a:latin typeface="Arial"/>
                <a:ea typeface="Arial"/>
                <a:cs typeface="Arial"/>
                <a:sym typeface="Arial"/>
              </a:rPr>
              <a:t>www.wmo.int</a:t>
            </a: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pic>
        <p:nvPicPr>
          <p:cNvPr id="277" name="Shape 277" descr="wmo_ppt_2012.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78" name="Shape 278"/>
          <p:cNvSpPr txBox="1">
            <a:spLocks noGrp="1"/>
          </p:cNvSpPr>
          <p:nvPr>
            <p:ph type="title"/>
          </p:nvPr>
        </p:nvSpPr>
        <p:spPr>
          <a:xfrm>
            <a:off x="250825" y="188913"/>
            <a:ext cx="8713788" cy="792162"/>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0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2"/>
                </a:solidFill>
                <a:latin typeface="Arial"/>
                <a:ea typeface="Arial"/>
                <a:cs typeface="Arial"/>
                <a:sym typeface="Arial"/>
              </a:defRPr>
            </a:lvl5pPr>
            <a:lvl6pPr marL="457200" marR="0" lvl="5" indent="0" algn="l" rtl="0">
              <a:spcBef>
                <a:spcPts val="0"/>
              </a:spcBef>
              <a:spcAft>
                <a:spcPts val="0"/>
              </a:spcAft>
              <a:buNone/>
              <a:defRPr sz="30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30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30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3000" b="0" i="0" u="none" strike="noStrike" cap="none">
                <a:solidFill>
                  <a:schemeClr val="dk2"/>
                </a:solidFill>
                <a:latin typeface="Arial"/>
                <a:ea typeface="Arial"/>
                <a:cs typeface="Arial"/>
                <a:sym typeface="Arial"/>
              </a:defRPr>
            </a:lvl9pPr>
          </a:lstStyle>
          <a:p>
            <a:endParaRPr/>
          </a:p>
        </p:txBody>
      </p:sp>
      <p:sp>
        <p:nvSpPr>
          <p:cNvPr id="279" name="Shape 279"/>
          <p:cNvSpPr txBox="1">
            <a:spLocks noGrp="1"/>
          </p:cNvSpPr>
          <p:nvPr>
            <p:ph type="body" idx="1"/>
          </p:nvPr>
        </p:nvSpPr>
        <p:spPr>
          <a:xfrm>
            <a:off x="250825" y="1052512"/>
            <a:ext cx="8713788" cy="4897436"/>
          </a:xfrm>
          <a:prstGeom prst="rect">
            <a:avLst/>
          </a:prstGeom>
          <a:noFill/>
          <a:ln>
            <a:noFill/>
          </a:ln>
        </p:spPr>
        <p:txBody>
          <a:bodyPr lIns="91425" tIns="91425" rIns="91425" bIns="91425" anchor="t" anchorCtr="0"/>
          <a:lstStyle>
            <a:lvl1pPr marL="533400" marR="0" lvl="0"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1pPr>
            <a:lvl2pPr marL="990600" marR="0" lvl="1" indent="-355600" algn="l" rtl="0">
              <a:spcBef>
                <a:spcPts val="560"/>
              </a:spcBef>
              <a:spcAft>
                <a:spcPts val="0"/>
              </a:spcAft>
              <a:buClr>
                <a:srgbClr val="FF9900"/>
              </a:buClr>
              <a:buSzPct val="100000"/>
              <a:buFont typeface="Noto Sans Symbols"/>
              <a:buChar char="▪"/>
              <a:defRPr sz="2800" b="0" i="0" u="none" strike="noStrike" cap="none">
                <a:solidFill>
                  <a:schemeClr val="dk1"/>
                </a:solidFill>
                <a:latin typeface="Arial"/>
                <a:ea typeface="Arial"/>
                <a:cs typeface="Arial"/>
                <a:sym typeface="Arial"/>
              </a:defRPr>
            </a:lvl2pPr>
            <a:lvl3pPr marL="1371600" marR="0" lvl="2" indent="-304800" algn="l" rtl="0">
              <a:spcBef>
                <a:spcPts val="480"/>
              </a:spcBef>
              <a:spcAft>
                <a:spcPts val="0"/>
              </a:spcAft>
              <a:buClr>
                <a:srgbClr val="FF9900"/>
              </a:buClr>
              <a:buSzPct val="100000"/>
              <a:buFont typeface="Noto Sans Symbols"/>
              <a:buChar char="▪"/>
              <a:defRPr sz="2400" b="0" i="0" u="none" strike="noStrike" cap="none">
                <a:solidFill>
                  <a:schemeClr val="dk1"/>
                </a:solidFill>
                <a:latin typeface="Arial"/>
                <a:ea typeface="Arial"/>
                <a:cs typeface="Arial"/>
                <a:sym typeface="Arial"/>
              </a:defRPr>
            </a:lvl3pPr>
            <a:lvl4pPr marL="1752600" marR="0" lvl="3"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4pPr>
            <a:lvl5pPr marL="2209800" marR="0" lvl="4"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5pPr>
            <a:lvl6pPr marL="2667000" marR="0" lvl="5"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6pPr>
            <a:lvl7pPr marL="3124200" marR="0" lvl="6"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7pPr>
            <a:lvl8pPr marL="3581400" marR="0" lvl="7"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8pPr>
            <a:lvl9pPr marL="4038600" marR="0" lvl="8" indent="-254000" algn="l" rtl="0">
              <a:spcBef>
                <a:spcPts val="400"/>
              </a:spcBef>
              <a:spcAft>
                <a:spcPts val="0"/>
              </a:spcAft>
              <a:buClr>
                <a:srgbClr val="FF9900"/>
              </a:buClr>
              <a:buSzPct val="10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280" name="Shape 280"/>
          <p:cNvSpPr txBox="1">
            <a:spLocks noGrp="1"/>
          </p:cNvSpPr>
          <p:nvPr>
            <p:ph type="ftr" idx="11"/>
          </p:nvPr>
        </p:nvSpPr>
        <p:spPr>
          <a:xfrm>
            <a:off x="1042987" y="6453187"/>
            <a:ext cx="4465636" cy="312737"/>
          </a:xfrm>
          <a:prstGeom prst="rect">
            <a:avLst/>
          </a:prstGeom>
          <a:noFill/>
          <a:ln>
            <a:noFill/>
          </a:ln>
        </p:spPr>
        <p:txBody>
          <a:bodyPr lIns="91425" tIns="91425" rIns="91425" bIns="91425" anchor="t" anchorCtr="0"/>
          <a:lstStyle>
            <a:lvl1pPr marL="0" marR="0" lvl="0" indent="0" algn="l" rtl="0">
              <a:spcBef>
                <a:spcPts val="0"/>
              </a:spcBef>
              <a:spcAft>
                <a:spcPts val="0"/>
              </a:spcAft>
              <a:buClr>
                <a:srgbClr val="000000"/>
              </a:buClr>
              <a:buFont typeface="Arial"/>
              <a:buNone/>
              <a:defRPr sz="1200">
                <a:solidFill>
                  <a:srgbClr val="000000"/>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sldNum" idx="12"/>
          </p:nvPr>
        </p:nvSpPr>
        <p:spPr>
          <a:xfrm>
            <a:off x="5867400" y="6478587"/>
            <a:ext cx="1152525" cy="31273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a:t>
            </a:fld>
            <a:endParaRPr lang="en-US" sz="12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23413741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8.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9.jpeg"/><Relationship Id="rId7"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hyperlink" Target="http://nadp.sws.uiuc.edu/committees/tdep/tdepmaps/"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000"/>
            <a:ext cx="9144000" cy="6912000"/>
          </a:xfrm>
          <a:prstGeom prst="rect">
            <a:avLst/>
          </a:prstGeom>
        </p:spPr>
      </p:pic>
      <p:sp>
        <p:nvSpPr>
          <p:cNvPr id="4" name="Title 1"/>
          <p:cNvSpPr>
            <a:spLocks noGrp="1"/>
          </p:cNvSpPr>
          <p:nvPr>
            <p:ph type="ctrTitle"/>
          </p:nvPr>
        </p:nvSpPr>
        <p:spPr>
          <a:xfrm>
            <a:off x="886186" y="590936"/>
            <a:ext cx="7792866" cy="2387600"/>
          </a:xfrm>
        </p:spPr>
        <p:txBody>
          <a:bodyPr>
            <a:normAutofit fontScale="90000"/>
          </a:bodyPr>
          <a:lstStyle/>
          <a:p>
            <a:br>
              <a:rPr lang="en-CA" b="1" dirty="0">
                <a:solidFill>
                  <a:schemeClr val="accent5">
                    <a:lumMod val="50000"/>
                  </a:schemeClr>
                </a:solidFill>
                <a:ea typeface="Avenir Next" charset="0"/>
                <a:cs typeface="Aharoni" panose="02010803020104030203" pitchFamily="2" charset="-79"/>
              </a:rPr>
            </a:br>
            <a:r>
              <a:rPr lang="en-US" b="1" dirty="0">
                <a:solidFill>
                  <a:srgbClr val="0070C0"/>
                </a:solidFill>
                <a:ea typeface="Avenir Next" charset="0"/>
                <a:cs typeface="Aharoni" panose="02010803020104030203" pitchFamily="2" charset="-79"/>
              </a:rPr>
              <a:t>Measurement-Model Fusion for Global Total Atmospheric Deposition (</a:t>
            </a:r>
            <a:r>
              <a:rPr lang="en-US" b="1" dirty="0">
                <a:solidFill>
                  <a:schemeClr val="accent1"/>
                </a:solidFill>
                <a:cs typeface="Arial" panose="020B0604020202020204" pitchFamily="34" charset="0"/>
              </a:rPr>
              <a:t>MMF-GTAD</a:t>
            </a:r>
            <a:r>
              <a:rPr lang="en-US" b="1" dirty="0">
                <a:solidFill>
                  <a:srgbClr val="0070C0"/>
                </a:solidFill>
                <a:ea typeface="Avenir Next" charset="0"/>
                <a:cs typeface="Aharoni" panose="02010803020104030203" pitchFamily="2" charset="-79"/>
              </a:rPr>
              <a:t>)</a:t>
            </a:r>
            <a:endParaRPr lang="en-US" sz="1700" dirty="0">
              <a:solidFill>
                <a:srgbClr val="0070C0"/>
              </a:solidFill>
              <a:ea typeface="Avenir Next" charset="0"/>
              <a:cs typeface="Avenir Next" charset="0"/>
            </a:endParaRPr>
          </a:p>
        </p:txBody>
      </p:sp>
      <p:sp>
        <p:nvSpPr>
          <p:cNvPr id="6" name="Subtitle 2"/>
          <p:cNvSpPr>
            <a:spLocks noGrp="1"/>
          </p:cNvSpPr>
          <p:nvPr>
            <p:ph type="subTitle" idx="1"/>
          </p:nvPr>
        </p:nvSpPr>
        <p:spPr>
          <a:xfrm>
            <a:off x="2519917" y="3623472"/>
            <a:ext cx="5836291" cy="2048947"/>
          </a:xfrm>
        </p:spPr>
        <p:txBody>
          <a:bodyPr>
            <a:normAutofit fontScale="85000" lnSpcReduction="20000"/>
          </a:bodyPr>
          <a:lstStyle/>
          <a:p>
            <a:endParaRPr lang="en-US" sz="2800" b="1" dirty="0">
              <a:solidFill>
                <a:schemeClr val="accent1">
                  <a:lumMod val="50000"/>
                </a:schemeClr>
              </a:solidFill>
              <a:latin typeface="+mj-lt"/>
              <a:ea typeface="Avenir Next" charset="0"/>
              <a:cs typeface="Avenir Next" charset="0"/>
            </a:endParaRPr>
          </a:p>
          <a:p>
            <a:r>
              <a:rPr lang="en-US" sz="3300" b="1" dirty="0">
                <a:solidFill>
                  <a:srgbClr val="0070C0"/>
                </a:solidFill>
                <a:latin typeface="+mj-lt"/>
                <a:ea typeface="Avenir Next" charset="0"/>
                <a:cs typeface="Avenir Next" charset="0"/>
              </a:rPr>
              <a:t>Oksana </a:t>
            </a:r>
            <a:r>
              <a:rPr lang="en-US" sz="3300" b="1" dirty="0" err="1">
                <a:solidFill>
                  <a:srgbClr val="0070C0"/>
                </a:solidFill>
                <a:latin typeface="+mj-lt"/>
                <a:ea typeface="Avenir Next" charset="0"/>
                <a:cs typeface="Avenir Next" charset="0"/>
              </a:rPr>
              <a:t>Tarasova</a:t>
            </a:r>
            <a:endParaRPr lang="en-US" sz="3300" b="1" dirty="0">
              <a:solidFill>
                <a:srgbClr val="0070C0"/>
              </a:solidFill>
              <a:latin typeface="+mj-lt"/>
              <a:ea typeface="Avenir Next" charset="0"/>
              <a:cs typeface="Avenir Next" charset="0"/>
            </a:endParaRPr>
          </a:p>
          <a:p>
            <a:r>
              <a:rPr lang="en-US" sz="3300" b="1" dirty="0">
                <a:solidFill>
                  <a:srgbClr val="0070C0"/>
                </a:solidFill>
                <a:latin typeface="+mj-lt"/>
                <a:ea typeface="Avenir Next" charset="0"/>
                <a:cs typeface="Avenir Next" charset="0"/>
              </a:rPr>
              <a:t>Atmospheric Environment Research Division, WMO</a:t>
            </a:r>
            <a:endParaRPr lang="en-US" sz="3300" dirty="0">
              <a:solidFill>
                <a:srgbClr val="0070C0"/>
              </a:solidFill>
              <a:latin typeface="+mj-lt"/>
              <a:ea typeface="Avenir Next" charset="0"/>
              <a:cs typeface="Avenir Next" charset="0"/>
            </a:endParaRPr>
          </a:p>
          <a:p>
            <a:r>
              <a:rPr lang="en-US" sz="2800" dirty="0">
                <a:solidFill>
                  <a:schemeClr val="accent1">
                    <a:lumMod val="50000"/>
                  </a:schemeClr>
                </a:solidFill>
                <a:latin typeface="+mj-lt"/>
                <a:ea typeface="Avenir Next" charset="0"/>
                <a:cs typeface="Avenir Next" charset="0"/>
              </a:rPr>
              <a:t> </a:t>
            </a:r>
            <a:endParaRPr lang="en-US" sz="2800" dirty="0">
              <a:latin typeface="+mj-lt"/>
              <a:ea typeface="Avenir Next" charset="0"/>
              <a:cs typeface="Avenir Next" charset="0"/>
            </a:endParaRPr>
          </a:p>
        </p:txBody>
      </p:sp>
    </p:spTree>
    <p:extLst>
      <p:ext uri="{BB962C8B-B14F-4D97-AF65-F5344CB8AC3E}">
        <p14:creationId xmlns:p14="http://schemas.microsoft.com/office/powerpoint/2010/main" val="1867303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69" y="29883"/>
            <a:ext cx="8800983" cy="1143000"/>
          </a:xfrm>
        </p:spPr>
        <p:txBody>
          <a:bodyPr>
            <a:normAutofit fontScale="90000"/>
          </a:bodyPr>
          <a:lstStyle/>
          <a:p>
            <a:r>
              <a:rPr lang="en-US" sz="4000" b="1" dirty="0">
                <a:solidFill>
                  <a:srgbClr val="000090"/>
                </a:solidFill>
                <a:cs typeface="Arial" panose="020B0604020202020204" pitchFamily="34" charset="0"/>
              </a:rPr>
              <a:t>MMF-GTAD Project: Goal 1b</a:t>
            </a:r>
            <a:br>
              <a:rPr lang="en-US" sz="4000" b="1" dirty="0">
                <a:solidFill>
                  <a:srgbClr val="000090"/>
                </a:solidFill>
                <a:cs typeface="Arial" panose="020B0604020202020204" pitchFamily="34" charset="0"/>
              </a:rPr>
            </a:br>
            <a:r>
              <a:rPr lang="en-US" sz="4000" b="1" dirty="0">
                <a:solidFill>
                  <a:srgbClr val="000090"/>
                </a:solidFill>
                <a:cs typeface="Arial" panose="020B0604020202020204" pitchFamily="34" charset="0"/>
              </a:rPr>
              <a:t>(~2 years)</a:t>
            </a:r>
          </a:p>
        </p:txBody>
      </p:sp>
      <p:sp>
        <p:nvSpPr>
          <p:cNvPr id="3" name="Content Placeholder 2"/>
          <p:cNvSpPr>
            <a:spLocks noGrp="1"/>
          </p:cNvSpPr>
          <p:nvPr>
            <p:ph idx="1"/>
          </p:nvPr>
        </p:nvSpPr>
        <p:spPr>
          <a:xfrm>
            <a:off x="395535" y="1269812"/>
            <a:ext cx="8629711" cy="5256584"/>
          </a:xfrm>
        </p:spPr>
        <p:txBody>
          <a:bodyPr>
            <a:normAutofit lnSpcReduction="10000"/>
          </a:bodyPr>
          <a:lstStyle/>
          <a:p>
            <a:pPr>
              <a:spcBef>
                <a:spcPts val="1200"/>
              </a:spcBef>
            </a:pPr>
            <a:r>
              <a:rPr lang="en-US" sz="2600" dirty="0"/>
              <a:t>Goal 1a is Regional in scope</a:t>
            </a:r>
          </a:p>
          <a:p>
            <a:pPr>
              <a:spcBef>
                <a:spcPts val="1200"/>
              </a:spcBef>
            </a:pPr>
            <a:r>
              <a:rPr lang="en-US" sz="2600" dirty="0"/>
              <a:t>Regional MMF maps:</a:t>
            </a:r>
          </a:p>
          <a:p>
            <a:pPr marL="0" indent="0">
              <a:spcBef>
                <a:spcPts val="1200"/>
              </a:spcBef>
              <a:buNone/>
            </a:pPr>
            <a:r>
              <a:rPr lang="en-US" sz="2600" dirty="0"/>
              <a:t>						-Europe</a:t>
            </a:r>
          </a:p>
          <a:p>
            <a:pPr marL="0" indent="0">
              <a:spcBef>
                <a:spcPts val="1200"/>
              </a:spcBef>
              <a:buNone/>
            </a:pPr>
            <a:r>
              <a:rPr lang="en-US" sz="2600" dirty="0"/>
              <a:t>						-Asia (potentially)</a:t>
            </a:r>
          </a:p>
          <a:p>
            <a:pPr marL="0" indent="0">
              <a:spcBef>
                <a:spcPts val="1200"/>
              </a:spcBef>
              <a:buNone/>
            </a:pPr>
            <a:r>
              <a:rPr lang="en-US" sz="2600" dirty="0"/>
              <a:t>+ several national maps (USA, Canada)</a:t>
            </a:r>
          </a:p>
          <a:p>
            <a:pPr>
              <a:spcBef>
                <a:spcPts val="1200"/>
              </a:spcBef>
            </a:pPr>
            <a:r>
              <a:rPr lang="en-US" sz="2600" dirty="0"/>
              <a:t>Europe: Apply MMF method using model outputs from HTAP, TFMM and/or AQMEEII and wet deposition data for Europe</a:t>
            </a:r>
          </a:p>
          <a:p>
            <a:pPr>
              <a:spcBef>
                <a:spcPts val="1200"/>
              </a:spcBef>
            </a:pPr>
            <a:r>
              <a:rPr lang="en-US" sz="2600" dirty="0"/>
              <a:t>USA: MMF under TDEP project (currently ongoing)</a:t>
            </a:r>
          </a:p>
          <a:p>
            <a:pPr>
              <a:spcBef>
                <a:spcPts val="1200"/>
              </a:spcBef>
            </a:pPr>
            <a:r>
              <a:rPr lang="en-US" sz="2600" dirty="0"/>
              <a:t>Canada:  MMF under ADAGIO project (currently ongoing</a:t>
            </a:r>
          </a:p>
          <a:p>
            <a:pPr>
              <a:spcBef>
                <a:spcPts val="1200"/>
              </a:spcBef>
            </a:pPr>
            <a:r>
              <a:rPr lang="en-US" sz="2600" dirty="0"/>
              <a:t>Inputs: MMF maps from Goal 1a, observational data</a:t>
            </a:r>
          </a:p>
          <a:p>
            <a:pPr lvl="1">
              <a:spcBef>
                <a:spcPts val="1200"/>
              </a:spcBef>
              <a:buFont typeface="Arial" panose="020B0604020202020204" pitchFamily="34" charset="0"/>
              <a:buChar char="•"/>
            </a:pPr>
            <a:endParaRPr lang="en-US" sz="2200" dirty="0"/>
          </a:p>
        </p:txBody>
      </p:sp>
      <p:pic>
        <p:nvPicPr>
          <p:cNvPr id="4" name="Shape 413" descr="gaw_logo_acronym_horizontal"/>
          <p:cNvPicPr preferRelativeResize="0"/>
          <p:nvPr/>
        </p:nvPicPr>
        <p:blipFill rotWithShape="1">
          <a:blip r:embed="rId3">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285903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525" r="8069"/>
          <a:stretch/>
        </p:blipFill>
        <p:spPr>
          <a:xfrm>
            <a:off x="4582594" y="1338589"/>
            <a:ext cx="3878420" cy="473564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289" r="8124"/>
          <a:stretch/>
        </p:blipFill>
        <p:spPr>
          <a:xfrm>
            <a:off x="212272" y="1338686"/>
            <a:ext cx="3848250" cy="4688651"/>
          </a:xfrm>
          <a:prstGeom prst="rect">
            <a:avLst/>
          </a:prstGeom>
        </p:spPr>
      </p:pic>
      <p:sp>
        <p:nvSpPr>
          <p:cNvPr id="6" name="TextBox 5"/>
          <p:cNvSpPr txBox="1"/>
          <p:nvPr/>
        </p:nvSpPr>
        <p:spPr>
          <a:xfrm>
            <a:off x="3157711" y="1241948"/>
            <a:ext cx="902811" cy="307777"/>
          </a:xfrm>
          <a:prstGeom prst="rect">
            <a:avLst/>
          </a:prstGeom>
          <a:noFill/>
        </p:spPr>
        <p:txBody>
          <a:bodyPr wrap="none" rtlCol="0">
            <a:spAutoFit/>
          </a:bodyPr>
          <a:lstStyle/>
          <a:p>
            <a:r>
              <a:rPr lang="en-CA" b="1" dirty="0"/>
              <a:t>ADAGIO</a:t>
            </a:r>
          </a:p>
        </p:txBody>
      </p:sp>
      <p:sp>
        <p:nvSpPr>
          <p:cNvPr id="7" name="TextBox 6"/>
          <p:cNvSpPr txBox="1"/>
          <p:nvPr/>
        </p:nvSpPr>
        <p:spPr>
          <a:xfrm>
            <a:off x="7829110" y="1160067"/>
            <a:ext cx="631904" cy="307777"/>
          </a:xfrm>
          <a:prstGeom prst="rect">
            <a:avLst/>
          </a:prstGeom>
          <a:noFill/>
        </p:spPr>
        <p:txBody>
          <a:bodyPr wrap="none" rtlCol="0">
            <a:spAutoFit/>
          </a:bodyPr>
          <a:lstStyle/>
          <a:p>
            <a:r>
              <a:rPr lang="en-CA" b="1" dirty="0" err="1"/>
              <a:t>TDep</a:t>
            </a:r>
            <a:endParaRPr lang="en-CA" b="1" dirty="0"/>
          </a:p>
        </p:txBody>
      </p:sp>
      <p:sp>
        <p:nvSpPr>
          <p:cNvPr id="8" name="Title 1"/>
          <p:cNvSpPr txBox="1">
            <a:spLocks/>
          </p:cNvSpPr>
          <p:nvPr/>
        </p:nvSpPr>
        <p:spPr>
          <a:xfrm>
            <a:off x="-339969" y="29883"/>
            <a:ext cx="8800983"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90"/>
                </a:solidFill>
                <a:cs typeface="Arial" panose="020B0604020202020204" pitchFamily="34" charset="0"/>
              </a:rPr>
              <a:t>Regional MMF maps: </a:t>
            </a:r>
            <a:br>
              <a:rPr lang="en-US" sz="4000" b="1" dirty="0">
                <a:solidFill>
                  <a:srgbClr val="000090"/>
                </a:solidFill>
                <a:cs typeface="Arial" panose="020B0604020202020204" pitchFamily="34" charset="0"/>
              </a:rPr>
            </a:br>
            <a:r>
              <a:rPr lang="en-US" sz="4000" b="1" dirty="0">
                <a:solidFill>
                  <a:srgbClr val="000090"/>
                </a:solidFill>
                <a:cs typeface="Arial" panose="020B0604020202020204" pitchFamily="34" charset="0"/>
              </a:rPr>
              <a:t>ADAGIO and </a:t>
            </a:r>
            <a:r>
              <a:rPr lang="en-US" sz="4000" b="1" dirty="0" err="1">
                <a:solidFill>
                  <a:srgbClr val="000090"/>
                </a:solidFill>
                <a:cs typeface="Arial" panose="020B0604020202020204" pitchFamily="34" charset="0"/>
              </a:rPr>
              <a:t>Tdep</a:t>
            </a:r>
            <a:r>
              <a:rPr lang="en-US" sz="4000" b="1" dirty="0">
                <a:solidFill>
                  <a:srgbClr val="000090"/>
                </a:solidFill>
                <a:cs typeface="Arial" panose="020B0604020202020204" pitchFamily="34" charset="0"/>
              </a:rPr>
              <a:t>, N deposition</a:t>
            </a:r>
          </a:p>
        </p:txBody>
      </p:sp>
      <p:pic>
        <p:nvPicPr>
          <p:cNvPr id="9" name="Shape 413" descr="gaw_logo_acronym_horizontal"/>
          <p:cNvPicPr preferRelativeResize="0"/>
          <p:nvPr/>
        </p:nvPicPr>
        <p:blipFill rotWithShape="1">
          <a:blip r:embed="rId5">
            <a:alphaModFix/>
          </a:blip>
          <a:srcRect/>
          <a:stretch/>
        </p:blipFill>
        <p:spPr>
          <a:xfrm>
            <a:off x="7584963" y="40730"/>
            <a:ext cx="1440284" cy="662988"/>
          </a:xfrm>
          <a:prstGeom prst="rect">
            <a:avLst/>
          </a:prstGeom>
          <a:noFill/>
          <a:ln>
            <a:noFill/>
          </a:ln>
        </p:spPr>
      </p:pic>
      <p:sp>
        <p:nvSpPr>
          <p:cNvPr id="10" name="TextBox 9"/>
          <p:cNvSpPr txBox="1"/>
          <p:nvPr/>
        </p:nvSpPr>
        <p:spPr>
          <a:xfrm>
            <a:off x="235157" y="6229273"/>
            <a:ext cx="8339142" cy="523220"/>
          </a:xfrm>
          <a:prstGeom prst="rect">
            <a:avLst/>
          </a:prstGeom>
          <a:solidFill>
            <a:schemeClr val="bg1"/>
          </a:solidFill>
        </p:spPr>
        <p:txBody>
          <a:bodyPr wrap="none" rtlCol="0">
            <a:spAutoFit/>
          </a:bodyPr>
          <a:lstStyle/>
          <a:p>
            <a:r>
              <a:rPr lang="en-US" dirty="0" err="1"/>
              <a:t>Schwede</a:t>
            </a:r>
            <a:r>
              <a:rPr lang="en-US" dirty="0"/>
              <a:t>, D., A. S. Cole, R. Vet, G. Lear. Ongoing US-Canada </a:t>
            </a:r>
          </a:p>
          <a:p>
            <a:r>
              <a:rPr lang="en-US" dirty="0"/>
              <a:t>collaborations on nitrogen and sulfur deposition, Environmental Management, June 2019 (anticipated). </a:t>
            </a:r>
          </a:p>
        </p:txBody>
      </p:sp>
    </p:spTree>
    <p:extLst>
      <p:ext uri="{BB962C8B-B14F-4D97-AF65-F5344CB8AC3E}">
        <p14:creationId xmlns:p14="http://schemas.microsoft.com/office/powerpoint/2010/main" val="26713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8700" r="7965"/>
          <a:stretch/>
        </p:blipFill>
        <p:spPr>
          <a:xfrm>
            <a:off x="4580167" y="1338313"/>
            <a:ext cx="4176984" cy="509152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01" r="8422"/>
          <a:stretch/>
        </p:blipFill>
        <p:spPr>
          <a:xfrm>
            <a:off x="212272" y="1338314"/>
            <a:ext cx="4055638" cy="4952919"/>
          </a:xfrm>
          <a:prstGeom prst="rect">
            <a:avLst/>
          </a:prstGeom>
        </p:spPr>
      </p:pic>
      <p:sp>
        <p:nvSpPr>
          <p:cNvPr id="6" name="TextBox 5"/>
          <p:cNvSpPr txBox="1"/>
          <p:nvPr/>
        </p:nvSpPr>
        <p:spPr>
          <a:xfrm>
            <a:off x="3447811" y="1089153"/>
            <a:ext cx="902811" cy="307777"/>
          </a:xfrm>
          <a:prstGeom prst="rect">
            <a:avLst/>
          </a:prstGeom>
          <a:noFill/>
        </p:spPr>
        <p:txBody>
          <a:bodyPr wrap="none" rtlCol="0">
            <a:spAutoFit/>
          </a:bodyPr>
          <a:lstStyle/>
          <a:p>
            <a:r>
              <a:rPr lang="en-CA" b="1" dirty="0"/>
              <a:t>ADAGIO</a:t>
            </a:r>
          </a:p>
        </p:txBody>
      </p:sp>
      <p:sp>
        <p:nvSpPr>
          <p:cNvPr id="7" name="TextBox 6"/>
          <p:cNvSpPr txBox="1"/>
          <p:nvPr/>
        </p:nvSpPr>
        <p:spPr>
          <a:xfrm>
            <a:off x="7977564" y="1089153"/>
            <a:ext cx="631904" cy="307777"/>
          </a:xfrm>
          <a:prstGeom prst="rect">
            <a:avLst/>
          </a:prstGeom>
          <a:noFill/>
        </p:spPr>
        <p:txBody>
          <a:bodyPr wrap="none" rtlCol="0">
            <a:spAutoFit/>
          </a:bodyPr>
          <a:lstStyle/>
          <a:p>
            <a:r>
              <a:rPr lang="en-CA" b="1" dirty="0" err="1"/>
              <a:t>TDep</a:t>
            </a:r>
            <a:endParaRPr lang="en-CA" b="1" dirty="0"/>
          </a:p>
        </p:txBody>
      </p:sp>
      <p:sp>
        <p:nvSpPr>
          <p:cNvPr id="10" name="Title 1"/>
          <p:cNvSpPr txBox="1">
            <a:spLocks/>
          </p:cNvSpPr>
          <p:nvPr/>
        </p:nvSpPr>
        <p:spPr>
          <a:xfrm>
            <a:off x="-339969" y="-17009"/>
            <a:ext cx="8800983" cy="114300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0090"/>
                </a:solidFill>
                <a:cs typeface="Arial" panose="020B0604020202020204" pitchFamily="34" charset="0"/>
              </a:rPr>
              <a:t>Regional MMF maps: </a:t>
            </a:r>
            <a:br>
              <a:rPr lang="en-US" sz="4000" b="1" dirty="0">
                <a:solidFill>
                  <a:srgbClr val="000090"/>
                </a:solidFill>
                <a:cs typeface="Arial" panose="020B0604020202020204" pitchFamily="34" charset="0"/>
              </a:rPr>
            </a:br>
            <a:r>
              <a:rPr lang="en-US" sz="4000" b="1" dirty="0">
                <a:solidFill>
                  <a:srgbClr val="000090"/>
                </a:solidFill>
                <a:cs typeface="Arial" panose="020B0604020202020204" pitchFamily="34" charset="0"/>
              </a:rPr>
              <a:t>ADAGIO and </a:t>
            </a:r>
            <a:r>
              <a:rPr lang="en-US" sz="4000" b="1" dirty="0" err="1">
                <a:solidFill>
                  <a:srgbClr val="000090"/>
                </a:solidFill>
                <a:cs typeface="Arial" panose="020B0604020202020204" pitchFamily="34" charset="0"/>
              </a:rPr>
              <a:t>Tdep</a:t>
            </a:r>
            <a:r>
              <a:rPr lang="en-US" sz="4000" b="1" dirty="0">
                <a:solidFill>
                  <a:srgbClr val="000090"/>
                </a:solidFill>
                <a:cs typeface="Arial" panose="020B0604020202020204" pitchFamily="34" charset="0"/>
              </a:rPr>
              <a:t>, S deposition</a:t>
            </a:r>
          </a:p>
        </p:txBody>
      </p:sp>
      <p:pic>
        <p:nvPicPr>
          <p:cNvPr id="11" name="Shape 413" descr="gaw_logo_acronym_horizontal"/>
          <p:cNvPicPr preferRelativeResize="0"/>
          <p:nvPr/>
        </p:nvPicPr>
        <p:blipFill rotWithShape="1">
          <a:blip r:embed="rId4">
            <a:alphaModFix/>
          </a:blip>
          <a:srcRect/>
          <a:stretch/>
        </p:blipFill>
        <p:spPr>
          <a:xfrm>
            <a:off x="7584963" y="40730"/>
            <a:ext cx="1440284" cy="662988"/>
          </a:xfrm>
          <a:prstGeom prst="rect">
            <a:avLst/>
          </a:prstGeom>
          <a:noFill/>
          <a:ln>
            <a:noFill/>
          </a:ln>
        </p:spPr>
      </p:pic>
      <p:sp>
        <p:nvSpPr>
          <p:cNvPr id="2" name="TextBox 1"/>
          <p:cNvSpPr txBox="1"/>
          <p:nvPr/>
        </p:nvSpPr>
        <p:spPr>
          <a:xfrm>
            <a:off x="246880" y="6287888"/>
            <a:ext cx="8339142" cy="523220"/>
          </a:xfrm>
          <a:prstGeom prst="rect">
            <a:avLst/>
          </a:prstGeom>
          <a:solidFill>
            <a:schemeClr val="bg1"/>
          </a:solidFill>
        </p:spPr>
        <p:txBody>
          <a:bodyPr wrap="none" rtlCol="0">
            <a:spAutoFit/>
          </a:bodyPr>
          <a:lstStyle/>
          <a:p>
            <a:r>
              <a:rPr lang="en-US" dirty="0" err="1"/>
              <a:t>Schwede</a:t>
            </a:r>
            <a:r>
              <a:rPr lang="en-US" dirty="0"/>
              <a:t>, D., A. S. Cole, R. Vet, G. Lear. Ongoing US-Canada </a:t>
            </a:r>
          </a:p>
          <a:p>
            <a:r>
              <a:rPr lang="en-US" dirty="0"/>
              <a:t>collaborations on nitrogen and sulfur deposition, Environmental Management, June 2019 (anticipated). </a:t>
            </a:r>
          </a:p>
        </p:txBody>
      </p:sp>
    </p:spTree>
    <p:extLst>
      <p:ext uri="{BB962C8B-B14F-4D97-AF65-F5344CB8AC3E}">
        <p14:creationId xmlns:p14="http://schemas.microsoft.com/office/powerpoint/2010/main" val="3405025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76775"/>
            <a:ext cx="8800983" cy="1143000"/>
          </a:xfrm>
        </p:spPr>
        <p:txBody>
          <a:bodyPr>
            <a:normAutofit fontScale="90000"/>
          </a:bodyPr>
          <a:lstStyle/>
          <a:p>
            <a:r>
              <a:rPr lang="en-US" sz="4000" b="1" dirty="0">
                <a:solidFill>
                  <a:srgbClr val="000090"/>
                </a:solidFill>
                <a:cs typeface="Arial" panose="020B0604020202020204" pitchFamily="34" charset="0"/>
              </a:rPr>
              <a:t>MMF-GTAD Project: Goal 2 </a:t>
            </a:r>
            <a:br>
              <a:rPr lang="en-US" sz="4000" b="1" dirty="0">
                <a:solidFill>
                  <a:srgbClr val="000090"/>
                </a:solidFill>
                <a:cs typeface="Arial" panose="020B0604020202020204" pitchFamily="34" charset="0"/>
              </a:rPr>
            </a:br>
            <a:r>
              <a:rPr lang="en-US" sz="4000" b="1" dirty="0">
                <a:solidFill>
                  <a:srgbClr val="000090"/>
                </a:solidFill>
                <a:cs typeface="Arial" panose="020B0604020202020204" pitchFamily="34" charset="0"/>
              </a:rPr>
              <a:t>Reanalysis / MMF        (Longer term)</a:t>
            </a:r>
          </a:p>
        </p:txBody>
      </p:sp>
      <p:sp>
        <p:nvSpPr>
          <p:cNvPr id="3" name="Content Placeholder 2"/>
          <p:cNvSpPr>
            <a:spLocks noGrp="1"/>
          </p:cNvSpPr>
          <p:nvPr>
            <p:ph idx="1"/>
          </p:nvPr>
        </p:nvSpPr>
        <p:spPr>
          <a:xfrm>
            <a:off x="395535" y="1539441"/>
            <a:ext cx="8629711" cy="5256584"/>
          </a:xfrm>
        </p:spPr>
        <p:txBody>
          <a:bodyPr>
            <a:normAutofit fontScale="55000" lnSpcReduction="20000"/>
          </a:bodyPr>
          <a:lstStyle/>
          <a:p>
            <a:pPr marL="514350" indent="-514350">
              <a:spcBef>
                <a:spcPts val="1200"/>
              </a:spcBef>
              <a:buFont typeface="+mj-lt"/>
              <a:buAutoNum type="arabicPeriod"/>
            </a:pPr>
            <a:r>
              <a:rPr lang="en-US" sz="3800" dirty="0"/>
              <a:t>Product in the near term: CAMS</a:t>
            </a:r>
          </a:p>
          <a:p>
            <a:pPr marL="0" indent="0">
              <a:spcBef>
                <a:spcPts val="1200"/>
              </a:spcBef>
              <a:buNone/>
            </a:pPr>
            <a:r>
              <a:rPr lang="en-US" sz="3800" dirty="0"/>
              <a:t>	-Existing  runs of global output maps will feed into   paper from Goal 1a/b </a:t>
            </a:r>
          </a:p>
          <a:p>
            <a:pPr marL="0" indent="0">
              <a:spcBef>
                <a:spcPts val="1200"/>
              </a:spcBef>
              <a:buNone/>
            </a:pPr>
            <a:endParaRPr lang="en-US" sz="3800" dirty="0"/>
          </a:p>
          <a:p>
            <a:pPr marL="514350" indent="-514350">
              <a:spcBef>
                <a:spcPts val="1200"/>
              </a:spcBef>
              <a:buAutoNum type="arabicPeriod" startAt="2"/>
            </a:pPr>
            <a:r>
              <a:rPr lang="en-US" sz="3800" dirty="0"/>
              <a:t>Project to evaluate CAMS’s deposition scheme vs data.</a:t>
            </a:r>
          </a:p>
          <a:p>
            <a:pPr marL="0" indent="0">
              <a:spcBef>
                <a:spcPts val="1200"/>
              </a:spcBef>
              <a:buNone/>
            </a:pPr>
            <a:endParaRPr lang="en-US" sz="3800" dirty="0"/>
          </a:p>
          <a:p>
            <a:pPr marL="514350" indent="-514350">
              <a:spcBef>
                <a:spcPts val="1200"/>
              </a:spcBef>
              <a:buAutoNum type="arabicPeriod" startAt="3"/>
            </a:pPr>
            <a:r>
              <a:rPr lang="en-US" sz="3800" b="1" dirty="0"/>
              <a:t>Long-term Goal: </a:t>
            </a:r>
            <a:r>
              <a:rPr lang="en-US" sz="3800" dirty="0"/>
              <a:t>MMF operational global annual maps with CAMS deposition runs incorporating a wet deposition MMF technique/operation into CAMS.     Required:</a:t>
            </a:r>
          </a:p>
          <a:p>
            <a:pPr marL="0" indent="0">
              <a:spcBef>
                <a:spcPts val="1200"/>
              </a:spcBef>
              <a:buNone/>
            </a:pPr>
            <a:r>
              <a:rPr lang="en-US" sz="3800" dirty="0"/>
              <a:t>				a) Data processing, operationally</a:t>
            </a:r>
          </a:p>
          <a:p>
            <a:pPr marL="0" indent="0">
              <a:spcBef>
                <a:spcPts val="1200"/>
              </a:spcBef>
              <a:buNone/>
            </a:pPr>
            <a:r>
              <a:rPr lang="en-US" sz="3800" dirty="0"/>
              <a:t>				b) Development and application of a suitable MMF  						     technique (to be  determined)</a:t>
            </a:r>
          </a:p>
          <a:p>
            <a:pPr marL="0" indent="0">
              <a:spcBef>
                <a:spcPts val="1200"/>
              </a:spcBef>
              <a:buNone/>
            </a:pPr>
            <a:r>
              <a:rPr lang="en-US" sz="3800" dirty="0"/>
              <a:t> </a:t>
            </a:r>
          </a:p>
          <a:p>
            <a:pPr marL="0" indent="0">
              <a:spcBef>
                <a:spcPts val="1200"/>
              </a:spcBef>
              <a:buNone/>
            </a:pPr>
            <a:r>
              <a:rPr lang="en-US" sz="2600" dirty="0"/>
              <a:t>		</a:t>
            </a:r>
            <a:endParaRPr lang="en-US" sz="2200" dirty="0"/>
          </a:p>
        </p:txBody>
      </p:sp>
      <p:pic>
        <p:nvPicPr>
          <p:cNvPr id="4" name="Shape 413" descr="gaw_logo_acronym_horizontal"/>
          <p:cNvPicPr preferRelativeResize="0"/>
          <p:nvPr/>
        </p:nvPicPr>
        <p:blipFill rotWithShape="1">
          <a:blip r:embed="rId3">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289825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Shape 485" descr="wmo2016_powerpoint_standard_v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6" name="Shape 486"/>
          <p:cNvSpPr txBox="1"/>
          <p:nvPr/>
        </p:nvSpPr>
        <p:spPr>
          <a:xfrm>
            <a:off x="457200" y="235780"/>
            <a:ext cx="8229600" cy="105705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90"/>
              </a:buClr>
              <a:buSzPct val="25000"/>
              <a:buFont typeface="Calibri"/>
              <a:buNone/>
            </a:pPr>
            <a:r>
              <a:rPr lang="en-US" sz="4800" b="0" i="1" u="none" strike="noStrike" cap="none" dirty="0">
                <a:solidFill>
                  <a:srgbClr val="0070C0"/>
                </a:solidFill>
                <a:latin typeface="Calibri"/>
                <a:ea typeface="Calibri"/>
                <a:cs typeface="Calibri"/>
                <a:sym typeface="Calibri"/>
              </a:rPr>
              <a:t>Thank you!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212" y="1292836"/>
            <a:ext cx="6717588" cy="35005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250825" y="115888"/>
            <a:ext cx="6769100" cy="914400"/>
          </a:xfrm>
          <a:prstGeom prst="rect">
            <a:avLst/>
          </a:prstGeom>
          <a:noFill/>
          <a:ln>
            <a:noFill/>
          </a:ln>
        </p:spPr>
        <p:txBody>
          <a:bodyPr lIns="91425" tIns="45700" rIns="91425" bIns="45700" anchor="ctr" anchorCtr="0">
            <a:noAutofit/>
          </a:bodyPr>
          <a:lstStyle/>
          <a:p>
            <a:pPr marL="0" marR="0" lvl="0" indent="0" algn="ctr" rtl="0">
              <a:spcBef>
                <a:spcPts val="0"/>
              </a:spcBef>
              <a:buClr>
                <a:srgbClr val="0066FF"/>
              </a:buClr>
              <a:buSzPct val="25000"/>
              <a:buFont typeface="Calibri"/>
              <a:buNone/>
            </a:pPr>
            <a:r>
              <a:rPr lang="en-US" sz="3600" b="1" i="0" u="none" strike="noStrike" cap="none" dirty="0">
                <a:solidFill>
                  <a:srgbClr val="0070C0"/>
                </a:solidFill>
                <a:latin typeface="Calibri" panose="020F0502020204030204" pitchFamily="34" charset="0"/>
                <a:cs typeface="Arial" panose="020B0604020202020204" pitchFamily="34" charset="0"/>
                <a:sym typeface="Calibri"/>
              </a:rPr>
              <a:t>Why to look at deposition – user perspective</a:t>
            </a:r>
            <a:endParaRPr lang="en-US" sz="3600" b="1" i="0" u="none" strike="noStrike" cap="none" dirty="0">
              <a:solidFill>
                <a:srgbClr val="0070C0"/>
              </a:solidFill>
              <a:latin typeface="Calibri" panose="020F0502020204030204" pitchFamily="34" charset="0"/>
              <a:sym typeface="Calibri"/>
            </a:endParaRPr>
          </a:p>
        </p:txBody>
      </p:sp>
      <p:sp>
        <p:nvSpPr>
          <p:cNvPr id="352" name="Shape 352"/>
          <p:cNvSpPr txBox="1">
            <a:spLocks noGrp="1"/>
          </p:cNvSpPr>
          <p:nvPr>
            <p:ph type="body" idx="1"/>
          </p:nvPr>
        </p:nvSpPr>
        <p:spPr>
          <a:xfrm>
            <a:off x="302892" y="1223775"/>
            <a:ext cx="8416768" cy="5111750"/>
          </a:xfrm>
          <a:prstGeom prst="rect">
            <a:avLst/>
          </a:prstGeom>
          <a:noFill/>
          <a:ln>
            <a:noFill/>
          </a:ln>
        </p:spPr>
        <p:txBody>
          <a:bodyPr lIns="91425" tIns="45700" rIns="91425" bIns="45700" anchor="t" anchorCtr="0">
            <a:noAutofit/>
          </a:bodyPr>
          <a:lstStyle/>
          <a:p>
            <a:r>
              <a:rPr lang="en-GB" sz="2000" dirty="0"/>
              <a:t>Billions of US$ in losses to crops worldwide due to tropospheric ozone damage – a food security problem</a:t>
            </a:r>
          </a:p>
          <a:p>
            <a:r>
              <a:rPr lang="en-US" sz="2000" dirty="0"/>
              <a:t>Nitrogen deposition poses a significant threat to sensitive natural and semi-natural habitats worldwide, despite emission reductions in some countries -threat to bio-diversity and ecosystems </a:t>
            </a:r>
          </a:p>
          <a:p>
            <a:r>
              <a:rPr lang="en-US" sz="2000" dirty="0"/>
              <a:t> Deposition of </a:t>
            </a:r>
            <a:r>
              <a:rPr lang="en-GB" sz="2000" dirty="0"/>
              <a:t>sulphur species emitted from combustion of fossil fuels -  threat to human health</a:t>
            </a:r>
          </a:p>
          <a:p>
            <a:pPr marL="203200" indent="0">
              <a:buNone/>
            </a:pPr>
            <a:r>
              <a:rPr lang="en-GB" sz="2400" dirty="0"/>
              <a:t> </a:t>
            </a:r>
            <a:r>
              <a:rPr lang="en-US" sz="2400" dirty="0"/>
              <a:t>There is a clear need for a  product that enables, on an </a:t>
            </a:r>
            <a:r>
              <a:rPr lang="en-US" sz="2400" b="1" dirty="0"/>
              <a:t>operational or semi-operational basis</a:t>
            </a:r>
            <a:r>
              <a:rPr lang="en-US" sz="2400" dirty="0"/>
              <a:t>, to keep track, on a global basis, </a:t>
            </a:r>
            <a:r>
              <a:rPr lang="en-US" sz="2400" b="1" dirty="0"/>
              <a:t>of deposition of atmospheric pollutants </a:t>
            </a:r>
            <a:r>
              <a:rPr lang="en-US" sz="2400" dirty="0"/>
              <a:t>to address the needs of the  human health, food security and ecosystems studies. -&gt; </a:t>
            </a:r>
            <a:r>
              <a:rPr lang="en-US" sz="2800" dirty="0">
                <a:solidFill>
                  <a:srgbClr val="00B050"/>
                </a:solidFill>
              </a:rPr>
              <a:t>Measurement-Model Fusion for Global Total Global Atmospheric Deposition </a:t>
            </a:r>
          </a:p>
          <a:p>
            <a:pPr marL="203200" indent="0">
              <a:buNone/>
            </a:pPr>
            <a:r>
              <a:rPr lang="en-US" sz="2400" dirty="0"/>
              <a:t> </a:t>
            </a:r>
          </a:p>
          <a:p>
            <a:pPr marL="203200" indent="0">
              <a:buNone/>
            </a:pPr>
            <a:endParaRPr lang="en-GB" sz="2400" dirty="0"/>
          </a:p>
        </p:txBody>
      </p:sp>
      <p:pic>
        <p:nvPicPr>
          <p:cNvPr id="353" name="Shape 353" descr="gaw_logo_acronym_horizontal"/>
          <p:cNvPicPr preferRelativeResize="0"/>
          <p:nvPr/>
        </p:nvPicPr>
        <p:blipFill rotWithShape="1">
          <a:blip r:embed="rId3">
            <a:alphaModFix/>
          </a:blip>
          <a:srcRect/>
          <a:stretch/>
        </p:blipFill>
        <p:spPr>
          <a:xfrm>
            <a:off x="7701742" y="188913"/>
            <a:ext cx="1017918" cy="483947"/>
          </a:xfrm>
          <a:prstGeom prst="rect">
            <a:avLst/>
          </a:prstGeom>
          <a:noFill/>
          <a:ln>
            <a:noFill/>
          </a:ln>
        </p:spPr>
      </p:pic>
    </p:spTree>
    <p:extLst>
      <p:ext uri="{BB962C8B-B14F-4D97-AF65-F5344CB8AC3E}">
        <p14:creationId xmlns:p14="http://schemas.microsoft.com/office/powerpoint/2010/main" val="318718568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0" y="482693"/>
            <a:ext cx="7737595" cy="1143000"/>
          </a:xfrm>
        </p:spPr>
        <p:txBody>
          <a:bodyPr>
            <a:noAutofit/>
          </a:bodyPr>
          <a:lstStyle/>
          <a:p>
            <a:r>
              <a:rPr lang="en-US" b="1" dirty="0">
                <a:solidFill>
                  <a:schemeClr val="tx2"/>
                </a:solidFill>
                <a:cs typeface="Arial" panose="020B0604020202020204" pitchFamily="34" charset="0"/>
              </a:rPr>
              <a:t>What is Measurement-Model Fusion?</a:t>
            </a:r>
            <a:br>
              <a:rPr lang="en-US" sz="3200" b="1" dirty="0">
                <a:solidFill>
                  <a:schemeClr val="tx2"/>
                </a:solidFill>
                <a:cs typeface="Arial" panose="020B0604020202020204" pitchFamily="34" charset="0"/>
              </a:rPr>
            </a:br>
            <a:endParaRPr lang="en-US" sz="3200" b="1" dirty="0">
              <a:solidFill>
                <a:schemeClr val="tx2"/>
              </a:solidFill>
              <a:cs typeface="Arial" panose="020B0604020202020204" pitchFamily="34" charset="0"/>
            </a:endParaRPr>
          </a:p>
        </p:txBody>
      </p:sp>
      <p:sp>
        <p:nvSpPr>
          <p:cNvPr id="3" name="Content Placeholder 2"/>
          <p:cNvSpPr>
            <a:spLocks noGrp="1"/>
          </p:cNvSpPr>
          <p:nvPr>
            <p:ph idx="1"/>
          </p:nvPr>
        </p:nvSpPr>
        <p:spPr>
          <a:xfrm>
            <a:off x="169908" y="1926415"/>
            <a:ext cx="8229600" cy="3838817"/>
          </a:xfrm>
        </p:spPr>
        <p:txBody>
          <a:bodyPr>
            <a:noAutofit/>
          </a:bodyPr>
          <a:lstStyle/>
          <a:p>
            <a:pPr>
              <a:spcBef>
                <a:spcPts val="600"/>
              </a:spcBef>
            </a:pPr>
            <a:r>
              <a:rPr lang="en-US" sz="2800" dirty="0"/>
              <a:t>A method for combining observations with model output with the objective of improving the latter, or…</a:t>
            </a:r>
          </a:p>
          <a:p>
            <a:pPr>
              <a:spcBef>
                <a:spcPts val="600"/>
              </a:spcBef>
            </a:pPr>
            <a:endParaRPr lang="en-US" sz="2800" dirty="0"/>
          </a:p>
          <a:p>
            <a:pPr>
              <a:spcBef>
                <a:spcPts val="600"/>
              </a:spcBef>
            </a:pPr>
            <a:r>
              <a:rPr lang="en-GB" sz="2800" kern="1200" dirty="0">
                <a:solidFill>
                  <a:schemeClr val="tx1"/>
                </a:solidFill>
              </a:rPr>
              <a:t>Data assimilation applied retroactively, i.e. based on past measurements </a:t>
            </a:r>
          </a:p>
          <a:p>
            <a:pPr>
              <a:spcBef>
                <a:spcPts val="600"/>
              </a:spcBef>
            </a:pPr>
            <a:endParaRPr lang="en-US" sz="2800" dirty="0"/>
          </a:p>
          <a:p>
            <a:pPr>
              <a:spcBef>
                <a:spcPts val="600"/>
              </a:spcBef>
            </a:pPr>
            <a:r>
              <a:rPr lang="en-GB" sz="2800" dirty="0"/>
              <a:t>Method: Data Optimization:  </a:t>
            </a:r>
            <a:r>
              <a:rPr lang="en-US" sz="2800" kern="1200" dirty="0">
                <a:ea typeface="Arial"/>
                <a:cs typeface="Arial"/>
                <a:sym typeface="Arial"/>
              </a:rPr>
              <a:t>classical [variational] and statistical [sequential]</a:t>
            </a:r>
            <a:endParaRPr lang="en-US" sz="2800" dirty="0"/>
          </a:p>
          <a:p>
            <a:pPr>
              <a:spcBef>
                <a:spcPts val="600"/>
              </a:spcBef>
            </a:pPr>
            <a:endParaRPr lang="en-US" sz="2400" dirty="0">
              <a:solidFill>
                <a:schemeClr val="accent1">
                  <a:lumMod val="75000"/>
                </a:schemeClr>
              </a:solidFill>
              <a:latin typeface="+mj-lt"/>
            </a:endParaRPr>
          </a:p>
          <a:p>
            <a:pPr>
              <a:spcBef>
                <a:spcPts val="600"/>
              </a:spcBef>
            </a:pPr>
            <a:endParaRPr lang="en-US" sz="1400" b="1" dirty="0"/>
          </a:p>
        </p:txBody>
      </p:sp>
      <p:pic>
        <p:nvPicPr>
          <p:cNvPr id="6" name="Shape 413" descr="gaw_logo_acronym_horizontal"/>
          <p:cNvPicPr preferRelativeResize="0"/>
          <p:nvPr/>
        </p:nvPicPr>
        <p:blipFill rotWithShape="1">
          <a:blip r:embed="rId3">
            <a:alphaModFix/>
          </a:blip>
          <a:srcRect/>
          <a:stretch/>
        </p:blipFill>
        <p:spPr>
          <a:xfrm>
            <a:off x="7636715" y="52608"/>
            <a:ext cx="1440284" cy="662988"/>
          </a:xfrm>
          <a:prstGeom prst="rect">
            <a:avLst/>
          </a:prstGeom>
          <a:noFill/>
          <a:ln>
            <a:noFill/>
          </a:ln>
        </p:spPr>
      </p:pic>
    </p:spTree>
    <p:extLst>
      <p:ext uri="{BB962C8B-B14F-4D97-AF65-F5344CB8AC3E}">
        <p14:creationId xmlns:p14="http://schemas.microsoft.com/office/powerpoint/2010/main" val="682727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61962" y="0"/>
            <a:ext cx="8229600" cy="971550"/>
          </a:xfrm>
        </p:spPr>
        <p:txBody>
          <a:bodyPr/>
          <a:lstStyle/>
          <a:p>
            <a:r>
              <a:rPr lang="fr-CH" altLang="en-US" b="1" dirty="0">
                <a:solidFill>
                  <a:schemeClr val="tx2"/>
                </a:solidFill>
                <a:ea typeface="ＭＳ Ｐゴシック" pitchFamily="34" charset="-128"/>
                <a:cs typeface="Arial" panose="020B0604020202020204" pitchFamily="34" charset="0"/>
              </a:rPr>
              <a:t>MMF-TAD </a:t>
            </a:r>
            <a:r>
              <a:rPr lang="en-US" altLang="en-US" b="1" dirty="0">
                <a:solidFill>
                  <a:schemeClr val="tx2"/>
                </a:solidFill>
                <a:ea typeface="ＭＳ Ｐゴシック" pitchFamily="34" charset="-128"/>
                <a:cs typeface="Arial" panose="020B0604020202020204" pitchFamily="34" charset="0"/>
              </a:rPr>
              <a:t>Approach</a:t>
            </a:r>
          </a:p>
        </p:txBody>
      </p:sp>
      <p:sp>
        <p:nvSpPr>
          <p:cNvPr id="35" name="Rounded Rectangle 34"/>
          <p:cNvSpPr/>
          <p:nvPr/>
        </p:nvSpPr>
        <p:spPr bwMode="auto">
          <a:xfrm>
            <a:off x="1703313" y="2590800"/>
            <a:ext cx="1868488" cy="693738"/>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kumimoji="1" lang="en-CA" sz="1300" b="1" kern="0" dirty="0">
                <a:solidFill>
                  <a:prstClr val="black"/>
                </a:solidFill>
                <a:latin typeface="+mn-lt"/>
                <a:ea typeface="+mn-ea"/>
              </a:rPr>
              <a:t>Precipitation c</a:t>
            </a:r>
            <a:r>
              <a:rPr lang="en-CA" sz="1300" b="1" kern="0" dirty="0" err="1">
                <a:solidFill>
                  <a:prstClr val="black"/>
                </a:solidFill>
                <a:latin typeface="+mn-lt"/>
                <a:ea typeface="+mn-ea"/>
              </a:rPr>
              <a:t>oncentration</a:t>
            </a:r>
            <a:r>
              <a:rPr lang="en-CA" sz="1300" b="1" kern="0" dirty="0">
                <a:solidFill>
                  <a:prstClr val="black"/>
                </a:solidFill>
                <a:latin typeface="+mn-lt"/>
                <a:ea typeface="+mn-ea"/>
              </a:rPr>
              <a:t> maps</a:t>
            </a:r>
          </a:p>
        </p:txBody>
      </p:sp>
      <p:sp>
        <p:nvSpPr>
          <p:cNvPr id="36" name="Rounded Rectangle 35"/>
          <p:cNvSpPr/>
          <p:nvPr/>
        </p:nvSpPr>
        <p:spPr bwMode="auto">
          <a:xfrm>
            <a:off x="1703313" y="3533775"/>
            <a:ext cx="1868488" cy="688975"/>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Wet deposition maps</a:t>
            </a:r>
            <a:endParaRPr lang="en-CA" sz="1300" kern="0" dirty="0">
              <a:solidFill>
                <a:prstClr val="black"/>
              </a:solidFill>
              <a:latin typeface="+mn-lt"/>
              <a:ea typeface="+mn-ea"/>
            </a:endParaRPr>
          </a:p>
        </p:txBody>
      </p:sp>
      <p:cxnSp>
        <p:nvCxnSpPr>
          <p:cNvPr id="6150" name="Elbow Connector 36"/>
          <p:cNvCxnSpPr>
            <a:cxnSpLocks noChangeShapeType="1"/>
            <a:stCxn id="35" idx="2"/>
            <a:endCxn id="36" idx="0"/>
          </p:cNvCxnSpPr>
          <p:nvPr/>
        </p:nvCxnSpPr>
        <p:spPr bwMode="auto">
          <a:xfrm rot="5400000">
            <a:off x="2513431" y="3408975"/>
            <a:ext cx="248142" cy="1"/>
          </a:xfrm>
          <a:prstGeom prst="bentConnector3">
            <a:avLst>
              <a:gd name="adj1" fmla="val 50000"/>
            </a:avLst>
          </a:prstGeom>
          <a:noFill/>
          <a:ln w="38100">
            <a:solidFill>
              <a:srgbClr val="003399"/>
            </a:solidFill>
            <a:miter lim="800000"/>
            <a:headEnd/>
            <a:tailEnd type="triangle" w="lg" len="lg"/>
          </a:ln>
          <a:extLst>
            <a:ext uri="{909E8E84-426E-40DD-AFC4-6F175D3DCCD1}">
              <a14:hiddenFill xmlns:a14="http://schemas.microsoft.com/office/drawing/2010/main">
                <a:noFill/>
              </a14:hiddenFill>
            </a:ext>
          </a:extLst>
        </p:spPr>
      </p:cxnSp>
      <p:sp>
        <p:nvSpPr>
          <p:cNvPr id="69" name="Rounded Rectangle 68"/>
          <p:cNvSpPr/>
          <p:nvPr/>
        </p:nvSpPr>
        <p:spPr bwMode="auto">
          <a:xfrm>
            <a:off x="5616501" y="5170488"/>
            <a:ext cx="1862137" cy="1066800"/>
          </a:xfrm>
          <a:prstGeom prst="roundRect">
            <a:avLst/>
          </a:prstGeom>
          <a:solidFill>
            <a:srgbClr val="9BBB59">
              <a:lumMod val="20000"/>
              <a:lumOff val="80000"/>
            </a:srgbClr>
          </a:solidFill>
          <a:ln w="38100" cap="flat" cmpd="sng" algn="ctr">
            <a:solidFill>
              <a:srgbClr val="3A601B"/>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Modelled dry deposition velocities</a:t>
            </a:r>
          </a:p>
        </p:txBody>
      </p:sp>
      <p:sp>
        <p:nvSpPr>
          <p:cNvPr id="70" name="Rounded Rectangle 69"/>
          <p:cNvSpPr/>
          <p:nvPr/>
        </p:nvSpPr>
        <p:spPr bwMode="auto">
          <a:xfrm>
            <a:off x="5624438" y="2590800"/>
            <a:ext cx="1854200" cy="695325"/>
          </a:xfrm>
          <a:prstGeom prst="roundRect">
            <a:avLst/>
          </a:prstGeom>
          <a:solidFill>
            <a:srgbClr val="9BBB59">
              <a:lumMod val="20000"/>
              <a:lumOff val="80000"/>
            </a:srgbClr>
          </a:solidFill>
          <a:ln w="38100" cap="flat" cmpd="sng" algn="ctr">
            <a:solidFill>
              <a:srgbClr val="3A601B"/>
            </a:solidFill>
            <a:prstDash val="solid"/>
          </a:ln>
          <a:effectLst/>
        </p:spPr>
        <p:txBody>
          <a:bodyPr tIns="46800" anchor="ctr"/>
          <a:lstStyle/>
          <a:p>
            <a:pPr algn="ctr" fontAlgn="auto">
              <a:spcBef>
                <a:spcPts val="0"/>
              </a:spcBef>
              <a:spcAft>
                <a:spcPts val="0"/>
              </a:spcAft>
              <a:defRPr/>
            </a:pPr>
            <a:r>
              <a:rPr kumimoji="1" lang="en-CA" sz="1300" b="1" kern="0" dirty="0">
                <a:solidFill>
                  <a:prstClr val="black"/>
                </a:solidFill>
                <a:latin typeface="+mn-lt"/>
                <a:ea typeface="+mn-ea"/>
              </a:rPr>
              <a:t>Air concentration maps</a:t>
            </a:r>
            <a:endParaRPr kumimoji="1" lang="en-US" sz="1300" kern="0" dirty="0">
              <a:solidFill>
                <a:prstClr val="black"/>
              </a:solidFill>
              <a:latin typeface="+mn-lt"/>
              <a:ea typeface="+mn-ea"/>
            </a:endParaRPr>
          </a:p>
        </p:txBody>
      </p:sp>
      <p:sp>
        <p:nvSpPr>
          <p:cNvPr id="71" name="Rounded Rectangle 70"/>
          <p:cNvSpPr/>
          <p:nvPr/>
        </p:nvSpPr>
        <p:spPr bwMode="auto">
          <a:xfrm>
            <a:off x="5616501" y="3533775"/>
            <a:ext cx="1862137" cy="687388"/>
          </a:xfrm>
          <a:prstGeom prst="roundRect">
            <a:avLst/>
          </a:prstGeom>
          <a:solidFill>
            <a:srgbClr val="9BBB59">
              <a:lumMod val="20000"/>
              <a:lumOff val="80000"/>
            </a:srgbClr>
          </a:solidFill>
          <a:ln w="38100" cap="flat" cmpd="sng" algn="ctr">
            <a:solidFill>
              <a:srgbClr val="3A601B"/>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Dry deposition maps</a:t>
            </a:r>
          </a:p>
        </p:txBody>
      </p:sp>
      <p:cxnSp>
        <p:nvCxnSpPr>
          <p:cNvPr id="6154" name="Elbow Connector 71"/>
          <p:cNvCxnSpPr>
            <a:cxnSpLocks noChangeShapeType="1"/>
            <a:stCxn id="98" idx="2"/>
            <a:endCxn id="70" idx="0"/>
          </p:cNvCxnSpPr>
          <p:nvPr/>
        </p:nvCxnSpPr>
        <p:spPr bwMode="auto">
          <a:xfrm rot="5400000">
            <a:off x="6746493" y="1849754"/>
            <a:ext cx="546902" cy="936594"/>
          </a:xfrm>
          <a:prstGeom prst="bentConnector3">
            <a:avLst>
              <a:gd name="adj1" fmla="val 50000"/>
            </a:avLst>
          </a:prstGeom>
          <a:noFill/>
          <a:ln w="38100">
            <a:solidFill>
              <a:srgbClr val="3A601B"/>
            </a:solidFill>
            <a:miter lim="800000"/>
            <a:headEnd/>
            <a:tailEnd type="triangle" w="lg" len="lg"/>
          </a:ln>
          <a:extLst>
            <a:ext uri="{909E8E84-426E-40DD-AFC4-6F175D3DCCD1}">
              <a14:hiddenFill xmlns:a14="http://schemas.microsoft.com/office/drawing/2010/main">
                <a:noFill/>
              </a14:hiddenFill>
            </a:ext>
          </a:extLst>
        </p:spPr>
      </p:cxnSp>
      <p:sp>
        <p:nvSpPr>
          <p:cNvPr id="73" name="Rounded Rectangle 72"/>
          <p:cNvSpPr/>
          <p:nvPr/>
        </p:nvSpPr>
        <p:spPr bwMode="auto">
          <a:xfrm>
            <a:off x="3803286" y="3242729"/>
            <a:ext cx="1581187" cy="1265923"/>
          </a:xfrm>
          <a:prstGeom prst="roundRect">
            <a:avLst/>
          </a:prstGeom>
          <a:solidFill>
            <a:srgbClr val="4BACC6">
              <a:lumMod val="20000"/>
              <a:lumOff val="80000"/>
            </a:srgbClr>
          </a:solidFill>
          <a:ln w="38100" cap="flat" cmpd="sng" algn="ctr">
            <a:solidFill>
              <a:srgbClr val="4BACC6"/>
            </a:solidFill>
            <a:prstDash val="solid"/>
          </a:ln>
          <a:effectLst>
            <a:glow rad="139700">
              <a:srgbClr val="00B0F0">
                <a:alpha val="40000"/>
              </a:srgbClr>
            </a:glow>
          </a:effectLst>
        </p:spPr>
        <p:txBody>
          <a:bodyPr tIns="46800" anchor="ctr"/>
          <a:lstStyle/>
          <a:p>
            <a:pPr algn="ctr" fontAlgn="auto">
              <a:spcBef>
                <a:spcPts val="0"/>
              </a:spcBef>
              <a:spcAft>
                <a:spcPts val="0"/>
              </a:spcAft>
              <a:defRPr/>
            </a:pPr>
            <a:r>
              <a:rPr lang="en-CA" b="1" kern="0" dirty="0">
                <a:solidFill>
                  <a:prstClr val="black"/>
                </a:solidFill>
                <a:latin typeface="+mn-lt"/>
                <a:ea typeface="+mn-ea"/>
              </a:rPr>
              <a:t>Total deposition maps</a:t>
            </a:r>
          </a:p>
        </p:txBody>
      </p:sp>
      <p:cxnSp>
        <p:nvCxnSpPr>
          <p:cNvPr id="6158" name="Elbow Connector 73"/>
          <p:cNvCxnSpPr>
            <a:cxnSpLocks noChangeShapeType="1"/>
            <a:stCxn id="36" idx="3"/>
          </p:cNvCxnSpPr>
          <p:nvPr/>
        </p:nvCxnSpPr>
        <p:spPr bwMode="auto">
          <a:xfrm flipV="1">
            <a:off x="3572174" y="3875691"/>
            <a:ext cx="231111" cy="1962"/>
          </a:xfrm>
          <a:prstGeom prst="bentConnector3">
            <a:avLst>
              <a:gd name="adj1" fmla="val 50000"/>
            </a:avLst>
          </a:prstGeom>
          <a:noFill/>
          <a:ln w="38100">
            <a:solidFill>
              <a:srgbClr val="003399"/>
            </a:solidFill>
            <a:miter lim="800000"/>
            <a:headEnd/>
            <a:tailEnd type="triangle" w="lg" len="lg"/>
          </a:ln>
          <a:extLst>
            <a:ext uri="{909E8E84-426E-40DD-AFC4-6F175D3DCCD1}">
              <a14:hiddenFill xmlns:a14="http://schemas.microsoft.com/office/drawing/2010/main">
                <a:noFill/>
              </a14:hiddenFill>
            </a:ext>
          </a:extLst>
        </p:spPr>
      </p:cxnSp>
      <p:cxnSp>
        <p:nvCxnSpPr>
          <p:cNvPr id="6159" name="Elbow Connector 74"/>
          <p:cNvCxnSpPr>
            <a:cxnSpLocks noChangeShapeType="1"/>
            <a:stCxn id="71" idx="1"/>
          </p:cNvCxnSpPr>
          <p:nvPr/>
        </p:nvCxnSpPr>
        <p:spPr bwMode="auto">
          <a:xfrm rot="10800000">
            <a:off x="5384473" y="3875691"/>
            <a:ext cx="231468" cy="1628"/>
          </a:xfrm>
          <a:prstGeom prst="bentConnector3">
            <a:avLst>
              <a:gd name="adj1" fmla="val 50000"/>
            </a:avLst>
          </a:prstGeom>
          <a:noFill/>
          <a:ln w="38100">
            <a:solidFill>
              <a:srgbClr val="3A601B"/>
            </a:solidFill>
            <a:miter lim="800000"/>
            <a:headEnd/>
            <a:tailEnd type="triangle" w="lg" len="lg"/>
          </a:ln>
          <a:extLst>
            <a:ext uri="{909E8E84-426E-40DD-AFC4-6F175D3DCCD1}">
              <a14:hiddenFill xmlns:a14="http://schemas.microsoft.com/office/drawing/2010/main">
                <a:noFill/>
              </a14:hiddenFill>
            </a:ext>
          </a:extLst>
        </p:spPr>
      </p:cxnSp>
      <p:sp>
        <p:nvSpPr>
          <p:cNvPr id="97" name="Rounded Rectangle 96"/>
          <p:cNvSpPr/>
          <p:nvPr/>
        </p:nvSpPr>
        <p:spPr bwMode="auto">
          <a:xfrm>
            <a:off x="4705276" y="1052513"/>
            <a:ext cx="1803400" cy="992187"/>
          </a:xfrm>
          <a:prstGeom prst="roundRect">
            <a:avLst/>
          </a:prstGeom>
          <a:solidFill>
            <a:srgbClr val="9BBB59">
              <a:lumMod val="20000"/>
              <a:lumOff val="80000"/>
            </a:srgbClr>
          </a:solidFill>
          <a:ln w="38100" cap="flat" cmpd="sng" algn="ctr">
            <a:solidFill>
              <a:srgbClr val="3A601B"/>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Measured air concentrations</a:t>
            </a:r>
          </a:p>
        </p:txBody>
      </p:sp>
      <p:sp>
        <p:nvSpPr>
          <p:cNvPr id="98" name="Rounded Rectangle 97"/>
          <p:cNvSpPr/>
          <p:nvPr/>
        </p:nvSpPr>
        <p:spPr bwMode="auto">
          <a:xfrm>
            <a:off x="6586463" y="1052513"/>
            <a:ext cx="1803400" cy="992187"/>
          </a:xfrm>
          <a:prstGeom prst="roundRect">
            <a:avLst/>
          </a:prstGeom>
          <a:solidFill>
            <a:srgbClr val="EBF1DE"/>
          </a:solidFill>
          <a:ln w="38100" cap="flat" cmpd="sng" algn="ctr">
            <a:solidFill>
              <a:srgbClr val="3A601B"/>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Modelled </a:t>
            </a:r>
            <a:r>
              <a:rPr kumimoji="1" lang="en-CA" sz="1300" b="1" kern="0" dirty="0">
                <a:solidFill>
                  <a:prstClr val="black"/>
                </a:solidFill>
                <a:latin typeface="+mn-lt"/>
                <a:ea typeface="+mn-ea"/>
              </a:rPr>
              <a:t>air concentrations </a:t>
            </a:r>
          </a:p>
        </p:txBody>
      </p:sp>
      <p:sp>
        <p:nvSpPr>
          <p:cNvPr id="95" name="Rounded Rectangle 94"/>
          <p:cNvSpPr/>
          <p:nvPr/>
        </p:nvSpPr>
        <p:spPr bwMode="auto">
          <a:xfrm>
            <a:off x="755576" y="5472113"/>
            <a:ext cx="1547812" cy="836612"/>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kumimoji="1" lang="en-CA" sz="1300" b="1" kern="0" dirty="0">
                <a:solidFill>
                  <a:prstClr val="black"/>
                </a:solidFill>
                <a:latin typeface="+mn-lt"/>
                <a:ea typeface="+mn-ea"/>
              </a:rPr>
              <a:t>Measured precipitation depth</a:t>
            </a:r>
            <a:endParaRPr lang="en-CA" sz="1300" b="1" kern="0" dirty="0">
              <a:solidFill>
                <a:prstClr val="black"/>
              </a:solidFill>
              <a:latin typeface="+mn-lt"/>
              <a:ea typeface="+mn-ea"/>
            </a:endParaRPr>
          </a:p>
        </p:txBody>
      </p:sp>
      <p:sp>
        <p:nvSpPr>
          <p:cNvPr id="96" name="Rounded Rectangle 95"/>
          <p:cNvSpPr/>
          <p:nvPr/>
        </p:nvSpPr>
        <p:spPr bwMode="auto">
          <a:xfrm>
            <a:off x="2992363" y="5472113"/>
            <a:ext cx="1547813" cy="836612"/>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kumimoji="1" lang="en-CA" sz="1300" b="1" kern="0" dirty="0">
                <a:solidFill>
                  <a:prstClr val="black"/>
                </a:solidFill>
                <a:latin typeface="+mn-lt"/>
                <a:ea typeface="+mn-ea"/>
              </a:rPr>
              <a:t>Modelled precipitation depth </a:t>
            </a:r>
            <a:endParaRPr lang="en-CA" sz="1300" b="1" kern="0" dirty="0">
              <a:solidFill>
                <a:prstClr val="black"/>
              </a:solidFill>
              <a:latin typeface="+mn-lt"/>
              <a:ea typeface="+mn-ea"/>
            </a:endParaRPr>
          </a:p>
        </p:txBody>
      </p:sp>
      <p:sp>
        <p:nvSpPr>
          <p:cNvPr id="93" name="Rounded Rectangle 92"/>
          <p:cNvSpPr/>
          <p:nvPr/>
        </p:nvSpPr>
        <p:spPr bwMode="auto">
          <a:xfrm>
            <a:off x="811138" y="1057275"/>
            <a:ext cx="1803400" cy="992188"/>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Measured precipitation concentrations</a:t>
            </a:r>
          </a:p>
        </p:txBody>
      </p:sp>
      <p:sp>
        <p:nvSpPr>
          <p:cNvPr id="94" name="Rounded Rectangle 93"/>
          <p:cNvSpPr/>
          <p:nvPr/>
        </p:nvSpPr>
        <p:spPr bwMode="auto">
          <a:xfrm>
            <a:off x="2681213" y="1057275"/>
            <a:ext cx="1803400" cy="992188"/>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Modelled precipitation concentrations </a:t>
            </a:r>
          </a:p>
        </p:txBody>
      </p:sp>
      <p:cxnSp>
        <p:nvCxnSpPr>
          <p:cNvPr id="6163" name="Elbow Connector 78"/>
          <p:cNvCxnSpPr>
            <a:cxnSpLocks noChangeShapeType="1"/>
            <a:stCxn id="97" idx="2"/>
            <a:endCxn id="70" idx="0"/>
          </p:cNvCxnSpPr>
          <p:nvPr/>
        </p:nvCxnSpPr>
        <p:spPr bwMode="auto">
          <a:xfrm rot="16200000" flipH="1">
            <a:off x="5805759" y="1845615"/>
            <a:ext cx="546902" cy="944874"/>
          </a:xfrm>
          <a:prstGeom prst="bentConnector3">
            <a:avLst>
              <a:gd name="adj1" fmla="val 50000"/>
            </a:avLst>
          </a:prstGeom>
          <a:noFill/>
          <a:ln w="38100">
            <a:solidFill>
              <a:srgbClr val="3A601B"/>
            </a:solidFill>
            <a:miter lim="800000"/>
            <a:headEnd/>
            <a:tailEnd type="triangle" w="lg" len="lg"/>
          </a:ln>
          <a:extLst>
            <a:ext uri="{909E8E84-426E-40DD-AFC4-6F175D3DCCD1}">
              <a14:hiddenFill xmlns:a14="http://schemas.microsoft.com/office/drawing/2010/main">
                <a:noFill/>
              </a14:hiddenFill>
            </a:ext>
          </a:extLst>
        </p:spPr>
      </p:cxnSp>
      <p:cxnSp>
        <p:nvCxnSpPr>
          <p:cNvPr id="80" name="Elbow Connector 79"/>
          <p:cNvCxnSpPr>
            <a:stCxn id="94" idx="2"/>
            <a:endCxn id="35" idx="0"/>
          </p:cNvCxnSpPr>
          <p:nvPr/>
        </p:nvCxnSpPr>
        <p:spPr bwMode="auto">
          <a:xfrm rot="5400000">
            <a:off x="2838375" y="1846263"/>
            <a:ext cx="542925" cy="946150"/>
          </a:xfrm>
          <a:prstGeom prst="bentConnector3">
            <a:avLst>
              <a:gd name="adj1" fmla="val 50000"/>
            </a:avLst>
          </a:prstGeom>
          <a:ln w="38100">
            <a:solidFill>
              <a:srgbClr val="003399"/>
            </a:solidFill>
            <a:tailEnd type="triangle" w="lg" len="lg"/>
          </a:ln>
        </p:spPr>
        <p:style>
          <a:lnRef idx="2">
            <a:schemeClr val="accent2"/>
          </a:lnRef>
          <a:fillRef idx="1">
            <a:schemeClr val="lt1"/>
          </a:fillRef>
          <a:effectRef idx="0">
            <a:schemeClr val="accent2"/>
          </a:effectRef>
          <a:fontRef idx="minor">
            <a:schemeClr val="dk1"/>
          </a:fontRef>
        </p:style>
      </p:cxnSp>
      <p:cxnSp>
        <p:nvCxnSpPr>
          <p:cNvPr id="81" name="Elbow Connector 80"/>
          <p:cNvCxnSpPr>
            <a:stCxn id="93" idx="2"/>
            <a:endCxn id="35" idx="0"/>
          </p:cNvCxnSpPr>
          <p:nvPr/>
        </p:nvCxnSpPr>
        <p:spPr bwMode="auto">
          <a:xfrm rot="16200000" flipH="1">
            <a:off x="1904132" y="1858169"/>
            <a:ext cx="541337" cy="923925"/>
          </a:xfrm>
          <a:prstGeom prst="bentConnector3">
            <a:avLst>
              <a:gd name="adj1" fmla="val 50000"/>
            </a:avLst>
          </a:prstGeom>
          <a:ln w="38100">
            <a:solidFill>
              <a:srgbClr val="003399"/>
            </a:solidFill>
            <a:tailEnd type="triangle" w="lg" len="lg"/>
          </a:ln>
        </p:spPr>
        <p:style>
          <a:lnRef idx="2">
            <a:schemeClr val="accent2"/>
          </a:lnRef>
          <a:fillRef idx="1">
            <a:schemeClr val="lt1"/>
          </a:fillRef>
          <a:effectRef idx="0">
            <a:schemeClr val="accent2"/>
          </a:effectRef>
          <a:fontRef idx="minor">
            <a:schemeClr val="dk1"/>
          </a:fontRef>
        </p:style>
      </p:cxnSp>
      <p:cxnSp>
        <p:nvCxnSpPr>
          <p:cNvPr id="82" name="Elbow Connector 81"/>
          <p:cNvCxnSpPr>
            <a:stCxn id="95" idx="0"/>
            <a:endCxn id="84" idx="2"/>
          </p:cNvCxnSpPr>
          <p:nvPr/>
        </p:nvCxnSpPr>
        <p:spPr bwMode="auto">
          <a:xfrm rot="5400000" flipH="1" flipV="1">
            <a:off x="1811263" y="4646613"/>
            <a:ext cx="544513" cy="1106487"/>
          </a:xfrm>
          <a:prstGeom prst="bentConnector3">
            <a:avLst>
              <a:gd name="adj1" fmla="val 50000"/>
            </a:avLst>
          </a:prstGeom>
          <a:ln w="38100">
            <a:solidFill>
              <a:srgbClr val="003399"/>
            </a:solidFill>
            <a:tailEnd type="triangle" w="lg" len="lg"/>
          </a:ln>
        </p:spPr>
        <p:style>
          <a:lnRef idx="2">
            <a:schemeClr val="accent2"/>
          </a:lnRef>
          <a:fillRef idx="1">
            <a:schemeClr val="lt1"/>
          </a:fillRef>
          <a:effectRef idx="0">
            <a:schemeClr val="accent2"/>
          </a:effectRef>
          <a:fontRef idx="minor">
            <a:schemeClr val="dk1"/>
          </a:fontRef>
        </p:style>
      </p:cxnSp>
      <p:cxnSp>
        <p:nvCxnSpPr>
          <p:cNvPr id="83" name="Elbow Connector 82"/>
          <p:cNvCxnSpPr>
            <a:stCxn id="96" idx="0"/>
            <a:endCxn id="84" idx="2"/>
          </p:cNvCxnSpPr>
          <p:nvPr/>
        </p:nvCxnSpPr>
        <p:spPr bwMode="auto">
          <a:xfrm rot="16200000" flipV="1">
            <a:off x="2928863" y="4635500"/>
            <a:ext cx="544513" cy="1128713"/>
          </a:xfrm>
          <a:prstGeom prst="bentConnector3">
            <a:avLst>
              <a:gd name="adj1" fmla="val 50000"/>
            </a:avLst>
          </a:prstGeom>
          <a:ln w="38100">
            <a:solidFill>
              <a:srgbClr val="003399"/>
            </a:solidFill>
            <a:tailEnd type="triangle" w="lg" len="lg"/>
          </a:ln>
        </p:spPr>
        <p:style>
          <a:lnRef idx="2">
            <a:schemeClr val="accent2"/>
          </a:lnRef>
          <a:fillRef idx="1">
            <a:schemeClr val="lt1"/>
          </a:fillRef>
          <a:effectRef idx="0">
            <a:schemeClr val="accent2"/>
          </a:effectRef>
          <a:fontRef idx="minor">
            <a:schemeClr val="dk1"/>
          </a:fontRef>
        </p:style>
      </p:cxnSp>
      <p:sp>
        <p:nvSpPr>
          <p:cNvPr id="84" name="Rounded Rectangle 83"/>
          <p:cNvSpPr/>
          <p:nvPr/>
        </p:nvSpPr>
        <p:spPr bwMode="auto">
          <a:xfrm>
            <a:off x="1703313" y="4421188"/>
            <a:ext cx="1868488" cy="506412"/>
          </a:xfrm>
          <a:prstGeom prst="roundRect">
            <a:avLst/>
          </a:prstGeom>
          <a:solidFill>
            <a:srgbClr val="1F497D">
              <a:lumMod val="20000"/>
              <a:lumOff val="80000"/>
            </a:srgbClr>
          </a:solidFill>
          <a:ln w="38100" cap="flat" cmpd="sng" algn="ctr">
            <a:solidFill>
              <a:srgbClr val="003399"/>
            </a:solidFill>
            <a:prstDash val="solid"/>
          </a:ln>
          <a:effectLst/>
        </p:spPr>
        <p:txBody>
          <a:bodyPr tIns="46800" anchor="ctr"/>
          <a:lstStyle/>
          <a:p>
            <a:pPr algn="ctr" fontAlgn="auto">
              <a:spcBef>
                <a:spcPts val="0"/>
              </a:spcBef>
              <a:spcAft>
                <a:spcPts val="0"/>
              </a:spcAft>
              <a:defRPr/>
            </a:pPr>
            <a:r>
              <a:rPr kumimoji="1" lang="en-CA" sz="1300" b="1" kern="0" dirty="0">
                <a:solidFill>
                  <a:prstClr val="black"/>
                </a:solidFill>
                <a:latin typeface="+mn-lt"/>
                <a:ea typeface="+mn-ea"/>
              </a:rPr>
              <a:t>Precipitation depth </a:t>
            </a:r>
            <a:r>
              <a:rPr lang="en-CA" sz="1300" b="1" kern="0" dirty="0">
                <a:solidFill>
                  <a:prstClr val="black"/>
                </a:solidFill>
                <a:latin typeface="+mn-lt"/>
                <a:ea typeface="+mn-ea"/>
              </a:rPr>
              <a:t>map</a:t>
            </a:r>
          </a:p>
        </p:txBody>
      </p:sp>
      <p:cxnSp>
        <p:nvCxnSpPr>
          <p:cNvPr id="6169" name="Elbow Connector 84"/>
          <p:cNvCxnSpPr>
            <a:cxnSpLocks noChangeShapeType="1"/>
            <a:stCxn id="84" idx="0"/>
            <a:endCxn id="36" idx="2"/>
          </p:cNvCxnSpPr>
          <p:nvPr/>
        </p:nvCxnSpPr>
        <p:spPr bwMode="auto">
          <a:xfrm rot="16200000" flipV="1">
            <a:off x="2537544" y="4321969"/>
            <a:ext cx="198438" cy="0"/>
          </a:xfrm>
          <a:prstGeom prst="bentConnector3">
            <a:avLst>
              <a:gd name="adj1" fmla="val 50000"/>
            </a:avLst>
          </a:prstGeom>
          <a:noFill/>
          <a:ln w="38100">
            <a:solidFill>
              <a:srgbClr val="003399"/>
            </a:solidFill>
            <a:round/>
            <a:headEnd/>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70" name="Elbow Connector 85"/>
          <p:cNvCxnSpPr>
            <a:cxnSpLocks noChangeShapeType="1"/>
            <a:stCxn id="70" idx="2"/>
            <a:endCxn id="71" idx="0"/>
          </p:cNvCxnSpPr>
          <p:nvPr/>
        </p:nvCxnSpPr>
        <p:spPr bwMode="auto">
          <a:xfrm rot="5400000">
            <a:off x="6425780" y="3407181"/>
            <a:ext cx="247592" cy="4142"/>
          </a:xfrm>
          <a:prstGeom prst="bentConnector3">
            <a:avLst>
              <a:gd name="adj1" fmla="val 50000"/>
            </a:avLst>
          </a:prstGeom>
          <a:noFill/>
          <a:ln w="38100">
            <a:solidFill>
              <a:srgbClr val="3A601B"/>
            </a:solidFill>
            <a:miter lim="800000"/>
            <a:headEnd/>
            <a:tailEnd type="triangle" w="lg" len="lg"/>
          </a:ln>
          <a:extLst>
            <a:ext uri="{909E8E84-426E-40DD-AFC4-6F175D3DCCD1}">
              <a14:hiddenFill xmlns:a14="http://schemas.microsoft.com/office/drawing/2010/main">
                <a:noFill/>
              </a14:hiddenFill>
            </a:ext>
          </a:extLst>
        </p:spPr>
      </p:cxnSp>
      <p:sp>
        <p:nvSpPr>
          <p:cNvPr id="6171" name="TextBox 86"/>
          <p:cNvSpPr txBox="1">
            <a:spLocks noChangeArrowheads="1"/>
          </p:cNvSpPr>
          <p:nvPr/>
        </p:nvSpPr>
        <p:spPr bwMode="auto">
          <a:xfrm>
            <a:off x="1988555" y="2024587"/>
            <a:ext cx="138531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ＭＳ Ｐゴシック"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CA" altLang="en-US" sz="1300" b="1" dirty="0">
                <a:solidFill>
                  <a:srgbClr val="E60000"/>
                </a:solidFill>
              </a:rPr>
              <a:t>Fusion method</a:t>
            </a:r>
            <a:endParaRPr lang="en-US" altLang="en-US" sz="1300" b="1" dirty="0">
              <a:solidFill>
                <a:srgbClr val="E60000"/>
              </a:solidFill>
            </a:endParaRPr>
          </a:p>
        </p:txBody>
      </p:sp>
      <p:sp>
        <p:nvSpPr>
          <p:cNvPr id="6172" name="TextBox 87"/>
          <p:cNvSpPr txBox="1">
            <a:spLocks noChangeArrowheads="1"/>
          </p:cNvSpPr>
          <p:nvPr/>
        </p:nvSpPr>
        <p:spPr bwMode="auto">
          <a:xfrm>
            <a:off x="5800030" y="2055514"/>
            <a:ext cx="138531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ＭＳ Ｐゴシック"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CA" altLang="en-US" sz="1300" b="1" dirty="0">
                <a:solidFill>
                  <a:srgbClr val="E60000"/>
                </a:solidFill>
              </a:rPr>
              <a:t>Fusion method</a:t>
            </a:r>
            <a:endParaRPr lang="en-US" altLang="en-US" sz="1300" b="1" dirty="0">
              <a:solidFill>
                <a:srgbClr val="E60000"/>
              </a:solidFill>
            </a:endParaRPr>
          </a:p>
        </p:txBody>
      </p:sp>
      <p:sp>
        <p:nvSpPr>
          <p:cNvPr id="6173" name="TextBox 88"/>
          <p:cNvSpPr txBox="1">
            <a:spLocks noChangeArrowheads="1"/>
          </p:cNvSpPr>
          <p:nvPr/>
        </p:nvSpPr>
        <p:spPr bwMode="auto">
          <a:xfrm>
            <a:off x="1955998" y="5216804"/>
            <a:ext cx="138531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ＭＳ Ｐゴシック"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0"/>
              </a:spcBef>
              <a:buClrTx/>
              <a:buSzTx/>
              <a:buFontTx/>
              <a:buNone/>
            </a:pPr>
            <a:r>
              <a:rPr lang="en-CA" altLang="en-US" sz="1300" b="1" dirty="0">
                <a:solidFill>
                  <a:srgbClr val="E60000"/>
                </a:solidFill>
              </a:rPr>
              <a:t>Fusion method</a:t>
            </a:r>
            <a:endParaRPr lang="en-US" altLang="en-US" sz="1300" b="1" dirty="0">
              <a:solidFill>
                <a:srgbClr val="E60000"/>
              </a:solidFill>
            </a:endParaRPr>
          </a:p>
        </p:txBody>
      </p:sp>
      <p:cxnSp>
        <p:nvCxnSpPr>
          <p:cNvPr id="90" name="Elbow Connector 89"/>
          <p:cNvCxnSpPr>
            <a:stCxn id="69" idx="0"/>
            <a:endCxn id="71" idx="2"/>
          </p:cNvCxnSpPr>
          <p:nvPr/>
        </p:nvCxnSpPr>
        <p:spPr bwMode="auto">
          <a:xfrm rot="16200000" flipV="1">
            <a:off x="6072113" y="4695826"/>
            <a:ext cx="949325" cy="0"/>
          </a:xfrm>
          <a:prstGeom prst="bentConnector3">
            <a:avLst/>
          </a:prstGeom>
          <a:ln w="38100">
            <a:solidFill>
              <a:srgbClr val="3A601B"/>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76" name="Elbow Connector 91"/>
          <p:cNvCxnSpPr>
            <a:cxnSpLocks noChangeShapeType="1"/>
            <a:stCxn id="33" idx="1"/>
            <a:endCxn id="71" idx="3"/>
          </p:cNvCxnSpPr>
          <p:nvPr/>
        </p:nvCxnSpPr>
        <p:spPr bwMode="auto">
          <a:xfrm rot="10800000">
            <a:off x="7478638" y="3877469"/>
            <a:ext cx="245144" cy="6226"/>
          </a:xfrm>
          <a:prstGeom prst="bentConnector3">
            <a:avLst>
              <a:gd name="adj1" fmla="val 50000"/>
            </a:avLst>
          </a:prstGeom>
          <a:noFill/>
          <a:ln w="38100">
            <a:solidFill>
              <a:srgbClr val="3A601B"/>
            </a:solidFill>
            <a:miter lim="800000"/>
            <a:headEnd/>
            <a:tailEnd type="triangle" w="lg" len="lg"/>
          </a:ln>
          <a:extLst>
            <a:ext uri="{909E8E84-426E-40DD-AFC4-6F175D3DCCD1}">
              <a14:hiddenFill xmlns:a14="http://schemas.microsoft.com/office/drawing/2010/main">
                <a:noFill/>
              </a14:hiddenFill>
            </a:ext>
          </a:extLst>
        </p:spPr>
      </p:cxnSp>
      <p:sp>
        <p:nvSpPr>
          <p:cNvPr id="33" name="Rounded Rectangle 32"/>
          <p:cNvSpPr/>
          <p:nvPr/>
        </p:nvSpPr>
        <p:spPr bwMode="auto">
          <a:xfrm>
            <a:off x="7723782" y="3402286"/>
            <a:ext cx="1332162" cy="962818"/>
          </a:xfrm>
          <a:prstGeom prst="roundRect">
            <a:avLst/>
          </a:prstGeom>
          <a:solidFill>
            <a:srgbClr val="9BBB59">
              <a:lumMod val="20000"/>
              <a:lumOff val="80000"/>
            </a:srgbClr>
          </a:solidFill>
          <a:ln w="38100" cap="flat" cmpd="sng" algn="ctr">
            <a:solidFill>
              <a:srgbClr val="3A601B"/>
            </a:solidFill>
            <a:prstDash val="solid"/>
          </a:ln>
          <a:effectLst/>
        </p:spPr>
        <p:txBody>
          <a:bodyPr tIns="46800" anchor="ctr"/>
          <a:lstStyle/>
          <a:p>
            <a:pPr algn="ctr" fontAlgn="auto">
              <a:spcBef>
                <a:spcPts val="0"/>
              </a:spcBef>
              <a:spcAft>
                <a:spcPts val="0"/>
              </a:spcAft>
              <a:defRPr/>
            </a:pPr>
            <a:r>
              <a:rPr lang="en-CA" sz="1300" b="1" kern="0" dirty="0">
                <a:solidFill>
                  <a:prstClr val="black"/>
                </a:solidFill>
                <a:latin typeface="+mn-lt"/>
                <a:ea typeface="+mn-ea"/>
              </a:rPr>
              <a:t>Modelled dry deposition of unmeasured species</a:t>
            </a:r>
          </a:p>
        </p:txBody>
      </p:sp>
      <p:pic>
        <p:nvPicPr>
          <p:cNvPr id="34" name="Shape 413" descr="gaw_logo_acronym_horizontal"/>
          <p:cNvPicPr preferRelativeResize="0"/>
          <p:nvPr/>
        </p:nvPicPr>
        <p:blipFill rotWithShape="1">
          <a:blip r:embed="rId3">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572448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5406" y="5072513"/>
            <a:ext cx="7388121" cy="1200329"/>
          </a:xfrm>
          <a:prstGeom prst="rect">
            <a:avLst/>
          </a:prstGeom>
          <a:noFill/>
        </p:spPr>
        <p:txBody>
          <a:bodyPr wrap="square" rtlCol="0">
            <a:spAutoFit/>
          </a:bodyPr>
          <a:lstStyle/>
          <a:p>
            <a:r>
              <a:rPr lang="fr-CH" dirty="0" err="1"/>
              <a:t>Vet</a:t>
            </a:r>
            <a:r>
              <a:rPr lang="fr-CH" dirty="0"/>
              <a:t> et al. 2014. </a:t>
            </a:r>
            <a:r>
              <a:rPr lang="en-US" dirty="0"/>
              <a:t>A global assessment of precipitation chemistry and deposition of sulfur, nitrogen, sea salt, base cations, organic acids, acidity and pH, and phosphorous, </a:t>
            </a:r>
            <a:r>
              <a:rPr lang="en-US" i="1" dirty="0"/>
              <a:t>Atmospheric Environment,</a:t>
            </a:r>
            <a:r>
              <a:rPr lang="en-US" dirty="0"/>
              <a:t> 93: 3-100.</a:t>
            </a:r>
          </a:p>
          <a:p>
            <a:endParaRPr lang="en-US" dirty="0"/>
          </a:p>
        </p:txBody>
      </p:sp>
      <p:sp>
        <p:nvSpPr>
          <p:cNvPr id="2" name="Title 1"/>
          <p:cNvSpPr>
            <a:spLocks noGrp="1"/>
          </p:cNvSpPr>
          <p:nvPr>
            <p:ph type="title"/>
          </p:nvPr>
        </p:nvSpPr>
        <p:spPr>
          <a:xfrm>
            <a:off x="-720142" y="123150"/>
            <a:ext cx="9144000" cy="686389"/>
          </a:xfrm>
        </p:spPr>
        <p:txBody>
          <a:bodyPr>
            <a:noAutofit/>
          </a:bodyPr>
          <a:lstStyle/>
          <a:p>
            <a:r>
              <a:rPr lang="en-US" sz="3200" b="1" dirty="0">
                <a:solidFill>
                  <a:srgbClr val="000090"/>
                </a:solidFill>
                <a:latin typeface="Calibri" panose="020F0502020204030204" pitchFamily="34" charset="0"/>
                <a:cs typeface="Arial" panose="020B0604020202020204" pitchFamily="34" charset="0"/>
              </a:rPr>
              <a:t>Combined measurement-model</a:t>
            </a:r>
            <a:r>
              <a:rPr lang="en-US" sz="4000" b="1" dirty="0">
                <a:solidFill>
                  <a:srgbClr val="000090"/>
                </a:solidFill>
                <a:latin typeface="Calibri" panose="020F0502020204030204" pitchFamily="34" charset="0"/>
                <a:cs typeface="Arial" panose="020B0604020202020204" pitchFamily="34" charset="0"/>
              </a:rPr>
              <a:t> </a:t>
            </a:r>
            <a:r>
              <a:rPr lang="en-US" sz="3200" b="1" dirty="0">
                <a:solidFill>
                  <a:srgbClr val="000090"/>
                </a:solidFill>
                <a:latin typeface="Calibri" panose="020F0502020204030204" pitchFamily="34" charset="0"/>
                <a:cs typeface="Arial" panose="020B0604020202020204" pitchFamily="34" charset="0"/>
              </a:rPr>
              <a:t>global maps </a:t>
            </a:r>
            <a:br>
              <a:rPr lang="en-US" sz="3200" b="1" dirty="0">
                <a:solidFill>
                  <a:srgbClr val="000090"/>
                </a:solidFill>
                <a:latin typeface="Calibri" panose="020F0502020204030204" pitchFamily="34" charset="0"/>
                <a:cs typeface="Arial" panose="020B0604020202020204" pitchFamily="34" charset="0"/>
              </a:rPr>
            </a:br>
            <a:r>
              <a:rPr lang="en-US" sz="3200" b="1" dirty="0">
                <a:solidFill>
                  <a:srgbClr val="000090"/>
                </a:solidFill>
                <a:latin typeface="Calibri" panose="020F0502020204030204" pitchFamily="34" charset="0"/>
                <a:cs typeface="Arial" panose="020B0604020202020204" pitchFamily="34" charset="0"/>
              </a:rPr>
              <a:t>of atmospheric deposition</a:t>
            </a:r>
          </a:p>
        </p:txBody>
      </p:sp>
      <p:pic>
        <p:nvPicPr>
          <p:cNvPr id="9"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0" y="1455499"/>
            <a:ext cx="4525460" cy="3492000"/>
          </a:xfrm>
          <a:ln>
            <a:noFill/>
          </a:ln>
        </p:spPr>
      </p:pic>
      <p:pic>
        <p:nvPicPr>
          <p:cNvPr id="2050" name="Picture 2" descr="C:\Users\robertv\Documents\WMO\Mike's Feb 16 2010 FINAL set of maps and tables\MODEL\HTAP-Global_W-TOS__.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38" y="1729526"/>
            <a:ext cx="4400982" cy="28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30134" y="1198351"/>
            <a:ext cx="3137810" cy="369332"/>
          </a:xfrm>
          <a:prstGeom prst="rect">
            <a:avLst/>
          </a:prstGeom>
          <a:noFill/>
        </p:spPr>
        <p:txBody>
          <a:bodyPr wrap="square" rtlCol="0">
            <a:spAutoFit/>
          </a:bodyPr>
          <a:lstStyle/>
          <a:p>
            <a:r>
              <a:rPr lang="en-US" dirty="0"/>
              <a:t>Measurement (2000-2002)</a:t>
            </a:r>
          </a:p>
        </p:txBody>
      </p:sp>
      <p:sp>
        <p:nvSpPr>
          <p:cNvPr id="16" name="TextBox 15"/>
          <p:cNvSpPr txBox="1"/>
          <p:nvPr/>
        </p:nvSpPr>
        <p:spPr>
          <a:xfrm>
            <a:off x="5353290" y="1194637"/>
            <a:ext cx="3456384" cy="369332"/>
          </a:xfrm>
          <a:prstGeom prst="rect">
            <a:avLst/>
          </a:prstGeom>
          <a:noFill/>
        </p:spPr>
        <p:txBody>
          <a:bodyPr wrap="square" rtlCol="0">
            <a:spAutoFit/>
          </a:bodyPr>
          <a:lstStyle/>
          <a:p>
            <a:r>
              <a:rPr lang="en-US" dirty="0"/>
              <a:t>Model (2001 Ensemble Mean)</a:t>
            </a:r>
          </a:p>
        </p:txBody>
      </p:sp>
      <p:pic>
        <p:nvPicPr>
          <p:cNvPr id="28" name="Content Placeholder 6"/>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769292" y="1194637"/>
            <a:ext cx="7512336" cy="4860000"/>
          </a:xfrm>
          <a:ln w="19050">
            <a:solidFill>
              <a:schemeClr val="tx1"/>
            </a:solidFill>
          </a:ln>
        </p:spPr>
      </p:pic>
      <p:pic>
        <p:nvPicPr>
          <p:cNvPr id="33" name="Content Placeholder 11"/>
          <p:cNvPicPr>
            <a:picLocks noGrp="1" noChangeAspect="1"/>
          </p:cNvPicPr>
          <p:nvPr>
            <p:ph sz="quarter" idx="3"/>
          </p:nvPr>
        </p:nvPicPr>
        <p:blipFill>
          <a:blip r:embed="rId6" cstate="print">
            <a:extLst>
              <a:ext uri="{28A0092B-C50C-407E-A947-70E740481C1C}">
                <a14:useLocalDpi xmlns:a14="http://schemas.microsoft.com/office/drawing/2010/main" val="0"/>
              </a:ext>
            </a:extLst>
          </a:blip>
          <a:stretch>
            <a:fillRect/>
          </a:stretch>
        </p:blipFill>
        <p:spPr>
          <a:xfrm>
            <a:off x="5705858" y="2420888"/>
            <a:ext cx="2988000" cy="2988000"/>
          </a:xfrm>
          <a:ln>
            <a:solidFill>
              <a:schemeClr val="tx1"/>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1466" y="2420888"/>
            <a:ext cx="2988000" cy="2988000"/>
          </a:xfrm>
          <a:prstGeom prst="rect">
            <a:avLst/>
          </a:prstGeom>
        </p:spPr>
      </p:pic>
      <p:pic>
        <p:nvPicPr>
          <p:cNvPr id="11" name="Shape 413" descr="gaw_logo_acronym_horizontal"/>
          <p:cNvPicPr preferRelativeResize="0"/>
          <p:nvPr/>
        </p:nvPicPr>
        <p:blipFill rotWithShape="1">
          <a:blip r:embed="rId8">
            <a:alphaModFix/>
          </a:blip>
          <a:srcRect/>
          <a:stretch/>
        </p:blipFill>
        <p:spPr>
          <a:xfrm>
            <a:off x="7665616" y="47242"/>
            <a:ext cx="1440284" cy="662988"/>
          </a:xfrm>
          <a:prstGeom prst="rect">
            <a:avLst/>
          </a:prstGeom>
          <a:noFill/>
          <a:ln>
            <a:noFill/>
          </a:ln>
        </p:spPr>
      </p:pic>
    </p:spTree>
    <p:extLst>
      <p:ext uri="{BB962C8B-B14F-4D97-AF65-F5344CB8AC3E}">
        <p14:creationId xmlns:p14="http://schemas.microsoft.com/office/powerpoint/2010/main" val="344946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91" y="399816"/>
            <a:ext cx="8147248" cy="1143000"/>
          </a:xfrm>
        </p:spPr>
        <p:txBody>
          <a:bodyPr>
            <a:noAutofit/>
          </a:bodyPr>
          <a:lstStyle/>
          <a:p>
            <a:r>
              <a:rPr lang="en-US" sz="2800" b="1" dirty="0">
                <a:solidFill>
                  <a:srgbClr val="000090"/>
                </a:solidFill>
              </a:rPr>
              <a:t>Measurement-Model Fusion of Total Atmospheric Deposition: Sweden and U.S.A.</a:t>
            </a:r>
            <a:br>
              <a:rPr lang="en-US" sz="2800" b="1" dirty="0">
                <a:solidFill>
                  <a:schemeClr val="accent1">
                    <a:lumMod val="75000"/>
                  </a:schemeClr>
                </a:solidFill>
              </a:rPr>
            </a:br>
            <a:br>
              <a:rPr lang="en-US" sz="2800" b="1" dirty="0">
                <a:solidFill>
                  <a:schemeClr val="accent1">
                    <a:lumMod val="75000"/>
                  </a:schemeClr>
                </a:solidFill>
              </a:rPr>
            </a:br>
            <a:endParaRPr lang="en-US" sz="2800" b="1" dirty="0">
              <a:solidFill>
                <a:schemeClr val="accent1">
                  <a:lumMod val="75000"/>
                </a:schemeClr>
              </a:solidFill>
            </a:endParaRPr>
          </a:p>
        </p:txBody>
      </p:sp>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r="9348"/>
          <a:stretch/>
        </p:blipFill>
        <p:spPr>
          <a:xfrm>
            <a:off x="282683" y="1389413"/>
            <a:ext cx="3793668" cy="4595748"/>
          </a:xfrm>
        </p:spPr>
      </p:pic>
      <p:sp>
        <p:nvSpPr>
          <p:cNvPr id="4" name="Text Placeholder 3"/>
          <p:cNvSpPr>
            <a:spLocks noGrp="1"/>
          </p:cNvSpPr>
          <p:nvPr>
            <p:ph type="body" idx="4294967295"/>
          </p:nvPr>
        </p:nvSpPr>
        <p:spPr>
          <a:xfrm>
            <a:off x="3023828" y="1018941"/>
            <a:ext cx="3240360" cy="350837"/>
          </a:xfrm>
        </p:spPr>
        <p:txBody>
          <a:bodyPr>
            <a:noAutofit/>
          </a:bodyPr>
          <a:lstStyle/>
          <a:p>
            <a:pPr marL="0" indent="0" algn="ctr">
              <a:buNone/>
            </a:pPr>
            <a:r>
              <a:rPr lang="en-US" sz="1600" b="1" dirty="0">
                <a:solidFill>
                  <a:srgbClr val="000090"/>
                </a:solidFill>
                <a:latin typeface="+mj-lt"/>
                <a:ea typeface="+mj-ea"/>
                <a:cs typeface="+mj-cs"/>
              </a:rPr>
              <a:t>2013 Total Deposition of Sulfur</a:t>
            </a:r>
          </a:p>
        </p:txBody>
      </p:sp>
      <p:sp>
        <p:nvSpPr>
          <p:cNvPr id="5" name="TextBox 4"/>
          <p:cNvSpPr txBox="1"/>
          <p:nvPr/>
        </p:nvSpPr>
        <p:spPr>
          <a:xfrm>
            <a:off x="179512" y="6012498"/>
            <a:ext cx="4068991" cy="707886"/>
          </a:xfrm>
          <a:prstGeom prst="rect">
            <a:avLst/>
          </a:prstGeom>
          <a:solidFill>
            <a:schemeClr val="bg1"/>
          </a:solidFill>
          <a:ln>
            <a:noFill/>
          </a:ln>
        </p:spPr>
        <p:txBody>
          <a:bodyPr wrap="square" rtlCol="0">
            <a:spAutoFit/>
          </a:bodyPr>
          <a:lstStyle/>
          <a:p>
            <a:r>
              <a:rPr lang="en-US" sz="1000" b="1" i="1" dirty="0"/>
              <a:t>Source:  </a:t>
            </a:r>
            <a:r>
              <a:rPr lang="en-US" sz="1000" i="1" dirty="0" err="1"/>
              <a:t>Alpfjord</a:t>
            </a:r>
            <a:r>
              <a:rPr lang="en-US" sz="1000" i="1" dirty="0"/>
              <a:t>, H. and Andersson, C., 2015. </a:t>
            </a:r>
            <a:r>
              <a:rPr lang="sv-SE" sz="1000" i="1" dirty="0"/>
              <a:t>Nationell miljöövervakning med MATCH Sverige-systemet - ny metodik, utvärdering och resultat för åren 2012-2013, Swedish Meteorological and Hydrological Institute,  Nr 2015-7</a:t>
            </a:r>
            <a:endParaRPr lang="en-US" sz="1000" dirty="0"/>
          </a:p>
        </p:txBody>
      </p:sp>
      <p:pic>
        <p:nvPicPr>
          <p:cNvPr id="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503" y="1721922"/>
            <a:ext cx="4811565" cy="371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644008" y="6012498"/>
            <a:ext cx="4248472" cy="400110"/>
          </a:xfrm>
          <a:prstGeom prst="rect">
            <a:avLst/>
          </a:prstGeom>
          <a:solidFill>
            <a:schemeClr val="bg1"/>
          </a:solidFill>
          <a:ln>
            <a:noFill/>
          </a:ln>
        </p:spPr>
        <p:txBody>
          <a:bodyPr wrap="square">
            <a:spAutoFit/>
          </a:bodyPr>
          <a:lstStyle/>
          <a:p>
            <a:r>
              <a:rPr lang="en-US" sz="1000" b="1" i="1" dirty="0">
                <a:latin typeface="Calibri" panose="020F0502020204030204" pitchFamily="34" charset="0"/>
              </a:rPr>
              <a:t>Source</a:t>
            </a:r>
            <a:r>
              <a:rPr lang="en-US" sz="1000" i="1" dirty="0">
                <a:latin typeface="Calibri" panose="020F0502020204030204" pitchFamily="34" charset="0"/>
              </a:rPr>
              <a:t>:  Schwede D. and Lear G., 2014. Atmospheric Environment, </a:t>
            </a:r>
            <a:r>
              <a:rPr lang="fr-FR" sz="1000" i="1" dirty="0">
                <a:latin typeface="Calibri" panose="020F0502020204030204" pitchFamily="34" charset="0"/>
              </a:rPr>
              <a:t>Volume 92, August 2014 and </a:t>
            </a:r>
            <a:r>
              <a:rPr lang="en-US" altLang="en-US" sz="1000" i="1" dirty="0">
                <a:solidFill>
                  <a:srgbClr val="C00000"/>
                </a:solidFill>
                <a:latin typeface="Calibri" panose="020F0502020204030204" pitchFamily="34" charset="0"/>
                <a:hlinkClick r:id="rId5"/>
              </a:rPr>
              <a:t>http://nadp.sws.uiuc.edu/committees/tdep/tdepmaps</a:t>
            </a:r>
            <a:r>
              <a:rPr lang="en-US" altLang="en-US" sz="1000" i="1" dirty="0">
                <a:latin typeface="Calibri" panose="020F0502020204030204" pitchFamily="34" charset="0"/>
                <a:hlinkClick r:id="rId5"/>
              </a:rPr>
              <a:t>/</a:t>
            </a:r>
            <a:r>
              <a:rPr lang="en-US" altLang="en-US" sz="1000" i="1" dirty="0">
                <a:latin typeface="Calibri" panose="020F0502020204030204" pitchFamily="34" charset="0"/>
              </a:rPr>
              <a:t> .</a:t>
            </a:r>
            <a:endParaRPr lang="fr-FR" sz="1000" i="1" dirty="0">
              <a:latin typeface="Calibri" panose="020F0502020204030204" pitchFamily="34"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978" y="2492896"/>
            <a:ext cx="359092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Shape 413" descr="gaw_logo_acronym_horizontal"/>
          <p:cNvPicPr preferRelativeResize="0"/>
          <p:nvPr/>
        </p:nvPicPr>
        <p:blipFill rotWithShape="1">
          <a:blip r:embed="rId7">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181379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6" presetClass="exit" presetSubtype="21" fill="hold" nodeType="withEffect">
                                  <p:stCondLst>
                                    <p:cond delay="0"/>
                                  </p:stCondLst>
                                  <p:childTnLst>
                                    <p:animEffect transition="out" filter="barn(inVertical)">
                                      <p:cBhvr>
                                        <p:cTn id="14" dur="500"/>
                                        <p:tgtEl>
                                          <p:spTgt spid="5122"/>
                                        </p:tgtEl>
                                      </p:cBhvr>
                                    </p:animEffect>
                                    <p:set>
                                      <p:cBhvr>
                                        <p:cTn id="15"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91" y="208102"/>
            <a:ext cx="7390505" cy="1143000"/>
          </a:xfrm>
        </p:spPr>
        <p:txBody>
          <a:bodyPr>
            <a:normAutofit fontScale="90000"/>
          </a:bodyPr>
          <a:lstStyle/>
          <a:p>
            <a:r>
              <a:rPr lang="en-US" b="1" dirty="0">
                <a:solidFill>
                  <a:schemeClr val="tx2"/>
                </a:solidFill>
                <a:cs typeface="Arial" panose="020B0604020202020204" pitchFamily="34" charset="0"/>
              </a:rPr>
              <a:t>2019 Expert Meeting on MMF-GTAD</a:t>
            </a:r>
          </a:p>
        </p:txBody>
      </p:sp>
      <p:sp>
        <p:nvSpPr>
          <p:cNvPr id="5" name="Content Placeholder 4"/>
          <p:cNvSpPr>
            <a:spLocks noGrp="1"/>
          </p:cNvSpPr>
          <p:nvPr>
            <p:ph idx="1"/>
          </p:nvPr>
        </p:nvSpPr>
        <p:spPr>
          <a:xfrm>
            <a:off x="363415" y="1501150"/>
            <a:ext cx="8417169" cy="4908895"/>
          </a:xfrm>
        </p:spPr>
        <p:txBody>
          <a:bodyPr>
            <a:noAutofit/>
          </a:bodyPr>
          <a:lstStyle/>
          <a:p>
            <a:pPr marL="0" indent="0">
              <a:buNone/>
            </a:pPr>
            <a:r>
              <a:rPr lang="en-US" sz="1800" dirty="0"/>
              <a:t>Held at WMO, Geneva on 26 and 27 February 2019</a:t>
            </a:r>
          </a:p>
          <a:p>
            <a:pPr marL="0" indent="0">
              <a:buNone/>
            </a:pPr>
            <a:endParaRPr lang="en-US" sz="1800" dirty="0"/>
          </a:p>
          <a:p>
            <a:pPr marL="0" indent="0">
              <a:buNone/>
            </a:pPr>
            <a:r>
              <a:rPr lang="en-US" sz="2000" b="1" dirty="0"/>
              <a:t>Objectives:</a:t>
            </a:r>
          </a:p>
          <a:p>
            <a:r>
              <a:rPr lang="en-US" sz="2000" dirty="0"/>
              <a:t> Updated knowledge of stakeholder activities/needs, the state of global measurement databases, the state of MMF-related science including chemical transport modelling activities (global and hemispheric), global reanalysis activities and measurement-model fusion/mapping activities​</a:t>
            </a:r>
          </a:p>
          <a:p>
            <a:r>
              <a:rPr lang="en-US" sz="2000" dirty="0"/>
              <a:t>A reality check on the suitability of the 3 goals and other key recommendations from the 2017 Workshop​</a:t>
            </a:r>
          </a:p>
          <a:p>
            <a:r>
              <a:rPr lang="en-US" sz="2000" dirty="0"/>
              <a:t>​Updated realistic goals and a path forward for the Global MMF-GTAD Project​</a:t>
            </a:r>
          </a:p>
          <a:p>
            <a:r>
              <a:rPr lang="en-US" sz="2000" dirty="0"/>
              <a:t>Development of the Project's Implementation Plan </a:t>
            </a:r>
          </a:p>
          <a:p>
            <a:r>
              <a:rPr lang="en-US" sz="2000" dirty="0"/>
              <a:t>Development of strategies to obtain the necessary funds to finance the project’s objectives</a:t>
            </a:r>
          </a:p>
        </p:txBody>
      </p:sp>
      <p:pic>
        <p:nvPicPr>
          <p:cNvPr id="4" name="Shape 413" descr="gaw_logo_acronym_horizontal"/>
          <p:cNvPicPr preferRelativeResize="0"/>
          <p:nvPr/>
        </p:nvPicPr>
        <p:blipFill rotWithShape="1">
          <a:blip r:embed="rId2">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418748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58836"/>
            <a:ext cx="8229600" cy="1143000"/>
          </a:xfrm>
        </p:spPr>
        <p:txBody>
          <a:bodyPr>
            <a:normAutofit/>
          </a:bodyPr>
          <a:lstStyle/>
          <a:p>
            <a:r>
              <a:rPr lang="en-US" sz="4000" b="1" dirty="0">
                <a:solidFill>
                  <a:srgbClr val="000090"/>
                </a:solidFill>
                <a:cs typeface="Arial" panose="020B0604020202020204" pitchFamily="34" charset="0"/>
              </a:rPr>
              <a:t>MMF-GTAD Project: Goals</a:t>
            </a:r>
          </a:p>
        </p:txBody>
      </p:sp>
      <p:sp>
        <p:nvSpPr>
          <p:cNvPr id="3" name="Content Placeholder 2"/>
          <p:cNvSpPr>
            <a:spLocks noGrp="1"/>
          </p:cNvSpPr>
          <p:nvPr>
            <p:ph idx="1"/>
          </p:nvPr>
        </p:nvSpPr>
        <p:spPr>
          <a:xfrm>
            <a:off x="395535" y="1281535"/>
            <a:ext cx="8629711" cy="5256584"/>
          </a:xfrm>
        </p:spPr>
        <p:txBody>
          <a:bodyPr>
            <a:normAutofit/>
          </a:bodyPr>
          <a:lstStyle/>
          <a:p>
            <a:pPr>
              <a:spcBef>
                <a:spcPts val="1200"/>
              </a:spcBef>
              <a:buFont typeface="Wingdings" panose="05000000000000000000" pitchFamily="2" charset="2"/>
              <a:buChar char="ü"/>
            </a:pPr>
            <a:r>
              <a:rPr lang="en-US" sz="2000" dirty="0"/>
              <a:t>Agreement to establish a formal WMO/GAW MMF-GTAD Project , with initial focus on S, N and O</a:t>
            </a:r>
            <a:r>
              <a:rPr lang="en-US" sz="2000" baseline="-25000" dirty="0"/>
              <a:t>3</a:t>
            </a:r>
            <a:r>
              <a:rPr lang="en-US" sz="2000" dirty="0"/>
              <a:t>.</a:t>
            </a:r>
          </a:p>
          <a:p>
            <a:pPr>
              <a:spcBef>
                <a:spcPts val="1200"/>
              </a:spcBef>
              <a:buFont typeface="Wingdings" panose="05000000000000000000" pitchFamily="2" charset="2"/>
              <a:buChar char="ü"/>
            </a:pPr>
            <a:r>
              <a:rPr lang="en-US" sz="2000" dirty="0"/>
              <a:t>A plan for a three-goal project:</a:t>
            </a:r>
          </a:p>
          <a:p>
            <a:pPr marL="457200" lvl="1" indent="0">
              <a:spcBef>
                <a:spcPts val="800"/>
              </a:spcBef>
              <a:buNone/>
            </a:pPr>
            <a:r>
              <a:rPr lang="en-US" sz="2000" b="1" dirty="0"/>
              <a:t>Goal 1a (Short Term) </a:t>
            </a:r>
            <a:r>
              <a:rPr lang="en-US" sz="2000" dirty="0"/>
              <a:t>MMF of existing  2010 ensemble global model results with existing data sets (e.g. HTAP). </a:t>
            </a:r>
          </a:p>
          <a:p>
            <a:pPr marL="457200" lvl="1" indent="0">
              <a:spcBef>
                <a:spcPts val="800"/>
              </a:spcBef>
              <a:buNone/>
            </a:pPr>
            <a:r>
              <a:rPr lang="en-US" sz="2000" dirty="0"/>
              <a:t>	Product: comprehensive data set and model ensemble output files and gridded MMF maps</a:t>
            </a:r>
          </a:p>
          <a:p>
            <a:pPr marL="457200" lvl="1" indent="0">
              <a:spcBef>
                <a:spcPts val="800"/>
              </a:spcBef>
              <a:buNone/>
            </a:pPr>
            <a:endParaRPr lang="en-US" sz="2000" dirty="0"/>
          </a:p>
          <a:p>
            <a:pPr marL="457200" lvl="1" indent="0">
              <a:spcBef>
                <a:spcPts val="800"/>
              </a:spcBef>
              <a:buNone/>
            </a:pPr>
            <a:r>
              <a:rPr lang="en-US" sz="2000" b="1" dirty="0"/>
              <a:t>Goal 1b (Medium Term)</a:t>
            </a:r>
            <a:r>
              <a:rPr lang="en-US" sz="2000" dirty="0"/>
              <a:t>  “Stitching” together existing and new national/regional/global MMF-TAD maps (AQMEII, TFMM, Asia, Canada, USA, UK, Sweden, Norway) to produce global maps</a:t>
            </a:r>
          </a:p>
          <a:p>
            <a:pPr marL="457200" lvl="1" indent="0">
              <a:spcBef>
                <a:spcPts val="800"/>
              </a:spcBef>
              <a:buNone/>
            </a:pPr>
            <a:r>
              <a:rPr lang="en-US" sz="2000" b="1" dirty="0"/>
              <a:t>Goal 2 (Long Term)  </a:t>
            </a:r>
            <a:r>
              <a:rPr lang="en-US" sz="2000" dirty="0"/>
              <a:t>Ongoing operational/semi-operational  re-analysis using data assimilation (ECMWF/Copernicus) </a:t>
            </a:r>
          </a:p>
          <a:p>
            <a:pPr>
              <a:spcBef>
                <a:spcPts val="1200"/>
              </a:spcBef>
              <a:buFont typeface="Wingdings" panose="05000000000000000000" pitchFamily="2" charset="2"/>
              <a:buChar char="ü"/>
            </a:pPr>
            <a:endParaRPr lang="en-US" sz="2600" dirty="0"/>
          </a:p>
        </p:txBody>
      </p:sp>
      <p:pic>
        <p:nvPicPr>
          <p:cNvPr id="4" name="Shape 413" descr="gaw_logo_acronym_horizontal"/>
          <p:cNvPicPr preferRelativeResize="0"/>
          <p:nvPr/>
        </p:nvPicPr>
        <p:blipFill rotWithShape="1">
          <a:blip r:embed="rId3">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713013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69" y="29883"/>
            <a:ext cx="8800983" cy="1143000"/>
          </a:xfrm>
        </p:spPr>
        <p:txBody>
          <a:bodyPr>
            <a:normAutofit fontScale="90000"/>
          </a:bodyPr>
          <a:lstStyle/>
          <a:p>
            <a:r>
              <a:rPr lang="en-US" sz="4000" b="1" dirty="0">
                <a:solidFill>
                  <a:srgbClr val="000090"/>
                </a:solidFill>
                <a:cs typeface="Arial" panose="020B0604020202020204" pitchFamily="34" charset="0"/>
              </a:rPr>
              <a:t>MMF-GTAD Project: Goal 1a</a:t>
            </a:r>
            <a:br>
              <a:rPr lang="en-US" sz="4000" b="1" dirty="0">
                <a:solidFill>
                  <a:srgbClr val="000090"/>
                </a:solidFill>
                <a:cs typeface="Arial" panose="020B0604020202020204" pitchFamily="34" charset="0"/>
              </a:rPr>
            </a:br>
            <a:r>
              <a:rPr lang="en-US" sz="4000" b="1" dirty="0">
                <a:solidFill>
                  <a:srgbClr val="000090"/>
                </a:solidFill>
                <a:cs typeface="Arial" panose="020B0604020202020204" pitchFamily="34" charset="0"/>
              </a:rPr>
              <a:t>(~2 years)</a:t>
            </a:r>
          </a:p>
        </p:txBody>
      </p:sp>
      <p:sp>
        <p:nvSpPr>
          <p:cNvPr id="3" name="Content Placeholder 2"/>
          <p:cNvSpPr>
            <a:spLocks noGrp="1"/>
          </p:cNvSpPr>
          <p:nvPr>
            <p:ph idx="1"/>
          </p:nvPr>
        </p:nvSpPr>
        <p:spPr>
          <a:xfrm>
            <a:off x="395536" y="1739330"/>
            <a:ext cx="8629711" cy="5256584"/>
          </a:xfrm>
        </p:spPr>
        <p:txBody>
          <a:bodyPr>
            <a:normAutofit/>
          </a:bodyPr>
          <a:lstStyle/>
          <a:p>
            <a:pPr>
              <a:spcBef>
                <a:spcPts val="1200"/>
              </a:spcBef>
            </a:pPr>
            <a:r>
              <a:rPr lang="en-US" sz="2600" dirty="0"/>
              <a:t>Goal 1a is global in scope</a:t>
            </a:r>
          </a:p>
          <a:p>
            <a:pPr>
              <a:spcBef>
                <a:spcPts val="1200"/>
              </a:spcBef>
            </a:pPr>
            <a:r>
              <a:rPr lang="en-US" sz="2600" dirty="0"/>
              <a:t>Model runs for year 2010</a:t>
            </a:r>
          </a:p>
          <a:p>
            <a:pPr>
              <a:spcBef>
                <a:spcPts val="1200"/>
              </a:spcBef>
            </a:pPr>
            <a:r>
              <a:rPr lang="en-US" sz="2600" dirty="0"/>
              <a:t>2010  measurement data collection activity (NILU and WMO data centers)</a:t>
            </a:r>
          </a:p>
          <a:p>
            <a:pPr>
              <a:spcBef>
                <a:spcPts val="1200"/>
              </a:spcBef>
            </a:pPr>
            <a:r>
              <a:rPr lang="en-US" sz="2600" dirty="0"/>
              <a:t>Collection of multiple ensemble model runs </a:t>
            </a:r>
          </a:p>
          <a:p>
            <a:pPr>
              <a:spcBef>
                <a:spcPts val="1200"/>
              </a:spcBef>
            </a:pPr>
            <a:r>
              <a:rPr lang="en-US" sz="2600" dirty="0"/>
              <a:t>Evaluation of ensemble model runs and how to use them </a:t>
            </a:r>
          </a:p>
          <a:p>
            <a:pPr>
              <a:spcBef>
                <a:spcPts val="1200"/>
              </a:spcBef>
            </a:pPr>
            <a:r>
              <a:rPr lang="en-US" sz="2600" dirty="0"/>
              <a:t>MMF: evaluation of MMF methods and application to 2010</a:t>
            </a:r>
          </a:p>
          <a:p>
            <a:pPr marL="457200" lvl="1" indent="0">
              <a:spcBef>
                <a:spcPts val="1200"/>
              </a:spcBef>
              <a:buNone/>
            </a:pPr>
            <a:endParaRPr lang="en-US" sz="2200" dirty="0"/>
          </a:p>
        </p:txBody>
      </p:sp>
      <p:pic>
        <p:nvPicPr>
          <p:cNvPr id="4" name="Shape 413" descr="gaw_logo_acronym_horizontal"/>
          <p:cNvPicPr preferRelativeResize="0"/>
          <p:nvPr/>
        </p:nvPicPr>
        <p:blipFill rotWithShape="1">
          <a:blip r:embed="rId3">
            <a:alphaModFix/>
          </a:blip>
          <a:srcRect/>
          <a:stretch/>
        </p:blipFill>
        <p:spPr>
          <a:xfrm>
            <a:off x="7584963" y="40730"/>
            <a:ext cx="1440284" cy="662988"/>
          </a:xfrm>
          <a:prstGeom prst="rect">
            <a:avLst/>
          </a:prstGeom>
          <a:noFill/>
          <a:ln>
            <a:noFill/>
          </a:ln>
        </p:spPr>
      </p:pic>
    </p:spTree>
    <p:extLst>
      <p:ext uri="{BB962C8B-B14F-4D97-AF65-F5344CB8AC3E}">
        <p14:creationId xmlns:p14="http://schemas.microsoft.com/office/powerpoint/2010/main" val="218777792"/>
      </p:ext>
    </p:extLst>
  </p:cSld>
  <p:clrMapOvr>
    <a:masterClrMapping/>
  </p:clrMapOvr>
</p:sld>
</file>

<file path=ppt/theme/theme1.xml><?xml version="1.0" encoding="utf-8"?>
<a:theme xmlns:a="http://schemas.openxmlformats.org/drawingml/2006/main" name="WMO_WHITE_Powerpoint_en_f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ody slide">
  <a:themeElements>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osing slide">
  <a:themeElements>
    <a:clrScheme name="Closing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ody slide">
  <a:themeElements>
    <a:clrScheme name="Body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4319</TotalTime>
  <Words>2178</Words>
  <Application>Microsoft Office PowerPoint</Application>
  <PresentationFormat>On-screen Show (4:3)</PresentationFormat>
  <Paragraphs>160</Paragraphs>
  <Slides>14</Slides>
  <Notes>12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14</vt:i4>
      </vt:variant>
    </vt:vector>
  </HeadingPairs>
  <TitlesOfParts>
    <vt:vector size="26" baseType="lpstr">
      <vt:lpstr>Arial Black</vt:lpstr>
      <vt:lpstr>Calibri</vt:lpstr>
      <vt:lpstr>Wingdings</vt:lpstr>
      <vt:lpstr>Arial Narrow</vt:lpstr>
      <vt:lpstr>Arial</vt:lpstr>
      <vt:lpstr>Noto Sans Symbols</vt:lpstr>
      <vt:lpstr>WMO_WHITE_Powerpoint_en_fr</vt:lpstr>
      <vt:lpstr>Title</vt:lpstr>
      <vt:lpstr>Body slide</vt:lpstr>
      <vt:lpstr>Closing slide</vt:lpstr>
      <vt:lpstr>1_Body slide</vt:lpstr>
      <vt:lpstr>1_WMO_WHITE_Powerpoint_en_fr</vt:lpstr>
      <vt:lpstr> Measurement-Model Fusion for Global Total Atmospheric Deposition (MMF-GTAD)</vt:lpstr>
      <vt:lpstr>Why to look at deposition – user perspective</vt:lpstr>
      <vt:lpstr>What is Measurement-Model Fusion? </vt:lpstr>
      <vt:lpstr>MMF-TAD Approach</vt:lpstr>
      <vt:lpstr>Combined measurement-model global maps  of atmospheric deposition</vt:lpstr>
      <vt:lpstr>Measurement-Model Fusion of Total Atmospheric Deposition: Sweden and U.S.A.  </vt:lpstr>
      <vt:lpstr>2019 Expert Meeting on MMF-GTAD</vt:lpstr>
      <vt:lpstr>MMF-GTAD Project: Goals</vt:lpstr>
      <vt:lpstr>MMF-GTAD Project: Goal 1a (~2 years)</vt:lpstr>
      <vt:lpstr>MMF-GTAD Project: Goal 1b (~2 years)</vt:lpstr>
      <vt:lpstr>PowerPoint Presentation</vt:lpstr>
      <vt:lpstr>PowerPoint Presentation</vt:lpstr>
      <vt:lpstr>MMF-GTAD Project: Goal 2  Reanalysis / MMF        (Longer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Carmichael, Gregory R</dc:creator>
  <cp:lastModifiedBy>Oksana Tarasova</cp:lastModifiedBy>
  <cp:revision>136</cp:revision>
  <dcterms:modified xsi:type="dcterms:W3CDTF">2019-05-08T18:32:41Z</dcterms:modified>
</cp:coreProperties>
</file>