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70" r:id="rId3"/>
    <p:sldId id="269" r:id="rId4"/>
    <p:sldId id="263" r:id="rId5"/>
    <p:sldId id="267" r:id="rId6"/>
    <p:sldId id="271" r:id="rId7"/>
    <p:sldId id="272" r:id="rId8"/>
    <p:sldId id="268" r:id="rId9"/>
    <p:sldId id="264" r:id="rId10"/>
    <p:sldId id="283" r:id="rId11"/>
    <p:sldId id="287" r:id="rId12"/>
    <p:sldId id="280" r:id="rId13"/>
    <p:sldId id="285" r:id="rId14"/>
    <p:sldId id="277" r:id="rId15"/>
    <p:sldId id="286" r:id="rId16"/>
    <p:sldId id="265" r:id="rId17"/>
    <p:sldId id="273" r:id="rId18"/>
    <p:sldId id="260" r:id="rId19"/>
    <p:sldId id="288" r:id="rId20"/>
    <p:sldId id="289"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0" autoAdjust="0"/>
    <p:restoredTop sz="94660"/>
  </p:normalViewPr>
  <p:slideViewPr>
    <p:cSldViewPr snapToGrid="0" showGuides="1">
      <p:cViewPr>
        <p:scale>
          <a:sx n="82" d="100"/>
          <a:sy n="82" d="100"/>
        </p:scale>
        <p:origin x="471" y="495"/>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7270F-2F1F-4375-B498-7253AF520C5A}" type="datetimeFigureOut">
              <a:rPr lang="en-GB" smtClean="0"/>
              <a:t>09/05/2019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72CE5-3460-4FF2-B976-1BF73AC77F96}" type="slidenum">
              <a:rPr lang="en-GB" smtClean="0"/>
              <a:t>‹#›</a:t>
            </a:fld>
            <a:endParaRPr lang="en-GB"/>
          </a:p>
        </p:txBody>
      </p:sp>
    </p:spTree>
    <p:extLst>
      <p:ext uri="{BB962C8B-B14F-4D97-AF65-F5344CB8AC3E}">
        <p14:creationId xmlns:p14="http://schemas.microsoft.com/office/powerpoint/2010/main" val="217050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851461" y="1846065"/>
            <a:ext cx="9430257" cy="757130"/>
          </a:xfrm>
          <a:prstGeom prst="rect">
            <a:avLst/>
          </a:prstGeom>
          <a:noFill/>
        </p:spPr>
        <p:txBody>
          <a:bodyPr>
            <a:normAutofit/>
          </a:bodyPr>
          <a:lstStyle>
            <a:lvl1pPr>
              <a:defRPr baseline="0">
                <a:solidFill>
                  <a:schemeClr val="tx1">
                    <a:lumMod val="95000"/>
                    <a:lumOff val="5000"/>
                  </a:schemeClr>
                </a:solidFill>
              </a:defRPr>
            </a:lvl1pPr>
          </a:lstStyle>
          <a:p>
            <a:r>
              <a:rPr lang="en-US" dirty="0" smtClean="0"/>
              <a:t>Tap to add title</a:t>
            </a:r>
            <a:endParaRPr lang="nb-NO" dirty="0"/>
          </a:p>
        </p:txBody>
      </p:sp>
      <p:sp>
        <p:nvSpPr>
          <p:cNvPr id="8" name="Content Placeholder 2"/>
          <p:cNvSpPr>
            <a:spLocks noGrp="1"/>
          </p:cNvSpPr>
          <p:nvPr>
            <p:ph idx="1" hasCustomPrompt="1"/>
          </p:nvPr>
        </p:nvSpPr>
        <p:spPr>
          <a:xfrm>
            <a:off x="1851462" y="2895011"/>
            <a:ext cx="9430256" cy="2929717"/>
          </a:xfrm>
          <a:prstGeom prst="rect">
            <a:avLst/>
          </a:prstGeom>
        </p:spPr>
        <p:txBody>
          <a:bodyPr>
            <a:normAutofit/>
          </a:bodyPr>
          <a:lstStyle>
            <a:lvl1pPr marL="0" indent="0">
              <a:buFont typeface="Arial" panose="020B0604020202020204" pitchFamily="34" charset="0"/>
              <a:buNone/>
              <a:defRPr baseline="0"/>
            </a:lvl1pPr>
          </a:lstStyle>
          <a:p>
            <a:pPr lvl="0"/>
            <a:r>
              <a:rPr lang="en-US" dirty="0" smtClean="0"/>
              <a:t>Tap to add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3259" y="5484086"/>
            <a:ext cx="3675888" cy="1102822"/>
          </a:xfrm>
          <a:prstGeom prst="rect">
            <a:avLst/>
          </a:prstGeom>
        </p:spPr>
      </p:pic>
    </p:spTree>
    <p:extLst>
      <p:ext uri="{BB962C8B-B14F-4D97-AF65-F5344CB8AC3E}">
        <p14:creationId xmlns:p14="http://schemas.microsoft.com/office/powerpoint/2010/main" val="2538764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quot;rainbow&qu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5183188" y="1433384"/>
            <a:ext cx="6172200" cy="4427666"/>
          </a:xfrm>
          <a:prstGeom prst="rect">
            <a:avLst/>
          </a:prstGeo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icon to add content</a:t>
            </a:r>
          </a:p>
        </p:txBody>
      </p:sp>
      <p:sp>
        <p:nvSpPr>
          <p:cNvPr id="7" name="Text Placeholder 3"/>
          <p:cNvSpPr>
            <a:spLocks noGrp="1"/>
          </p:cNvSpPr>
          <p:nvPr>
            <p:ph type="body" sz="half" idx="2"/>
          </p:nvPr>
        </p:nvSpPr>
        <p:spPr>
          <a:xfrm>
            <a:off x="839788" y="1433384"/>
            <a:ext cx="3932237" cy="4435604"/>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itle 1"/>
          <p:cNvSpPr>
            <a:spLocks noGrp="1"/>
          </p:cNvSpPr>
          <p:nvPr>
            <p:ph type="title" hasCustomPrompt="1"/>
          </p:nvPr>
        </p:nvSpPr>
        <p:spPr>
          <a:xfrm>
            <a:off x="838200" y="365126"/>
            <a:ext cx="10515600" cy="796410"/>
          </a:xfrm>
          <a:prstGeom prst="rect">
            <a:avLst/>
          </a:prstGeom>
          <a:noFill/>
        </p:spPr>
        <p:txBody>
          <a:bodyPr>
            <a:normAutofit/>
          </a:bodyPr>
          <a:lstStyle>
            <a:lvl1pPr>
              <a:defRPr b="0" baseline="0"/>
            </a:lvl1pPr>
          </a:lstStyle>
          <a:p>
            <a:r>
              <a:rPr lang="en-US" dirty="0" smtClean="0"/>
              <a:t>Tap to add title</a:t>
            </a:r>
            <a:endParaRPr lang="nb-NO" dirty="0"/>
          </a:p>
        </p:txBody>
      </p:sp>
    </p:spTree>
    <p:extLst>
      <p:ext uri="{BB962C8B-B14F-4D97-AF65-F5344CB8AC3E}">
        <p14:creationId xmlns:p14="http://schemas.microsoft.com/office/powerpoint/2010/main" val="3521546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content &quot;rainbow&qu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349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backgroud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2433638" y="2001838"/>
            <a:ext cx="7996237" cy="3781425"/>
          </a:xfrm>
        </p:spPr>
        <p:txBody>
          <a:bodyPr/>
          <a:lstStyle>
            <a:lvl1pPr>
              <a:defRPr>
                <a:solidFill>
                  <a:schemeClr val="bg1"/>
                </a:solidFill>
                <a:effectLst>
                  <a:outerShdw blurRad="50800" dist="38100" dir="2700000" algn="tl" rotWithShape="0">
                    <a:prstClr val="black">
                      <a:alpha val="40000"/>
                    </a:prstClr>
                  </a:outerShdw>
                </a:effectLst>
              </a:defRPr>
            </a:lvl1pPr>
            <a:lvl2pPr>
              <a:defRPr>
                <a:solidFill>
                  <a:schemeClr val="bg1"/>
                </a:solidFill>
                <a:effectLst>
                  <a:outerShdw blurRad="50800" dist="38100" dir="2700000" algn="tl" rotWithShape="0">
                    <a:prstClr val="black">
                      <a:alpha val="40000"/>
                    </a:prstClr>
                  </a:outerShdw>
                </a:effectLst>
              </a:defRPr>
            </a:lvl2pPr>
            <a:lvl3pPr>
              <a:defRPr>
                <a:solidFill>
                  <a:schemeClr val="bg1"/>
                </a:solidFill>
                <a:effectLst>
                  <a:outerShdw blurRad="50800" dist="38100" dir="2700000" algn="tl" rotWithShape="0">
                    <a:prstClr val="black">
                      <a:alpha val="40000"/>
                    </a:prstClr>
                  </a:outerShdw>
                </a:effectLst>
              </a:defRPr>
            </a:lvl3pPr>
            <a:lvl4pPr>
              <a:defRPr>
                <a:solidFill>
                  <a:schemeClr val="bg1"/>
                </a:solidFill>
                <a:effectLst>
                  <a:outerShdw blurRad="50800" dist="38100" dir="2700000" algn="tl" rotWithShape="0">
                    <a:prstClr val="black">
                      <a:alpha val="40000"/>
                    </a:prstClr>
                  </a:outerShdw>
                </a:effectLst>
              </a:defRPr>
            </a:lvl4pPr>
            <a:lvl5pPr>
              <a:defRPr>
                <a:solidFill>
                  <a:schemeClr val="bg1"/>
                </a:solidFill>
                <a:effectLst>
                  <a:outerShdw blurRad="50800" dist="38100" dir="2700000" algn="tl" rotWithShape="0">
                    <a:prstClr val="black">
                      <a:alpha val="40000"/>
                    </a:prst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853" y="6088165"/>
            <a:ext cx="463220" cy="556352"/>
          </a:xfrm>
          <a:prstGeom prst="rect">
            <a:avLst/>
          </a:prstGeom>
        </p:spPr>
      </p:pic>
    </p:spTree>
    <p:extLst>
      <p:ext uri="{BB962C8B-B14F-4D97-AF65-F5344CB8AC3E}">
        <p14:creationId xmlns:p14="http://schemas.microsoft.com/office/powerpoint/2010/main" val="1704793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of sh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246017" y="3014317"/>
            <a:ext cx="7718253" cy="646331"/>
          </a:xfrm>
          <a:prstGeom prst="rect">
            <a:avLst/>
          </a:prstGeom>
          <a:noFill/>
        </p:spPr>
        <p:txBody>
          <a:bodyPr wrap="square" lIns="91440" tIns="45720" rIns="91440" bIns="45720">
            <a:spAutoFit/>
          </a:bodyPr>
          <a:lstStyle/>
          <a:p>
            <a:pPr algn="ctr"/>
            <a:r>
              <a:rPr lang="en-US" sz="3600" b="0" cap="none" spc="0" dirty="0" smtClean="0">
                <a:ln w="0"/>
                <a:solidFill>
                  <a:schemeClr val="bg1"/>
                </a:solidFill>
                <a:effectLst>
                  <a:outerShdw blurRad="38100" dist="19050" dir="2700000" algn="tl" rotWithShape="0">
                    <a:schemeClr val="dk1">
                      <a:alpha val="40000"/>
                    </a:schemeClr>
                  </a:outerShdw>
                </a:effectLst>
              </a:rPr>
              <a:t>www.nilu.no</a:t>
            </a:r>
            <a:endParaRPr lang="en-US" sz="3600" b="0" cap="none" spc="0" dirty="0">
              <a:ln w="0"/>
              <a:solidFill>
                <a:schemeClr val="bg1"/>
              </a:solidFill>
              <a:effectLst>
                <a:outerShdw blurRad="38100" dist="19050" dir="2700000" algn="tl" rotWithShape="0">
                  <a:schemeClr val="dk1">
                    <a:alpha val="40000"/>
                  </a:schemeClr>
                </a:outerShdw>
              </a:effectLst>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853" y="6088165"/>
            <a:ext cx="463220" cy="556352"/>
          </a:xfrm>
          <a:prstGeom prst="rect">
            <a:avLst/>
          </a:prstGeom>
        </p:spPr>
      </p:pic>
    </p:spTree>
    <p:extLst>
      <p:ext uri="{BB962C8B-B14F-4D97-AF65-F5344CB8AC3E}">
        <p14:creationId xmlns:p14="http://schemas.microsoft.com/office/powerpoint/2010/main" val="28799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inn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FE22455-23BF-4266-86F9-4AFC81961DA1}" type="datetimeFigureOut">
              <a:rPr lang="en-US"/>
              <a:pPr>
                <a:defRPr/>
              </a:pPr>
              <a:t>5/9/2019</a:t>
            </a:fld>
            <a:endParaRPr lang="en-US"/>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184F8A6-4A29-4AD3-B009-789A0B96A28A}" type="slidenum">
              <a:rPr lang="en-US" altLang="en-US"/>
              <a:pPr/>
              <a:t>‹#›</a:t>
            </a:fld>
            <a:endParaRPr lang="en-US" altLang="en-US"/>
          </a:p>
        </p:txBody>
      </p:sp>
    </p:spTree>
    <p:extLst>
      <p:ext uri="{BB962C8B-B14F-4D97-AF65-F5344CB8AC3E}">
        <p14:creationId xmlns:p14="http://schemas.microsoft.com/office/powerpoint/2010/main" val="138136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E8EAA-9392-4817-BA95-A04B98C70F56}" type="datetimeFigureOut">
              <a:rPr lang="nb-NO" smtClean="0"/>
              <a:t>09.05.2019</a:t>
            </a:fld>
            <a:endParaRPr lang="nb-NO"/>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Slide Number Placeholder 3"/>
          <p:cNvSpPr>
            <a:spLocks noGrp="1"/>
          </p:cNvSpPr>
          <p:nvPr>
            <p:ph type="sldNum" sz="quarter" idx="12"/>
          </p:nvPr>
        </p:nvSpPr>
        <p:spPr/>
        <p:txBody>
          <a:bodyPr/>
          <a:lstStyle/>
          <a:p>
            <a:fld id="{2550D996-BB3C-43A4-ABB1-62277C73E377}" type="slidenum">
              <a:rPr lang="nb-NO" smtClean="0"/>
              <a:t>‹#›</a:t>
            </a:fld>
            <a:endParaRPr lang="nb-NO"/>
          </a:p>
        </p:txBody>
      </p:sp>
    </p:spTree>
    <p:extLst>
      <p:ext uri="{BB962C8B-B14F-4D97-AF65-F5344CB8AC3E}">
        <p14:creationId xmlns:p14="http://schemas.microsoft.com/office/powerpoint/2010/main" val="367383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6"/>
            <a:ext cx="10515600" cy="796410"/>
          </a:xfrm>
          <a:prstGeom prst="rect">
            <a:avLst/>
          </a:prstGeom>
          <a:noFill/>
        </p:spPr>
        <p:txBody>
          <a:bodyPr>
            <a:normAutofit/>
          </a:bodyPr>
          <a:lstStyle>
            <a:lvl1pPr>
              <a:defRPr b="0" baseline="0">
                <a:latin typeface="+mj-lt"/>
              </a:defRPr>
            </a:lvl1pPr>
          </a:lstStyle>
          <a:p>
            <a:r>
              <a:rPr lang="en-US" dirty="0" smtClean="0"/>
              <a:t>Tap to add title</a:t>
            </a:r>
            <a:endParaRPr lang="nb-NO" dirty="0"/>
          </a:p>
        </p:txBody>
      </p:sp>
      <p:sp>
        <p:nvSpPr>
          <p:cNvPr id="6" name="Content Placeholder 2"/>
          <p:cNvSpPr>
            <a:spLocks noGrp="1"/>
          </p:cNvSpPr>
          <p:nvPr>
            <p:ph idx="1" hasCustomPrompt="1"/>
          </p:nvPr>
        </p:nvSpPr>
        <p:spPr>
          <a:xfrm>
            <a:off x="838200" y="1396314"/>
            <a:ext cx="10515600" cy="4780649"/>
          </a:xfrm>
          <a:prstGeom prst="rect">
            <a:avLst/>
          </a:prstGeom>
        </p:spPr>
        <p:txBody>
          <a:bodyPr>
            <a:normAutofit/>
          </a:bodyPr>
          <a:lstStyle>
            <a:lvl1pPr>
              <a:defRPr sz="2800"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Tree>
    <p:extLst>
      <p:ext uri="{BB962C8B-B14F-4D97-AF65-F5344CB8AC3E}">
        <p14:creationId xmlns:p14="http://schemas.microsoft.com/office/powerpoint/2010/main" val="529786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759340"/>
          </a:xfrm>
          <a:prstGeom prst="rect">
            <a:avLst/>
          </a:prstGeom>
        </p:spPr>
        <p:txBody>
          <a:bodyPr>
            <a:normAutofit/>
          </a:bodyPr>
          <a:lstStyle>
            <a:lvl1pPr>
              <a:defRPr b="0"/>
            </a:lvl1pPr>
          </a:lstStyle>
          <a:p>
            <a:r>
              <a:rPr lang="en-US" dirty="0" smtClean="0"/>
              <a:t>Tap to add title</a:t>
            </a:r>
            <a:endParaRPr lang="nb-NO" dirty="0"/>
          </a:p>
        </p:txBody>
      </p:sp>
      <p:sp>
        <p:nvSpPr>
          <p:cNvPr id="3" name="Content Placeholder 2"/>
          <p:cNvSpPr>
            <a:spLocks noGrp="1"/>
          </p:cNvSpPr>
          <p:nvPr>
            <p:ph sz="half" idx="1"/>
          </p:nvPr>
        </p:nvSpPr>
        <p:spPr>
          <a:xfrm>
            <a:off x="838200" y="1325005"/>
            <a:ext cx="5181600" cy="4743579"/>
          </a:xfrm>
          <a:prstGeom prst="rect">
            <a:avLst/>
          </a:prstGeom>
        </p:spPr>
        <p:txBody>
          <a:bodyPr>
            <a:normAutofit/>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Content Placeholder 3"/>
          <p:cNvSpPr>
            <a:spLocks noGrp="1"/>
          </p:cNvSpPr>
          <p:nvPr>
            <p:ph sz="half" idx="2"/>
          </p:nvPr>
        </p:nvSpPr>
        <p:spPr>
          <a:xfrm>
            <a:off x="6172200" y="1325005"/>
            <a:ext cx="5181600" cy="4743579"/>
          </a:xfrm>
          <a:prstGeom prst="rect">
            <a:avLst/>
          </a:prstGeom>
        </p:spPr>
        <p:txBody>
          <a:bodyPr>
            <a:normAutofit/>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393745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72200" y="1470454"/>
            <a:ext cx="5183188" cy="506627"/>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285999"/>
            <a:ext cx="5183188" cy="3903664"/>
          </a:xfrm>
          <a:prstGeom prst="rect">
            <a:avLst/>
          </a:prstGeom>
        </p:spPr>
        <p:txBody>
          <a:bodyPr>
            <a:normAutofit/>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3" name="Text Placeholder 2"/>
          <p:cNvSpPr>
            <a:spLocks noGrp="1"/>
          </p:cNvSpPr>
          <p:nvPr>
            <p:ph type="body" idx="1"/>
          </p:nvPr>
        </p:nvSpPr>
        <p:spPr>
          <a:xfrm>
            <a:off x="839788" y="1470454"/>
            <a:ext cx="5157787" cy="506627"/>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285999"/>
            <a:ext cx="5157787" cy="3903664"/>
          </a:xfrm>
          <a:prstGeom prst="rect">
            <a:avLst/>
          </a:prstGeom>
        </p:spPr>
        <p:txBody>
          <a:bodyPr>
            <a:normAutofit/>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8" name="Title 1"/>
          <p:cNvSpPr>
            <a:spLocks noGrp="1"/>
          </p:cNvSpPr>
          <p:nvPr>
            <p:ph type="title" hasCustomPrompt="1"/>
          </p:nvPr>
        </p:nvSpPr>
        <p:spPr>
          <a:xfrm>
            <a:off x="838200" y="365126"/>
            <a:ext cx="10515600" cy="796410"/>
          </a:xfrm>
          <a:prstGeom prst="rect">
            <a:avLst/>
          </a:prstGeom>
          <a:noFill/>
        </p:spPr>
        <p:txBody>
          <a:bodyPr>
            <a:normAutofit/>
          </a:bodyPr>
          <a:lstStyle>
            <a:lvl1pPr>
              <a:defRPr b="0" baseline="0"/>
            </a:lvl1pPr>
          </a:lstStyle>
          <a:p>
            <a:r>
              <a:rPr lang="en-US" dirty="0" smtClean="0"/>
              <a:t>Tap to add title</a:t>
            </a:r>
            <a:endParaRPr lang="nb-NO" dirty="0"/>
          </a:p>
        </p:txBody>
      </p:sp>
    </p:spTree>
    <p:extLst>
      <p:ext uri="{BB962C8B-B14F-4D97-AF65-F5344CB8AC3E}">
        <p14:creationId xmlns:p14="http://schemas.microsoft.com/office/powerpoint/2010/main" val="11331054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1433384"/>
            <a:ext cx="6172200" cy="4427666"/>
          </a:xfrm>
          <a:prstGeom prst="rect">
            <a:avLst/>
          </a:prstGeo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icon to add content</a:t>
            </a:r>
          </a:p>
        </p:txBody>
      </p:sp>
      <p:sp>
        <p:nvSpPr>
          <p:cNvPr id="4" name="Text Placeholder 3"/>
          <p:cNvSpPr>
            <a:spLocks noGrp="1"/>
          </p:cNvSpPr>
          <p:nvPr>
            <p:ph type="body" sz="half" idx="2"/>
          </p:nvPr>
        </p:nvSpPr>
        <p:spPr>
          <a:xfrm>
            <a:off x="839788" y="1433384"/>
            <a:ext cx="3932237" cy="4435604"/>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hasCustomPrompt="1"/>
          </p:nvPr>
        </p:nvSpPr>
        <p:spPr>
          <a:xfrm>
            <a:off x="838200" y="365126"/>
            <a:ext cx="10515600" cy="796410"/>
          </a:xfrm>
          <a:prstGeom prst="rect">
            <a:avLst/>
          </a:prstGeom>
          <a:noFill/>
        </p:spPr>
        <p:txBody>
          <a:bodyPr/>
          <a:lstStyle>
            <a:lvl1pPr>
              <a:defRPr b="0" baseline="0"/>
            </a:lvl1pPr>
          </a:lstStyle>
          <a:p>
            <a:r>
              <a:rPr lang="en-US" dirty="0" smtClean="0"/>
              <a:t>Tap to add title</a:t>
            </a:r>
            <a:endParaRPr lang="nb-NO" dirty="0"/>
          </a:p>
        </p:txBody>
      </p:sp>
    </p:spTree>
    <p:extLst>
      <p:ext uri="{BB962C8B-B14F-4D97-AF65-F5344CB8AC3E}">
        <p14:creationId xmlns:p14="http://schemas.microsoft.com/office/powerpoint/2010/main" val="7438990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conten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41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quot;rainbow&qu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365126"/>
            <a:ext cx="10515600" cy="796410"/>
          </a:xfrm>
          <a:prstGeom prst="rect">
            <a:avLst/>
          </a:prstGeom>
          <a:noFill/>
        </p:spPr>
        <p:txBody>
          <a:bodyPr>
            <a:normAutofit/>
          </a:bodyPr>
          <a:lstStyle>
            <a:lvl1pPr>
              <a:defRPr b="0" baseline="0"/>
            </a:lvl1pPr>
          </a:lstStyle>
          <a:p>
            <a:r>
              <a:rPr lang="en-US" dirty="0" smtClean="0"/>
              <a:t>Tap to add title</a:t>
            </a:r>
            <a:endParaRPr lang="nb-NO" dirty="0"/>
          </a:p>
        </p:txBody>
      </p:sp>
      <p:sp>
        <p:nvSpPr>
          <p:cNvPr id="9" name="Content Placeholder 2"/>
          <p:cNvSpPr>
            <a:spLocks noGrp="1"/>
          </p:cNvSpPr>
          <p:nvPr>
            <p:ph idx="1" hasCustomPrompt="1"/>
          </p:nvPr>
        </p:nvSpPr>
        <p:spPr>
          <a:xfrm>
            <a:off x="838200" y="1396314"/>
            <a:ext cx="10515600" cy="4780649"/>
          </a:xfrm>
          <a:prstGeom prst="rect">
            <a:avLst/>
          </a:prstGeom>
        </p:spPr>
        <p:txBody>
          <a:bodyPr>
            <a:normAutofit/>
          </a:bodyPr>
          <a:lstStyle>
            <a:lvl1pPr>
              <a:defRPr sz="2800"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Tree>
    <p:extLst>
      <p:ext uri="{BB962C8B-B14F-4D97-AF65-F5344CB8AC3E}">
        <p14:creationId xmlns:p14="http://schemas.microsoft.com/office/powerpoint/2010/main" val="27543935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quot;Rainbow&qu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365126"/>
            <a:ext cx="10515600" cy="759340"/>
          </a:xfrm>
          <a:prstGeom prst="rect">
            <a:avLst/>
          </a:prstGeom>
        </p:spPr>
        <p:txBody>
          <a:bodyPr>
            <a:normAutofit/>
          </a:bodyPr>
          <a:lstStyle>
            <a:lvl1pPr>
              <a:defRPr b="0"/>
            </a:lvl1pPr>
          </a:lstStyle>
          <a:p>
            <a:r>
              <a:rPr lang="en-US" dirty="0" smtClean="0"/>
              <a:t>Tap to add title</a:t>
            </a:r>
            <a:endParaRPr lang="nb-NO" dirty="0"/>
          </a:p>
        </p:txBody>
      </p:sp>
      <p:sp>
        <p:nvSpPr>
          <p:cNvPr id="7" name="Content Placeholder 2"/>
          <p:cNvSpPr>
            <a:spLocks noGrp="1"/>
          </p:cNvSpPr>
          <p:nvPr>
            <p:ph sz="half" idx="1"/>
          </p:nvPr>
        </p:nvSpPr>
        <p:spPr>
          <a:xfrm>
            <a:off x="838200" y="1433384"/>
            <a:ext cx="5181600" cy="4743579"/>
          </a:xfrm>
          <a:prstGeom prst="rect">
            <a:avLst/>
          </a:prstGeom>
        </p:spPr>
        <p:txBody>
          <a:bodyPr>
            <a:normAutofit/>
          </a:bodyPr>
          <a:lstStyle>
            <a:lvl1pPr>
              <a:defRPr sz="2800">
                <a:latin typeface="+mn-l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8" name="Content Placeholder 3"/>
          <p:cNvSpPr>
            <a:spLocks noGrp="1"/>
          </p:cNvSpPr>
          <p:nvPr>
            <p:ph sz="half" idx="2"/>
          </p:nvPr>
        </p:nvSpPr>
        <p:spPr>
          <a:xfrm>
            <a:off x="6172200" y="1433384"/>
            <a:ext cx="5181600" cy="4743579"/>
          </a:xfrm>
          <a:prstGeom prst="rect">
            <a:avLst/>
          </a:prstGeom>
        </p:spPr>
        <p:txBody>
          <a:bodyPr>
            <a:normAutofit/>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3582085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quot;rainbow&qu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839788" y="1470454"/>
            <a:ext cx="5157787" cy="506627"/>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839788" y="2285999"/>
            <a:ext cx="5157787" cy="3903664"/>
          </a:xfrm>
          <a:prstGeom prst="rect">
            <a:avLst/>
          </a:prstGeom>
        </p:spPr>
        <p:txBody>
          <a:bodyPr>
            <a:normAutofit/>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1" name="Text Placeholder 4"/>
          <p:cNvSpPr>
            <a:spLocks noGrp="1"/>
          </p:cNvSpPr>
          <p:nvPr>
            <p:ph type="body" sz="quarter" idx="3"/>
          </p:nvPr>
        </p:nvSpPr>
        <p:spPr>
          <a:xfrm>
            <a:off x="6172200" y="1470454"/>
            <a:ext cx="5183188" cy="506627"/>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4"/>
          </p:nvPr>
        </p:nvSpPr>
        <p:spPr>
          <a:xfrm>
            <a:off x="6172200" y="2285999"/>
            <a:ext cx="5183188" cy="3903664"/>
          </a:xfrm>
          <a:prstGeom prst="rect">
            <a:avLst/>
          </a:prstGeom>
        </p:spPr>
        <p:txBody>
          <a:bodyPr>
            <a:normAutofit/>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3" name="Title 1"/>
          <p:cNvSpPr>
            <a:spLocks noGrp="1"/>
          </p:cNvSpPr>
          <p:nvPr>
            <p:ph type="title" hasCustomPrompt="1"/>
          </p:nvPr>
        </p:nvSpPr>
        <p:spPr>
          <a:xfrm>
            <a:off x="838200" y="365126"/>
            <a:ext cx="10515600" cy="796410"/>
          </a:xfrm>
          <a:prstGeom prst="rect">
            <a:avLst/>
          </a:prstGeom>
          <a:noFill/>
        </p:spPr>
        <p:txBody>
          <a:bodyPr>
            <a:normAutofit/>
          </a:bodyPr>
          <a:lstStyle>
            <a:lvl1pPr>
              <a:defRPr b="0" baseline="0"/>
            </a:lvl1pPr>
          </a:lstStyle>
          <a:p>
            <a:r>
              <a:rPr lang="en-US" dirty="0" smtClean="0"/>
              <a:t>Tap to add title</a:t>
            </a:r>
            <a:endParaRPr lang="nb-NO" dirty="0"/>
          </a:p>
        </p:txBody>
      </p:sp>
    </p:spTree>
    <p:extLst>
      <p:ext uri="{BB962C8B-B14F-4D97-AF65-F5344CB8AC3E}">
        <p14:creationId xmlns:p14="http://schemas.microsoft.com/office/powerpoint/2010/main" val="22141770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838200" y="352770"/>
            <a:ext cx="10515600" cy="833480"/>
          </a:xfrm>
          <a:prstGeom prst="rect">
            <a:avLst/>
          </a:prstGeom>
        </p:spPr>
        <p:txBody>
          <a:bodyPr vert="horz" lIns="91440" tIns="45720" rIns="91440" bIns="45720" rtlCol="0" anchor="ctr">
            <a:normAutofit/>
          </a:bodyPr>
          <a:lstStyle/>
          <a:p>
            <a:r>
              <a:rPr lang="en-US" smtClean="0"/>
              <a:t>Click to edit Master title style</a:t>
            </a:r>
            <a:endParaRPr lang="nb-NO" dirty="0"/>
          </a:p>
        </p:txBody>
      </p:sp>
      <p:sp>
        <p:nvSpPr>
          <p:cNvPr id="12" name="Text Placeholder 11"/>
          <p:cNvSpPr>
            <a:spLocks noGrp="1"/>
          </p:cNvSpPr>
          <p:nvPr>
            <p:ph type="body" idx="1"/>
          </p:nvPr>
        </p:nvSpPr>
        <p:spPr>
          <a:xfrm>
            <a:off x="838200" y="1458097"/>
            <a:ext cx="10515600" cy="4793007"/>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13" name="Date Placeholder 1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D1E60-B910-4917-9986-E0B509723ECA}" type="datetimeFigureOut">
              <a:rPr lang="nb-NO" smtClean="0"/>
              <a:t>09.05.2019</a:t>
            </a:fld>
            <a:endParaRPr lang="nb-NO"/>
          </a:p>
        </p:txBody>
      </p:sp>
      <p:sp>
        <p:nvSpPr>
          <p:cNvPr id="14" name="Slide Number Placeholder 1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15668-49B2-45C1-B827-2750201CB8AE}" type="slidenum">
              <a:rPr lang="nb-NO" smtClean="0"/>
              <a:t>‹#›</a:t>
            </a:fld>
            <a:endParaRPr lang="nb-NO"/>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600" y="6067307"/>
            <a:ext cx="468000" cy="562093"/>
          </a:xfrm>
          <a:prstGeom prst="rect">
            <a:avLst/>
          </a:prstGeom>
        </p:spPr>
      </p:pic>
    </p:spTree>
    <p:extLst>
      <p:ext uri="{BB962C8B-B14F-4D97-AF65-F5344CB8AC3E}">
        <p14:creationId xmlns:p14="http://schemas.microsoft.com/office/powerpoint/2010/main" val="3726361777"/>
      </p:ext>
    </p:extLst>
  </p:cSld>
  <p:clrMap bg1="lt1" tx1="dk1" bg2="lt2" tx2="dk2" accent1="accent1" accent2="accent2" accent3="accent3" accent4="accent4" accent5="accent5" accent6="accent6" hlink="hlink" folHlink="folHlink"/>
  <p:sldLayoutIdLst>
    <p:sldLayoutId id="2147483675" r:id="rId1"/>
    <p:sldLayoutId id="2147483662" r:id="rId2"/>
    <p:sldLayoutId id="2147483663" r:id="rId3"/>
    <p:sldLayoutId id="2147483664" r:id="rId4"/>
    <p:sldLayoutId id="2147483666" r:id="rId5"/>
    <p:sldLayoutId id="2147483676" r:id="rId6"/>
    <p:sldLayoutId id="2147483667" r:id="rId7"/>
    <p:sldLayoutId id="2147483668" r:id="rId8"/>
    <p:sldLayoutId id="2147483669" r:id="rId9"/>
    <p:sldLayoutId id="2147483671" r:id="rId10"/>
    <p:sldLayoutId id="2147483677" r:id="rId11"/>
    <p:sldLayoutId id="2147483672" r:id="rId12"/>
    <p:sldLayoutId id="2147483678" r:id="rId13"/>
    <p:sldLayoutId id="2147483679" r:id="rId14"/>
    <p:sldLayoutId id="214748368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800" b="0" kern="1200">
          <a:solidFill>
            <a:srgbClr val="009DE0"/>
          </a:solidFill>
          <a:latin typeface="+mj-lt"/>
          <a:ea typeface="+mj-ea"/>
          <a:cs typeface="+mj-cs"/>
        </a:defRPr>
      </a:lvl1pPr>
    </p:titleStyle>
    <p:bodyStyle>
      <a:lvl1pPr marL="0" marR="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wtec.de/"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359" y="1530755"/>
            <a:ext cx="10304256" cy="757130"/>
          </a:xfrm>
        </p:spPr>
        <p:txBody>
          <a:bodyPr>
            <a:normAutofit fontScale="90000"/>
          </a:bodyPr>
          <a:lstStyle/>
          <a:p>
            <a:r>
              <a:rPr lang="en-GB" dirty="0"/>
              <a:t>Comparing different methods for estimating atmospheric deposition in Norway, and the effects on the critical load exceedances</a:t>
            </a:r>
            <a:endParaRPr lang="nb-NO" dirty="0"/>
          </a:p>
        </p:txBody>
      </p:sp>
      <p:sp>
        <p:nvSpPr>
          <p:cNvPr id="3" name="Content Placeholder 2"/>
          <p:cNvSpPr>
            <a:spLocks noGrp="1"/>
          </p:cNvSpPr>
          <p:nvPr>
            <p:ph idx="1"/>
          </p:nvPr>
        </p:nvSpPr>
        <p:spPr>
          <a:xfrm>
            <a:off x="1386380" y="3131494"/>
            <a:ext cx="9430256" cy="2929717"/>
          </a:xfrm>
        </p:spPr>
        <p:txBody>
          <a:bodyPr/>
          <a:lstStyle/>
          <a:p>
            <a:r>
              <a:rPr lang="nb-NO" dirty="0"/>
              <a:t>Wenche Aas, Kari Austnes and Hilde Fagerli</a:t>
            </a:r>
          </a:p>
        </p:txBody>
      </p:sp>
      <p:pic>
        <p:nvPicPr>
          <p:cNvPr id="1026" name="Picture 2" descr="Norsk Institutt for Vannforsk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481" y="5734707"/>
            <a:ext cx="2414204" cy="91739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Meteorologisk Institut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p:cNvGrpSpPr/>
          <p:nvPr/>
        </p:nvGrpSpPr>
        <p:grpSpPr>
          <a:xfrm>
            <a:off x="7508600" y="5752157"/>
            <a:ext cx="2364445" cy="899948"/>
            <a:chOff x="7887849" y="5542892"/>
            <a:chExt cx="2995789" cy="1091763"/>
          </a:xfrm>
        </p:grpSpPr>
        <p:pic>
          <p:nvPicPr>
            <p:cNvPr id="7" name="Picture 6"/>
            <p:cNvPicPr>
              <a:picLocks noChangeAspect="1"/>
            </p:cNvPicPr>
            <p:nvPr/>
          </p:nvPicPr>
          <p:blipFill rotWithShape="1">
            <a:blip r:embed="rId3"/>
            <a:srcRect l="1360" t="369" r="-1360" b="48522"/>
            <a:stretch/>
          </p:blipFill>
          <p:spPr>
            <a:xfrm>
              <a:off x="7887849" y="5542892"/>
              <a:ext cx="2028825" cy="1090449"/>
            </a:xfrm>
            <a:prstGeom prst="rect">
              <a:avLst/>
            </a:prstGeom>
          </p:spPr>
        </p:pic>
        <p:pic>
          <p:nvPicPr>
            <p:cNvPr id="6" name="Picture 5"/>
            <p:cNvPicPr>
              <a:picLocks noChangeAspect="1"/>
            </p:cNvPicPr>
            <p:nvPr/>
          </p:nvPicPr>
          <p:blipFill rotWithShape="1">
            <a:blip r:embed="rId3"/>
            <a:srcRect l="-16" t="51747" r="16" b="-740"/>
            <a:stretch/>
          </p:blipFill>
          <p:spPr>
            <a:xfrm>
              <a:off x="8764641" y="5542892"/>
              <a:ext cx="2118997" cy="1091763"/>
            </a:xfrm>
            <a:prstGeom prst="rect">
              <a:avLst/>
            </a:prstGeom>
          </p:spPr>
        </p:pic>
      </p:grpSp>
      <p:pic>
        <p:nvPicPr>
          <p:cNvPr id="10" name="Picture 9"/>
          <p:cNvPicPr>
            <a:picLocks noChangeAspect="1"/>
          </p:cNvPicPr>
          <p:nvPr/>
        </p:nvPicPr>
        <p:blipFill>
          <a:blip r:embed="rId4"/>
          <a:stretch>
            <a:fillRect/>
          </a:stretch>
        </p:blipFill>
        <p:spPr>
          <a:xfrm>
            <a:off x="10681760" y="4596352"/>
            <a:ext cx="1410729" cy="1946855"/>
          </a:xfrm>
          <a:prstGeom prst="rect">
            <a:avLst/>
          </a:prstGeom>
          <a:ln>
            <a:solidFill>
              <a:schemeClr val="tx1"/>
            </a:solidFill>
          </a:ln>
        </p:spPr>
      </p:pic>
    </p:spTree>
    <p:extLst>
      <p:ext uri="{BB962C8B-B14F-4D97-AF65-F5344CB8AC3E}">
        <p14:creationId xmlns:p14="http://schemas.microsoft.com/office/powerpoint/2010/main" val="105856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7" y="1071578"/>
            <a:ext cx="1992960" cy="2880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500" y="1071578"/>
            <a:ext cx="1992960" cy="288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91" y="2476049"/>
            <a:ext cx="1992960" cy="288000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559" y="4017045"/>
            <a:ext cx="1992960" cy="2880000"/>
          </a:xfrm>
          <a:prstGeom prst="rect">
            <a:avLst/>
          </a:prstGeom>
        </p:spPr>
      </p:pic>
      <p:sp>
        <p:nvSpPr>
          <p:cNvPr id="21" name="TextBox 20"/>
          <p:cNvSpPr txBox="1"/>
          <p:nvPr/>
        </p:nvSpPr>
        <p:spPr>
          <a:xfrm>
            <a:off x="2694500" y="1095258"/>
            <a:ext cx="724878" cy="369332"/>
          </a:xfrm>
          <a:prstGeom prst="rect">
            <a:avLst/>
          </a:prstGeom>
          <a:noFill/>
        </p:spPr>
        <p:txBody>
          <a:bodyPr wrap="none" rtlCol="0">
            <a:spAutoFit/>
          </a:bodyPr>
          <a:lstStyle/>
          <a:p>
            <a:r>
              <a:rPr lang="nb-NO" dirty="0" smtClean="0"/>
              <a:t>EMEP</a:t>
            </a:r>
            <a:endParaRPr lang="nb-NO" dirty="0"/>
          </a:p>
        </p:txBody>
      </p:sp>
      <p:sp>
        <p:nvSpPr>
          <p:cNvPr id="22" name="TextBox 21"/>
          <p:cNvSpPr txBox="1"/>
          <p:nvPr/>
        </p:nvSpPr>
        <p:spPr>
          <a:xfrm>
            <a:off x="30314" y="1071578"/>
            <a:ext cx="547394" cy="369332"/>
          </a:xfrm>
          <a:prstGeom prst="rect">
            <a:avLst/>
          </a:prstGeom>
          <a:noFill/>
        </p:spPr>
        <p:txBody>
          <a:bodyPr wrap="none" rtlCol="0">
            <a:spAutoFit/>
          </a:bodyPr>
          <a:lstStyle/>
          <a:p>
            <a:r>
              <a:rPr lang="nb-NO" dirty="0" smtClean="0"/>
              <a:t>Obs</a:t>
            </a:r>
            <a:endParaRPr lang="nb-NO" dirty="0"/>
          </a:p>
        </p:txBody>
      </p:sp>
      <p:sp>
        <p:nvSpPr>
          <p:cNvPr id="24" name="TextBox 23"/>
          <p:cNvSpPr txBox="1"/>
          <p:nvPr/>
        </p:nvSpPr>
        <p:spPr>
          <a:xfrm>
            <a:off x="145885" y="4888293"/>
            <a:ext cx="1449499" cy="646331"/>
          </a:xfrm>
          <a:prstGeom prst="rect">
            <a:avLst/>
          </a:prstGeom>
          <a:noFill/>
        </p:spPr>
        <p:txBody>
          <a:bodyPr wrap="none" rtlCol="0">
            <a:spAutoFit/>
          </a:bodyPr>
          <a:lstStyle/>
          <a:p>
            <a:r>
              <a:rPr lang="nb-NO" dirty="0" err="1" smtClean="0"/>
              <a:t>Difference</a:t>
            </a:r>
            <a:r>
              <a:rPr lang="nb-NO" dirty="0" smtClean="0"/>
              <a:t/>
            </a:r>
            <a:br>
              <a:rPr lang="nb-NO" dirty="0" smtClean="0"/>
            </a:br>
            <a:r>
              <a:rPr lang="nb-NO" dirty="0" smtClean="0"/>
              <a:t>radius 500km</a:t>
            </a:r>
            <a:endParaRPr lang="nb-NO" dirty="0"/>
          </a:p>
        </p:txBody>
      </p:sp>
      <p:sp>
        <p:nvSpPr>
          <p:cNvPr id="25" name="TextBox 24"/>
          <p:cNvSpPr txBox="1"/>
          <p:nvPr/>
        </p:nvSpPr>
        <p:spPr>
          <a:xfrm>
            <a:off x="5680181" y="5272379"/>
            <a:ext cx="1544334" cy="646331"/>
          </a:xfrm>
          <a:prstGeom prst="rect">
            <a:avLst/>
          </a:prstGeom>
          <a:noFill/>
        </p:spPr>
        <p:txBody>
          <a:bodyPr wrap="none" rtlCol="0">
            <a:spAutoFit/>
          </a:bodyPr>
          <a:lstStyle/>
          <a:p>
            <a:r>
              <a:rPr lang="nb-NO" dirty="0" err="1" smtClean="0"/>
              <a:t>Combined</a:t>
            </a:r>
            <a:r>
              <a:rPr lang="nb-NO" dirty="0" smtClean="0"/>
              <a:t> </a:t>
            </a:r>
            <a:br>
              <a:rPr lang="nb-NO" dirty="0" smtClean="0"/>
            </a:br>
            <a:r>
              <a:rPr lang="nb-NO" dirty="0" err="1" smtClean="0"/>
              <a:t>concentration</a:t>
            </a:r>
            <a:r>
              <a:rPr lang="nb-NO" dirty="0" smtClean="0"/>
              <a:t> </a:t>
            </a:r>
            <a:endParaRPr lang="nb-NO" dirty="0"/>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8565" y="2493596"/>
            <a:ext cx="1992960" cy="2880000"/>
          </a:xfrm>
          <a:prstGeom prst="rect">
            <a:avLst/>
          </a:prstGeom>
        </p:spPr>
      </p:pic>
      <p:pic>
        <p:nvPicPr>
          <p:cNvPr id="43" name="Picture 42"/>
          <p:cNvPicPr>
            <a:picLocks noChangeAspect="1"/>
          </p:cNvPicPr>
          <p:nvPr/>
        </p:nvPicPr>
        <p:blipFill rotWithShape="1">
          <a:blip r:embed="rId7">
            <a:extLst>
              <a:ext uri="{28A0092B-C50C-407E-A947-70E740481C1C}">
                <a14:useLocalDpi xmlns:a14="http://schemas.microsoft.com/office/drawing/2010/main" val="0"/>
              </a:ext>
            </a:extLst>
          </a:blip>
          <a:srcRect l="21635" t="13511" r="18412" b="15417"/>
          <a:stretch/>
        </p:blipFill>
        <p:spPr>
          <a:xfrm>
            <a:off x="10107557" y="2693588"/>
            <a:ext cx="2057059" cy="2590950"/>
          </a:xfrm>
          <a:prstGeom prst="rect">
            <a:avLst/>
          </a:prstGeom>
        </p:spPr>
      </p:pic>
      <p:sp>
        <p:nvSpPr>
          <p:cNvPr id="45" name="TextBox 44"/>
          <p:cNvSpPr txBox="1"/>
          <p:nvPr/>
        </p:nvSpPr>
        <p:spPr>
          <a:xfrm>
            <a:off x="8651163" y="5505112"/>
            <a:ext cx="553357" cy="369332"/>
          </a:xfrm>
          <a:prstGeom prst="rect">
            <a:avLst/>
          </a:prstGeom>
          <a:noFill/>
        </p:spPr>
        <p:txBody>
          <a:bodyPr wrap="none" rtlCol="0">
            <a:spAutoFit/>
          </a:bodyPr>
          <a:lstStyle/>
          <a:p>
            <a:r>
              <a:rPr lang="nb-NO" dirty="0" smtClean="0"/>
              <a:t>mm</a:t>
            </a:r>
            <a:endParaRPr lang="nb-NO" dirty="0"/>
          </a:p>
        </p:txBody>
      </p:sp>
      <p:sp>
        <p:nvSpPr>
          <p:cNvPr id="11" name="TextBox 10"/>
          <p:cNvSpPr txBox="1"/>
          <p:nvPr/>
        </p:nvSpPr>
        <p:spPr>
          <a:xfrm>
            <a:off x="10364097" y="5347315"/>
            <a:ext cx="1800519" cy="369332"/>
          </a:xfrm>
          <a:prstGeom prst="rect">
            <a:avLst/>
          </a:prstGeom>
          <a:solidFill>
            <a:schemeClr val="accent2">
              <a:lumMod val="40000"/>
              <a:lumOff val="60000"/>
              <a:alpha val="56078"/>
            </a:schemeClr>
          </a:solidFill>
          <a:ln>
            <a:solidFill>
              <a:schemeClr val="tx1"/>
            </a:solidFill>
          </a:ln>
        </p:spPr>
        <p:txBody>
          <a:bodyPr wrap="square" rtlCol="0">
            <a:spAutoFit/>
          </a:bodyPr>
          <a:lstStyle/>
          <a:p>
            <a:r>
              <a:rPr lang="nb-NO" b="1" dirty="0" smtClean="0"/>
              <a:t>xSO4 </a:t>
            </a:r>
            <a:r>
              <a:rPr lang="nb-NO" b="1" dirty="0" err="1" smtClean="0"/>
              <a:t>wet</a:t>
            </a:r>
            <a:r>
              <a:rPr lang="nb-NO" b="1" dirty="0" smtClean="0"/>
              <a:t> </a:t>
            </a:r>
            <a:r>
              <a:rPr lang="nb-NO" b="1" dirty="0" err="1" smtClean="0"/>
              <a:t>dep</a:t>
            </a:r>
            <a:r>
              <a:rPr lang="nb-NO" b="1" dirty="0" smtClean="0"/>
              <a:t>, </a:t>
            </a:r>
            <a:endParaRPr lang="nb-NO" b="1" dirty="0"/>
          </a:p>
        </p:txBody>
      </p:sp>
      <p:sp>
        <p:nvSpPr>
          <p:cNvPr id="47" name="TextBox 46"/>
          <p:cNvSpPr txBox="1"/>
          <p:nvPr/>
        </p:nvSpPr>
        <p:spPr>
          <a:xfrm>
            <a:off x="11612035" y="423983"/>
            <a:ext cx="184731" cy="369332"/>
          </a:xfrm>
          <a:prstGeom prst="rect">
            <a:avLst/>
          </a:prstGeom>
          <a:noFill/>
        </p:spPr>
        <p:txBody>
          <a:bodyPr wrap="none" rtlCol="0">
            <a:spAutoFit/>
          </a:bodyPr>
          <a:lstStyle/>
          <a:p>
            <a:endParaRPr lang="nb-NO" dirty="0"/>
          </a:p>
        </p:txBody>
      </p:sp>
      <p:sp>
        <p:nvSpPr>
          <p:cNvPr id="50" name="Plus 49"/>
          <p:cNvSpPr/>
          <p:nvPr/>
        </p:nvSpPr>
        <p:spPr>
          <a:xfrm>
            <a:off x="1923649" y="2493596"/>
            <a:ext cx="788253" cy="779639"/>
          </a:xfrm>
          <a:prstGeom prst="mathPlus">
            <a:avLst>
              <a:gd name="adj1" fmla="val 14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1" name="Right Arrow 50"/>
          <p:cNvSpPr/>
          <p:nvPr/>
        </p:nvSpPr>
        <p:spPr>
          <a:xfrm>
            <a:off x="4757602" y="3587558"/>
            <a:ext cx="591181" cy="18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Multiply 51"/>
          <p:cNvSpPr/>
          <p:nvPr/>
        </p:nvSpPr>
        <p:spPr>
          <a:xfrm>
            <a:off x="7318023" y="3359266"/>
            <a:ext cx="669008" cy="820856"/>
          </a:xfrm>
          <a:prstGeom prst="mathMultiply">
            <a:avLst>
              <a:gd name="adj1" fmla="val 15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ight Arrow 52"/>
          <p:cNvSpPr/>
          <p:nvPr/>
        </p:nvSpPr>
        <p:spPr>
          <a:xfrm>
            <a:off x="10235828" y="3496490"/>
            <a:ext cx="591181" cy="18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itle 53"/>
          <p:cNvSpPr>
            <a:spLocks noGrp="1"/>
          </p:cNvSpPr>
          <p:nvPr>
            <p:ph type="title"/>
          </p:nvPr>
        </p:nvSpPr>
        <p:spPr>
          <a:xfrm>
            <a:off x="620486" y="-7556"/>
            <a:ext cx="10515600" cy="796410"/>
          </a:xfrm>
        </p:spPr>
        <p:txBody>
          <a:bodyPr/>
          <a:lstStyle/>
          <a:p>
            <a:r>
              <a:rPr lang="en-US" dirty="0" smtClean="0"/>
              <a:t>Example on wet deposition correction</a:t>
            </a:r>
            <a:endParaRPr lang="en-GB" dirty="0"/>
          </a:p>
        </p:txBody>
      </p:sp>
    </p:spTree>
    <p:extLst>
      <p:ext uri="{BB962C8B-B14F-4D97-AF65-F5344CB8AC3E}">
        <p14:creationId xmlns:p14="http://schemas.microsoft.com/office/powerpoint/2010/main" val="2169957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wet deposition</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286" t="14423" r="19050" b="16596"/>
          <a:stretch/>
        </p:blipFill>
        <p:spPr>
          <a:xfrm>
            <a:off x="1161237" y="1753285"/>
            <a:ext cx="3834210" cy="4873305"/>
          </a:xfrm>
          <a:prstGeom prst="rect">
            <a:avLst/>
          </a:prstGeom>
          <a:ln>
            <a:no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635" t="13511" r="18412" b="15417"/>
          <a:stretch/>
        </p:blipFill>
        <p:spPr>
          <a:xfrm>
            <a:off x="6079589" y="1521877"/>
            <a:ext cx="4236561" cy="5336123"/>
          </a:xfrm>
          <a:prstGeom prst="rect">
            <a:avLst/>
          </a:prstGeom>
        </p:spPr>
      </p:pic>
      <p:sp>
        <p:nvSpPr>
          <p:cNvPr id="9" name="TextBox 8"/>
          <p:cNvSpPr txBox="1"/>
          <p:nvPr/>
        </p:nvSpPr>
        <p:spPr>
          <a:xfrm>
            <a:off x="1411491" y="1482391"/>
            <a:ext cx="1577185" cy="1200329"/>
          </a:xfrm>
          <a:prstGeom prst="rect">
            <a:avLst/>
          </a:prstGeom>
          <a:solidFill>
            <a:schemeClr val="bg1"/>
          </a:solidFill>
        </p:spPr>
        <p:txBody>
          <a:bodyPr wrap="square" rtlCol="0">
            <a:spAutoFit/>
          </a:bodyPr>
          <a:lstStyle/>
          <a:p>
            <a:r>
              <a:rPr lang="en-US" dirty="0" smtClean="0"/>
              <a:t>Observational method with statistical kriging</a:t>
            </a:r>
            <a:endParaRPr lang="en-GB" dirty="0"/>
          </a:p>
        </p:txBody>
      </p:sp>
      <p:sp>
        <p:nvSpPr>
          <p:cNvPr id="10" name="TextBox 9"/>
          <p:cNvSpPr txBox="1"/>
          <p:nvPr/>
        </p:nvSpPr>
        <p:spPr>
          <a:xfrm>
            <a:off x="6830385" y="1680567"/>
            <a:ext cx="1577185" cy="646331"/>
          </a:xfrm>
          <a:prstGeom prst="rect">
            <a:avLst/>
          </a:prstGeom>
          <a:solidFill>
            <a:schemeClr val="bg1"/>
          </a:solidFill>
        </p:spPr>
        <p:txBody>
          <a:bodyPr wrap="square" rtlCol="0">
            <a:spAutoFit/>
          </a:bodyPr>
          <a:lstStyle/>
          <a:p>
            <a:r>
              <a:rPr lang="en-US" dirty="0" smtClean="0"/>
              <a:t>Combined MMF method</a:t>
            </a:r>
            <a:endParaRPr lang="en-GB" dirty="0"/>
          </a:p>
        </p:txBody>
      </p:sp>
    </p:spTree>
    <p:extLst>
      <p:ext uri="{BB962C8B-B14F-4D97-AF65-F5344CB8AC3E}">
        <p14:creationId xmlns:p14="http://schemas.microsoft.com/office/powerpoint/2010/main" val="3526632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264650" y="1424204"/>
            <a:ext cx="2927350" cy="34221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809" t="13768" r="19129" b="14641"/>
          <a:stretch/>
        </p:blipFill>
        <p:spPr>
          <a:xfrm>
            <a:off x="9622558" y="1558914"/>
            <a:ext cx="2406532" cy="3152743"/>
          </a:xfrm>
          <a:prstGeom prst="rect">
            <a:avLst/>
          </a:prstGeom>
        </p:spPr>
      </p:pic>
      <p:sp>
        <p:nvSpPr>
          <p:cNvPr id="6" name="TextBox 5"/>
          <p:cNvSpPr txBox="1"/>
          <p:nvPr/>
        </p:nvSpPr>
        <p:spPr>
          <a:xfrm>
            <a:off x="10216167" y="987457"/>
            <a:ext cx="1481293" cy="369332"/>
          </a:xfrm>
          <a:prstGeom prst="rect">
            <a:avLst/>
          </a:prstGeom>
          <a:solidFill>
            <a:schemeClr val="accent4">
              <a:lumMod val="20000"/>
              <a:lumOff val="80000"/>
            </a:schemeClr>
          </a:solidFill>
          <a:ln>
            <a:solidFill>
              <a:schemeClr val="tx1"/>
            </a:solidFill>
          </a:ln>
        </p:spPr>
        <p:txBody>
          <a:bodyPr wrap="square" rtlCol="0">
            <a:spAutoFit/>
          </a:bodyPr>
          <a:lstStyle/>
          <a:p>
            <a:r>
              <a:rPr lang="nb-NO" dirty="0" err="1" smtClean="0"/>
              <a:t>Observations</a:t>
            </a:r>
            <a:endParaRPr lang="nb-NO"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4590" t="16085" r="19418" b="17672"/>
          <a:stretch/>
        </p:blipFill>
        <p:spPr>
          <a:xfrm>
            <a:off x="3444012" y="1867267"/>
            <a:ext cx="2017485" cy="253603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2116" t="16264" r="20318" b="17248"/>
          <a:stretch/>
        </p:blipFill>
        <p:spPr>
          <a:xfrm>
            <a:off x="6504818" y="1552043"/>
            <a:ext cx="2492210" cy="3058388"/>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2341" t="13969" r="17844" b="14074"/>
          <a:stretch/>
        </p:blipFill>
        <p:spPr>
          <a:xfrm>
            <a:off x="266391" y="1676225"/>
            <a:ext cx="2198431" cy="2810025"/>
          </a:xfrm>
          <a:prstGeom prst="rect">
            <a:avLst/>
          </a:prstGeom>
        </p:spPr>
      </p:pic>
      <p:sp>
        <p:nvSpPr>
          <p:cNvPr id="8" name="TextBox 7"/>
          <p:cNvSpPr txBox="1"/>
          <p:nvPr/>
        </p:nvSpPr>
        <p:spPr>
          <a:xfrm>
            <a:off x="-34616" y="1676225"/>
            <a:ext cx="1080000" cy="923330"/>
          </a:xfrm>
          <a:prstGeom prst="rect">
            <a:avLst/>
          </a:prstGeom>
          <a:solidFill>
            <a:schemeClr val="accent4">
              <a:lumMod val="40000"/>
              <a:lumOff val="60000"/>
            </a:schemeClr>
          </a:solidFill>
          <a:ln>
            <a:solidFill>
              <a:schemeClr val="tx1"/>
            </a:solidFill>
          </a:ln>
        </p:spPr>
        <p:txBody>
          <a:bodyPr wrap="square" rtlCol="0">
            <a:spAutoFit/>
          </a:bodyPr>
          <a:lstStyle/>
          <a:p>
            <a:r>
              <a:rPr lang="nb-NO" dirty="0" smtClean="0"/>
              <a:t>MMF SO4 aerosol </a:t>
            </a:r>
            <a:endParaRPr lang="nb-NO" dirty="0"/>
          </a:p>
        </p:txBody>
      </p:sp>
      <p:sp>
        <p:nvSpPr>
          <p:cNvPr id="15" name="Right Arrow 14"/>
          <p:cNvSpPr/>
          <p:nvPr/>
        </p:nvSpPr>
        <p:spPr>
          <a:xfrm>
            <a:off x="5346699" y="3528088"/>
            <a:ext cx="1039493" cy="312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xtBox 27"/>
          <p:cNvSpPr txBox="1"/>
          <p:nvPr/>
        </p:nvSpPr>
        <p:spPr>
          <a:xfrm>
            <a:off x="9693237" y="1810935"/>
            <a:ext cx="1263577" cy="646331"/>
          </a:xfrm>
          <a:prstGeom prst="rect">
            <a:avLst/>
          </a:prstGeom>
          <a:noFill/>
        </p:spPr>
        <p:txBody>
          <a:bodyPr wrap="square" rtlCol="0">
            <a:spAutoFit/>
          </a:bodyPr>
          <a:lstStyle/>
          <a:p>
            <a:r>
              <a:rPr lang="nb-NO" dirty="0" smtClean="0"/>
              <a:t>Total dry </a:t>
            </a:r>
            <a:r>
              <a:rPr lang="nb-NO" dirty="0" err="1" smtClean="0"/>
              <a:t>dep</a:t>
            </a:r>
            <a:r>
              <a:rPr lang="nb-NO" dirty="0" smtClean="0"/>
              <a:t> S</a:t>
            </a:r>
            <a:endParaRPr lang="nb-NO" dirty="0"/>
          </a:p>
        </p:txBody>
      </p:sp>
      <p:sp>
        <p:nvSpPr>
          <p:cNvPr id="29" name="TextBox 28"/>
          <p:cNvSpPr txBox="1"/>
          <p:nvPr/>
        </p:nvSpPr>
        <p:spPr>
          <a:xfrm>
            <a:off x="6440687" y="1605657"/>
            <a:ext cx="1080000" cy="523220"/>
          </a:xfrm>
          <a:prstGeom prst="rect">
            <a:avLst/>
          </a:prstGeom>
          <a:solidFill>
            <a:schemeClr val="accent4">
              <a:lumMod val="40000"/>
              <a:lumOff val="60000"/>
            </a:schemeClr>
          </a:solidFill>
          <a:ln>
            <a:solidFill>
              <a:schemeClr val="tx1"/>
            </a:solidFill>
          </a:ln>
        </p:spPr>
        <p:txBody>
          <a:bodyPr wrap="square" rtlCol="0">
            <a:spAutoFit/>
          </a:bodyPr>
          <a:lstStyle/>
          <a:p>
            <a:r>
              <a:rPr lang="nb-NO" sz="1400" dirty="0" smtClean="0"/>
              <a:t>Total dry </a:t>
            </a:r>
            <a:r>
              <a:rPr lang="nb-NO" sz="1400" dirty="0" err="1" smtClean="0"/>
              <a:t>dep</a:t>
            </a:r>
            <a:r>
              <a:rPr lang="nb-NO" sz="1400" dirty="0" smtClean="0"/>
              <a:t> </a:t>
            </a:r>
            <a:r>
              <a:rPr lang="nb-NO" sz="1400" dirty="0" err="1" smtClean="0"/>
              <a:t>comb</a:t>
            </a:r>
            <a:endParaRPr lang="nb-NO" sz="1400" dirty="0"/>
          </a:p>
        </p:txBody>
      </p:sp>
      <p:sp>
        <p:nvSpPr>
          <p:cNvPr id="32" name="Plus 31"/>
          <p:cNvSpPr/>
          <p:nvPr/>
        </p:nvSpPr>
        <p:spPr>
          <a:xfrm>
            <a:off x="2600447" y="2972889"/>
            <a:ext cx="695223" cy="76449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xtBox 20"/>
          <p:cNvSpPr txBox="1"/>
          <p:nvPr/>
        </p:nvSpPr>
        <p:spPr>
          <a:xfrm>
            <a:off x="3176390" y="1512269"/>
            <a:ext cx="1080000" cy="307777"/>
          </a:xfrm>
          <a:prstGeom prst="rect">
            <a:avLst/>
          </a:prstGeom>
          <a:solidFill>
            <a:schemeClr val="accent4">
              <a:lumMod val="40000"/>
              <a:lumOff val="60000"/>
            </a:schemeClr>
          </a:solidFill>
          <a:ln>
            <a:solidFill>
              <a:schemeClr val="tx1"/>
            </a:solidFill>
          </a:ln>
        </p:spPr>
        <p:txBody>
          <a:bodyPr wrap="square" rtlCol="0">
            <a:spAutoFit/>
          </a:bodyPr>
          <a:lstStyle/>
          <a:p>
            <a:r>
              <a:rPr lang="nb-NO" sz="1400" dirty="0" smtClean="0"/>
              <a:t>MMF SO2</a:t>
            </a:r>
            <a:endParaRPr lang="nb-NO" sz="1400" dirty="0"/>
          </a:p>
        </p:txBody>
      </p:sp>
      <p:sp>
        <p:nvSpPr>
          <p:cNvPr id="2" name="Title 1"/>
          <p:cNvSpPr>
            <a:spLocks noGrp="1"/>
          </p:cNvSpPr>
          <p:nvPr>
            <p:ph type="title"/>
          </p:nvPr>
        </p:nvSpPr>
        <p:spPr/>
        <p:txBody>
          <a:bodyPr/>
          <a:lstStyle/>
          <a:p>
            <a:r>
              <a:rPr lang="en-US" dirty="0" smtClean="0"/>
              <a:t>Dry deposition of sulfur</a:t>
            </a:r>
            <a:endParaRPr lang="en-GB" dirty="0"/>
          </a:p>
        </p:txBody>
      </p:sp>
      <p:sp>
        <p:nvSpPr>
          <p:cNvPr id="3" name="Content Placeholder 2"/>
          <p:cNvSpPr>
            <a:spLocks noGrp="1"/>
          </p:cNvSpPr>
          <p:nvPr>
            <p:ph idx="1"/>
          </p:nvPr>
        </p:nvSpPr>
        <p:spPr>
          <a:xfrm>
            <a:off x="1121812" y="5191980"/>
            <a:ext cx="9997038" cy="1577873"/>
          </a:xfrm>
        </p:spPr>
        <p:txBody>
          <a:bodyPr/>
          <a:lstStyle/>
          <a:p>
            <a:pPr marL="457200" indent="-457200">
              <a:buFont typeface="Arial" panose="020B0604020202020204" pitchFamily="34" charset="0"/>
              <a:buChar char="•"/>
            </a:pPr>
            <a:r>
              <a:rPr lang="en-US" dirty="0" smtClean="0"/>
              <a:t>MMF suggest highest dry deposition of So2 compared to SO4</a:t>
            </a:r>
          </a:p>
          <a:p>
            <a:pPr marL="457200" indent="-457200">
              <a:buFont typeface="Arial" panose="020B0604020202020204" pitchFamily="34" charset="0"/>
              <a:buChar char="•"/>
            </a:pPr>
            <a:r>
              <a:rPr lang="en-US" dirty="0" smtClean="0"/>
              <a:t>Larger deposition along the coastline</a:t>
            </a:r>
          </a:p>
        </p:txBody>
      </p:sp>
    </p:spTree>
    <p:extLst>
      <p:ext uri="{BB962C8B-B14F-4D97-AF65-F5344CB8AC3E}">
        <p14:creationId xmlns:p14="http://schemas.microsoft.com/office/powerpoint/2010/main" val="3980144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113986811"/>
              </p:ext>
            </p:extLst>
          </p:nvPr>
        </p:nvGraphicFramePr>
        <p:xfrm>
          <a:off x="5471025" y="1988357"/>
          <a:ext cx="6422311" cy="3115137"/>
        </p:xfrm>
        <a:graphic>
          <a:graphicData uri="http://schemas.openxmlformats.org/drawingml/2006/table">
            <a:tbl>
              <a:tblPr>
                <a:tableStyleId>{5C22544A-7EE6-4342-B048-85BDC9FD1C3A}</a:tableStyleId>
              </a:tblPr>
              <a:tblGrid>
                <a:gridCol w="1219486"/>
                <a:gridCol w="1539089"/>
                <a:gridCol w="1484768"/>
                <a:gridCol w="1187606"/>
                <a:gridCol w="991362"/>
              </a:tblGrid>
              <a:tr h="531462">
                <a:tc gridSpan="5">
                  <a:txBody>
                    <a:bodyPr/>
                    <a:lstStyle/>
                    <a:p>
                      <a:pPr algn="ctr">
                        <a:spcBef>
                          <a:spcPts val="100"/>
                        </a:spcBef>
                        <a:spcAft>
                          <a:spcPts val="100"/>
                        </a:spcAft>
                      </a:pPr>
                      <a:r>
                        <a:rPr lang="en-GB" sz="3600" dirty="0" err="1" smtClean="0">
                          <a:effectLst/>
                        </a:rPr>
                        <a:t>Vd</a:t>
                      </a:r>
                      <a:r>
                        <a:rPr lang="en-GB" sz="3600" dirty="0" smtClean="0">
                          <a:effectLst/>
                        </a:rPr>
                        <a:t> used in obs.</a:t>
                      </a:r>
                      <a:r>
                        <a:rPr lang="en-GB" sz="3600" baseline="0" dirty="0" smtClean="0">
                          <a:effectLst/>
                        </a:rPr>
                        <a:t> method</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pPr algn="ctr">
                        <a:spcBef>
                          <a:spcPts val="100"/>
                        </a:spcBef>
                        <a:spcAft>
                          <a:spcPts val="1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531462">
                <a:tc>
                  <a:txBody>
                    <a:bodyPr/>
                    <a:lstStyle/>
                    <a:p>
                      <a:pPr algn="just">
                        <a:spcBef>
                          <a:spcPts val="100"/>
                        </a:spcBef>
                        <a:spcAft>
                          <a:spcPts val="1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solidFill>
                      <a:schemeClr val="bg1"/>
                    </a:solidFill>
                  </a:tcPr>
                </a:tc>
                <a:tc gridSpan="2">
                  <a:txBody>
                    <a:bodyPr/>
                    <a:lstStyle/>
                    <a:p>
                      <a:pPr algn="ctr">
                        <a:spcBef>
                          <a:spcPts val="100"/>
                        </a:spcBef>
                        <a:spcAft>
                          <a:spcPts val="100"/>
                        </a:spcAft>
                      </a:pPr>
                      <a:r>
                        <a:rPr lang="en-GB" sz="2400" dirty="0">
                          <a:effectLst/>
                        </a:rPr>
                        <a:t>Forest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solidFill>
                      <a:schemeClr val="bg1"/>
                    </a:solidFill>
                  </a:tcPr>
                </a:tc>
                <a:tc hMerge="1">
                  <a:txBody>
                    <a:bodyPr/>
                    <a:lstStyle/>
                    <a:p>
                      <a:endParaRPr lang="en-GB"/>
                    </a:p>
                  </a:txBody>
                  <a:tcPr/>
                </a:tc>
                <a:tc gridSpan="2">
                  <a:txBody>
                    <a:bodyPr/>
                    <a:lstStyle/>
                    <a:p>
                      <a:pPr algn="ctr">
                        <a:spcBef>
                          <a:spcPts val="100"/>
                        </a:spcBef>
                        <a:spcAft>
                          <a:spcPts val="100"/>
                        </a:spcAft>
                      </a:pPr>
                      <a:r>
                        <a:rPr lang="en-GB" sz="2400" dirty="0">
                          <a:effectLst/>
                        </a:rPr>
                        <a:t>Other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R w="12700" cap="flat" cmpd="sng" algn="ctr">
                      <a:solidFill>
                        <a:schemeClr val="tx1"/>
                      </a:solidFill>
                      <a:prstDash val="solid"/>
                      <a:round/>
                      <a:headEnd type="none" w="med" len="med"/>
                      <a:tailEnd type="none" w="med" len="med"/>
                    </a:lnR>
                    <a:solidFill>
                      <a:schemeClr val="bg1"/>
                    </a:solidFill>
                  </a:tcPr>
                </a:tc>
                <a:tc hMerge="1">
                  <a:txBody>
                    <a:bodyPr/>
                    <a:lstStyle/>
                    <a:p>
                      <a:endParaRPr lang="en-GB"/>
                    </a:p>
                  </a:txBody>
                  <a:tcPr/>
                </a:tc>
              </a:tr>
              <a:tr h="845111">
                <a:tc>
                  <a:txBody>
                    <a:bodyPr/>
                    <a:lstStyle/>
                    <a:p>
                      <a:pPr algn="just">
                        <a:spcBef>
                          <a:spcPts val="100"/>
                        </a:spcBef>
                        <a:spcAft>
                          <a:spcPts val="100"/>
                        </a:spcAft>
                      </a:pPr>
                      <a:r>
                        <a:rPr lang="en-GB" sz="2400" dirty="0">
                          <a:effectLst/>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summer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winter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summer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Winter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531462">
                <a:tc>
                  <a:txBody>
                    <a:bodyPr/>
                    <a:lstStyle/>
                    <a:p>
                      <a:pPr algn="just">
                        <a:spcBef>
                          <a:spcPts val="100"/>
                        </a:spcBef>
                        <a:spcAft>
                          <a:spcPts val="100"/>
                        </a:spcAft>
                      </a:pPr>
                      <a:r>
                        <a:rPr lang="en-GB" sz="2400">
                          <a:effectLst/>
                        </a:rPr>
                        <a:t>SO</a:t>
                      </a:r>
                      <a:r>
                        <a:rPr lang="en-GB" sz="2400" baseline="-25000">
                          <a:effectLst/>
                        </a:rPr>
                        <a:t>2</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spcBef>
                          <a:spcPts val="100"/>
                        </a:spcBef>
                        <a:spcAft>
                          <a:spcPts val="100"/>
                        </a:spcAft>
                      </a:pPr>
                      <a:r>
                        <a:rPr lang="en-GB" sz="2400" dirty="0">
                          <a:effectLst/>
                        </a:rPr>
                        <a:t>0.8</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T w="12700" cap="flat" cmpd="sng" algn="ctr">
                      <a:solidFill>
                        <a:schemeClr val="tx1"/>
                      </a:solidFill>
                      <a:prstDash val="solid"/>
                      <a:round/>
                      <a:headEnd type="none" w="med" len="med"/>
                      <a:tailEnd type="none" w="med" len="med"/>
                    </a:lnT>
                    <a:solidFill>
                      <a:schemeClr val="bg1"/>
                    </a:solidFill>
                  </a:tcPr>
                </a:tc>
                <a:tc>
                  <a:txBody>
                    <a:bodyPr/>
                    <a:lstStyle/>
                    <a:p>
                      <a:pPr algn="ctr">
                        <a:spcBef>
                          <a:spcPts val="100"/>
                        </a:spcBef>
                        <a:spcAft>
                          <a:spcPts val="100"/>
                        </a:spcAft>
                      </a:pPr>
                      <a:r>
                        <a:rPr lang="en-GB" sz="2400" dirty="0">
                          <a:effectLst/>
                        </a:rPr>
                        <a:t>0.1</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T w="12700" cap="flat" cmpd="sng" algn="ctr">
                      <a:solidFill>
                        <a:schemeClr val="tx1"/>
                      </a:solidFill>
                      <a:prstDash val="solid"/>
                      <a:round/>
                      <a:headEnd type="none" w="med" len="med"/>
                      <a:tailEnd type="none" w="med" len="med"/>
                    </a:lnT>
                    <a:solidFill>
                      <a:schemeClr val="bg1"/>
                    </a:solidFill>
                  </a:tcPr>
                </a:tc>
                <a:tc>
                  <a:txBody>
                    <a:bodyPr/>
                    <a:lstStyle/>
                    <a:p>
                      <a:pPr algn="ctr">
                        <a:spcBef>
                          <a:spcPts val="100"/>
                        </a:spcBef>
                        <a:spcAft>
                          <a:spcPts val="100"/>
                        </a:spcAft>
                      </a:pPr>
                      <a:r>
                        <a:rPr lang="en-GB" sz="2400" dirty="0">
                          <a:effectLst/>
                        </a:rPr>
                        <a:t>0.4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T w="12700" cap="flat" cmpd="sng" algn="ctr">
                      <a:solidFill>
                        <a:schemeClr val="tx1"/>
                      </a:solidFill>
                      <a:prstDash val="solid"/>
                      <a:round/>
                      <a:headEnd type="none" w="med" len="med"/>
                      <a:tailEnd type="none" w="med" len="med"/>
                    </a:lnT>
                    <a:solidFill>
                      <a:schemeClr val="bg1"/>
                    </a:solidFill>
                  </a:tcPr>
                </a:tc>
                <a:tc>
                  <a:txBody>
                    <a:bodyPr/>
                    <a:lstStyle/>
                    <a:p>
                      <a:pPr algn="ctr">
                        <a:spcBef>
                          <a:spcPts val="100"/>
                        </a:spcBef>
                        <a:spcAft>
                          <a:spcPts val="100"/>
                        </a:spcAft>
                      </a:pPr>
                      <a:r>
                        <a:rPr lang="en-GB" sz="2400" dirty="0">
                          <a:effectLst/>
                        </a:rPr>
                        <a:t>0.02</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531462">
                <a:tc>
                  <a:txBody>
                    <a:bodyPr/>
                    <a:lstStyle/>
                    <a:p>
                      <a:pPr algn="just">
                        <a:spcBef>
                          <a:spcPts val="100"/>
                        </a:spcBef>
                        <a:spcAft>
                          <a:spcPts val="100"/>
                        </a:spcAft>
                      </a:pPr>
                      <a:r>
                        <a:rPr lang="en-GB" sz="2400" dirty="0" smtClean="0">
                          <a:effectLst/>
                        </a:rPr>
                        <a:t>SO</a:t>
                      </a:r>
                      <a:r>
                        <a:rPr lang="en-GB" sz="2400" baseline="-25000" dirty="0" smtClean="0">
                          <a:effectLst/>
                        </a:rPr>
                        <a:t>4</a:t>
                      </a:r>
                      <a:r>
                        <a:rPr lang="en-GB" sz="2400" baseline="30000" dirty="0" smtClean="0">
                          <a:effectLst/>
                        </a:rPr>
                        <a:t>2-</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0.4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0.4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0.2</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GB" sz="2400" dirty="0">
                          <a:effectLst/>
                        </a:rPr>
                        <a:t>0.1</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1" name="Group 20"/>
          <p:cNvGrpSpPr/>
          <p:nvPr/>
        </p:nvGrpSpPr>
        <p:grpSpPr>
          <a:xfrm>
            <a:off x="383877" y="1348966"/>
            <a:ext cx="3402570" cy="2762622"/>
            <a:chOff x="383877" y="1736709"/>
            <a:chExt cx="3255312" cy="3017475"/>
          </a:xfrm>
        </p:grpSpPr>
        <p:pic>
          <p:nvPicPr>
            <p:cNvPr id="11" name="Picture 10"/>
            <p:cNvPicPr>
              <a:picLocks noChangeAspect="1"/>
            </p:cNvPicPr>
            <p:nvPr/>
          </p:nvPicPr>
          <p:blipFill>
            <a:blip r:embed="rId2"/>
            <a:stretch>
              <a:fillRect/>
            </a:stretch>
          </p:blipFill>
          <p:spPr>
            <a:xfrm>
              <a:off x="383877" y="1736709"/>
              <a:ext cx="2704591" cy="3017475"/>
            </a:xfrm>
            <a:prstGeom prst="rect">
              <a:avLst/>
            </a:prstGeom>
          </p:spPr>
        </p:pic>
        <p:sp>
          <p:nvSpPr>
            <p:cNvPr id="16" name="Rectangle 15"/>
            <p:cNvSpPr/>
            <p:nvPr/>
          </p:nvSpPr>
          <p:spPr>
            <a:xfrm>
              <a:off x="2577503" y="3363028"/>
              <a:ext cx="1061686" cy="1299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grpSp>
      <p:pic>
        <p:nvPicPr>
          <p:cNvPr id="20" name="Picture 19"/>
          <p:cNvPicPr>
            <a:picLocks noChangeAspect="1"/>
          </p:cNvPicPr>
          <p:nvPr/>
        </p:nvPicPr>
        <p:blipFill>
          <a:blip r:embed="rId3"/>
          <a:stretch>
            <a:fillRect/>
          </a:stretch>
        </p:blipFill>
        <p:spPr>
          <a:xfrm>
            <a:off x="142833" y="4111588"/>
            <a:ext cx="2574287" cy="2813998"/>
          </a:xfrm>
          <a:prstGeom prst="rect">
            <a:avLst/>
          </a:prstGeom>
        </p:spPr>
      </p:pic>
      <p:pic>
        <p:nvPicPr>
          <p:cNvPr id="15" name="Picture 14"/>
          <p:cNvPicPr>
            <a:picLocks noChangeAspect="1"/>
          </p:cNvPicPr>
          <p:nvPr/>
        </p:nvPicPr>
        <p:blipFill>
          <a:blip r:embed="rId4"/>
          <a:stretch>
            <a:fillRect/>
          </a:stretch>
        </p:blipFill>
        <p:spPr>
          <a:xfrm>
            <a:off x="3286539" y="1794210"/>
            <a:ext cx="1110338" cy="2087436"/>
          </a:xfrm>
          <a:prstGeom prst="rect">
            <a:avLst/>
          </a:prstGeom>
        </p:spPr>
      </p:pic>
      <p:sp>
        <p:nvSpPr>
          <p:cNvPr id="22" name="Title 21"/>
          <p:cNvSpPr>
            <a:spLocks noGrp="1"/>
          </p:cNvSpPr>
          <p:nvPr>
            <p:ph type="title"/>
          </p:nvPr>
        </p:nvSpPr>
        <p:spPr>
          <a:xfrm>
            <a:off x="71086" y="201021"/>
            <a:ext cx="11994084" cy="796410"/>
          </a:xfrm>
        </p:spPr>
        <p:txBody>
          <a:bodyPr>
            <a:normAutofit fontScale="90000"/>
          </a:bodyPr>
          <a:lstStyle/>
          <a:p>
            <a:r>
              <a:rPr lang="en-US" dirty="0" smtClean="0"/>
              <a:t>Differences in dry deposition velocities for sulfur</a:t>
            </a:r>
            <a:endParaRPr lang="en-GB" dirty="0"/>
          </a:p>
        </p:txBody>
      </p:sp>
      <p:pic>
        <p:nvPicPr>
          <p:cNvPr id="24" name="Picture 23"/>
          <p:cNvPicPr>
            <a:picLocks noChangeAspect="1"/>
          </p:cNvPicPr>
          <p:nvPr/>
        </p:nvPicPr>
        <p:blipFill>
          <a:blip r:embed="rId5"/>
          <a:stretch>
            <a:fillRect/>
          </a:stretch>
        </p:blipFill>
        <p:spPr>
          <a:xfrm>
            <a:off x="3254194" y="4601802"/>
            <a:ext cx="1246714" cy="2256198"/>
          </a:xfrm>
          <a:prstGeom prst="rect">
            <a:avLst/>
          </a:prstGeom>
        </p:spPr>
      </p:pic>
      <p:sp>
        <p:nvSpPr>
          <p:cNvPr id="25" name="TextBox 24"/>
          <p:cNvSpPr txBox="1"/>
          <p:nvPr/>
        </p:nvSpPr>
        <p:spPr>
          <a:xfrm>
            <a:off x="6068128" y="5558297"/>
            <a:ext cx="4944367" cy="1077218"/>
          </a:xfrm>
          <a:prstGeom prst="rect">
            <a:avLst/>
          </a:prstGeom>
          <a:noFill/>
        </p:spPr>
        <p:txBody>
          <a:bodyPr wrap="none" rtlCol="0">
            <a:spAutoFit/>
          </a:bodyPr>
          <a:lstStyle/>
          <a:p>
            <a:pPr marL="457200" indent="-457200">
              <a:buFont typeface="Arial" panose="020B0604020202020204" pitchFamily="34" charset="0"/>
              <a:buChar char="•"/>
            </a:pPr>
            <a:r>
              <a:rPr lang="en-US" sz="3200" dirty="0" smtClean="0"/>
              <a:t>Large spatial differences</a:t>
            </a:r>
          </a:p>
          <a:p>
            <a:pPr marL="457200" indent="-457200">
              <a:buFont typeface="Arial" panose="020B0604020202020204" pitchFamily="34" charset="0"/>
              <a:buChar char="•"/>
            </a:pPr>
            <a:r>
              <a:rPr lang="en-US" sz="3200" dirty="0" smtClean="0"/>
              <a:t>Differences in gas/aerosol</a:t>
            </a:r>
            <a:endParaRPr lang="en-GB" sz="3200" dirty="0"/>
          </a:p>
        </p:txBody>
      </p:sp>
      <p:sp>
        <p:nvSpPr>
          <p:cNvPr id="26" name="Rounded Rectangle 25"/>
          <p:cNvSpPr/>
          <p:nvPr/>
        </p:nvSpPr>
        <p:spPr>
          <a:xfrm>
            <a:off x="2200706" y="5558297"/>
            <a:ext cx="894150" cy="1324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2060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8277"/>
            <a:ext cx="12192000" cy="3482997"/>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128" t="14763" r="19614" b="16696"/>
          <a:stretch/>
        </p:blipFill>
        <p:spPr>
          <a:xfrm>
            <a:off x="1230888" y="54475"/>
            <a:ext cx="2592000" cy="3240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309" t="15238" r="15595" b="17334"/>
          <a:stretch/>
        </p:blipFill>
        <p:spPr>
          <a:xfrm>
            <a:off x="8444260" y="54475"/>
            <a:ext cx="2672542" cy="3240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3690" t="16254" r="19913" b="17968"/>
          <a:stretch/>
        </p:blipFill>
        <p:spPr>
          <a:xfrm>
            <a:off x="4754546" y="54475"/>
            <a:ext cx="2614516" cy="3240000"/>
          </a:xfrm>
          <a:prstGeom prst="rect">
            <a:avLst/>
          </a:prstGeom>
        </p:spPr>
      </p:pic>
      <p:sp>
        <p:nvSpPr>
          <p:cNvPr id="8" name="TextBox 7"/>
          <p:cNvSpPr txBox="1"/>
          <p:nvPr/>
        </p:nvSpPr>
        <p:spPr>
          <a:xfrm>
            <a:off x="6146" y="54475"/>
            <a:ext cx="1341120" cy="1077218"/>
          </a:xfrm>
          <a:prstGeom prst="rect">
            <a:avLst/>
          </a:prstGeom>
          <a:solidFill>
            <a:schemeClr val="accent6">
              <a:lumMod val="60000"/>
              <a:lumOff val="40000"/>
            </a:schemeClr>
          </a:solidFill>
          <a:ln>
            <a:solidFill>
              <a:schemeClr val="tx1"/>
            </a:solidFill>
          </a:ln>
        </p:spPr>
        <p:txBody>
          <a:bodyPr wrap="square" rtlCol="0">
            <a:spAutoFit/>
          </a:bodyPr>
          <a:lstStyle/>
          <a:p>
            <a:r>
              <a:rPr lang="nb-NO" sz="1600" b="1" dirty="0" smtClean="0"/>
              <a:t>Total N </a:t>
            </a:r>
            <a:r>
              <a:rPr lang="nb-NO" sz="1600" b="1" dirty="0" err="1" smtClean="0"/>
              <a:t>dep.</a:t>
            </a:r>
            <a:endParaRPr lang="nb-NO" sz="1600" b="1" dirty="0" smtClean="0"/>
          </a:p>
          <a:p>
            <a:r>
              <a:rPr lang="nb-NO" sz="1600" b="1" dirty="0" smtClean="0"/>
              <a:t>2012-2016</a:t>
            </a:r>
          </a:p>
          <a:p>
            <a:endParaRPr lang="nb-NO" sz="1600" b="1" dirty="0"/>
          </a:p>
          <a:p>
            <a:r>
              <a:rPr lang="nb-NO" sz="1600" b="1" dirty="0" err="1" smtClean="0">
                <a:solidFill>
                  <a:srgbClr val="FF0000"/>
                </a:solidFill>
              </a:rPr>
              <a:t>Observations</a:t>
            </a:r>
            <a:endParaRPr lang="nb-NO" sz="1600" b="1" dirty="0" smtClean="0">
              <a:solidFill>
                <a:srgbClr val="FF0000"/>
              </a:solidFill>
            </a:endParaRPr>
          </a:p>
        </p:txBody>
      </p:sp>
      <p:sp>
        <p:nvSpPr>
          <p:cNvPr id="10" name="Plus 9"/>
          <p:cNvSpPr/>
          <p:nvPr/>
        </p:nvSpPr>
        <p:spPr>
          <a:xfrm>
            <a:off x="4145885" y="1674475"/>
            <a:ext cx="395356" cy="4582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xtBox 10"/>
          <p:cNvSpPr txBox="1"/>
          <p:nvPr/>
        </p:nvSpPr>
        <p:spPr>
          <a:xfrm>
            <a:off x="1446888" y="1096780"/>
            <a:ext cx="1080000" cy="523220"/>
          </a:xfrm>
          <a:prstGeom prst="rect">
            <a:avLst/>
          </a:prstGeom>
          <a:noFill/>
          <a:ln>
            <a:noFill/>
          </a:ln>
        </p:spPr>
        <p:txBody>
          <a:bodyPr wrap="square" rtlCol="0">
            <a:spAutoFit/>
          </a:bodyPr>
          <a:lstStyle/>
          <a:p>
            <a:r>
              <a:rPr lang="nb-NO" sz="1400" dirty="0" smtClean="0"/>
              <a:t>Total N </a:t>
            </a:r>
          </a:p>
          <a:p>
            <a:r>
              <a:rPr lang="nb-NO" sz="1400" b="1" dirty="0" smtClean="0">
                <a:solidFill>
                  <a:srgbClr val="FF0000"/>
                </a:solidFill>
              </a:rPr>
              <a:t>dry </a:t>
            </a:r>
            <a:r>
              <a:rPr lang="nb-NO" sz="1400" b="1" dirty="0" err="1" smtClean="0">
                <a:solidFill>
                  <a:srgbClr val="FF0000"/>
                </a:solidFill>
              </a:rPr>
              <a:t>dep</a:t>
            </a:r>
            <a:endParaRPr lang="nb-NO" sz="1400" b="1" dirty="0">
              <a:solidFill>
                <a:srgbClr val="FF0000"/>
              </a:solidFill>
            </a:endParaRPr>
          </a:p>
        </p:txBody>
      </p:sp>
      <p:sp>
        <p:nvSpPr>
          <p:cNvPr id="12" name="TextBox 11"/>
          <p:cNvSpPr txBox="1"/>
          <p:nvPr/>
        </p:nvSpPr>
        <p:spPr>
          <a:xfrm>
            <a:off x="4974474" y="1096780"/>
            <a:ext cx="1080000" cy="523220"/>
          </a:xfrm>
          <a:prstGeom prst="rect">
            <a:avLst/>
          </a:prstGeom>
          <a:noFill/>
          <a:ln>
            <a:noFill/>
          </a:ln>
        </p:spPr>
        <p:txBody>
          <a:bodyPr wrap="square" rtlCol="0">
            <a:spAutoFit/>
          </a:bodyPr>
          <a:lstStyle/>
          <a:p>
            <a:r>
              <a:rPr lang="nb-NO" sz="1400" dirty="0" smtClean="0"/>
              <a:t>Total N</a:t>
            </a:r>
          </a:p>
          <a:p>
            <a:r>
              <a:rPr lang="nb-NO" sz="1400" dirty="0" err="1" smtClean="0"/>
              <a:t>wet</a:t>
            </a:r>
            <a:r>
              <a:rPr lang="nb-NO" sz="1400" dirty="0" smtClean="0"/>
              <a:t> </a:t>
            </a:r>
            <a:r>
              <a:rPr lang="nb-NO" sz="1400" dirty="0" err="1" smtClean="0"/>
              <a:t>dep</a:t>
            </a:r>
            <a:endParaRPr lang="nb-NO" sz="1400" dirty="0"/>
          </a:p>
        </p:txBody>
      </p:sp>
      <p:sp>
        <p:nvSpPr>
          <p:cNvPr id="13" name="TextBox 12"/>
          <p:cNvSpPr txBox="1"/>
          <p:nvPr/>
        </p:nvSpPr>
        <p:spPr>
          <a:xfrm>
            <a:off x="8700531" y="1087571"/>
            <a:ext cx="1080000" cy="523220"/>
          </a:xfrm>
          <a:prstGeom prst="rect">
            <a:avLst/>
          </a:prstGeom>
          <a:noFill/>
          <a:ln>
            <a:noFill/>
          </a:ln>
        </p:spPr>
        <p:txBody>
          <a:bodyPr wrap="square" rtlCol="0">
            <a:spAutoFit/>
          </a:bodyPr>
          <a:lstStyle/>
          <a:p>
            <a:r>
              <a:rPr lang="nb-NO" sz="1400" dirty="0" smtClean="0"/>
              <a:t>Total N</a:t>
            </a:r>
          </a:p>
          <a:p>
            <a:r>
              <a:rPr lang="nb-NO" sz="1400" dirty="0" err="1" smtClean="0"/>
              <a:t>dep</a:t>
            </a:r>
            <a:endParaRPr lang="nb-NO" sz="1400" dirty="0"/>
          </a:p>
        </p:txBody>
      </p:sp>
      <p:sp>
        <p:nvSpPr>
          <p:cNvPr id="14" name="Right Arrow 13"/>
          <p:cNvSpPr/>
          <p:nvPr/>
        </p:nvSpPr>
        <p:spPr>
          <a:xfrm>
            <a:off x="7760335" y="1818074"/>
            <a:ext cx="524851" cy="171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5309" t="15873" r="19508" b="17206"/>
          <a:stretch/>
        </p:blipFill>
        <p:spPr>
          <a:xfrm>
            <a:off x="8613403" y="3537472"/>
            <a:ext cx="2514534" cy="3240000"/>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4635" t="16635" r="19643" b="17714"/>
          <a:stretch/>
        </p:blipFill>
        <p:spPr>
          <a:xfrm>
            <a:off x="4869458" y="3618000"/>
            <a:ext cx="2588240" cy="3240000"/>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25175" t="16000" r="20183" b="17714"/>
          <a:stretch/>
        </p:blipFill>
        <p:spPr>
          <a:xfrm>
            <a:off x="1269991" y="3573624"/>
            <a:ext cx="2513793" cy="3240000"/>
          </a:xfrm>
          <a:prstGeom prst="rect">
            <a:avLst/>
          </a:prstGeom>
        </p:spPr>
      </p:pic>
      <p:sp>
        <p:nvSpPr>
          <p:cNvPr id="19" name="TextBox 18"/>
          <p:cNvSpPr txBox="1"/>
          <p:nvPr/>
        </p:nvSpPr>
        <p:spPr>
          <a:xfrm>
            <a:off x="26640" y="3577208"/>
            <a:ext cx="1341120" cy="1323439"/>
          </a:xfrm>
          <a:prstGeom prst="rect">
            <a:avLst/>
          </a:prstGeom>
          <a:solidFill>
            <a:schemeClr val="accent1">
              <a:lumMod val="20000"/>
              <a:lumOff val="80000"/>
            </a:schemeClr>
          </a:solidFill>
          <a:ln>
            <a:solidFill>
              <a:schemeClr val="tx1"/>
            </a:solidFill>
          </a:ln>
        </p:spPr>
        <p:txBody>
          <a:bodyPr wrap="square" rtlCol="0">
            <a:spAutoFit/>
          </a:bodyPr>
          <a:lstStyle/>
          <a:p>
            <a:r>
              <a:rPr lang="nb-NO" sz="1600" b="1" dirty="0" smtClean="0"/>
              <a:t>Total N </a:t>
            </a:r>
            <a:r>
              <a:rPr lang="nb-NO" sz="1600" b="1" dirty="0" err="1" smtClean="0"/>
              <a:t>dep.</a:t>
            </a:r>
            <a:endParaRPr lang="nb-NO" sz="1600" b="1" dirty="0" smtClean="0"/>
          </a:p>
          <a:p>
            <a:r>
              <a:rPr lang="nb-NO" sz="1600" b="1" dirty="0" smtClean="0"/>
              <a:t>2012-2016</a:t>
            </a:r>
          </a:p>
          <a:p>
            <a:r>
              <a:rPr lang="nb-NO" sz="1600" b="1" dirty="0" err="1" smtClean="0"/>
              <a:t>Combined</a:t>
            </a:r>
            <a:r>
              <a:rPr lang="nb-NO" sz="1600" b="1" dirty="0" smtClean="0"/>
              <a:t> </a:t>
            </a:r>
          </a:p>
          <a:p>
            <a:endParaRPr lang="nb-NO" sz="1600" b="1" dirty="0"/>
          </a:p>
          <a:p>
            <a:r>
              <a:rPr lang="nb-NO" sz="1600" b="1" dirty="0" smtClean="0">
                <a:solidFill>
                  <a:srgbClr val="FF0000"/>
                </a:solidFill>
              </a:rPr>
              <a:t>MMF</a:t>
            </a:r>
            <a:endParaRPr lang="nb-NO" sz="1600" b="1" dirty="0">
              <a:solidFill>
                <a:srgbClr val="FF0000"/>
              </a:solidFill>
            </a:endParaRPr>
          </a:p>
        </p:txBody>
      </p:sp>
      <p:sp>
        <p:nvSpPr>
          <p:cNvPr id="20" name="Plus 19"/>
          <p:cNvSpPr/>
          <p:nvPr/>
        </p:nvSpPr>
        <p:spPr>
          <a:xfrm>
            <a:off x="4074756" y="5202806"/>
            <a:ext cx="395356" cy="4582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xtBox 20"/>
          <p:cNvSpPr txBox="1"/>
          <p:nvPr/>
        </p:nvSpPr>
        <p:spPr>
          <a:xfrm>
            <a:off x="1375759" y="4625111"/>
            <a:ext cx="1080000" cy="523220"/>
          </a:xfrm>
          <a:prstGeom prst="rect">
            <a:avLst/>
          </a:prstGeom>
          <a:noFill/>
          <a:ln>
            <a:noFill/>
          </a:ln>
        </p:spPr>
        <p:txBody>
          <a:bodyPr wrap="square" rtlCol="0">
            <a:spAutoFit/>
          </a:bodyPr>
          <a:lstStyle/>
          <a:p>
            <a:r>
              <a:rPr lang="nb-NO" sz="1400" dirty="0" smtClean="0"/>
              <a:t>Total N </a:t>
            </a:r>
          </a:p>
          <a:p>
            <a:r>
              <a:rPr lang="nb-NO" sz="1400" b="1" dirty="0" smtClean="0">
                <a:solidFill>
                  <a:srgbClr val="FF0000"/>
                </a:solidFill>
              </a:rPr>
              <a:t>dry </a:t>
            </a:r>
            <a:r>
              <a:rPr lang="nb-NO" sz="1400" b="1" dirty="0" err="1" smtClean="0">
                <a:solidFill>
                  <a:srgbClr val="FF0000"/>
                </a:solidFill>
              </a:rPr>
              <a:t>dep</a:t>
            </a:r>
            <a:endParaRPr lang="nb-NO" sz="1400" b="1" dirty="0">
              <a:solidFill>
                <a:srgbClr val="FF0000"/>
              </a:solidFill>
            </a:endParaRPr>
          </a:p>
        </p:txBody>
      </p:sp>
      <p:sp>
        <p:nvSpPr>
          <p:cNvPr id="22" name="TextBox 21"/>
          <p:cNvSpPr txBox="1"/>
          <p:nvPr/>
        </p:nvSpPr>
        <p:spPr>
          <a:xfrm>
            <a:off x="4894636" y="4517384"/>
            <a:ext cx="1080000" cy="523220"/>
          </a:xfrm>
          <a:prstGeom prst="rect">
            <a:avLst/>
          </a:prstGeom>
          <a:noFill/>
          <a:ln>
            <a:noFill/>
          </a:ln>
        </p:spPr>
        <p:txBody>
          <a:bodyPr wrap="square" rtlCol="0">
            <a:spAutoFit/>
          </a:bodyPr>
          <a:lstStyle/>
          <a:p>
            <a:r>
              <a:rPr lang="nb-NO" sz="1400" dirty="0" smtClean="0"/>
              <a:t>Total N</a:t>
            </a:r>
          </a:p>
          <a:p>
            <a:r>
              <a:rPr lang="nb-NO" sz="1400" dirty="0" err="1" smtClean="0"/>
              <a:t>wet</a:t>
            </a:r>
            <a:r>
              <a:rPr lang="nb-NO" sz="1400" dirty="0" smtClean="0"/>
              <a:t> </a:t>
            </a:r>
            <a:r>
              <a:rPr lang="nb-NO" sz="1400" dirty="0" err="1" smtClean="0"/>
              <a:t>dep</a:t>
            </a:r>
            <a:endParaRPr lang="nb-NO" sz="1400" dirty="0"/>
          </a:p>
        </p:txBody>
      </p:sp>
      <p:sp>
        <p:nvSpPr>
          <p:cNvPr id="23" name="TextBox 22"/>
          <p:cNvSpPr txBox="1"/>
          <p:nvPr/>
        </p:nvSpPr>
        <p:spPr>
          <a:xfrm>
            <a:off x="8613403" y="4526952"/>
            <a:ext cx="1080000" cy="523220"/>
          </a:xfrm>
          <a:prstGeom prst="rect">
            <a:avLst/>
          </a:prstGeom>
          <a:noFill/>
          <a:ln>
            <a:noFill/>
          </a:ln>
        </p:spPr>
        <p:txBody>
          <a:bodyPr wrap="square" rtlCol="0">
            <a:spAutoFit/>
          </a:bodyPr>
          <a:lstStyle/>
          <a:p>
            <a:r>
              <a:rPr lang="nb-NO" sz="1400" dirty="0" smtClean="0"/>
              <a:t>Total N</a:t>
            </a:r>
          </a:p>
          <a:p>
            <a:r>
              <a:rPr lang="nb-NO" sz="1400" dirty="0" err="1" smtClean="0"/>
              <a:t>dep</a:t>
            </a:r>
            <a:endParaRPr lang="nb-NO" sz="1400" dirty="0"/>
          </a:p>
        </p:txBody>
      </p:sp>
      <p:sp>
        <p:nvSpPr>
          <p:cNvPr id="24" name="Right Arrow 23"/>
          <p:cNvSpPr/>
          <p:nvPr/>
        </p:nvSpPr>
        <p:spPr>
          <a:xfrm>
            <a:off x="7689206" y="5346405"/>
            <a:ext cx="524851" cy="171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xtBox 1"/>
          <p:cNvSpPr txBox="1"/>
          <p:nvPr/>
        </p:nvSpPr>
        <p:spPr>
          <a:xfrm>
            <a:off x="3610809" y="3334346"/>
            <a:ext cx="2117952" cy="369332"/>
          </a:xfrm>
          <a:prstGeom prst="rect">
            <a:avLst/>
          </a:prstGeom>
          <a:solidFill>
            <a:schemeClr val="accent4">
              <a:lumMod val="20000"/>
              <a:lumOff val="80000"/>
            </a:schemeClr>
          </a:solidFill>
        </p:spPr>
        <p:txBody>
          <a:bodyPr wrap="none" rtlCol="0">
            <a:spAutoFit/>
          </a:bodyPr>
          <a:lstStyle/>
          <a:p>
            <a:r>
              <a:rPr lang="en-US" dirty="0" smtClean="0"/>
              <a:t>Note different scales</a:t>
            </a:r>
            <a:endParaRPr lang="en-GB" dirty="0"/>
          </a:p>
        </p:txBody>
      </p:sp>
      <p:cxnSp>
        <p:nvCxnSpPr>
          <p:cNvPr id="5" name="Straight Arrow Connector 4"/>
          <p:cNvCxnSpPr/>
          <p:nvPr/>
        </p:nvCxnSpPr>
        <p:spPr>
          <a:xfrm flipH="1" flipV="1">
            <a:off x="3726682" y="2960016"/>
            <a:ext cx="616881" cy="397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61614" y="2941163"/>
            <a:ext cx="739186" cy="384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576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81"/>
            <a:ext cx="10515600" cy="796410"/>
          </a:xfrm>
        </p:spPr>
        <p:txBody>
          <a:bodyPr>
            <a:normAutofit fontScale="90000"/>
          </a:bodyPr>
          <a:lstStyle/>
          <a:p>
            <a:r>
              <a:rPr lang="en-US" dirty="0" smtClean="0"/>
              <a:t>Differences in dry deposition velocities for N</a:t>
            </a:r>
            <a:endParaRPr lang="en-GB" dirty="0"/>
          </a:p>
        </p:txBody>
      </p:sp>
      <p:pic>
        <p:nvPicPr>
          <p:cNvPr id="4" name="Picture 3"/>
          <p:cNvPicPr>
            <a:picLocks noChangeAspect="1"/>
          </p:cNvPicPr>
          <p:nvPr/>
        </p:nvPicPr>
        <p:blipFill>
          <a:blip r:embed="rId2"/>
          <a:stretch>
            <a:fillRect/>
          </a:stretch>
        </p:blipFill>
        <p:spPr>
          <a:xfrm>
            <a:off x="898057" y="1455233"/>
            <a:ext cx="5698477" cy="2770305"/>
          </a:xfrm>
          <a:prstGeom prst="rect">
            <a:avLst/>
          </a:prstGeom>
        </p:spPr>
      </p:pic>
      <p:sp>
        <p:nvSpPr>
          <p:cNvPr id="5" name="Rectangle 4"/>
          <p:cNvSpPr/>
          <p:nvPr/>
        </p:nvSpPr>
        <p:spPr>
          <a:xfrm>
            <a:off x="898057" y="1601734"/>
            <a:ext cx="490953" cy="1080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92054" y="4392020"/>
            <a:ext cx="6936133" cy="2241982"/>
          </a:xfrm>
          <a:prstGeom prst="rect">
            <a:avLst/>
          </a:prstGeom>
        </p:spPr>
      </p:pic>
      <p:sp>
        <p:nvSpPr>
          <p:cNvPr id="7" name="Rectangle 6"/>
          <p:cNvSpPr/>
          <p:nvPr/>
        </p:nvSpPr>
        <p:spPr>
          <a:xfrm>
            <a:off x="92054" y="4059057"/>
            <a:ext cx="374351" cy="1151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467811062"/>
              </p:ext>
            </p:extLst>
          </p:nvPr>
        </p:nvGraphicFramePr>
        <p:xfrm>
          <a:off x="7189367" y="1947749"/>
          <a:ext cx="4815455" cy="3048000"/>
        </p:xfrm>
        <a:graphic>
          <a:graphicData uri="http://schemas.openxmlformats.org/drawingml/2006/table">
            <a:tbl>
              <a:tblPr>
                <a:tableStyleId>{5C22544A-7EE6-4342-B048-85BDC9FD1C3A}</a:tableStyleId>
              </a:tblPr>
              <a:tblGrid>
                <a:gridCol w="1353197"/>
                <a:gridCol w="1080800"/>
                <a:gridCol w="808404"/>
                <a:gridCol w="829729"/>
                <a:gridCol w="743325"/>
              </a:tblGrid>
              <a:tr h="252095">
                <a:tc>
                  <a:txBody>
                    <a:bodyPr/>
                    <a:lstStyle/>
                    <a:p>
                      <a:pPr algn="just">
                        <a:spcBef>
                          <a:spcPts val="100"/>
                        </a:spcBef>
                        <a:spcAft>
                          <a:spcPts val="10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p>
                      <a:pPr algn="ctr">
                        <a:spcBef>
                          <a:spcPts val="100"/>
                        </a:spcBef>
                        <a:spcAft>
                          <a:spcPts val="100"/>
                        </a:spcAft>
                      </a:pPr>
                      <a:r>
                        <a:rPr lang="en-GB" sz="2400" dirty="0" err="1" smtClean="0">
                          <a:effectLst/>
                        </a:rPr>
                        <a:t>Vd</a:t>
                      </a:r>
                      <a:r>
                        <a:rPr lang="en-GB" sz="2400" dirty="0" smtClean="0">
                          <a:effectLst/>
                        </a:rPr>
                        <a:t> used in obs.</a:t>
                      </a:r>
                      <a:r>
                        <a:rPr lang="en-GB" sz="2400" baseline="0" dirty="0" smtClean="0">
                          <a:effectLst/>
                        </a:rPr>
                        <a:t> method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52095">
                <a:tc>
                  <a:txBody>
                    <a:bodyPr/>
                    <a:lstStyle/>
                    <a:p>
                      <a:pPr algn="just">
                        <a:spcBef>
                          <a:spcPts val="100"/>
                        </a:spcBef>
                        <a:spcAft>
                          <a:spcPts val="1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spcBef>
                          <a:spcPts val="100"/>
                        </a:spcBef>
                        <a:spcAft>
                          <a:spcPts val="100"/>
                        </a:spcAft>
                      </a:pPr>
                      <a:r>
                        <a:rPr lang="en-GB" sz="1800" dirty="0">
                          <a:effectLst/>
                        </a:rPr>
                        <a:t>Forest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spcBef>
                          <a:spcPts val="100"/>
                        </a:spcBef>
                        <a:spcAft>
                          <a:spcPts val="100"/>
                        </a:spcAft>
                      </a:pPr>
                      <a:r>
                        <a:rPr lang="en-GB" sz="1800" dirty="0">
                          <a:effectLst/>
                        </a:rPr>
                        <a:t>Other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r>
              <a:tr h="252095">
                <a:tc>
                  <a:txBody>
                    <a:bodyPr/>
                    <a:lstStyle/>
                    <a:p>
                      <a:pPr algn="just">
                        <a:spcBef>
                          <a:spcPts val="100"/>
                        </a:spcBef>
                        <a:spcAft>
                          <a:spcPts val="10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600" dirty="0">
                          <a:effectLst/>
                        </a:rPr>
                        <a:t>summer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600" dirty="0">
                          <a:effectLst/>
                        </a:rPr>
                        <a:t>winter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600" dirty="0">
                          <a:effectLst/>
                        </a:rPr>
                        <a:t>summer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600" dirty="0">
                          <a:effectLst/>
                        </a:rPr>
                        <a:t>Winter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95">
                <a:tc>
                  <a:txBody>
                    <a:bodyPr/>
                    <a:lstStyle/>
                    <a:p>
                      <a:pPr algn="just">
                        <a:spcBef>
                          <a:spcPts val="100"/>
                        </a:spcBef>
                        <a:spcAft>
                          <a:spcPts val="100"/>
                        </a:spcAft>
                      </a:pPr>
                      <a:r>
                        <a:rPr lang="en-GB" sz="1800" dirty="0">
                          <a:effectLst/>
                        </a:rPr>
                        <a:t>NO</a:t>
                      </a:r>
                      <a:r>
                        <a:rPr lang="en-GB" sz="1800" baseline="-25000" dirty="0">
                          <a:effectLst/>
                        </a:rPr>
                        <a:t>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0.4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0.02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0.2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0.02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52095">
                <a:tc>
                  <a:txBody>
                    <a:bodyPr/>
                    <a:lstStyle/>
                    <a:p>
                      <a:pPr algn="just">
                        <a:spcBef>
                          <a:spcPts val="100"/>
                        </a:spcBef>
                        <a:spcAft>
                          <a:spcPts val="100"/>
                        </a:spcAft>
                      </a:pPr>
                      <a:r>
                        <a:rPr lang="en-GB" sz="1800" dirty="0" smtClean="0">
                          <a:effectLst/>
                        </a:rPr>
                        <a:t>sum </a:t>
                      </a:r>
                      <a:r>
                        <a:rPr lang="en-GB" sz="1800" dirty="0">
                          <a:effectLst/>
                        </a:rPr>
                        <a:t>(NH</a:t>
                      </a:r>
                      <a:r>
                        <a:rPr lang="en-GB" sz="1800" baseline="-25000" dirty="0">
                          <a:effectLst/>
                        </a:rPr>
                        <a:t>3</a:t>
                      </a:r>
                      <a:r>
                        <a:rPr lang="en-GB" sz="1800" dirty="0">
                          <a:effectLst/>
                        </a:rPr>
                        <a:t>+NH</a:t>
                      </a:r>
                      <a:r>
                        <a:rPr lang="en-GB" sz="1800" baseline="-25000" dirty="0">
                          <a:effectLst/>
                        </a:rPr>
                        <a:t>4</a:t>
                      </a:r>
                      <a:r>
                        <a:rPr lang="en-GB" sz="1800" baseline="30000" dirty="0">
                          <a:effectLst/>
                        </a:rPr>
                        <a:t>+</a:t>
                      </a: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a:effectLst/>
                        </a:rPr>
                        <a:t>0.4</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a:effectLst/>
                        </a:rPr>
                        <a:t>0.4</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0.2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a:effectLst/>
                        </a:rPr>
                        <a:t>0.1</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52095">
                <a:tc>
                  <a:txBody>
                    <a:bodyPr/>
                    <a:lstStyle/>
                    <a:p>
                      <a:pPr algn="just">
                        <a:spcBef>
                          <a:spcPts val="100"/>
                        </a:spcBef>
                        <a:spcAft>
                          <a:spcPts val="100"/>
                        </a:spcAft>
                      </a:pPr>
                      <a:r>
                        <a:rPr lang="en-GB" sz="1800" dirty="0">
                          <a:effectLst/>
                        </a:rPr>
                        <a:t>Sum (HNO</a:t>
                      </a:r>
                      <a:r>
                        <a:rPr lang="en-GB" sz="1800" baseline="-25000" dirty="0">
                          <a:effectLst/>
                        </a:rPr>
                        <a:t>3</a:t>
                      </a:r>
                      <a:r>
                        <a:rPr lang="en-GB" sz="1800" dirty="0">
                          <a:effectLst/>
                        </a:rPr>
                        <a:t>+NO</a:t>
                      </a:r>
                      <a:r>
                        <a:rPr lang="en-GB" sz="1800" baseline="-25000" dirty="0">
                          <a:effectLst/>
                        </a:rPr>
                        <a:t>3</a:t>
                      </a:r>
                      <a:r>
                        <a:rPr lang="en-GB" sz="1800" baseline="30000" dirty="0">
                          <a:effectLst/>
                        </a:rPr>
                        <a:t>-</a:t>
                      </a: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2.0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2.0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1.0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100"/>
                        </a:spcBef>
                        <a:spcAft>
                          <a:spcPts val="100"/>
                        </a:spcAft>
                      </a:pPr>
                      <a:r>
                        <a:rPr lang="en-GB" sz="1800" dirty="0">
                          <a:effectLst/>
                        </a:rPr>
                        <a:t>0.25</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252945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solidFill>
                  <a:schemeClr val="accent1">
                    <a:lumMod val="75000"/>
                  </a:schemeClr>
                </a:solidFill>
              </a:rPr>
              <a:t>Differences between the methods</a:t>
            </a:r>
            <a:br>
              <a:rPr lang="en-GB" b="1" dirty="0" smtClean="0">
                <a:solidFill>
                  <a:schemeClr val="accent1">
                    <a:lumMod val="75000"/>
                  </a:schemeClr>
                </a:solidFill>
              </a:rPr>
            </a:br>
            <a:r>
              <a:rPr lang="en-GB" sz="2800" b="1" dirty="0" smtClean="0">
                <a:solidFill>
                  <a:schemeClr val="accent1">
                    <a:lumMod val="75000"/>
                  </a:schemeClr>
                </a:solidFill>
              </a:rPr>
              <a:t>(observational method – combined method)</a:t>
            </a:r>
            <a:endParaRPr lang="en-GB" sz="2800" b="1" dirty="0">
              <a:solidFill>
                <a:schemeClr val="accent1">
                  <a:lumMod val="75000"/>
                </a:schemeClr>
              </a:solidFill>
            </a:endParaRPr>
          </a:p>
        </p:txBody>
      </p:sp>
      <p:sp>
        <p:nvSpPr>
          <p:cNvPr id="18" name="Content Placeholder 17"/>
          <p:cNvSpPr>
            <a:spLocks noGrp="1"/>
          </p:cNvSpPr>
          <p:nvPr>
            <p:ph idx="1"/>
          </p:nvPr>
        </p:nvSpPr>
        <p:spPr>
          <a:xfrm>
            <a:off x="3644222" y="1529485"/>
            <a:ext cx="8330180" cy="4794764"/>
          </a:xfrm>
        </p:spPr>
        <p:txBody>
          <a:bodyPr>
            <a:noAutofit/>
          </a:bodyPr>
          <a:lstStyle/>
          <a:p>
            <a:pPr marL="0" lvl="0" indent="0">
              <a:buNone/>
            </a:pPr>
            <a:r>
              <a:rPr lang="en-GB" sz="2000" b="1" dirty="0" smtClean="0">
                <a:solidFill>
                  <a:srgbClr val="0070C0"/>
                </a:solidFill>
              </a:rPr>
              <a:t>Differences </a:t>
            </a:r>
            <a:r>
              <a:rPr lang="en-GB" sz="2000" b="1" dirty="0">
                <a:solidFill>
                  <a:srgbClr val="0070C0"/>
                </a:solidFill>
              </a:rPr>
              <a:t> </a:t>
            </a:r>
            <a:r>
              <a:rPr lang="en-GB" sz="2000" b="1" dirty="0" smtClean="0">
                <a:solidFill>
                  <a:srgbClr val="0070C0"/>
                </a:solidFill>
              </a:rPr>
              <a:t>due to distribution of concentration fields</a:t>
            </a:r>
          </a:p>
          <a:p>
            <a:pPr marL="0" indent="0">
              <a:buNone/>
            </a:pPr>
            <a:r>
              <a:rPr lang="en-GB" sz="1600" dirty="0" smtClean="0"/>
              <a:t>Observation method higher in SW, and lower in mountains and coast. Kriging distribute the concentration fields longer and probably biased compared to the EMEP model which assumes </a:t>
            </a:r>
            <a:r>
              <a:rPr lang="en-GB" sz="1600" dirty="0"/>
              <a:t>wash out of the air pollution faster </a:t>
            </a:r>
            <a:endParaRPr lang="en-GB" sz="1600" dirty="0" smtClean="0"/>
          </a:p>
          <a:p>
            <a:pPr marL="0" indent="0">
              <a:buNone/>
            </a:pPr>
            <a:endParaRPr lang="en-GB" sz="1800" b="1" dirty="0" smtClean="0"/>
          </a:p>
          <a:p>
            <a:pPr marL="0" indent="0">
              <a:buNone/>
            </a:pPr>
            <a:r>
              <a:rPr lang="en-GB" sz="2000" b="1" dirty="0" smtClean="0">
                <a:solidFill>
                  <a:srgbClr val="0070C0"/>
                </a:solidFill>
              </a:rPr>
              <a:t>Differences  </a:t>
            </a:r>
            <a:r>
              <a:rPr lang="en-GB" sz="2000" b="1" dirty="0">
                <a:solidFill>
                  <a:srgbClr val="0070C0"/>
                </a:solidFill>
              </a:rPr>
              <a:t>due to </a:t>
            </a:r>
            <a:r>
              <a:rPr lang="en-GB" sz="2000" b="1" dirty="0" smtClean="0">
                <a:solidFill>
                  <a:srgbClr val="0070C0"/>
                </a:solidFill>
              </a:rPr>
              <a:t>emissions</a:t>
            </a:r>
            <a:endParaRPr lang="en-GB" sz="2000" b="1" dirty="0">
              <a:solidFill>
                <a:srgbClr val="0070C0"/>
              </a:solidFill>
            </a:endParaRPr>
          </a:p>
          <a:p>
            <a:pPr marL="0" indent="0">
              <a:buNone/>
            </a:pPr>
            <a:r>
              <a:rPr lang="en-GB" sz="1600" dirty="0" smtClean="0"/>
              <a:t>Observational method  give higher deposition  in the </a:t>
            </a:r>
            <a:r>
              <a:rPr lang="en-GB" sz="1600" dirty="0" err="1"/>
              <a:t>Finnmark</a:t>
            </a:r>
            <a:r>
              <a:rPr lang="en-GB" sz="1600" dirty="0"/>
              <a:t> county </a:t>
            </a:r>
            <a:r>
              <a:rPr lang="en-GB" sz="1600" dirty="0" smtClean="0"/>
              <a:t>but </a:t>
            </a:r>
            <a:r>
              <a:rPr lang="en-GB" sz="1600" dirty="0"/>
              <a:t>lower nitrogen depositions in the inland of eastern Norway,</a:t>
            </a:r>
            <a:endParaRPr lang="en-GB" sz="1600" dirty="0" smtClean="0"/>
          </a:p>
          <a:p>
            <a:r>
              <a:rPr lang="en-GB" sz="1600" dirty="0" smtClean="0"/>
              <a:t>In </a:t>
            </a:r>
            <a:r>
              <a:rPr lang="en-GB" sz="1600" dirty="0" err="1"/>
              <a:t>Finnmark</a:t>
            </a:r>
            <a:r>
              <a:rPr lang="en-GB" sz="1600" dirty="0"/>
              <a:t> there might be emissions in the region i.e. in Russia which is not included in the model. </a:t>
            </a:r>
            <a:endParaRPr lang="en-GB" sz="1600" dirty="0" smtClean="0"/>
          </a:p>
          <a:p>
            <a:r>
              <a:rPr lang="en-GB" sz="1600" dirty="0" smtClean="0"/>
              <a:t>High NH</a:t>
            </a:r>
            <a:r>
              <a:rPr lang="en-GB" sz="1600" baseline="-25000" dirty="0" smtClean="0"/>
              <a:t>3</a:t>
            </a:r>
            <a:r>
              <a:rPr lang="en-GB" sz="1600" dirty="0" smtClean="0"/>
              <a:t> </a:t>
            </a:r>
            <a:r>
              <a:rPr lang="en-GB" sz="1600" dirty="0"/>
              <a:t>emissions reported </a:t>
            </a:r>
            <a:r>
              <a:rPr lang="en-GB" sz="1600" dirty="0" smtClean="0"/>
              <a:t>in East Norway, </a:t>
            </a:r>
            <a:r>
              <a:rPr lang="en-GB" sz="1600" dirty="0"/>
              <a:t>which is not found by the observational method. </a:t>
            </a:r>
          </a:p>
          <a:p>
            <a:endParaRPr lang="nb-NO" sz="1600" dirty="0"/>
          </a:p>
          <a:p>
            <a:pPr marL="0" indent="0">
              <a:buNone/>
            </a:pPr>
            <a:r>
              <a:rPr lang="en-GB" sz="2000" b="1" dirty="0">
                <a:solidFill>
                  <a:srgbClr val="0070C0"/>
                </a:solidFill>
              </a:rPr>
              <a:t>Differences  due to </a:t>
            </a:r>
            <a:r>
              <a:rPr lang="en-GB" sz="2000" b="1" dirty="0" smtClean="0">
                <a:solidFill>
                  <a:srgbClr val="0070C0"/>
                </a:solidFill>
              </a:rPr>
              <a:t>the dry deposition velocities</a:t>
            </a:r>
            <a:endParaRPr lang="en-GB" sz="2000" b="1" dirty="0">
              <a:solidFill>
                <a:srgbClr val="0070C0"/>
              </a:solidFill>
            </a:endParaRPr>
          </a:p>
          <a:p>
            <a:pPr marL="0" indent="0">
              <a:buNone/>
            </a:pPr>
            <a:r>
              <a:rPr lang="en-GB" sz="1600" dirty="0"/>
              <a:t>The combined method is giving a generally lower deposition for oxidised nitrogen than the observational </a:t>
            </a:r>
            <a:r>
              <a:rPr lang="en-GB" sz="1600" dirty="0" smtClean="0"/>
              <a:t>method, but higher </a:t>
            </a:r>
            <a:r>
              <a:rPr lang="en-GB" sz="1600" dirty="0"/>
              <a:t>dry deposition of NH</a:t>
            </a:r>
            <a:r>
              <a:rPr lang="en-GB" sz="1600" baseline="-25000" dirty="0"/>
              <a:t>3</a:t>
            </a:r>
            <a:r>
              <a:rPr lang="en-GB" sz="1600" dirty="0"/>
              <a:t> along the coast in Northern Norway </a:t>
            </a:r>
          </a:p>
          <a:p>
            <a:r>
              <a:rPr lang="en-GB" sz="1600" dirty="0" smtClean="0"/>
              <a:t>Very different dry deposition rates used for nitrate</a:t>
            </a:r>
            <a:r>
              <a:rPr lang="en-GB" sz="1600" dirty="0"/>
              <a:t>. </a:t>
            </a:r>
          </a:p>
          <a:p>
            <a:r>
              <a:rPr lang="en-GB" sz="1600" dirty="0" smtClean="0"/>
              <a:t>High </a:t>
            </a:r>
            <a:r>
              <a:rPr lang="en-GB" sz="1600" dirty="0"/>
              <a:t>dry deposition of NH</a:t>
            </a:r>
            <a:r>
              <a:rPr lang="en-GB" sz="1600" baseline="-25000" dirty="0"/>
              <a:t>3</a:t>
            </a:r>
            <a:r>
              <a:rPr lang="en-GB" sz="1600" dirty="0"/>
              <a:t> </a:t>
            </a:r>
            <a:r>
              <a:rPr lang="en-GB" sz="1600" dirty="0" smtClean="0"/>
              <a:t>in </a:t>
            </a:r>
            <a:r>
              <a:rPr lang="en-GB" sz="1600" dirty="0"/>
              <a:t>Northern Norway </a:t>
            </a:r>
            <a:r>
              <a:rPr lang="en-GB" sz="1600" dirty="0" smtClean="0"/>
              <a:t>caused </a:t>
            </a:r>
            <a:r>
              <a:rPr lang="en-GB" sz="1600" dirty="0"/>
              <a:t>by the relatively high NH</a:t>
            </a:r>
            <a:r>
              <a:rPr lang="en-GB" sz="1600" baseline="-25000" dirty="0"/>
              <a:t>3</a:t>
            </a:r>
            <a:r>
              <a:rPr lang="en-GB" sz="1600" dirty="0"/>
              <a:t> observed at </a:t>
            </a:r>
            <a:r>
              <a:rPr lang="en-GB" sz="1600" dirty="0" err="1"/>
              <a:t>Tustervatn</a:t>
            </a:r>
            <a:r>
              <a:rPr lang="en-GB" sz="1600" dirty="0"/>
              <a:t> and </a:t>
            </a:r>
            <a:r>
              <a:rPr lang="en-GB" sz="1600" dirty="0" err="1"/>
              <a:t>Kårvatn</a:t>
            </a:r>
            <a:r>
              <a:rPr lang="en-GB" sz="1600" dirty="0"/>
              <a:t> combined with a high dry deposition velocity from the </a:t>
            </a:r>
            <a:r>
              <a:rPr lang="en-GB" sz="1600" dirty="0" smtClean="0"/>
              <a:t>model</a:t>
            </a:r>
          </a:p>
        </p:txBody>
      </p:sp>
      <p:pic>
        <p:nvPicPr>
          <p:cNvPr id="16" name="Picture 15"/>
          <p:cNvPicPr>
            <a:picLocks noChangeAspect="1"/>
          </p:cNvPicPr>
          <p:nvPr/>
        </p:nvPicPr>
        <p:blipFill rotWithShape="1">
          <a:blip r:embed="rId2"/>
          <a:srcRect r="51310"/>
          <a:stretch/>
        </p:blipFill>
        <p:spPr>
          <a:xfrm>
            <a:off x="102268" y="1288211"/>
            <a:ext cx="3541954" cy="2895486"/>
          </a:xfrm>
          <a:prstGeom prst="rect">
            <a:avLst/>
          </a:prstGeom>
        </p:spPr>
      </p:pic>
      <p:pic>
        <p:nvPicPr>
          <p:cNvPr id="17" name="Picture 16"/>
          <p:cNvPicPr>
            <a:picLocks noChangeAspect="1"/>
          </p:cNvPicPr>
          <p:nvPr/>
        </p:nvPicPr>
        <p:blipFill rotWithShape="1">
          <a:blip r:embed="rId2"/>
          <a:srcRect l="49904"/>
          <a:stretch/>
        </p:blipFill>
        <p:spPr>
          <a:xfrm>
            <a:off x="0" y="4068016"/>
            <a:ext cx="3644222" cy="2895486"/>
          </a:xfrm>
          <a:prstGeom prst="rect">
            <a:avLst/>
          </a:prstGeom>
        </p:spPr>
      </p:pic>
    </p:spTree>
    <p:extLst>
      <p:ext uri="{BB962C8B-B14F-4D97-AF65-F5344CB8AC3E}">
        <p14:creationId xmlns:p14="http://schemas.microsoft.com/office/powerpoint/2010/main" val="1651395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28" y="149121"/>
            <a:ext cx="10515600" cy="833480"/>
          </a:xfrm>
        </p:spPr>
        <p:txBody>
          <a:bodyPr/>
          <a:lstStyle/>
          <a:p>
            <a:r>
              <a:rPr lang="en-US" dirty="0" smtClean="0"/>
              <a:t>Effect on  exceedance, 2012-2016</a:t>
            </a:r>
            <a:endParaRPr lang="en-GB" dirty="0"/>
          </a:p>
        </p:txBody>
      </p:sp>
      <p:sp>
        <p:nvSpPr>
          <p:cNvPr id="21" name="Rectangle 20"/>
          <p:cNvSpPr/>
          <p:nvPr/>
        </p:nvSpPr>
        <p:spPr>
          <a:xfrm>
            <a:off x="4115508" y="3556122"/>
            <a:ext cx="1362014" cy="314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648346" y="1658672"/>
            <a:ext cx="3933395" cy="3093343"/>
            <a:chOff x="817668" y="1637190"/>
            <a:chExt cx="4829175" cy="3457575"/>
          </a:xfrm>
        </p:grpSpPr>
        <p:grpSp>
          <p:nvGrpSpPr>
            <p:cNvPr id="30" name="Group 29"/>
            <p:cNvGrpSpPr/>
            <p:nvPr/>
          </p:nvGrpSpPr>
          <p:grpSpPr>
            <a:xfrm>
              <a:off x="817668" y="1637190"/>
              <a:ext cx="4829175" cy="3457575"/>
              <a:chOff x="817668" y="1637190"/>
              <a:chExt cx="4829175" cy="3457575"/>
            </a:xfrm>
          </p:grpSpPr>
          <p:grpSp>
            <p:nvGrpSpPr>
              <p:cNvPr id="28" name="Group 27"/>
              <p:cNvGrpSpPr/>
              <p:nvPr/>
            </p:nvGrpSpPr>
            <p:grpSpPr>
              <a:xfrm>
                <a:off x="817668" y="1637190"/>
                <a:ext cx="4829175" cy="3457575"/>
                <a:chOff x="817668" y="1637190"/>
                <a:chExt cx="4829175" cy="3457575"/>
              </a:xfrm>
            </p:grpSpPr>
            <p:pic>
              <p:nvPicPr>
                <p:cNvPr id="4" name="Picture 3"/>
                <p:cNvPicPr>
                  <a:picLocks noChangeAspect="1"/>
                </p:cNvPicPr>
                <p:nvPr/>
              </p:nvPicPr>
              <p:blipFill>
                <a:blip r:embed="rId2"/>
                <a:stretch>
                  <a:fillRect/>
                </a:stretch>
              </p:blipFill>
              <p:spPr>
                <a:xfrm>
                  <a:off x="817668" y="1637190"/>
                  <a:ext cx="4829175" cy="3457575"/>
                </a:xfrm>
                <a:prstGeom prst="rect">
                  <a:avLst/>
                </a:prstGeom>
              </p:spPr>
            </p:pic>
            <p:grpSp>
              <p:nvGrpSpPr>
                <p:cNvPr id="12" name="Group 11"/>
                <p:cNvGrpSpPr/>
                <p:nvPr/>
              </p:nvGrpSpPr>
              <p:grpSpPr>
                <a:xfrm>
                  <a:off x="2965139" y="1880975"/>
                  <a:ext cx="2681704" cy="3045993"/>
                  <a:chOff x="2982895" y="1880975"/>
                  <a:chExt cx="2677244" cy="3045993"/>
                </a:xfrm>
                <a:solidFill>
                  <a:schemeClr val="bg1"/>
                </a:solidFill>
              </p:grpSpPr>
              <p:sp>
                <p:nvSpPr>
                  <p:cNvPr id="9" name="Rectangle 8"/>
                  <p:cNvSpPr/>
                  <p:nvPr/>
                </p:nvSpPr>
                <p:spPr>
                  <a:xfrm>
                    <a:off x="2982895" y="3480047"/>
                    <a:ext cx="1065320" cy="144692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1854841">
                    <a:off x="3656067" y="2244304"/>
                    <a:ext cx="918882" cy="17311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2717442">
                    <a:off x="4335125" y="1474843"/>
                    <a:ext cx="918882" cy="17311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p:cNvSpPr/>
                <p:nvPr/>
              </p:nvSpPr>
              <p:spPr>
                <a:xfrm>
                  <a:off x="887766" y="4813291"/>
                  <a:ext cx="2004574" cy="152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3"/>
                <a:stretch>
                  <a:fillRect/>
                </a:stretch>
              </p:blipFill>
              <p:spPr>
                <a:xfrm>
                  <a:off x="2989300" y="3577409"/>
                  <a:ext cx="1171576" cy="1266825"/>
                </a:xfrm>
                <a:prstGeom prst="rect">
                  <a:avLst/>
                </a:prstGeom>
              </p:spPr>
            </p:pic>
          </p:grpSp>
          <p:sp>
            <p:nvSpPr>
              <p:cNvPr id="29" name="Rectangle 28"/>
              <p:cNvSpPr/>
              <p:nvPr/>
            </p:nvSpPr>
            <p:spPr>
              <a:xfrm>
                <a:off x="2982897" y="4926968"/>
                <a:ext cx="1322773" cy="1677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p:cNvSpPr/>
            <p:nvPr/>
          </p:nvSpPr>
          <p:spPr>
            <a:xfrm>
              <a:off x="4102451" y="3480047"/>
              <a:ext cx="1304050" cy="1614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p:cNvGrpSpPr/>
          <p:nvPr/>
        </p:nvGrpSpPr>
        <p:grpSpPr>
          <a:xfrm>
            <a:off x="3627862" y="1715916"/>
            <a:ext cx="4359408" cy="3109697"/>
            <a:chOff x="6294915" y="1532415"/>
            <a:chExt cx="5014258" cy="3562350"/>
          </a:xfrm>
        </p:grpSpPr>
        <p:grpSp>
          <p:nvGrpSpPr>
            <p:cNvPr id="34" name="Group 33"/>
            <p:cNvGrpSpPr/>
            <p:nvPr/>
          </p:nvGrpSpPr>
          <p:grpSpPr>
            <a:xfrm>
              <a:off x="6294915" y="1532415"/>
              <a:ext cx="5014258" cy="3562350"/>
              <a:chOff x="6294915" y="1532415"/>
              <a:chExt cx="5014258" cy="3562350"/>
            </a:xfrm>
          </p:grpSpPr>
          <p:pic>
            <p:nvPicPr>
              <p:cNvPr id="7" name="Picture 6"/>
              <p:cNvPicPr>
                <a:picLocks noChangeAspect="1"/>
              </p:cNvPicPr>
              <p:nvPr/>
            </p:nvPicPr>
            <p:blipFill>
              <a:blip r:embed="rId4"/>
              <a:stretch>
                <a:fillRect/>
              </a:stretch>
            </p:blipFill>
            <p:spPr>
              <a:xfrm>
                <a:off x="6294915" y="1532415"/>
                <a:ext cx="4857750" cy="3562350"/>
              </a:xfrm>
              <a:prstGeom prst="rect">
                <a:avLst/>
              </a:prstGeom>
            </p:spPr>
          </p:pic>
          <p:grpSp>
            <p:nvGrpSpPr>
              <p:cNvPr id="13" name="Group 12"/>
              <p:cNvGrpSpPr/>
              <p:nvPr/>
            </p:nvGrpSpPr>
            <p:grpSpPr>
              <a:xfrm>
                <a:off x="8493177" y="1791054"/>
                <a:ext cx="2815996" cy="3211989"/>
                <a:chOff x="2982895" y="1714979"/>
                <a:chExt cx="2815996" cy="3211989"/>
              </a:xfrm>
              <a:solidFill>
                <a:schemeClr val="bg1"/>
              </a:solidFill>
            </p:grpSpPr>
            <p:sp>
              <p:nvSpPr>
                <p:cNvPr id="14" name="Rectangle 13"/>
                <p:cNvSpPr/>
                <p:nvPr/>
              </p:nvSpPr>
              <p:spPr>
                <a:xfrm>
                  <a:off x="2982895" y="3480047"/>
                  <a:ext cx="1065320" cy="144692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854841">
                  <a:off x="3709335" y="2244304"/>
                  <a:ext cx="918882" cy="17311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2717442">
                  <a:off x="4473877" y="1308847"/>
                  <a:ext cx="918882" cy="17311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31"/>
              <p:cNvSpPr/>
              <p:nvPr/>
            </p:nvSpPr>
            <p:spPr>
              <a:xfrm>
                <a:off x="6436311" y="4767125"/>
                <a:ext cx="1960575" cy="166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9934113" y="3471168"/>
                <a:ext cx="1127464" cy="32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 name="Picture 34"/>
            <p:cNvPicPr>
              <a:picLocks noChangeAspect="1"/>
            </p:cNvPicPr>
            <p:nvPr/>
          </p:nvPicPr>
          <p:blipFill>
            <a:blip r:embed="rId5"/>
            <a:stretch>
              <a:fillRect/>
            </a:stretch>
          </p:blipFill>
          <p:spPr>
            <a:xfrm>
              <a:off x="8600223" y="3524661"/>
              <a:ext cx="1095375" cy="1371600"/>
            </a:xfrm>
            <a:prstGeom prst="rect">
              <a:avLst/>
            </a:prstGeom>
          </p:spPr>
        </p:pic>
        <p:sp>
          <p:nvSpPr>
            <p:cNvPr id="36" name="Rectangle 35"/>
            <p:cNvSpPr/>
            <p:nvPr/>
          </p:nvSpPr>
          <p:spPr>
            <a:xfrm>
              <a:off x="9807893" y="3532118"/>
              <a:ext cx="1276796" cy="1486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p:cNvSpPr/>
          <p:nvPr/>
        </p:nvSpPr>
        <p:spPr>
          <a:xfrm>
            <a:off x="10608814" y="3854845"/>
            <a:ext cx="1415072" cy="304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p:cNvGrpSpPr/>
          <p:nvPr/>
        </p:nvGrpSpPr>
        <p:grpSpPr>
          <a:xfrm>
            <a:off x="7893462" y="1670141"/>
            <a:ext cx="4483336" cy="3182423"/>
            <a:chOff x="6870464" y="1638152"/>
            <a:chExt cx="5244634" cy="3713942"/>
          </a:xfrm>
        </p:grpSpPr>
        <p:grpSp>
          <p:nvGrpSpPr>
            <p:cNvPr id="38" name="Group 37"/>
            <p:cNvGrpSpPr/>
            <p:nvPr/>
          </p:nvGrpSpPr>
          <p:grpSpPr>
            <a:xfrm>
              <a:off x="6870464" y="1638152"/>
              <a:ext cx="5244634" cy="3713942"/>
              <a:chOff x="5799187" y="2747450"/>
              <a:chExt cx="5244634" cy="3713942"/>
            </a:xfrm>
          </p:grpSpPr>
          <p:pic>
            <p:nvPicPr>
              <p:cNvPr id="8" name="Picture 7"/>
              <p:cNvPicPr>
                <a:picLocks noChangeAspect="1"/>
              </p:cNvPicPr>
              <p:nvPr/>
            </p:nvPicPr>
            <p:blipFill>
              <a:blip r:embed="rId6"/>
              <a:stretch>
                <a:fillRect/>
              </a:stretch>
            </p:blipFill>
            <p:spPr>
              <a:xfrm>
                <a:off x="5799187" y="2747450"/>
                <a:ext cx="5244634" cy="3713942"/>
              </a:xfrm>
              <a:prstGeom prst="rect">
                <a:avLst/>
              </a:prstGeom>
            </p:spPr>
          </p:pic>
          <p:grpSp>
            <p:nvGrpSpPr>
              <p:cNvPr id="17" name="Group 16"/>
              <p:cNvGrpSpPr/>
              <p:nvPr/>
            </p:nvGrpSpPr>
            <p:grpSpPr>
              <a:xfrm>
                <a:off x="8075877" y="3053604"/>
                <a:ext cx="2869228" cy="3361303"/>
                <a:chOff x="2982895" y="1565665"/>
                <a:chExt cx="2869228" cy="3361303"/>
              </a:xfrm>
              <a:solidFill>
                <a:schemeClr val="bg1"/>
              </a:solidFill>
            </p:grpSpPr>
            <p:sp>
              <p:nvSpPr>
                <p:cNvPr id="18" name="Rectangle 17"/>
                <p:cNvSpPr/>
                <p:nvPr/>
              </p:nvSpPr>
              <p:spPr>
                <a:xfrm>
                  <a:off x="2982895" y="3480047"/>
                  <a:ext cx="1065320" cy="144692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854841">
                  <a:off x="3592806" y="2219814"/>
                  <a:ext cx="918882" cy="17311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2979933">
                  <a:off x="4484734" y="1117157"/>
                  <a:ext cx="918882" cy="18158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 name="Rectangle 38"/>
            <p:cNvSpPr/>
            <p:nvPr/>
          </p:nvSpPr>
          <p:spPr>
            <a:xfrm>
              <a:off x="6870464" y="5047445"/>
              <a:ext cx="2276690" cy="183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10475650" y="3899106"/>
              <a:ext cx="1548236" cy="1216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a:blip r:embed="rId7"/>
            <a:stretch>
              <a:fillRect/>
            </a:stretch>
          </p:blipFill>
          <p:spPr>
            <a:xfrm>
              <a:off x="9269787" y="3978272"/>
              <a:ext cx="1533525" cy="1120593"/>
            </a:xfrm>
            <a:prstGeom prst="rect">
              <a:avLst/>
            </a:prstGeom>
          </p:spPr>
        </p:pic>
      </p:grpSp>
      <p:sp>
        <p:nvSpPr>
          <p:cNvPr id="45" name="TextBox 44"/>
          <p:cNvSpPr txBox="1"/>
          <p:nvPr/>
        </p:nvSpPr>
        <p:spPr>
          <a:xfrm>
            <a:off x="2329071" y="1270563"/>
            <a:ext cx="2918107" cy="369332"/>
          </a:xfrm>
          <a:prstGeom prst="rect">
            <a:avLst/>
          </a:prstGeom>
          <a:noFill/>
        </p:spPr>
        <p:txBody>
          <a:bodyPr wrap="none" rtlCol="0">
            <a:spAutoFit/>
          </a:bodyPr>
          <a:lstStyle/>
          <a:p>
            <a:r>
              <a:rPr lang="en-US" dirty="0" smtClean="0"/>
              <a:t>Acidification of surface water</a:t>
            </a:r>
            <a:endParaRPr lang="en-GB" dirty="0"/>
          </a:p>
        </p:txBody>
      </p:sp>
      <p:sp>
        <p:nvSpPr>
          <p:cNvPr id="47" name="TextBox 46"/>
          <p:cNvSpPr txBox="1"/>
          <p:nvPr/>
        </p:nvSpPr>
        <p:spPr>
          <a:xfrm>
            <a:off x="458862" y="4530093"/>
            <a:ext cx="985048" cy="523220"/>
          </a:xfrm>
          <a:prstGeom prst="rect">
            <a:avLst/>
          </a:prstGeom>
          <a:noFill/>
        </p:spPr>
        <p:txBody>
          <a:bodyPr wrap="square" rtlCol="0">
            <a:spAutoFit/>
          </a:bodyPr>
          <a:lstStyle/>
          <a:p>
            <a:r>
              <a:rPr lang="en-US" sz="1400" dirty="0" smtClean="0"/>
              <a:t>Obs. based deposition</a:t>
            </a:r>
            <a:endParaRPr lang="en-GB" dirty="0"/>
          </a:p>
        </p:txBody>
      </p:sp>
      <p:sp>
        <p:nvSpPr>
          <p:cNvPr id="48" name="TextBox 47"/>
          <p:cNvSpPr txBox="1"/>
          <p:nvPr/>
        </p:nvSpPr>
        <p:spPr>
          <a:xfrm>
            <a:off x="1550838" y="4530093"/>
            <a:ext cx="985048" cy="523220"/>
          </a:xfrm>
          <a:prstGeom prst="rect">
            <a:avLst/>
          </a:prstGeom>
          <a:noFill/>
        </p:spPr>
        <p:txBody>
          <a:bodyPr wrap="square" rtlCol="0">
            <a:spAutoFit/>
          </a:bodyPr>
          <a:lstStyle/>
          <a:p>
            <a:r>
              <a:rPr lang="en-US" sz="1400" dirty="0" smtClean="0"/>
              <a:t>MMF method</a:t>
            </a:r>
            <a:endParaRPr lang="en-GB" dirty="0"/>
          </a:p>
        </p:txBody>
      </p:sp>
      <p:sp>
        <p:nvSpPr>
          <p:cNvPr id="49" name="TextBox 48"/>
          <p:cNvSpPr txBox="1"/>
          <p:nvPr/>
        </p:nvSpPr>
        <p:spPr>
          <a:xfrm>
            <a:off x="3694349" y="4530439"/>
            <a:ext cx="985048" cy="523220"/>
          </a:xfrm>
          <a:prstGeom prst="rect">
            <a:avLst/>
          </a:prstGeom>
          <a:noFill/>
        </p:spPr>
        <p:txBody>
          <a:bodyPr wrap="square" rtlCol="0">
            <a:spAutoFit/>
          </a:bodyPr>
          <a:lstStyle/>
          <a:p>
            <a:r>
              <a:rPr lang="en-US" sz="1400" dirty="0" smtClean="0"/>
              <a:t>Obs. based deposition</a:t>
            </a:r>
            <a:endParaRPr lang="en-GB" dirty="0"/>
          </a:p>
        </p:txBody>
      </p:sp>
      <p:sp>
        <p:nvSpPr>
          <p:cNvPr id="50" name="TextBox 49"/>
          <p:cNvSpPr txBox="1"/>
          <p:nvPr/>
        </p:nvSpPr>
        <p:spPr>
          <a:xfrm>
            <a:off x="4786325" y="4530439"/>
            <a:ext cx="985048" cy="523220"/>
          </a:xfrm>
          <a:prstGeom prst="rect">
            <a:avLst/>
          </a:prstGeom>
          <a:noFill/>
        </p:spPr>
        <p:txBody>
          <a:bodyPr wrap="square" rtlCol="0">
            <a:spAutoFit/>
          </a:bodyPr>
          <a:lstStyle/>
          <a:p>
            <a:r>
              <a:rPr lang="en-US" sz="1400" dirty="0" smtClean="0"/>
              <a:t>MMF method</a:t>
            </a:r>
            <a:endParaRPr lang="en-GB" dirty="0"/>
          </a:p>
        </p:txBody>
      </p:sp>
      <p:sp>
        <p:nvSpPr>
          <p:cNvPr id="51" name="TextBox 50"/>
          <p:cNvSpPr txBox="1"/>
          <p:nvPr/>
        </p:nvSpPr>
        <p:spPr>
          <a:xfrm>
            <a:off x="8058106" y="4596378"/>
            <a:ext cx="985048" cy="523220"/>
          </a:xfrm>
          <a:prstGeom prst="rect">
            <a:avLst/>
          </a:prstGeom>
          <a:noFill/>
        </p:spPr>
        <p:txBody>
          <a:bodyPr wrap="square" rtlCol="0">
            <a:spAutoFit/>
          </a:bodyPr>
          <a:lstStyle/>
          <a:p>
            <a:r>
              <a:rPr lang="en-US" sz="1400" dirty="0" smtClean="0"/>
              <a:t>Obs. based deposition</a:t>
            </a:r>
            <a:endParaRPr lang="en-GB" dirty="0"/>
          </a:p>
        </p:txBody>
      </p:sp>
      <p:sp>
        <p:nvSpPr>
          <p:cNvPr id="52" name="TextBox 51"/>
          <p:cNvSpPr txBox="1"/>
          <p:nvPr/>
        </p:nvSpPr>
        <p:spPr>
          <a:xfrm>
            <a:off x="9150082" y="4596378"/>
            <a:ext cx="985048" cy="523220"/>
          </a:xfrm>
          <a:prstGeom prst="rect">
            <a:avLst/>
          </a:prstGeom>
          <a:noFill/>
        </p:spPr>
        <p:txBody>
          <a:bodyPr wrap="square" rtlCol="0">
            <a:spAutoFit/>
          </a:bodyPr>
          <a:lstStyle/>
          <a:p>
            <a:r>
              <a:rPr lang="en-US" sz="1400" dirty="0" smtClean="0"/>
              <a:t>MMF method</a:t>
            </a:r>
            <a:endParaRPr lang="en-GB" dirty="0"/>
          </a:p>
        </p:txBody>
      </p:sp>
      <p:sp>
        <p:nvSpPr>
          <p:cNvPr id="53" name="Rounded Rectangle 52"/>
          <p:cNvSpPr/>
          <p:nvPr/>
        </p:nvSpPr>
        <p:spPr>
          <a:xfrm>
            <a:off x="113850" y="1589103"/>
            <a:ext cx="7187073" cy="36487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53"/>
          <p:cNvSpPr/>
          <p:nvPr/>
        </p:nvSpPr>
        <p:spPr>
          <a:xfrm>
            <a:off x="7814270" y="1633456"/>
            <a:ext cx="3975276" cy="365275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9409851" y="1197794"/>
            <a:ext cx="1197444" cy="369332"/>
          </a:xfrm>
          <a:prstGeom prst="rect">
            <a:avLst/>
          </a:prstGeom>
          <a:noFill/>
        </p:spPr>
        <p:txBody>
          <a:bodyPr wrap="none" rtlCol="0">
            <a:spAutoFit/>
          </a:bodyPr>
          <a:lstStyle/>
          <a:p>
            <a:r>
              <a:rPr lang="en-US" dirty="0" smtClean="0"/>
              <a:t>Vegetation</a:t>
            </a:r>
            <a:endParaRPr lang="en-GB" dirty="0"/>
          </a:p>
        </p:txBody>
      </p:sp>
      <p:graphicFrame>
        <p:nvGraphicFramePr>
          <p:cNvPr id="56" name="Table 55"/>
          <p:cNvGraphicFramePr>
            <a:graphicFrameLocks noGrp="1"/>
          </p:cNvGraphicFramePr>
          <p:nvPr>
            <p:extLst>
              <p:ext uri="{D42A27DB-BD31-4B8C-83A1-F6EECF244321}">
                <p14:modId xmlns:p14="http://schemas.microsoft.com/office/powerpoint/2010/main" val="1547280458"/>
              </p:ext>
            </p:extLst>
          </p:nvPr>
        </p:nvGraphicFramePr>
        <p:xfrm>
          <a:off x="1941741" y="5328044"/>
          <a:ext cx="3692765" cy="1463040"/>
        </p:xfrm>
        <a:graphic>
          <a:graphicData uri="http://schemas.openxmlformats.org/drawingml/2006/table">
            <a:tbl>
              <a:tblPr firstRow="1" bandRow="1">
                <a:tableStyleId>{C083E6E3-FA7D-4D7B-A595-EF9225AFEA82}</a:tableStyleId>
              </a:tblPr>
              <a:tblGrid>
                <a:gridCol w="1099023"/>
                <a:gridCol w="1099023"/>
                <a:gridCol w="1494719"/>
              </a:tblGrid>
              <a:tr h="217018">
                <a:tc gridSpan="3">
                  <a:txBody>
                    <a:bodyPr/>
                    <a:lstStyle/>
                    <a:p>
                      <a:r>
                        <a:rPr lang="en-US" baseline="0" dirty="0" smtClean="0"/>
                        <a:t>Norwegian area exceeded</a:t>
                      </a:r>
                      <a:endParaRPr lang="en-GB"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r>
              <a:tr h="217018">
                <a:tc>
                  <a:txBody>
                    <a:bodyPr/>
                    <a:lstStyle/>
                    <a:p>
                      <a:endParaRPr lang="en-GB" dirty="0"/>
                    </a:p>
                  </a:txBody>
                  <a:tcPr>
                    <a:lnT w="12700" cmpd="sng">
                      <a:noFill/>
                    </a:lnT>
                    <a:lnB w="12700" cap="flat" cmpd="sng" algn="ctr">
                      <a:solidFill>
                        <a:schemeClr val="tx1"/>
                      </a:solidFill>
                      <a:prstDash val="solid"/>
                      <a:round/>
                      <a:headEnd type="none" w="med" len="med"/>
                      <a:tailEnd type="none" w="med" len="med"/>
                    </a:lnB>
                  </a:tcPr>
                </a:tc>
                <a:tc>
                  <a:txBody>
                    <a:bodyPr/>
                    <a:lstStyle/>
                    <a:p>
                      <a:pPr algn="ctr"/>
                      <a:r>
                        <a:rPr lang="en-US" dirty="0" smtClean="0"/>
                        <a:t>Obs. </a:t>
                      </a:r>
                      <a:endParaRPr lang="en-GB" dirty="0"/>
                    </a:p>
                  </a:txBody>
                  <a:tcPr>
                    <a:lnT w="12700" cmpd="sng">
                      <a:noFill/>
                    </a:lnT>
                    <a:lnB w="12700" cap="flat" cmpd="sng" algn="ctr">
                      <a:solidFill>
                        <a:schemeClr val="tx1"/>
                      </a:solidFill>
                      <a:prstDash val="solid"/>
                      <a:round/>
                      <a:headEnd type="none" w="med" len="med"/>
                      <a:tailEnd type="none" w="med" len="med"/>
                    </a:lnB>
                  </a:tcPr>
                </a:tc>
                <a:tc>
                  <a:txBody>
                    <a:bodyPr/>
                    <a:lstStyle/>
                    <a:p>
                      <a:pPr algn="ctr"/>
                      <a:r>
                        <a:rPr lang="en-US" dirty="0" smtClean="0"/>
                        <a:t>MMF</a:t>
                      </a:r>
                      <a:endParaRPr lang="en-GB" dirty="0"/>
                    </a:p>
                  </a:txBody>
                  <a:tcPr>
                    <a:lnT w="12700" cmpd="sng">
                      <a:noFill/>
                    </a:lnT>
                    <a:lnB w="12700" cap="flat" cmpd="sng" algn="ctr">
                      <a:solidFill>
                        <a:schemeClr val="tx1"/>
                      </a:solidFill>
                      <a:prstDash val="solid"/>
                      <a:round/>
                      <a:headEnd type="none" w="med" len="med"/>
                      <a:tailEnd type="none" w="med" len="med"/>
                    </a:lnB>
                  </a:tcPr>
                </a:tc>
              </a:tr>
              <a:tr h="217018">
                <a:tc>
                  <a:txBody>
                    <a:bodyPr/>
                    <a:lstStyle/>
                    <a:p>
                      <a:r>
                        <a:rPr lang="en-US" dirty="0" err="1" smtClean="0"/>
                        <a:t>SSWC</a:t>
                      </a:r>
                      <a:r>
                        <a:rPr lang="en-US" baseline="-25000" dirty="0" err="1" smtClean="0"/>
                        <a:t>oaa</a:t>
                      </a:r>
                      <a:endParaRPr lang="en-GB" baseline="-25000"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7%</a:t>
                      </a:r>
                      <a:endParaRPr lang="en-GB"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7%</a:t>
                      </a:r>
                      <a:endParaRPr lang="en-GB" dirty="0"/>
                    </a:p>
                  </a:txBody>
                  <a:tcPr>
                    <a:lnT w="12700" cap="flat" cmpd="sng" algn="ctr">
                      <a:solidFill>
                        <a:schemeClr val="tx1"/>
                      </a:solidFill>
                      <a:prstDash val="solid"/>
                      <a:round/>
                      <a:headEnd type="none" w="med" len="med"/>
                      <a:tailEnd type="none" w="med" len="med"/>
                    </a:lnT>
                  </a:tcPr>
                </a:tc>
              </a:tr>
              <a:tr h="217018">
                <a:tc>
                  <a:txBody>
                    <a:bodyPr/>
                    <a:lstStyle/>
                    <a:p>
                      <a:r>
                        <a:rPr lang="en-US" dirty="0" err="1" smtClean="0"/>
                        <a:t>FAB</a:t>
                      </a:r>
                      <a:r>
                        <a:rPr lang="en-US" baseline="-25000" dirty="0" err="1" smtClean="0"/>
                        <a:t>oaa</a:t>
                      </a:r>
                      <a:endParaRPr lang="en-GB" baseline="-25000" dirty="0"/>
                    </a:p>
                  </a:txBody>
                  <a:tcPr>
                    <a:noFill/>
                  </a:tcPr>
                </a:tc>
                <a:tc>
                  <a:txBody>
                    <a:bodyPr/>
                    <a:lstStyle/>
                    <a:p>
                      <a:pPr algn="ctr"/>
                      <a:r>
                        <a:rPr lang="en-US" dirty="0" smtClean="0"/>
                        <a:t>20%</a:t>
                      </a:r>
                      <a:endParaRPr lang="en-GB" dirty="0"/>
                    </a:p>
                  </a:txBody>
                  <a:tcPr>
                    <a:noFill/>
                  </a:tcPr>
                </a:tc>
                <a:tc>
                  <a:txBody>
                    <a:bodyPr/>
                    <a:lstStyle/>
                    <a:p>
                      <a:pPr algn="ctr"/>
                      <a:r>
                        <a:rPr lang="en-US" dirty="0" smtClean="0"/>
                        <a:t>19%</a:t>
                      </a:r>
                      <a:endParaRPr lang="en-GB" dirty="0"/>
                    </a:p>
                  </a:txBody>
                  <a:tcPr>
                    <a:noFill/>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582381690"/>
              </p:ext>
            </p:extLst>
          </p:nvPr>
        </p:nvGraphicFramePr>
        <p:xfrm>
          <a:off x="7893462" y="5618197"/>
          <a:ext cx="4017536" cy="1097280"/>
        </p:xfrm>
        <a:graphic>
          <a:graphicData uri="http://schemas.openxmlformats.org/drawingml/2006/table">
            <a:tbl>
              <a:tblPr firstRow="1" bandRow="1">
                <a:tableStyleId>{C083E6E3-FA7D-4D7B-A595-EF9225AFEA82}</a:tableStyleId>
              </a:tblPr>
              <a:tblGrid>
                <a:gridCol w="1195680"/>
                <a:gridCol w="1195680"/>
                <a:gridCol w="1626176"/>
              </a:tblGrid>
              <a:tr h="217018">
                <a:tc gridSpan="3">
                  <a:txBody>
                    <a:bodyPr/>
                    <a:lstStyle/>
                    <a:p>
                      <a:r>
                        <a:rPr lang="en-US" baseline="0" dirty="0" smtClean="0"/>
                        <a:t>Norwegian area exceeded</a:t>
                      </a:r>
                      <a:endParaRPr lang="en-GB"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r>
              <a:tr h="217018">
                <a:tc>
                  <a:txBody>
                    <a:bodyPr/>
                    <a:lstStyle/>
                    <a:p>
                      <a:endParaRPr lang="en-GB" dirty="0"/>
                    </a:p>
                  </a:txBody>
                  <a:tcPr>
                    <a:lnT w="12700" cmpd="sng">
                      <a:noFill/>
                    </a:lnT>
                    <a:lnB w="12700" cap="flat" cmpd="sng" algn="ctr">
                      <a:solidFill>
                        <a:schemeClr val="tx1"/>
                      </a:solidFill>
                      <a:prstDash val="solid"/>
                      <a:round/>
                      <a:headEnd type="none" w="med" len="med"/>
                      <a:tailEnd type="none" w="med" len="med"/>
                    </a:lnB>
                  </a:tcPr>
                </a:tc>
                <a:tc>
                  <a:txBody>
                    <a:bodyPr/>
                    <a:lstStyle/>
                    <a:p>
                      <a:pPr algn="ctr"/>
                      <a:r>
                        <a:rPr lang="en-US" dirty="0" smtClean="0"/>
                        <a:t>Obs. </a:t>
                      </a:r>
                      <a:endParaRPr lang="en-GB" dirty="0"/>
                    </a:p>
                  </a:txBody>
                  <a:tcPr>
                    <a:lnT w="12700" cmpd="sng">
                      <a:noFill/>
                    </a:lnT>
                    <a:lnB w="12700" cap="flat" cmpd="sng" algn="ctr">
                      <a:solidFill>
                        <a:schemeClr val="tx1"/>
                      </a:solidFill>
                      <a:prstDash val="solid"/>
                      <a:round/>
                      <a:headEnd type="none" w="med" len="med"/>
                      <a:tailEnd type="none" w="med" len="med"/>
                    </a:lnB>
                  </a:tcPr>
                </a:tc>
                <a:tc>
                  <a:txBody>
                    <a:bodyPr/>
                    <a:lstStyle/>
                    <a:p>
                      <a:pPr algn="ctr"/>
                      <a:r>
                        <a:rPr lang="en-US" dirty="0" smtClean="0"/>
                        <a:t>MMF</a:t>
                      </a:r>
                      <a:endParaRPr lang="en-GB" dirty="0"/>
                    </a:p>
                  </a:txBody>
                  <a:tcPr>
                    <a:lnT w="12700" cmpd="sng">
                      <a:noFill/>
                    </a:lnT>
                    <a:lnB w="12700" cap="flat" cmpd="sng" algn="ctr">
                      <a:solidFill>
                        <a:schemeClr val="tx1"/>
                      </a:solidFill>
                      <a:prstDash val="solid"/>
                      <a:round/>
                      <a:headEnd type="none" w="med" len="med"/>
                      <a:tailEnd type="none" w="med" len="med"/>
                    </a:lnB>
                  </a:tcPr>
                </a:tc>
              </a:tr>
              <a:tr h="217018">
                <a:tc>
                  <a:txBody>
                    <a:bodyPr/>
                    <a:lstStyle/>
                    <a:p>
                      <a:r>
                        <a:rPr lang="en-US" dirty="0" smtClean="0"/>
                        <a:t>vegetation</a:t>
                      </a:r>
                      <a:endParaRPr lang="en-GB" baseline="-25000"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25</a:t>
                      </a:r>
                      <a:r>
                        <a:rPr lang="en-US" baseline="0" dirty="0" smtClean="0"/>
                        <a:t> </a:t>
                      </a:r>
                      <a:r>
                        <a:rPr lang="en-US" dirty="0" smtClean="0"/>
                        <a:t>%</a:t>
                      </a:r>
                      <a:endParaRPr lang="en-GB"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20</a:t>
                      </a:r>
                      <a:r>
                        <a:rPr lang="en-US" baseline="0" dirty="0" smtClean="0"/>
                        <a:t> </a:t>
                      </a:r>
                      <a:r>
                        <a:rPr lang="en-US" dirty="0" smtClean="0"/>
                        <a:t>%</a:t>
                      </a:r>
                      <a:endParaRPr lang="en-GB"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098676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for the Norway case</a:t>
            </a:r>
            <a:endParaRPr lang="en-GB" dirty="0"/>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GB" dirty="0" smtClean="0"/>
              <a:t>the </a:t>
            </a:r>
            <a:r>
              <a:rPr lang="en-GB" dirty="0"/>
              <a:t>methods are comparable and resemble the same general pattern of deposition throughout the country with higher deposition closer to the main emission sources in Europe, but with some regional differences. </a:t>
            </a: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The </a:t>
            </a:r>
            <a:r>
              <a:rPr lang="en-GB" dirty="0"/>
              <a:t>combined method has improved the spatial information of the deposition pattern and for wet deposition it probably gives more realistic deposition than the old observation method. </a:t>
            </a:r>
            <a:endParaRPr lang="en-GB" dirty="0" smtClean="0"/>
          </a:p>
          <a:p>
            <a:pPr marL="457200" indent="-457200">
              <a:buFont typeface="Arial" panose="020B0604020202020204" pitchFamily="34" charset="0"/>
              <a:buChar char="•"/>
            </a:pPr>
            <a:r>
              <a:rPr lang="en-GB" dirty="0" smtClean="0"/>
              <a:t>For </a:t>
            </a:r>
            <a:r>
              <a:rPr lang="en-GB" dirty="0"/>
              <a:t>dry deposition there are quite large uncertainties in the estimated dry deposition velocities in both methods. </a:t>
            </a:r>
            <a:endParaRPr lang="en-GB" dirty="0" smtClean="0"/>
          </a:p>
          <a:p>
            <a:pPr marL="457200" indent="-457200">
              <a:buFont typeface="Arial" panose="020B0604020202020204" pitchFamily="34" charset="0"/>
              <a:buChar char="•"/>
            </a:pPr>
            <a:r>
              <a:rPr lang="en-GB" dirty="0" smtClean="0"/>
              <a:t>Further</a:t>
            </a:r>
            <a:r>
              <a:rPr lang="en-GB" dirty="0"/>
              <a:t>, there are also quite large uncertainties in the observations as well as the reported emissions of especially NH</a:t>
            </a:r>
            <a:r>
              <a:rPr lang="en-GB" baseline="-25000" dirty="0"/>
              <a:t>3</a:t>
            </a:r>
            <a:r>
              <a:rPr lang="en-GB" dirty="0"/>
              <a:t>. </a:t>
            </a:r>
            <a:endParaRPr lang="en-GB" dirty="0" smtClean="0"/>
          </a:p>
          <a:p>
            <a:pPr marL="457200" indent="-457200">
              <a:buFont typeface="Arial" panose="020B0604020202020204" pitchFamily="34" charset="0"/>
              <a:buChar char="•"/>
            </a:pPr>
            <a:r>
              <a:rPr lang="en-US" dirty="0" smtClean="0"/>
              <a:t>The methods give similar </a:t>
            </a:r>
            <a:r>
              <a:rPr lang="en-US" dirty="0" err="1" smtClean="0"/>
              <a:t>resukls</a:t>
            </a:r>
            <a:r>
              <a:rPr lang="en-US" dirty="0" smtClean="0"/>
              <a:t> regarding area of </a:t>
            </a:r>
            <a:r>
              <a:rPr lang="en-US" dirty="0" err="1" smtClean="0"/>
              <a:t>exceedences</a:t>
            </a:r>
            <a:endParaRPr lang="en-US" dirty="0" smtClean="0"/>
          </a:p>
        </p:txBody>
      </p:sp>
    </p:spTree>
    <p:extLst>
      <p:ext uri="{BB962C8B-B14F-4D97-AF65-F5344CB8AC3E}">
        <p14:creationId xmlns:p14="http://schemas.microsoft.com/office/powerpoint/2010/main" val="3079171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on a European scale?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Should we explore MMF on a European case. If yes:</a:t>
            </a:r>
          </a:p>
          <a:p>
            <a:pPr marL="457200" indent="-457200">
              <a:buFont typeface="Wingdings" panose="05000000000000000000" pitchFamily="2" charset="2"/>
              <a:buChar char="§"/>
            </a:pPr>
            <a:r>
              <a:rPr lang="en-GB" dirty="0" smtClean="0"/>
              <a:t>Explore which assimilation method  more suitable for Europe than used in ex for Norway</a:t>
            </a:r>
            <a:br>
              <a:rPr lang="en-GB" dirty="0" smtClean="0"/>
            </a:br>
            <a:r>
              <a:rPr lang="en-GB" dirty="0" smtClean="0"/>
              <a:t>(i.e. not the simple gradient approach, but 2dvar used in MATCH Sweden, or 3 </a:t>
            </a:r>
            <a:r>
              <a:rPr lang="en-GB" dirty="0" err="1" smtClean="0"/>
              <a:t>dvar</a:t>
            </a:r>
            <a:r>
              <a:rPr lang="en-GB" dirty="0" smtClean="0"/>
              <a:t>)</a:t>
            </a:r>
            <a:endParaRPr lang="en-GB" dirty="0"/>
          </a:p>
          <a:p>
            <a:pPr marL="457200" indent="-457200">
              <a:buFont typeface="Wingdings" panose="05000000000000000000" pitchFamily="2" charset="2"/>
              <a:buChar char="§"/>
            </a:pPr>
            <a:endParaRPr lang="en-GB" dirty="0" smtClean="0"/>
          </a:p>
          <a:p>
            <a:pPr marL="457200" indent="-457200">
              <a:buFont typeface="Wingdings" panose="05000000000000000000" pitchFamily="2" charset="2"/>
              <a:buChar char="§"/>
            </a:pPr>
            <a:r>
              <a:rPr lang="en-GB" dirty="0" smtClean="0"/>
              <a:t>Time resolution on observations. Original or aggregated?</a:t>
            </a:r>
          </a:p>
          <a:p>
            <a:pPr marL="457200" indent="-457200">
              <a:buFont typeface="Wingdings" panose="05000000000000000000" pitchFamily="2" charset="2"/>
              <a:buChar char="§"/>
            </a:pPr>
            <a:r>
              <a:rPr lang="en-US" dirty="0" smtClean="0"/>
              <a:t>Dry deposition velocities from </a:t>
            </a:r>
            <a:r>
              <a:rPr lang="en-US" dirty="0" smtClean="0"/>
              <a:t>models (ensemble or specific model?)</a:t>
            </a:r>
            <a:endParaRPr lang="en-GB" dirty="0" smtClean="0"/>
          </a:p>
          <a:p>
            <a:endParaRPr lang="en-GB" dirty="0" smtClean="0"/>
          </a:p>
          <a:p>
            <a:pPr marL="457200" indent="-457200">
              <a:buFont typeface="Arial" panose="020B0604020202020204" pitchFamily="34" charset="0"/>
              <a:buChar char="•"/>
            </a:pPr>
            <a:r>
              <a:rPr lang="en-US" b="1" dirty="0" smtClean="0"/>
              <a:t>Critical to get high spatial distribution of precipitation measurements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Post processing for selected years </a:t>
            </a:r>
            <a:r>
              <a:rPr lang="en-US" dirty="0" smtClean="0"/>
              <a:t>(</a:t>
            </a:r>
            <a:r>
              <a:rPr lang="en-US" dirty="0" err="1" smtClean="0"/>
              <a:t>i</a:t>
            </a:r>
            <a:r>
              <a:rPr lang="en-US" dirty="0" smtClean="0"/>
              <a:t>..e 2010) and not NRT</a:t>
            </a:r>
            <a:endParaRPr lang="en-US" dirty="0" smtClean="0"/>
          </a:p>
          <a:p>
            <a:endParaRPr lang="en-US" dirty="0" smtClean="0"/>
          </a:p>
          <a:p>
            <a:pPr marL="457200" indent="-457200">
              <a:buFont typeface="Arial" panose="020B0604020202020204" pitchFamily="34" charset="0"/>
              <a:buChar char="•"/>
            </a:pPr>
            <a:r>
              <a:rPr lang="en-US" dirty="0" smtClean="0"/>
              <a:t>Explore  possibilities for higher resolutions in model and emissions </a:t>
            </a:r>
            <a:r>
              <a:rPr lang="en-US" dirty="0" smtClean="0"/>
              <a:t/>
            </a:r>
            <a:br>
              <a:rPr lang="en-US" dirty="0" smtClean="0"/>
            </a:br>
            <a:r>
              <a:rPr lang="en-US" dirty="0" smtClean="0"/>
              <a:t>(</a:t>
            </a:r>
            <a:r>
              <a:rPr lang="en-US" dirty="0" smtClean="0"/>
              <a:t>for part of Europe where this is possible)</a:t>
            </a:r>
          </a:p>
          <a:p>
            <a:endParaRPr lang="en-US" dirty="0" smtClean="0"/>
          </a:p>
          <a:p>
            <a:r>
              <a:rPr lang="en-US" dirty="0" smtClean="0"/>
              <a:t>To be discussed as input to the MMF activity in WMO/GAW (Oksana’s talk)</a:t>
            </a:r>
            <a:endParaRPr lang="en-GB" dirty="0"/>
          </a:p>
          <a:p>
            <a:endParaRPr lang="en-GB" dirty="0"/>
          </a:p>
        </p:txBody>
      </p:sp>
    </p:spTree>
    <p:extLst>
      <p:ext uri="{BB962C8B-B14F-4D97-AF65-F5344CB8AC3E}">
        <p14:creationId xmlns:p14="http://schemas.microsoft.com/office/powerpoint/2010/main" val="1791217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GB" dirty="0"/>
          </a:p>
        </p:txBody>
      </p:sp>
      <p:sp>
        <p:nvSpPr>
          <p:cNvPr id="3" name="Content Placeholder 2"/>
          <p:cNvSpPr>
            <a:spLocks noGrp="1"/>
          </p:cNvSpPr>
          <p:nvPr>
            <p:ph idx="1"/>
          </p:nvPr>
        </p:nvSpPr>
        <p:spPr>
          <a:xfrm>
            <a:off x="838200" y="1161537"/>
            <a:ext cx="11033234" cy="4399750"/>
          </a:xfrm>
        </p:spPr>
        <p:txBody>
          <a:bodyPr>
            <a:normAutofit fontScale="85000" lnSpcReduction="20000"/>
          </a:bodyPr>
          <a:lstStyle/>
          <a:p>
            <a:r>
              <a:rPr lang="en-GB" dirty="0" smtClean="0"/>
              <a:t>Estimates if atmospheric deposition of N and S used for calculating </a:t>
            </a:r>
            <a:r>
              <a:rPr lang="en-GB" dirty="0" err="1" smtClean="0"/>
              <a:t>exceedences</a:t>
            </a:r>
            <a:r>
              <a:rPr lang="en-GB" dirty="0" smtClean="0"/>
              <a:t> of critical load </a:t>
            </a:r>
            <a:r>
              <a:rPr lang="en-GB" b="1" dirty="0" smtClean="0"/>
              <a:t>in Norway </a:t>
            </a:r>
            <a:r>
              <a:rPr lang="en-GB" dirty="0" smtClean="0"/>
              <a:t>have traditionally been done using a method </a:t>
            </a:r>
            <a:r>
              <a:rPr lang="en-GB" b="1" dirty="0">
                <a:solidFill>
                  <a:srgbClr val="FF0000"/>
                </a:solidFill>
              </a:rPr>
              <a:t>based on observations </a:t>
            </a:r>
            <a:r>
              <a:rPr lang="en-GB" dirty="0"/>
              <a:t>combined with statistical kriging techniques and theoretical dry deposition </a:t>
            </a:r>
            <a:r>
              <a:rPr lang="en-GB" dirty="0" smtClean="0"/>
              <a:t>velocities, </a:t>
            </a:r>
            <a:r>
              <a:rPr lang="en-US" dirty="0" smtClean="0"/>
              <a:t>main problems:</a:t>
            </a:r>
            <a:endParaRPr lang="en-GB" dirty="0" smtClean="0"/>
          </a:p>
          <a:p>
            <a:pPr lvl="1">
              <a:buFont typeface="Courier New" panose="02070309020205020404" pitchFamily="49" charset="0"/>
              <a:buChar char="o"/>
            </a:pPr>
            <a:r>
              <a:rPr lang="en-GB" dirty="0" smtClean="0"/>
              <a:t>Large uncertainties in areas with few sites (low spatial resolution)</a:t>
            </a:r>
          </a:p>
          <a:p>
            <a:pPr lvl="1">
              <a:buFont typeface="Courier New" panose="02070309020205020404" pitchFamily="49" charset="0"/>
              <a:buChar char="o"/>
            </a:pPr>
            <a:r>
              <a:rPr lang="en-GB" dirty="0" smtClean="0"/>
              <a:t>Dry </a:t>
            </a:r>
            <a:r>
              <a:rPr lang="en-GB" dirty="0"/>
              <a:t>deposition rates based on very crude </a:t>
            </a:r>
            <a:r>
              <a:rPr lang="en-GB" dirty="0" smtClean="0"/>
              <a:t>estimates</a:t>
            </a:r>
          </a:p>
          <a:p>
            <a:pPr indent="-285750"/>
            <a:endParaRPr lang="en-US" dirty="0" smtClean="0"/>
          </a:p>
          <a:p>
            <a:pPr indent="-285750"/>
            <a:r>
              <a:rPr lang="en-US" dirty="0" smtClean="0">
                <a:solidFill>
                  <a:schemeClr val="bg1"/>
                </a:solidFill>
              </a:rPr>
              <a:t>Depositions in Europe for critical load calculations </a:t>
            </a:r>
            <a:r>
              <a:rPr lang="en-US" b="1" dirty="0" smtClean="0">
                <a:solidFill>
                  <a:schemeClr val="bg1"/>
                </a:solidFill>
              </a:rPr>
              <a:t>based on the EMEP model</a:t>
            </a:r>
            <a:r>
              <a:rPr lang="en-US" dirty="0" smtClean="0">
                <a:solidFill>
                  <a:schemeClr val="bg1"/>
                </a:solidFill>
              </a:rPr>
              <a:t>.</a:t>
            </a:r>
            <a:endParaRPr lang="en-GB" dirty="0" smtClean="0">
              <a:solidFill>
                <a:schemeClr val="bg1"/>
              </a:solidFill>
            </a:endParaRPr>
          </a:p>
          <a:p>
            <a:pPr lvl="1">
              <a:buFont typeface="Courier New" panose="02070309020205020404" pitchFamily="49" charset="0"/>
              <a:buChar char="o"/>
            </a:pPr>
            <a:r>
              <a:rPr lang="en-GB" dirty="0" smtClean="0">
                <a:solidFill>
                  <a:schemeClr val="bg1"/>
                </a:solidFill>
              </a:rPr>
              <a:t>Uncertainties in emissions </a:t>
            </a:r>
          </a:p>
          <a:p>
            <a:pPr lvl="1">
              <a:buFont typeface="Courier New" panose="02070309020205020404" pitchFamily="49" charset="0"/>
              <a:buChar char="o"/>
            </a:pPr>
            <a:r>
              <a:rPr lang="en-GB" dirty="0" smtClean="0">
                <a:solidFill>
                  <a:schemeClr val="bg1"/>
                </a:solidFill>
              </a:rPr>
              <a:t>model parametrisations (gas/particle and </a:t>
            </a:r>
            <a:r>
              <a:rPr lang="en-US" altLang="en-US" dirty="0" smtClean="0">
                <a:solidFill>
                  <a:schemeClr val="bg1"/>
                </a:solidFill>
                <a:ea typeface="Geneva" pitchFamily="34" charset="0"/>
              </a:rPr>
              <a:t>size distribution; deposition </a:t>
            </a:r>
            <a:r>
              <a:rPr lang="en-US" altLang="en-US" dirty="0">
                <a:solidFill>
                  <a:schemeClr val="bg1"/>
                </a:solidFill>
                <a:ea typeface="Geneva" pitchFamily="34" charset="0"/>
              </a:rPr>
              <a:t>processes </a:t>
            </a:r>
            <a:r>
              <a:rPr lang="en-GB" dirty="0" err="1" smtClean="0">
                <a:solidFill>
                  <a:schemeClr val="bg1"/>
                </a:solidFill>
              </a:rPr>
              <a:t>etc</a:t>
            </a:r>
            <a:r>
              <a:rPr lang="en-GB" dirty="0" smtClean="0">
                <a:solidFill>
                  <a:schemeClr val="bg1"/>
                </a:solidFill>
              </a:rPr>
              <a:t>)</a:t>
            </a:r>
            <a:endParaRPr lang="en-GB" dirty="0">
              <a:solidFill>
                <a:schemeClr val="bg1"/>
              </a:solidFill>
            </a:endParaRPr>
          </a:p>
          <a:p>
            <a:pPr lvl="1">
              <a:buFont typeface="Courier New" panose="02070309020205020404" pitchFamily="49" charset="0"/>
              <a:buChar char="o"/>
            </a:pPr>
            <a:r>
              <a:rPr lang="en-US" altLang="en-US" dirty="0">
                <a:solidFill>
                  <a:schemeClr val="bg1"/>
                </a:solidFill>
                <a:ea typeface="Geneva" pitchFamily="34" charset="0"/>
              </a:rPr>
              <a:t>representation of hydrological cycle (precipitation amount is hard to model</a:t>
            </a:r>
            <a:r>
              <a:rPr lang="en-US" altLang="en-US" dirty="0" smtClean="0">
                <a:solidFill>
                  <a:schemeClr val="bg1"/>
                </a:solidFill>
                <a:ea typeface="Geneva" pitchFamily="34" charset="0"/>
              </a:rPr>
              <a:t>)</a:t>
            </a:r>
            <a:endParaRPr lang="en-US" altLang="en-US" dirty="0">
              <a:solidFill>
                <a:schemeClr val="bg1"/>
              </a:solidFill>
              <a:ea typeface="Geneva" pitchFamily="34" charset="0"/>
            </a:endParaRPr>
          </a:p>
          <a:p>
            <a:pPr lvl="1">
              <a:buFont typeface="Courier New" panose="02070309020205020404" pitchFamily="49" charset="0"/>
              <a:buChar char="o"/>
            </a:pPr>
            <a:endParaRPr lang="en-GB" dirty="0">
              <a:solidFill>
                <a:schemeClr val="bg1"/>
              </a:solidFill>
            </a:endParaRPr>
          </a:p>
          <a:p>
            <a:pPr lvl="1">
              <a:buFont typeface="Courier New" panose="02070309020205020404" pitchFamily="49" charset="0"/>
              <a:buChar char="o"/>
            </a:pPr>
            <a:r>
              <a:rPr lang="en-US" dirty="0" smtClean="0">
                <a:solidFill>
                  <a:schemeClr val="bg1"/>
                </a:solidFill>
              </a:rPr>
              <a:t>Sites used</a:t>
            </a:r>
            <a:endParaRPr lang="en-GB" dirty="0" smtClean="0">
              <a:solidFill>
                <a:schemeClr val="bg1"/>
              </a:solidFill>
            </a:endParaRPr>
          </a:p>
        </p:txBody>
      </p:sp>
      <p:pic>
        <p:nvPicPr>
          <p:cNvPr id="6" name="image1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7" y="3928533"/>
            <a:ext cx="7866063" cy="2745959"/>
          </a:xfrm>
          <a:prstGeom prst="rect">
            <a:avLst/>
          </a:prstGeom>
          <a:noFill/>
          <a:ln>
            <a:noFill/>
          </a:ln>
        </p:spPr>
      </p:pic>
      <p:sp>
        <p:nvSpPr>
          <p:cNvPr id="7" name="TextBox 6"/>
          <p:cNvSpPr txBox="1"/>
          <p:nvPr/>
        </p:nvSpPr>
        <p:spPr>
          <a:xfrm>
            <a:off x="1303867" y="5029200"/>
            <a:ext cx="914399" cy="646331"/>
          </a:xfrm>
          <a:prstGeom prst="rect">
            <a:avLst/>
          </a:prstGeom>
          <a:noFill/>
        </p:spPr>
        <p:txBody>
          <a:bodyPr wrap="square" rtlCol="0">
            <a:spAutoFit/>
          </a:bodyPr>
          <a:lstStyle/>
          <a:p>
            <a:r>
              <a:rPr lang="en-US" b="1" dirty="0" smtClean="0">
                <a:solidFill>
                  <a:srgbClr val="0070C0"/>
                </a:solidFill>
              </a:rPr>
              <a:t>Sites used</a:t>
            </a:r>
            <a:endParaRPr lang="en-GB" b="1" dirty="0">
              <a:solidFill>
                <a:srgbClr val="0070C0"/>
              </a:solidFill>
            </a:endParaRPr>
          </a:p>
        </p:txBody>
      </p:sp>
    </p:spTree>
    <p:extLst>
      <p:ext uri="{BB962C8B-B14F-4D97-AF65-F5344CB8AC3E}">
        <p14:creationId xmlns:p14="http://schemas.microsoft.com/office/powerpoint/2010/main" val="1995525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GAW Training course on total deposition</a:t>
            </a:r>
            <a:endParaRPr lang="en-GB" dirty="0"/>
          </a:p>
        </p:txBody>
      </p:sp>
      <p:pic>
        <p:nvPicPr>
          <p:cNvPr id="4" name="Picture 3"/>
          <p:cNvPicPr>
            <a:picLocks noChangeAspect="1"/>
          </p:cNvPicPr>
          <p:nvPr/>
        </p:nvPicPr>
        <p:blipFill>
          <a:blip r:embed="rId2"/>
          <a:stretch>
            <a:fillRect/>
          </a:stretch>
        </p:blipFill>
        <p:spPr>
          <a:xfrm>
            <a:off x="121113" y="1161536"/>
            <a:ext cx="8550548" cy="5514870"/>
          </a:xfrm>
          <a:prstGeom prst="rect">
            <a:avLst/>
          </a:prstGeom>
          <a:ln>
            <a:solidFill>
              <a:schemeClr val="tx1"/>
            </a:solidFill>
          </a:ln>
        </p:spPr>
      </p:pic>
      <p:sp>
        <p:nvSpPr>
          <p:cNvPr id="3" name="Content Placeholder 2"/>
          <p:cNvSpPr>
            <a:spLocks noGrp="1"/>
          </p:cNvSpPr>
          <p:nvPr>
            <p:ph idx="1"/>
          </p:nvPr>
        </p:nvSpPr>
        <p:spPr>
          <a:xfrm>
            <a:off x="7832452" y="2240582"/>
            <a:ext cx="4248528" cy="629786"/>
          </a:xfrm>
          <a:solidFill>
            <a:srgbClr val="FFFF00"/>
          </a:solidFill>
          <a:ln>
            <a:solidFill>
              <a:schemeClr val="tx1"/>
            </a:solidFill>
          </a:ln>
        </p:spPr>
        <p:txBody>
          <a:bodyPr/>
          <a:lstStyle/>
          <a:p>
            <a:r>
              <a:rPr lang="en-GB" dirty="0">
                <a:hlinkClick r:id="rId3"/>
              </a:rPr>
              <a:t>https://</a:t>
            </a:r>
            <a:r>
              <a:rPr lang="en-GB" dirty="0" smtClean="0">
                <a:hlinkClick r:id="rId3"/>
              </a:rPr>
              <a:t>www.gawtec.de</a:t>
            </a:r>
            <a:r>
              <a:rPr lang="en-GB" dirty="0" smtClean="0"/>
              <a:t> </a:t>
            </a:r>
            <a:endParaRPr lang="en-GB" dirty="0"/>
          </a:p>
        </p:txBody>
      </p:sp>
    </p:spTree>
    <p:extLst>
      <p:ext uri="{BB962C8B-B14F-4D97-AF65-F5344CB8AC3E}">
        <p14:creationId xmlns:p14="http://schemas.microsoft.com/office/powerpoint/2010/main" val="1100819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GB" dirty="0"/>
          </a:p>
        </p:txBody>
      </p:sp>
      <p:sp>
        <p:nvSpPr>
          <p:cNvPr id="3" name="Content Placeholder 2"/>
          <p:cNvSpPr>
            <a:spLocks noGrp="1"/>
          </p:cNvSpPr>
          <p:nvPr>
            <p:ph idx="1"/>
          </p:nvPr>
        </p:nvSpPr>
        <p:spPr>
          <a:xfrm>
            <a:off x="838200" y="1161537"/>
            <a:ext cx="11033234" cy="4399750"/>
          </a:xfrm>
        </p:spPr>
        <p:txBody>
          <a:bodyPr>
            <a:normAutofit fontScale="92500" lnSpcReduction="10000"/>
          </a:bodyPr>
          <a:lstStyle/>
          <a:p>
            <a:r>
              <a:rPr lang="en-GB" dirty="0" smtClean="0"/>
              <a:t>Estimates if atmospheric deposition of N and S used for calculating </a:t>
            </a:r>
            <a:r>
              <a:rPr lang="en-GB" dirty="0" err="1" smtClean="0"/>
              <a:t>exceedences</a:t>
            </a:r>
            <a:r>
              <a:rPr lang="en-GB" dirty="0" smtClean="0"/>
              <a:t> of critical load </a:t>
            </a:r>
            <a:r>
              <a:rPr lang="en-GB" b="1" dirty="0" smtClean="0"/>
              <a:t>in Norway </a:t>
            </a:r>
            <a:r>
              <a:rPr lang="en-GB" dirty="0" smtClean="0"/>
              <a:t>have traditionally been done using a method </a:t>
            </a:r>
            <a:r>
              <a:rPr lang="en-GB" b="1" dirty="0">
                <a:solidFill>
                  <a:srgbClr val="FF0000"/>
                </a:solidFill>
              </a:rPr>
              <a:t>based on observations </a:t>
            </a:r>
            <a:r>
              <a:rPr lang="en-GB" dirty="0"/>
              <a:t>combined with statistical kriging techniques and theoretical dry deposition </a:t>
            </a:r>
            <a:r>
              <a:rPr lang="en-GB" dirty="0" smtClean="0"/>
              <a:t>velocities, </a:t>
            </a:r>
            <a:r>
              <a:rPr lang="en-US" dirty="0" smtClean="0"/>
              <a:t>main problems:</a:t>
            </a:r>
            <a:endParaRPr lang="en-GB" dirty="0" smtClean="0"/>
          </a:p>
          <a:p>
            <a:pPr lvl="1">
              <a:buFont typeface="Courier New" panose="02070309020205020404" pitchFamily="49" charset="0"/>
              <a:buChar char="o"/>
            </a:pPr>
            <a:r>
              <a:rPr lang="en-GB" dirty="0" smtClean="0"/>
              <a:t>Large uncertainties in areas with few sites</a:t>
            </a:r>
          </a:p>
          <a:p>
            <a:pPr lvl="1">
              <a:buFont typeface="Courier New" panose="02070309020205020404" pitchFamily="49" charset="0"/>
              <a:buChar char="o"/>
            </a:pPr>
            <a:r>
              <a:rPr lang="en-GB" dirty="0" smtClean="0"/>
              <a:t>Dry </a:t>
            </a:r>
            <a:r>
              <a:rPr lang="en-GB" dirty="0"/>
              <a:t>deposition rates based on very crude </a:t>
            </a:r>
            <a:r>
              <a:rPr lang="en-GB" dirty="0" smtClean="0"/>
              <a:t>estimates</a:t>
            </a:r>
          </a:p>
          <a:p>
            <a:pPr indent="-285750"/>
            <a:endParaRPr lang="en-US" dirty="0" smtClean="0"/>
          </a:p>
          <a:p>
            <a:pPr indent="-285750"/>
            <a:r>
              <a:rPr lang="en-US" dirty="0" smtClean="0"/>
              <a:t>Depositions in Europe for critical load calculations </a:t>
            </a:r>
            <a:r>
              <a:rPr lang="en-US" b="1" dirty="0" smtClean="0">
                <a:solidFill>
                  <a:srgbClr val="FF0000"/>
                </a:solidFill>
              </a:rPr>
              <a:t>based on the EMEP model</a:t>
            </a:r>
            <a:r>
              <a:rPr lang="en-US" dirty="0" smtClean="0"/>
              <a:t>.</a:t>
            </a:r>
            <a:endParaRPr lang="en-GB" dirty="0" smtClean="0"/>
          </a:p>
          <a:p>
            <a:pPr lvl="1">
              <a:buFont typeface="Courier New" panose="02070309020205020404" pitchFamily="49" charset="0"/>
              <a:buChar char="o"/>
            </a:pPr>
            <a:r>
              <a:rPr lang="en-GB" dirty="0" smtClean="0"/>
              <a:t>Uncertainties in emissions </a:t>
            </a:r>
          </a:p>
          <a:p>
            <a:pPr lvl="1">
              <a:buFont typeface="Courier New" panose="02070309020205020404" pitchFamily="49" charset="0"/>
              <a:buChar char="o"/>
            </a:pPr>
            <a:r>
              <a:rPr lang="en-GB" dirty="0" smtClean="0"/>
              <a:t>model parametrisations (gas/particle and </a:t>
            </a:r>
            <a:r>
              <a:rPr lang="en-US" altLang="en-US" dirty="0" smtClean="0">
                <a:ea typeface="Geneva" pitchFamily="34" charset="0"/>
              </a:rPr>
              <a:t>size distribution; deposition </a:t>
            </a:r>
            <a:r>
              <a:rPr lang="en-US" altLang="en-US" dirty="0">
                <a:ea typeface="Geneva" pitchFamily="34" charset="0"/>
              </a:rPr>
              <a:t>processes </a:t>
            </a:r>
            <a:r>
              <a:rPr lang="en-GB" dirty="0" err="1" smtClean="0"/>
              <a:t>etc</a:t>
            </a:r>
            <a:r>
              <a:rPr lang="en-GB" dirty="0" smtClean="0"/>
              <a:t>)</a:t>
            </a:r>
            <a:endParaRPr lang="en-GB" dirty="0"/>
          </a:p>
          <a:p>
            <a:pPr lvl="1">
              <a:buFont typeface="Courier New" panose="02070309020205020404" pitchFamily="49" charset="0"/>
              <a:buChar char="o"/>
            </a:pPr>
            <a:r>
              <a:rPr lang="en-US" altLang="en-US" dirty="0">
                <a:ea typeface="Geneva" pitchFamily="34" charset="0"/>
              </a:rPr>
              <a:t>representation of hydrological cycle (precipitation </a:t>
            </a:r>
            <a:r>
              <a:rPr lang="en-US" altLang="en-US" dirty="0" smtClean="0">
                <a:ea typeface="Geneva" pitchFamily="34" charset="0"/>
              </a:rPr>
              <a:t>amount is difficult)</a:t>
            </a:r>
            <a:endParaRPr lang="en-US" altLang="en-US" dirty="0">
              <a:ea typeface="Geneva" pitchFamily="34" charset="0"/>
            </a:endParaRPr>
          </a:p>
          <a:p>
            <a:pPr lvl="1">
              <a:buFont typeface="Courier New" panose="02070309020205020404" pitchFamily="49" charset="0"/>
              <a:buChar char="o"/>
            </a:pPr>
            <a:endParaRPr lang="en-GB" dirty="0"/>
          </a:p>
          <a:p>
            <a:pPr lvl="1">
              <a:buFont typeface="Courier New" panose="02070309020205020404" pitchFamily="49" charset="0"/>
              <a:buChar char="o"/>
            </a:pPr>
            <a:endParaRPr lang="en-GB" dirty="0" smtClean="0"/>
          </a:p>
        </p:txBody>
      </p:sp>
      <p:sp>
        <p:nvSpPr>
          <p:cNvPr id="4" name="Right Arrow 3"/>
          <p:cNvSpPr/>
          <p:nvPr/>
        </p:nvSpPr>
        <p:spPr>
          <a:xfrm>
            <a:off x="1227958" y="6110715"/>
            <a:ext cx="654269" cy="268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154787" y="5783057"/>
            <a:ext cx="9258280" cy="923330"/>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r>
              <a:rPr lang="en-US" dirty="0" smtClean="0"/>
              <a:t>Combining model and observations, </a:t>
            </a:r>
            <a:r>
              <a:rPr lang="en-US" b="1" dirty="0" smtClean="0">
                <a:solidFill>
                  <a:srgbClr val="FF0000"/>
                </a:solidFill>
              </a:rPr>
              <a:t>measurement model fusion (MMF) </a:t>
            </a:r>
            <a:r>
              <a:rPr lang="en-US" dirty="0" smtClean="0"/>
              <a:t>to utilize the best of the two world. I.e. use</a:t>
            </a:r>
            <a:r>
              <a:rPr lang="en-GB" dirty="0" smtClean="0"/>
              <a:t> the </a:t>
            </a:r>
            <a:r>
              <a:rPr lang="en-GB" dirty="0"/>
              <a:t>observations are used to correct/adjust the model </a:t>
            </a:r>
            <a:r>
              <a:rPr lang="en-GB" dirty="0" smtClean="0"/>
              <a:t>results. </a:t>
            </a:r>
            <a:r>
              <a:rPr lang="en-GB" dirty="0" smtClean="0"/>
              <a:t>R</a:t>
            </a:r>
            <a:r>
              <a:rPr lang="en-US" dirty="0" err="1" smtClean="0"/>
              <a:t>egularly</a:t>
            </a:r>
            <a:r>
              <a:rPr lang="en-US" dirty="0" smtClean="0"/>
              <a:t> </a:t>
            </a:r>
            <a:r>
              <a:rPr lang="en-US" dirty="0" smtClean="0"/>
              <a:t>done in North America and a global initiative in WMO/GAW (c.f. </a:t>
            </a:r>
            <a:r>
              <a:rPr lang="en-US" smtClean="0"/>
              <a:t>Oksana’s </a:t>
            </a:r>
            <a:r>
              <a:rPr lang="en-US" dirty="0" smtClean="0"/>
              <a:t>talk)</a:t>
            </a:r>
            <a:endParaRPr lang="en-GB" dirty="0"/>
          </a:p>
        </p:txBody>
      </p:sp>
    </p:spTree>
    <p:extLst>
      <p:ext uri="{BB962C8B-B14F-4D97-AF65-F5344CB8AC3E}">
        <p14:creationId xmlns:p14="http://schemas.microsoft.com/office/powerpoint/2010/main" val="4208506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30254"/>
            <a:ext cx="11684000" cy="796410"/>
          </a:xfrm>
        </p:spPr>
        <p:txBody>
          <a:bodyPr>
            <a:normAutofit fontScale="90000"/>
          </a:bodyPr>
          <a:lstStyle/>
          <a:p>
            <a:r>
              <a:rPr lang="en-GB" dirty="0"/>
              <a:t>Calculation of deposition</a:t>
            </a:r>
            <a:r>
              <a:rPr lang="en-GB" dirty="0" smtClean="0"/>
              <a:t>, old method (obs. based)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55" y="1876858"/>
            <a:ext cx="1440000" cy="20809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285" y="1876858"/>
            <a:ext cx="1440000" cy="20809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664" y="1876858"/>
            <a:ext cx="1440000" cy="2080925"/>
          </a:xfrm>
          <a:prstGeom prst="rect">
            <a:avLst/>
          </a:prstGeom>
        </p:spPr>
      </p:pic>
      <p:sp>
        <p:nvSpPr>
          <p:cNvPr id="9" name="TextBox 8"/>
          <p:cNvSpPr txBox="1"/>
          <p:nvPr/>
        </p:nvSpPr>
        <p:spPr>
          <a:xfrm>
            <a:off x="-7087" y="1336894"/>
            <a:ext cx="1798441" cy="523220"/>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400" dirty="0" smtClean="0"/>
              <a:t>Annual concentration </a:t>
            </a:r>
            <a:br>
              <a:rPr lang="en-GB" sz="1400" dirty="0" smtClean="0"/>
            </a:br>
            <a:r>
              <a:rPr lang="en-GB" sz="1400" dirty="0" smtClean="0"/>
              <a:t>in precipitation</a:t>
            </a:r>
            <a:endParaRPr lang="en-GB" sz="1400" dirty="0"/>
          </a:p>
        </p:txBody>
      </p:sp>
      <p:sp>
        <p:nvSpPr>
          <p:cNvPr id="10" name="Right Arrow 9"/>
          <p:cNvSpPr/>
          <p:nvPr/>
        </p:nvSpPr>
        <p:spPr>
          <a:xfrm>
            <a:off x="1681958" y="2517299"/>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2426449" y="1336894"/>
            <a:ext cx="1814714" cy="52322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err="1" smtClean="0"/>
              <a:t>Kriged</a:t>
            </a:r>
            <a:r>
              <a:rPr lang="en-GB" sz="1400" dirty="0" smtClean="0"/>
              <a:t> conc. fields, 50x50 km</a:t>
            </a:r>
            <a:endParaRPr lang="en-GB" sz="1400" dirty="0"/>
          </a:p>
        </p:txBody>
      </p:sp>
      <p:sp>
        <p:nvSpPr>
          <p:cNvPr id="13" name="TextBox 12"/>
          <p:cNvSpPr txBox="1"/>
          <p:nvPr/>
        </p:nvSpPr>
        <p:spPr>
          <a:xfrm>
            <a:off x="4938250" y="1336894"/>
            <a:ext cx="1618827" cy="52322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err="1" smtClean="0"/>
              <a:t>Precip</a:t>
            </a:r>
            <a:r>
              <a:rPr lang="en-GB" sz="1400" dirty="0" smtClean="0"/>
              <a:t>. amount from MET sites</a:t>
            </a:r>
            <a:endParaRPr lang="en-GB" sz="1400" dirty="0"/>
          </a:p>
        </p:txBody>
      </p:sp>
      <p:sp>
        <p:nvSpPr>
          <p:cNvPr id="14" name="Right Arrow 13"/>
          <p:cNvSpPr/>
          <p:nvPr/>
        </p:nvSpPr>
        <p:spPr>
          <a:xfrm>
            <a:off x="6704352" y="2704377"/>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4500" t="15620" r="18024" b="17332"/>
          <a:stretch/>
        </p:blipFill>
        <p:spPr>
          <a:xfrm>
            <a:off x="7556543" y="1913376"/>
            <a:ext cx="1620000" cy="2007889"/>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4364" t="16271" r="20674" b="16962"/>
          <a:stretch/>
        </p:blipFill>
        <p:spPr>
          <a:xfrm>
            <a:off x="10284319" y="2786657"/>
            <a:ext cx="1800000" cy="232336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25850" t="16381" r="19643" b="16953"/>
          <a:stretch/>
        </p:blipFill>
        <p:spPr>
          <a:xfrm>
            <a:off x="7556543" y="4765971"/>
            <a:ext cx="1620000" cy="210519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73" y="4777075"/>
            <a:ext cx="1440000" cy="2080925"/>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2069" y="4777075"/>
            <a:ext cx="1440000" cy="2080925"/>
          </a:xfrm>
          <a:prstGeom prst="rect">
            <a:avLst/>
          </a:prstGeom>
        </p:spPr>
      </p:pic>
      <p:sp>
        <p:nvSpPr>
          <p:cNvPr id="20" name="TextBox 19"/>
          <p:cNvSpPr txBox="1"/>
          <p:nvPr/>
        </p:nvSpPr>
        <p:spPr>
          <a:xfrm>
            <a:off x="55363" y="4038411"/>
            <a:ext cx="1543564" cy="738664"/>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400" dirty="0" smtClean="0"/>
              <a:t>5 year averages of</a:t>
            </a:r>
            <a:br>
              <a:rPr lang="en-GB" sz="1400" dirty="0" smtClean="0"/>
            </a:br>
            <a:r>
              <a:rPr lang="en-GB" sz="1400" dirty="0" smtClean="0"/>
              <a:t>winter/summer</a:t>
            </a:r>
            <a:br>
              <a:rPr lang="en-GB" sz="1400" dirty="0" smtClean="0"/>
            </a:br>
            <a:r>
              <a:rPr lang="en-GB" sz="1400" dirty="0" smtClean="0"/>
              <a:t>air concentrations </a:t>
            </a:r>
            <a:endParaRPr lang="en-GB" sz="1400" dirty="0"/>
          </a:p>
        </p:txBody>
      </p:sp>
      <p:sp>
        <p:nvSpPr>
          <p:cNvPr id="21" name="Right Arrow 20"/>
          <p:cNvSpPr/>
          <p:nvPr/>
        </p:nvSpPr>
        <p:spPr>
          <a:xfrm>
            <a:off x="1624223" y="5726061"/>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2465373" y="4219759"/>
            <a:ext cx="1814714" cy="52322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err="1" smtClean="0"/>
              <a:t>Kriged</a:t>
            </a:r>
            <a:r>
              <a:rPr lang="en-GB" sz="1400" dirty="0" smtClean="0"/>
              <a:t> conc. fields, 50x50 km</a:t>
            </a:r>
            <a:endParaRPr lang="en-GB" sz="1400" dirty="0"/>
          </a:p>
        </p:txBody>
      </p:sp>
      <p:sp>
        <p:nvSpPr>
          <p:cNvPr id="24" name="TextBox 23"/>
          <p:cNvSpPr txBox="1"/>
          <p:nvPr/>
        </p:nvSpPr>
        <p:spPr>
          <a:xfrm>
            <a:off x="5213364" y="5330056"/>
            <a:ext cx="1408783" cy="830997"/>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600" dirty="0" smtClean="0"/>
              <a:t>Dry deposition</a:t>
            </a:r>
          </a:p>
          <a:p>
            <a:pPr algn="ctr"/>
            <a:r>
              <a:rPr lang="en-GB" sz="1600" dirty="0" smtClean="0"/>
              <a:t>rates from </a:t>
            </a:r>
            <a:br>
              <a:rPr lang="en-GB" sz="1600" dirty="0" smtClean="0"/>
            </a:br>
            <a:r>
              <a:rPr lang="en-GB" sz="1600" dirty="0" smtClean="0"/>
              <a:t>literature</a:t>
            </a:r>
            <a:endParaRPr lang="en-GB" sz="1600" dirty="0"/>
          </a:p>
        </p:txBody>
      </p:sp>
      <p:sp>
        <p:nvSpPr>
          <p:cNvPr id="25" name="Multiply 24"/>
          <p:cNvSpPr/>
          <p:nvPr/>
        </p:nvSpPr>
        <p:spPr>
          <a:xfrm>
            <a:off x="4064588" y="2430128"/>
            <a:ext cx="914400" cy="914400"/>
          </a:xfrm>
          <a:prstGeom prst="mathMultiply">
            <a:avLst>
              <a:gd name="adj1" fmla="val 15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Multiply 26"/>
          <p:cNvSpPr/>
          <p:nvPr/>
        </p:nvSpPr>
        <p:spPr>
          <a:xfrm>
            <a:off x="4165881" y="5338986"/>
            <a:ext cx="914400" cy="914400"/>
          </a:xfrm>
          <a:prstGeom prst="mathMultiply">
            <a:avLst>
              <a:gd name="adj1" fmla="val 15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ight Arrow 27"/>
          <p:cNvSpPr/>
          <p:nvPr/>
        </p:nvSpPr>
        <p:spPr>
          <a:xfrm>
            <a:off x="6704352" y="5704710"/>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7556543" y="4447830"/>
            <a:ext cx="1863312" cy="30777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smtClean="0"/>
              <a:t>Total dry deposition</a:t>
            </a:r>
            <a:endParaRPr lang="en-GB" sz="1400" dirty="0"/>
          </a:p>
        </p:txBody>
      </p:sp>
      <p:sp>
        <p:nvSpPr>
          <p:cNvPr id="30" name="TextBox 29"/>
          <p:cNvSpPr txBox="1"/>
          <p:nvPr/>
        </p:nvSpPr>
        <p:spPr>
          <a:xfrm>
            <a:off x="7650659" y="1369148"/>
            <a:ext cx="1837010" cy="30777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smtClean="0"/>
              <a:t>Total wet deposition</a:t>
            </a:r>
            <a:endParaRPr lang="en-GB" sz="1400" i="1" dirty="0"/>
          </a:p>
        </p:txBody>
      </p:sp>
      <p:sp>
        <p:nvSpPr>
          <p:cNvPr id="31" name="Right Arrow 30"/>
          <p:cNvSpPr/>
          <p:nvPr/>
        </p:nvSpPr>
        <p:spPr>
          <a:xfrm rot="2227709">
            <a:off x="9721800" y="3161577"/>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ight Arrow 31"/>
          <p:cNvSpPr/>
          <p:nvPr/>
        </p:nvSpPr>
        <p:spPr>
          <a:xfrm rot="18735394">
            <a:off x="9586318" y="5584695"/>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10581251" y="1369148"/>
            <a:ext cx="1618827" cy="129266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dirty="0" smtClean="0"/>
              <a:t>Total </a:t>
            </a:r>
            <a:br>
              <a:rPr lang="en-GB" dirty="0" smtClean="0"/>
            </a:br>
            <a:r>
              <a:rPr lang="en-GB" dirty="0" smtClean="0"/>
              <a:t>deposition</a:t>
            </a:r>
          </a:p>
          <a:p>
            <a:pPr algn="ctr"/>
            <a:r>
              <a:rPr lang="en-GB" sz="1400" dirty="0"/>
              <a:t>(</a:t>
            </a:r>
            <a:r>
              <a:rPr lang="en-GB" sz="1400" i="1" dirty="0"/>
              <a:t>annual average for a 5 year period)</a:t>
            </a:r>
          </a:p>
          <a:p>
            <a:pPr algn="ctr"/>
            <a:endParaRPr lang="en-GB" sz="1400" dirty="0"/>
          </a:p>
        </p:txBody>
      </p:sp>
    </p:spTree>
    <p:extLst>
      <p:ext uri="{BB962C8B-B14F-4D97-AF65-F5344CB8AC3E}">
        <p14:creationId xmlns:p14="http://schemas.microsoft.com/office/powerpoint/2010/main" val="20459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21" grpId="0" animBg="1"/>
      <p:bldP spid="22" grpId="0" animBg="1"/>
      <p:bldP spid="24" grpId="0" animBg="1"/>
      <p:bldP spid="25" grpId="0" animBg="1"/>
      <p:bldP spid="27" grpId="0" animBg="1"/>
      <p:bldP spid="28" grpId="0"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96331" y="4331885"/>
            <a:ext cx="6383867" cy="165581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6332" y="2099159"/>
            <a:ext cx="6383867" cy="165581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967746" y="1397000"/>
            <a:ext cx="4995334" cy="51815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52400" y="244398"/>
            <a:ext cx="10515600" cy="833480"/>
          </a:xfrm>
        </p:spPr>
        <p:txBody>
          <a:bodyPr/>
          <a:lstStyle/>
          <a:p>
            <a:r>
              <a:rPr lang="en-US" dirty="0" smtClean="0"/>
              <a:t>Consistent results from 1980 to 2015</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096"/>
          <a:stretch/>
        </p:blipFill>
        <p:spPr>
          <a:xfrm>
            <a:off x="373610" y="2099159"/>
            <a:ext cx="6055169" cy="1655812"/>
          </a:xfrm>
          <a:prstGeom prst="rect">
            <a:avLst/>
          </a:prstGeom>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133" y="2001788"/>
            <a:ext cx="4227480" cy="18514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467" y="4225622"/>
            <a:ext cx="4266560" cy="18683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69" y="4494043"/>
            <a:ext cx="5980188" cy="1389891"/>
          </a:xfrm>
          <a:prstGeom prst="rect">
            <a:avLst/>
          </a:prstGeom>
          <a:ln>
            <a:noFill/>
          </a:ln>
        </p:spPr>
      </p:pic>
      <p:sp>
        <p:nvSpPr>
          <p:cNvPr id="10" name="TextBox 9"/>
          <p:cNvSpPr txBox="1"/>
          <p:nvPr/>
        </p:nvSpPr>
        <p:spPr>
          <a:xfrm>
            <a:off x="8776955" y="1472895"/>
            <a:ext cx="1376915" cy="369332"/>
          </a:xfrm>
          <a:prstGeom prst="rect">
            <a:avLst/>
          </a:prstGeom>
          <a:noFill/>
        </p:spPr>
        <p:txBody>
          <a:bodyPr wrap="none" rtlCol="0">
            <a:spAutoFit/>
          </a:bodyPr>
          <a:lstStyle/>
          <a:p>
            <a:r>
              <a:rPr lang="en-US" b="1" dirty="0" smtClean="0"/>
              <a:t>Exceedances</a:t>
            </a:r>
            <a:endParaRPr lang="en-GB" b="1" dirty="0"/>
          </a:p>
        </p:txBody>
      </p:sp>
      <p:sp>
        <p:nvSpPr>
          <p:cNvPr id="11" name="TextBox 10"/>
          <p:cNvSpPr txBox="1"/>
          <p:nvPr/>
        </p:nvSpPr>
        <p:spPr>
          <a:xfrm>
            <a:off x="2098242" y="1721556"/>
            <a:ext cx="2605906" cy="369332"/>
          </a:xfrm>
          <a:prstGeom prst="rect">
            <a:avLst/>
          </a:prstGeom>
          <a:noFill/>
        </p:spPr>
        <p:txBody>
          <a:bodyPr wrap="none" rtlCol="0">
            <a:spAutoFit/>
          </a:bodyPr>
          <a:lstStyle/>
          <a:p>
            <a:r>
              <a:rPr lang="en-US" dirty="0" smtClean="0"/>
              <a:t>Total </a:t>
            </a:r>
            <a:r>
              <a:rPr lang="en-US" dirty="0" err="1" smtClean="0"/>
              <a:t>ssc</a:t>
            </a:r>
            <a:r>
              <a:rPr lang="en-US" dirty="0" smtClean="0"/>
              <a:t> sulfur deposition</a:t>
            </a:r>
            <a:endParaRPr lang="en-GB" dirty="0"/>
          </a:p>
        </p:txBody>
      </p:sp>
      <p:sp>
        <p:nvSpPr>
          <p:cNvPr id="12" name="TextBox 11"/>
          <p:cNvSpPr txBox="1"/>
          <p:nvPr/>
        </p:nvSpPr>
        <p:spPr>
          <a:xfrm>
            <a:off x="2147382" y="3989250"/>
            <a:ext cx="2613088" cy="369332"/>
          </a:xfrm>
          <a:prstGeom prst="rect">
            <a:avLst/>
          </a:prstGeom>
          <a:noFill/>
        </p:spPr>
        <p:txBody>
          <a:bodyPr wrap="none" rtlCol="0">
            <a:spAutoFit/>
          </a:bodyPr>
          <a:lstStyle/>
          <a:p>
            <a:r>
              <a:rPr lang="en-US" dirty="0" smtClean="0"/>
              <a:t>Total nitrogen deposition</a:t>
            </a:r>
            <a:endParaRPr lang="en-GB" dirty="0"/>
          </a:p>
        </p:txBody>
      </p:sp>
    </p:spTree>
    <p:extLst>
      <p:ext uri="{BB962C8B-B14F-4D97-AF65-F5344CB8AC3E}">
        <p14:creationId xmlns:p14="http://schemas.microsoft.com/office/powerpoint/2010/main" val="59437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5"/>
            <a:ext cx="12590584" cy="833480"/>
          </a:xfrm>
        </p:spPr>
        <p:txBody>
          <a:bodyPr>
            <a:normAutofit/>
          </a:bodyPr>
          <a:lstStyle/>
          <a:p>
            <a:r>
              <a:rPr lang="en-US" sz="4000" dirty="0" smtClean="0"/>
              <a:t>Examples  of operative Measurement model fusion (MMF)</a:t>
            </a:r>
            <a:endParaRPr lang="en-GB" sz="4000" dirty="0"/>
          </a:p>
        </p:txBody>
      </p:sp>
      <p:sp>
        <p:nvSpPr>
          <p:cNvPr id="3" name="Content Placeholder 2"/>
          <p:cNvSpPr>
            <a:spLocks noGrp="1"/>
          </p:cNvSpPr>
          <p:nvPr>
            <p:ph idx="1"/>
          </p:nvPr>
        </p:nvSpPr>
        <p:spPr>
          <a:xfrm>
            <a:off x="696156" y="991742"/>
            <a:ext cx="11024757" cy="5866258"/>
          </a:xfrm>
        </p:spPr>
        <p:txBody>
          <a:bodyPr>
            <a:normAutofit fontScale="92500" lnSpcReduction="20000"/>
          </a:bodyPr>
          <a:lstStyle/>
          <a:p>
            <a:r>
              <a:rPr lang="en-US" dirty="0" smtClean="0"/>
              <a:t>In US, </a:t>
            </a:r>
            <a:r>
              <a:rPr lang="en-GB" dirty="0"/>
              <a:t>NADP Total Deposition (TDEP</a:t>
            </a:r>
            <a:r>
              <a:rPr lang="en-GB" dirty="0" smtClean="0"/>
              <a:t>)</a:t>
            </a:r>
            <a:endParaRPr lang="en-US" dirty="0" smtClean="0"/>
          </a:p>
          <a:p>
            <a:pPr marL="457200" indent="-457200">
              <a:buFont typeface="Arial" panose="020B0604020202020204" pitchFamily="34" charset="0"/>
              <a:buChar char="•"/>
            </a:pPr>
            <a:r>
              <a:rPr lang="en-US" sz="2400" dirty="0" smtClean="0"/>
              <a:t>Combined observation of chemical composition in precipitation with precipitation amount from </a:t>
            </a:r>
            <a:r>
              <a:rPr lang="en-GB" sz="2400" dirty="0" smtClean="0"/>
              <a:t>PRISM. CMAQ model combined with air data to develop </a:t>
            </a:r>
            <a:r>
              <a:rPr lang="en-GB" sz="2400" b="1" dirty="0" smtClean="0"/>
              <a:t>bias adjusted </a:t>
            </a:r>
            <a:r>
              <a:rPr lang="en-GB" sz="2400" dirty="0" smtClean="0"/>
              <a:t>air concentrations and using CAQ dry deposition velocities </a:t>
            </a:r>
          </a:p>
          <a:p>
            <a:pPr marL="457200" indent="-457200">
              <a:buFont typeface="Arial" panose="020B0604020202020204" pitchFamily="34" charset="0"/>
              <a:buChar char="•"/>
            </a:pPr>
            <a:r>
              <a:rPr lang="en-GB" sz="2400" dirty="0" smtClean="0"/>
              <a:t>Weekly gridded maps of total deposition at a 4km resolution</a:t>
            </a:r>
          </a:p>
          <a:p>
            <a:endParaRPr lang="en-GB" sz="2400" dirty="0" smtClean="0"/>
          </a:p>
          <a:p>
            <a:r>
              <a:rPr lang="en-US" dirty="0"/>
              <a:t>In </a:t>
            </a:r>
            <a:r>
              <a:rPr lang="en-US" dirty="0" smtClean="0"/>
              <a:t>Canada, ADAGIO</a:t>
            </a:r>
            <a:endParaRPr lang="en-US" dirty="0"/>
          </a:p>
          <a:p>
            <a:pPr marL="342900" indent="-342900">
              <a:buFont typeface="Arial" panose="020B0604020202020204" pitchFamily="34" charset="0"/>
              <a:buChar char="•"/>
            </a:pPr>
            <a:r>
              <a:rPr lang="en-GB" sz="2400" dirty="0" smtClean="0"/>
              <a:t>Using observations to adjust modelled </a:t>
            </a:r>
            <a:r>
              <a:rPr lang="en-GB" sz="2400" dirty="0"/>
              <a:t>concentrations from GEM-MACH using </a:t>
            </a:r>
            <a:r>
              <a:rPr lang="en-GB" sz="2400" b="1" dirty="0" smtClean="0"/>
              <a:t>optimal interpolation</a:t>
            </a:r>
            <a:r>
              <a:rPr lang="en-GB" sz="2400" dirty="0" smtClean="0"/>
              <a:t> </a:t>
            </a:r>
            <a:r>
              <a:rPr lang="en-GB" sz="2400" dirty="0"/>
              <a:t>techniques</a:t>
            </a:r>
            <a:r>
              <a:rPr lang="en-GB" sz="2400" dirty="0" smtClean="0"/>
              <a:t>. Dry </a:t>
            </a:r>
            <a:r>
              <a:rPr lang="en-GB" sz="2400" dirty="0"/>
              <a:t>deposition velocities </a:t>
            </a:r>
            <a:r>
              <a:rPr lang="en-GB" sz="2400" dirty="0" smtClean="0"/>
              <a:t>from model. </a:t>
            </a:r>
            <a:r>
              <a:rPr lang="en-GB" sz="2400" dirty="0"/>
              <a:t>Wet deposition fluxes are calculated using precipitation </a:t>
            </a:r>
            <a:r>
              <a:rPr lang="en-GB" sz="2400" dirty="0" smtClean="0"/>
              <a:t>amounts </a:t>
            </a:r>
            <a:r>
              <a:rPr lang="en-GB" sz="2400" dirty="0" err="1" smtClean="0"/>
              <a:t>CaPA</a:t>
            </a:r>
            <a:endParaRPr lang="en-GB" sz="2400" dirty="0" smtClean="0"/>
          </a:p>
          <a:p>
            <a:pPr marL="342900" indent="-342900">
              <a:buFont typeface="Arial" panose="020B0604020202020204" pitchFamily="34" charset="0"/>
              <a:buChar char="•"/>
            </a:pPr>
            <a:r>
              <a:rPr lang="en-GB" sz="2400" dirty="0" smtClean="0"/>
              <a:t>weekly </a:t>
            </a:r>
            <a:r>
              <a:rPr lang="en-GB" sz="2400" dirty="0"/>
              <a:t>values </a:t>
            </a:r>
            <a:r>
              <a:rPr lang="en-GB" sz="2400" dirty="0" smtClean="0"/>
              <a:t>averaged </a:t>
            </a:r>
            <a:r>
              <a:rPr lang="en-GB" sz="2400" dirty="0"/>
              <a:t>on a </a:t>
            </a:r>
            <a:r>
              <a:rPr lang="en-GB" sz="2400" dirty="0" smtClean="0"/>
              <a:t>seasonal basis at a 10km resolution</a:t>
            </a:r>
            <a:endParaRPr lang="en-GB" sz="2400" dirty="0"/>
          </a:p>
          <a:p>
            <a:pPr marL="457200" indent="-457200">
              <a:buFont typeface="Arial" panose="020B0604020202020204" pitchFamily="34" charset="0"/>
              <a:buChar char="•"/>
            </a:pPr>
            <a:endParaRPr lang="en-GB" sz="2400" dirty="0" smtClean="0"/>
          </a:p>
          <a:p>
            <a:r>
              <a:rPr lang="en-US" dirty="0" smtClean="0"/>
              <a:t>In Sweden, MATCH Sweden</a:t>
            </a:r>
          </a:p>
          <a:p>
            <a:pPr marL="457200" indent="-457200">
              <a:buFont typeface="Arial" panose="020B0604020202020204" pitchFamily="34" charset="0"/>
              <a:buChar char="•"/>
            </a:pPr>
            <a:r>
              <a:rPr lang="en-GB" sz="2400" dirty="0" smtClean="0"/>
              <a:t>Combining measurements and model (MATCH) using a 2-dim </a:t>
            </a:r>
            <a:r>
              <a:rPr lang="en-GB" sz="2400" dirty="0" err="1" smtClean="0"/>
              <a:t>variational</a:t>
            </a:r>
            <a:r>
              <a:rPr lang="en-GB" sz="2400" dirty="0" smtClean="0"/>
              <a:t> analysis (2dvar). Dry </a:t>
            </a:r>
            <a:r>
              <a:rPr lang="en-GB" sz="2400" dirty="0"/>
              <a:t>deposition velocities derived from</a:t>
            </a:r>
            <a:r>
              <a:rPr lang="en-GB" sz="2400" dirty="0" smtClean="0"/>
              <a:t> model, and wet </a:t>
            </a:r>
            <a:r>
              <a:rPr lang="en-GB" sz="2400" dirty="0"/>
              <a:t>deposition using </a:t>
            </a:r>
            <a:r>
              <a:rPr lang="en-GB" sz="2400" dirty="0" smtClean="0"/>
              <a:t>high resolution precipitation fields (model and observations).</a:t>
            </a:r>
          </a:p>
          <a:p>
            <a:pPr marL="457200" indent="-457200">
              <a:buFont typeface="Arial" panose="020B0604020202020204" pitchFamily="34" charset="0"/>
              <a:buChar char="•"/>
            </a:pPr>
            <a:r>
              <a:rPr lang="en-GB" sz="2400" dirty="0"/>
              <a:t>monthly </a:t>
            </a:r>
            <a:r>
              <a:rPr lang="en-GB" sz="2400" dirty="0" smtClean="0"/>
              <a:t>calculation on a 11km resolution</a:t>
            </a:r>
            <a:endParaRPr lang="en-GB" sz="2400" dirty="0"/>
          </a:p>
        </p:txBody>
      </p:sp>
      <p:sp>
        <p:nvSpPr>
          <p:cNvPr id="5" name="TextBox 4"/>
          <p:cNvSpPr txBox="1"/>
          <p:nvPr/>
        </p:nvSpPr>
        <p:spPr>
          <a:xfrm rot="21316499">
            <a:off x="1590311" y="776921"/>
            <a:ext cx="8517447" cy="4832092"/>
          </a:xfrm>
          <a:prstGeom prst="rect">
            <a:avLst/>
          </a:prstGeom>
          <a:solidFill>
            <a:schemeClr val="accent6">
              <a:lumMod val="20000"/>
              <a:lumOff val="80000"/>
            </a:schemeClr>
          </a:solidFill>
          <a:ln w="38100">
            <a:solidFill>
              <a:schemeClr val="bg2">
                <a:lumMod val="25000"/>
              </a:schemeClr>
            </a:solidFill>
          </a:ln>
        </p:spPr>
        <p:txBody>
          <a:bodyPr wrap="square" rtlCol="0">
            <a:spAutoFit/>
          </a:bodyPr>
          <a:lstStyle/>
          <a:p>
            <a:r>
              <a:rPr lang="en-US" sz="2800" b="1" dirty="0" smtClean="0"/>
              <a:t>Common key points:</a:t>
            </a:r>
          </a:p>
          <a:p>
            <a:endParaRPr lang="en-US" sz="2800" b="1" dirty="0" smtClean="0"/>
          </a:p>
          <a:p>
            <a:pPr marL="285750" indent="-285750">
              <a:buFont typeface="Arial" panose="020B0604020202020204" pitchFamily="34" charset="0"/>
              <a:buChar char="•"/>
            </a:pPr>
            <a:r>
              <a:rPr lang="en-US" sz="2800" dirty="0"/>
              <a:t>MMF </a:t>
            </a:r>
            <a:r>
              <a:rPr lang="en-US" sz="2800" b="1" dirty="0"/>
              <a:t>on concentrations </a:t>
            </a:r>
            <a:r>
              <a:rPr lang="en-US" sz="2800" dirty="0"/>
              <a:t>and NOT deposition</a:t>
            </a:r>
            <a:endParaRPr lang="en-GB" sz="2800" dirty="0"/>
          </a:p>
          <a:p>
            <a:endParaRPr lang="en-US" sz="2800" dirty="0" smtClean="0"/>
          </a:p>
          <a:p>
            <a:pPr marL="285750" indent="-285750">
              <a:buFont typeface="Arial" panose="020B0604020202020204" pitchFamily="34" charset="0"/>
              <a:buChar char="•"/>
            </a:pPr>
            <a:r>
              <a:rPr lang="en-US" sz="2800" dirty="0" smtClean="0"/>
              <a:t>A need for </a:t>
            </a:r>
            <a:r>
              <a:rPr lang="en-US" sz="2800" b="1" dirty="0" smtClean="0">
                <a:solidFill>
                  <a:schemeClr val="accent6">
                    <a:lumMod val="50000"/>
                  </a:schemeClr>
                </a:solidFill>
              </a:rPr>
              <a:t>high spatial resolution of precipitation amount</a:t>
            </a:r>
            <a:r>
              <a:rPr lang="en-US" sz="2800" dirty="0" smtClean="0"/>
              <a:t>, using observations from regular meteorological measurements and radar (combined with models)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b="1" dirty="0" smtClean="0">
                <a:solidFill>
                  <a:schemeClr val="accent6">
                    <a:lumMod val="50000"/>
                  </a:schemeClr>
                </a:solidFill>
              </a:rPr>
              <a:t>Dry deposition velocities from models </a:t>
            </a:r>
            <a:r>
              <a:rPr lang="en-US" sz="2800" dirty="0" smtClean="0"/>
              <a:t>with high resolution land surface information</a:t>
            </a:r>
          </a:p>
        </p:txBody>
      </p:sp>
    </p:spTree>
    <p:extLst>
      <p:ext uri="{BB962C8B-B14F-4D97-AF65-F5344CB8AC3E}">
        <p14:creationId xmlns:p14="http://schemas.microsoft.com/office/powerpoint/2010/main" val="39552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187"/>
            <a:ext cx="11496583" cy="833480"/>
          </a:xfrm>
        </p:spPr>
        <p:txBody>
          <a:bodyPr>
            <a:normAutofit/>
          </a:bodyPr>
          <a:lstStyle/>
          <a:p>
            <a:r>
              <a:rPr lang="en-US" dirty="0" smtClean="0"/>
              <a:t>Combined method used in EMEP (2001-2011)</a:t>
            </a:r>
            <a:endParaRPr lang="en-GB" dirty="0"/>
          </a:p>
        </p:txBody>
      </p:sp>
      <p:sp>
        <p:nvSpPr>
          <p:cNvPr id="3" name="Content Placeholder 2"/>
          <p:cNvSpPr>
            <a:spLocks noGrp="1"/>
          </p:cNvSpPr>
          <p:nvPr>
            <p:ph idx="1"/>
          </p:nvPr>
        </p:nvSpPr>
        <p:spPr>
          <a:xfrm>
            <a:off x="21084" y="1297698"/>
            <a:ext cx="7577831" cy="945985"/>
          </a:xfrm>
        </p:spPr>
        <p:txBody>
          <a:bodyPr/>
          <a:lstStyle/>
          <a:p>
            <a:r>
              <a:rPr lang="en-US" sz="2400" dirty="0" smtClean="0"/>
              <a:t>Calculate the difference between observations and model:</a:t>
            </a:r>
          </a:p>
          <a:p>
            <a:endParaRPr lang="en-GB" dirty="0"/>
          </a:p>
        </p:txBody>
      </p:sp>
      <p:pic>
        <p:nvPicPr>
          <p:cNvPr id="4" name="Picture 3"/>
          <p:cNvPicPr>
            <a:picLocks noChangeAspect="1"/>
          </p:cNvPicPr>
          <p:nvPr/>
        </p:nvPicPr>
        <p:blipFill>
          <a:blip r:embed="rId2"/>
          <a:stretch>
            <a:fillRect/>
          </a:stretch>
        </p:blipFill>
        <p:spPr>
          <a:xfrm>
            <a:off x="9379461" y="1287262"/>
            <a:ext cx="1609823" cy="2663736"/>
          </a:xfrm>
          <a:prstGeom prst="rect">
            <a:avLst/>
          </a:prstGeom>
          <a:ln>
            <a:solidFill>
              <a:schemeClr val="tx1"/>
            </a:solidFill>
          </a:ln>
        </p:spPr>
      </p:pic>
      <p:sp>
        <p:nvSpPr>
          <p:cNvPr id="5" name="TextBox 4"/>
          <p:cNvSpPr txBox="1"/>
          <p:nvPr/>
        </p:nvSpPr>
        <p:spPr>
          <a:xfrm>
            <a:off x="13023542" y="1855433"/>
            <a:ext cx="184731" cy="369332"/>
          </a:xfrm>
          <a:prstGeom prst="rect">
            <a:avLst/>
          </a:prstGeom>
          <a:noFill/>
        </p:spPr>
        <p:txBody>
          <a:bodyPr wrap="none" rtlCol="0">
            <a:spAutoFit/>
          </a:bodyPr>
          <a:lstStyle/>
          <a:p>
            <a:endParaRPr lang="en-GB" dirty="0"/>
          </a:p>
        </p:txBody>
      </p:sp>
      <p:pic>
        <p:nvPicPr>
          <p:cNvPr id="6" name="Picture 5"/>
          <p:cNvPicPr>
            <a:picLocks noChangeAspect="1"/>
          </p:cNvPicPr>
          <p:nvPr/>
        </p:nvPicPr>
        <p:blipFill rotWithShape="1">
          <a:blip r:embed="rId3"/>
          <a:srcRect b="79797"/>
          <a:stretch/>
        </p:blipFill>
        <p:spPr>
          <a:xfrm>
            <a:off x="1504025" y="1695728"/>
            <a:ext cx="5943600" cy="321361"/>
          </a:xfrm>
          <a:prstGeom prst="rect">
            <a:avLst/>
          </a:prstGeom>
        </p:spPr>
      </p:pic>
      <p:pic>
        <p:nvPicPr>
          <p:cNvPr id="7" name="Picture 6"/>
          <p:cNvPicPr>
            <a:picLocks noChangeAspect="1"/>
          </p:cNvPicPr>
          <p:nvPr/>
        </p:nvPicPr>
        <p:blipFill rotWithShape="1">
          <a:blip r:embed="rId3"/>
          <a:srcRect t="60398" b="3325"/>
          <a:stretch/>
        </p:blipFill>
        <p:spPr>
          <a:xfrm>
            <a:off x="1504025" y="2675192"/>
            <a:ext cx="5943600" cy="577049"/>
          </a:xfrm>
          <a:prstGeom prst="rect">
            <a:avLst/>
          </a:prstGeom>
        </p:spPr>
      </p:pic>
      <p:sp>
        <p:nvSpPr>
          <p:cNvPr id="8" name="Content Placeholder 2"/>
          <p:cNvSpPr txBox="1">
            <a:spLocks/>
          </p:cNvSpPr>
          <p:nvPr/>
        </p:nvSpPr>
        <p:spPr>
          <a:xfrm>
            <a:off x="-694" y="2221236"/>
            <a:ext cx="7999475" cy="420478"/>
          </a:xfrm>
          <a:prstGeom prst="rect">
            <a:avLst/>
          </a:prstGeom>
        </p:spPr>
        <p:txBody>
          <a:bodyPr vert="horz" lIns="91440" tIns="45720" rIns="91440" bIns="45720" rtlCol="0">
            <a:normAutofit fontScale="92500" lnSpcReduction="10000"/>
          </a:bodyPr>
          <a:lstStyle>
            <a:lvl1pPr marL="0" marR="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The differences are interpolated using a radial basis function:</a:t>
            </a:r>
          </a:p>
        </p:txBody>
      </p:sp>
      <p:sp>
        <p:nvSpPr>
          <p:cNvPr id="9" name="Content Placeholder 2"/>
          <p:cNvSpPr txBox="1">
            <a:spLocks/>
          </p:cNvSpPr>
          <p:nvPr/>
        </p:nvSpPr>
        <p:spPr>
          <a:xfrm>
            <a:off x="0" y="3299817"/>
            <a:ext cx="8833282" cy="945985"/>
          </a:xfrm>
          <a:prstGeom prst="rect">
            <a:avLst/>
          </a:prstGeom>
        </p:spPr>
        <p:txBody>
          <a:bodyPr vert="horz" lIns="91440" tIns="45720" rIns="91440" bIns="45720" rtlCol="0">
            <a:normAutofit fontScale="77500" lnSpcReduction="20000"/>
          </a:bodyPr>
          <a:lstStyle>
            <a:lvl1pPr marL="0" marR="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New optimal maps are produced by adjusting the model calculations with interpolated differences. Close to the sites the measurements give larger weight than model.</a:t>
            </a:r>
          </a:p>
          <a:p>
            <a:r>
              <a:rPr lang="en-US" sz="2400" dirty="0" smtClean="0"/>
              <a:t>Ex So4 in precipitation in 2010:</a:t>
            </a:r>
            <a:endParaRPr lang="en-GB" dirty="0"/>
          </a:p>
        </p:txBody>
      </p:sp>
      <p:pic>
        <p:nvPicPr>
          <p:cNvPr id="10" name="Picture 9"/>
          <p:cNvPicPr>
            <a:picLocks noChangeAspect="1"/>
          </p:cNvPicPr>
          <p:nvPr/>
        </p:nvPicPr>
        <p:blipFill rotWithShape="1">
          <a:blip r:embed="rId4"/>
          <a:srcRect l="-182" r="182" b="52490"/>
          <a:stretch/>
        </p:blipFill>
        <p:spPr>
          <a:xfrm>
            <a:off x="21083" y="4631985"/>
            <a:ext cx="6120000" cy="2199933"/>
          </a:xfrm>
          <a:prstGeom prst="rect">
            <a:avLst/>
          </a:prstGeom>
        </p:spPr>
      </p:pic>
      <p:pic>
        <p:nvPicPr>
          <p:cNvPr id="11" name="Picture 10"/>
          <p:cNvPicPr>
            <a:picLocks noChangeAspect="1"/>
          </p:cNvPicPr>
          <p:nvPr/>
        </p:nvPicPr>
        <p:blipFill rotWithShape="1">
          <a:blip r:embed="rId4"/>
          <a:srcRect t="47928"/>
          <a:stretch/>
        </p:blipFill>
        <p:spPr>
          <a:xfrm>
            <a:off x="6114080" y="4508450"/>
            <a:ext cx="5897407" cy="2323468"/>
          </a:xfrm>
          <a:prstGeom prst="rect">
            <a:avLst/>
          </a:prstGeom>
        </p:spPr>
      </p:pic>
    </p:spTree>
    <p:extLst>
      <p:ext uri="{BB962C8B-B14F-4D97-AF65-F5344CB8AC3E}">
        <p14:creationId xmlns:p14="http://schemas.microsoft.com/office/powerpoint/2010/main" val="2901783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EMEP/MSC- W model used for MMF in Norway</a:t>
            </a:r>
            <a:endParaRPr lang="en-GB" dirty="0"/>
          </a:p>
        </p:txBody>
      </p:sp>
      <p:sp>
        <p:nvSpPr>
          <p:cNvPr id="3" name="Content Placeholder 2"/>
          <p:cNvSpPr>
            <a:spLocks noGrp="1"/>
          </p:cNvSpPr>
          <p:nvPr>
            <p:ph idx="1"/>
          </p:nvPr>
        </p:nvSpPr>
        <p:spPr>
          <a:xfrm>
            <a:off x="642891" y="1186250"/>
            <a:ext cx="10515600" cy="4793007"/>
          </a:xfrm>
        </p:spPr>
        <p:txBody>
          <a:bodyPr>
            <a:normAutofit fontScale="55000" lnSpcReduction="20000"/>
          </a:bodyPr>
          <a:lstStyle/>
          <a:p>
            <a:r>
              <a:rPr lang="en-GB" dirty="0"/>
              <a:t> 0.1 degree x 0.1 </a:t>
            </a:r>
            <a:r>
              <a:rPr lang="en-GB" dirty="0" smtClean="0"/>
              <a:t>degree, run </a:t>
            </a:r>
            <a:r>
              <a:rPr lang="en-GB" dirty="0"/>
              <a:t>for 5 years: </a:t>
            </a:r>
            <a:r>
              <a:rPr lang="en-GB" dirty="0" smtClean="0"/>
              <a:t>2012-2016</a:t>
            </a:r>
          </a:p>
          <a:p>
            <a:r>
              <a:rPr lang="en-GB" dirty="0"/>
              <a:t> </a:t>
            </a:r>
          </a:p>
          <a:p>
            <a:r>
              <a:rPr lang="en-GB" b="1" dirty="0" smtClean="0"/>
              <a:t>Emissions</a:t>
            </a:r>
            <a:r>
              <a:rPr lang="en-GB" dirty="0"/>
              <a:t>: </a:t>
            </a:r>
            <a:endParaRPr lang="en-GB" dirty="0" smtClean="0"/>
          </a:p>
          <a:p>
            <a:pPr marL="457200" indent="-457200">
              <a:buFont typeface="Arial" panose="020B0604020202020204" pitchFamily="34" charset="0"/>
              <a:buChar char="•"/>
            </a:pPr>
            <a:r>
              <a:rPr lang="en-GB" dirty="0" smtClean="0"/>
              <a:t>For </a:t>
            </a:r>
            <a:r>
              <a:rPr lang="en-GB" dirty="0"/>
              <a:t>2015 and 2016 the emissions reported to EMEP for 2015 has been used </a:t>
            </a:r>
          </a:p>
          <a:p>
            <a:pPr marL="457200" indent="-457200">
              <a:buFont typeface="Arial" panose="020B0604020202020204" pitchFamily="34" charset="0"/>
              <a:buChar char="•"/>
            </a:pPr>
            <a:r>
              <a:rPr lang="en-GB" dirty="0" smtClean="0"/>
              <a:t>For 2012</a:t>
            </a:r>
            <a:r>
              <a:rPr lang="en-GB" dirty="0"/>
              <a:t>, 2013 and </a:t>
            </a:r>
            <a:r>
              <a:rPr lang="en-GB" dirty="0" smtClean="0"/>
              <a:t>2014 emissions has </a:t>
            </a:r>
            <a:r>
              <a:rPr lang="en-GB" dirty="0"/>
              <a:t>been scaled to the total country emissions reported to EMEP for the respective years</a:t>
            </a:r>
            <a:r>
              <a:rPr lang="en-GB" dirty="0" smtClean="0"/>
              <a:t>. (due to a </a:t>
            </a:r>
            <a:r>
              <a:rPr lang="en-GB" dirty="0"/>
              <a:t>coarser resolution (50x50km</a:t>
            </a:r>
            <a:r>
              <a:rPr lang="en-GB" baseline="30000" dirty="0"/>
              <a:t>2</a:t>
            </a:r>
            <a:r>
              <a:rPr lang="en-GB" dirty="0" smtClean="0"/>
              <a:t>), in the reported the </a:t>
            </a:r>
            <a:r>
              <a:rPr lang="en-GB" dirty="0"/>
              <a:t>emissions </a:t>
            </a:r>
            <a:r>
              <a:rPr lang="en-GB" dirty="0" smtClean="0"/>
              <a:t>)</a:t>
            </a:r>
          </a:p>
          <a:p>
            <a:pPr marL="457200" indent="-457200">
              <a:buFont typeface="Arial" panose="020B0604020202020204" pitchFamily="34" charset="0"/>
              <a:buChar char="•"/>
            </a:pPr>
            <a:r>
              <a:rPr lang="en-GB" dirty="0" smtClean="0"/>
              <a:t>For </a:t>
            </a:r>
            <a:r>
              <a:rPr lang="en-GB" dirty="0"/>
              <a:t>ship emissions, the FMI AIS data for 2016 has been used as basis. </a:t>
            </a:r>
            <a:r>
              <a:rPr lang="en-GB" dirty="0" smtClean="0"/>
              <a:t/>
            </a:r>
            <a:br>
              <a:rPr lang="en-GB" dirty="0" smtClean="0"/>
            </a:br>
            <a:r>
              <a:rPr lang="en-GB" dirty="0" smtClean="0"/>
              <a:t>The </a:t>
            </a:r>
            <a:r>
              <a:rPr lang="en-GB" dirty="0"/>
              <a:t>2015 ship emissions has been set equal to 2016, whilst the ship emissions for the Baltic Sea and the North Sea for the previous years have been scaled with 0.8 for </a:t>
            </a:r>
            <a:r>
              <a:rPr lang="en-GB" dirty="0" err="1"/>
              <a:t>SO</a:t>
            </a:r>
            <a:r>
              <a:rPr lang="en-GB" baseline="-25000" dirty="0" err="1"/>
              <a:t>x</a:t>
            </a:r>
            <a:r>
              <a:rPr lang="en-GB" dirty="0"/>
              <a:t> </a:t>
            </a:r>
            <a:endParaRPr lang="en-GB" dirty="0" smtClean="0"/>
          </a:p>
          <a:p>
            <a:pPr marL="457200" indent="-457200">
              <a:buFont typeface="Arial" panose="020B0604020202020204" pitchFamily="34" charset="0"/>
              <a:buChar char="•"/>
            </a:pPr>
            <a:r>
              <a:rPr lang="en-GB" dirty="0" smtClean="0"/>
              <a:t>Volcanic </a:t>
            </a:r>
            <a:r>
              <a:rPr lang="en-GB" dirty="0"/>
              <a:t>emissions (mostly SO</a:t>
            </a:r>
            <a:r>
              <a:rPr lang="en-GB" baseline="-25000" dirty="0"/>
              <a:t>2</a:t>
            </a:r>
            <a:r>
              <a:rPr lang="en-GB" dirty="0"/>
              <a:t>) </a:t>
            </a:r>
            <a:r>
              <a:rPr lang="en-GB" dirty="0" smtClean="0"/>
              <a:t>from the </a:t>
            </a:r>
            <a:r>
              <a:rPr lang="en-GB" dirty="0" err="1" smtClean="0"/>
              <a:t>Holuhraun</a:t>
            </a:r>
            <a:r>
              <a:rPr lang="en-GB" dirty="0" smtClean="0"/>
              <a:t> eruption (August 2014 to the end of February 2015) has </a:t>
            </a:r>
            <a:r>
              <a:rPr lang="en-GB" dirty="0"/>
              <a:t>been implemented in the model runs</a:t>
            </a:r>
            <a:r>
              <a:rPr lang="en-GB" dirty="0" smtClean="0"/>
              <a:t>.</a:t>
            </a:r>
          </a:p>
          <a:p>
            <a:endParaRPr lang="en-GB" dirty="0" smtClean="0"/>
          </a:p>
          <a:p>
            <a:r>
              <a:rPr lang="en-GB" b="1" dirty="0" smtClean="0"/>
              <a:t>The </a:t>
            </a:r>
            <a:r>
              <a:rPr lang="en-GB" b="1" dirty="0"/>
              <a:t>EMEP/MSC-W model has been used to generate the following output:</a:t>
            </a:r>
          </a:p>
          <a:p>
            <a:r>
              <a:rPr lang="en-GB" dirty="0"/>
              <a:t> </a:t>
            </a:r>
          </a:p>
          <a:p>
            <a:pPr marL="457200" lvl="0" indent="-457200">
              <a:buFont typeface="Arial" panose="020B0604020202020204" pitchFamily="34" charset="0"/>
              <a:buChar char="•"/>
            </a:pPr>
            <a:r>
              <a:rPr lang="en-GB" dirty="0"/>
              <a:t>Air concentrations of SO</a:t>
            </a:r>
            <a:r>
              <a:rPr lang="en-GB" baseline="-25000" dirty="0"/>
              <a:t>2</a:t>
            </a:r>
            <a:r>
              <a:rPr lang="en-GB" dirty="0"/>
              <a:t>, NO</a:t>
            </a:r>
            <a:r>
              <a:rPr lang="en-GB" baseline="-25000" dirty="0"/>
              <a:t>2</a:t>
            </a:r>
            <a:r>
              <a:rPr lang="en-GB" dirty="0"/>
              <a:t>, NH</a:t>
            </a:r>
            <a:r>
              <a:rPr lang="en-GB" baseline="-25000" dirty="0"/>
              <a:t>3</a:t>
            </a:r>
            <a:r>
              <a:rPr lang="en-GB" dirty="0"/>
              <a:t>, NH</a:t>
            </a:r>
            <a:r>
              <a:rPr lang="en-GB" baseline="-25000" dirty="0"/>
              <a:t>4</a:t>
            </a:r>
            <a:r>
              <a:rPr lang="en-GB" baseline="30000" dirty="0"/>
              <a:t>+</a:t>
            </a:r>
            <a:r>
              <a:rPr lang="en-GB" dirty="0"/>
              <a:t>, HNO</a:t>
            </a:r>
            <a:r>
              <a:rPr lang="en-GB" baseline="-25000" dirty="0"/>
              <a:t>3</a:t>
            </a:r>
            <a:r>
              <a:rPr lang="en-GB" dirty="0"/>
              <a:t>, fine and coarse NO</a:t>
            </a:r>
            <a:r>
              <a:rPr lang="en-GB" baseline="-25000" dirty="0"/>
              <a:t>3</a:t>
            </a:r>
            <a:r>
              <a:rPr lang="en-GB" baseline="30000" dirty="0"/>
              <a:t>-</a:t>
            </a:r>
            <a:endParaRPr lang="en-GB" dirty="0"/>
          </a:p>
          <a:p>
            <a:pPr marL="457200" lvl="0" indent="-457200">
              <a:buFont typeface="Arial" panose="020B0604020202020204" pitchFamily="34" charset="0"/>
              <a:buChar char="•"/>
            </a:pPr>
            <a:r>
              <a:rPr lang="en-GB" b="1" dirty="0"/>
              <a:t>Dry deposition velocities </a:t>
            </a:r>
            <a:r>
              <a:rPr lang="en-GB" dirty="0"/>
              <a:t>of SO</a:t>
            </a:r>
            <a:r>
              <a:rPr lang="en-GB" baseline="-25000" dirty="0"/>
              <a:t>2</a:t>
            </a:r>
            <a:r>
              <a:rPr lang="en-GB" dirty="0"/>
              <a:t>, NO</a:t>
            </a:r>
            <a:r>
              <a:rPr lang="en-GB" baseline="-25000" dirty="0"/>
              <a:t>2</a:t>
            </a:r>
            <a:r>
              <a:rPr lang="en-GB" dirty="0"/>
              <a:t>, NH</a:t>
            </a:r>
            <a:r>
              <a:rPr lang="en-GB" baseline="-25000" dirty="0"/>
              <a:t>3</a:t>
            </a:r>
            <a:r>
              <a:rPr lang="en-GB" dirty="0"/>
              <a:t>, NH</a:t>
            </a:r>
            <a:r>
              <a:rPr lang="en-GB" baseline="-25000" dirty="0"/>
              <a:t>4</a:t>
            </a:r>
            <a:r>
              <a:rPr lang="en-GB" baseline="30000" dirty="0"/>
              <a:t>+</a:t>
            </a:r>
            <a:r>
              <a:rPr lang="en-GB" dirty="0"/>
              <a:t>, HNO</a:t>
            </a:r>
            <a:r>
              <a:rPr lang="en-GB" baseline="-25000" dirty="0"/>
              <a:t>3</a:t>
            </a:r>
            <a:r>
              <a:rPr lang="en-GB" dirty="0"/>
              <a:t>, fine and coarse NO</a:t>
            </a:r>
            <a:r>
              <a:rPr lang="en-GB" baseline="-25000" dirty="0"/>
              <a:t>3</a:t>
            </a:r>
            <a:r>
              <a:rPr lang="en-GB" baseline="30000" dirty="0"/>
              <a:t>-</a:t>
            </a:r>
            <a:endParaRPr lang="en-GB" dirty="0"/>
          </a:p>
          <a:p>
            <a:pPr marL="457200" lvl="0" indent="-457200">
              <a:buFont typeface="Arial" panose="020B0604020202020204" pitchFamily="34" charset="0"/>
              <a:buChar char="•"/>
            </a:pPr>
            <a:r>
              <a:rPr lang="en-GB" dirty="0"/>
              <a:t>Wet deposition of </a:t>
            </a:r>
            <a:r>
              <a:rPr lang="en-GB" dirty="0" err="1"/>
              <a:t>sulfur</a:t>
            </a:r>
            <a:r>
              <a:rPr lang="en-GB" dirty="0"/>
              <a:t>, reduced nitrogen and oxidized nitrogen </a:t>
            </a:r>
          </a:p>
          <a:p>
            <a:pPr marL="457200" lvl="0" indent="-457200">
              <a:buFont typeface="Arial" panose="020B0604020202020204" pitchFamily="34" charset="0"/>
              <a:buChar char="•"/>
            </a:pPr>
            <a:r>
              <a:rPr lang="en-GB" dirty="0"/>
              <a:t>Dry deposition of </a:t>
            </a:r>
            <a:r>
              <a:rPr lang="en-GB" dirty="0" err="1"/>
              <a:t>sulfur</a:t>
            </a:r>
            <a:r>
              <a:rPr lang="en-GB" dirty="0"/>
              <a:t>, reduced nitrogen and oxidized nitrogen</a:t>
            </a:r>
          </a:p>
          <a:p>
            <a:endParaRPr lang="en-GB" dirty="0"/>
          </a:p>
        </p:txBody>
      </p:sp>
    </p:spTree>
    <p:extLst>
      <p:ext uri="{BB962C8B-B14F-4D97-AF65-F5344CB8AC3E}">
        <p14:creationId xmlns:p14="http://schemas.microsoft.com/office/powerpoint/2010/main" val="22687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7" y="-41229"/>
            <a:ext cx="11606688" cy="1325563"/>
          </a:xfrm>
        </p:spPr>
        <p:txBody>
          <a:bodyPr>
            <a:normAutofit fontScale="90000"/>
          </a:bodyPr>
          <a:lstStyle/>
          <a:p>
            <a:r>
              <a:rPr lang="en-GB" b="1" dirty="0" smtClean="0">
                <a:solidFill>
                  <a:schemeClr val="accent1">
                    <a:lumMod val="75000"/>
                  </a:schemeClr>
                </a:solidFill>
              </a:rPr>
              <a:t>Calculation of deposition, MMF Norway (2012-2016)</a:t>
            </a:r>
            <a:endParaRPr lang="en-GB" b="1" dirty="0">
              <a:solidFill>
                <a:schemeClr val="accent1">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8" y="1867704"/>
            <a:ext cx="1440000" cy="20809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286" y="1896262"/>
            <a:ext cx="1440000" cy="2080925"/>
          </a:xfrm>
          <a:prstGeom prst="rect">
            <a:avLst/>
          </a:prstGeom>
        </p:spPr>
      </p:pic>
      <p:sp>
        <p:nvSpPr>
          <p:cNvPr id="9" name="TextBox 8"/>
          <p:cNvSpPr txBox="1"/>
          <p:nvPr/>
        </p:nvSpPr>
        <p:spPr>
          <a:xfrm>
            <a:off x="121716" y="1327740"/>
            <a:ext cx="1294137" cy="523220"/>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400" dirty="0" smtClean="0"/>
              <a:t>concentration </a:t>
            </a:r>
            <a:br>
              <a:rPr lang="en-GB" sz="1400" dirty="0" smtClean="0"/>
            </a:br>
            <a:r>
              <a:rPr lang="en-GB" sz="1400" dirty="0" smtClean="0"/>
              <a:t>in precipitation</a:t>
            </a:r>
            <a:endParaRPr lang="en-GB" sz="1400" dirty="0"/>
          </a:p>
        </p:txBody>
      </p:sp>
      <p:sp>
        <p:nvSpPr>
          <p:cNvPr id="13" name="TextBox 12"/>
          <p:cNvSpPr txBox="1"/>
          <p:nvPr/>
        </p:nvSpPr>
        <p:spPr>
          <a:xfrm>
            <a:off x="4185356" y="1050663"/>
            <a:ext cx="1679985" cy="738664"/>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smtClean="0"/>
              <a:t>Corrected conc. field. Obs. influence radius 500km</a:t>
            </a:r>
            <a:endParaRPr lang="en-GB" sz="1400" dirty="0"/>
          </a:p>
        </p:txBody>
      </p:sp>
      <p:sp>
        <p:nvSpPr>
          <p:cNvPr id="14" name="Right Arrow 13"/>
          <p:cNvSpPr/>
          <p:nvPr/>
        </p:nvSpPr>
        <p:spPr>
          <a:xfrm>
            <a:off x="3683589" y="2772718"/>
            <a:ext cx="591181" cy="18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73" y="4777075"/>
            <a:ext cx="1440000" cy="2080925"/>
          </a:xfrm>
          <a:prstGeom prst="rect">
            <a:avLst/>
          </a:prstGeom>
        </p:spPr>
      </p:pic>
      <p:sp>
        <p:nvSpPr>
          <p:cNvPr id="20" name="TextBox 19"/>
          <p:cNvSpPr txBox="1"/>
          <p:nvPr/>
        </p:nvSpPr>
        <p:spPr>
          <a:xfrm>
            <a:off x="170656" y="4200953"/>
            <a:ext cx="1242200" cy="523220"/>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400" dirty="0" smtClean="0"/>
              <a:t>concentration </a:t>
            </a:r>
            <a:br>
              <a:rPr lang="en-GB" sz="1400" dirty="0" smtClean="0"/>
            </a:br>
            <a:r>
              <a:rPr lang="en-GB" sz="1400" dirty="0" smtClean="0"/>
              <a:t>in air</a:t>
            </a:r>
            <a:endParaRPr lang="en-GB" sz="1400" dirty="0"/>
          </a:p>
        </p:txBody>
      </p:sp>
      <p:sp>
        <p:nvSpPr>
          <p:cNvPr id="25" name="Multiply 24"/>
          <p:cNvSpPr/>
          <p:nvPr/>
        </p:nvSpPr>
        <p:spPr>
          <a:xfrm>
            <a:off x="5670024" y="2468857"/>
            <a:ext cx="669008" cy="820856"/>
          </a:xfrm>
          <a:prstGeom prst="mathMultiply">
            <a:avLst>
              <a:gd name="adj1" fmla="val 15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8325044" y="4366293"/>
            <a:ext cx="1863312" cy="30777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smtClean="0"/>
              <a:t>Total dry deposition</a:t>
            </a:r>
            <a:endParaRPr lang="en-GB" sz="1400" dirty="0"/>
          </a:p>
        </p:txBody>
      </p:sp>
      <p:sp>
        <p:nvSpPr>
          <p:cNvPr id="30" name="TextBox 29"/>
          <p:cNvSpPr txBox="1"/>
          <p:nvPr/>
        </p:nvSpPr>
        <p:spPr>
          <a:xfrm>
            <a:off x="8325044" y="1505841"/>
            <a:ext cx="1837010" cy="30777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smtClean="0"/>
              <a:t>Total wet deposition</a:t>
            </a:r>
            <a:endParaRPr lang="en-GB" sz="1400" dirty="0"/>
          </a:p>
        </p:txBody>
      </p:sp>
      <p:sp>
        <p:nvSpPr>
          <p:cNvPr id="31" name="Right Arrow 30"/>
          <p:cNvSpPr/>
          <p:nvPr/>
        </p:nvSpPr>
        <p:spPr>
          <a:xfrm rot="2227709">
            <a:off x="10042375" y="3403485"/>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ight Arrow 31"/>
          <p:cNvSpPr/>
          <p:nvPr/>
        </p:nvSpPr>
        <p:spPr>
          <a:xfrm rot="18735394">
            <a:off x="10041439" y="5748934"/>
            <a:ext cx="700216" cy="182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10573173" y="2105424"/>
            <a:ext cx="1618827" cy="646331"/>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dirty="0" smtClean="0"/>
              <a:t>Total </a:t>
            </a:r>
            <a:br>
              <a:rPr lang="en-GB" dirty="0" smtClean="0"/>
            </a:br>
            <a:r>
              <a:rPr lang="en-GB" dirty="0" smtClean="0"/>
              <a:t>deposition</a:t>
            </a:r>
            <a:endParaRPr lang="en-GB" dirty="0"/>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1839" y="1826151"/>
            <a:ext cx="1440000" cy="2080925"/>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4770" y="1813618"/>
            <a:ext cx="1440000" cy="2080925"/>
          </a:xfrm>
          <a:prstGeom prst="rect">
            <a:avLst/>
          </a:prstGeom>
        </p:spPr>
      </p:pic>
      <p:sp>
        <p:nvSpPr>
          <p:cNvPr id="36" name="TextBox 35"/>
          <p:cNvSpPr txBox="1"/>
          <p:nvPr/>
        </p:nvSpPr>
        <p:spPr>
          <a:xfrm>
            <a:off x="2134226" y="1077255"/>
            <a:ext cx="1564403" cy="738664"/>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400" dirty="0" smtClean="0"/>
              <a:t>EMEP model, </a:t>
            </a:r>
            <a:br>
              <a:rPr lang="en-GB" sz="1400" dirty="0" smtClean="0"/>
            </a:br>
            <a:r>
              <a:rPr lang="en-GB" sz="1400" dirty="0" smtClean="0"/>
              <a:t>0.1</a:t>
            </a:r>
            <a:r>
              <a:rPr lang="en-GB" sz="1400" baseline="30000" dirty="0" smtClean="0"/>
              <a:t>O</a:t>
            </a:r>
            <a:r>
              <a:rPr lang="en-GB" sz="1400" dirty="0" smtClean="0"/>
              <a:t> x 0.1</a:t>
            </a:r>
            <a:r>
              <a:rPr lang="en-GB" sz="1400" baseline="30000" dirty="0" smtClean="0"/>
              <a:t>O</a:t>
            </a:r>
            <a:r>
              <a:rPr lang="en-GB" sz="1400" dirty="0" smtClean="0"/>
              <a:t> </a:t>
            </a:r>
            <a:endParaRPr lang="en-GB" sz="1400" dirty="0"/>
          </a:p>
          <a:p>
            <a:pPr algn="ctr"/>
            <a:r>
              <a:rPr lang="en-GB" sz="1400" dirty="0" smtClean="0"/>
              <a:t>concentration field</a:t>
            </a:r>
          </a:p>
        </p:txBody>
      </p:sp>
      <p:sp>
        <p:nvSpPr>
          <p:cNvPr id="3" name="Plus 2"/>
          <p:cNvSpPr/>
          <p:nvPr/>
        </p:nvSpPr>
        <p:spPr>
          <a:xfrm>
            <a:off x="1417075" y="2390809"/>
            <a:ext cx="788253" cy="779639"/>
          </a:xfrm>
          <a:prstGeom prst="mathPlus">
            <a:avLst>
              <a:gd name="adj1" fmla="val 14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21635" t="13511" r="18412" b="15417"/>
          <a:stretch/>
        </p:blipFill>
        <p:spPr>
          <a:xfrm>
            <a:off x="8428967" y="1973234"/>
            <a:ext cx="1629165" cy="2052000"/>
          </a:xfrm>
          <a:prstGeom prst="rect">
            <a:avLst/>
          </a:prstGeom>
          <a:ln>
            <a:solidFill>
              <a:schemeClr val="bg1">
                <a:lumMod val="50000"/>
              </a:schemeClr>
            </a:solidFill>
          </a:ln>
        </p:spPr>
      </p:pic>
      <p:sp>
        <p:nvSpPr>
          <p:cNvPr id="39" name="Plus 38"/>
          <p:cNvSpPr/>
          <p:nvPr/>
        </p:nvSpPr>
        <p:spPr>
          <a:xfrm>
            <a:off x="1469880" y="5383209"/>
            <a:ext cx="735448" cy="852834"/>
          </a:xfrm>
          <a:prstGeom prst="mathPlus">
            <a:avLst>
              <a:gd name="adj1" fmla="val 14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TextBox 39"/>
          <p:cNvSpPr txBox="1"/>
          <p:nvPr/>
        </p:nvSpPr>
        <p:spPr>
          <a:xfrm>
            <a:off x="6249701" y="1068679"/>
            <a:ext cx="1690983" cy="738664"/>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err="1" smtClean="0"/>
              <a:t>Precip</a:t>
            </a:r>
            <a:r>
              <a:rPr lang="en-GB" sz="1400" dirty="0" smtClean="0"/>
              <a:t>. amount from ca 500 MET sites, interpolated to 1km</a:t>
            </a:r>
            <a:endParaRPr lang="en-GB" sz="1400" dirty="0"/>
          </a:p>
        </p:txBody>
      </p:sp>
      <p:sp>
        <p:nvSpPr>
          <p:cNvPr id="41" name="Right Arrow 40"/>
          <p:cNvSpPr/>
          <p:nvPr/>
        </p:nvSpPr>
        <p:spPr>
          <a:xfrm>
            <a:off x="7786036" y="2817098"/>
            <a:ext cx="591181" cy="18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24590" t="16085" r="19418" b="17672"/>
          <a:stretch/>
        </p:blipFill>
        <p:spPr>
          <a:xfrm>
            <a:off x="8559524" y="4908443"/>
            <a:ext cx="1575144" cy="1980000"/>
          </a:xfrm>
          <a:prstGeom prst="rect">
            <a:avLst/>
          </a:prstGeom>
          <a:ln>
            <a:solidFill>
              <a:schemeClr val="bg1">
                <a:lumMod val="50000"/>
              </a:schemeClr>
            </a:solidFill>
          </a:ln>
        </p:spPr>
      </p:pic>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l="23286" t="12445" r="20048" b="14793"/>
          <a:stretch/>
        </p:blipFill>
        <p:spPr>
          <a:xfrm>
            <a:off x="10726834" y="3492451"/>
            <a:ext cx="1451309" cy="1980000"/>
          </a:xfrm>
          <a:prstGeom prst="rect">
            <a:avLst/>
          </a:prstGeom>
          <a:ln>
            <a:solidFill>
              <a:schemeClr val="bg1">
                <a:lumMod val="50000"/>
              </a:schemeClr>
            </a:solidFill>
          </a:ln>
        </p:spPr>
      </p:pic>
      <p:sp>
        <p:nvSpPr>
          <p:cNvPr id="45" name="TextBox 44"/>
          <p:cNvSpPr txBox="1"/>
          <p:nvPr/>
        </p:nvSpPr>
        <p:spPr>
          <a:xfrm>
            <a:off x="2118871" y="4042825"/>
            <a:ext cx="1564403" cy="738664"/>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400" dirty="0" smtClean="0"/>
              <a:t>EMEP model, </a:t>
            </a:r>
            <a:br>
              <a:rPr lang="en-GB" sz="1400" dirty="0" smtClean="0"/>
            </a:br>
            <a:r>
              <a:rPr lang="en-GB" sz="1400" dirty="0" smtClean="0"/>
              <a:t>0.1</a:t>
            </a:r>
            <a:r>
              <a:rPr lang="en-GB" sz="1400" baseline="30000" dirty="0" smtClean="0"/>
              <a:t>O</a:t>
            </a:r>
            <a:r>
              <a:rPr lang="en-GB" sz="1400" dirty="0" smtClean="0"/>
              <a:t> x 0.1</a:t>
            </a:r>
            <a:r>
              <a:rPr lang="en-GB" sz="1400" baseline="30000" dirty="0" smtClean="0"/>
              <a:t>O</a:t>
            </a:r>
            <a:r>
              <a:rPr lang="en-GB" sz="1400" dirty="0" smtClean="0"/>
              <a:t> </a:t>
            </a:r>
            <a:endParaRPr lang="en-GB" sz="1400" dirty="0"/>
          </a:p>
          <a:p>
            <a:pPr algn="ctr"/>
            <a:r>
              <a:rPr lang="en-GB" sz="1400" dirty="0" smtClean="0"/>
              <a:t>concentration field</a:t>
            </a:r>
          </a:p>
        </p:txBody>
      </p:sp>
      <p:sp>
        <p:nvSpPr>
          <p:cNvPr id="46" name="Right Arrow 45"/>
          <p:cNvSpPr/>
          <p:nvPr/>
        </p:nvSpPr>
        <p:spPr>
          <a:xfrm>
            <a:off x="3719977" y="5861854"/>
            <a:ext cx="591181" cy="18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Multiply 46"/>
          <p:cNvSpPr/>
          <p:nvPr/>
        </p:nvSpPr>
        <p:spPr>
          <a:xfrm>
            <a:off x="5807417" y="5565592"/>
            <a:ext cx="669008" cy="820856"/>
          </a:xfrm>
          <a:prstGeom prst="mathMultiply">
            <a:avLst>
              <a:gd name="adj1" fmla="val 15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ight Arrow 47"/>
          <p:cNvSpPr/>
          <p:nvPr/>
        </p:nvSpPr>
        <p:spPr>
          <a:xfrm>
            <a:off x="7872751" y="5793884"/>
            <a:ext cx="591181" cy="182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p:cNvGrpSpPr/>
          <p:nvPr/>
        </p:nvGrpSpPr>
        <p:grpSpPr>
          <a:xfrm>
            <a:off x="6397505" y="5005460"/>
            <a:ext cx="1446658" cy="1800000"/>
            <a:chOff x="6255721" y="4940409"/>
            <a:chExt cx="1446658" cy="1800000"/>
          </a:xfrm>
        </p:grpSpPr>
        <p:pic>
          <p:nvPicPr>
            <p:cNvPr id="7" name="Picture 6"/>
            <p:cNvPicPr>
              <a:picLocks noChangeAspect="1"/>
            </p:cNvPicPr>
            <p:nvPr/>
          </p:nvPicPr>
          <p:blipFill rotWithShape="1">
            <a:blip r:embed="rId10"/>
            <a:srcRect r="8117"/>
            <a:stretch/>
          </p:blipFill>
          <p:spPr>
            <a:xfrm>
              <a:off x="6255721" y="4940409"/>
              <a:ext cx="1446658" cy="1800000"/>
            </a:xfrm>
            <a:prstGeom prst="rect">
              <a:avLst/>
            </a:prstGeom>
            <a:ln>
              <a:solidFill>
                <a:schemeClr val="bg1">
                  <a:lumMod val="50000"/>
                </a:schemeClr>
              </a:solidFill>
            </a:ln>
          </p:spPr>
        </p:pic>
        <p:sp>
          <p:nvSpPr>
            <p:cNvPr id="8" name="Rectangle 7"/>
            <p:cNvSpPr/>
            <p:nvPr/>
          </p:nvSpPr>
          <p:spPr>
            <a:xfrm>
              <a:off x="7463481" y="5887661"/>
              <a:ext cx="230660" cy="760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9" name="TextBox 48"/>
          <p:cNvSpPr txBox="1"/>
          <p:nvPr/>
        </p:nvSpPr>
        <p:spPr>
          <a:xfrm>
            <a:off x="4251102" y="4075750"/>
            <a:ext cx="1679985" cy="738664"/>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smtClean="0"/>
              <a:t>Corrected conc. field. Obs. influence radius 500km</a:t>
            </a:r>
            <a:endParaRPr lang="en-GB" sz="1400" dirty="0"/>
          </a:p>
        </p:txBody>
      </p:sp>
      <p:sp>
        <p:nvSpPr>
          <p:cNvPr id="50" name="TextBox 49"/>
          <p:cNvSpPr txBox="1"/>
          <p:nvPr/>
        </p:nvSpPr>
        <p:spPr>
          <a:xfrm>
            <a:off x="6339032" y="4113119"/>
            <a:ext cx="1618827" cy="738664"/>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400" dirty="0" smtClean="0"/>
              <a:t>Seasonal dry deposition rates from EMEP model</a:t>
            </a:r>
            <a:endParaRPr lang="en-GB" sz="1400" dirty="0"/>
          </a:p>
        </p:txBody>
      </p:sp>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0672" y="4948952"/>
            <a:ext cx="1295424" cy="1872000"/>
          </a:xfrm>
          <a:prstGeom prst="rect">
            <a:avLst/>
          </a:prstGeom>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75494" y="4933460"/>
            <a:ext cx="1295424" cy="1872000"/>
          </a:xfrm>
          <a:prstGeom prst="rect">
            <a:avLst/>
          </a:prstGeom>
        </p:spPr>
      </p:pic>
    </p:spTree>
    <p:extLst>
      <p:ext uri="{BB962C8B-B14F-4D97-AF65-F5344CB8AC3E}">
        <p14:creationId xmlns:p14="http://schemas.microsoft.com/office/powerpoint/2010/main" val="125196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animBg="1"/>
      <p:bldP spid="29" grpId="0" animBg="1"/>
      <p:bldP spid="30" grpId="0" animBg="1"/>
      <p:bldP spid="31" grpId="0" animBg="1"/>
      <p:bldP spid="32" grpId="0" animBg="1"/>
      <p:bldP spid="33" grpId="0" animBg="1"/>
      <p:bldP spid="36" grpId="0" animBg="1"/>
      <p:bldP spid="3" grpId="0" animBg="1"/>
      <p:bldP spid="39" grpId="0" animBg="1"/>
      <p:bldP spid="40" grpId="0" animBg="1"/>
      <p:bldP spid="41" grpId="0" animBg="1"/>
      <p:bldP spid="45" grpId="0" animBg="1"/>
      <p:bldP spid="46" grpId="0" animBg="1"/>
      <p:bldP spid="47" grpId="0" animBg="1"/>
      <p:bldP spid="48" grpId="0" animBg="1"/>
      <p:bldP spid="49" grpId="0" animBg="1"/>
      <p:bldP spid="50" grpId="0" animBg="1"/>
    </p:bldLst>
  </p:timing>
</p:sld>
</file>

<file path=ppt/theme/theme1.xml><?xml version="1.0" encoding="utf-8"?>
<a:theme xmlns:a="http://schemas.openxmlformats.org/drawingml/2006/main" name="Bred NILU 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LU-Template_16-9_v2 [Read-Only]" id="{23D476D8-8642-4DE9-BF84-FB6A8CD8394B}" vid="{E630DC23-428F-4FD8-B0BC-0053FBCF4A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NILU-Template_16-9_v2</Template>
  <TotalTime>2949</TotalTime>
  <Words>1243</Words>
  <Application>Microsoft Office PowerPoint</Application>
  <PresentationFormat>Widescreen</PresentationFormat>
  <Paragraphs>239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Courier New</vt:lpstr>
      <vt:lpstr>Geneva</vt:lpstr>
      <vt:lpstr>Times New Roman</vt:lpstr>
      <vt:lpstr>Wingdings</vt:lpstr>
      <vt:lpstr>Bred NILU mal</vt:lpstr>
      <vt:lpstr>Comparing different methods for estimating atmospheric deposition in Norway, and the effects on the critical load exceedances</vt:lpstr>
      <vt:lpstr>Background</vt:lpstr>
      <vt:lpstr>Background</vt:lpstr>
      <vt:lpstr>Calculation of deposition, old method (obs. based) </vt:lpstr>
      <vt:lpstr>Consistent results from 1980 to 2015</vt:lpstr>
      <vt:lpstr>Examples  of operative Measurement model fusion (MMF)</vt:lpstr>
      <vt:lpstr>Combined method used in EMEP (2001-2011)</vt:lpstr>
      <vt:lpstr>EMEP/MSC- W model used for MMF in Norway</vt:lpstr>
      <vt:lpstr>Calculation of deposition, MMF Norway (2012-2016)</vt:lpstr>
      <vt:lpstr>Example on wet deposition correction</vt:lpstr>
      <vt:lpstr>Comparing wet deposition</vt:lpstr>
      <vt:lpstr>Dry deposition of sulfur</vt:lpstr>
      <vt:lpstr>Differences in dry deposition velocities for sulfur</vt:lpstr>
      <vt:lpstr>PowerPoint Presentation</vt:lpstr>
      <vt:lpstr>Differences in dry deposition velocities for N</vt:lpstr>
      <vt:lpstr>Differences between the methods (observational method – combined method)</vt:lpstr>
      <vt:lpstr>Effect on  exceedance, 2012-2016</vt:lpstr>
      <vt:lpstr>Summary for the Norway case</vt:lpstr>
      <vt:lpstr>Follow up on a European scale?</vt:lpstr>
      <vt:lpstr>GAW Training course on total deposition</vt:lpstr>
    </vt:vector>
  </TitlesOfParts>
  <Company>NILU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different methods for estimating atmospheric deposition in Norway, and the effects on the critical load exceedances</dc:title>
  <dc:creator>Wenche Aas</dc:creator>
  <cp:lastModifiedBy>Wenche Aas</cp:lastModifiedBy>
  <cp:revision>79</cp:revision>
  <dcterms:created xsi:type="dcterms:W3CDTF">2019-05-02T11:47:54Z</dcterms:created>
  <dcterms:modified xsi:type="dcterms:W3CDTF">2019-05-09T11:11:43Z</dcterms:modified>
</cp:coreProperties>
</file>