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43"/>
  </p:notesMasterIdLst>
  <p:sldIdLst>
    <p:sldId id="256" r:id="rId2"/>
    <p:sldId id="298" r:id="rId3"/>
    <p:sldId id="376" r:id="rId4"/>
    <p:sldId id="367" r:id="rId5"/>
    <p:sldId id="299" r:id="rId6"/>
    <p:sldId id="354" r:id="rId7"/>
    <p:sldId id="302" r:id="rId8"/>
    <p:sldId id="301" r:id="rId9"/>
    <p:sldId id="304" r:id="rId10"/>
    <p:sldId id="362" r:id="rId11"/>
    <p:sldId id="363" r:id="rId12"/>
    <p:sldId id="338" r:id="rId13"/>
    <p:sldId id="372" r:id="rId14"/>
    <p:sldId id="373" r:id="rId15"/>
    <p:sldId id="365" r:id="rId16"/>
    <p:sldId id="291" r:id="rId17"/>
    <p:sldId id="374" r:id="rId18"/>
    <p:sldId id="347" r:id="rId19"/>
    <p:sldId id="375" r:id="rId20"/>
    <p:sldId id="377" r:id="rId21"/>
    <p:sldId id="283" r:id="rId22"/>
    <p:sldId id="378" r:id="rId23"/>
    <p:sldId id="380" r:id="rId24"/>
    <p:sldId id="379" r:id="rId25"/>
    <p:sldId id="381" r:id="rId26"/>
    <p:sldId id="382" r:id="rId27"/>
    <p:sldId id="334" r:id="rId28"/>
    <p:sldId id="336" r:id="rId29"/>
    <p:sldId id="323" r:id="rId30"/>
    <p:sldId id="325" r:id="rId31"/>
    <p:sldId id="341" r:id="rId32"/>
    <p:sldId id="346" r:id="rId33"/>
    <p:sldId id="327" r:id="rId34"/>
    <p:sldId id="328" r:id="rId35"/>
    <p:sldId id="320" r:id="rId36"/>
    <p:sldId id="339" r:id="rId37"/>
    <p:sldId id="371" r:id="rId38"/>
    <p:sldId id="332" r:id="rId39"/>
    <p:sldId id="369" r:id="rId40"/>
    <p:sldId id="364" r:id="rId41"/>
    <p:sldId id="303" r:id="rId42"/>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43"/>
    <p:restoredTop sz="94669"/>
  </p:normalViewPr>
  <p:slideViewPr>
    <p:cSldViewPr snapToGrid="0" snapToObjects="1">
      <p:cViewPr varScale="1">
        <p:scale>
          <a:sx n="68" d="100"/>
          <a:sy n="68" d="100"/>
        </p:scale>
        <p:origin x="72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56FD1B-126D-2A4D-B5D0-9197018E484C}" type="datetimeFigureOut">
              <a:rPr lang="sv-SE" smtClean="0"/>
              <a:t>2019-05-09</a:t>
            </a:fld>
            <a:endParaRPr lang="sv-SE"/>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A01C79-EBDB-4C48-9443-66FB597AF808}" type="slidenum">
              <a:rPr lang="sv-SE" smtClean="0"/>
              <a:t>‹Nº›</a:t>
            </a:fld>
            <a:endParaRPr lang="sv-SE"/>
          </a:p>
        </p:txBody>
      </p:sp>
    </p:spTree>
    <p:extLst>
      <p:ext uri="{BB962C8B-B14F-4D97-AF65-F5344CB8AC3E}">
        <p14:creationId xmlns:p14="http://schemas.microsoft.com/office/powerpoint/2010/main" val="82955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Since aerosols act as seeds for water droplets, i.e. cloud condensation nuclei, they are also rapidly scavenged by rain.</a:t>
            </a:r>
          </a:p>
          <a:p>
            <a:pPr marL="171450" indent="-171450">
              <a:buFont typeface="Arial" panose="020B0604020202020204" pitchFamily="34" charset="0"/>
              <a:buChar char="•"/>
            </a:pPr>
            <a:r>
              <a:rPr lang="en-US" baseline="0" dirty="0"/>
              <a:t>They typically have a residence time of a few days up to perhaps a few weeks in the atmosphere.</a:t>
            </a:r>
          </a:p>
          <a:p>
            <a:pPr marL="171450" indent="-171450">
              <a:buFont typeface="Arial" panose="020B0604020202020204" pitchFamily="34" charset="0"/>
              <a:buChar char="•"/>
            </a:pPr>
            <a:r>
              <a:rPr lang="en-US" baseline="0" dirty="0"/>
              <a:t>Their short residence time, large size range and complex composition are some of the reasons why they are so difficult to describe in models.</a:t>
            </a:r>
          </a:p>
          <a:p>
            <a:pPr marL="171450" indent="-171450">
              <a:buFont typeface="Arial" panose="020B0604020202020204" pitchFamily="34" charset="0"/>
              <a:buChar char="•"/>
            </a:pPr>
            <a:r>
              <a:rPr lang="en-US" baseline="0" dirty="0"/>
              <a:t>Another implication is that due to their short residence time, the climate effect form aerosols is also varying a lot in time. So even if we knew the value, it would probably not be the same year to year.</a:t>
            </a:r>
            <a:endParaRPr lang="en-US" dirty="0"/>
          </a:p>
          <a:p>
            <a:pPr marL="171450" indent="-171450">
              <a:buFont typeface="Arial" panose="020B0604020202020204" pitchFamily="34" charset="0"/>
              <a:buChar char="•"/>
            </a:pPr>
            <a:endParaRPr lang="sv-SE"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C62EF6-88D5-443F-8C00-8DF5E801BC7C}" type="slidenum">
              <a:rPr kumimoji="0" lang="sv-SE"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sv-SE"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76277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sv-SE"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C62EF6-88D5-443F-8C00-8DF5E801BC7C}" type="slidenum">
              <a:rPr kumimoji="0" lang="sv-SE"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sv-SE"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14850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Dots are where changes are NOT statistically significant at 10% LEVEL</a:t>
            </a:r>
          </a:p>
        </p:txBody>
      </p:sp>
      <p:sp>
        <p:nvSpPr>
          <p:cNvPr id="4" name="Slide Number Placeholder 3"/>
          <p:cNvSpPr>
            <a:spLocks noGrp="1"/>
          </p:cNvSpPr>
          <p:nvPr>
            <p:ph type="sldNum" sz="quarter" idx="10"/>
          </p:nvPr>
        </p:nvSpPr>
        <p:spPr/>
        <p:txBody>
          <a:bodyPr/>
          <a:lstStyle/>
          <a:p>
            <a:fld id="{AEA8A86F-83BF-A14F-B139-112AFE8CAA13}" type="slidenum">
              <a:rPr lang="en-US" smtClean="0"/>
              <a:t>13</a:t>
            </a:fld>
            <a:endParaRPr lang="en-US"/>
          </a:p>
        </p:txBody>
      </p:sp>
    </p:spTree>
    <p:extLst>
      <p:ext uri="{BB962C8B-B14F-4D97-AF65-F5344CB8AC3E}">
        <p14:creationId xmlns:p14="http://schemas.microsoft.com/office/powerpoint/2010/main" val="2273654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Dots are where changes are NOT statistically significant at 10% LEVEL</a:t>
            </a:r>
          </a:p>
        </p:txBody>
      </p:sp>
      <p:sp>
        <p:nvSpPr>
          <p:cNvPr id="4" name="Slide Number Placeholder 3"/>
          <p:cNvSpPr>
            <a:spLocks noGrp="1"/>
          </p:cNvSpPr>
          <p:nvPr>
            <p:ph type="sldNum" sz="quarter" idx="10"/>
          </p:nvPr>
        </p:nvSpPr>
        <p:spPr/>
        <p:txBody>
          <a:bodyPr/>
          <a:lstStyle/>
          <a:p>
            <a:fld id="{AEA8A86F-83BF-A14F-B139-112AFE8CAA13}" type="slidenum">
              <a:rPr lang="en-US" smtClean="0"/>
              <a:t>14</a:t>
            </a:fld>
            <a:endParaRPr lang="en-US"/>
          </a:p>
        </p:txBody>
      </p:sp>
    </p:spTree>
    <p:extLst>
      <p:ext uri="{BB962C8B-B14F-4D97-AF65-F5344CB8AC3E}">
        <p14:creationId xmlns:p14="http://schemas.microsoft.com/office/powerpoint/2010/main" val="2131071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Reference year is 2000</a:t>
            </a:r>
          </a:p>
          <a:p>
            <a:pPr marL="171450" indent="-171450">
              <a:buFont typeface="Arial" panose="020B0604020202020204" pitchFamily="34" charset="0"/>
              <a:buChar char="•"/>
            </a:pPr>
            <a:r>
              <a:rPr lang="en-US" dirty="0"/>
              <a:t>Simulations are equilibrium</a:t>
            </a:r>
            <a:r>
              <a:rPr lang="en-US" baseline="0" dirty="0"/>
              <a:t> simulations for 160-200 years.</a:t>
            </a:r>
          </a:p>
          <a:p>
            <a:pPr marL="171450" indent="-171450">
              <a:buFont typeface="Arial" panose="020B0604020202020204" pitchFamily="34" charset="0"/>
              <a:buChar char="•"/>
            </a:pPr>
            <a:r>
              <a:rPr lang="en-US" baseline="0" dirty="0"/>
              <a:t>Each subplot is for a certain emission region (i.e. top left is when changes are done within the European domain)</a:t>
            </a:r>
          </a:p>
          <a:p>
            <a:pPr marL="171450" indent="-171450">
              <a:buFont typeface="Arial" panose="020B0604020202020204" pitchFamily="34" charset="0"/>
              <a:buChar char="•"/>
            </a:pPr>
            <a:r>
              <a:rPr lang="en-US" baseline="0" dirty="0"/>
              <a:t>Y-axis shows temperature response</a:t>
            </a:r>
          </a:p>
          <a:p>
            <a:pPr marL="171450" indent="-171450">
              <a:buFont typeface="Arial" panose="020B0604020202020204" pitchFamily="34" charset="0"/>
              <a:buChar char="•"/>
            </a:pPr>
            <a:r>
              <a:rPr lang="en-US" baseline="0" dirty="0"/>
              <a:t>X-axis shows response region (Arctic, Mid-latitudes, tropics, southern hemisphere)</a:t>
            </a:r>
          </a:p>
          <a:p>
            <a:pPr marL="171450" indent="-171450">
              <a:buFont typeface="Arial" panose="020B0604020202020204" pitchFamily="34" charset="0"/>
              <a:buChar char="•"/>
            </a:pPr>
            <a:r>
              <a:rPr lang="en-US" baseline="0" dirty="0"/>
              <a:t>The temperature response is always the largest in the Arctic</a:t>
            </a:r>
          </a:p>
          <a:p>
            <a:pPr marL="171450" indent="-171450">
              <a:buFont typeface="Arial" panose="020B0604020202020204" pitchFamily="34" charset="0"/>
              <a:buChar char="•"/>
            </a:pPr>
            <a:r>
              <a:rPr lang="en-US" baseline="0" dirty="0"/>
              <a:t>It doesn’t matter where the emission changes are done. Slightly weaker response for South Asian emissions</a:t>
            </a:r>
          </a:p>
          <a:p>
            <a:pPr marL="171450" indent="-171450">
              <a:buFont typeface="Arial" panose="020B0604020202020204" pitchFamily="34" charset="0"/>
              <a:buChar char="•"/>
            </a:pPr>
            <a:r>
              <a:rPr lang="en-US" baseline="0" dirty="0"/>
              <a:t>Temperature response for BC is ~5 times temperature response for SO2.</a:t>
            </a:r>
            <a:endParaRPr lang="en-US" dirty="0"/>
          </a:p>
        </p:txBody>
      </p:sp>
      <p:sp>
        <p:nvSpPr>
          <p:cNvPr id="4" name="Slide Number Placeholder 3"/>
          <p:cNvSpPr>
            <a:spLocks noGrp="1"/>
          </p:cNvSpPr>
          <p:nvPr>
            <p:ph type="sldNum" sz="quarter" idx="10"/>
          </p:nvPr>
        </p:nvSpPr>
        <p:spPr/>
        <p:txBody>
          <a:bodyPr/>
          <a:lstStyle/>
          <a:p>
            <a:fld id="{AEA8A86F-83BF-A14F-B139-112AFE8CAA13}" type="slidenum">
              <a:rPr lang="en-US" smtClean="0"/>
              <a:t>16</a:t>
            </a:fld>
            <a:endParaRPr lang="en-US"/>
          </a:p>
        </p:txBody>
      </p:sp>
    </p:spTree>
    <p:extLst>
      <p:ext uri="{BB962C8B-B14F-4D97-AF65-F5344CB8AC3E}">
        <p14:creationId xmlns:p14="http://schemas.microsoft.com/office/powerpoint/2010/main" val="26631510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C62EF6-88D5-443F-8C00-8DF5E801BC7C}" type="slidenum">
              <a:rPr kumimoji="0" lang="sv-SE"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sv-SE"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3242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Corresponds to</a:t>
            </a:r>
            <a:r>
              <a:rPr lang="en-US" baseline="0" dirty="0"/>
              <a:t> a radiative forcing of -0.45Wm-2</a:t>
            </a:r>
          </a:p>
          <a:p>
            <a:pPr marL="171450" indent="-171450">
              <a:buFont typeface="Arial" panose="020B0604020202020204" pitchFamily="34" charset="0"/>
              <a:buChar char="•"/>
            </a:pPr>
            <a:r>
              <a:rPr lang="en-US" baseline="0" dirty="0"/>
              <a:t>All other forcing agents (GHGs, ozone,…) are set to values corresponding to year 2000 </a:t>
            </a:r>
          </a:p>
          <a:p>
            <a:pPr marL="171450" indent="-171450">
              <a:buFont typeface="Arial" panose="020B0604020202020204" pitchFamily="34" charset="0"/>
              <a:buChar char="•"/>
            </a:pPr>
            <a:r>
              <a:rPr lang="en-US" baseline="0" dirty="0"/>
              <a:t>Ran the model, with the same forcing conditions for 160 years, and analyzed the last 110 years.</a:t>
            </a:r>
            <a:endParaRPr lang="en-US" dirty="0"/>
          </a:p>
        </p:txBody>
      </p:sp>
      <p:sp>
        <p:nvSpPr>
          <p:cNvPr id="4" name="Slide Number Placeholder 3"/>
          <p:cNvSpPr>
            <a:spLocks noGrp="1"/>
          </p:cNvSpPr>
          <p:nvPr>
            <p:ph type="sldNum" sz="quarter" idx="10"/>
          </p:nvPr>
        </p:nvSpPr>
        <p:spPr/>
        <p:txBody>
          <a:bodyPr/>
          <a:lstStyle/>
          <a:p>
            <a:fld id="{AEA8A86F-83BF-A14F-B139-112AFE8CAA13}" type="slidenum">
              <a:rPr lang="en-US" smtClean="0"/>
              <a:t>28</a:t>
            </a:fld>
            <a:endParaRPr lang="en-US"/>
          </a:p>
        </p:txBody>
      </p:sp>
    </p:spTree>
    <p:extLst>
      <p:ext uri="{BB962C8B-B14F-4D97-AF65-F5344CB8AC3E}">
        <p14:creationId xmlns:p14="http://schemas.microsoft.com/office/powerpoint/2010/main" val="15412506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sv-SE" baseline="0" dirty="0"/>
              <a:t>The simulations </a:t>
            </a:r>
            <a:r>
              <a:rPr lang="sv-SE" baseline="0" dirty="0" err="1"/>
              <a:t>were</a:t>
            </a:r>
            <a:r>
              <a:rPr lang="sv-SE" baseline="0" dirty="0"/>
              <a:t> 80 </a:t>
            </a:r>
            <a:r>
              <a:rPr lang="sv-SE" baseline="0" dirty="0" err="1"/>
              <a:t>years</a:t>
            </a:r>
            <a:r>
              <a:rPr lang="sv-SE" baseline="0" dirty="0"/>
              <a:t>, and the last 60 </a:t>
            </a:r>
            <a:r>
              <a:rPr lang="sv-SE" baseline="0" dirty="0" err="1"/>
              <a:t>years</a:t>
            </a:r>
            <a:r>
              <a:rPr lang="sv-SE" baseline="0" dirty="0"/>
              <a:t> </a:t>
            </a:r>
            <a:r>
              <a:rPr lang="sv-SE" baseline="0" dirty="0" err="1"/>
              <a:t>were</a:t>
            </a:r>
            <a:r>
              <a:rPr lang="sv-SE" baseline="0" dirty="0"/>
              <a:t> </a:t>
            </a:r>
            <a:r>
              <a:rPr lang="sv-SE" baseline="0" dirty="0" err="1"/>
              <a:t>used</a:t>
            </a:r>
            <a:r>
              <a:rPr lang="sv-SE" baseline="0" dirty="0"/>
              <a:t> for </a:t>
            </a:r>
            <a:r>
              <a:rPr lang="sv-SE" baseline="0" dirty="0" err="1"/>
              <a:t>analysis</a:t>
            </a:r>
            <a:r>
              <a:rPr lang="sv-SE"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C62EF6-88D5-443F-8C00-8DF5E801BC7C}" type="slidenum">
              <a:rPr kumimoji="0" lang="sv-SE"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sv-SE"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94744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err="1"/>
              <a:t>Pertrubed</a:t>
            </a:r>
            <a:r>
              <a:rPr lang="en-US" dirty="0"/>
              <a:t> </a:t>
            </a:r>
            <a:r>
              <a:rPr lang="en-US" dirty="0" err="1"/>
              <a:t>atmosphere+ocean</a:t>
            </a:r>
            <a:r>
              <a:rPr lang="en-US" dirty="0"/>
              <a:t>: change the atmospheric aerosol concentration according</a:t>
            </a:r>
            <a:r>
              <a:rPr lang="en-US" baseline="0" dirty="0"/>
              <a:t> to the year 2000 (it gets warmer)</a:t>
            </a:r>
            <a:r>
              <a:rPr lang="en-US" dirty="0"/>
              <a:t> and the ocean fluxes according</a:t>
            </a:r>
            <a:r>
              <a:rPr lang="en-US" baseline="0" dirty="0"/>
              <a:t> to our year 2000 simulation (horizontal transport as in a warmer climate).</a:t>
            </a:r>
          </a:p>
          <a:p>
            <a:pPr marL="171450" indent="-171450">
              <a:buFont typeface="Arial" panose="020B0604020202020204" pitchFamily="34" charset="0"/>
              <a:buChar char="•"/>
            </a:pPr>
            <a:r>
              <a:rPr lang="en-US" baseline="0" dirty="0"/>
              <a:t>What is the main difference between fully coupled and slab </a:t>
            </a:r>
            <a:r>
              <a:rPr lang="en-US" baseline="0" dirty="0" err="1"/>
              <a:t>atm+ocean</a:t>
            </a:r>
            <a:r>
              <a:rPr lang="en-US" baseline="0" dirty="0"/>
              <a:t>? The ocean model. </a:t>
            </a:r>
            <a:r>
              <a:rPr lang="en-US" baseline="0" dirty="0" err="1"/>
              <a:t>NorESM</a:t>
            </a:r>
            <a:r>
              <a:rPr lang="en-US" baseline="0" dirty="0"/>
              <a:t> ocean model tends to dampen the warming.</a:t>
            </a:r>
          </a:p>
          <a:p>
            <a:pPr marL="171450" indent="-171450">
              <a:buFont typeface="Arial" panose="020B0604020202020204" pitchFamily="34" charset="0"/>
              <a:buChar char="•"/>
            </a:pPr>
            <a:r>
              <a:rPr lang="en-US" baseline="0" dirty="0" err="1"/>
              <a:t>Pertrubed</a:t>
            </a:r>
            <a:r>
              <a:rPr lang="en-US" baseline="0" dirty="0"/>
              <a:t> atmosphere: warmer atmosphere, but ocean fluxes according to “reference/cold simulation”. Stronger warming than in the pert. </a:t>
            </a:r>
            <a:r>
              <a:rPr lang="en-US" baseline="0" dirty="0" err="1"/>
              <a:t>Atm+ocean</a:t>
            </a:r>
            <a:r>
              <a:rPr lang="en-US" baseline="0" dirty="0"/>
              <a:t>. </a:t>
            </a:r>
          </a:p>
          <a:p>
            <a:pPr marL="171450" indent="-171450">
              <a:buFont typeface="Arial" panose="020B0604020202020204" pitchFamily="34" charset="0"/>
              <a:buChar char="•"/>
            </a:pPr>
            <a:r>
              <a:rPr lang="en-US" baseline="0" dirty="0"/>
              <a:t>Perturbed ocean: reference atmosphere, but ocean fluxes according to “warm simulation”. Shows that the ocean model tends to dampen the warming induced by the aerosol changes.</a:t>
            </a:r>
          </a:p>
          <a:p>
            <a:pPr marL="171450" indent="-171450">
              <a:buFont typeface="Arial" panose="020B0604020202020204" pitchFamily="34" charset="0"/>
              <a:buChar char="•"/>
            </a:pPr>
            <a:r>
              <a:rPr lang="en-US" baseline="0" dirty="0"/>
              <a:t>-&gt; indicates that warming is driven by the atmosphere.</a:t>
            </a:r>
            <a:endParaRPr lang="en-US" dirty="0"/>
          </a:p>
        </p:txBody>
      </p:sp>
      <p:sp>
        <p:nvSpPr>
          <p:cNvPr id="4" name="Slide Number Placeholder 3"/>
          <p:cNvSpPr>
            <a:spLocks noGrp="1"/>
          </p:cNvSpPr>
          <p:nvPr>
            <p:ph type="sldNum" sz="quarter" idx="10"/>
          </p:nvPr>
        </p:nvSpPr>
        <p:spPr/>
        <p:txBody>
          <a:bodyPr/>
          <a:lstStyle/>
          <a:p>
            <a:fld id="{AEA8A86F-83BF-A14F-B139-112AFE8CAA13}" type="slidenum">
              <a:rPr lang="en-US" smtClean="0"/>
              <a:t>31</a:t>
            </a:fld>
            <a:endParaRPr lang="en-US"/>
          </a:p>
        </p:txBody>
      </p:sp>
    </p:spTree>
    <p:extLst>
      <p:ext uri="{BB962C8B-B14F-4D97-AF65-F5344CB8AC3E}">
        <p14:creationId xmlns:p14="http://schemas.microsoft.com/office/powerpoint/2010/main" val="8355207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visually:</a:t>
            </a:r>
            <a:r>
              <a:rPr lang="en-US" baseline="0" dirty="0"/>
              <a:t> seems to be a good correlation between change in sea ice fraction and largest temperature changes.</a:t>
            </a:r>
          </a:p>
          <a:p>
            <a:pPr marL="171450" indent="-171450">
              <a:buFont typeface="Arial" panose="020B0604020202020204" pitchFamily="34" charset="0"/>
              <a:buChar char="•"/>
            </a:pPr>
            <a:r>
              <a:rPr lang="en-US" baseline="0" dirty="0"/>
              <a:t>If this is true, we would also expect to see a good correlation between surface temperature changes and horizontal heat convergence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A8A86F-83BF-A14F-B139-112AFE8CAA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00785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What is then driving the changes in the horizontal heat convergence?</a:t>
            </a:r>
          </a:p>
        </p:txBody>
      </p:sp>
      <p:sp>
        <p:nvSpPr>
          <p:cNvPr id="4" name="Slide Number Placeholder 3"/>
          <p:cNvSpPr>
            <a:spLocks noGrp="1"/>
          </p:cNvSpPr>
          <p:nvPr>
            <p:ph type="sldNum" sz="quarter" idx="10"/>
          </p:nvPr>
        </p:nvSpPr>
        <p:spPr/>
        <p:txBody>
          <a:bodyPr/>
          <a:lstStyle/>
          <a:p>
            <a:fld id="{AEA8A86F-83BF-A14F-B139-112AFE8CAA13}" type="slidenum">
              <a:rPr lang="en-US" smtClean="0"/>
              <a:t>33</a:t>
            </a:fld>
            <a:endParaRPr lang="en-US"/>
          </a:p>
        </p:txBody>
      </p:sp>
    </p:spTree>
    <p:extLst>
      <p:ext uri="{BB962C8B-B14F-4D97-AF65-F5344CB8AC3E}">
        <p14:creationId xmlns:p14="http://schemas.microsoft.com/office/powerpoint/2010/main" val="3270791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noProof="0" dirty="0"/>
              <a:t>A while ago, we did a study looking at the</a:t>
            </a:r>
            <a:r>
              <a:rPr lang="en-US" baseline="0" noProof="0" dirty="0"/>
              <a:t> implications of the massive reduction in SO2 (and sulfate particle) emissions in Europe since the 1980’s </a:t>
            </a: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Convention on Long-Range Transboundary Air Pollution</a:t>
            </a:r>
            <a:r>
              <a:rPr lang="en-US" sz="1200" b="0" i="0" kern="1200" dirty="0">
                <a:solidFill>
                  <a:schemeClr val="tx1"/>
                </a:solidFill>
                <a:effectLst/>
                <a:latin typeface="+mn-lt"/>
                <a:ea typeface="+mn-ea"/>
                <a:cs typeface="+mn-cs"/>
              </a:rPr>
              <a:t>.</a:t>
            </a:r>
            <a:r>
              <a:rPr lang="en-US" sz="1200" b="0" i="0" kern="1200" baseline="0" dirty="0">
                <a:solidFill>
                  <a:schemeClr val="tx1"/>
                </a:solidFill>
                <a:effectLst/>
                <a:latin typeface="+mn-lt"/>
                <a:ea typeface="+mn-ea"/>
                <a:cs typeface="+mn-cs"/>
              </a:rPr>
              <a:t> Signed in 1979. And enforced in 1983. </a:t>
            </a:r>
            <a:r>
              <a:rPr lang="en-US" noProof="0" dirty="0"/>
              <a:t>70% drop in Europe</a:t>
            </a:r>
            <a:r>
              <a:rPr lang="en-US" baseline="0" noProof="0" dirty="0"/>
              <a:t> until 2005. Partly due to the collapse of the Soviet Union. More than 30 % drop over the US.</a:t>
            </a:r>
            <a:endParaRPr lang="en-US" noProof="0" dirty="0"/>
          </a:p>
          <a:p>
            <a:pPr marL="171450" indent="-171450">
              <a:buFont typeface="Arial" panose="020B0604020202020204" pitchFamily="34" charset="0"/>
              <a:buChar char="•"/>
            </a:pPr>
            <a:r>
              <a:rPr lang="en-US" baseline="0" dirty="0"/>
              <a:t>Tremendous success. From air pollution and health perspective.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But how did these changes affect climate?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While the sulfur emissions went up and down the same time CO2 emissions steadily increased.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Did the sulfur emission reductions enhance European warming? Or even global warming?</a:t>
            </a:r>
            <a:endParaRPr lang="en-US" dirty="0"/>
          </a:p>
          <a:p>
            <a:pPr marL="171450" indent="-171450">
              <a:buFont typeface="Arial" panose="020B0604020202020204" pitchFamily="34" charset="0"/>
              <a:buChar char="•"/>
            </a:pPr>
            <a:r>
              <a:rPr lang="en-US" noProof="0" dirty="0"/>
              <a:t>We</a:t>
            </a:r>
            <a:r>
              <a:rPr lang="en-US" baseline="0" noProof="0" dirty="0"/>
              <a:t> used an earth system model called </a:t>
            </a:r>
            <a:r>
              <a:rPr lang="en-US" baseline="0" noProof="0" dirty="0" err="1"/>
              <a:t>NorESM</a:t>
            </a:r>
            <a:r>
              <a:rPr lang="en-US" baseline="0" noProof="0" dirty="0"/>
              <a:t> to study this, I will talk more about the model in a little bit.</a:t>
            </a:r>
            <a:endParaRPr lang="en-US"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C62EF6-88D5-443F-8C00-8DF5E801BC7C}" type="slidenum">
              <a:rPr kumimoji="0" lang="sv-SE"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1393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A8A86F-83BF-A14F-B139-112AFE8CAA13}" type="slidenum">
              <a:rPr lang="en-US" smtClean="0"/>
              <a:t>34</a:t>
            </a:fld>
            <a:endParaRPr lang="en-US"/>
          </a:p>
        </p:txBody>
      </p:sp>
    </p:spTree>
    <p:extLst>
      <p:ext uri="{BB962C8B-B14F-4D97-AF65-F5344CB8AC3E}">
        <p14:creationId xmlns:p14="http://schemas.microsoft.com/office/powerpoint/2010/main" val="12943770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R2 for perturbed atmosphere + ocean is 0.38</a:t>
            </a:r>
          </a:p>
        </p:txBody>
      </p:sp>
      <p:sp>
        <p:nvSpPr>
          <p:cNvPr id="4" name="Slide Number Placeholder 3"/>
          <p:cNvSpPr>
            <a:spLocks noGrp="1"/>
          </p:cNvSpPr>
          <p:nvPr>
            <p:ph type="sldNum" sz="quarter" idx="10"/>
          </p:nvPr>
        </p:nvSpPr>
        <p:spPr/>
        <p:txBody>
          <a:bodyPr/>
          <a:lstStyle/>
          <a:p>
            <a:fld id="{AEA8A86F-83BF-A14F-B139-112AFE8CAA13}" type="slidenum">
              <a:rPr lang="en-US" smtClean="0"/>
              <a:t>35</a:t>
            </a:fld>
            <a:endParaRPr lang="en-US"/>
          </a:p>
        </p:txBody>
      </p:sp>
    </p:spTree>
    <p:extLst>
      <p:ext uri="{BB962C8B-B14F-4D97-AF65-F5344CB8AC3E}">
        <p14:creationId xmlns:p14="http://schemas.microsoft.com/office/powerpoint/2010/main" val="29544526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sv-SE"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C62EF6-88D5-443F-8C00-8DF5E801BC7C}" type="slidenum">
              <a:rPr kumimoji="0" lang="sv-SE"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sv-SE"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78304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Heat</a:t>
            </a:r>
            <a:r>
              <a:rPr lang="en-US" baseline="0" dirty="0"/>
              <a:t> convergence is mostly governed by turbulent fluxes but modulated by radiative fluxes and heat transport</a:t>
            </a:r>
          </a:p>
          <a:p>
            <a:pPr marL="171450" indent="-171450">
              <a:buFont typeface="Arial" panose="020B0604020202020204" pitchFamily="34" charset="0"/>
              <a:buChar char="•"/>
            </a:pPr>
            <a:r>
              <a:rPr lang="en-US" baseline="0" dirty="0"/>
              <a:t>With a fully coupled ocean, the </a:t>
            </a:r>
            <a:r>
              <a:rPr lang="en-US" baseline="0" dirty="0" err="1"/>
              <a:t>tturbulent</a:t>
            </a:r>
            <a:r>
              <a:rPr lang="en-US" baseline="0" dirty="0"/>
              <a:t> fluxes are smaller and dominate less.</a:t>
            </a:r>
          </a:p>
          <a:p>
            <a:pPr marL="171450" indent="-171450">
              <a:buFont typeface="Arial" panose="020B0604020202020204" pitchFamily="34" charset="0"/>
              <a:buChar char="•"/>
            </a:pPr>
            <a:r>
              <a:rPr lang="en-US" baseline="0" dirty="0"/>
              <a:t>They are not well correlated with sea ice fraction.</a:t>
            </a:r>
            <a:endParaRPr lang="en-US" dirty="0"/>
          </a:p>
        </p:txBody>
      </p:sp>
      <p:sp>
        <p:nvSpPr>
          <p:cNvPr id="4" name="Slide Number Placeholder 3"/>
          <p:cNvSpPr>
            <a:spLocks noGrp="1"/>
          </p:cNvSpPr>
          <p:nvPr>
            <p:ph type="sldNum" sz="quarter" idx="10"/>
          </p:nvPr>
        </p:nvSpPr>
        <p:spPr/>
        <p:txBody>
          <a:bodyPr/>
          <a:lstStyle/>
          <a:p>
            <a:fld id="{AEA8A86F-83BF-A14F-B139-112AFE8CAA13}" type="slidenum">
              <a:rPr lang="en-US" smtClean="0"/>
              <a:t>38</a:t>
            </a:fld>
            <a:endParaRPr lang="en-US"/>
          </a:p>
        </p:txBody>
      </p:sp>
    </p:spTree>
    <p:extLst>
      <p:ext uri="{BB962C8B-B14F-4D97-AF65-F5344CB8AC3E}">
        <p14:creationId xmlns:p14="http://schemas.microsoft.com/office/powerpoint/2010/main" val="21051506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sv-SE" dirty="0"/>
              <a:t>In order to look at </a:t>
            </a:r>
            <a:r>
              <a:rPr lang="sv-SE" dirty="0" err="1"/>
              <a:t>this</a:t>
            </a:r>
            <a:r>
              <a:rPr lang="sv-SE" dirty="0"/>
              <a:t> </a:t>
            </a:r>
            <a:r>
              <a:rPr lang="sv-SE" dirty="0" err="1"/>
              <a:t>issue</a:t>
            </a:r>
            <a:r>
              <a:rPr lang="sv-SE" dirty="0"/>
              <a:t>, </a:t>
            </a:r>
            <a:r>
              <a:rPr lang="sv-SE" dirty="0" err="1"/>
              <a:t>we</a:t>
            </a:r>
            <a:r>
              <a:rPr lang="sv-SE" dirty="0"/>
              <a:t> </a:t>
            </a:r>
            <a:r>
              <a:rPr lang="sv-SE" dirty="0" err="1"/>
              <a:t>conducted</a:t>
            </a:r>
            <a:r>
              <a:rPr lang="sv-SE" dirty="0"/>
              <a:t> a </a:t>
            </a:r>
            <a:r>
              <a:rPr lang="sv-SE" dirty="0" err="1"/>
              <a:t>number</a:t>
            </a:r>
            <a:r>
              <a:rPr lang="sv-SE" dirty="0"/>
              <a:t> of simulations </a:t>
            </a:r>
            <a:r>
              <a:rPr lang="sv-SE" dirty="0" err="1"/>
              <a:t>with</a:t>
            </a:r>
            <a:r>
              <a:rPr lang="sv-SE" dirty="0"/>
              <a:t> the</a:t>
            </a:r>
            <a:r>
              <a:rPr lang="sv-SE" baseline="0" dirty="0"/>
              <a:t> Earth System </a:t>
            </a:r>
            <a:r>
              <a:rPr lang="sv-SE" baseline="0" dirty="0" err="1"/>
              <a:t>Model</a:t>
            </a:r>
            <a:r>
              <a:rPr lang="sv-SE" baseline="0" dirty="0"/>
              <a:t> </a:t>
            </a:r>
            <a:r>
              <a:rPr lang="sv-SE" baseline="0" dirty="0" err="1"/>
              <a:t>NorESM</a:t>
            </a:r>
            <a:r>
              <a:rPr lang="sv-SE" baseline="0" dirty="0"/>
              <a:t>. </a:t>
            </a:r>
          </a:p>
          <a:p>
            <a:pPr marL="171450" indent="-171450">
              <a:buFont typeface="Arial" panose="020B0604020202020204" pitchFamily="34" charset="0"/>
              <a:buChar char="•"/>
            </a:pPr>
            <a:r>
              <a:rPr lang="sv-SE" baseline="0" dirty="0"/>
              <a:t>The </a:t>
            </a:r>
            <a:r>
              <a:rPr lang="sv-SE" baseline="0" dirty="0" err="1"/>
              <a:t>atmospheric</a:t>
            </a:r>
            <a:r>
              <a:rPr lang="sv-SE" baseline="0" dirty="0"/>
              <a:t> </a:t>
            </a:r>
            <a:r>
              <a:rPr lang="sv-SE" baseline="0" dirty="0" err="1"/>
              <a:t>component</a:t>
            </a:r>
            <a:r>
              <a:rPr lang="sv-SE" baseline="0" dirty="0"/>
              <a:t> of </a:t>
            </a:r>
            <a:r>
              <a:rPr lang="sv-SE" baseline="0" dirty="0" err="1"/>
              <a:t>NorESM</a:t>
            </a:r>
            <a:r>
              <a:rPr lang="sv-SE" baseline="0" dirty="0"/>
              <a:t> is </a:t>
            </a:r>
            <a:r>
              <a:rPr lang="sv-SE" baseline="0" dirty="0" err="1"/>
              <a:t>based</a:t>
            </a:r>
            <a:r>
              <a:rPr lang="sv-SE" baseline="0" dirty="0"/>
              <a:t> NCAR-CAM4. </a:t>
            </a:r>
            <a:r>
              <a:rPr lang="sv-SE" baseline="0" dirty="0" err="1"/>
              <a:t>But</a:t>
            </a:r>
            <a:r>
              <a:rPr lang="sv-SE" baseline="0" dirty="0"/>
              <a:t> </a:t>
            </a:r>
            <a:r>
              <a:rPr lang="sv-SE" baseline="0" dirty="0" err="1"/>
              <a:t>with</a:t>
            </a:r>
            <a:r>
              <a:rPr lang="sv-SE" baseline="0" dirty="0"/>
              <a:t> </a:t>
            </a:r>
            <a:r>
              <a:rPr lang="sv-SE" baseline="0" dirty="0" err="1"/>
              <a:t>modified</a:t>
            </a:r>
            <a:r>
              <a:rPr lang="sv-SE" baseline="0" dirty="0"/>
              <a:t>, </a:t>
            </a:r>
            <a:r>
              <a:rPr lang="sv-SE" baseline="0" dirty="0" err="1"/>
              <a:t>quite</a:t>
            </a:r>
            <a:r>
              <a:rPr lang="sv-SE" baseline="0" dirty="0"/>
              <a:t> </a:t>
            </a:r>
            <a:r>
              <a:rPr lang="sv-SE" baseline="0" dirty="0" err="1"/>
              <a:t>sophisticated</a:t>
            </a:r>
            <a:r>
              <a:rPr lang="sv-SE" baseline="0" dirty="0"/>
              <a:t>, aerosol </a:t>
            </a:r>
            <a:r>
              <a:rPr lang="sv-SE" baseline="0" dirty="0" err="1"/>
              <a:t>cloud</a:t>
            </a:r>
            <a:r>
              <a:rPr lang="sv-SE" baseline="0" dirty="0"/>
              <a:t> </a:t>
            </a:r>
            <a:r>
              <a:rPr lang="sv-SE" baseline="0" dirty="0" err="1"/>
              <a:t>interaction</a:t>
            </a:r>
            <a:r>
              <a:rPr lang="sv-SE" baseline="0" dirty="0"/>
              <a:t> </a:t>
            </a:r>
            <a:r>
              <a:rPr lang="sv-SE" baseline="0" dirty="0" err="1"/>
              <a:t>parameterizations</a:t>
            </a:r>
            <a:r>
              <a:rPr lang="sv-SE"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C62EF6-88D5-443F-8C00-8DF5E801BC7C}" type="slidenum">
              <a:rPr kumimoji="0" lang="sv-SE"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sv-SE"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74998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sv-SE" baseline="0" dirty="0"/>
              <a:t>Note that the temperature response is only due to the changes in SO2 emissions – it’s not the actual simulated temperature change in the Arctic.</a:t>
            </a:r>
          </a:p>
          <a:p>
            <a:pPr marL="171450" indent="-171450">
              <a:buFont typeface="Arial" panose="020B0604020202020204" pitchFamily="34" charset="0"/>
              <a:buChar char="•"/>
            </a:pPr>
            <a:r>
              <a:rPr lang="sv-SE" baseline="0" dirty="0"/>
              <a:t>The temperature response does not follow the radiation change.</a:t>
            </a:r>
          </a:p>
          <a:p>
            <a:pPr marL="171450" indent="-171450">
              <a:buFont typeface="Arial" panose="020B0604020202020204" pitchFamily="34" charset="0"/>
              <a:buChar char="•"/>
            </a:pPr>
            <a:r>
              <a:rPr lang="sv-SE" baseline="0" dirty="0"/>
              <a:t>If we look at it in numbers it is quite clear. The main reason is not transport of aerosols and a local radiative effect.</a:t>
            </a:r>
          </a:p>
          <a:p>
            <a:pPr marL="171450" indent="-171450">
              <a:buFont typeface="Arial" panose="020B0604020202020204" pitchFamily="34" charset="0"/>
              <a:buChar char="•"/>
            </a:pPr>
            <a:r>
              <a:rPr lang="sv-SE" baseline="0" dirty="0"/>
              <a:t>The main reason is that the extra input of energy over Europe, the extra heat, is transported from the region towards the Arctic.</a:t>
            </a:r>
          </a:p>
          <a:p>
            <a:pPr marL="171450" indent="-171450">
              <a:buFont typeface="Arial" panose="020B0604020202020204" pitchFamily="34" charset="0"/>
              <a:buChar char="•"/>
            </a:pPr>
            <a:r>
              <a:rPr lang="sv-SE" baseline="0" dirty="0"/>
              <a:t>Once in the Arctic, the signal gets amplified just as it is for GHG forcing.</a:t>
            </a:r>
          </a:p>
          <a:p>
            <a:pPr marL="171450" indent="-171450">
              <a:buFont typeface="Arial" panose="020B0604020202020204" pitchFamily="34" charset="0"/>
              <a:buChar char="•"/>
            </a:pPr>
            <a:endParaRPr lang="sv-SE"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aseline="0" dirty="0"/>
              <a:t>The effective radiative forcing is </a:t>
            </a:r>
            <a:r>
              <a:rPr lang="en-US" sz="1200" kern="1200" dirty="0">
                <a:solidFill>
                  <a:schemeClr val="tx1"/>
                </a:solidFill>
                <a:effectLst/>
                <a:latin typeface="+mn-lt"/>
                <a:ea typeface="+mn-ea"/>
                <a:cs typeface="+mn-cs"/>
              </a:rPr>
              <a:t>.24 - 0.54 = +0.70 W/m2 for the Arctic and 1.92 - 0.22 = +1.7 W/m2  for Europe.</a:t>
            </a:r>
            <a:endParaRPr lang="sv-SE"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dirty="0">
                <a:solidFill>
                  <a:schemeClr val="tx1"/>
                </a:solidFill>
                <a:effectLst/>
                <a:latin typeface="+mn-lt"/>
                <a:ea typeface="+mn-ea"/>
                <a:cs typeface="+mn-cs"/>
              </a:rPr>
              <a:t>For </a:t>
            </a:r>
            <a:r>
              <a:rPr lang="sv-SE" sz="1200" kern="1200" dirty="0" err="1">
                <a:solidFill>
                  <a:schemeClr val="tx1"/>
                </a:solidFill>
                <a:effectLst/>
                <a:latin typeface="+mn-lt"/>
                <a:ea typeface="+mn-ea"/>
                <a:cs typeface="+mn-cs"/>
              </a:rPr>
              <a:t>fixed</a:t>
            </a:r>
            <a:r>
              <a:rPr lang="sv-SE" sz="1200" kern="1200" dirty="0">
                <a:solidFill>
                  <a:schemeClr val="tx1"/>
                </a:solidFill>
                <a:effectLst/>
                <a:latin typeface="+mn-lt"/>
                <a:ea typeface="+mn-ea"/>
                <a:cs typeface="+mn-cs"/>
              </a:rPr>
              <a:t> SSTs, the TOA</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net</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radiation</a:t>
            </a:r>
            <a:r>
              <a:rPr lang="sv-SE" sz="1200" kern="1200" baseline="0" dirty="0">
                <a:solidFill>
                  <a:schemeClr val="tx1"/>
                </a:solidFill>
                <a:effectLst/>
                <a:latin typeface="+mn-lt"/>
                <a:ea typeface="+mn-ea"/>
                <a:cs typeface="+mn-cs"/>
              </a:rPr>
              <a:t> is </a:t>
            </a:r>
            <a:r>
              <a:rPr lang="sv-SE" sz="1200" kern="1200" baseline="0" dirty="0" err="1">
                <a:solidFill>
                  <a:schemeClr val="tx1"/>
                </a:solidFill>
                <a:effectLst/>
                <a:latin typeface="+mn-lt"/>
                <a:ea typeface="+mn-ea"/>
                <a:cs typeface="+mn-cs"/>
              </a:rPr>
              <a:t>slightly</a:t>
            </a:r>
            <a:r>
              <a:rPr lang="sv-SE" sz="1200" kern="1200" baseline="0" dirty="0">
                <a:solidFill>
                  <a:schemeClr val="tx1"/>
                </a:solidFill>
                <a:effectLst/>
                <a:latin typeface="+mn-lt"/>
                <a:ea typeface="+mn-ea"/>
                <a:cs typeface="+mn-cs"/>
              </a:rPr>
              <a:t> positive in the Arctic.</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sv-SE"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C62EF6-88D5-443F-8C00-8DF5E801BC7C}" type="slidenum">
              <a:rPr kumimoji="0" lang="sv-SE"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sv-SE"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8433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noProof="0" dirty="0"/>
              <a:t>A while ago, we did a study looking at the</a:t>
            </a:r>
            <a:r>
              <a:rPr lang="en-US" baseline="0" noProof="0" dirty="0"/>
              <a:t> implications of the massive reduction in SO2 (and sulfate particle) emissions in Europe since the 1980’s </a:t>
            </a:r>
          </a:p>
          <a:p>
            <a:pPr marL="171450" indent="-171450">
              <a:buFont typeface="Arial" panose="020B0604020202020204" pitchFamily="34" charset="0"/>
              <a:buChar char="•"/>
            </a:pPr>
            <a:r>
              <a:rPr lang="en-US" noProof="0" dirty="0"/>
              <a:t>70% drop in Europe.</a:t>
            </a:r>
            <a:r>
              <a:rPr lang="en-US" baseline="0" noProof="0" dirty="0"/>
              <a:t> Partly due to c</a:t>
            </a:r>
            <a:r>
              <a:rPr lang="en-US" noProof="0" dirty="0"/>
              <a:t>onvention</a:t>
            </a:r>
            <a:r>
              <a:rPr lang="en-US" baseline="0" noProof="0" dirty="0"/>
              <a:t> of long-range transport air pollution. Partly due to the collapse of the Soviet Union.</a:t>
            </a:r>
            <a:endParaRPr lang="en-US" noProof="0" dirty="0"/>
          </a:p>
          <a:p>
            <a:pPr marL="171450" indent="-171450">
              <a:buFont typeface="Arial" panose="020B0604020202020204" pitchFamily="34" charset="0"/>
              <a:buChar char="•"/>
            </a:pPr>
            <a:r>
              <a:rPr lang="en-US" baseline="0" dirty="0"/>
              <a:t>Tremendous success. From air pollution and health perspective.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But how did these changes affect climate?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While the sulfur emissions went up and down the same time CO2 emissions steadily increased.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Did the sulfur emission reductions enhance European warming? Or even global warming?</a:t>
            </a:r>
            <a:endParaRPr lang="en-US" dirty="0"/>
          </a:p>
          <a:p>
            <a:pPr marL="171450" indent="-171450">
              <a:buFont typeface="Arial" panose="020B0604020202020204" pitchFamily="34" charset="0"/>
              <a:buChar char="•"/>
            </a:pPr>
            <a:r>
              <a:rPr lang="en-US" noProof="0" dirty="0"/>
              <a:t>We</a:t>
            </a:r>
            <a:r>
              <a:rPr lang="en-US" baseline="0" noProof="0" dirty="0"/>
              <a:t> used an earth system model called </a:t>
            </a:r>
            <a:r>
              <a:rPr lang="en-US" baseline="0" noProof="0" dirty="0" err="1"/>
              <a:t>NorESM</a:t>
            </a:r>
            <a:r>
              <a:rPr lang="en-US" baseline="0" noProof="0" dirty="0"/>
              <a:t> to study this, I will talk more about the model in a little bit.</a:t>
            </a:r>
            <a:endParaRPr lang="en-US"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C62EF6-88D5-443F-8C00-8DF5E801BC7C}" type="slidenum">
              <a:rPr kumimoji="0" lang="sv-SE"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9435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sv-SE" dirty="0"/>
              <a:t>In order to look at </a:t>
            </a:r>
            <a:r>
              <a:rPr lang="sv-SE" dirty="0" err="1"/>
              <a:t>this</a:t>
            </a:r>
            <a:r>
              <a:rPr lang="sv-SE" dirty="0"/>
              <a:t> </a:t>
            </a:r>
            <a:r>
              <a:rPr lang="sv-SE" dirty="0" err="1"/>
              <a:t>issue</a:t>
            </a:r>
            <a:r>
              <a:rPr lang="sv-SE" dirty="0"/>
              <a:t>, </a:t>
            </a:r>
            <a:r>
              <a:rPr lang="sv-SE" dirty="0" err="1"/>
              <a:t>we</a:t>
            </a:r>
            <a:r>
              <a:rPr lang="sv-SE" dirty="0"/>
              <a:t> </a:t>
            </a:r>
            <a:r>
              <a:rPr lang="sv-SE" dirty="0" err="1"/>
              <a:t>conducted</a:t>
            </a:r>
            <a:r>
              <a:rPr lang="sv-SE" dirty="0"/>
              <a:t> a </a:t>
            </a:r>
            <a:r>
              <a:rPr lang="sv-SE" dirty="0" err="1"/>
              <a:t>number</a:t>
            </a:r>
            <a:r>
              <a:rPr lang="sv-SE" dirty="0"/>
              <a:t> of simulations </a:t>
            </a:r>
            <a:r>
              <a:rPr lang="sv-SE" dirty="0" err="1"/>
              <a:t>with</a:t>
            </a:r>
            <a:r>
              <a:rPr lang="sv-SE" dirty="0"/>
              <a:t> the</a:t>
            </a:r>
            <a:r>
              <a:rPr lang="sv-SE" baseline="0" dirty="0"/>
              <a:t> Earth System </a:t>
            </a:r>
            <a:r>
              <a:rPr lang="sv-SE" baseline="0" dirty="0" err="1"/>
              <a:t>Model</a:t>
            </a:r>
            <a:r>
              <a:rPr lang="sv-SE" baseline="0" dirty="0"/>
              <a:t> </a:t>
            </a:r>
            <a:r>
              <a:rPr lang="sv-SE" baseline="0" dirty="0" err="1"/>
              <a:t>NorESM</a:t>
            </a:r>
            <a:r>
              <a:rPr lang="sv-SE" baseline="0" dirty="0"/>
              <a:t>. </a:t>
            </a:r>
          </a:p>
          <a:p>
            <a:pPr marL="171450" indent="-171450">
              <a:buFont typeface="Arial" panose="020B0604020202020204" pitchFamily="34" charset="0"/>
              <a:buChar char="•"/>
            </a:pPr>
            <a:r>
              <a:rPr lang="sv-SE" baseline="0" dirty="0"/>
              <a:t>The </a:t>
            </a:r>
            <a:r>
              <a:rPr lang="sv-SE" baseline="0" dirty="0" err="1"/>
              <a:t>atmospheric</a:t>
            </a:r>
            <a:r>
              <a:rPr lang="sv-SE" baseline="0" dirty="0"/>
              <a:t> </a:t>
            </a:r>
            <a:r>
              <a:rPr lang="sv-SE" baseline="0" dirty="0" err="1"/>
              <a:t>component</a:t>
            </a:r>
            <a:r>
              <a:rPr lang="sv-SE" baseline="0" dirty="0"/>
              <a:t> of </a:t>
            </a:r>
            <a:r>
              <a:rPr lang="sv-SE" baseline="0" dirty="0" err="1"/>
              <a:t>NorESM</a:t>
            </a:r>
            <a:r>
              <a:rPr lang="sv-SE" baseline="0" dirty="0"/>
              <a:t> is </a:t>
            </a:r>
            <a:r>
              <a:rPr lang="sv-SE" baseline="0" dirty="0" err="1"/>
              <a:t>based</a:t>
            </a:r>
            <a:r>
              <a:rPr lang="sv-SE" baseline="0" dirty="0"/>
              <a:t> NCAR-CAM4. </a:t>
            </a:r>
            <a:r>
              <a:rPr lang="sv-SE" baseline="0" dirty="0" err="1"/>
              <a:t>But</a:t>
            </a:r>
            <a:r>
              <a:rPr lang="sv-SE" baseline="0" dirty="0"/>
              <a:t> </a:t>
            </a:r>
            <a:r>
              <a:rPr lang="sv-SE" baseline="0" dirty="0" err="1"/>
              <a:t>with</a:t>
            </a:r>
            <a:r>
              <a:rPr lang="sv-SE" baseline="0" dirty="0"/>
              <a:t> </a:t>
            </a:r>
            <a:r>
              <a:rPr lang="sv-SE" baseline="0" dirty="0" err="1"/>
              <a:t>modified</a:t>
            </a:r>
            <a:r>
              <a:rPr lang="sv-SE" baseline="0" dirty="0"/>
              <a:t>, </a:t>
            </a:r>
            <a:r>
              <a:rPr lang="sv-SE" baseline="0" dirty="0" err="1"/>
              <a:t>quite</a:t>
            </a:r>
            <a:r>
              <a:rPr lang="sv-SE" baseline="0" dirty="0"/>
              <a:t> </a:t>
            </a:r>
            <a:r>
              <a:rPr lang="sv-SE" baseline="0" dirty="0" err="1"/>
              <a:t>sophisticated</a:t>
            </a:r>
            <a:r>
              <a:rPr lang="sv-SE" baseline="0" dirty="0"/>
              <a:t>, aerosol </a:t>
            </a:r>
            <a:r>
              <a:rPr lang="sv-SE" baseline="0" dirty="0" err="1"/>
              <a:t>cloud</a:t>
            </a:r>
            <a:r>
              <a:rPr lang="sv-SE" baseline="0" dirty="0"/>
              <a:t> </a:t>
            </a:r>
            <a:r>
              <a:rPr lang="sv-SE" baseline="0" dirty="0" err="1"/>
              <a:t>interaction</a:t>
            </a:r>
            <a:r>
              <a:rPr lang="sv-SE" baseline="0" dirty="0"/>
              <a:t> </a:t>
            </a:r>
            <a:r>
              <a:rPr lang="sv-SE" baseline="0" dirty="0" err="1"/>
              <a:t>parameterizations</a:t>
            </a:r>
            <a:r>
              <a:rPr lang="sv-SE"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C62EF6-88D5-443F-8C00-8DF5E801BC7C}" type="slidenum">
              <a:rPr kumimoji="0" lang="sv-SE"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sv-SE"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575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sv-SE" dirty="0"/>
              <a:t>For</a:t>
            </a:r>
            <a:r>
              <a:rPr lang="sv-SE" baseline="0" dirty="0"/>
              <a:t> </a:t>
            </a:r>
            <a:r>
              <a:rPr lang="sv-SE" baseline="0" dirty="0" err="1"/>
              <a:t>Europe</a:t>
            </a:r>
            <a:r>
              <a:rPr lang="sv-SE" baseline="0" dirty="0"/>
              <a:t>, in the </a:t>
            </a:r>
            <a:r>
              <a:rPr lang="sv-SE" baseline="0" dirty="0" err="1"/>
              <a:t>Historical</a:t>
            </a:r>
            <a:r>
              <a:rPr lang="sv-SE" baseline="0" dirty="0"/>
              <a:t> simulation, emissions </a:t>
            </a:r>
            <a:r>
              <a:rPr lang="sv-SE" baseline="0" dirty="0" err="1"/>
              <a:t>decreased</a:t>
            </a:r>
            <a:r>
              <a:rPr lang="sv-SE" baseline="0" dirty="0"/>
              <a:t> </a:t>
            </a:r>
            <a:r>
              <a:rPr lang="sv-SE" baseline="0" dirty="0" err="1"/>
              <a:t>rapidly</a:t>
            </a:r>
            <a:r>
              <a:rPr lang="sv-SE" baseline="0" dirty="0"/>
              <a:t> </a:t>
            </a:r>
            <a:r>
              <a:rPr lang="sv-SE" baseline="0" dirty="0" err="1"/>
              <a:t>during</a:t>
            </a:r>
            <a:r>
              <a:rPr lang="sv-SE" baseline="0" dirty="0"/>
              <a:t> </a:t>
            </a:r>
            <a:r>
              <a:rPr lang="sv-SE" baseline="0" dirty="0" err="1"/>
              <a:t>this</a:t>
            </a:r>
            <a:r>
              <a:rPr lang="sv-SE" baseline="0" dirty="0"/>
              <a:t> </a:t>
            </a:r>
            <a:r>
              <a:rPr lang="sv-SE" baseline="0" dirty="0" err="1"/>
              <a:t>time</a:t>
            </a:r>
            <a:r>
              <a:rPr lang="sv-SE" baseline="0" dirty="0"/>
              <a:t> period</a:t>
            </a:r>
          </a:p>
          <a:p>
            <a:pPr marL="171450" indent="-171450">
              <a:buFont typeface="Arial" panose="020B0604020202020204" pitchFamily="34" charset="0"/>
              <a:buChar char="•"/>
            </a:pPr>
            <a:r>
              <a:rPr lang="sv-SE" baseline="0" dirty="0" err="1"/>
              <a:t>This</a:t>
            </a:r>
            <a:r>
              <a:rPr lang="sv-SE" baseline="0" dirty="0"/>
              <a:t> </a:t>
            </a:r>
            <a:r>
              <a:rPr lang="sv-SE" baseline="0" dirty="0" err="1"/>
              <a:t>also</a:t>
            </a:r>
            <a:r>
              <a:rPr lang="sv-SE" baseline="0" dirty="0"/>
              <a:t> </a:t>
            </a:r>
            <a:r>
              <a:rPr lang="sv-SE" baseline="0" dirty="0" err="1"/>
              <a:t>influenced</a:t>
            </a:r>
            <a:r>
              <a:rPr lang="sv-SE" baseline="0" dirty="0"/>
              <a:t> </a:t>
            </a:r>
            <a:r>
              <a:rPr lang="sv-SE" baseline="0" dirty="0" err="1"/>
              <a:t>strongly</a:t>
            </a:r>
            <a:r>
              <a:rPr lang="sv-SE" baseline="0" dirty="0"/>
              <a:t> the global </a:t>
            </a:r>
            <a:r>
              <a:rPr lang="sv-SE" baseline="0" dirty="0" err="1"/>
              <a:t>average</a:t>
            </a:r>
            <a:r>
              <a:rPr lang="sv-SE" baseline="0" dirty="0"/>
              <a:t> emissions </a:t>
            </a:r>
            <a:r>
              <a:rPr lang="sv-SE" baseline="0" dirty="0" err="1"/>
              <a:t>that</a:t>
            </a:r>
            <a:r>
              <a:rPr lang="sv-SE" baseline="0" dirty="0"/>
              <a:t> </a:t>
            </a:r>
            <a:r>
              <a:rPr lang="sv-SE" baseline="0" dirty="0" err="1"/>
              <a:t>decreased</a:t>
            </a:r>
            <a:r>
              <a:rPr lang="sv-SE" baseline="0" dirty="0"/>
              <a:t> </a:t>
            </a:r>
            <a:r>
              <a:rPr lang="sv-SE" baseline="0" dirty="0" err="1"/>
              <a:t>with</a:t>
            </a:r>
            <a:r>
              <a:rPr lang="sv-SE" baseline="0" dirty="0"/>
              <a:t> </a:t>
            </a:r>
            <a:r>
              <a:rPr lang="sv-SE" baseline="0" dirty="0" err="1"/>
              <a:t>about</a:t>
            </a:r>
            <a:r>
              <a:rPr lang="sv-SE" baseline="0" dirty="0"/>
              <a:t> 17%.</a:t>
            </a:r>
          </a:p>
          <a:p>
            <a:pPr marL="171450" indent="-171450">
              <a:buFont typeface="Arial" panose="020B0604020202020204" pitchFamily="34" charset="0"/>
              <a:buChar char="•"/>
            </a:pPr>
            <a:r>
              <a:rPr lang="sv-SE" baseline="0" dirty="0"/>
              <a:t>If </a:t>
            </a:r>
            <a:r>
              <a:rPr lang="sv-SE" baseline="0" dirty="0" err="1"/>
              <a:t>we</a:t>
            </a:r>
            <a:r>
              <a:rPr lang="sv-SE" baseline="0" dirty="0"/>
              <a:t> fix the </a:t>
            </a:r>
            <a:r>
              <a:rPr lang="sv-SE" baseline="0" dirty="0" err="1"/>
              <a:t>European</a:t>
            </a:r>
            <a:r>
              <a:rPr lang="sv-SE" baseline="0" dirty="0"/>
              <a:t> emissions at the 1980’s </a:t>
            </a:r>
            <a:r>
              <a:rPr lang="sv-SE" baseline="0" dirty="0" err="1"/>
              <a:t>level</a:t>
            </a:r>
            <a:r>
              <a:rPr lang="sv-SE" baseline="0" dirty="0"/>
              <a:t>, the SO2 emissions </a:t>
            </a:r>
            <a:r>
              <a:rPr lang="sv-SE" baseline="0" dirty="0" err="1"/>
              <a:t>increase</a:t>
            </a:r>
            <a:r>
              <a:rPr lang="sv-SE" baseline="0" dirty="0"/>
              <a:t> </a:t>
            </a:r>
            <a:r>
              <a:rPr lang="sv-SE" baseline="0" dirty="0" err="1"/>
              <a:t>slightly</a:t>
            </a:r>
            <a:r>
              <a:rPr lang="sv-SE" baseline="0" dirty="0"/>
              <a:t> </a:t>
            </a:r>
            <a:r>
              <a:rPr lang="sv-SE" baseline="0" dirty="0" err="1"/>
              <a:t>with</a:t>
            </a:r>
            <a:r>
              <a:rPr lang="sv-SE" baseline="0" dirty="0"/>
              <a:t> </a:t>
            </a:r>
            <a:r>
              <a:rPr lang="sv-SE" baseline="0" dirty="0" err="1"/>
              <a:t>time</a:t>
            </a:r>
            <a:r>
              <a:rPr lang="sv-SE" baseline="0" dirty="0"/>
              <a:t> from 1980 to 2005</a:t>
            </a:r>
          </a:p>
          <a:p>
            <a:pPr marL="171450" indent="-171450">
              <a:buFont typeface="Arial" panose="020B0604020202020204" pitchFamily="34" charset="0"/>
              <a:buChar char="•"/>
            </a:pPr>
            <a:r>
              <a:rPr lang="sv-SE" baseline="0" dirty="0" err="1"/>
              <a:t>This</a:t>
            </a:r>
            <a:r>
              <a:rPr lang="sv-SE" baseline="0" dirty="0"/>
              <a:t> </a:t>
            </a:r>
            <a:r>
              <a:rPr lang="sv-SE" baseline="0" dirty="0" err="1"/>
              <a:t>influences</a:t>
            </a:r>
            <a:r>
              <a:rPr lang="sv-SE" baseline="0" dirty="0"/>
              <a:t> the AOD </a:t>
            </a:r>
            <a:r>
              <a:rPr lang="sv-SE" baseline="0" dirty="0" err="1"/>
              <a:t>strongly</a:t>
            </a:r>
            <a:r>
              <a:rPr lang="sv-SE" baseline="0" dirty="0"/>
              <a:t>, it </a:t>
            </a:r>
            <a:r>
              <a:rPr lang="sv-SE" baseline="0" dirty="0" err="1"/>
              <a:t>decreases</a:t>
            </a:r>
            <a:r>
              <a:rPr lang="sv-SE" baseline="0" dirty="0"/>
              <a:t> </a:t>
            </a:r>
            <a:r>
              <a:rPr lang="sv-SE" baseline="0" dirty="0" err="1"/>
              <a:t>with</a:t>
            </a:r>
            <a:r>
              <a:rPr lang="sv-SE" baseline="0" dirty="0"/>
              <a:t> </a:t>
            </a:r>
            <a:r>
              <a:rPr lang="sv-SE" baseline="0" dirty="0" err="1"/>
              <a:t>about</a:t>
            </a:r>
            <a:r>
              <a:rPr lang="sv-SE" baseline="0" dirty="0"/>
              <a:t> -0.2 </a:t>
            </a:r>
            <a:r>
              <a:rPr lang="sv-SE" baseline="0" dirty="0" err="1"/>
              <a:t>ove</a:t>
            </a:r>
            <a:r>
              <a:rPr lang="sv-SE" baseline="0" dirty="0"/>
              <a:t> </a:t>
            </a:r>
            <a:r>
              <a:rPr lang="sv-SE" baseline="0" dirty="0" err="1"/>
              <a:t>rEurope</a:t>
            </a:r>
            <a:r>
              <a:rPr lang="sv-SE" baseline="0" dirty="0"/>
              <a:t>, and </a:t>
            </a:r>
            <a:r>
              <a:rPr lang="sv-SE" baseline="0" dirty="0" err="1"/>
              <a:t>also</a:t>
            </a:r>
            <a:r>
              <a:rPr lang="sv-SE" baseline="0" dirty="0"/>
              <a:t> the </a:t>
            </a:r>
            <a:r>
              <a:rPr lang="sv-SE" baseline="0" dirty="0" err="1"/>
              <a:t>cloud</a:t>
            </a:r>
            <a:r>
              <a:rPr lang="sv-SE" baseline="0" dirty="0"/>
              <a:t> </a:t>
            </a:r>
            <a:r>
              <a:rPr lang="sv-SE" baseline="0" dirty="0" err="1"/>
              <a:t>droplet</a:t>
            </a:r>
            <a:r>
              <a:rPr lang="sv-SE" baseline="0" dirty="0"/>
              <a:t> </a:t>
            </a:r>
            <a:r>
              <a:rPr lang="sv-SE" baseline="0" dirty="0" err="1"/>
              <a:t>number</a:t>
            </a:r>
            <a:r>
              <a:rPr lang="sv-SE" baseline="0" dirty="0"/>
              <a:t> </a:t>
            </a:r>
            <a:r>
              <a:rPr lang="sv-SE" baseline="0" dirty="0" err="1"/>
              <a:t>concentration</a:t>
            </a:r>
            <a:r>
              <a:rPr lang="sv-SE" baseline="0" dirty="0"/>
              <a:t> (at </a:t>
            </a:r>
            <a:r>
              <a:rPr lang="sv-SE" baseline="0" dirty="0" err="1"/>
              <a:t>lowest</a:t>
            </a:r>
            <a:r>
              <a:rPr lang="sv-SE" baseline="0" dirty="0"/>
              <a:t> </a:t>
            </a:r>
            <a:r>
              <a:rPr lang="sv-SE" baseline="0" dirty="0" err="1"/>
              <a:t>model</a:t>
            </a:r>
            <a:r>
              <a:rPr lang="sv-SE" baseline="0" dirty="0"/>
              <a:t> </a:t>
            </a:r>
            <a:r>
              <a:rPr lang="sv-SE" baseline="0" dirty="0" err="1"/>
              <a:t>level</a:t>
            </a:r>
            <a:r>
              <a:rPr lang="sv-SE" baseline="0" dirty="0"/>
              <a:t> 981hPa) </a:t>
            </a:r>
            <a:r>
              <a:rPr lang="sv-SE" baseline="0" dirty="0" err="1"/>
              <a:t>decreases</a:t>
            </a:r>
            <a:r>
              <a:rPr lang="sv-SE" baseline="0" dirty="0"/>
              <a:t> </a:t>
            </a:r>
            <a:r>
              <a:rPr lang="sv-SE" baseline="0" dirty="0" err="1"/>
              <a:t>strongly</a:t>
            </a:r>
            <a:r>
              <a:rPr lang="sv-SE"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C62EF6-88D5-443F-8C00-8DF5E801BC7C}" type="slidenum">
              <a:rPr kumimoji="0" lang="sv-SE"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sv-SE"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7591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sv-SE" baseline="0" dirty="0"/>
              <a:t>Note that the temperature response is only due to the changes in SO2 emissions – it’s not the actual simulated temperature change in the Arctic.</a:t>
            </a:r>
          </a:p>
          <a:p>
            <a:pPr marL="171450" indent="-171450">
              <a:buFont typeface="Arial" panose="020B0604020202020204" pitchFamily="34" charset="0"/>
              <a:buChar char="•"/>
            </a:pPr>
            <a:r>
              <a:rPr lang="sv-SE" baseline="0" dirty="0"/>
              <a:t>The temperature response does not follow the radiation change.</a:t>
            </a:r>
          </a:p>
          <a:p>
            <a:pPr marL="171450" indent="-171450">
              <a:buFont typeface="Arial" panose="020B0604020202020204" pitchFamily="34" charset="0"/>
              <a:buChar char="•"/>
            </a:pPr>
            <a:r>
              <a:rPr lang="sv-SE" baseline="0" dirty="0"/>
              <a:t>If we look at it in numbers it is quite clear. The main reason is not transport of aerosols and a local radiative effect.</a:t>
            </a:r>
          </a:p>
          <a:p>
            <a:pPr marL="171450" indent="-171450">
              <a:buFont typeface="Arial" panose="020B0604020202020204" pitchFamily="34" charset="0"/>
              <a:buChar char="•"/>
            </a:pPr>
            <a:r>
              <a:rPr lang="sv-SE" baseline="0" dirty="0"/>
              <a:t>The main reason is that the extra input of energy over Europe, the extra heat, is transported from the region towards the Arctic.</a:t>
            </a:r>
          </a:p>
          <a:p>
            <a:pPr marL="171450" indent="-171450">
              <a:buFont typeface="Arial" panose="020B0604020202020204" pitchFamily="34" charset="0"/>
              <a:buChar char="•"/>
            </a:pPr>
            <a:r>
              <a:rPr lang="sv-SE" baseline="0" dirty="0"/>
              <a:t>Once in the Arctic, the signal gets amplified just as it is for GHG forcing.</a:t>
            </a:r>
          </a:p>
          <a:p>
            <a:pPr marL="171450" indent="-171450">
              <a:buFont typeface="Arial" panose="020B0604020202020204" pitchFamily="34" charset="0"/>
              <a:buChar char="•"/>
            </a:pPr>
            <a:endParaRPr lang="sv-SE"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aseline="0" dirty="0"/>
              <a:t>The effective radiative forcing is </a:t>
            </a:r>
            <a:r>
              <a:rPr lang="en-US" sz="1200" kern="1200" dirty="0">
                <a:solidFill>
                  <a:schemeClr val="tx1"/>
                </a:solidFill>
                <a:effectLst/>
                <a:latin typeface="+mn-lt"/>
                <a:ea typeface="+mn-ea"/>
                <a:cs typeface="+mn-cs"/>
              </a:rPr>
              <a:t>.24 - 0.54 = +0.70 W/m2 for the Arctic and 1.92 - 0.22 = +1.7 W/m2  for Europe.</a:t>
            </a:r>
            <a:endParaRPr lang="sv-SE"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dirty="0">
                <a:solidFill>
                  <a:schemeClr val="tx1"/>
                </a:solidFill>
                <a:effectLst/>
                <a:latin typeface="+mn-lt"/>
                <a:ea typeface="+mn-ea"/>
                <a:cs typeface="+mn-cs"/>
              </a:rPr>
              <a:t>For </a:t>
            </a:r>
            <a:r>
              <a:rPr lang="sv-SE" sz="1200" kern="1200" dirty="0" err="1">
                <a:solidFill>
                  <a:schemeClr val="tx1"/>
                </a:solidFill>
                <a:effectLst/>
                <a:latin typeface="+mn-lt"/>
                <a:ea typeface="+mn-ea"/>
                <a:cs typeface="+mn-cs"/>
              </a:rPr>
              <a:t>fixed</a:t>
            </a:r>
            <a:r>
              <a:rPr lang="sv-SE" sz="1200" kern="1200" dirty="0">
                <a:solidFill>
                  <a:schemeClr val="tx1"/>
                </a:solidFill>
                <a:effectLst/>
                <a:latin typeface="+mn-lt"/>
                <a:ea typeface="+mn-ea"/>
                <a:cs typeface="+mn-cs"/>
              </a:rPr>
              <a:t> SSTs, the TOA</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net</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radiation</a:t>
            </a:r>
            <a:r>
              <a:rPr lang="sv-SE" sz="1200" kern="1200" baseline="0" dirty="0">
                <a:solidFill>
                  <a:schemeClr val="tx1"/>
                </a:solidFill>
                <a:effectLst/>
                <a:latin typeface="+mn-lt"/>
                <a:ea typeface="+mn-ea"/>
                <a:cs typeface="+mn-cs"/>
              </a:rPr>
              <a:t> is </a:t>
            </a:r>
            <a:r>
              <a:rPr lang="sv-SE" sz="1200" kern="1200" baseline="0" dirty="0" err="1">
                <a:solidFill>
                  <a:schemeClr val="tx1"/>
                </a:solidFill>
                <a:effectLst/>
                <a:latin typeface="+mn-lt"/>
                <a:ea typeface="+mn-ea"/>
                <a:cs typeface="+mn-cs"/>
              </a:rPr>
              <a:t>slightly</a:t>
            </a:r>
            <a:r>
              <a:rPr lang="sv-SE" sz="1200" kern="1200" baseline="0" dirty="0">
                <a:solidFill>
                  <a:schemeClr val="tx1"/>
                </a:solidFill>
                <a:effectLst/>
                <a:latin typeface="+mn-lt"/>
                <a:ea typeface="+mn-ea"/>
                <a:cs typeface="+mn-cs"/>
              </a:rPr>
              <a:t> positive in the Arctic.</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sv-SE"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C62EF6-88D5-443F-8C00-8DF5E801BC7C}" type="slidenum">
              <a:rPr kumimoji="0" lang="sv-SE"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sv-SE"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7185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C62EF6-88D5-443F-8C00-8DF5E801BC7C}" type="slidenum">
              <a:rPr kumimoji="0" lang="sv-SE"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sv-SE"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5724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Similar change in global average temperature distribution irrespective</a:t>
            </a:r>
            <a:r>
              <a:rPr lang="en-US" baseline="0" dirty="0"/>
              <a:t> of region</a:t>
            </a:r>
          </a:p>
          <a:p>
            <a:pPr marL="171450" indent="-171450">
              <a:buFont typeface="Arial" panose="020B0604020202020204" pitchFamily="34" charset="0"/>
              <a:buChar char="•"/>
            </a:pPr>
            <a:r>
              <a:rPr lang="en-US" baseline="0" dirty="0"/>
              <a:t>Radiative forcing is about -0.5Wm-2 in all simulations</a:t>
            </a:r>
          </a:p>
          <a:p>
            <a:pPr marL="171450" indent="-171450">
              <a:buFont typeface="Arial" panose="020B0604020202020204" pitchFamily="34" charset="0"/>
              <a:buChar char="•"/>
            </a:pPr>
            <a:r>
              <a:rPr lang="en-US" baseline="0" dirty="0"/>
              <a:t>However, the actual magnitude of the T response per S emission, seems to be model dependent.</a:t>
            </a:r>
          </a:p>
          <a:p>
            <a:pPr marL="171450" indent="-171450">
              <a:buFont typeface="Arial" panose="020B0604020202020204" pitchFamily="34" charset="0"/>
              <a:buChar char="•"/>
            </a:pPr>
            <a:r>
              <a:rPr lang="en-US" baseline="0" dirty="0"/>
              <a:t>See also </a:t>
            </a:r>
            <a:r>
              <a:rPr lang="en-US" baseline="0" dirty="0" err="1"/>
              <a:t>Weum-Stjern</a:t>
            </a:r>
            <a:r>
              <a:rPr lang="en-US" baseline="0" dirty="0"/>
              <a:t> 2016</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C62EF6-88D5-443F-8C00-8DF5E801BC7C}" type="slidenum">
              <a:rPr kumimoji="0" lang="sv-SE"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sv-SE"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9326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Similar change in global average temperature distribution irrespective</a:t>
            </a:r>
            <a:r>
              <a:rPr lang="en-US" baseline="0" dirty="0"/>
              <a:t> of region</a:t>
            </a:r>
          </a:p>
          <a:p>
            <a:pPr marL="171450" indent="-171450">
              <a:buFont typeface="Arial" panose="020B0604020202020204" pitchFamily="34" charset="0"/>
              <a:buChar char="•"/>
            </a:pPr>
            <a:r>
              <a:rPr lang="en-US" baseline="0" dirty="0"/>
              <a:t>The response in the Arctic is lower for South </a:t>
            </a:r>
            <a:r>
              <a:rPr lang="en-US" baseline="0"/>
              <a:t>Asian emissions.</a:t>
            </a:r>
            <a:endParaRPr lang="en-US" baseline="0" dirty="0"/>
          </a:p>
          <a:p>
            <a:pPr marL="171450" indent="-171450">
              <a:buFont typeface="Arial" panose="020B0604020202020204" pitchFamily="34" charset="0"/>
              <a:buChar char="•"/>
            </a:pPr>
            <a:r>
              <a:rPr lang="en-US" baseline="0" dirty="0"/>
              <a:t>However, the actual magnitude of the T response per S emission, seems to be model dependent.</a:t>
            </a:r>
          </a:p>
          <a:p>
            <a:pPr marL="171450" indent="-171450">
              <a:buFont typeface="Arial" panose="020B0604020202020204" pitchFamily="34" charset="0"/>
              <a:buChar char="•"/>
            </a:pPr>
            <a:r>
              <a:rPr lang="en-US" baseline="0" dirty="0"/>
              <a:t>See also </a:t>
            </a:r>
            <a:r>
              <a:rPr lang="en-US" baseline="0" dirty="0" err="1"/>
              <a:t>Weum-Stjern</a:t>
            </a:r>
            <a:r>
              <a:rPr lang="en-US" baseline="0" dirty="0"/>
              <a:t> 2016</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C62EF6-88D5-443F-8C00-8DF5E801BC7C}" type="slidenum">
              <a:rPr kumimoji="0" lang="sv-SE"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sv-SE"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5575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4115094-FD76-1B43-A9E0-7D3598E54ABD}" type="datetimeFigureOut">
              <a:rPr lang="sv-SE" smtClean="0"/>
              <a:t>2019-05-09</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CA77CBBA-6D6B-AD4B-A393-48D3509556F0}" type="slidenum">
              <a:rPr lang="sv-SE" smtClean="0"/>
              <a:t>‹Nº›</a:t>
            </a:fld>
            <a:endParaRPr lang="sv-SE"/>
          </a:p>
        </p:txBody>
      </p:sp>
    </p:spTree>
    <p:extLst>
      <p:ext uri="{BB962C8B-B14F-4D97-AF65-F5344CB8AC3E}">
        <p14:creationId xmlns:p14="http://schemas.microsoft.com/office/powerpoint/2010/main" val="1402170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115094-FD76-1B43-A9E0-7D3598E54ABD}" type="datetimeFigureOut">
              <a:rPr lang="sv-SE" smtClean="0"/>
              <a:t>2019-05-09</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CA77CBBA-6D6B-AD4B-A393-48D3509556F0}" type="slidenum">
              <a:rPr lang="sv-SE" smtClean="0"/>
              <a:t>‹Nº›</a:t>
            </a:fld>
            <a:endParaRPr lang="sv-SE"/>
          </a:p>
        </p:txBody>
      </p:sp>
    </p:spTree>
    <p:extLst>
      <p:ext uri="{BB962C8B-B14F-4D97-AF65-F5344CB8AC3E}">
        <p14:creationId xmlns:p14="http://schemas.microsoft.com/office/powerpoint/2010/main" val="4220770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115094-FD76-1B43-A9E0-7D3598E54ABD}" type="datetimeFigureOut">
              <a:rPr lang="sv-SE" smtClean="0"/>
              <a:t>2019-05-09</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CA77CBBA-6D6B-AD4B-A393-48D3509556F0}" type="slidenum">
              <a:rPr lang="sv-SE" smtClean="0"/>
              <a:t>‹Nº›</a:t>
            </a:fld>
            <a:endParaRPr lang="sv-SE"/>
          </a:p>
        </p:txBody>
      </p:sp>
    </p:spTree>
    <p:extLst>
      <p:ext uri="{BB962C8B-B14F-4D97-AF65-F5344CB8AC3E}">
        <p14:creationId xmlns:p14="http://schemas.microsoft.com/office/powerpoint/2010/main" val="36012563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65863972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115094-FD76-1B43-A9E0-7D3598E54ABD}" type="datetimeFigureOut">
              <a:rPr lang="sv-SE" smtClean="0"/>
              <a:t>2019-05-09</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CA77CBBA-6D6B-AD4B-A393-48D3509556F0}" type="slidenum">
              <a:rPr lang="sv-SE" smtClean="0"/>
              <a:t>‹Nº›</a:t>
            </a:fld>
            <a:endParaRPr lang="sv-SE"/>
          </a:p>
        </p:txBody>
      </p:sp>
    </p:spTree>
    <p:extLst>
      <p:ext uri="{BB962C8B-B14F-4D97-AF65-F5344CB8AC3E}">
        <p14:creationId xmlns:p14="http://schemas.microsoft.com/office/powerpoint/2010/main" val="1868517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4115094-FD76-1B43-A9E0-7D3598E54ABD}" type="datetimeFigureOut">
              <a:rPr lang="sv-SE" smtClean="0"/>
              <a:t>2019-05-09</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CA77CBBA-6D6B-AD4B-A393-48D3509556F0}" type="slidenum">
              <a:rPr lang="sv-SE" smtClean="0"/>
              <a:t>‹Nº›</a:t>
            </a:fld>
            <a:endParaRPr lang="sv-SE"/>
          </a:p>
        </p:txBody>
      </p:sp>
    </p:spTree>
    <p:extLst>
      <p:ext uri="{BB962C8B-B14F-4D97-AF65-F5344CB8AC3E}">
        <p14:creationId xmlns:p14="http://schemas.microsoft.com/office/powerpoint/2010/main" val="1157563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4115094-FD76-1B43-A9E0-7D3598E54ABD}" type="datetimeFigureOut">
              <a:rPr lang="sv-SE" smtClean="0"/>
              <a:t>2019-05-09</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CA77CBBA-6D6B-AD4B-A393-48D3509556F0}" type="slidenum">
              <a:rPr lang="sv-SE" smtClean="0"/>
              <a:t>‹Nº›</a:t>
            </a:fld>
            <a:endParaRPr lang="sv-SE"/>
          </a:p>
        </p:txBody>
      </p:sp>
    </p:spTree>
    <p:extLst>
      <p:ext uri="{BB962C8B-B14F-4D97-AF65-F5344CB8AC3E}">
        <p14:creationId xmlns:p14="http://schemas.microsoft.com/office/powerpoint/2010/main" val="3249924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4115094-FD76-1B43-A9E0-7D3598E54ABD}" type="datetimeFigureOut">
              <a:rPr lang="sv-SE" smtClean="0"/>
              <a:t>2019-05-09</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CA77CBBA-6D6B-AD4B-A393-48D3509556F0}" type="slidenum">
              <a:rPr lang="sv-SE" smtClean="0"/>
              <a:t>‹Nº›</a:t>
            </a:fld>
            <a:endParaRPr lang="sv-SE"/>
          </a:p>
        </p:txBody>
      </p:sp>
    </p:spTree>
    <p:extLst>
      <p:ext uri="{BB962C8B-B14F-4D97-AF65-F5344CB8AC3E}">
        <p14:creationId xmlns:p14="http://schemas.microsoft.com/office/powerpoint/2010/main" val="2147206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4115094-FD76-1B43-A9E0-7D3598E54ABD}" type="datetimeFigureOut">
              <a:rPr lang="sv-SE" smtClean="0"/>
              <a:t>2019-05-09</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CA77CBBA-6D6B-AD4B-A393-48D3509556F0}" type="slidenum">
              <a:rPr lang="sv-SE" smtClean="0"/>
              <a:t>‹Nº›</a:t>
            </a:fld>
            <a:endParaRPr lang="sv-SE"/>
          </a:p>
        </p:txBody>
      </p:sp>
    </p:spTree>
    <p:extLst>
      <p:ext uri="{BB962C8B-B14F-4D97-AF65-F5344CB8AC3E}">
        <p14:creationId xmlns:p14="http://schemas.microsoft.com/office/powerpoint/2010/main" val="3006780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115094-FD76-1B43-A9E0-7D3598E54ABD}" type="datetimeFigureOut">
              <a:rPr lang="sv-SE" smtClean="0"/>
              <a:t>2019-05-09</a:t>
            </a:fld>
            <a:endParaRPr lang="sv-SE"/>
          </a:p>
        </p:txBody>
      </p:sp>
      <p:sp>
        <p:nvSpPr>
          <p:cNvPr id="3" name="Footer Placeholder 2"/>
          <p:cNvSpPr>
            <a:spLocks noGrp="1"/>
          </p:cNvSpPr>
          <p:nvPr>
            <p:ph type="ftr" sz="quarter" idx="11"/>
          </p:nvPr>
        </p:nvSpPr>
        <p:spPr/>
        <p:txBody>
          <a:bodyPr/>
          <a:lstStyle/>
          <a:p>
            <a:endParaRPr lang="sv-SE"/>
          </a:p>
        </p:txBody>
      </p:sp>
      <p:sp>
        <p:nvSpPr>
          <p:cNvPr id="4" name="Slide Number Placeholder 3"/>
          <p:cNvSpPr>
            <a:spLocks noGrp="1"/>
          </p:cNvSpPr>
          <p:nvPr>
            <p:ph type="sldNum" sz="quarter" idx="12"/>
          </p:nvPr>
        </p:nvSpPr>
        <p:spPr/>
        <p:txBody>
          <a:bodyPr/>
          <a:lstStyle/>
          <a:p>
            <a:fld id="{CA77CBBA-6D6B-AD4B-A393-48D3509556F0}" type="slidenum">
              <a:rPr lang="sv-SE" smtClean="0"/>
              <a:t>‹Nº›</a:t>
            </a:fld>
            <a:endParaRPr lang="sv-SE"/>
          </a:p>
        </p:txBody>
      </p:sp>
    </p:spTree>
    <p:extLst>
      <p:ext uri="{BB962C8B-B14F-4D97-AF65-F5344CB8AC3E}">
        <p14:creationId xmlns:p14="http://schemas.microsoft.com/office/powerpoint/2010/main" val="3236595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4115094-FD76-1B43-A9E0-7D3598E54ABD}" type="datetimeFigureOut">
              <a:rPr lang="sv-SE" smtClean="0"/>
              <a:t>2019-05-09</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CA77CBBA-6D6B-AD4B-A393-48D3509556F0}" type="slidenum">
              <a:rPr lang="sv-SE" smtClean="0"/>
              <a:t>‹Nº›</a:t>
            </a:fld>
            <a:endParaRPr lang="sv-SE"/>
          </a:p>
        </p:txBody>
      </p:sp>
    </p:spTree>
    <p:extLst>
      <p:ext uri="{BB962C8B-B14F-4D97-AF65-F5344CB8AC3E}">
        <p14:creationId xmlns:p14="http://schemas.microsoft.com/office/powerpoint/2010/main" val="769236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4115094-FD76-1B43-A9E0-7D3598E54ABD}" type="datetimeFigureOut">
              <a:rPr lang="sv-SE" smtClean="0"/>
              <a:t>2019-05-09</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CA77CBBA-6D6B-AD4B-A393-48D3509556F0}" type="slidenum">
              <a:rPr lang="sv-SE" smtClean="0"/>
              <a:t>‹Nº›</a:t>
            </a:fld>
            <a:endParaRPr lang="sv-SE"/>
          </a:p>
        </p:txBody>
      </p:sp>
    </p:spTree>
    <p:extLst>
      <p:ext uri="{BB962C8B-B14F-4D97-AF65-F5344CB8AC3E}">
        <p14:creationId xmlns:p14="http://schemas.microsoft.com/office/powerpoint/2010/main" val="3503268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115094-FD76-1B43-A9E0-7D3598E54ABD}" type="datetimeFigureOut">
              <a:rPr lang="sv-SE" smtClean="0"/>
              <a:t>2019-05-09</a:t>
            </a:fld>
            <a:endParaRPr lang="sv-S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77CBBA-6D6B-AD4B-A393-48D3509556F0}" type="slidenum">
              <a:rPr lang="sv-SE" smtClean="0"/>
              <a:t>‹Nº›</a:t>
            </a:fld>
            <a:endParaRPr lang="sv-SE"/>
          </a:p>
        </p:txBody>
      </p:sp>
    </p:spTree>
    <p:extLst>
      <p:ext uri="{BB962C8B-B14F-4D97-AF65-F5344CB8AC3E}">
        <p14:creationId xmlns:p14="http://schemas.microsoft.com/office/powerpoint/2010/main" val="62615816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33.emf"/><Relationship Id="rId7" Type="http://schemas.openxmlformats.org/officeDocument/2006/relationships/image" Target="../media/image37.emf"/><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36.emf"/><Relationship Id="rId5" Type="http://schemas.openxmlformats.org/officeDocument/2006/relationships/image" Target="../media/image35.emf"/><Relationship Id="rId10" Type="http://schemas.openxmlformats.org/officeDocument/2006/relationships/image" Target="../media/image40.emf"/><Relationship Id="rId4" Type="http://schemas.openxmlformats.org/officeDocument/2006/relationships/image" Target="../media/image34.emf"/><Relationship Id="rId9" Type="http://schemas.openxmlformats.org/officeDocument/2006/relationships/image" Target="../media/image39.emf"/></Relationships>
</file>

<file path=ppt/slides/_rels/slide34.xml.rels><?xml version="1.0" encoding="UTF-8" standalone="yes"?>
<Relationships xmlns="http://schemas.openxmlformats.org/package/2006/relationships"><Relationship Id="rId3" Type="http://schemas.openxmlformats.org/officeDocument/2006/relationships/image" Target="../media/image41.emf"/><Relationship Id="rId7" Type="http://schemas.openxmlformats.org/officeDocument/2006/relationships/image" Target="../media/image45.emf"/><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emf"/></Relationships>
</file>

<file path=ppt/slides/_rels/slide3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4.emf"/><Relationship Id="rId4" Type="http://schemas.openxmlformats.org/officeDocument/2006/relationships/image" Target="../media/image53.emf"/></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image" Target="../media/image57.emf"/><Relationship Id="rId7" Type="http://schemas.openxmlformats.org/officeDocument/2006/relationships/image" Target="../media/image45.emf"/><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44.emf"/><Relationship Id="rId11" Type="http://schemas.openxmlformats.org/officeDocument/2006/relationships/image" Target="../media/image41.emf"/><Relationship Id="rId5" Type="http://schemas.openxmlformats.org/officeDocument/2006/relationships/image" Target="../media/image43.emf"/><Relationship Id="rId10" Type="http://schemas.openxmlformats.org/officeDocument/2006/relationships/image" Target="../media/image60.emf"/><Relationship Id="rId4" Type="http://schemas.openxmlformats.org/officeDocument/2006/relationships/image" Target="../media/image42.emf"/><Relationship Id="rId9" Type="http://schemas.openxmlformats.org/officeDocument/2006/relationships/image" Target="../media/image59.emf"/></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434070-C322-214D-AB0E-BD9153EBD97B}"/>
              </a:ext>
            </a:extLst>
          </p:cNvPr>
          <p:cNvSpPr>
            <a:spLocks noGrp="1"/>
          </p:cNvSpPr>
          <p:nvPr>
            <p:ph type="ctrTitle"/>
          </p:nvPr>
        </p:nvSpPr>
        <p:spPr>
          <a:xfrm>
            <a:off x="1132284" y="903833"/>
            <a:ext cx="6858000" cy="1790700"/>
          </a:xfrm>
        </p:spPr>
        <p:txBody>
          <a:bodyPr>
            <a:normAutofit fontScale="90000"/>
          </a:bodyPr>
          <a:lstStyle/>
          <a:p>
            <a:r>
              <a:rPr lang="sv-SE" b="1" dirty="0" err="1"/>
              <a:t>Climate</a:t>
            </a:r>
            <a:r>
              <a:rPr lang="sv-SE" b="1" dirty="0"/>
              <a:t> </a:t>
            </a:r>
            <a:r>
              <a:rPr lang="sv-SE" b="1" dirty="0" err="1"/>
              <a:t>change</a:t>
            </a:r>
            <a:r>
              <a:rPr lang="sv-SE" b="1" dirty="0"/>
              <a:t> </a:t>
            </a:r>
            <a:r>
              <a:rPr lang="sv-SE" b="1" dirty="0" err="1"/>
              <a:t>due</a:t>
            </a:r>
            <a:r>
              <a:rPr lang="sv-SE" b="1" dirty="0"/>
              <a:t> to </a:t>
            </a:r>
            <a:br>
              <a:rPr lang="sv-SE" b="1" dirty="0"/>
            </a:br>
            <a:r>
              <a:rPr lang="sv-SE" b="1" dirty="0"/>
              <a:t>air </a:t>
            </a:r>
            <a:r>
              <a:rPr lang="sv-SE" b="1" dirty="0" err="1"/>
              <a:t>quality</a:t>
            </a:r>
            <a:r>
              <a:rPr lang="sv-SE" b="1" dirty="0"/>
              <a:t> </a:t>
            </a:r>
            <a:r>
              <a:rPr lang="sv-SE" b="1" dirty="0" err="1"/>
              <a:t>regulation</a:t>
            </a:r>
            <a:endParaRPr lang="sv-SE" b="1" dirty="0"/>
          </a:p>
        </p:txBody>
      </p:sp>
      <p:sp>
        <p:nvSpPr>
          <p:cNvPr id="3" name="Subtitle 2">
            <a:extLst>
              <a:ext uri="{FF2B5EF4-FFF2-40B4-BE49-F238E27FC236}">
                <a16:creationId xmlns:a16="http://schemas.microsoft.com/office/drawing/2014/main" xmlns="" id="{F153A845-2561-5F46-A277-C6DE7286D653}"/>
              </a:ext>
            </a:extLst>
          </p:cNvPr>
          <p:cNvSpPr>
            <a:spLocks noGrp="1"/>
          </p:cNvSpPr>
          <p:nvPr>
            <p:ph type="subTitle" idx="1"/>
          </p:nvPr>
        </p:nvSpPr>
        <p:spPr>
          <a:xfrm>
            <a:off x="125015" y="3537063"/>
            <a:ext cx="8872538" cy="1241822"/>
          </a:xfrm>
        </p:spPr>
        <p:txBody>
          <a:bodyPr>
            <a:noAutofit/>
          </a:bodyPr>
          <a:lstStyle/>
          <a:p>
            <a:r>
              <a:rPr lang="en-US" sz="2000" dirty="0">
                <a:latin typeface="Gill Sans MT" panose="020B0502020104020203" pitchFamily="34" charset="0"/>
              </a:rPr>
              <a:t>Hans-Christen Hansson</a:t>
            </a:r>
            <a:r>
              <a:rPr lang="en-US" sz="2000" baseline="30000" dirty="0">
                <a:latin typeface="Gill Sans MT" panose="020B0502020104020203" pitchFamily="34" charset="0"/>
              </a:rPr>
              <a:t>1)</a:t>
            </a:r>
            <a:r>
              <a:rPr lang="en-US" sz="2000" dirty="0">
                <a:latin typeface="Gill Sans MT" panose="020B0502020104020203" pitchFamily="34" charset="0"/>
              </a:rPr>
              <a:t>,  Annica Ekman</a:t>
            </a:r>
            <a:r>
              <a:rPr lang="en-US" sz="2000" baseline="30000" dirty="0">
                <a:latin typeface="Gill Sans MT" panose="020B0502020104020203" pitchFamily="34" charset="0"/>
              </a:rPr>
              <a:t>3)</a:t>
            </a:r>
            <a:r>
              <a:rPr lang="en-US" sz="2000" dirty="0">
                <a:latin typeface="Gill Sans MT" panose="020B0502020104020203" pitchFamily="34" charset="0"/>
              </a:rPr>
              <a:t> Srinath Krishnan</a:t>
            </a:r>
            <a:r>
              <a:rPr lang="en-US" sz="2000" baseline="30000" dirty="0">
                <a:latin typeface="Gill Sans MT" panose="020B0502020104020203" pitchFamily="34" charset="0"/>
              </a:rPr>
              <a:t>3)</a:t>
            </a:r>
            <a:r>
              <a:rPr lang="en-US" sz="2000" dirty="0">
                <a:latin typeface="Gill Sans MT" panose="020B0502020104020203" pitchFamily="34" charset="0"/>
              </a:rPr>
              <a:t>,  Anna Lewinschal</a:t>
            </a:r>
            <a:r>
              <a:rPr lang="en-US" sz="2000" baseline="30000" dirty="0">
                <a:latin typeface="Gill Sans MT" panose="020B0502020104020203" pitchFamily="34" charset="0"/>
              </a:rPr>
              <a:t>3)</a:t>
            </a:r>
            <a:r>
              <a:rPr lang="en-US" sz="2000" dirty="0">
                <a:latin typeface="Gill Sans MT" panose="020B0502020104020203" pitchFamily="34" charset="0"/>
              </a:rPr>
              <a:t>, Maria Sand</a:t>
            </a:r>
            <a:r>
              <a:rPr lang="en-US" sz="2000" baseline="30000" dirty="0">
                <a:latin typeface="Gill Sans MT" panose="020B0502020104020203" pitchFamily="34" charset="0"/>
              </a:rPr>
              <a:t>2)</a:t>
            </a:r>
            <a:r>
              <a:rPr lang="en-US" sz="2000" dirty="0">
                <a:latin typeface="Gill Sans MT" panose="020B0502020104020203" pitchFamily="34" charset="0"/>
              </a:rPr>
              <a:t>, Tanja Dallafior</a:t>
            </a:r>
            <a:r>
              <a:rPr lang="en-US" sz="2000" baseline="30000" dirty="0">
                <a:latin typeface="Gill Sans MT" panose="020B0502020104020203" pitchFamily="34" charset="0"/>
              </a:rPr>
              <a:t>1)</a:t>
            </a:r>
            <a:r>
              <a:rPr lang="en-US" sz="2000" baseline="-25000" dirty="0">
                <a:latin typeface="Gill Sans MT" panose="020B0502020104020203" pitchFamily="34" charset="0"/>
              </a:rPr>
              <a:t>,</a:t>
            </a:r>
            <a:r>
              <a:rPr lang="en-US" sz="2000" dirty="0">
                <a:latin typeface="Gill Sans MT" panose="020B0502020104020203" pitchFamily="34" charset="0"/>
              </a:rPr>
              <a:t> </a:t>
            </a:r>
            <a:r>
              <a:rPr lang="en-US" sz="2000" dirty="0" err="1">
                <a:latin typeface="Gill Sans MT" panose="020B0502020104020203" pitchFamily="34" charset="0"/>
              </a:rPr>
              <a:t>Terje</a:t>
            </a:r>
            <a:r>
              <a:rPr lang="en-US" sz="2000" dirty="0">
                <a:latin typeface="Gill Sans MT" panose="020B0502020104020203" pitchFamily="34" charset="0"/>
              </a:rPr>
              <a:t> Bentsen</a:t>
            </a:r>
            <a:r>
              <a:rPr lang="en-US" sz="2000" baseline="30000" dirty="0">
                <a:latin typeface="Gill Sans MT" panose="020B0502020104020203" pitchFamily="34" charset="0"/>
              </a:rPr>
              <a:t>2)</a:t>
            </a:r>
            <a:r>
              <a:rPr lang="en-US" sz="2000" dirty="0">
                <a:latin typeface="Gill Sans MT" panose="020B0502020104020203" pitchFamily="34" charset="0"/>
              </a:rPr>
              <a:t>, Ilona Riipinen</a:t>
            </a:r>
            <a:r>
              <a:rPr lang="en-US" sz="2000" baseline="30000" dirty="0">
                <a:latin typeface="Gill Sans MT" panose="020B0502020104020203" pitchFamily="34" charset="0"/>
              </a:rPr>
              <a:t>1)</a:t>
            </a:r>
            <a:r>
              <a:rPr lang="en-US" sz="2000" dirty="0">
                <a:latin typeface="Gill Sans MT" panose="020B0502020104020203" pitchFamily="34" charset="0"/>
              </a:rPr>
              <a:t> </a:t>
            </a:r>
          </a:p>
          <a:p>
            <a:endParaRPr lang="en-US" sz="2000" dirty="0">
              <a:effectLst/>
              <a:latin typeface="Gill Sans MT" panose="020B0502020104020203" pitchFamily="34" charset="0"/>
            </a:endParaRPr>
          </a:p>
          <a:p>
            <a:pPr>
              <a:lnSpc>
                <a:spcPct val="100000"/>
              </a:lnSpc>
              <a:spcBef>
                <a:spcPts val="0"/>
              </a:spcBef>
            </a:pPr>
            <a:r>
              <a:rPr lang="en-US" sz="2000" baseline="30000" dirty="0">
                <a:latin typeface="Gill Sans MT" panose="020B0502020104020203" pitchFamily="34" charset="0"/>
              </a:rPr>
              <a:t>1)</a:t>
            </a:r>
            <a:r>
              <a:rPr lang="en-US" sz="2000" dirty="0">
                <a:latin typeface="Gill Sans MT" panose="020B0502020104020203" pitchFamily="34" charset="0"/>
              </a:rPr>
              <a:t>ACES and Bolin Centre for Climate Research, Stockholm University, Sweden.</a:t>
            </a:r>
          </a:p>
          <a:p>
            <a:pPr>
              <a:lnSpc>
                <a:spcPct val="100000"/>
              </a:lnSpc>
              <a:spcBef>
                <a:spcPts val="0"/>
              </a:spcBef>
            </a:pPr>
            <a:r>
              <a:rPr lang="en-US" sz="2000" baseline="30000" dirty="0">
                <a:latin typeface="Gill Sans MT" panose="020B0502020104020203" pitchFamily="34" charset="0"/>
              </a:rPr>
              <a:t>2)</a:t>
            </a:r>
            <a:r>
              <a:rPr lang="en-US" sz="2000" dirty="0">
                <a:latin typeface="Gill Sans MT" panose="020B0502020104020203" pitchFamily="34" charset="0"/>
              </a:rPr>
              <a:t>CICERO, Norway</a:t>
            </a:r>
            <a:endParaRPr lang="en-US" sz="2000" baseline="30000" dirty="0">
              <a:latin typeface="Gill Sans MT" panose="020B0502020104020203" pitchFamily="34" charset="0"/>
            </a:endParaRPr>
          </a:p>
          <a:p>
            <a:pPr>
              <a:lnSpc>
                <a:spcPct val="100000"/>
              </a:lnSpc>
              <a:spcBef>
                <a:spcPts val="0"/>
              </a:spcBef>
            </a:pPr>
            <a:r>
              <a:rPr lang="en-US" sz="2000" baseline="30000" dirty="0">
                <a:latin typeface="Gill Sans MT" panose="020B0502020104020203" pitchFamily="34" charset="0"/>
              </a:rPr>
              <a:t>3)</a:t>
            </a:r>
            <a:r>
              <a:rPr lang="en-US" sz="2000" dirty="0">
                <a:latin typeface="Gill Sans MT" panose="020B0502020104020203" pitchFamily="34" charset="0"/>
              </a:rPr>
              <a:t>Department of Meteorology and Bolin Centre for Climate Research, Stockholm University, Sweden.</a:t>
            </a:r>
          </a:p>
          <a:p>
            <a:pPr>
              <a:lnSpc>
                <a:spcPct val="100000"/>
              </a:lnSpc>
              <a:spcBef>
                <a:spcPts val="0"/>
              </a:spcBef>
            </a:pPr>
            <a:endParaRPr lang="en-US" sz="2000" dirty="0">
              <a:latin typeface="Gill Sans MT" panose="020B0502020104020203" pitchFamily="34" charset="0"/>
            </a:endParaRPr>
          </a:p>
          <a:p>
            <a:pPr>
              <a:lnSpc>
                <a:spcPct val="100000"/>
              </a:lnSpc>
              <a:spcBef>
                <a:spcPts val="0"/>
              </a:spcBef>
            </a:pPr>
            <a:r>
              <a:rPr lang="en-US" sz="2000" dirty="0">
                <a:latin typeface="Gill Sans MT" panose="020B0502020104020203" pitchFamily="34" charset="0"/>
              </a:rPr>
              <a:t>Thanks to: Laura Wilcox, Reading University, UK.</a:t>
            </a:r>
          </a:p>
          <a:p>
            <a:endParaRPr lang="sv-SE" dirty="0"/>
          </a:p>
        </p:txBody>
      </p:sp>
    </p:spTree>
    <p:extLst>
      <p:ext uri="{BB962C8B-B14F-4D97-AF65-F5344CB8AC3E}">
        <p14:creationId xmlns:p14="http://schemas.microsoft.com/office/powerpoint/2010/main" val="13439857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6836F3A-E639-40A3-8AEB-E900244604F0}" type="slidenum">
              <a:rPr lang="sv-SE">
                <a:solidFill>
                  <a:srgbClr val="002F5F">
                    <a:tint val="75000"/>
                  </a:srgbClr>
                </a:solidFill>
                <a:latin typeface="Verdana"/>
              </a:rPr>
              <a:pPr/>
              <a:t>10</a:t>
            </a:fld>
            <a:endParaRPr lang="sv-SE">
              <a:solidFill>
                <a:srgbClr val="002F5F">
                  <a:tint val="75000"/>
                </a:srgbClr>
              </a:solidFill>
              <a:latin typeface="Verdana"/>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7820"/>
          <a:stretch/>
        </p:blipFill>
        <p:spPr>
          <a:xfrm>
            <a:off x="4626006" y="1861276"/>
            <a:ext cx="3819904" cy="2914656"/>
          </a:xfrm>
          <a:prstGeom prst="rect">
            <a:avLst/>
          </a:prstGeom>
        </p:spPr>
      </p:pic>
      <p:pic>
        <p:nvPicPr>
          <p:cNvPr id="3" name="Picture 2"/>
          <p:cNvPicPr>
            <a:picLocks noChangeAspect="1"/>
          </p:cNvPicPr>
          <p:nvPr/>
        </p:nvPicPr>
        <p:blipFill rotWithShape="1">
          <a:blip r:embed="rId4"/>
          <a:srcRect l="17294"/>
          <a:stretch/>
        </p:blipFill>
        <p:spPr>
          <a:xfrm>
            <a:off x="240475" y="2061815"/>
            <a:ext cx="3843865" cy="2534543"/>
          </a:xfrm>
          <a:prstGeom prst="rect">
            <a:avLst/>
          </a:prstGeom>
        </p:spPr>
      </p:pic>
      <p:sp>
        <p:nvSpPr>
          <p:cNvPr id="6" name="TextBox 5"/>
          <p:cNvSpPr txBox="1"/>
          <p:nvPr/>
        </p:nvSpPr>
        <p:spPr>
          <a:xfrm>
            <a:off x="874108" y="1791922"/>
            <a:ext cx="2578206" cy="346249"/>
          </a:xfrm>
          <a:prstGeom prst="rect">
            <a:avLst/>
          </a:prstGeom>
          <a:noFill/>
        </p:spPr>
        <p:txBody>
          <a:bodyPr wrap="none" rtlCol="0">
            <a:spAutoFit/>
          </a:bodyPr>
          <a:lstStyle/>
          <a:p>
            <a:r>
              <a:rPr lang="en-GB" sz="1650" dirty="0">
                <a:solidFill>
                  <a:prstClr val="black"/>
                </a:solidFill>
                <a:latin typeface="Gill Sans MT" panose="020B0502020104020203" pitchFamily="34" charset="0"/>
              </a:rPr>
              <a:t>Emission regions (HTAP v2)</a:t>
            </a:r>
          </a:p>
        </p:txBody>
      </p:sp>
      <p:sp>
        <p:nvSpPr>
          <p:cNvPr id="8" name="TextBox 7"/>
          <p:cNvSpPr txBox="1"/>
          <p:nvPr/>
        </p:nvSpPr>
        <p:spPr>
          <a:xfrm>
            <a:off x="5166067" y="1799027"/>
            <a:ext cx="2180405" cy="346249"/>
          </a:xfrm>
          <a:prstGeom prst="rect">
            <a:avLst/>
          </a:prstGeom>
          <a:solidFill>
            <a:sysClr val="window" lastClr="FFFFFF"/>
          </a:solidFill>
        </p:spPr>
        <p:txBody>
          <a:bodyPr wrap="none" rtlCol="0">
            <a:spAutoFit/>
          </a:bodyPr>
          <a:lstStyle/>
          <a:p>
            <a:pPr fontAlgn="base">
              <a:spcBef>
                <a:spcPct val="0"/>
              </a:spcBef>
              <a:spcAft>
                <a:spcPct val="0"/>
              </a:spcAft>
              <a:defRPr/>
            </a:pPr>
            <a:r>
              <a:rPr lang="sv-SE" sz="1650" kern="0" dirty="0">
                <a:solidFill>
                  <a:prstClr val="black"/>
                </a:solidFill>
                <a:latin typeface="Gill Sans MT" panose="020B0502020104020203" pitchFamily="34" charset="0"/>
                <a:cs typeface="Arial" charset="0"/>
              </a:rPr>
              <a:t>SO</a:t>
            </a:r>
            <a:r>
              <a:rPr lang="sv-SE" sz="1650" kern="0" baseline="-25000" dirty="0">
                <a:solidFill>
                  <a:prstClr val="black"/>
                </a:solidFill>
                <a:latin typeface="Gill Sans MT" panose="020B0502020104020203" pitchFamily="34" charset="0"/>
                <a:cs typeface="Arial" charset="0"/>
              </a:rPr>
              <a:t>2</a:t>
            </a:r>
            <a:r>
              <a:rPr lang="sv-SE" sz="1650" kern="0" dirty="0">
                <a:solidFill>
                  <a:prstClr val="black"/>
                </a:solidFill>
                <a:latin typeface="Gill Sans MT" panose="020B0502020104020203" pitchFamily="34" charset="0"/>
                <a:cs typeface="Arial" charset="0"/>
              </a:rPr>
              <a:t> emissions [Tg yr</a:t>
            </a:r>
            <a:r>
              <a:rPr lang="sv-SE" sz="1650" kern="0" baseline="30000" dirty="0">
                <a:solidFill>
                  <a:prstClr val="black"/>
                </a:solidFill>
                <a:latin typeface="Gill Sans MT" panose="020B0502020104020203" pitchFamily="34" charset="0"/>
                <a:cs typeface="Arial" charset="0"/>
              </a:rPr>
              <a:t>-1</a:t>
            </a:r>
            <a:r>
              <a:rPr lang="sv-SE" sz="1650" kern="0" dirty="0">
                <a:solidFill>
                  <a:prstClr val="black"/>
                </a:solidFill>
                <a:latin typeface="Gill Sans MT" panose="020B0502020104020203" pitchFamily="34" charset="0"/>
                <a:cs typeface="Arial" charset="0"/>
              </a:rPr>
              <a:t>]</a:t>
            </a:r>
            <a:endParaRPr lang="en-US" sz="1650" kern="0" dirty="0">
              <a:solidFill>
                <a:prstClr val="black"/>
              </a:solidFill>
              <a:latin typeface="Gill Sans MT" panose="020B0502020104020203" pitchFamily="34" charset="0"/>
              <a:cs typeface="Arial" charset="0"/>
            </a:endParaRPr>
          </a:p>
        </p:txBody>
      </p:sp>
      <p:sp>
        <p:nvSpPr>
          <p:cNvPr id="11" name="TextBox 10"/>
          <p:cNvSpPr txBox="1"/>
          <p:nvPr/>
        </p:nvSpPr>
        <p:spPr>
          <a:xfrm>
            <a:off x="4778636" y="5212906"/>
            <a:ext cx="3786027" cy="1015663"/>
          </a:xfrm>
          <a:prstGeom prst="rect">
            <a:avLst/>
          </a:prstGeom>
          <a:noFill/>
        </p:spPr>
        <p:txBody>
          <a:bodyPr wrap="square" rtlCol="0">
            <a:spAutoFit/>
          </a:bodyPr>
          <a:lstStyle/>
          <a:p>
            <a:pPr algn="ctr" fontAlgn="base">
              <a:spcBef>
                <a:spcPct val="0"/>
              </a:spcBef>
              <a:spcAft>
                <a:spcPct val="0"/>
              </a:spcAft>
            </a:pPr>
            <a:r>
              <a:rPr lang="sv-SE" sz="2000" dirty="0">
                <a:solidFill>
                  <a:prstClr val="black"/>
                </a:solidFill>
                <a:latin typeface="Gill Sans MT" panose="020B0502020104020203" pitchFamily="34" charset="0"/>
                <a:cs typeface="Arial" charset="0"/>
              </a:rPr>
              <a:t>Emission changes normalized to give approximately the same radiative forcing </a:t>
            </a:r>
            <a:endParaRPr lang="en-US" sz="2000" dirty="0">
              <a:solidFill>
                <a:prstClr val="black"/>
              </a:solidFill>
              <a:latin typeface="Gill Sans MT" panose="020B0502020104020203" pitchFamily="34" charset="0"/>
              <a:cs typeface="Arial" charset="0"/>
            </a:endParaRPr>
          </a:p>
        </p:txBody>
      </p:sp>
      <p:sp>
        <p:nvSpPr>
          <p:cNvPr id="12" name="Left Brace 11"/>
          <p:cNvSpPr/>
          <p:nvPr/>
        </p:nvSpPr>
        <p:spPr>
          <a:xfrm rot="16200000">
            <a:off x="6592311" y="3787436"/>
            <a:ext cx="381260" cy="2329527"/>
          </a:xfrm>
          <a:prstGeom prst="leftBrace">
            <a:avLst>
              <a:gd name="adj1" fmla="val 0"/>
              <a:gd name="adj2" fmla="val 50000"/>
            </a:avLst>
          </a:prstGeom>
          <a:noFill/>
          <a:ln w="9525" cap="flat" cmpd="sng" algn="ctr">
            <a:solidFill>
              <a:sysClr val="windowText" lastClr="000000"/>
            </a:solidFill>
            <a:prstDash val="solid"/>
          </a:ln>
          <a:effectLst/>
        </p:spPr>
        <p:txBody>
          <a:bodyPr rtlCol="0" anchor="ctr"/>
          <a:lstStyle/>
          <a:p>
            <a:pPr algn="ctr" fontAlgn="base">
              <a:spcBef>
                <a:spcPct val="0"/>
              </a:spcBef>
              <a:spcAft>
                <a:spcPct val="0"/>
              </a:spcAft>
              <a:defRPr/>
            </a:pPr>
            <a:endParaRPr lang="en-US" sz="1350" kern="0">
              <a:solidFill>
                <a:prstClr val="black"/>
              </a:solidFill>
              <a:latin typeface="Calibri"/>
            </a:endParaRPr>
          </a:p>
        </p:txBody>
      </p:sp>
      <p:sp>
        <p:nvSpPr>
          <p:cNvPr id="13" name="Title 1"/>
          <p:cNvSpPr txBox="1">
            <a:spLocks/>
          </p:cNvSpPr>
          <p:nvPr/>
        </p:nvSpPr>
        <p:spPr>
          <a:xfrm>
            <a:off x="240476" y="944725"/>
            <a:ext cx="8746176" cy="854869"/>
          </a:xfrm>
          <a:prstGeom prst="rect">
            <a:avLst/>
          </a:prstGeom>
        </p:spPr>
        <p:txBody>
          <a:bodyPr/>
          <a:lstStyle/>
          <a:p>
            <a:pPr algn="ctr" eaLnBrk="0" fontAlgn="base" hangingPunct="0">
              <a:spcBef>
                <a:spcPct val="0"/>
              </a:spcBef>
              <a:spcAft>
                <a:spcPct val="0"/>
              </a:spcAft>
              <a:defRPr/>
            </a:pPr>
            <a:r>
              <a:rPr lang="en-GB" sz="2550" b="1" dirty="0">
                <a:latin typeface="Gill Sans MT" panose="020B0502020104020203" pitchFamily="34" charset="0"/>
              </a:rPr>
              <a:t>Does the emission region matter?</a:t>
            </a:r>
          </a:p>
        </p:txBody>
      </p:sp>
      <p:sp>
        <p:nvSpPr>
          <p:cNvPr id="14" name="TextBox 13"/>
          <p:cNvSpPr txBox="1"/>
          <p:nvPr/>
        </p:nvSpPr>
        <p:spPr>
          <a:xfrm>
            <a:off x="4795930" y="4499054"/>
            <a:ext cx="530915" cy="300082"/>
          </a:xfrm>
          <a:prstGeom prst="rect">
            <a:avLst/>
          </a:prstGeom>
          <a:solidFill>
            <a:sysClr val="window" lastClr="FFFFFF"/>
          </a:solidFill>
        </p:spPr>
        <p:txBody>
          <a:bodyPr wrap="none" rtlCol="0">
            <a:spAutoFit/>
          </a:bodyPr>
          <a:lstStyle/>
          <a:p>
            <a:pPr fontAlgn="base">
              <a:spcBef>
                <a:spcPct val="0"/>
              </a:spcBef>
              <a:spcAft>
                <a:spcPct val="0"/>
              </a:spcAft>
              <a:defRPr/>
            </a:pPr>
            <a:r>
              <a:rPr lang="sv-SE" sz="1350" kern="0" dirty="0">
                <a:solidFill>
                  <a:prstClr val="black"/>
                </a:solidFill>
                <a:latin typeface="Gill Sans MT" panose="020B0502020104020203" pitchFamily="34" charset="0"/>
                <a:cs typeface="Arial" charset="0"/>
              </a:rPr>
              <a:t>2000</a:t>
            </a:r>
            <a:endParaRPr lang="en-US" sz="1350" kern="0" dirty="0">
              <a:solidFill>
                <a:prstClr val="black"/>
              </a:solidFill>
              <a:latin typeface="Gill Sans MT" panose="020B0502020104020203" pitchFamily="34" charset="0"/>
              <a:cs typeface="Arial" charset="0"/>
            </a:endParaRPr>
          </a:p>
        </p:txBody>
      </p:sp>
      <p:sp>
        <p:nvSpPr>
          <p:cNvPr id="15" name="TextBox 14"/>
          <p:cNvSpPr txBox="1"/>
          <p:nvPr/>
        </p:nvSpPr>
        <p:spPr>
          <a:xfrm>
            <a:off x="5501735" y="4478097"/>
            <a:ext cx="616124" cy="300082"/>
          </a:xfrm>
          <a:prstGeom prst="rect">
            <a:avLst/>
          </a:prstGeom>
          <a:solidFill>
            <a:sysClr val="window" lastClr="FFFFFF"/>
          </a:solidFill>
        </p:spPr>
        <p:txBody>
          <a:bodyPr wrap="square" rtlCol="0">
            <a:spAutoFit/>
          </a:bodyPr>
          <a:lstStyle/>
          <a:p>
            <a:pPr fontAlgn="base">
              <a:spcBef>
                <a:spcPct val="0"/>
              </a:spcBef>
              <a:spcAft>
                <a:spcPct val="0"/>
              </a:spcAft>
              <a:defRPr/>
            </a:pPr>
            <a:r>
              <a:rPr lang="sv-SE" sz="1350" kern="0" dirty="0">
                <a:solidFill>
                  <a:prstClr val="black"/>
                </a:solidFill>
                <a:latin typeface="Gill Sans MT" panose="020B0502020104020203" pitchFamily="34" charset="0"/>
                <a:cs typeface="Arial" charset="0"/>
              </a:rPr>
              <a:t>7×EU</a:t>
            </a:r>
            <a:endParaRPr lang="en-US" sz="1350" kern="0" dirty="0">
              <a:solidFill>
                <a:prstClr val="black"/>
              </a:solidFill>
              <a:latin typeface="Gill Sans MT" panose="020B0502020104020203" pitchFamily="34" charset="0"/>
              <a:cs typeface="Arial" charset="0"/>
            </a:endParaRPr>
          </a:p>
        </p:txBody>
      </p:sp>
      <p:sp>
        <p:nvSpPr>
          <p:cNvPr id="18" name="TextBox 17"/>
          <p:cNvSpPr txBox="1"/>
          <p:nvPr/>
        </p:nvSpPr>
        <p:spPr>
          <a:xfrm>
            <a:off x="6128771" y="4499054"/>
            <a:ext cx="774422" cy="300082"/>
          </a:xfrm>
          <a:prstGeom prst="rect">
            <a:avLst/>
          </a:prstGeom>
          <a:solidFill>
            <a:sysClr val="window" lastClr="FFFFFF"/>
          </a:solidFill>
        </p:spPr>
        <p:txBody>
          <a:bodyPr wrap="square" rtlCol="0">
            <a:spAutoFit/>
          </a:bodyPr>
          <a:lstStyle/>
          <a:p>
            <a:pPr fontAlgn="base">
              <a:spcBef>
                <a:spcPct val="0"/>
              </a:spcBef>
              <a:spcAft>
                <a:spcPct val="0"/>
              </a:spcAft>
              <a:defRPr/>
            </a:pPr>
            <a:r>
              <a:rPr lang="sv-SE" sz="1350" kern="0" dirty="0">
                <a:solidFill>
                  <a:prstClr val="black"/>
                </a:solidFill>
                <a:latin typeface="Gill Sans MT" panose="020B0502020104020203" pitchFamily="34" charset="0"/>
                <a:cs typeface="Arial" charset="0"/>
              </a:rPr>
              <a:t>5×NA</a:t>
            </a:r>
            <a:endParaRPr lang="en-US" sz="1350" kern="0" dirty="0">
              <a:solidFill>
                <a:prstClr val="black"/>
              </a:solidFill>
              <a:latin typeface="Gill Sans MT" panose="020B0502020104020203" pitchFamily="34" charset="0"/>
              <a:cs typeface="Arial" charset="0"/>
            </a:endParaRPr>
          </a:p>
        </p:txBody>
      </p:sp>
      <p:sp>
        <p:nvSpPr>
          <p:cNvPr id="19" name="TextBox 18"/>
          <p:cNvSpPr txBox="1"/>
          <p:nvPr/>
        </p:nvSpPr>
        <p:spPr>
          <a:xfrm>
            <a:off x="6806482" y="4499054"/>
            <a:ext cx="685847" cy="300082"/>
          </a:xfrm>
          <a:prstGeom prst="rect">
            <a:avLst/>
          </a:prstGeom>
          <a:solidFill>
            <a:sysClr val="window" lastClr="FFFFFF"/>
          </a:solidFill>
        </p:spPr>
        <p:txBody>
          <a:bodyPr wrap="square" rtlCol="0">
            <a:spAutoFit/>
          </a:bodyPr>
          <a:lstStyle/>
          <a:p>
            <a:pPr fontAlgn="base">
              <a:spcBef>
                <a:spcPct val="0"/>
              </a:spcBef>
              <a:spcAft>
                <a:spcPct val="0"/>
              </a:spcAft>
              <a:defRPr/>
            </a:pPr>
            <a:r>
              <a:rPr lang="sv-SE" sz="1350" kern="0" dirty="0">
                <a:solidFill>
                  <a:prstClr val="black"/>
                </a:solidFill>
                <a:latin typeface="Gill Sans MT" panose="020B0502020104020203" pitchFamily="34" charset="0"/>
                <a:cs typeface="Arial" charset="0"/>
              </a:rPr>
              <a:t>5×EA</a:t>
            </a:r>
            <a:endParaRPr lang="en-US" sz="1350" kern="0" dirty="0">
              <a:solidFill>
                <a:prstClr val="black"/>
              </a:solidFill>
              <a:latin typeface="Gill Sans MT" panose="020B0502020104020203" pitchFamily="34" charset="0"/>
              <a:cs typeface="Arial" charset="0"/>
            </a:endParaRPr>
          </a:p>
        </p:txBody>
      </p:sp>
      <p:sp>
        <p:nvSpPr>
          <p:cNvPr id="20" name="TextBox 19"/>
          <p:cNvSpPr txBox="1"/>
          <p:nvPr/>
        </p:nvSpPr>
        <p:spPr>
          <a:xfrm>
            <a:off x="7351528" y="4499054"/>
            <a:ext cx="750553" cy="300082"/>
          </a:xfrm>
          <a:prstGeom prst="rect">
            <a:avLst/>
          </a:prstGeom>
          <a:solidFill>
            <a:sysClr val="window" lastClr="FFFFFF"/>
          </a:solidFill>
        </p:spPr>
        <p:txBody>
          <a:bodyPr wrap="square" rtlCol="0">
            <a:spAutoFit/>
          </a:bodyPr>
          <a:lstStyle/>
          <a:p>
            <a:pPr fontAlgn="base">
              <a:spcBef>
                <a:spcPct val="0"/>
              </a:spcBef>
              <a:spcAft>
                <a:spcPct val="0"/>
              </a:spcAft>
              <a:defRPr/>
            </a:pPr>
            <a:r>
              <a:rPr lang="sv-SE" sz="1350" kern="0" dirty="0">
                <a:solidFill>
                  <a:prstClr val="black"/>
                </a:solidFill>
                <a:latin typeface="Gill Sans MT" panose="020B0502020104020203" pitchFamily="34" charset="0"/>
                <a:cs typeface="Arial" charset="0"/>
              </a:rPr>
              <a:t>10×SA</a:t>
            </a:r>
            <a:endParaRPr lang="en-US" sz="1350" kern="0" dirty="0">
              <a:solidFill>
                <a:prstClr val="black"/>
              </a:solidFill>
              <a:latin typeface="Gill Sans MT" panose="020B0502020104020203" pitchFamily="34" charset="0"/>
              <a:cs typeface="Arial" charset="0"/>
            </a:endParaRPr>
          </a:p>
        </p:txBody>
      </p:sp>
      <p:sp>
        <p:nvSpPr>
          <p:cNvPr id="21" name="TextBox 20"/>
          <p:cNvSpPr txBox="1"/>
          <p:nvPr/>
        </p:nvSpPr>
        <p:spPr>
          <a:xfrm>
            <a:off x="4309811" y="2061815"/>
            <a:ext cx="444352" cy="300082"/>
          </a:xfrm>
          <a:prstGeom prst="rect">
            <a:avLst/>
          </a:prstGeom>
          <a:solidFill>
            <a:sysClr val="window" lastClr="FFFFFF"/>
          </a:solidFill>
        </p:spPr>
        <p:txBody>
          <a:bodyPr wrap="none" rtlCol="0">
            <a:spAutoFit/>
          </a:bodyPr>
          <a:lstStyle/>
          <a:p>
            <a:pPr algn="r" fontAlgn="base">
              <a:spcBef>
                <a:spcPct val="0"/>
              </a:spcBef>
              <a:spcAft>
                <a:spcPct val="0"/>
              </a:spcAft>
              <a:defRPr/>
            </a:pPr>
            <a:r>
              <a:rPr lang="sv-SE" sz="1350" kern="0" dirty="0">
                <a:solidFill>
                  <a:prstClr val="black"/>
                </a:solidFill>
                <a:latin typeface="Gill Sans MT" panose="020B0502020104020203" pitchFamily="34" charset="0"/>
                <a:cs typeface="Arial" charset="0"/>
              </a:rPr>
              <a:t>250</a:t>
            </a:r>
            <a:endParaRPr lang="en-US" sz="1350" kern="0" dirty="0">
              <a:solidFill>
                <a:prstClr val="black"/>
              </a:solidFill>
              <a:latin typeface="Gill Sans MT" panose="020B0502020104020203" pitchFamily="34" charset="0"/>
              <a:cs typeface="Arial" charset="0"/>
            </a:endParaRPr>
          </a:p>
        </p:txBody>
      </p:sp>
      <p:sp>
        <p:nvSpPr>
          <p:cNvPr id="22" name="TextBox 21"/>
          <p:cNvSpPr txBox="1"/>
          <p:nvPr/>
        </p:nvSpPr>
        <p:spPr>
          <a:xfrm>
            <a:off x="4309811" y="2493863"/>
            <a:ext cx="444352" cy="300082"/>
          </a:xfrm>
          <a:prstGeom prst="rect">
            <a:avLst/>
          </a:prstGeom>
          <a:solidFill>
            <a:sysClr val="window" lastClr="FFFFFF"/>
          </a:solidFill>
        </p:spPr>
        <p:txBody>
          <a:bodyPr wrap="none" rtlCol="0">
            <a:spAutoFit/>
          </a:bodyPr>
          <a:lstStyle/>
          <a:p>
            <a:pPr algn="r" fontAlgn="base">
              <a:spcBef>
                <a:spcPct val="0"/>
              </a:spcBef>
              <a:spcAft>
                <a:spcPct val="0"/>
              </a:spcAft>
              <a:defRPr/>
            </a:pPr>
            <a:r>
              <a:rPr lang="sv-SE" sz="1350" kern="0" dirty="0">
                <a:solidFill>
                  <a:prstClr val="black"/>
                </a:solidFill>
                <a:latin typeface="Gill Sans MT" panose="020B0502020104020203" pitchFamily="34" charset="0"/>
                <a:cs typeface="Arial" charset="0"/>
              </a:rPr>
              <a:t>200</a:t>
            </a:r>
            <a:endParaRPr lang="en-US" sz="1350" kern="0" dirty="0">
              <a:solidFill>
                <a:prstClr val="black"/>
              </a:solidFill>
              <a:latin typeface="Gill Sans MT" panose="020B0502020104020203" pitchFamily="34" charset="0"/>
              <a:cs typeface="Arial" charset="0"/>
            </a:endParaRPr>
          </a:p>
        </p:txBody>
      </p:sp>
      <p:sp>
        <p:nvSpPr>
          <p:cNvPr id="23" name="TextBox 22"/>
          <p:cNvSpPr txBox="1"/>
          <p:nvPr/>
        </p:nvSpPr>
        <p:spPr>
          <a:xfrm>
            <a:off x="4309811" y="2932880"/>
            <a:ext cx="444352" cy="300082"/>
          </a:xfrm>
          <a:prstGeom prst="rect">
            <a:avLst/>
          </a:prstGeom>
          <a:solidFill>
            <a:sysClr val="window" lastClr="FFFFFF"/>
          </a:solidFill>
        </p:spPr>
        <p:txBody>
          <a:bodyPr wrap="none" rtlCol="0">
            <a:spAutoFit/>
          </a:bodyPr>
          <a:lstStyle/>
          <a:p>
            <a:pPr algn="r" fontAlgn="base">
              <a:spcBef>
                <a:spcPct val="0"/>
              </a:spcBef>
              <a:spcAft>
                <a:spcPct val="0"/>
              </a:spcAft>
              <a:defRPr/>
            </a:pPr>
            <a:r>
              <a:rPr lang="sv-SE" sz="1350" kern="0" dirty="0">
                <a:solidFill>
                  <a:prstClr val="black"/>
                </a:solidFill>
                <a:latin typeface="Gill Sans MT" panose="020B0502020104020203" pitchFamily="34" charset="0"/>
                <a:cs typeface="Arial" charset="0"/>
              </a:rPr>
              <a:t>150</a:t>
            </a:r>
            <a:endParaRPr lang="en-US" sz="1350" kern="0" dirty="0">
              <a:solidFill>
                <a:prstClr val="black"/>
              </a:solidFill>
              <a:latin typeface="Gill Sans MT" panose="020B0502020104020203" pitchFamily="34" charset="0"/>
              <a:cs typeface="Arial" charset="0"/>
            </a:endParaRPr>
          </a:p>
        </p:txBody>
      </p:sp>
      <p:sp>
        <p:nvSpPr>
          <p:cNvPr id="24" name="TextBox 23"/>
          <p:cNvSpPr txBox="1"/>
          <p:nvPr/>
        </p:nvSpPr>
        <p:spPr>
          <a:xfrm>
            <a:off x="4309811" y="3411965"/>
            <a:ext cx="444352" cy="300082"/>
          </a:xfrm>
          <a:prstGeom prst="rect">
            <a:avLst/>
          </a:prstGeom>
          <a:solidFill>
            <a:sysClr val="window" lastClr="FFFFFF"/>
          </a:solidFill>
        </p:spPr>
        <p:txBody>
          <a:bodyPr wrap="none" rtlCol="0">
            <a:spAutoFit/>
          </a:bodyPr>
          <a:lstStyle/>
          <a:p>
            <a:pPr algn="r" fontAlgn="base">
              <a:spcBef>
                <a:spcPct val="0"/>
              </a:spcBef>
              <a:spcAft>
                <a:spcPct val="0"/>
              </a:spcAft>
              <a:defRPr/>
            </a:pPr>
            <a:r>
              <a:rPr lang="sv-SE" sz="1350" kern="0" dirty="0">
                <a:solidFill>
                  <a:prstClr val="black"/>
                </a:solidFill>
                <a:latin typeface="Gill Sans MT" panose="020B0502020104020203" pitchFamily="34" charset="0"/>
                <a:cs typeface="Arial" charset="0"/>
              </a:rPr>
              <a:t>100</a:t>
            </a:r>
            <a:endParaRPr lang="en-US" sz="1350" kern="0" dirty="0">
              <a:solidFill>
                <a:prstClr val="black"/>
              </a:solidFill>
              <a:latin typeface="Gill Sans MT" panose="020B0502020104020203" pitchFamily="34" charset="0"/>
              <a:cs typeface="Arial" charset="0"/>
            </a:endParaRPr>
          </a:p>
        </p:txBody>
      </p:sp>
      <p:sp>
        <p:nvSpPr>
          <p:cNvPr id="25" name="TextBox 24"/>
          <p:cNvSpPr txBox="1"/>
          <p:nvPr/>
        </p:nvSpPr>
        <p:spPr>
          <a:xfrm>
            <a:off x="4396372" y="3850982"/>
            <a:ext cx="357791" cy="300082"/>
          </a:xfrm>
          <a:prstGeom prst="rect">
            <a:avLst/>
          </a:prstGeom>
          <a:solidFill>
            <a:sysClr val="window" lastClr="FFFFFF"/>
          </a:solidFill>
        </p:spPr>
        <p:txBody>
          <a:bodyPr wrap="none" rtlCol="0">
            <a:spAutoFit/>
          </a:bodyPr>
          <a:lstStyle/>
          <a:p>
            <a:pPr algn="r" fontAlgn="base">
              <a:spcBef>
                <a:spcPct val="0"/>
              </a:spcBef>
              <a:spcAft>
                <a:spcPct val="0"/>
              </a:spcAft>
              <a:defRPr/>
            </a:pPr>
            <a:r>
              <a:rPr lang="sv-SE" sz="1350" kern="0" dirty="0">
                <a:solidFill>
                  <a:prstClr val="black"/>
                </a:solidFill>
                <a:latin typeface="Gill Sans MT" panose="020B0502020104020203" pitchFamily="34" charset="0"/>
                <a:cs typeface="Arial" charset="0"/>
              </a:rPr>
              <a:t>50</a:t>
            </a:r>
            <a:endParaRPr lang="en-US" sz="1350" kern="0" dirty="0">
              <a:solidFill>
                <a:prstClr val="black"/>
              </a:solidFill>
              <a:latin typeface="Gill Sans MT" panose="020B0502020104020203" pitchFamily="34" charset="0"/>
              <a:cs typeface="Arial" charset="0"/>
            </a:endParaRPr>
          </a:p>
        </p:txBody>
      </p:sp>
      <p:sp>
        <p:nvSpPr>
          <p:cNvPr id="26" name="TextBox 25"/>
          <p:cNvSpPr txBox="1"/>
          <p:nvPr/>
        </p:nvSpPr>
        <p:spPr>
          <a:xfrm>
            <a:off x="4482934" y="4330067"/>
            <a:ext cx="271228" cy="300082"/>
          </a:xfrm>
          <a:prstGeom prst="rect">
            <a:avLst/>
          </a:prstGeom>
          <a:solidFill>
            <a:sysClr val="window" lastClr="FFFFFF"/>
          </a:solidFill>
        </p:spPr>
        <p:txBody>
          <a:bodyPr wrap="none" rtlCol="0">
            <a:spAutoFit/>
          </a:bodyPr>
          <a:lstStyle/>
          <a:p>
            <a:pPr algn="r" fontAlgn="base">
              <a:spcBef>
                <a:spcPct val="0"/>
              </a:spcBef>
              <a:spcAft>
                <a:spcPct val="0"/>
              </a:spcAft>
              <a:defRPr/>
            </a:pPr>
            <a:r>
              <a:rPr lang="sv-SE" sz="1350" kern="0" dirty="0">
                <a:solidFill>
                  <a:prstClr val="black"/>
                </a:solidFill>
                <a:latin typeface="Gill Sans MT" panose="020B0502020104020203" pitchFamily="34" charset="0"/>
                <a:cs typeface="Arial" charset="0"/>
              </a:rPr>
              <a:t>0</a:t>
            </a:r>
            <a:endParaRPr lang="en-US" sz="1350" kern="0" dirty="0">
              <a:solidFill>
                <a:prstClr val="black"/>
              </a:solidFill>
              <a:latin typeface="Gill Sans MT" panose="020B0502020104020203" pitchFamily="34" charset="0"/>
              <a:cs typeface="Arial" charset="0"/>
            </a:endParaRPr>
          </a:p>
        </p:txBody>
      </p:sp>
      <p:sp>
        <p:nvSpPr>
          <p:cNvPr id="28" name="TextBox 27"/>
          <p:cNvSpPr txBox="1"/>
          <p:nvPr/>
        </p:nvSpPr>
        <p:spPr>
          <a:xfrm>
            <a:off x="123758" y="5619762"/>
            <a:ext cx="4914546" cy="369332"/>
          </a:xfrm>
          <a:prstGeom prst="rect">
            <a:avLst/>
          </a:prstGeom>
          <a:noFill/>
        </p:spPr>
        <p:txBody>
          <a:bodyPr wrap="square" rtlCol="0">
            <a:spAutoFit/>
          </a:bodyPr>
          <a:lstStyle/>
          <a:p>
            <a:r>
              <a:rPr lang="sv-SE" dirty="0">
                <a:solidFill>
                  <a:srgbClr val="002F5F"/>
                </a:solidFill>
                <a:latin typeface="Gill Sans MT" panose="020B0502020104020203" pitchFamily="34" charset="0"/>
              </a:rPr>
              <a:t>Lewinschal et al. (2019)</a:t>
            </a:r>
            <a:endParaRPr lang="en-US" dirty="0">
              <a:solidFill>
                <a:srgbClr val="002F5F"/>
              </a:solidFill>
              <a:latin typeface="Gill Sans MT" panose="020B0502020104020203" pitchFamily="34" charset="0"/>
            </a:endParaRPr>
          </a:p>
        </p:txBody>
      </p:sp>
      <p:sp>
        <p:nvSpPr>
          <p:cNvPr id="5" name="Rectangle 4">
            <a:extLst>
              <a:ext uri="{FF2B5EF4-FFF2-40B4-BE49-F238E27FC236}">
                <a16:creationId xmlns:a16="http://schemas.microsoft.com/office/drawing/2014/main" xmlns="" id="{23216091-E969-5C45-A6DE-7A94DAC12754}"/>
              </a:ext>
            </a:extLst>
          </p:cNvPr>
          <p:cNvSpPr/>
          <p:nvPr/>
        </p:nvSpPr>
        <p:spPr>
          <a:xfrm>
            <a:off x="4084340" y="1611630"/>
            <a:ext cx="4613890" cy="4892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35019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159624" y="5363538"/>
            <a:ext cx="1600200" cy="226800"/>
          </a:xfrm>
        </p:spPr>
        <p:txBody>
          <a:bodyPr/>
          <a:lstStyle/>
          <a:p>
            <a:fld id="{F6836F3A-E639-40A3-8AEB-E900244604F0}" type="slidenum">
              <a:rPr lang="sv-SE">
                <a:solidFill>
                  <a:srgbClr val="002F5F">
                    <a:tint val="75000"/>
                  </a:srgbClr>
                </a:solidFill>
                <a:latin typeface="Verdana"/>
              </a:rPr>
              <a:pPr/>
              <a:t>11</a:t>
            </a:fld>
            <a:endParaRPr lang="sv-SE">
              <a:solidFill>
                <a:srgbClr val="002F5F">
                  <a:tint val="75000"/>
                </a:srgbClr>
              </a:solidFill>
              <a:latin typeface="Verdana"/>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6673" t="3239" r="47076" b="54653"/>
          <a:stretch/>
        </p:blipFill>
        <p:spPr>
          <a:xfrm>
            <a:off x="1514308" y="1052736"/>
            <a:ext cx="3024336" cy="2106234"/>
          </a:xfrm>
          <a:prstGeom prst="rect">
            <a:avLst/>
          </a:prstGeom>
        </p:spPr>
      </p:pic>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l="6673" t="50619" r="47173" b="7273"/>
          <a:stretch/>
        </p:blipFill>
        <p:spPr>
          <a:xfrm>
            <a:off x="1514308" y="3429000"/>
            <a:ext cx="3018048" cy="2106234"/>
          </a:xfrm>
          <a:prstGeom prst="rect">
            <a:avLst/>
          </a:prstGeom>
        </p:spPr>
      </p:pic>
      <p:pic>
        <p:nvPicPr>
          <p:cNvPr id="25" name="Picture 24"/>
          <p:cNvPicPr>
            <a:picLocks noChangeAspect="1"/>
          </p:cNvPicPr>
          <p:nvPr/>
        </p:nvPicPr>
        <p:blipFill rotWithShape="1">
          <a:blip r:embed="rId3">
            <a:extLst>
              <a:ext uri="{28A0092B-C50C-407E-A947-70E740481C1C}">
                <a14:useLocalDpi xmlns:a14="http://schemas.microsoft.com/office/drawing/2010/main" val="0"/>
              </a:ext>
            </a:extLst>
          </a:blip>
          <a:srcRect l="52828" t="50620" b="6193"/>
          <a:stretch/>
        </p:blipFill>
        <p:spPr>
          <a:xfrm>
            <a:off x="4889748" y="3429000"/>
            <a:ext cx="3084630" cy="2160240"/>
          </a:xfrm>
          <a:prstGeom prst="rect">
            <a:avLst/>
          </a:prstGeom>
        </p:spPr>
      </p:pic>
      <p:sp>
        <p:nvSpPr>
          <p:cNvPr id="26" name="Rectangle 25"/>
          <p:cNvSpPr/>
          <p:nvPr/>
        </p:nvSpPr>
        <p:spPr>
          <a:xfrm>
            <a:off x="2033719" y="3158971"/>
            <a:ext cx="5677015" cy="233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Verdana"/>
            </a:endParaRPr>
          </a:p>
        </p:txBody>
      </p:sp>
      <p:sp>
        <p:nvSpPr>
          <p:cNvPr id="17" name="TextBox 16"/>
          <p:cNvSpPr txBox="1"/>
          <p:nvPr/>
        </p:nvSpPr>
        <p:spPr>
          <a:xfrm>
            <a:off x="1831960" y="3144162"/>
            <a:ext cx="809837" cy="253916"/>
          </a:xfrm>
          <a:prstGeom prst="rect">
            <a:avLst/>
          </a:prstGeom>
          <a:noFill/>
        </p:spPr>
        <p:txBody>
          <a:bodyPr wrap="none" rtlCol="0">
            <a:spAutoFit/>
          </a:bodyPr>
          <a:lstStyle/>
          <a:p>
            <a:pPr fontAlgn="base">
              <a:spcBef>
                <a:spcPct val="0"/>
              </a:spcBef>
              <a:spcAft>
                <a:spcPct val="0"/>
              </a:spcAft>
            </a:pPr>
            <a:r>
              <a:rPr lang="sv-SE" sz="1050" dirty="0">
                <a:solidFill>
                  <a:prstClr val="black"/>
                </a:solidFill>
                <a:latin typeface="Arial" charset="0"/>
                <a:cs typeface="Arial" charset="0"/>
              </a:rPr>
              <a:t>90</a:t>
            </a:r>
            <a:r>
              <a:rPr lang="sv-SE" sz="1050" baseline="30000" dirty="0">
                <a:solidFill>
                  <a:prstClr val="black"/>
                </a:solidFill>
                <a:latin typeface="Arial" charset="0"/>
                <a:cs typeface="Arial" charset="0"/>
              </a:rPr>
              <a:t>o</a:t>
            </a:r>
            <a:r>
              <a:rPr lang="sv-SE" sz="1050" dirty="0">
                <a:solidFill>
                  <a:prstClr val="black"/>
                </a:solidFill>
                <a:latin typeface="Arial" charset="0"/>
                <a:cs typeface="Arial" charset="0"/>
              </a:rPr>
              <a:t>S-20</a:t>
            </a:r>
            <a:r>
              <a:rPr lang="sv-SE" sz="1050" baseline="30000" dirty="0">
                <a:solidFill>
                  <a:prstClr val="black"/>
                </a:solidFill>
                <a:latin typeface="Arial" charset="0"/>
                <a:cs typeface="Arial" charset="0"/>
              </a:rPr>
              <a:t>o</a:t>
            </a:r>
            <a:r>
              <a:rPr lang="sv-SE" sz="1050" dirty="0">
                <a:solidFill>
                  <a:prstClr val="black"/>
                </a:solidFill>
                <a:latin typeface="Arial" charset="0"/>
                <a:cs typeface="Arial" charset="0"/>
              </a:rPr>
              <a:t>S</a:t>
            </a:r>
            <a:endParaRPr lang="en-US" sz="1050" dirty="0">
              <a:solidFill>
                <a:prstClr val="black"/>
              </a:solidFill>
              <a:latin typeface="Arial" charset="0"/>
              <a:cs typeface="Arial" charset="0"/>
            </a:endParaRPr>
          </a:p>
        </p:txBody>
      </p:sp>
      <p:sp>
        <p:nvSpPr>
          <p:cNvPr id="18" name="TextBox 17"/>
          <p:cNvSpPr txBox="1"/>
          <p:nvPr/>
        </p:nvSpPr>
        <p:spPr>
          <a:xfrm>
            <a:off x="2486417" y="3144162"/>
            <a:ext cx="817853" cy="253916"/>
          </a:xfrm>
          <a:prstGeom prst="rect">
            <a:avLst/>
          </a:prstGeom>
          <a:noFill/>
        </p:spPr>
        <p:txBody>
          <a:bodyPr wrap="none" rtlCol="0">
            <a:spAutoFit/>
          </a:bodyPr>
          <a:lstStyle/>
          <a:p>
            <a:pPr fontAlgn="base">
              <a:spcBef>
                <a:spcPct val="0"/>
              </a:spcBef>
              <a:spcAft>
                <a:spcPct val="0"/>
              </a:spcAft>
            </a:pPr>
            <a:r>
              <a:rPr lang="sv-SE" sz="1050" dirty="0">
                <a:solidFill>
                  <a:prstClr val="black"/>
                </a:solidFill>
                <a:latin typeface="Arial" charset="0"/>
                <a:cs typeface="Arial" charset="0"/>
              </a:rPr>
              <a:t>20</a:t>
            </a:r>
            <a:r>
              <a:rPr lang="sv-SE" sz="1050" baseline="30000" dirty="0">
                <a:solidFill>
                  <a:prstClr val="black"/>
                </a:solidFill>
                <a:latin typeface="Arial" charset="0"/>
                <a:cs typeface="Arial" charset="0"/>
              </a:rPr>
              <a:t>o</a:t>
            </a:r>
            <a:r>
              <a:rPr lang="sv-SE" sz="1050" dirty="0">
                <a:solidFill>
                  <a:prstClr val="black"/>
                </a:solidFill>
                <a:latin typeface="Arial" charset="0"/>
                <a:cs typeface="Arial" charset="0"/>
              </a:rPr>
              <a:t>S-20</a:t>
            </a:r>
            <a:r>
              <a:rPr lang="sv-SE" sz="1050" baseline="30000" dirty="0">
                <a:solidFill>
                  <a:prstClr val="black"/>
                </a:solidFill>
                <a:latin typeface="Arial" charset="0"/>
                <a:cs typeface="Arial" charset="0"/>
              </a:rPr>
              <a:t>o</a:t>
            </a:r>
            <a:r>
              <a:rPr lang="sv-SE" sz="1050" dirty="0">
                <a:solidFill>
                  <a:prstClr val="black"/>
                </a:solidFill>
                <a:latin typeface="Arial" charset="0"/>
                <a:cs typeface="Arial" charset="0"/>
              </a:rPr>
              <a:t>N</a:t>
            </a:r>
            <a:endParaRPr lang="en-US" sz="1050" dirty="0">
              <a:solidFill>
                <a:prstClr val="black"/>
              </a:solidFill>
              <a:latin typeface="Arial" charset="0"/>
              <a:cs typeface="Arial" charset="0"/>
            </a:endParaRPr>
          </a:p>
        </p:txBody>
      </p:sp>
      <p:sp>
        <p:nvSpPr>
          <p:cNvPr id="19" name="TextBox 18"/>
          <p:cNvSpPr txBox="1"/>
          <p:nvPr/>
        </p:nvSpPr>
        <p:spPr>
          <a:xfrm>
            <a:off x="3134489" y="3144162"/>
            <a:ext cx="825867" cy="253916"/>
          </a:xfrm>
          <a:prstGeom prst="rect">
            <a:avLst/>
          </a:prstGeom>
          <a:noFill/>
        </p:spPr>
        <p:txBody>
          <a:bodyPr wrap="none" rtlCol="0">
            <a:spAutoFit/>
          </a:bodyPr>
          <a:lstStyle/>
          <a:p>
            <a:pPr fontAlgn="base">
              <a:spcBef>
                <a:spcPct val="0"/>
              </a:spcBef>
              <a:spcAft>
                <a:spcPct val="0"/>
              </a:spcAft>
            </a:pPr>
            <a:r>
              <a:rPr lang="sv-SE" sz="1050" dirty="0">
                <a:solidFill>
                  <a:prstClr val="black"/>
                </a:solidFill>
                <a:latin typeface="Arial" charset="0"/>
                <a:cs typeface="Arial" charset="0"/>
              </a:rPr>
              <a:t>20</a:t>
            </a:r>
            <a:r>
              <a:rPr lang="sv-SE" sz="1050" baseline="30000" dirty="0">
                <a:solidFill>
                  <a:prstClr val="black"/>
                </a:solidFill>
                <a:latin typeface="Arial" charset="0"/>
                <a:cs typeface="Arial" charset="0"/>
              </a:rPr>
              <a:t>o</a:t>
            </a:r>
            <a:r>
              <a:rPr lang="sv-SE" sz="1050" dirty="0">
                <a:solidFill>
                  <a:prstClr val="black"/>
                </a:solidFill>
                <a:latin typeface="Arial" charset="0"/>
                <a:cs typeface="Arial" charset="0"/>
              </a:rPr>
              <a:t>N-60</a:t>
            </a:r>
            <a:r>
              <a:rPr lang="sv-SE" sz="1050" baseline="30000" dirty="0">
                <a:solidFill>
                  <a:prstClr val="black"/>
                </a:solidFill>
                <a:latin typeface="Arial" charset="0"/>
                <a:cs typeface="Arial" charset="0"/>
              </a:rPr>
              <a:t>o</a:t>
            </a:r>
            <a:r>
              <a:rPr lang="sv-SE" sz="1050" dirty="0">
                <a:solidFill>
                  <a:prstClr val="black"/>
                </a:solidFill>
                <a:latin typeface="Arial" charset="0"/>
                <a:cs typeface="Arial" charset="0"/>
              </a:rPr>
              <a:t>N</a:t>
            </a:r>
            <a:endParaRPr lang="en-US" sz="1050" dirty="0">
              <a:solidFill>
                <a:prstClr val="black"/>
              </a:solidFill>
              <a:latin typeface="Arial" charset="0"/>
              <a:cs typeface="Arial" charset="0"/>
            </a:endParaRPr>
          </a:p>
        </p:txBody>
      </p:sp>
      <p:sp>
        <p:nvSpPr>
          <p:cNvPr id="20" name="TextBox 19"/>
          <p:cNvSpPr txBox="1"/>
          <p:nvPr/>
        </p:nvSpPr>
        <p:spPr>
          <a:xfrm>
            <a:off x="3828458" y="3144162"/>
            <a:ext cx="825867" cy="253916"/>
          </a:xfrm>
          <a:prstGeom prst="rect">
            <a:avLst/>
          </a:prstGeom>
          <a:noFill/>
        </p:spPr>
        <p:txBody>
          <a:bodyPr wrap="none" rtlCol="0">
            <a:spAutoFit/>
          </a:bodyPr>
          <a:lstStyle/>
          <a:p>
            <a:pPr fontAlgn="base">
              <a:spcBef>
                <a:spcPct val="0"/>
              </a:spcBef>
              <a:spcAft>
                <a:spcPct val="0"/>
              </a:spcAft>
            </a:pPr>
            <a:r>
              <a:rPr lang="sv-SE" sz="1050" dirty="0">
                <a:solidFill>
                  <a:prstClr val="black"/>
                </a:solidFill>
                <a:latin typeface="Arial" charset="0"/>
                <a:cs typeface="Arial" charset="0"/>
              </a:rPr>
              <a:t>60</a:t>
            </a:r>
            <a:r>
              <a:rPr lang="sv-SE" sz="1050" baseline="30000" dirty="0">
                <a:solidFill>
                  <a:prstClr val="black"/>
                </a:solidFill>
                <a:latin typeface="Arial" charset="0"/>
                <a:cs typeface="Arial" charset="0"/>
              </a:rPr>
              <a:t>o</a:t>
            </a:r>
            <a:r>
              <a:rPr lang="sv-SE" sz="1050" dirty="0">
                <a:solidFill>
                  <a:prstClr val="black"/>
                </a:solidFill>
                <a:latin typeface="Arial" charset="0"/>
                <a:cs typeface="Arial" charset="0"/>
              </a:rPr>
              <a:t>N-90</a:t>
            </a:r>
            <a:r>
              <a:rPr lang="sv-SE" sz="1050" baseline="30000" dirty="0">
                <a:solidFill>
                  <a:prstClr val="black"/>
                </a:solidFill>
                <a:latin typeface="Arial" charset="0"/>
                <a:cs typeface="Arial" charset="0"/>
              </a:rPr>
              <a:t>o</a:t>
            </a:r>
            <a:r>
              <a:rPr lang="sv-SE" sz="1050" dirty="0">
                <a:solidFill>
                  <a:prstClr val="black"/>
                </a:solidFill>
                <a:latin typeface="Arial" charset="0"/>
                <a:cs typeface="Arial" charset="0"/>
              </a:rPr>
              <a:t>N</a:t>
            </a:r>
            <a:endParaRPr lang="en-US" sz="1050" dirty="0">
              <a:solidFill>
                <a:prstClr val="black"/>
              </a:solidFill>
              <a:latin typeface="Arial" charset="0"/>
              <a:cs typeface="Arial" charset="0"/>
            </a:endParaRPr>
          </a:p>
        </p:txBody>
      </p:sp>
      <p:sp>
        <p:nvSpPr>
          <p:cNvPr id="27" name="Rectangle 26"/>
          <p:cNvSpPr/>
          <p:nvPr/>
        </p:nvSpPr>
        <p:spPr>
          <a:xfrm>
            <a:off x="2135346" y="5481229"/>
            <a:ext cx="5677015" cy="233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Verdana"/>
            </a:endParaRPr>
          </a:p>
        </p:txBody>
      </p:sp>
      <p:sp>
        <p:nvSpPr>
          <p:cNvPr id="33" name="TextBox 32"/>
          <p:cNvSpPr txBox="1"/>
          <p:nvPr/>
        </p:nvSpPr>
        <p:spPr>
          <a:xfrm>
            <a:off x="5706224" y="5481229"/>
            <a:ext cx="817853" cy="253916"/>
          </a:xfrm>
          <a:prstGeom prst="rect">
            <a:avLst/>
          </a:prstGeom>
          <a:noFill/>
        </p:spPr>
        <p:txBody>
          <a:bodyPr wrap="none" rtlCol="0">
            <a:spAutoFit/>
          </a:bodyPr>
          <a:lstStyle/>
          <a:p>
            <a:pPr fontAlgn="base">
              <a:spcBef>
                <a:spcPct val="0"/>
              </a:spcBef>
              <a:spcAft>
                <a:spcPct val="0"/>
              </a:spcAft>
            </a:pPr>
            <a:r>
              <a:rPr lang="sv-SE" sz="1050" dirty="0">
                <a:solidFill>
                  <a:prstClr val="black"/>
                </a:solidFill>
                <a:latin typeface="Arial" charset="0"/>
                <a:cs typeface="Arial" charset="0"/>
              </a:rPr>
              <a:t>20</a:t>
            </a:r>
            <a:r>
              <a:rPr lang="sv-SE" sz="1050" baseline="30000" dirty="0">
                <a:solidFill>
                  <a:prstClr val="black"/>
                </a:solidFill>
                <a:latin typeface="Arial" charset="0"/>
                <a:cs typeface="Arial" charset="0"/>
              </a:rPr>
              <a:t>o</a:t>
            </a:r>
            <a:r>
              <a:rPr lang="sv-SE" sz="1050" dirty="0">
                <a:solidFill>
                  <a:prstClr val="black"/>
                </a:solidFill>
                <a:latin typeface="Arial" charset="0"/>
                <a:cs typeface="Arial" charset="0"/>
              </a:rPr>
              <a:t>S-20</a:t>
            </a:r>
            <a:r>
              <a:rPr lang="sv-SE" sz="1050" baseline="30000" dirty="0">
                <a:solidFill>
                  <a:prstClr val="black"/>
                </a:solidFill>
                <a:latin typeface="Arial" charset="0"/>
                <a:cs typeface="Arial" charset="0"/>
              </a:rPr>
              <a:t>o</a:t>
            </a:r>
            <a:r>
              <a:rPr lang="sv-SE" sz="1050" dirty="0">
                <a:solidFill>
                  <a:prstClr val="black"/>
                </a:solidFill>
                <a:latin typeface="Arial" charset="0"/>
                <a:cs typeface="Arial" charset="0"/>
              </a:rPr>
              <a:t>N</a:t>
            </a:r>
            <a:endParaRPr lang="en-US" sz="1050" dirty="0">
              <a:solidFill>
                <a:prstClr val="black"/>
              </a:solidFill>
              <a:latin typeface="Arial" charset="0"/>
              <a:cs typeface="Arial" charset="0"/>
            </a:endParaRPr>
          </a:p>
        </p:txBody>
      </p:sp>
      <p:sp>
        <p:nvSpPr>
          <p:cNvPr id="34" name="TextBox 33"/>
          <p:cNvSpPr txBox="1"/>
          <p:nvPr/>
        </p:nvSpPr>
        <p:spPr>
          <a:xfrm>
            <a:off x="6354296" y="5481229"/>
            <a:ext cx="825867" cy="253916"/>
          </a:xfrm>
          <a:prstGeom prst="rect">
            <a:avLst/>
          </a:prstGeom>
          <a:noFill/>
        </p:spPr>
        <p:txBody>
          <a:bodyPr wrap="none" rtlCol="0">
            <a:spAutoFit/>
          </a:bodyPr>
          <a:lstStyle/>
          <a:p>
            <a:pPr fontAlgn="base">
              <a:spcBef>
                <a:spcPct val="0"/>
              </a:spcBef>
              <a:spcAft>
                <a:spcPct val="0"/>
              </a:spcAft>
            </a:pPr>
            <a:r>
              <a:rPr lang="sv-SE" sz="1050" dirty="0">
                <a:solidFill>
                  <a:prstClr val="black"/>
                </a:solidFill>
                <a:latin typeface="Arial" charset="0"/>
                <a:cs typeface="Arial" charset="0"/>
              </a:rPr>
              <a:t>20</a:t>
            </a:r>
            <a:r>
              <a:rPr lang="sv-SE" sz="1050" baseline="30000" dirty="0">
                <a:solidFill>
                  <a:prstClr val="black"/>
                </a:solidFill>
                <a:latin typeface="Arial" charset="0"/>
                <a:cs typeface="Arial" charset="0"/>
              </a:rPr>
              <a:t>o</a:t>
            </a:r>
            <a:r>
              <a:rPr lang="sv-SE" sz="1050" dirty="0">
                <a:solidFill>
                  <a:prstClr val="black"/>
                </a:solidFill>
                <a:latin typeface="Arial" charset="0"/>
                <a:cs typeface="Arial" charset="0"/>
              </a:rPr>
              <a:t>N-60</a:t>
            </a:r>
            <a:r>
              <a:rPr lang="sv-SE" sz="1050" baseline="30000" dirty="0">
                <a:solidFill>
                  <a:prstClr val="black"/>
                </a:solidFill>
                <a:latin typeface="Arial" charset="0"/>
                <a:cs typeface="Arial" charset="0"/>
              </a:rPr>
              <a:t>o</a:t>
            </a:r>
            <a:r>
              <a:rPr lang="sv-SE" sz="1050" dirty="0">
                <a:solidFill>
                  <a:prstClr val="black"/>
                </a:solidFill>
                <a:latin typeface="Arial" charset="0"/>
                <a:cs typeface="Arial" charset="0"/>
              </a:rPr>
              <a:t>N</a:t>
            </a:r>
            <a:endParaRPr lang="en-US" sz="1050" dirty="0">
              <a:solidFill>
                <a:prstClr val="black"/>
              </a:solidFill>
              <a:latin typeface="Arial" charset="0"/>
              <a:cs typeface="Arial" charset="0"/>
            </a:endParaRPr>
          </a:p>
        </p:txBody>
      </p:sp>
      <p:sp>
        <p:nvSpPr>
          <p:cNvPr id="35" name="TextBox 34"/>
          <p:cNvSpPr txBox="1"/>
          <p:nvPr/>
        </p:nvSpPr>
        <p:spPr>
          <a:xfrm>
            <a:off x="7048265" y="5481229"/>
            <a:ext cx="825867" cy="253916"/>
          </a:xfrm>
          <a:prstGeom prst="rect">
            <a:avLst/>
          </a:prstGeom>
          <a:noFill/>
        </p:spPr>
        <p:txBody>
          <a:bodyPr wrap="none" rtlCol="0">
            <a:spAutoFit/>
          </a:bodyPr>
          <a:lstStyle/>
          <a:p>
            <a:pPr fontAlgn="base">
              <a:spcBef>
                <a:spcPct val="0"/>
              </a:spcBef>
              <a:spcAft>
                <a:spcPct val="0"/>
              </a:spcAft>
            </a:pPr>
            <a:r>
              <a:rPr lang="sv-SE" sz="1050" dirty="0">
                <a:solidFill>
                  <a:prstClr val="black"/>
                </a:solidFill>
                <a:latin typeface="Arial" charset="0"/>
                <a:cs typeface="Arial" charset="0"/>
              </a:rPr>
              <a:t>60</a:t>
            </a:r>
            <a:r>
              <a:rPr lang="sv-SE" sz="1050" baseline="30000" dirty="0">
                <a:solidFill>
                  <a:prstClr val="black"/>
                </a:solidFill>
                <a:latin typeface="Arial" charset="0"/>
                <a:cs typeface="Arial" charset="0"/>
              </a:rPr>
              <a:t>o</a:t>
            </a:r>
            <a:r>
              <a:rPr lang="sv-SE" sz="1050" dirty="0">
                <a:solidFill>
                  <a:prstClr val="black"/>
                </a:solidFill>
                <a:latin typeface="Arial" charset="0"/>
                <a:cs typeface="Arial" charset="0"/>
              </a:rPr>
              <a:t>N-90</a:t>
            </a:r>
            <a:r>
              <a:rPr lang="sv-SE" sz="1050" baseline="30000" dirty="0">
                <a:solidFill>
                  <a:prstClr val="black"/>
                </a:solidFill>
                <a:latin typeface="Arial" charset="0"/>
                <a:cs typeface="Arial" charset="0"/>
              </a:rPr>
              <a:t>o</a:t>
            </a:r>
            <a:r>
              <a:rPr lang="sv-SE" sz="1050" dirty="0">
                <a:solidFill>
                  <a:prstClr val="black"/>
                </a:solidFill>
                <a:latin typeface="Arial" charset="0"/>
                <a:cs typeface="Arial" charset="0"/>
              </a:rPr>
              <a:t>N</a:t>
            </a:r>
            <a:endParaRPr lang="en-US" sz="1050" dirty="0">
              <a:solidFill>
                <a:prstClr val="black"/>
              </a:solidFill>
              <a:latin typeface="Arial" charset="0"/>
              <a:cs typeface="Arial" charset="0"/>
            </a:endParaRPr>
          </a:p>
        </p:txBody>
      </p:sp>
      <p:sp>
        <p:nvSpPr>
          <p:cNvPr id="36" name="TextBox 35"/>
          <p:cNvSpPr txBox="1"/>
          <p:nvPr/>
        </p:nvSpPr>
        <p:spPr>
          <a:xfrm>
            <a:off x="1784339" y="5481229"/>
            <a:ext cx="809837" cy="253916"/>
          </a:xfrm>
          <a:prstGeom prst="rect">
            <a:avLst/>
          </a:prstGeom>
          <a:noFill/>
        </p:spPr>
        <p:txBody>
          <a:bodyPr wrap="none" rtlCol="0">
            <a:spAutoFit/>
          </a:bodyPr>
          <a:lstStyle/>
          <a:p>
            <a:pPr fontAlgn="base">
              <a:spcBef>
                <a:spcPct val="0"/>
              </a:spcBef>
              <a:spcAft>
                <a:spcPct val="0"/>
              </a:spcAft>
            </a:pPr>
            <a:r>
              <a:rPr lang="sv-SE" sz="1050" dirty="0">
                <a:solidFill>
                  <a:prstClr val="black"/>
                </a:solidFill>
                <a:latin typeface="Arial" charset="0"/>
                <a:cs typeface="Arial" charset="0"/>
              </a:rPr>
              <a:t>90</a:t>
            </a:r>
            <a:r>
              <a:rPr lang="sv-SE" sz="1050" baseline="30000" dirty="0">
                <a:solidFill>
                  <a:prstClr val="black"/>
                </a:solidFill>
                <a:latin typeface="Arial" charset="0"/>
                <a:cs typeface="Arial" charset="0"/>
              </a:rPr>
              <a:t>o</a:t>
            </a:r>
            <a:r>
              <a:rPr lang="sv-SE" sz="1050" dirty="0">
                <a:solidFill>
                  <a:prstClr val="black"/>
                </a:solidFill>
                <a:latin typeface="Arial" charset="0"/>
                <a:cs typeface="Arial" charset="0"/>
              </a:rPr>
              <a:t>S-20</a:t>
            </a:r>
            <a:r>
              <a:rPr lang="sv-SE" sz="1050" baseline="30000" dirty="0">
                <a:solidFill>
                  <a:prstClr val="black"/>
                </a:solidFill>
                <a:latin typeface="Arial" charset="0"/>
                <a:cs typeface="Arial" charset="0"/>
              </a:rPr>
              <a:t>o</a:t>
            </a:r>
            <a:r>
              <a:rPr lang="sv-SE" sz="1050" dirty="0">
                <a:solidFill>
                  <a:prstClr val="black"/>
                </a:solidFill>
                <a:latin typeface="Arial" charset="0"/>
                <a:cs typeface="Arial" charset="0"/>
              </a:rPr>
              <a:t>S</a:t>
            </a:r>
            <a:endParaRPr lang="en-US" sz="1050" dirty="0">
              <a:solidFill>
                <a:prstClr val="black"/>
              </a:solidFill>
              <a:latin typeface="Arial" charset="0"/>
              <a:cs typeface="Arial" charset="0"/>
            </a:endParaRPr>
          </a:p>
        </p:txBody>
      </p:sp>
      <p:sp>
        <p:nvSpPr>
          <p:cNvPr id="37" name="TextBox 36"/>
          <p:cNvSpPr txBox="1"/>
          <p:nvPr/>
        </p:nvSpPr>
        <p:spPr>
          <a:xfrm>
            <a:off x="2438796" y="5481229"/>
            <a:ext cx="817853" cy="253916"/>
          </a:xfrm>
          <a:prstGeom prst="rect">
            <a:avLst/>
          </a:prstGeom>
          <a:noFill/>
        </p:spPr>
        <p:txBody>
          <a:bodyPr wrap="none" rtlCol="0">
            <a:spAutoFit/>
          </a:bodyPr>
          <a:lstStyle/>
          <a:p>
            <a:pPr fontAlgn="base">
              <a:spcBef>
                <a:spcPct val="0"/>
              </a:spcBef>
              <a:spcAft>
                <a:spcPct val="0"/>
              </a:spcAft>
            </a:pPr>
            <a:r>
              <a:rPr lang="sv-SE" sz="1050" dirty="0">
                <a:solidFill>
                  <a:prstClr val="black"/>
                </a:solidFill>
                <a:latin typeface="Arial" charset="0"/>
                <a:cs typeface="Arial" charset="0"/>
              </a:rPr>
              <a:t>20</a:t>
            </a:r>
            <a:r>
              <a:rPr lang="sv-SE" sz="1050" baseline="30000" dirty="0">
                <a:solidFill>
                  <a:prstClr val="black"/>
                </a:solidFill>
                <a:latin typeface="Arial" charset="0"/>
                <a:cs typeface="Arial" charset="0"/>
              </a:rPr>
              <a:t>o</a:t>
            </a:r>
            <a:r>
              <a:rPr lang="sv-SE" sz="1050" dirty="0">
                <a:solidFill>
                  <a:prstClr val="black"/>
                </a:solidFill>
                <a:latin typeface="Arial" charset="0"/>
                <a:cs typeface="Arial" charset="0"/>
              </a:rPr>
              <a:t>S-20</a:t>
            </a:r>
            <a:r>
              <a:rPr lang="sv-SE" sz="1050" baseline="30000" dirty="0">
                <a:solidFill>
                  <a:prstClr val="black"/>
                </a:solidFill>
                <a:latin typeface="Arial" charset="0"/>
                <a:cs typeface="Arial" charset="0"/>
              </a:rPr>
              <a:t>o</a:t>
            </a:r>
            <a:r>
              <a:rPr lang="sv-SE" sz="1050" dirty="0">
                <a:solidFill>
                  <a:prstClr val="black"/>
                </a:solidFill>
                <a:latin typeface="Arial" charset="0"/>
                <a:cs typeface="Arial" charset="0"/>
              </a:rPr>
              <a:t>N</a:t>
            </a:r>
            <a:endParaRPr lang="en-US" sz="1050" dirty="0">
              <a:solidFill>
                <a:prstClr val="black"/>
              </a:solidFill>
              <a:latin typeface="Arial" charset="0"/>
              <a:cs typeface="Arial" charset="0"/>
            </a:endParaRPr>
          </a:p>
        </p:txBody>
      </p:sp>
      <p:sp>
        <p:nvSpPr>
          <p:cNvPr id="38" name="TextBox 37"/>
          <p:cNvSpPr txBox="1"/>
          <p:nvPr/>
        </p:nvSpPr>
        <p:spPr>
          <a:xfrm>
            <a:off x="3086868" y="5481229"/>
            <a:ext cx="825867" cy="253916"/>
          </a:xfrm>
          <a:prstGeom prst="rect">
            <a:avLst/>
          </a:prstGeom>
          <a:noFill/>
        </p:spPr>
        <p:txBody>
          <a:bodyPr wrap="none" rtlCol="0">
            <a:spAutoFit/>
          </a:bodyPr>
          <a:lstStyle/>
          <a:p>
            <a:pPr fontAlgn="base">
              <a:spcBef>
                <a:spcPct val="0"/>
              </a:spcBef>
              <a:spcAft>
                <a:spcPct val="0"/>
              </a:spcAft>
            </a:pPr>
            <a:r>
              <a:rPr lang="sv-SE" sz="1050" dirty="0">
                <a:solidFill>
                  <a:prstClr val="black"/>
                </a:solidFill>
                <a:latin typeface="Arial" charset="0"/>
                <a:cs typeface="Arial" charset="0"/>
              </a:rPr>
              <a:t>20</a:t>
            </a:r>
            <a:r>
              <a:rPr lang="sv-SE" sz="1050" baseline="30000" dirty="0">
                <a:solidFill>
                  <a:prstClr val="black"/>
                </a:solidFill>
                <a:latin typeface="Arial" charset="0"/>
                <a:cs typeface="Arial" charset="0"/>
              </a:rPr>
              <a:t>o</a:t>
            </a:r>
            <a:r>
              <a:rPr lang="sv-SE" sz="1050" dirty="0">
                <a:solidFill>
                  <a:prstClr val="black"/>
                </a:solidFill>
                <a:latin typeface="Arial" charset="0"/>
                <a:cs typeface="Arial" charset="0"/>
              </a:rPr>
              <a:t>N-60</a:t>
            </a:r>
            <a:r>
              <a:rPr lang="sv-SE" sz="1050" baseline="30000" dirty="0">
                <a:solidFill>
                  <a:prstClr val="black"/>
                </a:solidFill>
                <a:latin typeface="Arial" charset="0"/>
                <a:cs typeface="Arial" charset="0"/>
              </a:rPr>
              <a:t>o</a:t>
            </a:r>
            <a:r>
              <a:rPr lang="sv-SE" sz="1050" dirty="0">
                <a:solidFill>
                  <a:prstClr val="black"/>
                </a:solidFill>
                <a:latin typeface="Arial" charset="0"/>
                <a:cs typeface="Arial" charset="0"/>
              </a:rPr>
              <a:t>N</a:t>
            </a:r>
            <a:endParaRPr lang="en-US" sz="1050" dirty="0">
              <a:solidFill>
                <a:prstClr val="black"/>
              </a:solidFill>
              <a:latin typeface="Arial" charset="0"/>
              <a:cs typeface="Arial" charset="0"/>
            </a:endParaRPr>
          </a:p>
        </p:txBody>
      </p:sp>
      <p:sp>
        <p:nvSpPr>
          <p:cNvPr id="39" name="TextBox 38"/>
          <p:cNvSpPr txBox="1"/>
          <p:nvPr/>
        </p:nvSpPr>
        <p:spPr>
          <a:xfrm>
            <a:off x="3780837" y="5481229"/>
            <a:ext cx="825867" cy="253916"/>
          </a:xfrm>
          <a:prstGeom prst="rect">
            <a:avLst/>
          </a:prstGeom>
          <a:noFill/>
        </p:spPr>
        <p:txBody>
          <a:bodyPr wrap="none" rtlCol="0">
            <a:spAutoFit/>
          </a:bodyPr>
          <a:lstStyle/>
          <a:p>
            <a:pPr fontAlgn="base">
              <a:spcBef>
                <a:spcPct val="0"/>
              </a:spcBef>
              <a:spcAft>
                <a:spcPct val="0"/>
              </a:spcAft>
            </a:pPr>
            <a:r>
              <a:rPr lang="sv-SE" sz="1050" dirty="0">
                <a:solidFill>
                  <a:prstClr val="black"/>
                </a:solidFill>
                <a:latin typeface="Arial" charset="0"/>
                <a:cs typeface="Arial" charset="0"/>
              </a:rPr>
              <a:t>60</a:t>
            </a:r>
            <a:r>
              <a:rPr lang="sv-SE" sz="1050" baseline="30000" dirty="0">
                <a:solidFill>
                  <a:prstClr val="black"/>
                </a:solidFill>
                <a:latin typeface="Arial" charset="0"/>
                <a:cs typeface="Arial" charset="0"/>
              </a:rPr>
              <a:t>o</a:t>
            </a:r>
            <a:r>
              <a:rPr lang="sv-SE" sz="1050" dirty="0">
                <a:solidFill>
                  <a:prstClr val="black"/>
                </a:solidFill>
                <a:latin typeface="Arial" charset="0"/>
                <a:cs typeface="Arial" charset="0"/>
              </a:rPr>
              <a:t>N-90</a:t>
            </a:r>
            <a:r>
              <a:rPr lang="sv-SE" sz="1050" baseline="30000" dirty="0">
                <a:solidFill>
                  <a:prstClr val="black"/>
                </a:solidFill>
                <a:latin typeface="Arial" charset="0"/>
                <a:cs typeface="Arial" charset="0"/>
              </a:rPr>
              <a:t>o</a:t>
            </a:r>
            <a:r>
              <a:rPr lang="sv-SE" sz="1050" dirty="0">
                <a:solidFill>
                  <a:prstClr val="black"/>
                </a:solidFill>
                <a:latin typeface="Arial" charset="0"/>
                <a:cs typeface="Arial" charset="0"/>
              </a:rPr>
              <a:t>N</a:t>
            </a:r>
            <a:endParaRPr lang="en-US" sz="1050" dirty="0">
              <a:solidFill>
                <a:prstClr val="black"/>
              </a:solidFill>
              <a:latin typeface="Arial" charset="0"/>
              <a:cs typeface="Arial" charset="0"/>
            </a:endParaRPr>
          </a:p>
        </p:txBody>
      </p:sp>
      <p:sp>
        <p:nvSpPr>
          <p:cNvPr id="48" name="TextBox 47"/>
          <p:cNvSpPr txBox="1"/>
          <p:nvPr/>
        </p:nvSpPr>
        <p:spPr>
          <a:xfrm>
            <a:off x="1968313" y="1106743"/>
            <a:ext cx="1878591" cy="346249"/>
          </a:xfrm>
          <a:prstGeom prst="rect">
            <a:avLst/>
          </a:prstGeom>
          <a:noFill/>
        </p:spPr>
        <p:txBody>
          <a:bodyPr wrap="none" rtlCol="0">
            <a:spAutoFit/>
          </a:bodyPr>
          <a:lstStyle/>
          <a:p>
            <a:pPr fontAlgn="base">
              <a:spcBef>
                <a:spcPct val="0"/>
              </a:spcBef>
              <a:spcAft>
                <a:spcPct val="0"/>
              </a:spcAft>
            </a:pPr>
            <a:r>
              <a:rPr lang="sv-SE" sz="1650" dirty="0">
                <a:solidFill>
                  <a:prstClr val="black"/>
                </a:solidFill>
                <a:latin typeface="Gill Sans MT" panose="020B0502020104020203" pitchFamily="34" charset="0"/>
                <a:cs typeface="Arial" charset="0"/>
              </a:rPr>
              <a:t>European emissions</a:t>
            </a:r>
            <a:endParaRPr lang="en-US" sz="1650" dirty="0">
              <a:solidFill>
                <a:prstClr val="black"/>
              </a:solidFill>
              <a:latin typeface="Gill Sans MT" panose="020B0502020104020203" pitchFamily="34" charset="0"/>
              <a:cs typeface="Arial" charset="0"/>
            </a:endParaRPr>
          </a:p>
        </p:txBody>
      </p:sp>
      <p:sp>
        <p:nvSpPr>
          <p:cNvPr id="50" name="TextBox 49"/>
          <p:cNvSpPr txBox="1"/>
          <p:nvPr/>
        </p:nvSpPr>
        <p:spPr>
          <a:xfrm>
            <a:off x="1942818" y="3422032"/>
            <a:ext cx="1920398" cy="346249"/>
          </a:xfrm>
          <a:prstGeom prst="rect">
            <a:avLst/>
          </a:prstGeom>
          <a:noFill/>
        </p:spPr>
        <p:txBody>
          <a:bodyPr wrap="none" rtlCol="0">
            <a:spAutoFit/>
          </a:bodyPr>
          <a:lstStyle/>
          <a:p>
            <a:pPr fontAlgn="base">
              <a:spcBef>
                <a:spcPct val="0"/>
              </a:spcBef>
              <a:spcAft>
                <a:spcPct val="0"/>
              </a:spcAft>
            </a:pPr>
            <a:r>
              <a:rPr lang="sv-SE" sz="1650" dirty="0">
                <a:solidFill>
                  <a:prstClr val="black"/>
                </a:solidFill>
                <a:latin typeface="Gill Sans MT" panose="020B0502020104020203" pitchFamily="34" charset="0"/>
                <a:cs typeface="Arial" charset="0"/>
              </a:rPr>
              <a:t>East Asian emissions</a:t>
            </a:r>
            <a:endParaRPr lang="en-US" sz="1650" dirty="0">
              <a:solidFill>
                <a:prstClr val="black"/>
              </a:solidFill>
              <a:latin typeface="Gill Sans MT" panose="020B0502020104020203" pitchFamily="34" charset="0"/>
              <a:cs typeface="Arial" charset="0"/>
            </a:endParaRPr>
          </a:p>
        </p:txBody>
      </p:sp>
      <p:sp>
        <p:nvSpPr>
          <p:cNvPr id="51" name="TextBox 50"/>
          <p:cNvSpPr txBox="1"/>
          <p:nvPr/>
        </p:nvSpPr>
        <p:spPr>
          <a:xfrm>
            <a:off x="5332597" y="3422032"/>
            <a:ext cx="2067874" cy="346249"/>
          </a:xfrm>
          <a:prstGeom prst="rect">
            <a:avLst/>
          </a:prstGeom>
          <a:noFill/>
        </p:spPr>
        <p:txBody>
          <a:bodyPr wrap="none" rtlCol="0">
            <a:spAutoFit/>
          </a:bodyPr>
          <a:lstStyle/>
          <a:p>
            <a:pPr fontAlgn="base">
              <a:spcBef>
                <a:spcPct val="0"/>
              </a:spcBef>
              <a:spcAft>
                <a:spcPct val="0"/>
              </a:spcAft>
            </a:pPr>
            <a:r>
              <a:rPr lang="sv-SE" sz="1650" dirty="0">
                <a:solidFill>
                  <a:prstClr val="black"/>
                </a:solidFill>
                <a:latin typeface="Gill Sans MT" panose="020B0502020104020203" pitchFamily="34" charset="0"/>
                <a:cs typeface="Arial" charset="0"/>
              </a:rPr>
              <a:t>South Asian emissions</a:t>
            </a:r>
            <a:endParaRPr lang="en-US" sz="1650" dirty="0">
              <a:solidFill>
                <a:prstClr val="black"/>
              </a:solidFill>
              <a:latin typeface="Gill Sans MT" panose="020B0502020104020203" pitchFamily="34" charset="0"/>
              <a:cs typeface="Arial" charset="0"/>
            </a:endParaRPr>
          </a:p>
        </p:txBody>
      </p:sp>
      <p:sp>
        <p:nvSpPr>
          <p:cNvPr id="52" name="TextBox 51"/>
          <p:cNvSpPr txBox="1"/>
          <p:nvPr/>
        </p:nvSpPr>
        <p:spPr>
          <a:xfrm>
            <a:off x="415242" y="6501813"/>
            <a:ext cx="6210690" cy="300082"/>
          </a:xfrm>
          <a:prstGeom prst="rect">
            <a:avLst/>
          </a:prstGeom>
          <a:noFill/>
        </p:spPr>
        <p:txBody>
          <a:bodyPr wrap="square" rtlCol="0">
            <a:spAutoFit/>
          </a:bodyPr>
          <a:lstStyle/>
          <a:p>
            <a:r>
              <a:rPr lang="sv-SE" sz="1350" dirty="0">
                <a:solidFill>
                  <a:srgbClr val="002F5F"/>
                </a:solidFill>
                <a:latin typeface="Gill Sans MT" panose="020B0502020104020203" pitchFamily="34" charset="0"/>
              </a:rPr>
              <a:t>See also e.g.  Shindell and Faluvegi (2009); Shindell (2012); Weum-Stjern et al. (2016)</a:t>
            </a:r>
            <a:endParaRPr lang="en-US" sz="1350" dirty="0">
              <a:solidFill>
                <a:srgbClr val="002F5F"/>
              </a:solidFill>
              <a:latin typeface="Gill Sans MT" panose="020B0502020104020203" pitchFamily="34" charset="0"/>
            </a:endParaRPr>
          </a:p>
        </p:txBody>
      </p:sp>
      <p:sp>
        <p:nvSpPr>
          <p:cNvPr id="53" name="TextBox 52"/>
          <p:cNvSpPr txBox="1"/>
          <p:nvPr/>
        </p:nvSpPr>
        <p:spPr>
          <a:xfrm>
            <a:off x="2049024" y="1943132"/>
            <a:ext cx="434734" cy="346249"/>
          </a:xfrm>
          <a:prstGeom prst="rect">
            <a:avLst/>
          </a:prstGeom>
          <a:noFill/>
        </p:spPr>
        <p:txBody>
          <a:bodyPr wrap="none" rtlCol="0">
            <a:spAutoFit/>
          </a:bodyPr>
          <a:lstStyle/>
          <a:p>
            <a:r>
              <a:rPr lang="en-US" sz="1650" dirty="0">
                <a:solidFill>
                  <a:srgbClr val="000000"/>
                </a:solidFill>
                <a:latin typeface="Gill Sans MT" panose="020B0502020104020203" pitchFamily="34" charset="0"/>
              </a:rPr>
              <a:t>SH</a:t>
            </a:r>
          </a:p>
        </p:txBody>
      </p:sp>
      <p:sp>
        <p:nvSpPr>
          <p:cNvPr id="54" name="TextBox 53"/>
          <p:cNvSpPr txBox="1"/>
          <p:nvPr/>
        </p:nvSpPr>
        <p:spPr>
          <a:xfrm>
            <a:off x="2324398" y="2242897"/>
            <a:ext cx="808555" cy="346249"/>
          </a:xfrm>
          <a:prstGeom prst="rect">
            <a:avLst/>
          </a:prstGeom>
          <a:noFill/>
        </p:spPr>
        <p:txBody>
          <a:bodyPr wrap="none" rtlCol="0">
            <a:spAutoFit/>
          </a:bodyPr>
          <a:lstStyle/>
          <a:p>
            <a:r>
              <a:rPr lang="en-US" sz="1650" dirty="0">
                <a:solidFill>
                  <a:srgbClr val="000000"/>
                </a:solidFill>
                <a:latin typeface="Gill Sans MT" panose="020B0502020104020203" pitchFamily="34" charset="0"/>
              </a:rPr>
              <a:t>Tropics</a:t>
            </a:r>
          </a:p>
        </p:txBody>
      </p:sp>
      <p:sp>
        <p:nvSpPr>
          <p:cNvPr id="55" name="TextBox 54"/>
          <p:cNvSpPr txBox="1"/>
          <p:nvPr/>
        </p:nvSpPr>
        <p:spPr>
          <a:xfrm>
            <a:off x="2957033" y="2341576"/>
            <a:ext cx="904415" cy="600164"/>
          </a:xfrm>
          <a:prstGeom prst="rect">
            <a:avLst/>
          </a:prstGeom>
          <a:noFill/>
        </p:spPr>
        <p:txBody>
          <a:bodyPr wrap="none" rtlCol="0">
            <a:spAutoFit/>
          </a:bodyPr>
          <a:lstStyle/>
          <a:p>
            <a:pPr algn="ctr"/>
            <a:r>
              <a:rPr lang="en-US" sz="1650" dirty="0">
                <a:solidFill>
                  <a:srgbClr val="000000"/>
                </a:solidFill>
                <a:latin typeface="Gill Sans MT" panose="020B0502020104020203" pitchFamily="34" charset="0"/>
              </a:rPr>
              <a:t>Mid-</a:t>
            </a:r>
          </a:p>
          <a:p>
            <a:pPr algn="ctr"/>
            <a:r>
              <a:rPr lang="en-US" sz="1650" dirty="0">
                <a:solidFill>
                  <a:srgbClr val="000000"/>
                </a:solidFill>
                <a:latin typeface="Gill Sans MT" panose="020B0502020104020203" pitchFamily="34" charset="0"/>
              </a:rPr>
              <a:t>latitudes</a:t>
            </a:r>
          </a:p>
        </p:txBody>
      </p:sp>
      <p:sp>
        <p:nvSpPr>
          <p:cNvPr id="56" name="TextBox 55"/>
          <p:cNvSpPr txBox="1"/>
          <p:nvPr/>
        </p:nvSpPr>
        <p:spPr>
          <a:xfrm>
            <a:off x="3752178" y="2813592"/>
            <a:ext cx="706797" cy="346249"/>
          </a:xfrm>
          <a:prstGeom prst="rect">
            <a:avLst/>
          </a:prstGeom>
          <a:noFill/>
        </p:spPr>
        <p:txBody>
          <a:bodyPr wrap="none" rtlCol="0">
            <a:spAutoFit/>
          </a:bodyPr>
          <a:lstStyle/>
          <a:p>
            <a:r>
              <a:rPr lang="en-US" sz="1650" dirty="0">
                <a:solidFill>
                  <a:srgbClr val="000000"/>
                </a:solidFill>
                <a:latin typeface="Gill Sans MT" panose="020B0502020104020203" pitchFamily="34" charset="0"/>
              </a:rPr>
              <a:t>Arctic</a:t>
            </a:r>
          </a:p>
        </p:txBody>
      </p:sp>
      <p:cxnSp>
        <p:nvCxnSpPr>
          <p:cNvPr id="58" name="Straight Arrow Connector 57"/>
          <p:cNvCxnSpPr/>
          <p:nvPr/>
        </p:nvCxnSpPr>
        <p:spPr>
          <a:xfrm flipV="1">
            <a:off x="2216386" y="1665494"/>
            <a:ext cx="0" cy="305345"/>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2756446" y="1935524"/>
            <a:ext cx="0" cy="305345"/>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V="1">
            <a:off x="3404518" y="2049824"/>
            <a:ext cx="0" cy="305345"/>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V="1">
            <a:off x="4052590" y="2529590"/>
            <a:ext cx="0" cy="305345"/>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nvGrpSpPr>
          <p:cNvPr id="69" name="Group 68"/>
          <p:cNvGrpSpPr/>
          <p:nvPr/>
        </p:nvGrpSpPr>
        <p:grpSpPr>
          <a:xfrm>
            <a:off x="1399186" y="1001942"/>
            <a:ext cx="539330" cy="2288124"/>
            <a:chOff x="674088" y="192921"/>
            <a:chExt cx="719106" cy="3050831"/>
          </a:xfrm>
        </p:grpSpPr>
        <p:sp>
          <p:nvSpPr>
            <p:cNvPr id="62" name="TextBox 61"/>
            <p:cNvSpPr txBox="1"/>
            <p:nvPr/>
          </p:nvSpPr>
          <p:spPr>
            <a:xfrm>
              <a:off x="749429" y="192921"/>
              <a:ext cx="643765" cy="400109"/>
            </a:xfrm>
            <a:prstGeom prst="rect">
              <a:avLst/>
            </a:prstGeom>
            <a:solidFill>
              <a:schemeClr val="bg1"/>
            </a:solidFill>
          </p:spPr>
          <p:txBody>
            <a:bodyPr wrap="none" rtlCol="0">
              <a:spAutoFit/>
            </a:bodyPr>
            <a:lstStyle/>
            <a:p>
              <a:r>
                <a:rPr lang="en-US" sz="1350" dirty="0">
                  <a:solidFill>
                    <a:srgbClr val="000000"/>
                  </a:solidFill>
                  <a:latin typeface="Gill Sans MT" panose="020B0502020104020203" pitchFamily="34" charset="0"/>
                </a:rPr>
                <a:t>0.01</a:t>
              </a:r>
            </a:p>
          </p:txBody>
        </p:sp>
        <p:sp>
          <p:nvSpPr>
            <p:cNvPr id="63" name="TextBox 62"/>
            <p:cNvSpPr txBox="1"/>
            <p:nvPr/>
          </p:nvSpPr>
          <p:spPr>
            <a:xfrm>
              <a:off x="749429" y="683404"/>
              <a:ext cx="643765" cy="400109"/>
            </a:xfrm>
            <a:prstGeom prst="rect">
              <a:avLst/>
            </a:prstGeom>
            <a:solidFill>
              <a:schemeClr val="bg1"/>
            </a:solidFill>
          </p:spPr>
          <p:txBody>
            <a:bodyPr wrap="none" rtlCol="0">
              <a:spAutoFit/>
            </a:bodyPr>
            <a:lstStyle/>
            <a:p>
              <a:r>
                <a:rPr lang="en-US" sz="1350" dirty="0">
                  <a:solidFill>
                    <a:srgbClr val="000000"/>
                  </a:solidFill>
                  <a:latin typeface="Gill Sans MT" panose="020B0502020104020203" pitchFamily="34" charset="0"/>
                </a:rPr>
                <a:t>0.00</a:t>
              </a:r>
            </a:p>
          </p:txBody>
        </p:sp>
        <p:sp>
          <p:nvSpPr>
            <p:cNvPr id="64" name="TextBox 63"/>
            <p:cNvSpPr txBox="1"/>
            <p:nvPr/>
          </p:nvSpPr>
          <p:spPr>
            <a:xfrm>
              <a:off x="674088" y="1115452"/>
              <a:ext cx="718573" cy="400109"/>
            </a:xfrm>
            <a:prstGeom prst="rect">
              <a:avLst/>
            </a:prstGeom>
            <a:solidFill>
              <a:schemeClr val="bg1"/>
            </a:solidFill>
          </p:spPr>
          <p:txBody>
            <a:bodyPr wrap="none" rtlCol="0">
              <a:spAutoFit/>
            </a:bodyPr>
            <a:lstStyle/>
            <a:p>
              <a:r>
                <a:rPr lang="en-US" sz="1350" dirty="0">
                  <a:solidFill>
                    <a:srgbClr val="000000"/>
                  </a:solidFill>
                  <a:latin typeface="Gill Sans MT" panose="020B0502020104020203" pitchFamily="34" charset="0"/>
                </a:rPr>
                <a:t>-0.01</a:t>
              </a:r>
            </a:p>
          </p:txBody>
        </p:sp>
        <p:sp>
          <p:nvSpPr>
            <p:cNvPr id="65" name="TextBox 64"/>
            <p:cNvSpPr txBox="1"/>
            <p:nvPr/>
          </p:nvSpPr>
          <p:spPr>
            <a:xfrm>
              <a:off x="674088" y="1547500"/>
              <a:ext cx="718573" cy="400109"/>
            </a:xfrm>
            <a:prstGeom prst="rect">
              <a:avLst/>
            </a:prstGeom>
            <a:solidFill>
              <a:schemeClr val="bg1"/>
            </a:solidFill>
          </p:spPr>
          <p:txBody>
            <a:bodyPr wrap="none" rtlCol="0">
              <a:spAutoFit/>
            </a:bodyPr>
            <a:lstStyle/>
            <a:p>
              <a:r>
                <a:rPr lang="en-US" sz="1350" dirty="0">
                  <a:solidFill>
                    <a:srgbClr val="000000"/>
                  </a:solidFill>
                  <a:latin typeface="Gill Sans MT" panose="020B0502020104020203" pitchFamily="34" charset="0"/>
                </a:rPr>
                <a:t>-0.02</a:t>
              </a:r>
            </a:p>
          </p:txBody>
        </p:sp>
        <p:sp>
          <p:nvSpPr>
            <p:cNvPr id="66" name="TextBox 65"/>
            <p:cNvSpPr txBox="1"/>
            <p:nvPr/>
          </p:nvSpPr>
          <p:spPr>
            <a:xfrm>
              <a:off x="674088" y="1988839"/>
              <a:ext cx="718573" cy="400109"/>
            </a:xfrm>
            <a:prstGeom prst="rect">
              <a:avLst/>
            </a:prstGeom>
            <a:solidFill>
              <a:schemeClr val="bg1"/>
            </a:solidFill>
          </p:spPr>
          <p:txBody>
            <a:bodyPr wrap="none" rtlCol="0">
              <a:spAutoFit/>
            </a:bodyPr>
            <a:lstStyle/>
            <a:p>
              <a:r>
                <a:rPr lang="en-US" sz="1350" dirty="0">
                  <a:solidFill>
                    <a:srgbClr val="000000"/>
                  </a:solidFill>
                  <a:latin typeface="Gill Sans MT" panose="020B0502020104020203" pitchFamily="34" charset="0"/>
                </a:rPr>
                <a:t>-0.03</a:t>
              </a:r>
            </a:p>
          </p:txBody>
        </p:sp>
        <p:sp>
          <p:nvSpPr>
            <p:cNvPr id="67" name="TextBox 66"/>
            <p:cNvSpPr txBox="1"/>
            <p:nvPr/>
          </p:nvSpPr>
          <p:spPr>
            <a:xfrm>
              <a:off x="674088" y="2420887"/>
              <a:ext cx="718573" cy="400109"/>
            </a:xfrm>
            <a:prstGeom prst="rect">
              <a:avLst/>
            </a:prstGeom>
            <a:solidFill>
              <a:schemeClr val="bg1"/>
            </a:solidFill>
          </p:spPr>
          <p:txBody>
            <a:bodyPr wrap="none" rtlCol="0">
              <a:spAutoFit/>
            </a:bodyPr>
            <a:lstStyle/>
            <a:p>
              <a:r>
                <a:rPr lang="en-US" sz="1350" dirty="0">
                  <a:solidFill>
                    <a:srgbClr val="000000"/>
                  </a:solidFill>
                  <a:latin typeface="Gill Sans MT" panose="020B0502020104020203" pitchFamily="34" charset="0"/>
                </a:rPr>
                <a:t>-0.04</a:t>
              </a:r>
            </a:p>
          </p:txBody>
        </p:sp>
        <p:sp>
          <p:nvSpPr>
            <p:cNvPr id="68" name="TextBox 67"/>
            <p:cNvSpPr txBox="1"/>
            <p:nvPr/>
          </p:nvSpPr>
          <p:spPr>
            <a:xfrm>
              <a:off x="674088" y="2843643"/>
              <a:ext cx="718573" cy="400109"/>
            </a:xfrm>
            <a:prstGeom prst="rect">
              <a:avLst/>
            </a:prstGeom>
            <a:solidFill>
              <a:schemeClr val="bg1"/>
            </a:solidFill>
          </p:spPr>
          <p:txBody>
            <a:bodyPr wrap="none" rtlCol="0">
              <a:spAutoFit/>
            </a:bodyPr>
            <a:lstStyle/>
            <a:p>
              <a:r>
                <a:rPr lang="en-US" sz="1350" dirty="0">
                  <a:solidFill>
                    <a:srgbClr val="000000"/>
                  </a:solidFill>
                  <a:latin typeface="Gill Sans MT" panose="020B0502020104020203" pitchFamily="34" charset="0"/>
                </a:rPr>
                <a:t>-0.05</a:t>
              </a:r>
            </a:p>
          </p:txBody>
        </p:sp>
      </p:grpSp>
      <p:grpSp>
        <p:nvGrpSpPr>
          <p:cNvPr id="70" name="Group 69"/>
          <p:cNvGrpSpPr/>
          <p:nvPr/>
        </p:nvGrpSpPr>
        <p:grpSpPr>
          <a:xfrm>
            <a:off x="1352290" y="3320989"/>
            <a:ext cx="539330" cy="2288124"/>
            <a:chOff x="674088" y="192921"/>
            <a:chExt cx="719106" cy="3050831"/>
          </a:xfrm>
        </p:grpSpPr>
        <p:sp>
          <p:nvSpPr>
            <p:cNvPr id="71" name="TextBox 70"/>
            <p:cNvSpPr txBox="1"/>
            <p:nvPr/>
          </p:nvSpPr>
          <p:spPr>
            <a:xfrm>
              <a:off x="749429" y="192921"/>
              <a:ext cx="643765" cy="400109"/>
            </a:xfrm>
            <a:prstGeom prst="rect">
              <a:avLst/>
            </a:prstGeom>
            <a:solidFill>
              <a:schemeClr val="bg1"/>
            </a:solidFill>
          </p:spPr>
          <p:txBody>
            <a:bodyPr wrap="none" rtlCol="0">
              <a:spAutoFit/>
            </a:bodyPr>
            <a:lstStyle/>
            <a:p>
              <a:r>
                <a:rPr lang="en-US" sz="1350" dirty="0">
                  <a:solidFill>
                    <a:srgbClr val="000000"/>
                  </a:solidFill>
                  <a:latin typeface="Gill Sans MT" panose="020B0502020104020203" pitchFamily="34" charset="0"/>
                </a:rPr>
                <a:t>0.01</a:t>
              </a:r>
            </a:p>
          </p:txBody>
        </p:sp>
        <p:sp>
          <p:nvSpPr>
            <p:cNvPr id="72" name="TextBox 71"/>
            <p:cNvSpPr txBox="1"/>
            <p:nvPr/>
          </p:nvSpPr>
          <p:spPr>
            <a:xfrm>
              <a:off x="749429" y="683404"/>
              <a:ext cx="643765" cy="400109"/>
            </a:xfrm>
            <a:prstGeom prst="rect">
              <a:avLst/>
            </a:prstGeom>
            <a:solidFill>
              <a:schemeClr val="bg1"/>
            </a:solidFill>
          </p:spPr>
          <p:txBody>
            <a:bodyPr wrap="none" rtlCol="0">
              <a:spAutoFit/>
            </a:bodyPr>
            <a:lstStyle/>
            <a:p>
              <a:r>
                <a:rPr lang="en-US" sz="1350" dirty="0">
                  <a:solidFill>
                    <a:srgbClr val="000000"/>
                  </a:solidFill>
                  <a:latin typeface="Gill Sans MT" panose="020B0502020104020203" pitchFamily="34" charset="0"/>
                </a:rPr>
                <a:t>0.00</a:t>
              </a:r>
            </a:p>
          </p:txBody>
        </p:sp>
        <p:sp>
          <p:nvSpPr>
            <p:cNvPr id="73" name="TextBox 72"/>
            <p:cNvSpPr txBox="1"/>
            <p:nvPr/>
          </p:nvSpPr>
          <p:spPr>
            <a:xfrm>
              <a:off x="674088" y="1115452"/>
              <a:ext cx="718573" cy="400109"/>
            </a:xfrm>
            <a:prstGeom prst="rect">
              <a:avLst/>
            </a:prstGeom>
            <a:solidFill>
              <a:schemeClr val="bg1"/>
            </a:solidFill>
          </p:spPr>
          <p:txBody>
            <a:bodyPr wrap="none" rtlCol="0">
              <a:spAutoFit/>
            </a:bodyPr>
            <a:lstStyle/>
            <a:p>
              <a:r>
                <a:rPr lang="en-US" sz="1350" dirty="0">
                  <a:solidFill>
                    <a:srgbClr val="000000"/>
                  </a:solidFill>
                  <a:latin typeface="Gill Sans MT" panose="020B0502020104020203" pitchFamily="34" charset="0"/>
                </a:rPr>
                <a:t>-0.01</a:t>
              </a:r>
            </a:p>
          </p:txBody>
        </p:sp>
        <p:sp>
          <p:nvSpPr>
            <p:cNvPr id="74" name="TextBox 73"/>
            <p:cNvSpPr txBox="1"/>
            <p:nvPr/>
          </p:nvSpPr>
          <p:spPr>
            <a:xfrm>
              <a:off x="674088" y="1547500"/>
              <a:ext cx="718573" cy="400109"/>
            </a:xfrm>
            <a:prstGeom prst="rect">
              <a:avLst/>
            </a:prstGeom>
            <a:solidFill>
              <a:schemeClr val="bg1"/>
            </a:solidFill>
          </p:spPr>
          <p:txBody>
            <a:bodyPr wrap="none" rtlCol="0">
              <a:spAutoFit/>
            </a:bodyPr>
            <a:lstStyle/>
            <a:p>
              <a:r>
                <a:rPr lang="en-US" sz="1350" dirty="0">
                  <a:solidFill>
                    <a:srgbClr val="000000"/>
                  </a:solidFill>
                  <a:latin typeface="Gill Sans MT" panose="020B0502020104020203" pitchFamily="34" charset="0"/>
                </a:rPr>
                <a:t>-0.02</a:t>
              </a:r>
            </a:p>
          </p:txBody>
        </p:sp>
        <p:sp>
          <p:nvSpPr>
            <p:cNvPr id="75" name="TextBox 74"/>
            <p:cNvSpPr txBox="1"/>
            <p:nvPr/>
          </p:nvSpPr>
          <p:spPr>
            <a:xfrm>
              <a:off x="674088" y="1988839"/>
              <a:ext cx="718573" cy="400109"/>
            </a:xfrm>
            <a:prstGeom prst="rect">
              <a:avLst/>
            </a:prstGeom>
            <a:solidFill>
              <a:schemeClr val="bg1"/>
            </a:solidFill>
          </p:spPr>
          <p:txBody>
            <a:bodyPr wrap="none" rtlCol="0">
              <a:spAutoFit/>
            </a:bodyPr>
            <a:lstStyle/>
            <a:p>
              <a:r>
                <a:rPr lang="en-US" sz="1350" dirty="0">
                  <a:solidFill>
                    <a:srgbClr val="000000"/>
                  </a:solidFill>
                  <a:latin typeface="Gill Sans MT" panose="020B0502020104020203" pitchFamily="34" charset="0"/>
                </a:rPr>
                <a:t>-0.03</a:t>
              </a:r>
            </a:p>
          </p:txBody>
        </p:sp>
        <p:sp>
          <p:nvSpPr>
            <p:cNvPr id="76" name="TextBox 75"/>
            <p:cNvSpPr txBox="1"/>
            <p:nvPr/>
          </p:nvSpPr>
          <p:spPr>
            <a:xfrm>
              <a:off x="674088" y="2420887"/>
              <a:ext cx="718573" cy="400109"/>
            </a:xfrm>
            <a:prstGeom prst="rect">
              <a:avLst/>
            </a:prstGeom>
            <a:solidFill>
              <a:schemeClr val="bg1"/>
            </a:solidFill>
          </p:spPr>
          <p:txBody>
            <a:bodyPr wrap="none" rtlCol="0">
              <a:spAutoFit/>
            </a:bodyPr>
            <a:lstStyle/>
            <a:p>
              <a:r>
                <a:rPr lang="en-US" sz="1350" dirty="0">
                  <a:solidFill>
                    <a:srgbClr val="000000"/>
                  </a:solidFill>
                  <a:latin typeface="Gill Sans MT" panose="020B0502020104020203" pitchFamily="34" charset="0"/>
                </a:rPr>
                <a:t>-0.04</a:t>
              </a:r>
            </a:p>
          </p:txBody>
        </p:sp>
        <p:sp>
          <p:nvSpPr>
            <p:cNvPr id="77" name="TextBox 76"/>
            <p:cNvSpPr txBox="1"/>
            <p:nvPr/>
          </p:nvSpPr>
          <p:spPr>
            <a:xfrm>
              <a:off x="674088" y="2843643"/>
              <a:ext cx="718573" cy="400109"/>
            </a:xfrm>
            <a:prstGeom prst="rect">
              <a:avLst/>
            </a:prstGeom>
            <a:solidFill>
              <a:schemeClr val="bg1"/>
            </a:solidFill>
          </p:spPr>
          <p:txBody>
            <a:bodyPr wrap="none" rtlCol="0">
              <a:spAutoFit/>
            </a:bodyPr>
            <a:lstStyle/>
            <a:p>
              <a:r>
                <a:rPr lang="en-US" sz="1350" dirty="0">
                  <a:solidFill>
                    <a:srgbClr val="000000"/>
                  </a:solidFill>
                  <a:latin typeface="Gill Sans MT" panose="020B0502020104020203" pitchFamily="34" charset="0"/>
                </a:rPr>
                <a:t>-0.05</a:t>
              </a:r>
            </a:p>
          </p:txBody>
        </p:sp>
      </p:grpSp>
      <p:grpSp>
        <p:nvGrpSpPr>
          <p:cNvPr id="78" name="Group 77"/>
          <p:cNvGrpSpPr/>
          <p:nvPr/>
        </p:nvGrpSpPr>
        <p:grpSpPr>
          <a:xfrm>
            <a:off x="4780914" y="3324200"/>
            <a:ext cx="539330" cy="2288124"/>
            <a:chOff x="674088" y="192921"/>
            <a:chExt cx="719106" cy="3050831"/>
          </a:xfrm>
        </p:grpSpPr>
        <p:sp>
          <p:nvSpPr>
            <p:cNvPr id="79" name="TextBox 78"/>
            <p:cNvSpPr txBox="1"/>
            <p:nvPr/>
          </p:nvSpPr>
          <p:spPr>
            <a:xfrm>
              <a:off x="749429" y="192921"/>
              <a:ext cx="643765" cy="400109"/>
            </a:xfrm>
            <a:prstGeom prst="rect">
              <a:avLst/>
            </a:prstGeom>
            <a:solidFill>
              <a:schemeClr val="bg1"/>
            </a:solidFill>
          </p:spPr>
          <p:txBody>
            <a:bodyPr wrap="none" rtlCol="0">
              <a:spAutoFit/>
            </a:bodyPr>
            <a:lstStyle/>
            <a:p>
              <a:r>
                <a:rPr lang="en-US" sz="1350" dirty="0">
                  <a:solidFill>
                    <a:srgbClr val="000000"/>
                  </a:solidFill>
                  <a:latin typeface="Gill Sans MT" panose="020B0502020104020203" pitchFamily="34" charset="0"/>
                </a:rPr>
                <a:t>0.01</a:t>
              </a:r>
            </a:p>
          </p:txBody>
        </p:sp>
        <p:sp>
          <p:nvSpPr>
            <p:cNvPr id="80" name="TextBox 79"/>
            <p:cNvSpPr txBox="1"/>
            <p:nvPr/>
          </p:nvSpPr>
          <p:spPr>
            <a:xfrm>
              <a:off x="749429" y="683404"/>
              <a:ext cx="643765" cy="400109"/>
            </a:xfrm>
            <a:prstGeom prst="rect">
              <a:avLst/>
            </a:prstGeom>
            <a:solidFill>
              <a:schemeClr val="bg1"/>
            </a:solidFill>
          </p:spPr>
          <p:txBody>
            <a:bodyPr wrap="none" rtlCol="0">
              <a:spAutoFit/>
            </a:bodyPr>
            <a:lstStyle/>
            <a:p>
              <a:r>
                <a:rPr lang="en-US" sz="1350" dirty="0">
                  <a:solidFill>
                    <a:srgbClr val="000000"/>
                  </a:solidFill>
                  <a:latin typeface="Gill Sans MT" panose="020B0502020104020203" pitchFamily="34" charset="0"/>
                </a:rPr>
                <a:t>0.00</a:t>
              </a:r>
            </a:p>
          </p:txBody>
        </p:sp>
        <p:sp>
          <p:nvSpPr>
            <p:cNvPr id="81" name="TextBox 80"/>
            <p:cNvSpPr txBox="1"/>
            <p:nvPr/>
          </p:nvSpPr>
          <p:spPr>
            <a:xfrm>
              <a:off x="674088" y="1115452"/>
              <a:ext cx="718573" cy="400109"/>
            </a:xfrm>
            <a:prstGeom prst="rect">
              <a:avLst/>
            </a:prstGeom>
            <a:solidFill>
              <a:schemeClr val="bg1"/>
            </a:solidFill>
          </p:spPr>
          <p:txBody>
            <a:bodyPr wrap="none" rtlCol="0">
              <a:spAutoFit/>
            </a:bodyPr>
            <a:lstStyle/>
            <a:p>
              <a:r>
                <a:rPr lang="en-US" sz="1350" dirty="0">
                  <a:solidFill>
                    <a:srgbClr val="000000"/>
                  </a:solidFill>
                  <a:latin typeface="Gill Sans MT" panose="020B0502020104020203" pitchFamily="34" charset="0"/>
                </a:rPr>
                <a:t>-0.01</a:t>
              </a:r>
            </a:p>
          </p:txBody>
        </p:sp>
        <p:sp>
          <p:nvSpPr>
            <p:cNvPr id="82" name="TextBox 81"/>
            <p:cNvSpPr txBox="1"/>
            <p:nvPr/>
          </p:nvSpPr>
          <p:spPr>
            <a:xfrm>
              <a:off x="674088" y="1547500"/>
              <a:ext cx="718573" cy="400109"/>
            </a:xfrm>
            <a:prstGeom prst="rect">
              <a:avLst/>
            </a:prstGeom>
            <a:solidFill>
              <a:schemeClr val="bg1"/>
            </a:solidFill>
          </p:spPr>
          <p:txBody>
            <a:bodyPr wrap="none" rtlCol="0">
              <a:spAutoFit/>
            </a:bodyPr>
            <a:lstStyle/>
            <a:p>
              <a:r>
                <a:rPr lang="en-US" sz="1350" dirty="0">
                  <a:solidFill>
                    <a:srgbClr val="000000"/>
                  </a:solidFill>
                  <a:latin typeface="Gill Sans MT" panose="020B0502020104020203" pitchFamily="34" charset="0"/>
                </a:rPr>
                <a:t>-0.02</a:t>
              </a:r>
            </a:p>
          </p:txBody>
        </p:sp>
        <p:sp>
          <p:nvSpPr>
            <p:cNvPr id="83" name="TextBox 82"/>
            <p:cNvSpPr txBox="1"/>
            <p:nvPr/>
          </p:nvSpPr>
          <p:spPr>
            <a:xfrm>
              <a:off x="674088" y="1988839"/>
              <a:ext cx="718573" cy="400109"/>
            </a:xfrm>
            <a:prstGeom prst="rect">
              <a:avLst/>
            </a:prstGeom>
            <a:solidFill>
              <a:schemeClr val="bg1"/>
            </a:solidFill>
          </p:spPr>
          <p:txBody>
            <a:bodyPr wrap="none" rtlCol="0">
              <a:spAutoFit/>
            </a:bodyPr>
            <a:lstStyle/>
            <a:p>
              <a:r>
                <a:rPr lang="en-US" sz="1350" dirty="0">
                  <a:solidFill>
                    <a:srgbClr val="000000"/>
                  </a:solidFill>
                  <a:latin typeface="Gill Sans MT" panose="020B0502020104020203" pitchFamily="34" charset="0"/>
                </a:rPr>
                <a:t>-0.03</a:t>
              </a:r>
            </a:p>
          </p:txBody>
        </p:sp>
        <p:sp>
          <p:nvSpPr>
            <p:cNvPr id="84" name="TextBox 83"/>
            <p:cNvSpPr txBox="1"/>
            <p:nvPr/>
          </p:nvSpPr>
          <p:spPr>
            <a:xfrm>
              <a:off x="674088" y="2420887"/>
              <a:ext cx="718573" cy="400109"/>
            </a:xfrm>
            <a:prstGeom prst="rect">
              <a:avLst/>
            </a:prstGeom>
            <a:solidFill>
              <a:schemeClr val="bg1"/>
            </a:solidFill>
          </p:spPr>
          <p:txBody>
            <a:bodyPr wrap="none" rtlCol="0">
              <a:spAutoFit/>
            </a:bodyPr>
            <a:lstStyle/>
            <a:p>
              <a:r>
                <a:rPr lang="en-US" sz="1350" dirty="0">
                  <a:solidFill>
                    <a:srgbClr val="000000"/>
                  </a:solidFill>
                  <a:latin typeface="Gill Sans MT" panose="020B0502020104020203" pitchFamily="34" charset="0"/>
                </a:rPr>
                <a:t>-0.04</a:t>
              </a:r>
            </a:p>
          </p:txBody>
        </p:sp>
        <p:sp>
          <p:nvSpPr>
            <p:cNvPr id="85" name="TextBox 84"/>
            <p:cNvSpPr txBox="1"/>
            <p:nvPr/>
          </p:nvSpPr>
          <p:spPr>
            <a:xfrm>
              <a:off x="674088" y="2843643"/>
              <a:ext cx="718573" cy="400109"/>
            </a:xfrm>
            <a:prstGeom prst="rect">
              <a:avLst/>
            </a:prstGeom>
            <a:solidFill>
              <a:schemeClr val="bg1"/>
            </a:solidFill>
          </p:spPr>
          <p:txBody>
            <a:bodyPr wrap="none" rtlCol="0">
              <a:spAutoFit/>
            </a:bodyPr>
            <a:lstStyle/>
            <a:p>
              <a:r>
                <a:rPr lang="en-US" sz="1350" dirty="0">
                  <a:solidFill>
                    <a:srgbClr val="000000"/>
                  </a:solidFill>
                  <a:latin typeface="Gill Sans MT" panose="020B0502020104020203" pitchFamily="34" charset="0"/>
                </a:rPr>
                <a:t>-0.05</a:t>
              </a:r>
            </a:p>
          </p:txBody>
        </p:sp>
      </p:grpSp>
      <p:sp>
        <p:nvSpPr>
          <p:cNvPr id="32" name="TextBox 31"/>
          <p:cNvSpPr txBox="1"/>
          <p:nvPr/>
        </p:nvSpPr>
        <p:spPr>
          <a:xfrm>
            <a:off x="5051767" y="5481229"/>
            <a:ext cx="809837" cy="253916"/>
          </a:xfrm>
          <a:prstGeom prst="rect">
            <a:avLst/>
          </a:prstGeom>
          <a:noFill/>
        </p:spPr>
        <p:txBody>
          <a:bodyPr wrap="none" rtlCol="0">
            <a:spAutoFit/>
          </a:bodyPr>
          <a:lstStyle/>
          <a:p>
            <a:pPr fontAlgn="base">
              <a:spcBef>
                <a:spcPct val="0"/>
              </a:spcBef>
              <a:spcAft>
                <a:spcPct val="0"/>
              </a:spcAft>
            </a:pPr>
            <a:r>
              <a:rPr lang="sv-SE" sz="1050" dirty="0">
                <a:solidFill>
                  <a:prstClr val="black"/>
                </a:solidFill>
                <a:latin typeface="Arial" charset="0"/>
                <a:cs typeface="Arial" charset="0"/>
              </a:rPr>
              <a:t>90</a:t>
            </a:r>
            <a:r>
              <a:rPr lang="sv-SE" sz="1050" baseline="30000" dirty="0">
                <a:solidFill>
                  <a:prstClr val="black"/>
                </a:solidFill>
                <a:latin typeface="Arial" charset="0"/>
                <a:cs typeface="Arial" charset="0"/>
              </a:rPr>
              <a:t>o</a:t>
            </a:r>
            <a:r>
              <a:rPr lang="sv-SE" sz="1050" dirty="0">
                <a:solidFill>
                  <a:prstClr val="black"/>
                </a:solidFill>
                <a:latin typeface="Arial" charset="0"/>
                <a:cs typeface="Arial" charset="0"/>
              </a:rPr>
              <a:t>S-20</a:t>
            </a:r>
            <a:r>
              <a:rPr lang="sv-SE" sz="1050" baseline="30000" dirty="0">
                <a:solidFill>
                  <a:prstClr val="black"/>
                </a:solidFill>
                <a:latin typeface="Arial" charset="0"/>
                <a:cs typeface="Arial" charset="0"/>
              </a:rPr>
              <a:t>o</a:t>
            </a:r>
            <a:r>
              <a:rPr lang="sv-SE" sz="1050" dirty="0">
                <a:solidFill>
                  <a:prstClr val="black"/>
                </a:solidFill>
                <a:latin typeface="Arial" charset="0"/>
                <a:cs typeface="Arial" charset="0"/>
              </a:rPr>
              <a:t>S</a:t>
            </a:r>
            <a:endParaRPr lang="en-US" sz="1050" dirty="0">
              <a:solidFill>
                <a:prstClr val="black"/>
              </a:solidFill>
              <a:latin typeface="Arial" charset="0"/>
              <a:cs typeface="Arial" charset="0"/>
            </a:endParaRPr>
          </a:p>
        </p:txBody>
      </p:sp>
      <p:pic>
        <p:nvPicPr>
          <p:cNvPr id="23" name="Picture 22"/>
          <p:cNvPicPr>
            <a:picLocks noChangeAspect="1"/>
          </p:cNvPicPr>
          <p:nvPr/>
        </p:nvPicPr>
        <p:blipFill rotWithShape="1">
          <a:blip r:embed="rId3">
            <a:extLst>
              <a:ext uri="{28A0092B-C50C-407E-A947-70E740481C1C}">
                <a14:useLocalDpi xmlns:a14="http://schemas.microsoft.com/office/drawing/2010/main" val="0"/>
              </a:ext>
            </a:extLst>
          </a:blip>
          <a:srcRect l="52828" t="3113" b="54780"/>
          <a:stretch/>
        </p:blipFill>
        <p:spPr>
          <a:xfrm>
            <a:off x="4889748" y="1052736"/>
            <a:ext cx="3084630" cy="2106234"/>
          </a:xfrm>
          <a:prstGeom prst="rect">
            <a:avLst/>
          </a:prstGeom>
        </p:spPr>
      </p:pic>
      <p:sp>
        <p:nvSpPr>
          <p:cNvPr id="29" name="TextBox 28"/>
          <p:cNvSpPr txBox="1"/>
          <p:nvPr/>
        </p:nvSpPr>
        <p:spPr>
          <a:xfrm>
            <a:off x="5706224" y="3144162"/>
            <a:ext cx="817853" cy="253916"/>
          </a:xfrm>
          <a:prstGeom prst="rect">
            <a:avLst/>
          </a:prstGeom>
          <a:noFill/>
        </p:spPr>
        <p:txBody>
          <a:bodyPr wrap="none" rtlCol="0">
            <a:spAutoFit/>
          </a:bodyPr>
          <a:lstStyle/>
          <a:p>
            <a:pPr fontAlgn="base">
              <a:spcBef>
                <a:spcPct val="0"/>
              </a:spcBef>
              <a:spcAft>
                <a:spcPct val="0"/>
              </a:spcAft>
            </a:pPr>
            <a:r>
              <a:rPr lang="sv-SE" sz="1050" dirty="0">
                <a:solidFill>
                  <a:prstClr val="black"/>
                </a:solidFill>
                <a:latin typeface="Arial" charset="0"/>
                <a:cs typeface="Arial" charset="0"/>
              </a:rPr>
              <a:t>20</a:t>
            </a:r>
            <a:r>
              <a:rPr lang="sv-SE" sz="1050" baseline="30000" dirty="0">
                <a:solidFill>
                  <a:prstClr val="black"/>
                </a:solidFill>
                <a:latin typeface="Arial" charset="0"/>
                <a:cs typeface="Arial" charset="0"/>
              </a:rPr>
              <a:t>o</a:t>
            </a:r>
            <a:r>
              <a:rPr lang="sv-SE" sz="1050" dirty="0">
                <a:solidFill>
                  <a:prstClr val="black"/>
                </a:solidFill>
                <a:latin typeface="Arial" charset="0"/>
                <a:cs typeface="Arial" charset="0"/>
              </a:rPr>
              <a:t>S-20</a:t>
            </a:r>
            <a:r>
              <a:rPr lang="sv-SE" sz="1050" baseline="30000" dirty="0">
                <a:solidFill>
                  <a:prstClr val="black"/>
                </a:solidFill>
                <a:latin typeface="Arial" charset="0"/>
                <a:cs typeface="Arial" charset="0"/>
              </a:rPr>
              <a:t>o</a:t>
            </a:r>
            <a:r>
              <a:rPr lang="sv-SE" sz="1050" dirty="0">
                <a:solidFill>
                  <a:prstClr val="black"/>
                </a:solidFill>
                <a:latin typeface="Arial" charset="0"/>
                <a:cs typeface="Arial" charset="0"/>
              </a:rPr>
              <a:t>N</a:t>
            </a:r>
            <a:endParaRPr lang="en-US" sz="1050" dirty="0">
              <a:solidFill>
                <a:prstClr val="black"/>
              </a:solidFill>
              <a:latin typeface="Arial" charset="0"/>
              <a:cs typeface="Arial" charset="0"/>
            </a:endParaRPr>
          </a:p>
        </p:txBody>
      </p:sp>
      <p:sp>
        <p:nvSpPr>
          <p:cNvPr id="30" name="TextBox 29"/>
          <p:cNvSpPr txBox="1"/>
          <p:nvPr/>
        </p:nvSpPr>
        <p:spPr>
          <a:xfrm>
            <a:off x="6354296" y="3144162"/>
            <a:ext cx="825867" cy="253916"/>
          </a:xfrm>
          <a:prstGeom prst="rect">
            <a:avLst/>
          </a:prstGeom>
          <a:noFill/>
        </p:spPr>
        <p:txBody>
          <a:bodyPr wrap="none" rtlCol="0">
            <a:spAutoFit/>
          </a:bodyPr>
          <a:lstStyle/>
          <a:p>
            <a:pPr fontAlgn="base">
              <a:spcBef>
                <a:spcPct val="0"/>
              </a:spcBef>
              <a:spcAft>
                <a:spcPct val="0"/>
              </a:spcAft>
            </a:pPr>
            <a:r>
              <a:rPr lang="sv-SE" sz="1050" dirty="0">
                <a:solidFill>
                  <a:prstClr val="black"/>
                </a:solidFill>
                <a:latin typeface="Arial" charset="0"/>
                <a:cs typeface="Arial" charset="0"/>
              </a:rPr>
              <a:t>20</a:t>
            </a:r>
            <a:r>
              <a:rPr lang="sv-SE" sz="1050" baseline="30000" dirty="0">
                <a:solidFill>
                  <a:prstClr val="black"/>
                </a:solidFill>
                <a:latin typeface="Arial" charset="0"/>
                <a:cs typeface="Arial" charset="0"/>
              </a:rPr>
              <a:t>o</a:t>
            </a:r>
            <a:r>
              <a:rPr lang="sv-SE" sz="1050" dirty="0">
                <a:solidFill>
                  <a:prstClr val="black"/>
                </a:solidFill>
                <a:latin typeface="Arial" charset="0"/>
                <a:cs typeface="Arial" charset="0"/>
              </a:rPr>
              <a:t>N-60</a:t>
            </a:r>
            <a:r>
              <a:rPr lang="sv-SE" sz="1050" baseline="30000" dirty="0">
                <a:solidFill>
                  <a:prstClr val="black"/>
                </a:solidFill>
                <a:latin typeface="Arial" charset="0"/>
                <a:cs typeface="Arial" charset="0"/>
              </a:rPr>
              <a:t>o</a:t>
            </a:r>
            <a:r>
              <a:rPr lang="sv-SE" sz="1050" dirty="0">
                <a:solidFill>
                  <a:prstClr val="black"/>
                </a:solidFill>
                <a:latin typeface="Arial" charset="0"/>
                <a:cs typeface="Arial" charset="0"/>
              </a:rPr>
              <a:t>N</a:t>
            </a:r>
            <a:endParaRPr lang="en-US" sz="1050" dirty="0">
              <a:solidFill>
                <a:prstClr val="black"/>
              </a:solidFill>
              <a:latin typeface="Arial" charset="0"/>
              <a:cs typeface="Arial" charset="0"/>
            </a:endParaRPr>
          </a:p>
        </p:txBody>
      </p:sp>
      <p:sp>
        <p:nvSpPr>
          <p:cNvPr id="31" name="TextBox 30"/>
          <p:cNvSpPr txBox="1"/>
          <p:nvPr/>
        </p:nvSpPr>
        <p:spPr>
          <a:xfrm>
            <a:off x="7048265" y="3144162"/>
            <a:ext cx="825867" cy="253916"/>
          </a:xfrm>
          <a:prstGeom prst="rect">
            <a:avLst/>
          </a:prstGeom>
          <a:noFill/>
        </p:spPr>
        <p:txBody>
          <a:bodyPr wrap="none" rtlCol="0">
            <a:spAutoFit/>
          </a:bodyPr>
          <a:lstStyle/>
          <a:p>
            <a:pPr fontAlgn="base">
              <a:spcBef>
                <a:spcPct val="0"/>
              </a:spcBef>
              <a:spcAft>
                <a:spcPct val="0"/>
              </a:spcAft>
            </a:pPr>
            <a:r>
              <a:rPr lang="sv-SE" sz="1050" dirty="0">
                <a:solidFill>
                  <a:prstClr val="black"/>
                </a:solidFill>
                <a:latin typeface="Arial" charset="0"/>
                <a:cs typeface="Arial" charset="0"/>
              </a:rPr>
              <a:t>60</a:t>
            </a:r>
            <a:r>
              <a:rPr lang="sv-SE" sz="1050" baseline="30000" dirty="0">
                <a:solidFill>
                  <a:prstClr val="black"/>
                </a:solidFill>
                <a:latin typeface="Arial" charset="0"/>
                <a:cs typeface="Arial" charset="0"/>
              </a:rPr>
              <a:t>o</a:t>
            </a:r>
            <a:r>
              <a:rPr lang="sv-SE" sz="1050" dirty="0">
                <a:solidFill>
                  <a:prstClr val="black"/>
                </a:solidFill>
                <a:latin typeface="Arial" charset="0"/>
                <a:cs typeface="Arial" charset="0"/>
              </a:rPr>
              <a:t>N-90</a:t>
            </a:r>
            <a:r>
              <a:rPr lang="sv-SE" sz="1050" baseline="30000" dirty="0">
                <a:solidFill>
                  <a:prstClr val="black"/>
                </a:solidFill>
                <a:latin typeface="Arial" charset="0"/>
                <a:cs typeface="Arial" charset="0"/>
              </a:rPr>
              <a:t>o</a:t>
            </a:r>
            <a:r>
              <a:rPr lang="sv-SE" sz="1050" dirty="0">
                <a:solidFill>
                  <a:prstClr val="black"/>
                </a:solidFill>
                <a:latin typeface="Arial" charset="0"/>
                <a:cs typeface="Arial" charset="0"/>
              </a:rPr>
              <a:t>N</a:t>
            </a:r>
            <a:endParaRPr lang="en-US" sz="1050" dirty="0">
              <a:solidFill>
                <a:prstClr val="black"/>
              </a:solidFill>
              <a:latin typeface="Arial" charset="0"/>
              <a:cs typeface="Arial" charset="0"/>
            </a:endParaRPr>
          </a:p>
        </p:txBody>
      </p:sp>
      <p:sp>
        <p:nvSpPr>
          <p:cNvPr id="49" name="TextBox 48"/>
          <p:cNvSpPr txBox="1"/>
          <p:nvPr/>
        </p:nvSpPr>
        <p:spPr>
          <a:xfrm>
            <a:off x="5333323" y="1134693"/>
            <a:ext cx="2477666" cy="346249"/>
          </a:xfrm>
          <a:prstGeom prst="rect">
            <a:avLst/>
          </a:prstGeom>
          <a:noFill/>
        </p:spPr>
        <p:txBody>
          <a:bodyPr wrap="none" rtlCol="0">
            <a:spAutoFit/>
          </a:bodyPr>
          <a:lstStyle/>
          <a:p>
            <a:pPr fontAlgn="base">
              <a:spcBef>
                <a:spcPct val="0"/>
              </a:spcBef>
              <a:spcAft>
                <a:spcPct val="0"/>
              </a:spcAft>
            </a:pPr>
            <a:r>
              <a:rPr lang="sv-SE" sz="1650" dirty="0">
                <a:solidFill>
                  <a:prstClr val="black"/>
                </a:solidFill>
                <a:latin typeface="Gill Sans MT" panose="020B0502020104020203" pitchFamily="34" charset="0"/>
                <a:cs typeface="Arial" charset="0"/>
              </a:rPr>
              <a:t>North American emissions</a:t>
            </a:r>
            <a:endParaRPr lang="en-US" sz="1650" dirty="0">
              <a:solidFill>
                <a:prstClr val="black"/>
              </a:solidFill>
              <a:latin typeface="Gill Sans MT" panose="020B0502020104020203" pitchFamily="34" charset="0"/>
              <a:cs typeface="Arial" charset="0"/>
            </a:endParaRPr>
          </a:p>
        </p:txBody>
      </p:sp>
      <p:sp>
        <p:nvSpPr>
          <p:cNvPr id="88" name="TextBox 87"/>
          <p:cNvSpPr txBox="1"/>
          <p:nvPr/>
        </p:nvSpPr>
        <p:spPr>
          <a:xfrm>
            <a:off x="4837421" y="1315797"/>
            <a:ext cx="482824" cy="300082"/>
          </a:xfrm>
          <a:prstGeom prst="rect">
            <a:avLst/>
          </a:prstGeom>
          <a:solidFill>
            <a:schemeClr val="bg1"/>
          </a:solidFill>
        </p:spPr>
        <p:txBody>
          <a:bodyPr wrap="none" rtlCol="0">
            <a:spAutoFit/>
          </a:bodyPr>
          <a:lstStyle/>
          <a:p>
            <a:r>
              <a:rPr lang="en-US" sz="1350" dirty="0">
                <a:solidFill>
                  <a:srgbClr val="000000"/>
                </a:solidFill>
                <a:latin typeface="Gill Sans MT" panose="020B0502020104020203" pitchFamily="34" charset="0"/>
              </a:rPr>
              <a:t>0.00</a:t>
            </a:r>
          </a:p>
        </p:txBody>
      </p:sp>
      <p:sp>
        <p:nvSpPr>
          <p:cNvPr id="89" name="TextBox 88"/>
          <p:cNvSpPr txBox="1"/>
          <p:nvPr/>
        </p:nvSpPr>
        <p:spPr>
          <a:xfrm>
            <a:off x="4780914" y="1639833"/>
            <a:ext cx="538930" cy="300082"/>
          </a:xfrm>
          <a:prstGeom prst="rect">
            <a:avLst/>
          </a:prstGeom>
          <a:solidFill>
            <a:schemeClr val="bg1"/>
          </a:solidFill>
        </p:spPr>
        <p:txBody>
          <a:bodyPr wrap="none" rtlCol="0">
            <a:spAutoFit/>
          </a:bodyPr>
          <a:lstStyle/>
          <a:p>
            <a:r>
              <a:rPr lang="en-US" sz="1350" dirty="0">
                <a:solidFill>
                  <a:srgbClr val="000000"/>
                </a:solidFill>
                <a:latin typeface="Gill Sans MT" panose="020B0502020104020203" pitchFamily="34" charset="0"/>
              </a:rPr>
              <a:t>-0.01</a:t>
            </a:r>
          </a:p>
        </p:txBody>
      </p:sp>
      <p:sp>
        <p:nvSpPr>
          <p:cNvPr id="90" name="TextBox 89"/>
          <p:cNvSpPr txBox="1"/>
          <p:nvPr/>
        </p:nvSpPr>
        <p:spPr>
          <a:xfrm>
            <a:off x="4780914" y="1963869"/>
            <a:ext cx="538930" cy="300082"/>
          </a:xfrm>
          <a:prstGeom prst="rect">
            <a:avLst/>
          </a:prstGeom>
          <a:solidFill>
            <a:schemeClr val="bg1"/>
          </a:solidFill>
        </p:spPr>
        <p:txBody>
          <a:bodyPr wrap="none" rtlCol="0">
            <a:spAutoFit/>
          </a:bodyPr>
          <a:lstStyle/>
          <a:p>
            <a:r>
              <a:rPr lang="en-US" sz="1350" dirty="0">
                <a:solidFill>
                  <a:srgbClr val="000000"/>
                </a:solidFill>
                <a:latin typeface="Gill Sans MT" panose="020B0502020104020203" pitchFamily="34" charset="0"/>
              </a:rPr>
              <a:t>-0.02</a:t>
            </a:r>
          </a:p>
        </p:txBody>
      </p:sp>
      <p:sp>
        <p:nvSpPr>
          <p:cNvPr id="91" name="TextBox 90"/>
          <p:cNvSpPr txBox="1"/>
          <p:nvPr/>
        </p:nvSpPr>
        <p:spPr>
          <a:xfrm>
            <a:off x="4780914" y="2294874"/>
            <a:ext cx="538930" cy="300082"/>
          </a:xfrm>
          <a:prstGeom prst="rect">
            <a:avLst/>
          </a:prstGeom>
          <a:solidFill>
            <a:schemeClr val="bg1"/>
          </a:solidFill>
        </p:spPr>
        <p:txBody>
          <a:bodyPr wrap="none" rtlCol="0">
            <a:spAutoFit/>
          </a:bodyPr>
          <a:lstStyle/>
          <a:p>
            <a:r>
              <a:rPr lang="en-US" sz="1350" dirty="0">
                <a:solidFill>
                  <a:srgbClr val="000000"/>
                </a:solidFill>
                <a:latin typeface="Gill Sans MT" panose="020B0502020104020203" pitchFamily="34" charset="0"/>
              </a:rPr>
              <a:t>-0.03</a:t>
            </a:r>
          </a:p>
        </p:txBody>
      </p:sp>
      <p:sp>
        <p:nvSpPr>
          <p:cNvPr id="92" name="TextBox 91"/>
          <p:cNvSpPr txBox="1"/>
          <p:nvPr/>
        </p:nvSpPr>
        <p:spPr>
          <a:xfrm>
            <a:off x="4780914" y="2618910"/>
            <a:ext cx="538930" cy="300082"/>
          </a:xfrm>
          <a:prstGeom prst="rect">
            <a:avLst/>
          </a:prstGeom>
          <a:solidFill>
            <a:schemeClr val="bg1"/>
          </a:solidFill>
        </p:spPr>
        <p:txBody>
          <a:bodyPr wrap="none" rtlCol="0">
            <a:spAutoFit/>
          </a:bodyPr>
          <a:lstStyle/>
          <a:p>
            <a:r>
              <a:rPr lang="en-US" sz="1350" dirty="0">
                <a:solidFill>
                  <a:srgbClr val="000000"/>
                </a:solidFill>
                <a:latin typeface="Gill Sans MT" panose="020B0502020104020203" pitchFamily="34" charset="0"/>
              </a:rPr>
              <a:t>-0.04</a:t>
            </a:r>
          </a:p>
        </p:txBody>
      </p:sp>
      <p:sp>
        <p:nvSpPr>
          <p:cNvPr id="93" name="TextBox 92"/>
          <p:cNvSpPr txBox="1"/>
          <p:nvPr/>
        </p:nvSpPr>
        <p:spPr>
          <a:xfrm>
            <a:off x="4780914" y="2935977"/>
            <a:ext cx="538930" cy="300082"/>
          </a:xfrm>
          <a:prstGeom prst="rect">
            <a:avLst/>
          </a:prstGeom>
          <a:solidFill>
            <a:schemeClr val="bg1"/>
          </a:solidFill>
        </p:spPr>
        <p:txBody>
          <a:bodyPr wrap="none" rtlCol="0">
            <a:spAutoFit/>
          </a:bodyPr>
          <a:lstStyle/>
          <a:p>
            <a:r>
              <a:rPr lang="en-US" sz="1350" dirty="0">
                <a:solidFill>
                  <a:srgbClr val="000000"/>
                </a:solidFill>
                <a:latin typeface="Gill Sans MT" panose="020B0502020104020203" pitchFamily="34" charset="0"/>
              </a:rPr>
              <a:t>-0.05</a:t>
            </a:r>
          </a:p>
        </p:txBody>
      </p:sp>
      <p:sp>
        <p:nvSpPr>
          <p:cNvPr id="28" name="TextBox 27"/>
          <p:cNvSpPr txBox="1"/>
          <p:nvPr/>
        </p:nvSpPr>
        <p:spPr>
          <a:xfrm>
            <a:off x="5051767" y="3144162"/>
            <a:ext cx="809837" cy="253916"/>
          </a:xfrm>
          <a:prstGeom prst="rect">
            <a:avLst/>
          </a:prstGeom>
          <a:noFill/>
        </p:spPr>
        <p:txBody>
          <a:bodyPr wrap="none" rtlCol="0">
            <a:spAutoFit/>
          </a:bodyPr>
          <a:lstStyle/>
          <a:p>
            <a:pPr fontAlgn="base">
              <a:spcBef>
                <a:spcPct val="0"/>
              </a:spcBef>
              <a:spcAft>
                <a:spcPct val="0"/>
              </a:spcAft>
            </a:pPr>
            <a:r>
              <a:rPr lang="sv-SE" sz="1050" dirty="0">
                <a:solidFill>
                  <a:prstClr val="black"/>
                </a:solidFill>
                <a:latin typeface="Arial" charset="0"/>
                <a:cs typeface="Arial" charset="0"/>
              </a:rPr>
              <a:t>90</a:t>
            </a:r>
            <a:r>
              <a:rPr lang="sv-SE" sz="1050" baseline="30000" dirty="0">
                <a:solidFill>
                  <a:prstClr val="black"/>
                </a:solidFill>
                <a:latin typeface="Arial" charset="0"/>
                <a:cs typeface="Arial" charset="0"/>
              </a:rPr>
              <a:t>o</a:t>
            </a:r>
            <a:r>
              <a:rPr lang="sv-SE" sz="1050" dirty="0">
                <a:solidFill>
                  <a:prstClr val="black"/>
                </a:solidFill>
                <a:latin typeface="Arial" charset="0"/>
                <a:cs typeface="Arial" charset="0"/>
              </a:rPr>
              <a:t>S-20</a:t>
            </a:r>
            <a:r>
              <a:rPr lang="sv-SE" sz="1050" baseline="30000" dirty="0">
                <a:solidFill>
                  <a:prstClr val="black"/>
                </a:solidFill>
                <a:latin typeface="Arial" charset="0"/>
                <a:cs typeface="Arial" charset="0"/>
              </a:rPr>
              <a:t>o</a:t>
            </a:r>
            <a:r>
              <a:rPr lang="sv-SE" sz="1050" dirty="0">
                <a:solidFill>
                  <a:prstClr val="black"/>
                </a:solidFill>
                <a:latin typeface="Arial" charset="0"/>
                <a:cs typeface="Arial" charset="0"/>
              </a:rPr>
              <a:t>S</a:t>
            </a:r>
            <a:endParaRPr lang="en-US" sz="1050" dirty="0">
              <a:solidFill>
                <a:prstClr val="black"/>
              </a:solidFill>
              <a:latin typeface="Arial" charset="0"/>
              <a:cs typeface="Arial" charset="0"/>
            </a:endParaRPr>
          </a:p>
        </p:txBody>
      </p:sp>
      <p:sp>
        <p:nvSpPr>
          <p:cNvPr id="7" name="Rectangle 6"/>
          <p:cNvSpPr/>
          <p:nvPr/>
        </p:nvSpPr>
        <p:spPr>
          <a:xfrm>
            <a:off x="2081340" y="836712"/>
            <a:ext cx="5677015" cy="233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Verdana"/>
            </a:endParaRPr>
          </a:p>
        </p:txBody>
      </p:sp>
      <p:sp>
        <p:nvSpPr>
          <p:cNvPr id="87" name="TextBox 86"/>
          <p:cNvSpPr txBox="1"/>
          <p:nvPr/>
        </p:nvSpPr>
        <p:spPr>
          <a:xfrm>
            <a:off x="4837421" y="947935"/>
            <a:ext cx="482824" cy="300082"/>
          </a:xfrm>
          <a:prstGeom prst="rect">
            <a:avLst/>
          </a:prstGeom>
          <a:solidFill>
            <a:schemeClr val="bg1"/>
          </a:solidFill>
        </p:spPr>
        <p:txBody>
          <a:bodyPr wrap="none" rtlCol="0">
            <a:spAutoFit/>
          </a:bodyPr>
          <a:lstStyle/>
          <a:p>
            <a:r>
              <a:rPr lang="en-US" sz="1350" dirty="0">
                <a:solidFill>
                  <a:srgbClr val="000000"/>
                </a:solidFill>
                <a:latin typeface="Gill Sans MT" panose="020B0502020104020203" pitchFamily="34" charset="0"/>
              </a:rPr>
              <a:t>0.01</a:t>
            </a:r>
          </a:p>
        </p:txBody>
      </p:sp>
      <p:sp>
        <p:nvSpPr>
          <p:cNvPr id="86" name="TextBox 85"/>
          <p:cNvSpPr txBox="1"/>
          <p:nvPr/>
        </p:nvSpPr>
        <p:spPr>
          <a:xfrm rot="16200000">
            <a:off x="-1106709" y="3046148"/>
            <a:ext cx="3999493"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38150" hangingPunct="0"/>
            <a:r>
              <a:rPr lang="en-US" sz="1650" b="1" kern="0" dirty="0">
                <a:solidFill>
                  <a:srgbClr val="002F5F"/>
                </a:solidFill>
                <a:latin typeface="Gill Sans MT" pitchFamily="34" charset="0"/>
                <a:ea typeface="ＭＳ Ｐゴシック" pitchFamily="26" charset="-128"/>
              </a:rPr>
              <a:t>Temperature change</a:t>
            </a:r>
            <a:r>
              <a:rPr lang="en-US" sz="1650" b="1" kern="0" dirty="0">
                <a:solidFill>
                  <a:srgbClr val="002060"/>
                </a:solidFill>
                <a:latin typeface="Gill Sans MT" pitchFamily="34" charset="0"/>
                <a:ea typeface="ＭＳ Ｐゴシック" pitchFamily="26" charset="-128"/>
              </a:rPr>
              <a:t> per unit emission </a:t>
            </a:r>
          </a:p>
          <a:p>
            <a:pPr algn="ctr" defTabSz="438150" hangingPunct="0"/>
            <a:r>
              <a:rPr lang="en-US" sz="1650" b="1" dirty="0">
                <a:solidFill>
                  <a:srgbClr val="002060"/>
                </a:solidFill>
                <a:latin typeface="Gill Sans MT" panose="020B0502020104020203" pitchFamily="34" charset="0"/>
                <a:ea typeface="ＭＳ Ｐゴシック" pitchFamily="26" charset="-128"/>
                <a:sym typeface="Helvetica Neue"/>
              </a:rPr>
              <a:t>[</a:t>
            </a:r>
            <a:r>
              <a:rPr lang="en-US" sz="1650" b="1" baseline="30000" dirty="0" err="1">
                <a:solidFill>
                  <a:srgbClr val="002060"/>
                </a:solidFill>
                <a:latin typeface="Gill Sans MT" panose="020B0502020104020203" pitchFamily="34" charset="0"/>
                <a:ea typeface="Helvetica Neue"/>
                <a:cs typeface="Helvetica Neue"/>
                <a:sym typeface="Helvetica Neue"/>
              </a:rPr>
              <a:t>o</a:t>
            </a:r>
            <a:r>
              <a:rPr lang="en-US" sz="1650" b="1" dirty="0" err="1">
                <a:solidFill>
                  <a:srgbClr val="002060"/>
                </a:solidFill>
                <a:latin typeface="Gill Sans MT" panose="020B0502020104020203" pitchFamily="34" charset="0"/>
                <a:ea typeface="Helvetica Neue"/>
                <a:cs typeface="Helvetica Neue"/>
                <a:sym typeface="Helvetica Neue"/>
              </a:rPr>
              <a:t>C</a:t>
            </a:r>
            <a:r>
              <a:rPr lang="en-US" sz="1650" b="1" dirty="0">
                <a:solidFill>
                  <a:srgbClr val="002060"/>
                </a:solidFill>
                <a:latin typeface="Gill Sans MT" panose="020B0502020104020203" pitchFamily="34" charset="0"/>
                <a:ea typeface="Helvetica Neue"/>
                <a:cs typeface="Helvetica Neue"/>
                <a:sym typeface="Helvetica Neue"/>
              </a:rPr>
              <a:t> / </a:t>
            </a:r>
            <a:r>
              <a:rPr lang="en-US" sz="1650" b="1" dirty="0" err="1">
                <a:solidFill>
                  <a:srgbClr val="002060"/>
                </a:solidFill>
                <a:latin typeface="Gill Sans MT" panose="020B0502020104020203" pitchFamily="34" charset="0"/>
                <a:ea typeface="Helvetica Neue"/>
                <a:cs typeface="Helvetica Neue"/>
                <a:sym typeface="Helvetica Neue"/>
              </a:rPr>
              <a:t>TgS</a:t>
            </a:r>
            <a:r>
              <a:rPr lang="en-US" sz="1650" b="1" dirty="0">
                <a:solidFill>
                  <a:srgbClr val="002060"/>
                </a:solidFill>
                <a:latin typeface="Gill Sans MT" panose="020B0502020104020203" pitchFamily="34" charset="0"/>
                <a:ea typeface="Helvetica Neue"/>
                <a:cs typeface="Helvetica Neue"/>
                <a:sym typeface="Helvetica Neue"/>
              </a:rPr>
              <a:t> year</a:t>
            </a:r>
            <a:r>
              <a:rPr lang="en-US" sz="1650" b="1" baseline="30000" dirty="0">
                <a:solidFill>
                  <a:srgbClr val="002060"/>
                </a:solidFill>
                <a:latin typeface="Gill Sans MT" panose="020B0502020104020203" pitchFamily="34" charset="0"/>
                <a:ea typeface="Helvetica Neue"/>
                <a:cs typeface="Helvetica Neue"/>
                <a:sym typeface="Helvetica Neue"/>
              </a:rPr>
              <a:t>-1</a:t>
            </a:r>
            <a:r>
              <a:rPr lang="en-US" sz="1650" b="1" dirty="0">
                <a:solidFill>
                  <a:srgbClr val="002060"/>
                </a:solidFill>
                <a:latin typeface="Gill Sans MT" panose="020B0502020104020203" pitchFamily="34" charset="0"/>
                <a:ea typeface="Helvetica Neue"/>
                <a:cs typeface="Helvetica Neue"/>
                <a:sym typeface="Helvetica Neue"/>
              </a:rPr>
              <a:t>]</a:t>
            </a:r>
          </a:p>
        </p:txBody>
      </p:sp>
      <p:sp>
        <p:nvSpPr>
          <p:cNvPr id="94" name="TextBox 93"/>
          <p:cNvSpPr txBox="1"/>
          <p:nvPr/>
        </p:nvSpPr>
        <p:spPr>
          <a:xfrm>
            <a:off x="6904919" y="6121261"/>
            <a:ext cx="3484606" cy="507831"/>
          </a:xfrm>
          <a:prstGeom prst="rect">
            <a:avLst/>
          </a:prstGeom>
          <a:noFill/>
        </p:spPr>
        <p:txBody>
          <a:bodyPr wrap="square" rtlCol="0">
            <a:spAutoFit/>
          </a:bodyPr>
          <a:lstStyle/>
          <a:p>
            <a:r>
              <a:rPr lang="en-US" sz="1350" dirty="0">
                <a:solidFill>
                  <a:srgbClr val="002F5F"/>
                </a:solidFill>
                <a:latin typeface="Gill Sans MT" panose="020B0502020104020203" pitchFamily="34" charset="0"/>
              </a:rPr>
              <a:t>Lewinschal et al. (2019)</a:t>
            </a:r>
          </a:p>
          <a:p>
            <a:endParaRPr lang="en-US" sz="1350" dirty="0">
              <a:solidFill>
                <a:srgbClr val="002F5F"/>
              </a:solidFill>
              <a:latin typeface="Gill Sans MT" panose="020B0502020104020203" pitchFamily="34" charset="0"/>
            </a:endParaRPr>
          </a:p>
        </p:txBody>
      </p:sp>
    </p:spTree>
    <p:extLst>
      <p:ext uri="{BB962C8B-B14F-4D97-AF65-F5344CB8AC3E}">
        <p14:creationId xmlns:p14="http://schemas.microsoft.com/office/powerpoint/2010/main" val="110692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7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7" grpId="0" animBg="1"/>
      <p:bldP spid="33" grpId="0"/>
      <p:bldP spid="34" grpId="0"/>
      <p:bldP spid="35" grpId="0"/>
      <p:bldP spid="36" grpId="0"/>
      <p:bldP spid="37" grpId="0"/>
      <p:bldP spid="38" grpId="0"/>
      <p:bldP spid="39" grpId="0"/>
      <p:bldP spid="50" grpId="0"/>
      <p:bldP spid="51" grpId="0"/>
      <p:bldP spid="32" grpId="0"/>
      <p:bldP spid="29" grpId="0"/>
      <p:bldP spid="30" grpId="0"/>
      <p:bldP spid="31" grpId="0"/>
      <p:bldP spid="49" grpId="0"/>
      <p:bldP spid="88" grpId="0" animBg="1"/>
      <p:bldP spid="89" grpId="0" animBg="1"/>
      <p:bldP spid="90" grpId="0" animBg="1"/>
      <p:bldP spid="91" grpId="0" animBg="1"/>
      <p:bldP spid="92" grpId="0" animBg="1"/>
      <p:bldP spid="93" grpId="0" animBg="1"/>
      <p:bldP spid="28" grpId="0"/>
      <p:bldP spid="8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a:xfrm>
            <a:off x="685293" y="189793"/>
            <a:ext cx="7920154" cy="854869"/>
          </a:xfrm>
        </p:spPr>
        <p:txBody>
          <a:bodyPr>
            <a:normAutofit/>
          </a:bodyPr>
          <a:lstStyle/>
          <a:p>
            <a:pPr algn="ctr"/>
            <a:r>
              <a:rPr lang="en-US" sz="2550" dirty="0">
                <a:latin typeface="Gill Sans MT" pitchFamily="34" charset="0"/>
              </a:rPr>
              <a:t>Does the emission magnitude matter?</a:t>
            </a:r>
            <a:endParaRPr lang="sv-SE" sz="2550" dirty="0">
              <a:latin typeface="Gill Sans MT" pitchFamily="34" charset="0"/>
            </a:endParaRPr>
          </a:p>
        </p:txBody>
      </p:sp>
      <p:sp>
        <p:nvSpPr>
          <p:cNvPr id="4" name="Slide Number Placeholder 3"/>
          <p:cNvSpPr>
            <a:spLocks noGrp="1"/>
          </p:cNvSpPr>
          <p:nvPr>
            <p:ph type="sldNum" sz="quarter" idx="12"/>
          </p:nvPr>
        </p:nvSpPr>
        <p:spPr/>
        <p:txBody>
          <a:bodyPr/>
          <a:lstStyle/>
          <a:p>
            <a:pPr defTabSz="685800">
              <a:defRPr/>
            </a:pPr>
            <a:fld id="{F6836F3A-E639-40A3-8AEB-E900244604F0}" type="slidenum">
              <a:rPr lang="sv-SE">
                <a:solidFill>
                  <a:srgbClr val="002F5F">
                    <a:tint val="75000"/>
                  </a:srgbClr>
                </a:solidFill>
                <a:latin typeface="Verdana"/>
              </a:rPr>
              <a:pPr defTabSz="685800">
                <a:defRPr/>
              </a:pPr>
              <a:t>12</a:t>
            </a:fld>
            <a:endParaRPr lang="sv-SE">
              <a:solidFill>
                <a:srgbClr val="002F5F">
                  <a:tint val="75000"/>
                </a:srgbClr>
              </a:solidFill>
              <a:latin typeface="Verdana"/>
            </a:endParaRPr>
          </a:p>
        </p:txBody>
      </p:sp>
      <p:sp>
        <p:nvSpPr>
          <p:cNvPr id="24" name="TextBox 23"/>
          <p:cNvSpPr txBox="1"/>
          <p:nvPr/>
        </p:nvSpPr>
        <p:spPr>
          <a:xfrm rot="16200000">
            <a:off x="-1312595" y="3250997"/>
            <a:ext cx="3999493"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38150" hangingPunct="0"/>
            <a:r>
              <a:rPr lang="en-US" sz="1650" b="1" kern="0" dirty="0">
                <a:solidFill>
                  <a:srgbClr val="002F5F"/>
                </a:solidFill>
                <a:latin typeface="Gill Sans MT" pitchFamily="34" charset="0"/>
                <a:ea typeface="ＭＳ Ｐゴシック" pitchFamily="26" charset="-128"/>
              </a:rPr>
              <a:t>Temperature change</a:t>
            </a:r>
            <a:r>
              <a:rPr lang="en-US" sz="1650" b="1" kern="0" dirty="0">
                <a:solidFill>
                  <a:srgbClr val="002060"/>
                </a:solidFill>
                <a:latin typeface="Gill Sans MT" pitchFamily="34" charset="0"/>
                <a:ea typeface="ＭＳ Ｐゴシック" pitchFamily="26" charset="-128"/>
              </a:rPr>
              <a:t> per unit emission </a:t>
            </a:r>
          </a:p>
          <a:p>
            <a:pPr algn="ctr" defTabSz="438150" hangingPunct="0"/>
            <a:r>
              <a:rPr lang="en-US" sz="1650" b="1" dirty="0">
                <a:solidFill>
                  <a:srgbClr val="002060"/>
                </a:solidFill>
                <a:latin typeface="Gill Sans MT" panose="020B0502020104020203" pitchFamily="34" charset="0"/>
                <a:ea typeface="ＭＳ Ｐゴシック" pitchFamily="26" charset="-128"/>
                <a:sym typeface="Helvetica Neue"/>
              </a:rPr>
              <a:t>[</a:t>
            </a:r>
            <a:r>
              <a:rPr lang="en-US" sz="1650" b="1" baseline="30000" dirty="0" err="1">
                <a:solidFill>
                  <a:srgbClr val="002060"/>
                </a:solidFill>
                <a:latin typeface="Gill Sans MT" panose="020B0502020104020203" pitchFamily="34" charset="0"/>
                <a:ea typeface="Helvetica Neue"/>
                <a:cs typeface="Helvetica Neue"/>
                <a:sym typeface="Helvetica Neue"/>
              </a:rPr>
              <a:t>o</a:t>
            </a:r>
            <a:r>
              <a:rPr lang="en-US" sz="1650" b="1" dirty="0" err="1">
                <a:solidFill>
                  <a:srgbClr val="002060"/>
                </a:solidFill>
                <a:latin typeface="Gill Sans MT" panose="020B0502020104020203" pitchFamily="34" charset="0"/>
                <a:ea typeface="Helvetica Neue"/>
                <a:cs typeface="Helvetica Neue"/>
                <a:sym typeface="Helvetica Neue"/>
              </a:rPr>
              <a:t>C</a:t>
            </a:r>
            <a:r>
              <a:rPr lang="en-US" sz="1650" b="1" dirty="0">
                <a:solidFill>
                  <a:srgbClr val="002060"/>
                </a:solidFill>
                <a:latin typeface="Gill Sans MT" panose="020B0502020104020203" pitchFamily="34" charset="0"/>
                <a:ea typeface="Helvetica Neue"/>
                <a:cs typeface="Helvetica Neue"/>
                <a:sym typeface="Helvetica Neue"/>
              </a:rPr>
              <a:t> / </a:t>
            </a:r>
            <a:r>
              <a:rPr lang="en-US" sz="1650" b="1" dirty="0" err="1">
                <a:solidFill>
                  <a:srgbClr val="002060"/>
                </a:solidFill>
                <a:latin typeface="Gill Sans MT" panose="020B0502020104020203" pitchFamily="34" charset="0"/>
                <a:ea typeface="Helvetica Neue"/>
                <a:cs typeface="Helvetica Neue"/>
                <a:sym typeface="Helvetica Neue"/>
              </a:rPr>
              <a:t>TgS</a:t>
            </a:r>
            <a:r>
              <a:rPr lang="en-US" sz="1650" b="1" dirty="0">
                <a:solidFill>
                  <a:srgbClr val="002060"/>
                </a:solidFill>
                <a:latin typeface="Gill Sans MT" panose="020B0502020104020203" pitchFamily="34" charset="0"/>
                <a:ea typeface="Helvetica Neue"/>
                <a:cs typeface="Helvetica Neue"/>
                <a:sym typeface="Helvetica Neue"/>
              </a:rPr>
              <a:t> year</a:t>
            </a:r>
            <a:r>
              <a:rPr lang="en-US" sz="1650" b="1" baseline="30000" dirty="0">
                <a:solidFill>
                  <a:srgbClr val="002060"/>
                </a:solidFill>
                <a:latin typeface="Gill Sans MT" panose="020B0502020104020203" pitchFamily="34" charset="0"/>
                <a:ea typeface="Helvetica Neue"/>
                <a:cs typeface="Helvetica Neue"/>
                <a:sym typeface="Helvetica Neue"/>
              </a:rPr>
              <a:t>-1</a:t>
            </a:r>
            <a:r>
              <a:rPr lang="en-US" sz="1650" b="1" dirty="0">
                <a:solidFill>
                  <a:srgbClr val="002060"/>
                </a:solidFill>
                <a:latin typeface="Gill Sans MT" panose="020B0502020104020203" pitchFamily="34" charset="0"/>
                <a:ea typeface="Helvetica Neue"/>
                <a:cs typeface="Helvetica Neue"/>
                <a:sym typeface="Helvetica Neue"/>
              </a:rPr>
              <a:t>]</a:t>
            </a:r>
          </a:p>
        </p:txBody>
      </p:sp>
      <p:pic>
        <p:nvPicPr>
          <p:cNvPr id="25" name="Picture 24"/>
          <p:cNvPicPr>
            <a:picLocks noChangeAspect="1"/>
          </p:cNvPicPr>
          <p:nvPr/>
        </p:nvPicPr>
        <p:blipFill rotWithShape="1">
          <a:blip r:embed="rId3" cstate="print">
            <a:extLst>
              <a:ext uri="{28A0092B-C50C-407E-A947-70E740481C1C}">
                <a14:useLocalDpi xmlns:a14="http://schemas.microsoft.com/office/drawing/2010/main" val="0"/>
              </a:ext>
            </a:extLst>
          </a:blip>
          <a:srcRect l="9654"/>
          <a:stretch/>
        </p:blipFill>
        <p:spPr>
          <a:xfrm>
            <a:off x="1120140" y="845821"/>
            <a:ext cx="7840980" cy="5837198"/>
          </a:xfrm>
          <a:prstGeom prst="rect">
            <a:avLst/>
          </a:prstGeom>
        </p:spPr>
      </p:pic>
      <p:sp>
        <p:nvSpPr>
          <p:cNvPr id="2" name="Rectangle 1">
            <a:extLst>
              <a:ext uri="{FF2B5EF4-FFF2-40B4-BE49-F238E27FC236}">
                <a16:creationId xmlns:a16="http://schemas.microsoft.com/office/drawing/2014/main" xmlns="" id="{BC7A0462-632F-304F-953A-07BA1F6D9483}"/>
              </a:ext>
            </a:extLst>
          </p:cNvPr>
          <p:cNvSpPr/>
          <p:nvPr/>
        </p:nvSpPr>
        <p:spPr>
          <a:xfrm>
            <a:off x="3697438" y="845821"/>
            <a:ext cx="5263682" cy="56217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7" name="Picture 6">
            <a:extLst>
              <a:ext uri="{FF2B5EF4-FFF2-40B4-BE49-F238E27FC236}">
                <a16:creationId xmlns:a16="http://schemas.microsoft.com/office/drawing/2014/main" xmlns="" id="{F40C577D-E732-5A48-AEB3-BD0A16DEEECB}"/>
              </a:ext>
            </a:extLst>
          </p:cNvPr>
          <p:cNvPicPr>
            <a:picLocks noChangeAspect="1"/>
          </p:cNvPicPr>
          <p:nvPr/>
        </p:nvPicPr>
        <p:blipFill rotWithShape="1">
          <a:blip r:embed="rId4">
            <a:extLst>
              <a:ext uri="{28A0092B-C50C-407E-A947-70E740481C1C}">
                <a14:useLocalDpi xmlns:a14="http://schemas.microsoft.com/office/drawing/2010/main" val="0"/>
              </a:ext>
            </a:extLst>
          </a:blip>
          <a:srcRect l="6673" t="3239" r="47076" b="54653"/>
          <a:stretch/>
        </p:blipFill>
        <p:spPr>
          <a:xfrm>
            <a:off x="3640288" y="2196001"/>
            <a:ext cx="3024336" cy="1370159"/>
          </a:xfrm>
          <a:prstGeom prst="rect">
            <a:avLst/>
          </a:prstGeom>
        </p:spPr>
      </p:pic>
      <p:sp>
        <p:nvSpPr>
          <p:cNvPr id="26" name="TextBox 25"/>
          <p:cNvSpPr txBox="1"/>
          <p:nvPr/>
        </p:nvSpPr>
        <p:spPr>
          <a:xfrm>
            <a:off x="5120841" y="5266591"/>
            <a:ext cx="3484606" cy="707886"/>
          </a:xfrm>
          <a:prstGeom prst="rect">
            <a:avLst/>
          </a:prstGeom>
          <a:noFill/>
        </p:spPr>
        <p:txBody>
          <a:bodyPr wrap="square" rtlCol="0">
            <a:spAutoFit/>
          </a:bodyPr>
          <a:lstStyle/>
          <a:p>
            <a:r>
              <a:rPr lang="en-US" sz="2000" dirty="0">
                <a:solidFill>
                  <a:srgbClr val="002F5F"/>
                </a:solidFill>
                <a:latin typeface="Gill Sans MT" panose="020B0502020104020203" pitchFamily="34" charset="0"/>
              </a:rPr>
              <a:t>Lewinschal et al. (2019)</a:t>
            </a:r>
          </a:p>
          <a:p>
            <a:endParaRPr lang="en-US" sz="2000" dirty="0">
              <a:solidFill>
                <a:srgbClr val="002F5F"/>
              </a:solidFill>
              <a:latin typeface="Gill Sans MT" panose="020B0502020104020203" pitchFamily="34" charset="0"/>
            </a:endParaRPr>
          </a:p>
        </p:txBody>
      </p:sp>
      <p:sp>
        <p:nvSpPr>
          <p:cNvPr id="5" name="TextBox 4">
            <a:extLst>
              <a:ext uri="{FF2B5EF4-FFF2-40B4-BE49-F238E27FC236}">
                <a16:creationId xmlns:a16="http://schemas.microsoft.com/office/drawing/2014/main" xmlns="" id="{53227A5D-28F4-B142-9352-90096F0CCA71}"/>
              </a:ext>
            </a:extLst>
          </p:cNvPr>
          <p:cNvSpPr txBox="1"/>
          <p:nvPr/>
        </p:nvSpPr>
        <p:spPr>
          <a:xfrm>
            <a:off x="4278302" y="1743080"/>
            <a:ext cx="1685077" cy="369332"/>
          </a:xfrm>
          <a:prstGeom prst="rect">
            <a:avLst/>
          </a:prstGeom>
          <a:noFill/>
        </p:spPr>
        <p:txBody>
          <a:bodyPr wrap="none" rtlCol="0">
            <a:spAutoFit/>
          </a:bodyPr>
          <a:lstStyle/>
          <a:p>
            <a:r>
              <a:rPr lang="sv-SE" dirty="0"/>
              <a:t>7x EU emissions</a:t>
            </a:r>
          </a:p>
        </p:txBody>
      </p:sp>
    </p:spTree>
    <p:extLst>
      <p:ext uri="{BB962C8B-B14F-4D97-AF65-F5344CB8AC3E}">
        <p14:creationId xmlns:p14="http://schemas.microsoft.com/office/powerpoint/2010/main" val="15580109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137160" y="1405890"/>
            <a:ext cx="6530102" cy="5097780"/>
          </a:xfrm>
          <a:prstGeom prst="rect">
            <a:avLst/>
          </a:prstGeom>
        </p:spPr>
      </p:pic>
      <p:sp>
        <p:nvSpPr>
          <p:cNvPr id="4" name="Slide Number Placeholder 3"/>
          <p:cNvSpPr>
            <a:spLocks noGrp="1"/>
          </p:cNvSpPr>
          <p:nvPr>
            <p:ph type="sldNum" sz="quarter" idx="12"/>
          </p:nvPr>
        </p:nvSpPr>
        <p:spPr/>
        <p:txBody>
          <a:bodyPr/>
          <a:lstStyle/>
          <a:p>
            <a:fld id="{F6836F3A-E639-40A3-8AEB-E900244604F0}" type="slidenum">
              <a:rPr lang="sv-SE" smtClean="0"/>
              <a:pPr/>
              <a:t>13</a:t>
            </a:fld>
            <a:endParaRPr lang="sv-SE"/>
          </a:p>
        </p:txBody>
      </p:sp>
      <p:sp>
        <p:nvSpPr>
          <p:cNvPr id="5" name="Rectangle 2"/>
          <p:cNvSpPr txBox="1">
            <a:spLocks noChangeArrowheads="1"/>
          </p:cNvSpPr>
          <p:nvPr/>
        </p:nvSpPr>
        <p:spPr>
          <a:xfrm>
            <a:off x="-262890" y="262487"/>
            <a:ext cx="9406890" cy="854869"/>
          </a:xfrm>
          <a:prstGeom prst="rect">
            <a:avLst/>
          </a:prstGeom>
        </p:spPr>
        <p:txBody>
          <a:bodyPr vert="horz" lIns="68580" tIns="34290" rIns="68580" bIns="34290" rtlCol="0" anchor="t" anchorCtr="0">
            <a:normAutofit/>
          </a:bodyPr>
          <a:lstStyle>
            <a:lvl1pPr algn="l" defTabSz="914400" rtl="0" eaLnBrk="1" latinLnBrk="0" hangingPunct="1">
              <a:spcBef>
                <a:spcPct val="0"/>
              </a:spcBef>
              <a:buNone/>
              <a:defRPr sz="2600" b="1" kern="1200">
                <a:solidFill>
                  <a:srgbClr val="002F5F"/>
                </a:solidFill>
                <a:latin typeface="+mj-lt"/>
                <a:ea typeface="+mj-ea"/>
                <a:cs typeface="+mj-cs"/>
              </a:defRPr>
            </a:lvl1pPr>
          </a:lstStyle>
          <a:p>
            <a:pPr algn="ctr"/>
            <a:r>
              <a:rPr lang="en-US" sz="2550" dirty="0">
                <a:latin typeface="Gill Sans MT" pitchFamily="34" charset="0"/>
              </a:rPr>
              <a:t>Similar Results In Three Different Earth System Models</a:t>
            </a:r>
            <a:endParaRPr lang="sv-SE" sz="2550" dirty="0">
              <a:latin typeface="Gill Sans MT" pitchFamily="34" charset="0"/>
            </a:endParaRPr>
          </a:p>
        </p:txBody>
      </p:sp>
      <p:sp>
        <p:nvSpPr>
          <p:cNvPr id="8" name="TextBox 7"/>
          <p:cNvSpPr txBox="1"/>
          <p:nvPr/>
        </p:nvSpPr>
        <p:spPr>
          <a:xfrm>
            <a:off x="1276056" y="1197056"/>
            <a:ext cx="1675459" cy="369332"/>
          </a:xfrm>
          <a:prstGeom prst="rect">
            <a:avLst/>
          </a:prstGeom>
          <a:solidFill>
            <a:schemeClr val="bg1"/>
          </a:solidFill>
        </p:spPr>
        <p:txBody>
          <a:bodyPr wrap="none" rtlCol="0">
            <a:spAutoFit/>
          </a:bodyPr>
          <a:lstStyle/>
          <a:p>
            <a:r>
              <a:rPr lang="en-US" dirty="0">
                <a:latin typeface="Gill Sans MT" panose="020B0502020104020203" pitchFamily="34" charset="0"/>
              </a:rPr>
              <a:t>HadGEM3-GC2</a:t>
            </a:r>
          </a:p>
        </p:txBody>
      </p:sp>
      <p:sp>
        <p:nvSpPr>
          <p:cNvPr id="11" name="TextBox 10"/>
          <p:cNvSpPr txBox="1"/>
          <p:nvPr/>
        </p:nvSpPr>
        <p:spPr>
          <a:xfrm>
            <a:off x="6632972" y="2227531"/>
            <a:ext cx="2346722" cy="646331"/>
          </a:xfrm>
          <a:prstGeom prst="rect">
            <a:avLst/>
          </a:prstGeom>
          <a:noFill/>
        </p:spPr>
        <p:txBody>
          <a:bodyPr wrap="square" rtlCol="0">
            <a:spAutoFit/>
          </a:bodyPr>
          <a:lstStyle/>
          <a:p>
            <a:r>
              <a:rPr lang="en-US" dirty="0">
                <a:latin typeface="Gill Sans MT" panose="020B0502020104020203" pitchFamily="34" charset="0"/>
              </a:rPr>
              <a:t>CLE – MFTR scenario (2015-2050)</a:t>
            </a:r>
          </a:p>
        </p:txBody>
      </p:sp>
      <p:sp>
        <p:nvSpPr>
          <p:cNvPr id="12" name="TextBox 11"/>
          <p:cNvSpPr txBox="1"/>
          <p:nvPr/>
        </p:nvSpPr>
        <p:spPr>
          <a:xfrm>
            <a:off x="4263344" y="1207772"/>
            <a:ext cx="1353256" cy="369332"/>
          </a:xfrm>
          <a:prstGeom prst="rect">
            <a:avLst/>
          </a:prstGeom>
          <a:solidFill>
            <a:schemeClr val="bg1"/>
          </a:solidFill>
        </p:spPr>
        <p:txBody>
          <a:bodyPr wrap="none" rtlCol="0">
            <a:spAutoFit/>
          </a:bodyPr>
          <a:lstStyle/>
          <a:p>
            <a:r>
              <a:rPr lang="en-US" dirty="0">
                <a:latin typeface="Gill Sans MT" panose="020B0502020104020203" pitchFamily="34" charset="0"/>
              </a:rPr>
              <a:t>NorESM1-M</a:t>
            </a:r>
          </a:p>
        </p:txBody>
      </p:sp>
      <p:sp>
        <p:nvSpPr>
          <p:cNvPr id="13" name="TextBox 12"/>
          <p:cNvSpPr txBox="1"/>
          <p:nvPr/>
        </p:nvSpPr>
        <p:spPr>
          <a:xfrm>
            <a:off x="2787450" y="3786738"/>
            <a:ext cx="1285929" cy="369332"/>
          </a:xfrm>
          <a:prstGeom prst="rect">
            <a:avLst/>
          </a:prstGeom>
          <a:solidFill>
            <a:schemeClr val="bg1"/>
          </a:solidFill>
        </p:spPr>
        <p:txBody>
          <a:bodyPr wrap="none" rtlCol="0">
            <a:spAutoFit/>
          </a:bodyPr>
          <a:lstStyle/>
          <a:p>
            <a:r>
              <a:rPr lang="en-US" dirty="0">
                <a:latin typeface="Gill Sans MT" panose="020B0502020104020203" pitchFamily="34" charset="0"/>
              </a:rPr>
              <a:t>GFDL-CM3</a:t>
            </a:r>
          </a:p>
        </p:txBody>
      </p:sp>
      <p:sp>
        <p:nvSpPr>
          <p:cNvPr id="14" name="Rectangle 2"/>
          <p:cNvSpPr txBox="1">
            <a:spLocks noChangeArrowheads="1"/>
          </p:cNvSpPr>
          <p:nvPr/>
        </p:nvSpPr>
        <p:spPr>
          <a:xfrm>
            <a:off x="6075760" y="5685412"/>
            <a:ext cx="2726906" cy="288620"/>
          </a:xfrm>
          <a:prstGeom prst="rect">
            <a:avLst/>
          </a:prstGeom>
        </p:spPr>
        <p:txBody>
          <a:bodyPr vert="horz" lIns="68580" tIns="34290" rIns="68580" bIns="34290" rtlCol="0" anchor="t" anchorCtr="0">
            <a:noAutofit/>
          </a:bodyPr>
          <a:lstStyle>
            <a:lvl1pPr algn="l" defTabSz="914400" rtl="0" eaLnBrk="1" latinLnBrk="0" hangingPunct="1">
              <a:spcBef>
                <a:spcPct val="0"/>
              </a:spcBef>
              <a:buNone/>
              <a:defRPr sz="2600" b="1" kern="1200">
                <a:solidFill>
                  <a:srgbClr val="002F5F"/>
                </a:solidFill>
                <a:latin typeface="+mj-lt"/>
                <a:ea typeface="+mj-ea"/>
                <a:cs typeface="+mj-cs"/>
              </a:defRPr>
            </a:lvl1pPr>
          </a:lstStyle>
          <a:p>
            <a:pPr algn="ctr"/>
            <a:r>
              <a:rPr lang="en-US" sz="1500" b="0" dirty="0">
                <a:latin typeface="Gill Sans MT" pitchFamily="34" charset="0"/>
              </a:rPr>
              <a:t>Wilcox et al., in prep.</a:t>
            </a:r>
            <a:endParaRPr lang="sv-SE" sz="1500" b="0" dirty="0">
              <a:latin typeface="Gill Sans MT" pitchFamily="34" charset="0"/>
            </a:endParaRPr>
          </a:p>
        </p:txBody>
      </p:sp>
      <p:sp>
        <p:nvSpPr>
          <p:cNvPr id="15" name="textruta 3"/>
          <p:cNvSpPr txBox="1"/>
          <p:nvPr/>
        </p:nvSpPr>
        <p:spPr>
          <a:xfrm>
            <a:off x="5347097" y="4444127"/>
            <a:ext cx="3536157" cy="553998"/>
          </a:xfrm>
          <a:prstGeom prst="rect">
            <a:avLst/>
          </a:prstGeom>
          <a:noFill/>
        </p:spPr>
        <p:txBody>
          <a:bodyPr wrap="square" rtlCol="0">
            <a:spAutoFit/>
          </a:bodyPr>
          <a:lstStyle/>
          <a:p>
            <a:pPr algn="ctr" defTabSz="685800">
              <a:defRPr/>
            </a:pPr>
            <a:r>
              <a:rPr lang="en-US" sz="1500" dirty="0">
                <a:solidFill>
                  <a:srgbClr val="002F5F"/>
                </a:solidFill>
                <a:latin typeface="Gill Sans MT" panose="020B0502020104020203" pitchFamily="34" charset="0"/>
              </a:rPr>
              <a:t>Dotted areas indicate significance at &lt; 10% level (student’s t-test)</a:t>
            </a:r>
          </a:p>
        </p:txBody>
      </p:sp>
    </p:spTree>
    <p:extLst>
      <p:ext uri="{BB962C8B-B14F-4D97-AF65-F5344CB8AC3E}">
        <p14:creationId xmlns:p14="http://schemas.microsoft.com/office/powerpoint/2010/main" val="17844479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a:srcRect t="7055" r="41327"/>
          <a:stretch/>
        </p:blipFill>
        <p:spPr>
          <a:xfrm>
            <a:off x="3966096" y="1971675"/>
            <a:ext cx="4989079" cy="3880738"/>
          </a:xfrm>
          <a:prstGeom prst="rect">
            <a:avLst/>
          </a:prstGeom>
        </p:spPr>
      </p:pic>
      <p:sp>
        <p:nvSpPr>
          <p:cNvPr id="4" name="Slide Number Placeholder 3"/>
          <p:cNvSpPr>
            <a:spLocks noGrp="1"/>
          </p:cNvSpPr>
          <p:nvPr>
            <p:ph type="sldNum" sz="quarter" idx="12"/>
          </p:nvPr>
        </p:nvSpPr>
        <p:spPr/>
        <p:txBody>
          <a:bodyPr/>
          <a:lstStyle/>
          <a:p>
            <a:fld id="{F6836F3A-E639-40A3-8AEB-E900244604F0}" type="slidenum">
              <a:rPr lang="sv-SE" smtClean="0"/>
              <a:pPr/>
              <a:t>14</a:t>
            </a:fld>
            <a:endParaRPr lang="sv-SE"/>
          </a:p>
        </p:txBody>
      </p:sp>
      <p:sp>
        <p:nvSpPr>
          <p:cNvPr id="14" name="Rectangle 2"/>
          <p:cNvSpPr txBox="1">
            <a:spLocks noChangeArrowheads="1"/>
          </p:cNvSpPr>
          <p:nvPr/>
        </p:nvSpPr>
        <p:spPr>
          <a:xfrm>
            <a:off x="6104440" y="6294200"/>
            <a:ext cx="2228030" cy="288620"/>
          </a:xfrm>
          <a:prstGeom prst="rect">
            <a:avLst/>
          </a:prstGeom>
        </p:spPr>
        <p:txBody>
          <a:bodyPr vert="horz" lIns="68580" tIns="34290" rIns="68580" bIns="34290" rtlCol="0" anchor="t" anchorCtr="0">
            <a:noAutofit/>
          </a:bodyPr>
          <a:lstStyle>
            <a:lvl1pPr algn="l" defTabSz="914400" rtl="0" eaLnBrk="1" latinLnBrk="0" hangingPunct="1">
              <a:spcBef>
                <a:spcPct val="0"/>
              </a:spcBef>
              <a:buNone/>
              <a:defRPr sz="2600" b="1" kern="1200">
                <a:solidFill>
                  <a:srgbClr val="002F5F"/>
                </a:solidFill>
                <a:latin typeface="+mj-lt"/>
                <a:ea typeface="+mj-ea"/>
                <a:cs typeface="+mj-cs"/>
              </a:defRPr>
            </a:lvl1pPr>
          </a:lstStyle>
          <a:p>
            <a:pPr algn="ctr"/>
            <a:r>
              <a:rPr lang="en-US" sz="1800" b="0" dirty="0">
                <a:latin typeface="Gill Sans MT" pitchFamily="34" charset="0"/>
              </a:rPr>
              <a:t>Wilcox et al., in prep.</a:t>
            </a:r>
            <a:endParaRPr lang="sv-SE" sz="1800" b="0" dirty="0">
              <a:latin typeface="Gill Sans MT" pitchFamily="34" charset="0"/>
            </a:endParaRPr>
          </a:p>
        </p:txBody>
      </p:sp>
      <p:pic>
        <p:nvPicPr>
          <p:cNvPr id="17" name="Picture 16"/>
          <p:cNvPicPr>
            <a:picLocks noChangeAspect="1"/>
          </p:cNvPicPr>
          <p:nvPr/>
        </p:nvPicPr>
        <p:blipFill rotWithShape="1">
          <a:blip r:embed="rId3"/>
          <a:srcRect l="60880"/>
          <a:stretch/>
        </p:blipFill>
        <p:spPr>
          <a:xfrm>
            <a:off x="163892" y="1245353"/>
            <a:ext cx="3767879" cy="4729383"/>
          </a:xfrm>
          <a:prstGeom prst="rect">
            <a:avLst/>
          </a:prstGeom>
        </p:spPr>
      </p:pic>
      <p:sp>
        <p:nvSpPr>
          <p:cNvPr id="5" name="Rectangle 2"/>
          <p:cNvSpPr txBox="1">
            <a:spLocks noChangeArrowheads="1"/>
          </p:cNvSpPr>
          <p:nvPr/>
        </p:nvSpPr>
        <p:spPr>
          <a:xfrm>
            <a:off x="602166" y="413961"/>
            <a:ext cx="7920154" cy="854869"/>
          </a:xfrm>
          <a:prstGeom prst="rect">
            <a:avLst/>
          </a:prstGeom>
        </p:spPr>
        <p:txBody>
          <a:bodyPr vert="horz" lIns="68580" tIns="34290" rIns="68580" bIns="34290" rtlCol="0" anchor="t" anchorCtr="0">
            <a:normAutofit/>
          </a:bodyPr>
          <a:lstStyle>
            <a:lvl1pPr algn="l" defTabSz="914400" rtl="0" eaLnBrk="1" latinLnBrk="0" hangingPunct="1">
              <a:spcBef>
                <a:spcPct val="0"/>
              </a:spcBef>
              <a:buNone/>
              <a:defRPr sz="2600" b="1" kern="1200">
                <a:solidFill>
                  <a:srgbClr val="002F5F"/>
                </a:solidFill>
                <a:latin typeface="+mj-lt"/>
                <a:ea typeface="+mj-ea"/>
                <a:cs typeface="+mj-cs"/>
              </a:defRPr>
            </a:lvl1pPr>
          </a:lstStyle>
          <a:p>
            <a:pPr algn="ctr"/>
            <a:r>
              <a:rPr lang="en-US" sz="2550" dirty="0">
                <a:latin typeface="Gill Sans MT" pitchFamily="34" charset="0"/>
              </a:rPr>
              <a:t>The indirect effect is saturated at higher aerosol burden in the three Earth System Models</a:t>
            </a:r>
            <a:endParaRPr lang="sv-SE" sz="2550" dirty="0">
              <a:latin typeface="Gill Sans MT" pitchFamily="34" charset="0"/>
            </a:endParaRPr>
          </a:p>
        </p:txBody>
      </p:sp>
      <p:sp>
        <p:nvSpPr>
          <p:cNvPr id="2" name="TextBox 1">
            <a:extLst>
              <a:ext uri="{FF2B5EF4-FFF2-40B4-BE49-F238E27FC236}">
                <a16:creationId xmlns:a16="http://schemas.microsoft.com/office/drawing/2014/main" xmlns="" id="{CFE507F6-6609-0248-9A2C-C4E1A7A58F65}"/>
              </a:ext>
            </a:extLst>
          </p:cNvPr>
          <p:cNvSpPr txBox="1"/>
          <p:nvPr/>
        </p:nvSpPr>
        <p:spPr>
          <a:xfrm>
            <a:off x="5932170" y="5559684"/>
            <a:ext cx="1456681" cy="369332"/>
          </a:xfrm>
          <a:prstGeom prst="rect">
            <a:avLst/>
          </a:prstGeom>
          <a:solidFill>
            <a:schemeClr val="bg1"/>
          </a:solidFill>
        </p:spPr>
        <p:txBody>
          <a:bodyPr wrap="none" rtlCol="0">
            <a:spAutoFit/>
          </a:bodyPr>
          <a:lstStyle/>
          <a:p>
            <a:r>
              <a:rPr lang="sv-SE" dirty="0" err="1"/>
              <a:t>Optical</a:t>
            </a:r>
            <a:r>
              <a:rPr lang="sv-SE" dirty="0"/>
              <a:t> </a:t>
            </a:r>
            <a:r>
              <a:rPr lang="sv-SE" dirty="0" err="1"/>
              <a:t>depth</a:t>
            </a:r>
            <a:endParaRPr lang="sv-SE" dirty="0"/>
          </a:p>
        </p:txBody>
      </p:sp>
      <p:sp>
        <p:nvSpPr>
          <p:cNvPr id="3" name="TextBox 2">
            <a:extLst>
              <a:ext uri="{FF2B5EF4-FFF2-40B4-BE49-F238E27FC236}">
                <a16:creationId xmlns:a16="http://schemas.microsoft.com/office/drawing/2014/main" xmlns="" id="{362824B6-69DA-3446-9A46-FCF7E07FDBED}"/>
              </a:ext>
            </a:extLst>
          </p:cNvPr>
          <p:cNvSpPr txBox="1"/>
          <p:nvPr/>
        </p:nvSpPr>
        <p:spPr>
          <a:xfrm>
            <a:off x="1303438" y="1371313"/>
            <a:ext cx="5915017" cy="369332"/>
          </a:xfrm>
          <a:prstGeom prst="rect">
            <a:avLst/>
          </a:prstGeom>
          <a:noFill/>
        </p:spPr>
        <p:txBody>
          <a:bodyPr wrap="none" rtlCol="0">
            <a:spAutoFit/>
          </a:bodyPr>
          <a:lstStyle/>
          <a:p>
            <a:r>
              <a:rPr lang="sv-SE" dirty="0" err="1"/>
              <a:t>Effective</a:t>
            </a:r>
            <a:r>
              <a:rPr lang="sv-SE" dirty="0"/>
              <a:t> </a:t>
            </a:r>
            <a:r>
              <a:rPr lang="sv-SE" dirty="0" err="1"/>
              <a:t>cloud</a:t>
            </a:r>
            <a:r>
              <a:rPr lang="sv-SE" dirty="0"/>
              <a:t> </a:t>
            </a:r>
            <a:r>
              <a:rPr lang="sv-SE" dirty="0" err="1"/>
              <a:t>droplet</a:t>
            </a:r>
            <a:r>
              <a:rPr lang="sv-SE" dirty="0"/>
              <a:t> </a:t>
            </a:r>
            <a:r>
              <a:rPr lang="sv-SE" dirty="0" err="1"/>
              <a:t>radius</a:t>
            </a:r>
            <a:r>
              <a:rPr lang="sv-SE" dirty="0"/>
              <a:t> </a:t>
            </a:r>
            <a:r>
              <a:rPr lang="sv-SE" dirty="0" err="1"/>
              <a:t>depends</a:t>
            </a:r>
            <a:r>
              <a:rPr lang="sv-SE" dirty="0"/>
              <a:t> on the aerosol </a:t>
            </a:r>
            <a:r>
              <a:rPr lang="sv-SE" dirty="0" err="1"/>
              <a:t>burden</a:t>
            </a:r>
            <a:endParaRPr lang="sv-SE" dirty="0"/>
          </a:p>
        </p:txBody>
      </p:sp>
    </p:spTree>
    <p:extLst>
      <p:ext uri="{BB962C8B-B14F-4D97-AF65-F5344CB8AC3E}">
        <p14:creationId xmlns:p14="http://schemas.microsoft.com/office/powerpoint/2010/main" val="21321155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685800">
              <a:defRPr/>
            </a:pPr>
            <a:fld id="{F6836F3A-E639-40A3-8AEB-E900244604F0}" type="slidenum">
              <a:rPr lang="sv-SE">
                <a:solidFill>
                  <a:srgbClr val="002F5F">
                    <a:tint val="75000"/>
                  </a:srgbClr>
                </a:solidFill>
                <a:latin typeface="Verdana"/>
              </a:rPr>
              <a:pPr defTabSz="685800">
                <a:defRPr/>
              </a:pPr>
              <a:t>15</a:t>
            </a:fld>
            <a:endParaRPr lang="sv-SE">
              <a:solidFill>
                <a:srgbClr val="002F5F">
                  <a:tint val="75000"/>
                </a:srgbClr>
              </a:solidFill>
              <a:latin typeface="Verdana"/>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7710" b="48867"/>
          <a:stretch/>
        </p:blipFill>
        <p:spPr>
          <a:xfrm>
            <a:off x="602165" y="1137425"/>
            <a:ext cx="8045939" cy="4490575"/>
          </a:xfrm>
          <a:prstGeom prst="rect">
            <a:avLst/>
          </a:prstGeom>
        </p:spPr>
      </p:pic>
      <p:sp>
        <p:nvSpPr>
          <p:cNvPr id="7" name="TextBox 6"/>
          <p:cNvSpPr txBox="1"/>
          <p:nvPr/>
        </p:nvSpPr>
        <p:spPr>
          <a:xfrm rot="16200000">
            <a:off x="-1524464" y="3335866"/>
            <a:ext cx="3999493"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38150" hangingPunct="0"/>
            <a:r>
              <a:rPr lang="en-US" sz="1650" b="1" kern="0" dirty="0">
                <a:solidFill>
                  <a:srgbClr val="002F5F"/>
                </a:solidFill>
                <a:latin typeface="Gill Sans MT" pitchFamily="34" charset="0"/>
                <a:ea typeface="ＭＳ Ｐゴシック" pitchFamily="26" charset="-128"/>
              </a:rPr>
              <a:t>Temperature change</a:t>
            </a:r>
            <a:r>
              <a:rPr lang="en-US" sz="1650" b="1" kern="0" dirty="0">
                <a:solidFill>
                  <a:srgbClr val="002060"/>
                </a:solidFill>
                <a:latin typeface="Gill Sans MT" pitchFamily="34" charset="0"/>
                <a:ea typeface="ＭＳ Ｐゴシック" pitchFamily="26" charset="-128"/>
              </a:rPr>
              <a:t> per unit emission </a:t>
            </a:r>
          </a:p>
          <a:p>
            <a:pPr algn="ctr" defTabSz="438150" hangingPunct="0"/>
            <a:r>
              <a:rPr lang="en-US" sz="1650" b="1" dirty="0">
                <a:solidFill>
                  <a:srgbClr val="002060"/>
                </a:solidFill>
                <a:latin typeface="Gill Sans MT" panose="020B0502020104020203" pitchFamily="34" charset="0"/>
                <a:ea typeface="ＭＳ Ｐゴシック" pitchFamily="26" charset="-128"/>
                <a:sym typeface="Helvetica Neue"/>
              </a:rPr>
              <a:t>[</a:t>
            </a:r>
            <a:r>
              <a:rPr lang="en-US" sz="1650" b="1" baseline="30000" dirty="0" err="1">
                <a:solidFill>
                  <a:srgbClr val="002060"/>
                </a:solidFill>
                <a:latin typeface="Gill Sans MT" panose="020B0502020104020203" pitchFamily="34" charset="0"/>
                <a:ea typeface="Helvetica Neue"/>
                <a:cs typeface="Helvetica Neue"/>
                <a:sym typeface="Helvetica Neue"/>
              </a:rPr>
              <a:t>o</a:t>
            </a:r>
            <a:r>
              <a:rPr lang="en-US" sz="1650" b="1" dirty="0" err="1">
                <a:solidFill>
                  <a:srgbClr val="002060"/>
                </a:solidFill>
                <a:latin typeface="Gill Sans MT" panose="020B0502020104020203" pitchFamily="34" charset="0"/>
                <a:ea typeface="Helvetica Neue"/>
                <a:cs typeface="Helvetica Neue"/>
                <a:sym typeface="Helvetica Neue"/>
              </a:rPr>
              <a:t>C</a:t>
            </a:r>
            <a:r>
              <a:rPr lang="en-US" sz="1650" b="1" dirty="0">
                <a:solidFill>
                  <a:srgbClr val="002060"/>
                </a:solidFill>
                <a:latin typeface="Gill Sans MT" panose="020B0502020104020203" pitchFamily="34" charset="0"/>
                <a:ea typeface="Helvetica Neue"/>
                <a:cs typeface="Helvetica Neue"/>
                <a:sym typeface="Helvetica Neue"/>
              </a:rPr>
              <a:t> / </a:t>
            </a:r>
            <a:r>
              <a:rPr lang="en-US" sz="1650" b="1" dirty="0" err="1">
                <a:solidFill>
                  <a:srgbClr val="002060"/>
                </a:solidFill>
                <a:latin typeface="Gill Sans MT" panose="020B0502020104020203" pitchFamily="34" charset="0"/>
                <a:ea typeface="Helvetica Neue"/>
                <a:cs typeface="Helvetica Neue"/>
                <a:sym typeface="Helvetica Neue"/>
              </a:rPr>
              <a:t>TgS</a:t>
            </a:r>
            <a:r>
              <a:rPr lang="en-US" sz="1650" b="1" dirty="0">
                <a:solidFill>
                  <a:srgbClr val="002060"/>
                </a:solidFill>
                <a:latin typeface="Gill Sans MT" panose="020B0502020104020203" pitchFamily="34" charset="0"/>
                <a:ea typeface="Helvetica Neue"/>
                <a:cs typeface="Helvetica Neue"/>
                <a:sym typeface="Helvetica Neue"/>
              </a:rPr>
              <a:t> or BC year</a:t>
            </a:r>
            <a:r>
              <a:rPr lang="en-US" sz="1650" b="1" baseline="30000" dirty="0">
                <a:solidFill>
                  <a:srgbClr val="002060"/>
                </a:solidFill>
                <a:latin typeface="Gill Sans MT" panose="020B0502020104020203" pitchFamily="34" charset="0"/>
                <a:ea typeface="Helvetica Neue"/>
                <a:cs typeface="Helvetica Neue"/>
                <a:sym typeface="Helvetica Neue"/>
              </a:rPr>
              <a:t>-1</a:t>
            </a:r>
            <a:r>
              <a:rPr lang="en-US" sz="1650" b="1" dirty="0">
                <a:solidFill>
                  <a:srgbClr val="002060"/>
                </a:solidFill>
                <a:latin typeface="Gill Sans MT" panose="020B0502020104020203" pitchFamily="34" charset="0"/>
                <a:ea typeface="Helvetica Neue"/>
                <a:cs typeface="Helvetica Neue"/>
                <a:sym typeface="Helvetica Neue"/>
              </a:rPr>
              <a:t>]</a:t>
            </a:r>
          </a:p>
        </p:txBody>
      </p:sp>
      <p:sp>
        <p:nvSpPr>
          <p:cNvPr id="10" name="Rectangle 2"/>
          <p:cNvSpPr txBox="1">
            <a:spLocks noChangeArrowheads="1"/>
          </p:cNvSpPr>
          <p:nvPr/>
        </p:nvSpPr>
        <p:spPr>
          <a:xfrm>
            <a:off x="2416904" y="6013388"/>
            <a:ext cx="2481667" cy="288620"/>
          </a:xfrm>
          <a:prstGeom prst="rect">
            <a:avLst/>
          </a:prstGeom>
        </p:spPr>
        <p:txBody>
          <a:bodyPr vert="horz" lIns="68580" tIns="34290" rIns="68580" bIns="34290" rtlCol="0" anchor="t" anchorCtr="0">
            <a:noAutofit/>
          </a:bodyPr>
          <a:lstStyle>
            <a:lvl1pPr algn="l" defTabSz="914400" rtl="0" eaLnBrk="1" latinLnBrk="0" hangingPunct="1">
              <a:spcBef>
                <a:spcPct val="0"/>
              </a:spcBef>
              <a:buNone/>
              <a:defRPr sz="2600" b="1" kern="1200">
                <a:solidFill>
                  <a:srgbClr val="002F5F"/>
                </a:solidFill>
                <a:latin typeface="+mj-lt"/>
                <a:ea typeface="+mj-ea"/>
                <a:cs typeface="+mj-cs"/>
              </a:defRPr>
            </a:lvl1pPr>
          </a:lstStyle>
          <a:p>
            <a:pPr algn="ctr"/>
            <a:r>
              <a:rPr lang="en-US" sz="2000" b="0" dirty="0">
                <a:latin typeface="Gill Sans MT" pitchFamily="34" charset="0"/>
              </a:rPr>
              <a:t>Sand et al., in prep.</a:t>
            </a:r>
            <a:endParaRPr lang="sv-SE" sz="2000" b="0" dirty="0">
              <a:latin typeface="Gill Sans MT" pitchFamily="34" charset="0"/>
            </a:endParaRPr>
          </a:p>
        </p:txBody>
      </p:sp>
      <p:sp>
        <p:nvSpPr>
          <p:cNvPr id="12" name="Rectangle 2"/>
          <p:cNvSpPr txBox="1">
            <a:spLocks noChangeArrowheads="1"/>
          </p:cNvSpPr>
          <p:nvPr/>
        </p:nvSpPr>
        <p:spPr>
          <a:xfrm>
            <a:off x="602165" y="353571"/>
            <a:ext cx="7920154" cy="854869"/>
          </a:xfrm>
          <a:prstGeom prst="rect">
            <a:avLst/>
          </a:prstGeom>
        </p:spPr>
        <p:txBody>
          <a:bodyPr vert="horz" lIns="68580" tIns="34290" rIns="68580" bIns="34290" rtlCol="0" anchor="t" anchorCtr="0">
            <a:normAutofit/>
          </a:bodyPr>
          <a:lstStyle>
            <a:lvl1pPr algn="l" defTabSz="914400" rtl="0" eaLnBrk="1" latinLnBrk="0" hangingPunct="1">
              <a:spcBef>
                <a:spcPct val="0"/>
              </a:spcBef>
              <a:buNone/>
              <a:defRPr sz="2600" b="1" kern="1200">
                <a:solidFill>
                  <a:srgbClr val="002F5F"/>
                </a:solidFill>
                <a:latin typeface="+mj-lt"/>
                <a:ea typeface="+mj-ea"/>
                <a:cs typeface="+mj-cs"/>
              </a:defRPr>
            </a:lvl1pPr>
          </a:lstStyle>
          <a:p>
            <a:pPr algn="ctr"/>
            <a:r>
              <a:rPr lang="en-US" sz="2550" dirty="0">
                <a:latin typeface="Gill Sans MT" pitchFamily="34" charset="0"/>
              </a:rPr>
              <a:t>Is the response different for BC?</a:t>
            </a:r>
            <a:endParaRPr lang="sv-SE" sz="2550" dirty="0">
              <a:latin typeface="Gill Sans MT" pitchFamily="34" charset="0"/>
            </a:endParaRPr>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t="52274"/>
          <a:stretch/>
        </p:blipFill>
        <p:spPr>
          <a:xfrm>
            <a:off x="4756031" y="987860"/>
            <a:ext cx="8219745" cy="4966629"/>
          </a:xfrm>
          <a:prstGeom prst="rect">
            <a:avLst/>
          </a:prstGeom>
        </p:spPr>
      </p:pic>
    </p:spTree>
    <p:extLst>
      <p:ext uri="{BB962C8B-B14F-4D97-AF65-F5344CB8AC3E}">
        <p14:creationId xmlns:p14="http://schemas.microsoft.com/office/powerpoint/2010/main" val="12642135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31568" y="944725"/>
            <a:ext cx="8730755" cy="854869"/>
          </a:xfrm>
          <a:prstGeom prst="rect">
            <a:avLst/>
          </a:prstGeom>
        </p:spPr>
        <p:txBody>
          <a:bodyPr/>
          <a:lstStyle/>
          <a:p>
            <a:pPr algn="ctr" eaLnBrk="0" fontAlgn="base" hangingPunct="0">
              <a:spcBef>
                <a:spcPct val="0"/>
              </a:spcBef>
              <a:spcAft>
                <a:spcPct val="0"/>
              </a:spcAft>
              <a:defRPr/>
            </a:pPr>
            <a:r>
              <a:rPr lang="en-GB" sz="2400" b="1" dirty="0">
                <a:solidFill>
                  <a:srgbClr val="1F497D"/>
                </a:solidFill>
                <a:latin typeface="Gill Sans MT" panose="020B0502020104020203" pitchFamily="34" charset="0"/>
              </a:rPr>
              <a:t>Temperature change per unit emission </a:t>
            </a:r>
          </a:p>
          <a:p>
            <a:pPr algn="ctr" eaLnBrk="0" fontAlgn="base" hangingPunct="0">
              <a:spcBef>
                <a:spcPct val="0"/>
              </a:spcBef>
              <a:spcAft>
                <a:spcPct val="0"/>
              </a:spcAft>
              <a:defRPr/>
            </a:pPr>
            <a:r>
              <a:rPr lang="en-GB" sz="2100" b="1" dirty="0">
                <a:solidFill>
                  <a:srgbClr val="1F497D"/>
                </a:solidFill>
                <a:latin typeface="Gill Sans MT" panose="020B0502020104020203" pitchFamily="34" charset="0"/>
              </a:rPr>
              <a:t>(simulations using </a:t>
            </a:r>
            <a:r>
              <a:rPr lang="en-GB" sz="2100" b="1" dirty="0" err="1">
                <a:solidFill>
                  <a:srgbClr val="1F497D"/>
                </a:solidFill>
                <a:latin typeface="Gill Sans MT" panose="020B0502020104020203" pitchFamily="34" charset="0"/>
              </a:rPr>
              <a:t>NorESM</a:t>
            </a:r>
            <a:r>
              <a:rPr lang="en-GB" sz="2100" b="1" dirty="0">
                <a:solidFill>
                  <a:srgbClr val="1F497D"/>
                </a:solidFill>
                <a:latin typeface="Gill Sans MT" panose="020B0502020104020203" pitchFamily="34" charset="0"/>
              </a:rPr>
              <a:t>)</a:t>
            </a:r>
            <a:endParaRPr lang="sv-SE" sz="2100" b="1" kern="0" dirty="0">
              <a:solidFill>
                <a:srgbClr val="1F497D"/>
              </a:solidFill>
              <a:latin typeface="Gill Sans MT" pitchFamily="34" charset="0"/>
              <a:ea typeface="ＭＳ Ｐゴシック"/>
              <a:cs typeface="ＭＳ Ｐゴシック"/>
            </a:endParaRP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29165" r="51257" b="48399"/>
          <a:stretch/>
        </p:blipFill>
        <p:spPr>
          <a:xfrm>
            <a:off x="6507624" y="2186020"/>
            <a:ext cx="2636376" cy="1559717"/>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39199" b="7359"/>
          <a:stretch/>
        </p:blipFill>
        <p:spPr>
          <a:xfrm>
            <a:off x="1195531" y="2232568"/>
            <a:ext cx="2879722" cy="3543962"/>
          </a:xfrm>
          <a:prstGeom prst="rect">
            <a:avLst/>
          </a:prstGeom>
        </p:spPr>
      </p:pic>
      <p:sp>
        <p:nvSpPr>
          <p:cNvPr id="14" name="TextBox 13"/>
          <p:cNvSpPr txBox="1"/>
          <p:nvPr/>
        </p:nvSpPr>
        <p:spPr>
          <a:xfrm rot="16200000">
            <a:off x="-85594" y="3541740"/>
            <a:ext cx="1643079" cy="3308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38150" hangingPunct="0"/>
            <a:r>
              <a:rPr lang="en-US" sz="1650" b="1" dirty="0">
                <a:solidFill>
                  <a:srgbClr val="002060"/>
                </a:solidFill>
                <a:latin typeface="Gill Sans MT" panose="020B0502020104020203" pitchFamily="34" charset="0"/>
                <a:ea typeface="ＭＳ Ｐゴシック" pitchFamily="26" charset="-128"/>
                <a:sym typeface="Helvetica Neue"/>
              </a:rPr>
              <a:t>[</a:t>
            </a:r>
            <a:r>
              <a:rPr lang="en-US" sz="1650" b="1" baseline="30000" dirty="0" err="1">
                <a:solidFill>
                  <a:srgbClr val="002060"/>
                </a:solidFill>
                <a:latin typeface="Gill Sans MT" panose="020B0502020104020203" pitchFamily="34" charset="0"/>
                <a:ea typeface="Helvetica Neue"/>
                <a:cs typeface="Helvetica Neue"/>
                <a:sym typeface="Helvetica Neue"/>
              </a:rPr>
              <a:t>o</a:t>
            </a:r>
            <a:r>
              <a:rPr lang="en-US" sz="1650" b="1" dirty="0" err="1">
                <a:solidFill>
                  <a:srgbClr val="002060"/>
                </a:solidFill>
                <a:latin typeface="Gill Sans MT" panose="020B0502020104020203" pitchFamily="34" charset="0"/>
                <a:ea typeface="Helvetica Neue"/>
                <a:cs typeface="Helvetica Neue"/>
                <a:sym typeface="Helvetica Neue"/>
              </a:rPr>
              <a:t>C</a:t>
            </a:r>
            <a:r>
              <a:rPr lang="en-US" sz="1650" b="1" dirty="0">
                <a:solidFill>
                  <a:srgbClr val="002060"/>
                </a:solidFill>
                <a:latin typeface="Gill Sans MT" panose="020B0502020104020203" pitchFamily="34" charset="0"/>
                <a:ea typeface="Helvetica Neue"/>
                <a:cs typeface="Helvetica Neue"/>
                <a:sym typeface="Helvetica Neue"/>
              </a:rPr>
              <a:t> / </a:t>
            </a:r>
            <a:r>
              <a:rPr lang="en-US" sz="1650" b="1" dirty="0" err="1">
                <a:solidFill>
                  <a:srgbClr val="002060"/>
                </a:solidFill>
                <a:latin typeface="Gill Sans MT" panose="020B0502020104020203" pitchFamily="34" charset="0"/>
                <a:ea typeface="Helvetica Neue"/>
                <a:cs typeface="Helvetica Neue"/>
                <a:sym typeface="Helvetica Neue"/>
              </a:rPr>
              <a:t>TgS</a:t>
            </a:r>
            <a:r>
              <a:rPr lang="en-US" sz="1650" b="1" dirty="0">
                <a:solidFill>
                  <a:srgbClr val="002060"/>
                </a:solidFill>
                <a:latin typeface="Gill Sans MT" panose="020B0502020104020203" pitchFamily="34" charset="0"/>
                <a:ea typeface="Helvetica Neue"/>
                <a:cs typeface="Helvetica Neue"/>
                <a:sym typeface="Helvetica Neue"/>
              </a:rPr>
              <a:t> year</a:t>
            </a:r>
            <a:r>
              <a:rPr lang="en-US" sz="1650" b="1" baseline="30000" dirty="0">
                <a:solidFill>
                  <a:srgbClr val="002060"/>
                </a:solidFill>
                <a:latin typeface="Gill Sans MT" panose="020B0502020104020203" pitchFamily="34" charset="0"/>
                <a:ea typeface="Helvetica Neue"/>
                <a:cs typeface="Helvetica Neue"/>
                <a:sym typeface="Helvetica Neue"/>
              </a:rPr>
              <a:t>-1</a:t>
            </a:r>
            <a:r>
              <a:rPr lang="en-US" sz="1650" b="1" dirty="0">
                <a:solidFill>
                  <a:srgbClr val="002060"/>
                </a:solidFill>
                <a:latin typeface="Gill Sans MT" panose="020B0502020104020203" pitchFamily="34" charset="0"/>
                <a:ea typeface="Helvetica Neue"/>
                <a:cs typeface="Helvetica Neue"/>
                <a:sym typeface="Helvetica Neue"/>
              </a:rPr>
              <a:t>]</a:t>
            </a:r>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t="74478" r="51257"/>
          <a:stretch/>
        </p:blipFill>
        <p:spPr>
          <a:xfrm>
            <a:off x="4369408" y="3783779"/>
            <a:ext cx="2636376" cy="1774253"/>
          </a:xfrm>
          <a:prstGeom prst="rect">
            <a:avLst/>
          </a:prstGeom>
        </p:spPr>
      </p:pic>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5287" t="7711" r="53806" b="71277"/>
          <a:stretch/>
        </p:blipFill>
        <p:spPr>
          <a:xfrm>
            <a:off x="4655367" y="2246446"/>
            <a:ext cx="2212573" cy="1460723"/>
          </a:xfrm>
          <a:prstGeom prst="rect">
            <a:avLst/>
          </a:prstGeom>
        </p:spPr>
      </p:pic>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5927" t="51385" r="51257" b="24973"/>
          <a:stretch/>
        </p:blipFill>
        <p:spPr>
          <a:xfrm>
            <a:off x="6828182" y="3766879"/>
            <a:ext cx="2315818" cy="1643558"/>
          </a:xfrm>
          <a:prstGeom prst="rect">
            <a:avLst/>
          </a:prstGeom>
        </p:spPr>
      </p:pic>
      <p:sp>
        <p:nvSpPr>
          <p:cNvPr id="18" name="TextBox 17"/>
          <p:cNvSpPr txBox="1"/>
          <p:nvPr/>
        </p:nvSpPr>
        <p:spPr>
          <a:xfrm rot="16200000">
            <a:off x="3655787" y="3405575"/>
            <a:ext cx="1825821" cy="3308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38150" hangingPunct="0"/>
            <a:r>
              <a:rPr lang="en-US" sz="1650" b="1" dirty="0">
                <a:solidFill>
                  <a:srgbClr val="002060"/>
                </a:solidFill>
                <a:latin typeface="Gill Sans MT" panose="020B0502020104020203" pitchFamily="34" charset="0"/>
                <a:ea typeface="ＭＳ Ｐゴシック" pitchFamily="26" charset="-128"/>
                <a:sym typeface="Helvetica Neue"/>
              </a:rPr>
              <a:t>[</a:t>
            </a:r>
            <a:r>
              <a:rPr lang="en-US" sz="1650" b="1" baseline="30000" dirty="0" err="1">
                <a:solidFill>
                  <a:srgbClr val="002060"/>
                </a:solidFill>
                <a:latin typeface="Gill Sans MT" panose="020B0502020104020203" pitchFamily="34" charset="0"/>
                <a:ea typeface="Helvetica Neue"/>
                <a:cs typeface="Helvetica Neue"/>
                <a:sym typeface="Helvetica Neue"/>
              </a:rPr>
              <a:t>o</a:t>
            </a:r>
            <a:r>
              <a:rPr lang="en-US" sz="1650" b="1" dirty="0" err="1">
                <a:solidFill>
                  <a:srgbClr val="002060"/>
                </a:solidFill>
                <a:latin typeface="Gill Sans MT" panose="020B0502020104020203" pitchFamily="34" charset="0"/>
                <a:ea typeface="Helvetica Neue"/>
                <a:cs typeface="Helvetica Neue"/>
                <a:sym typeface="Helvetica Neue"/>
              </a:rPr>
              <a:t>C</a:t>
            </a:r>
            <a:r>
              <a:rPr lang="en-US" sz="1650" b="1" dirty="0">
                <a:solidFill>
                  <a:srgbClr val="002060"/>
                </a:solidFill>
                <a:latin typeface="Gill Sans MT" panose="020B0502020104020203" pitchFamily="34" charset="0"/>
                <a:ea typeface="Helvetica Neue"/>
                <a:cs typeface="Helvetica Neue"/>
                <a:sym typeface="Helvetica Neue"/>
              </a:rPr>
              <a:t> / </a:t>
            </a:r>
            <a:r>
              <a:rPr lang="en-US" sz="1650" b="1" dirty="0" err="1">
                <a:solidFill>
                  <a:srgbClr val="002060"/>
                </a:solidFill>
                <a:latin typeface="Gill Sans MT" panose="020B0502020104020203" pitchFamily="34" charset="0"/>
                <a:ea typeface="Helvetica Neue"/>
                <a:cs typeface="Helvetica Neue"/>
                <a:sym typeface="Helvetica Neue"/>
              </a:rPr>
              <a:t>TgBC</a:t>
            </a:r>
            <a:r>
              <a:rPr lang="en-US" sz="1650" b="1" dirty="0">
                <a:solidFill>
                  <a:srgbClr val="002060"/>
                </a:solidFill>
                <a:latin typeface="Gill Sans MT" panose="020B0502020104020203" pitchFamily="34" charset="0"/>
                <a:ea typeface="Helvetica Neue"/>
                <a:cs typeface="Helvetica Neue"/>
                <a:sym typeface="Helvetica Neue"/>
              </a:rPr>
              <a:t> year</a:t>
            </a:r>
            <a:r>
              <a:rPr lang="en-US" sz="1650" b="1" baseline="30000" dirty="0">
                <a:solidFill>
                  <a:srgbClr val="002060"/>
                </a:solidFill>
                <a:latin typeface="Gill Sans MT" panose="020B0502020104020203" pitchFamily="34" charset="0"/>
                <a:ea typeface="Helvetica Neue"/>
                <a:cs typeface="Helvetica Neue"/>
                <a:sym typeface="Helvetica Neue"/>
              </a:rPr>
              <a:t>-1</a:t>
            </a:r>
            <a:r>
              <a:rPr lang="en-US" sz="1650" b="1" dirty="0">
                <a:solidFill>
                  <a:srgbClr val="002060"/>
                </a:solidFill>
                <a:latin typeface="Gill Sans MT" panose="020B0502020104020203" pitchFamily="34" charset="0"/>
                <a:ea typeface="Helvetica Neue"/>
                <a:cs typeface="Helvetica Neue"/>
                <a:sym typeface="Helvetica Neue"/>
              </a:rPr>
              <a:t>]</a:t>
            </a:r>
          </a:p>
        </p:txBody>
      </p:sp>
      <p:sp>
        <p:nvSpPr>
          <p:cNvPr id="5" name="TextBox 4"/>
          <p:cNvSpPr txBox="1"/>
          <p:nvPr/>
        </p:nvSpPr>
        <p:spPr>
          <a:xfrm>
            <a:off x="1888177" y="1815385"/>
            <a:ext cx="1485471" cy="392415"/>
          </a:xfrm>
          <a:prstGeom prst="rect">
            <a:avLst/>
          </a:prstGeom>
          <a:noFill/>
        </p:spPr>
        <p:txBody>
          <a:bodyPr wrap="none" rtlCol="0">
            <a:spAutoFit/>
          </a:bodyPr>
          <a:lstStyle/>
          <a:p>
            <a:r>
              <a:rPr lang="en-US" sz="1950" dirty="0">
                <a:latin typeface="Gill Sans MT" panose="020B0502020104020203" pitchFamily="34" charset="0"/>
              </a:rPr>
              <a:t>Effect of SO</a:t>
            </a:r>
            <a:r>
              <a:rPr lang="en-US" sz="1950" baseline="-25000" dirty="0">
                <a:latin typeface="Gill Sans MT" panose="020B0502020104020203" pitchFamily="34" charset="0"/>
              </a:rPr>
              <a:t>2</a:t>
            </a:r>
            <a:endParaRPr lang="en-US" sz="1950" dirty="0">
              <a:latin typeface="Gill Sans MT" panose="020B0502020104020203" pitchFamily="34" charset="0"/>
            </a:endParaRPr>
          </a:p>
        </p:txBody>
      </p:sp>
      <p:sp>
        <p:nvSpPr>
          <p:cNvPr id="19" name="TextBox 18"/>
          <p:cNvSpPr txBox="1"/>
          <p:nvPr/>
        </p:nvSpPr>
        <p:spPr>
          <a:xfrm>
            <a:off x="6421201" y="1975741"/>
            <a:ext cx="1400512" cy="392415"/>
          </a:xfrm>
          <a:prstGeom prst="rect">
            <a:avLst/>
          </a:prstGeom>
          <a:noFill/>
        </p:spPr>
        <p:txBody>
          <a:bodyPr wrap="none" rtlCol="0">
            <a:spAutoFit/>
          </a:bodyPr>
          <a:lstStyle/>
          <a:p>
            <a:r>
              <a:rPr lang="en-US" sz="1950" dirty="0">
                <a:latin typeface="Gill Sans MT" panose="020B0502020104020203" pitchFamily="34" charset="0"/>
              </a:rPr>
              <a:t>Effect of BC</a:t>
            </a:r>
          </a:p>
        </p:txBody>
      </p:sp>
      <p:sp>
        <p:nvSpPr>
          <p:cNvPr id="20" name="Rectangle 2"/>
          <p:cNvSpPr txBox="1">
            <a:spLocks noChangeArrowheads="1"/>
          </p:cNvSpPr>
          <p:nvPr/>
        </p:nvSpPr>
        <p:spPr>
          <a:xfrm>
            <a:off x="7392390" y="5712130"/>
            <a:ext cx="1569934" cy="288620"/>
          </a:xfrm>
          <a:prstGeom prst="rect">
            <a:avLst/>
          </a:prstGeom>
        </p:spPr>
        <p:txBody>
          <a:bodyPr vert="horz" lIns="68580" tIns="34290" rIns="68580" bIns="34290" rtlCol="0" anchor="t" anchorCtr="0">
            <a:noAutofit/>
          </a:bodyPr>
          <a:lstStyle>
            <a:lvl1pPr algn="l" defTabSz="914400" rtl="0" eaLnBrk="1" latinLnBrk="0" hangingPunct="1">
              <a:spcBef>
                <a:spcPct val="0"/>
              </a:spcBef>
              <a:buNone/>
              <a:defRPr sz="2600" b="1" kern="1200">
                <a:solidFill>
                  <a:srgbClr val="002F5F"/>
                </a:solidFill>
                <a:latin typeface="+mj-lt"/>
                <a:ea typeface="+mj-ea"/>
                <a:cs typeface="+mj-cs"/>
              </a:defRPr>
            </a:lvl1pPr>
          </a:lstStyle>
          <a:p>
            <a:pPr algn="ctr"/>
            <a:r>
              <a:rPr lang="en-US" sz="1200" dirty="0">
                <a:latin typeface="Gill Sans MT" pitchFamily="34" charset="0"/>
              </a:rPr>
              <a:t>Sand et al., in prep.</a:t>
            </a:r>
            <a:endParaRPr lang="sv-SE" sz="1200" dirty="0">
              <a:latin typeface="Gill Sans MT" pitchFamily="34" charset="0"/>
            </a:endParaRPr>
          </a:p>
        </p:txBody>
      </p:sp>
      <p:sp>
        <p:nvSpPr>
          <p:cNvPr id="21" name="Rectangle 2"/>
          <p:cNvSpPr txBox="1">
            <a:spLocks noChangeArrowheads="1"/>
          </p:cNvSpPr>
          <p:nvPr/>
        </p:nvSpPr>
        <p:spPr>
          <a:xfrm>
            <a:off x="97971" y="5713009"/>
            <a:ext cx="2235529" cy="288620"/>
          </a:xfrm>
          <a:prstGeom prst="rect">
            <a:avLst/>
          </a:prstGeom>
        </p:spPr>
        <p:txBody>
          <a:bodyPr vert="horz" lIns="68580" tIns="34290" rIns="68580" bIns="34290" rtlCol="0" anchor="t" anchorCtr="0">
            <a:normAutofit/>
          </a:bodyPr>
          <a:lstStyle>
            <a:lvl1pPr algn="l" defTabSz="914400" rtl="0" eaLnBrk="1" latinLnBrk="0" hangingPunct="1">
              <a:spcBef>
                <a:spcPct val="0"/>
              </a:spcBef>
              <a:buNone/>
              <a:defRPr sz="2600" b="1" kern="1200">
                <a:solidFill>
                  <a:srgbClr val="002F5F"/>
                </a:solidFill>
                <a:latin typeface="+mj-lt"/>
                <a:ea typeface="+mj-ea"/>
                <a:cs typeface="+mj-cs"/>
              </a:defRPr>
            </a:lvl1pPr>
          </a:lstStyle>
          <a:p>
            <a:r>
              <a:rPr lang="en-US" sz="1200" dirty="0">
                <a:latin typeface="Gill Sans MT" pitchFamily="34" charset="0"/>
              </a:rPr>
              <a:t>Lewinschal et al. (2019)</a:t>
            </a:r>
            <a:endParaRPr lang="sv-SE" sz="1200" dirty="0">
              <a:latin typeface="Gill Sans MT" pitchFamily="34" charset="0"/>
            </a:endParaRPr>
          </a:p>
        </p:txBody>
      </p:sp>
      <p:sp>
        <p:nvSpPr>
          <p:cNvPr id="2" name="TextBox 1"/>
          <p:cNvSpPr txBox="1"/>
          <p:nvPr/>
        </p:nvSpPr>
        <p:spPr>
          <a:xfrm>
            <a:off x="522549" y="2563591"/>
            <a:ext cx="8265636" cy="1815882"/>
          </a:xfrm>
          <a:prstGeom prst="rect">
            <a:avLst/>
          </a:prstGeom>
          <a:solidFill>
            <a:schemeClr val="accent2"/>
          </a:solidFill>
        </p:spPr>
        <p:txBody>
          <a:bodyPr wrap="square" rtlCol="0">
            <a:spAutoFit/>
          </a:bodyPr>
          <a:lstStyle/>
          <a:p>
            <a:r>
              <a:rPr lang="en-US" sz="2800" dirty="0"/>
              <a:t>Climate neutral emission mix is possible!!</a:t>
            </a:r>
          </a:p>
          <a:p>
            <a:endParaRPr lang="en-US" sz="2100" dirty="0"/>
          </a:p>
          <a:p>
            <a:r>
              <a:rPr lang="en-US" sz="2100" dirty="0"/>
              <a:t>1 ton reduction of sulfur can be climate compensated by a 250 kg </a:t>
            </a:r>
            <a:r>
              <a:rPr lang="en-US" sz="2100" dirty="0" smtClean="0"/>
              <a:t>BC reduction.</a:t>
            </a:r>
            <a:endParaRPr lang="en-US" sz="2100" dirty="0"/>
          </a:p>
          <a:p>
            <a:endParaRPr lang="en-US" sz="2100" dirty="0"/>
          </a:p>
        </p:txBody>
      </p:sp>
    </p:spTree>
    <p:extLst>
      <p:ext uri="{BB962C8B-B14F-4D97-AF65-F5344CB8AC3E}">
        <p14:creationId xmlns:p14="http://schemas.microsoft.com/office/powerpoint/2010/main" val="394451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6836F3A-E639-40A3-8AEB-E900244604F0}" type="slidenum">
              <a:rPr lang="sv-SE">
                <a:solidFill>
                  <a:srgbClr val="002F5F">
                    <a:tint val="75000"/>
                  </a:srgbClr>
                </a:solidFill>
                <a:latin typeface="Verdana"/>
              </a:rPr>
              <a:pPr/>
              <a:t>17</a:t>
            </a:fld>
            <a:endParaRPr lang="sv-SE">
              <a:solidFill>
                <a:srgbClr val="002F5F">
                  <a:tint val="75000"/>
                </a:srgbClr>
              </a:solidFill>
              <a:latin typeface="Verdana"/>
            </a:endParaRPr>
          </a:p>
        </p:txBody>
      </p:sp>
      <p:sp>
        <p:nvSpPr>
          <p:cNvPr id="3" name="Title 1"/>
          <p:cNvSpPr txBox="1">
            <a:spLocks/>
          </p:cNvSpPr>
          <p:nvPr/>
        </p:nvSpPr>
        <p:spPr>
          <a:xfrm>
            <a:off x="1166209" y="256848"/>
            <a:ext cx="6515100" cy="854869"/>
          </a:xfrm>
          <a:prstGeom prst="rect">
            <a:avLst/>
          </a:prstGeom>
        </p:spPr>
        <p:txBody>
          <a:bodyPr/>
          <a:lstStyle/>
          <a:p>
            <a:pPr algn="ctr" eaLnBrk="0" fontAlgn="base" hangingPunct="0">
              <a:spcBef>
                <a:spcPct val="0"/>
              </a:spcBef>
              <a:spcAft>
                <a:spcPct val="0"/>
              </a:spcAft>
              <a:defRPr/>
            </a:pPr>
            <a:r>
              <a:rPr lang="en-GB" sz="2850" b="1" dirty="0">
                <a:solidFill>
                  <a:srgbClr val="1F497D"/>
                </a:solidFill>
                <a:latin typeface="Gill Sans MT" panose="020B0502020104020203" pitchFamily="34" charset="0"/>
              </a:rPr>
              <a:t>Questions and Answers</a:t>
            </a:r>
            <a:endParaRPr lang="sv-SE" sz="2850" b="1" kern="0" dirty="0">
              <a:solidFill>
                <a:srgbClr val="1F497D"/>
              </a:solidFill>
              <a:latin typeface="Gill Sans MT" pitchFamily="34" charset="0"/>
              <a:ea typeface="ＭＳ Ｐゴシック"/>
              <a:cs typeface="ＭＳ Ｐゴシック"/>
            </a:endParaRPr>
          </a:p>
        </p:txBody>
      </p:sp>
      <p:sp>
        <p:nvSpPr>
          <p:cNvPr id="5" name="Rectangle 3"/>
          <p:cNvSpPr txBox="1">
            <a:spLocks noChangeArrowheads="1"/>
          </p:cNvSpPr>
          <p:nvPr/>
        </p:nvSpPr>
        <p:spPr bwMode="auto">
          <a:xfrm>
            <a:off x="116600" y="775426"/>
            <a:ext cx="8614317" cy="4014288"/>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p>
            <a:pPr marL="257175" indent="-257175" eaLnBrk="0" fontAlgn="base" hangingPunct="0">
              <a:spcBef>
                <a:spcPct val="20000"/>
              </a:spcBef>
              <a:spcAft>
                <a:spcPts val="1350"/>
              </a:spcAft>
              <a:buClr>
                <a:srgbClr val="002F5F"/>
              </a:buClr>
              <a:buSzPct val="65000"/>
              <a:buFont typeface="Wingdings" pitchFamily="2" charset="2"/>
              <a:buChar char="n"/>
              <a:defRPr/>
            </a:pPr>
            <a:r>
              <a:rPr lang="en-US" sz="2100" kern="0" dirty="0">
                <a:latin typeface="Gill Sans MT" pitchFamily="34" charset="0"/>
                <a:ea typeface="ＭＳ Ｐゴシック" pitchFamily="26" charset="-128"/>
              </a:rPr>
              <a:t>Does the emission region and magnitude matter?  </a:t>
            </a:r>
          </a:p>
          <a:p>
            <a:pPr marL="800100" lvl="1" indent="-342900" eaLnBrk="0" fontAlgn="base" hangingPunct="0">
              <a:spcBef>
                <a:spcPct val="20000"/>
              </a:spcBef>
              <a:spcAft>
                <a:spcPts val="1350"/>
              </a:spcAft>
              <a:buClr>
                <a:srgbClr val="002F5F"/>
              </a:buClr>
              <a:buSzPct val="65000"/>
              <a:buFont typeface="Wingdings" pitchFamily="2" charset="2"/>
              <a:buChar char="v"/>
              <a:defRPr/>
            </a:pPr>
            <a:r>
              <a:rPr lang="en-US" sz="2100" kern="0" dirty="0">
                <a:solidFill>
                  <a:srgbClr val="FF0000"/>
                </a:solidFill>
                <a:latin typeface="Gill Sans MT" pitchFamily="34" charset="0"/>
                <a:ea typeface="ＭＳ Ｐゴシック" pitchFamily="26" charset="-128"/>
              </a:rPr>
              <a:t>Region do not really matter but magnitude do. </a:t>
            </a:r>
          </a:p>
          <a:p>
            <a:pPr marL="257175" indent="-257175" eaLnBrk="0" fontAlgn="base" hangingPunct="0">
              <a:spcBef>
                <a:spcPct val="20000"/>
              </a:spcBef>
              <a:spcAft>
                <a:spcPts val="1350"/>
              </a:spcAft>
              <a:buClr>
                <a:srgbClr val="002F5F"/>
              </a:buClr>
              <a:buSzPct val="65000"/>
              <a:buFont typeface="Wingdings" pitchFamily="2" charset="2"/>
              <a:buChar char="n"/>
              <a:defRPr/>
            </a:pPr>
            <a:r>
              <a:rPr lang="en-US" sz="2100" kern="0" dirty="0">
                <a:latin typeface="Gill Sans MT" pitchFamily="34" charset="0"/>
                <a:ea typeface="ＭＳ Ｐゴシック" pitchFamily="26" charset="-128"/>
              </a:rPr>
              <a:t>Is the response different for other types of aerosol than sulfate? </a:t>
            </a:r>
          </a:p>
          <a:p>
            <a:pPr marL="800100" lvl="1" indent="-342900" eaLnBrk="0" fontAlgn="base" hangingPunct="0">
              <a:spcBef>
                <a:spcPct val="20000"/>
              </a:spcBef>
              <a:spcAft>
                <a:spcPts val="1350"/>
              </a:spcAft>
              <a:buClr>
                <a:srgbClr val="002F5F"/>
              </a:buClr>
              <a:buSzPct val="65000"/>
              <a:buFont typeface="Wingdings" pitchFamily="2" charset="2"/>
              <a:buChar char="v"/>
              <a:defRPr/>
            </a:pPr>
            <a:r>
              <a:rPr lang="en-US" sz="2100" kern="0" dirty="0">
                <a:solidFill>
                  <a:srgbClr val="FF0000"/>
                </a:solidFill>
                <a:latin typeface="Gill Sans MT" pitchFamily="34" charset="0"/>
                <a:ea typeface="ＭＳ Ｐゴシック" pitchFamily="26" charset="-128"/>
              </a:rPr>
              <a:t>Yes! This opens possibility for climate neutral air quality regulation.</a:t>
            </a:r>
          </a:p>
          <a:p>
            <a:pPr marL="257175" indent="-257175" eaLnBrk="0" fontAlgn="base" hangingPunct="0">
              <a:spcBef>
                <a:spcPct val="20000"/>
              </a:spcBef>
              <a:spcAft>
                <a:spcPts val="1350"/>
              </a:spcAft>
              <a:buClr>
                <a:srgbClr val="002F5F"/>
              </a:buClr>
              <a:buSzPct val="65000"/>
              <a:buFont typeface="Wingdings" pitchFamily="2" charset="2"/>
              <a:buChar char="n"/>
              <a:defRPr/>
            </a:pPr>
            <a:r>
              <a:rPr lang="en-US" kern="0" dirty="0">
                <a:latin typeface="Gill Sans MT" pitchFamily="34" charset="0"/>
                <a:ea typeface="ＭＳ Ｐゴシック" pitchFamily="26" charset="-128"/>
              </a:rPr>
              <a:t>What drives the enhanced Arctic warming induced by European aerosol reductions? Is it the ocean or the atmosphere? </a:t>
            </a:r>
          </a:p>
          <a:p>
            <a:pPr marL="742950" lvl="1" indent="-285750" eaLnBrk="0" fontAlgn="base" hangingPunct="0">
              <a:spcBef>
                <a:spcPct val="20000"/>
              </a:spcBef>
              <a:spcAft>
                <a:spcPts val="1350"/>
              </a:spcAft>
              <a:buClr>
                <a:srgbClr val="002F5F"/>
              </a:buClr>
              <a:buSzPct val="65000"/>
              <a:buFont typeface="Wingdings" pitchFamily="2" charset="2"/>
              <a:buChar char="v"/>
              <a:defRPr/>
            </a:pPr>
            <a:r>
              <a:rPr lang="en-US" kern="0" dirty="0">
                <a:solidFill>
                  <a:srgbClr val="FF0000"/>
                </a:solidFill>
                <a:latin typeface="Gill Sans MT" pitchFamily="34" charset="0"/>
                <a:ea typeface="ＭＳ Ｐゴシック" pitchFamily="26" charset="-128"/>
              </a:rPr>
              <a:t>The answer is in the wind.</a:t>
            </a:r>
          </a:p>
          <a:p>
            <a:pPr marL="257175" indent="-257175" eaLnBrk="0" fontAlgn="base" hangingPunct="0">
              <a:spcBef>
                <a:spcPct val="20000"/>
              </a:spcBef>
              <a:spcAft>
                <a:spcPct val="0"/>
              </a:spcAft>
              <a:buClr>
                <a:srgbClr val="A3A86B"/>
              </a:buClr>
              <a:buSzPct val="65000"/>
              <a:buFont typeface="Wingdings" pitchFamily="2" charset="2"/>
              <a:buChar char="n"/>
              <a:defRPr/>
            </a:pPr>
            <a:endParaRPr lang="en-US" sz="1950" kern="0" dirty="0">
              <a:solidFill>
                <a:srgbClr val="C00000"/>
              </a:solidFill>
              <a:latin typeface="Gill Sans MT" pitchFamily="34" charset="0"/>
              <a:ea typeface="ＭＳ Ｐゴシック" pitchFamily="26" charset="-128"/>
            </a:endParaRPr>
          </a:p>
          <a:p>
            <a:pPr marL="600075" lvl="1" indent="-257175" eaLnBrk="0" fontAlgn="base" hangingPunct="0">
              <a:spcBef>
                <a:spcPct val="20000"/>
              </a:spcBef>
              <a:spcAft>
                <a:spcPct val="0"/>
              </a:spcAft>
              <a:buClr>
                <a:srgbClr val="A3A86B"/>
              </a:buClr>
              <a:buSzPct val="65000"/>
              <a:buFont typeface="Wingdings" pitchFamily="2" charset="2"/>
              <a:buChar char="n"/>
              <a:defRPr/>
            </a:pPr>
            <a:endParaRPr lang="sv-SE" sz="1950" kern="0" dirty="0">
              <a:solidFill>
                <a:srgbClr val="002F5F"/>
              </a:solidFill>
              <a:latin typeface="Gill Sans MT" pitchFamily="34" charset="0"/>
              <a:ea typeface="ＭＳ Ｐゴシック" pitchFamily="26" charset="-128"/>
            </a:endParaRPr>
          </a:p>
        </p:txBody>
      </p:sp>
      <p:pic>
        <p:nvPicPr>
          <p:cNvPr id="2050" name="Picture 2" descr="Image result for air pollution china"/>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0650" y="4728650"/>
            <a:ext cx="2483057" cy="15224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climate"/>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93707" y="4722482"/>
            <a:ext cx="2350294" cy="152247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aerosol particles"/>
          <p:cNvPicPr>
            <a:picLocks noChangeAspect="1" noChangeArrowheads="1"/>
          </p:cNvPicPr>
          <p:nvPr/>
        </p:nvPicPr>
        <p:blipFill rotWithShape="1">
          <a:blip r:embed="rId5">
            <a:extLst>
              <a:ext uri="{28A0092B-C50C-407E-A947-70E740481C1C}">
                <a14:useLocalDpi xmlns:a14="http://schemas.microsoft.com/office/drawing/2010/main" val="0"/>
              </a:ext>
            </a:extLst>
          </a:blip>
          <a:srcRect b="8995"/>
          <a:stretch/>
        </p:blipFill>
        <p:spPr bwMode="auto">
          <a:xfrm>
            <a:off x="2116090" y="4720333"/>
            <a:ext cx="2194560" cy="15224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ildresultat fÃ¶r ocean sea spray"/>
          <p:cNvPicPr>
            <a:picLocks noChangeAspect="1" noChangeArrowheads="1"/>
          </p:cNvPicPr>
          <p:nvPr/>
        </p:nvPicPr>
        <p:blipFill rotWithShape="1">
          <a:blip r:embed="rId6">
            <a:extLst>
              <a:ext uri="{28A0092B-C50C-407E-A947-70E740481C1C}">
                <a14:useLocalDpi xmlns:a14="http://schemas.microsoft.com/office/drawing/2010/main" val="0"/>
              </a:ext>
            </a:extLst>
          </a:blip>
          <a:srcRect l="9279"/>
          <a:stretch/>
        </p:blipFill>
        <p:spPr bwMode="auto">
          <a:xfrm>
            <a:off x="0" y="4730936"/>
            <a:ext cx="2123645" cy="1520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1833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6836F3A-E639-40A3-8AEB-E900244604F0}" type="slidenum">
              <a:rPr lang="sv-SE" smtClean="0"/>
              <a:pPr/>
              <a:t>18</a:t>
            </a:fld>
            <a:endParaRPr lang="sv-SE"/>
          </a:p>
        </p:txBody>
      </p:sp>
      <p:sp>
        <p:nvSpPr>
          <p:cNvPr id="3" name="Rectangle 2"/>
          <p:cNvSpPr txBox="1">
            <a:spLocks noChangeArrowheads="1"/>
          </p:cNvSpPr>
          <p:nvPr/>
        </p:nvSpPr>
        <p:spPr>
          <a:xfrm>
            <a:off x="2307212" y="952040"/>
            <a:ext cx="4536504" cy="854869"/>
          </a:xfrm>
          <a:prstGeom prst="rect">
            <a:avLst/>
          </a:prstGeom>
        </p:spPr>
        <p:txBody>
          <a:bodyPr>
            <a:normAutofit/>
          </a:bodyPr>
          <a:lstStyle>
            <a:lvl1pPr algn="l" defTabSz="914400" rtl="0" eaLnBrk="1" latinLnBrk="0" hangingPunct="1">
              <a:spcBef>
                <a:spcPct val="0"/>
              </a:spcBef>
              <a:buNone/>
              <a:defRPr sz="2600" kern="1200">
                <a:solidFill>
                  <a:srgbClr val="002F5F"/>
                </a:solidFill>
                <a:latin typeface="+mj-lt"/>
                <a:ea typeface="+mj-ea"/>
                <a:cs typeface="+mj-cs"/>
              </a:defRPr>
            </a:lvl1pPr>
          </a:lstStyle>
          <a:p>
            <a:pPr algn="ctr"/>
            <a:r>
              <a:rPr lang="sv-SE" sz="2700" b="1" dirty="0" err="1">
                <a:latin typeface="Gill Sans MT" pitchFamily="34" charset="0"/>
              </a:rPr>
              <a:t>Thanks</a:t>
            </a:r>
            <a:r>
              <a:rPr lang="sv-SE" sz="2700" b="1" dirty="0">
                <a:latin typeface="Gill Sans MT" pitchFamily="34" charset="0"/>
              </a:rPr>
              <a:t> for </a:t>
            </a:r>
            <a:r>
              <a:rPr lang="sv-SE" sz="2700" b="1" dirty="0" err="1">
                <a:latin typeface="Gill Sans MT" pitchFamily="34" charset="0"/>
              </a:rPr>
              <a:t>listening</a:t>
            </a:r>
            <a:r>
              <a:rPr lang="sv-SE" sz="2700" b="1" dirty="0">
                <a:latin typeface="Gill Sans MT" pitchFamily="34" charset="0"/>
              </a:rPr>
              <a:t>!</a:t>
            </a:r>
          </a:p>
        </p:txBody>
      </p:sp>
      <p:pic>
        <p:nvPicPr>
          <p:cNvPr id="1026" name="Picture 2" descr="Image result for stockhol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4379" y="1449027"/>
            <a:ext cx="7082171" cy="4380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794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885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817649" y="1323581"/>
            <a:ext cx="6778688" cy="4084650"/>
          </a:xfrm>
          <a:prstGeom prst="rect">
            <a:avLst/>
          </a:prstGeom>
        </p:spPr>
      </p:pic>
      <p:sp>
        <p:nvSpPr>
          <p:cNvPr id="2" name="Slide Number Placeholder 1"/>
          <p:cNvSpPr>
            <a:spLocks noGrp="1"/>
          </p:cNvSpPr>
          <p:nvPr>
            <p:ph type="sldNum" sz="quarter" idx="12"/>
          </p:nvPr>
        </p:nvSpPr>
        <p:spPr/>
        <p:txBody>
          <a:bodyPr/>
          <a:lstStyle/>
          <a:p>
            <a:pPr defTabSz="685800">
              <a:defRPr/>
            </a:pPr>
            <a:fld id="{F6836F3A-E639-40A3-8AEB-E900244604F0}" type="slidenum">
              <a:rPr lang="sv-SE">
                <a:solidFill>
                  <a:srgbClr val="002F5F">
                    <a:tint val="75000"/>
                  </a:srgbClr>
                </a:solidFill>
                <a:latin typeface="Verdana"/>
              </a:rPr>
              <a:pPr defTabSz="685800">
                <a:defRPr/>
              </a:pPr>
              <a:t>2</a:t>
            </a:fld>
            <a:endParaRPr lang="sv-SE">
              <a:solidFill>
                <a:srgbClr val="002F5F">
                  <a:tint val="75000"/>
                </a:srgbClr>
              </a:solidFill>
              <a:latin typeface="Verdana"/>
            </a:endParaRPr>
          </a:p>
        </p:txBody>
      </p:sp>
      <p:grpSp>
        <p:nvGrpSpPr>
          <p:cNvPr id="12" name="Group 11"/>
          <p:cNvGrpSpPr/>
          <p:nvPr/>
        </p:nvGrpSpPr>
        <p:grpSpPr>
          <a:xfrm>
            <a:off x="2681790" y="869502"/>
            <a:ext cx="3888432" cy="507270"/>
            <a:chOff x="2051720" y="16336"/>
            <a:chExt cx="5184576" cy="676360"/>
          </a:xfrm>
        </p:grpSpPr>
        <p:sp>
          <p:nvSpPr>
            <p:cNvPr id="4" name="Rectangle 3"/>
            <p:cNvSpPr/>
            <p:nvPr/>
          </p:nvSpPr>
          <p:spPr>
            <a:xfrm>
              <a:off x="2051720" y="16336"/>
              <a:ext cx="5184576" cy="676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sv-SE" sz="1350">
                <a:solidFill>
                  <a:prstClr val="white"/>
                </a:solidFill>
                <a:latin typeface="Verdana"/>
              </a:endParaRPr>
            </a:p>
          </p:txBody>
        </p:sp>
        <p:cxnSp>
          <p:nvCxnSpPr>
            <p:cNvPr id="10" name="Straight Arrow Connector 9"/>
            <p:cNvCxnSpPr/>
            <p:nvPr/>
          </p:nvCxnSpPr>
          <p:spPr>
            <a:xfrm flipH="1">
              <a:off x="2771800" y="116632"/>
              <a:ext cx="1656184" cy="0"/>
            </a:xfrm>
            <a:prstGeom prst="straightConnector1">
              <a:avLst/>
            </a:prstGeom>
            <a:ln w="5715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flipH="1">
              <a:off x="3224128" y="116632"/>
              <a:ext cx="1066959" cy="461665"/>
            </a:xfrm>
            <a:prstGeom prst="rect">
              <a:avLst/>
            </a:prstGeom>
            <a:noFill/>
            <a:ln>
              <a:noFill/>
            </a:ln>
          </p:spPr>
          <p:txBody>
            <a:bodyPr wrap="none" rtlCol="0">
              <a:spAutoFit/>
            </a:bodyPr>
            <a:lstStyle/>
            <a:p>
              <a:pPr defTabSz="685800">
                <a:defRPr/>
              </a:pPr>
              <a:r>
                <a:rPr lang="sv-SE" sz="1650" dirty="0" err="1">
                  <a:solidFill>
                    <a:srgbClr val="002F5F">
                      <a:lumMod val="75000"/>
                      <a:lumOff val="25000"/>
                    </a:srgbClr>
                  </a:solidFill>
                  <a:latin typeface="Gill Sans MT" panose="020B0502020104020203" pitchFamily="34" charset="0"/>
                </a:rPr>
                <a:t>cooling</a:t>
              </a:r>
              <a:endParaRPr lang="sv-SE" sz="1650" dirty="0">
                <a:solidFill>
                  <a:srgbClr val="002F5F">
                    <a:lumMod val="75000"/>
                    <a:lumOff val="25000"/>
                  </a:srgbClr>
                </a:solidFill>
                <a:latin typeface="Gill Sans MT" panose="020B0502020104020203" pitchFamily="34" charset="0"/>
              </a:endParaRPr>
            </a:p>
          </p:txBody>
        </p:sp>
        <p:cxnSp>
          <p:nvCxnSpPr>
            <p:cNvPr id="8" name="Straight Arrow Connector 7"/>
            <p:cNvCxnSpPr/>
            <p:nvPr/>
          </p:nvCxnSpPr>
          <p:spPr>
            <a:xfrm>
              <a:off x="4427984" y="116632"/>
              <a:ext cx="2376264" cy="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581579" y="116632"/>
              <a:ext cx="1220847" cy="461665"/>
            </a:xfrm>
            <a:prstGeom prst="rect">
              <a:avLst/>
            </a:prstGeom>
            <a:noFill/>
          </p:spPr>
          <p:txBody>
            <a:bodyPr wrap="none" rtlCol="0">
              <a:spAutoFit/>
            </a:bodyPr>
            <a:lstStyle/>
            <a:p>
              <a:pPr defTabSz="685800">
                <a:defRPr/>
              </a:pPr>
              <a:r>
                <a:rPr lang="sv-SE" sz="1650" dirty="0" err="1">
                  <a:solidFill>
                    <a:srgbClr val="C00000"/>
                  </a:solidFill>
                  <a:latin typeface="Gill Sans MT" panose="020B0502020104020203" pitchFamily="34" charset="0"/>
                </a:rPr>
                <a:t>warming</a:t>
              </a:r>
              <a:endParaRPr lang="sv-SE" sz="1650" dirty="0">
                <a:solidFill>
                  <a:srgbClr val="C00000"/>
                </a:solidFill>
                <a:latin typeface="Gill Sans MT" panose="020B0502020104020203" pitchFamily="34" charset="0"/>
              </a:endParaRPr>
            </a:p>
          </p:txBody>
        </p:sp>
      </p:grpSp>
      <p:sp>
        <p:nvSpPr>
          <p:cNvPr id="14" name="TextBox 4"/>
          <p:cNvSpPr txBox="1">
            <a:spLocks noChangeArrowheads="1"/>
          </p:cNvSpPr>
          <p:nvPr/>
        </p:nvSpPr>
        <p:spPr bwMode="auto">
          <a:xfrm>
            <a:off x="173530" y="5513684"/>
            <a:ext cx="1332865"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2"/>
                </a:solidFill>
                <a:latin typeface="Gill Sans" pitchFamily="-64" charset="0"/>
              </a:defRPr>
            </a:lvl1pPr>
            <a:lvl2pPr marL="742950" indent="-285750" eaLnBrk="0" hangingPunct="0">
              <a:defRPr sz="2400" b="1">
                <a:solidFill>
                  <a:schemeClr val="tx2"/>
                </a:solidFill>
                <a:latin typeface="Gill Sans" pitchFamily="-64" charset="0"/>
              </a:defRPr>
            </a:lvl2pPr>
            <a:lvl3pPr marL="1143000" indent="-228600" eaLnBrk="0" hangingPunct="0">
              <a:defRPr sz="2400" b="1">
                <a:solidFill>
                  <a:schemeClr val="tx2"/>
                </a:solidFill>
                <a:latin typeface="Gill Sans" pitchFamily="-64" charset="0"/>
              </a:defRPr>
            </a:lvl3pPr>
            <a:lvl4pPr marL="1600200" indent="-228600" eaLnBrk="0" hangingPunct="0">
              <a:defRPr sz="2400" b="1">
                <a:solidFill>
                  <a:schemeClr val="tx2"/>
                </a:solidFill>
                <a:latin typeface="Gill Sans" pitchFamily="-64" charset="0"/>
              </a:defRPr>
            </a:lvl4pPr>
            <a:lvl5pPr marL="2057400" indent="-228600" eaLnBrk="0" hangingPunct="0">
              <a:defRPr sz="2400" b="1">
                <a:solidFill>
                  <a:schemeClr val="tx2"/>
                </a:solidFill>
                <a:latin typeface="Gill Sans" pitchFamily="-64" charset="0"/>
              </a:defRPr>
            </a:lvl5pPr>
            <a:lvl6pPr marL="2514600" indent="-228600" eaLnBrk="0" fontAlgn="base" hangingPunct="0">
              <a:spcBef>
                <a:spcPct val="0"/>
              </a:spcBef>
              <a:spcAft>
                <a:spcPct val="0"/>
              </a:spcAft>
              <a:defRPr sz="2400" b="1">
                <a:solidFill>
                  <a:schemeClr val="tx2"/>
                </a:solidFill>
                <a:latin typeface="Gill Sans" pitchFamily="-64" charset="0"/>
              </a:defRPr>
            </a:lvl6pPr>
            <a:lvl7pPr marL="2971800" indent="-228600" eaLnBrk="0" fontAlgn="base" hangingPunct="0">
              <a:spcBef>
                <a:spcPct val="0"/>
              </a:spcBef>
              <a:spcAft>
                <a:spcPct val="0"/>
              </a:spcAft>
              <a:defRPr sz="2400" b="1">
                <a:solidFill>
                  <a:schemeClr val="tx2"/>
                </a:solidFill>
                <a:latin typeface="Gill Sans" pitchFamily="-64" charset="0"/>
              </a:defRPr>
            </a:lvl7pPr>
            <a:lvl8pPr marL="3429000" indent="-228600" eaLnBrk="0" fontAlgn="base" hangingPunct="0">
              <a:spcBef>
                <a:spcPct val="0"/>
              </a:spcBef>
              <a:spcAft>
                <a:spcPct val="0"/>
              </a:spcAft>
              <a:defRPr sz="2400" b="1">
                <a:solidFill>
                  <a:schemeClr val="tx2"/>
                </a:solidFill>
                <a:latin typeface="Gill Sans" pitchFamily="-64" charset="0"/>
              </a:defRPr>
            </a:lvl8pPr>
            <a:lvl9pPr marL="3886200" indent="-228600" eaLnBrk="0" fontAlgn="base" hangingPunct="0">
              <a:spcBef>
                <a:spcPct val="0"/>
              </a:spcBef>
              <a:spcAft>
                <a:spcPct val="0"/>
              </a:spcAft>
              <a:defRPr sz="2400" b="1">
                <a:solidFill>
                  <a:schemeClr val="tx2"/>
                </a:solidFill>
                <a:latin typeface="Gill Sans" pitchFamily="-64" charset="0"/>
              </a:defRPr>
            </a:lvl9pPr>
          </a:lstStyle>
          <a:p>
            <a:pPr defTabSz="685800" eaLnBrk="1" fontAlgn="base" hangingPunct="1">
              <a:spcBef>
                <a:spcPct val="0"/>
              </a:spcBef>
              <a:spcAft>
                <a:spcPct val="0"/>
              </a:spcAft>
              <a:defRPr/>
            </a:pPr>
            <a:r>
              <a:rPr lang="sv-SE" altLang="sv-SE" sz="1950" b="0" dirty="0">
                <a:solidFill>
                  <a:srgbClr val="221013"/>
                </a:solidFill>
                <a:latin typeface="Gill Sans MT" pitchFamily="34" charset="0"/>
              </a:rPr>
              <a:t>IPCC, 2013</a:t>
            </a:r>
            <a:endParaRPr lang="en-US" altLang="sv-SE" sz="1950" b="0" dirty="0">
              <a:solidFill>
                <a:srgbClr val="221013"/>
              </a:solidFill>
              <a:latin typeface="Gill Sans MT" pitchFamily="34" charset="0"/>
            </a:endParaRPr>
          </a:p>
        </p:txBody>
      </p:sp>
      <p:sp>
        <p:nvSpPr>
          <p:cNvPr id="17" name="Rectangle 16"/>
          <p:cNvSpPr/>
          <p:nvPr/>
        </p:nvSpPr>
        <p:spPr>
          <a:xfrm>
            <a:off x="1347018" y="3753036"/>
            <a:ext cx="5938685" cy="324036"/>
          </a:xfrm>
          <a:prstGeom prst="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Verdana"/>
            </a:endParaRPr>
          </a:p>
        </p:txBody>
      </p:sp>
      <p:sp>
        <p:nvSpPr>
          <p:cNvPr id="18" name="Rectangle 17"/>
          <p:cNvSpPr/>
          <p:nvPr/>
        </p:nvSpPr>
        <p:spPr>
          <a:xfrm>
            <a:off x="1347018" y="4077073"/>
            <a:ext cx="5938685" cy="314540"/>
          </a:xfrm>
          <a:prstGeom prst="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Verdana"/>
            </a:endParaRPr>
          </a:p>
        </p:txBody>
      </p:sp>
      <p:sp>
        <p:nvSpPr>
          <p:cNvPr id="3" name="TextBox 2"/>
          <p:cNvSpPr txBox="1"/>
          <p:nvPr/>
        </p:nvSpPr>
        <p:spPr>
          <a:xfrm>
            <a:off x="7406261" y="1870357"/>
            <a:ext cx="537327" cy="338554"/>
          </a:xfrm>
          <a:prstGeom prst="rect">
            <a:avLst/>
          </a:prstGeom>
          <a:noFill/>
        </p:spPr>
        <p:txBody>
          <a:bodyPr wrap="none" rtlCol="0">
            <a:spAutoFit/>
          </a:bodyPr>
          <a:lstStyle/>
          <a:p>
            <a:pPr defTabSz="685800">
              <a:defRPr/>
            </a:pPr>
            <a:r>
              <a:rPr lang="en-US" sz="1600" dirty="0">
                <a:solidFill>
                  <a:srgbClr val="C00000"/>
                </a:solidFill>
                <a:latin typeface="Gill Sans MT" panose="020B0502020104020203" pitchFamily="34" charset="77"/>
              </a:rPr>
              <a:t>1.68</a:t>
            </a:r>
          </a:p>
        </p:txBody>
      </p:sp>
      <p:sp>
        <p:nvSpPr>
          <p:cNvPr id="19" name="TextBox 18"/>
          <p:cNvSpPr txBox="1"/>
          <p:nvPr/>
        </p:nvSpPr>
        <p:spPr>
          <a:xfrm>
            <a:off x="7406261" y="2186862"/>
            <a:ext cx="537327" cy="338554"/>
          </a:xfrm>
          <a:prstGeom prst="rect">
            <a:avLst/>
          </a:prstGeom>
          <a:noFill/>
        </p:spPr>
        <p:txBody>
          <a:bodyPr wrap="none" rtlCol="0">
            <a:spAutoFit/>
          </a:bodyPr>
          <a:lstStyle/>
          <a:p>
            <a:pPr defTabSz="685800">
              <a:defRPr/>
            </a:pPr>
            <a:r>
              <a:rPr lang="en-US" sz="1600" dirty="0">
                <a:solidFill>
                  <a:srgbClr val="C00000"/>
                </a:solidFill>
                <a:latin typeface="Gill Sans MT" panose="020B0502020104020203" pitchFamily="34" charset="77"/>
              </a:rPr>
              <a:t>1.01</a:t>
            </a:r>
          </a:p>
        </p:txBody>
      </p:sp>
      <p:sp>
        <p:nvSpPr>
          <p:cNvPr id="20" name="TextBox 19"/>
          <p:cNvSpPr txBox="1"/>
          <p:nvPr/>
        </p:nvSpPr>
        <p:spPr>
          <a:xfrm>
            <a:off x="7406261" y="2510898"/>
            <a:ext cx="537327" cy="338554"/>
          </a:xfrm>
          <a:prstGeom prst="rect">
            <a:avLst/>
          </a:prstGeom>
          <a:noFill/>
        </p:spPr>
        <p:txBody>
          <a:bodyPr wrap="none" rtlCol="0">
            <a:spAutoFit/>
          </a:bodyPr>
          <a:lstStyle/>
          <a:p>
            <a:pPr defTabSz="685800">
              <a:defRPr/>
            </a:pPr>
            <a:r>
              <a:rPr lang="en-US" sz="1600" dirty="0">
                <a:solidFill>
                  <a:srgbClr val="C00000"/>
                </a:solidFill>
                <a:latin typeface="Gill Sans MT" panose="020B0502020104020203" pitchFamily="34" charset="77"/>
              </a:rPr>
              <a:t>0.35</a:t>
            </a:r>
          </a:p>
        </p:txBody>
      </p:sp>
      <p:sp>
        <p:nvSpPr>
          <p:cNvPr id="21" name="TextBox 20"/>
          <p:cNvSpPr txBox="1"/>
          <p:nvPr/>
        </p:nvSpPr>
        <p:spPr>
          <a:xfrm>
            <a:off x="7378006" y="3753036"/>
            <a:ext cx="603050" cy="338554"/>
          </a:xfrm>
          <a:prstGeom prst="rect">
            <a:avLst/>
          </a:prstGeom>
          <a:noFill/>
        </p:spPr>
        <p:txBody>
          <a:bodyPr wrap="none" rtlCol="0">
            <a:spAutoFit/>
          </a:bodyPr>
          <a:lstStyle/>
          <a:p>
            <a:pPr defTabSz="685800">
              <a:defRPr/>
            </a:pPr>
            <a:r>
              <a:rPr lang="en-US" sz="1600" dirty="0">
                <a:solidFill>
                  <a:srgbClr val="002F5F">
                    <a:lumMod val="75000"/>
                    <a:lumOff val="25000"/>
                  </a:srgbClr>
                </a:solidFill>
                <a:latin typeface="Gill Sans MT" panose="020B0502020104020203" pitchFamily="34" charset="77"/>
              </a:rPr>
              <a:t>-0.35</a:t>
            </a:r>
          </a:p>
        </p:txBody>
      </p:sp>
      <p:sp>
        <p:nvSpPr>
          <p:cNvPr id="22" name="TextBox 21"/>
          <p:cNvSpPr txBox="1"/>
          <p:nvPr/>
        </p:nvSpPr>
        <p:spPr>
          <a:xfrm>
            <a:off x="7378006" y="4077072"/>
            <a:ext cx="603050" cy="338554"/>
          </a:xfrm>
          <a:prstGeom prst="rect">
            <a:avLst/>
          </a:prstGeom>
          <a:noFill/>
        </p:spPr>
        <p:txBody>
          <a:bodyPr wrap="none" rtlCol="0">
            <a:spAutoFit/>
          </a:bodyPr>
          <a:lstStyle/>
          <a:p>
            <a:pPr defTabSz="685800">
              <a:defRPr/>
            </a:pPr>
            <a:r>
              <a:rPr lang="en-US" sz="1600" dirty="0">
                <a:solidFill>
                  <a:srgbClr val="002F5F">
                    <a:lumMod val="75000"/>
                    <a:lumOff val="25000"/>
                  </a:srgbClr>
                </a:solidFill>
                <a:latin typeface="Gill Sans MT" panose="020B0502020104020203" pitchFamily="34" charset="77"/>
              </a:rPr>
              <a:t>-0.45</a:t>
            </a:r>
          </a:p>
        </p:txBody>
      </p:sp>
      <p:sp>
        <p:nvSpPr>
          <p:cNvPr id="6" name="TextBox 5"/>
          <p:cNvSpPr txBox="1"/>
          <p:nvPr/>
        </p:nvSpPr>
        <p:spPr>
          <a:xfrm>
            <a:off x="7218780" y="1052736"/>
            <a:ext cx="811617" cy="715581"/>
          </a:xfrm>
          <a:prstGeom prst="rect">
            <a:avLst/>
          </a:prstGeom>
          <a:noFill/>
        </p:spPr>
        <p:txBody>
          <a:bodyPr wrap="square" rtlCol="0">
            <a:spAutoFit/>
          </a:bodyPr>
          <a:lstStyle/>
          <a:p>
            <a:pPr algn="ctr" defTabSz="685800">
              <a:defRPr/>
            </a:pPr>
            <a:r>
              <a:rPr lang="en-US" sz="1350" dirty="0">
                <a:solidFill>
                  <a:srgbClr val="000000"/>
                </a:solidFill>
                <a:latin typeface="Gill Sans MT" panose="020B0502020104020203" pitchFamily="34" charset="0"/>
              </a:rPr>
              <a:t>Radiative Forcing</a:t>
            </a:r>
          </a:p>
          <a:p>
            <a:pPr algn="ctr" defTabSz="685800">
              <a:defRPr/>
            </a:pPr>
            <a:r>
              <a:rPr lang="en-US" sz="1350" dirty="0">
                <a:solidFill>
                  <a:srgbClr val="000000"/>
                </a:solidFill>
                <a:latin typeface="Gill Sans MT" panose="020B0502020104020203" pitchFamily="34" charset="0"/>
              </a:rPr>
              <a:t>[Wm</a:t>
            </a:r>
            <a:r>
              <a:rPr lang="en-US" sz="1350" baseline="30000" dirty="0">
                <a:solidFill>
                  <a:srgbClr val="000000"/>
                </a:solidFill>
                <a:latin typeface="Gill Sans MT" panose="020B0502020104020203" pitchFamily="34" charset="0"/>
              </a:rPr>
              <a:t>-2</a:t>
            </a:r>
            <a:r>
              <a:rPr lang="en-US" sz="1350" dirty="0">
                <a:solidFill>
                  <a:srgbClr val="000000"/>
                </a:solidFill>
                <a:latin typeface="Gill Sans MT" panose="020B0502020104020203" pitchFamily="34" charset="0"/>
              </a:rPr>
              <a:t>]</a:t>
            </a:r>
          </a:p>
        </p:txBody>
      </p:sp>
      <p:sp>
        <p:nvSpPr>
          <p:cNvPr id="7" name="Right Brace 6"/>
          <p:cNvSpPr/>
          <p:nvPr/>
        </p:nvSpPr>
        <p:spPr>
          <a:xfrm>
            <a:off x="7846920" y="1855452"/>
            <a:ext cx="288268" cy="631491"/>
          </a:xfrm>
          <a:prstGeom prst="rightBrace">
            <a:avLst/>
          </a:prstGeom>
          <a:ln w="127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24" name="Right Brace 23"/>
          <p:cNvSpPr/>
          <p:nvPr/>
        </p:nvSpPr>
        <p:spPr>
          <a:xfrm>
            <a:off x="7892640" y="3655844"/>
            <a:ext cx="206851" cy="735769"/>
          </a:xfrm>
          <a:prstGeom prst="rightBrace">
            <a:avLst/>
          </a:prstGeom>
          <a:ln w="12700">
            <a:solidFill>
              <a:srgbClr val="0062C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solidFill>
                <a:schemeClr val="tx1">
                  <a:lumMod val="90000"/>
                  <a:lumOff val="10000"/>
                </a:schemeClr>
              </a:solidFill>
            </a:endParaRPr>
          </a:p>
        </p:txBody>
      </p:sp>
      <p:sp>
        <p:nvSpPr>
          <p:cNvPr id="25" name="TextBox 24"/>
          <p:cNvSpPr txBox="1"/>
          <p:nvPr/>
        </p:nvSpPr>
        <p:spPr>
          <a:xfrm>
            <a:off x="8120961" y="3870739"/>
            <a:ext cx="1018227" cy="338554"/>
          </a:xfrm>
          <a:prstGeom prst="rect">
            <a:avLst/>
          </a:prstGeom>
          <a:noFill/>
        </p:spPr>
        <p:txBody>
          <a:bodyPr wrap="none" rtlCol="0">
            <a:spAutoFit/>
          </a:bodyPr>
          <a:lstStyle/>
          <a:p>
            <a:pPr lvl="0">
              <a:defRPr/>
            </a:pPr>
            <a:r>
              <a:rPr lang="en-US" sz="1600" dirty="0">
                <a:solidFill>
                  <a:srgbClr val="0062C7"/>
                </a:solidFill>
                <a:latin typeface="Gill Sans MT" panose="020B0502020104020203" pitchFamily="34" charset="77"/>
              </a:rPr>
              <a:t>-0.8 Wm</a:t>
            </a:r>
            <a:r>
              <a:rPr lang="en-US" sz="1600" baseline="30000" dirty="0">
                <a:solidFill>
                  <a:srgbClr val="0062C7"/>
                </a:solidFill>
                <a:latin typeface="Gill Sans MT" panose="020B0502020104020203" pitchFamily="34" charset="77"/>
              </a:rPr>
              <a:t>-2</a:t>
            </a:r>
            <a:endParaRPr lang="en-US" sz="1600" dirty="0">
              <a:solidFill>
                <a:srgbClr val="0062C7"/>
              </a:solidFill>
              <a:latin typeface="Gill Sans MT" panose="020B0502020104020203" pitchFamily="34" charset="77"/>
            </a:endParaRPr>
          </a:p>
        </p:txBody>
      </p:sp>
      <p:sp>
        <p:nvSpPr>
          <p:cNvPr id="27" name="Rectangle 26">
            <a:extLst>
              <a:ext uri="{FF2B5EF4-FFF2-40B4-BE49-F238E27FC236}">
                <a16:creationId xmlns:a16="http://schemas.microsoft.com/office/drawing/2014/main" xmlns="" id="{F68422F6-B6DF-D040-AFB2-83CA16A020ED}"/>
              </a:ext>
            </a:extLst>
          </p:cNvPr>
          <p:cNvSpPr/>
          <p:nvPr/>
        </p:nvSpPr>
        <p:spPr>
          <a:xfrm>
            <a:off x="1347018" y="1830853"/>
            <a:ext cx="5938685" cy="68004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Verdana"/>
            </a:endParaRPr>
          </a:p>
        </p:txBody>
      </p:sp>
      <p:sp>
        <p:nvSpPr>
          <p:cNvPr id="13" name="TextBox 12">
            <a:extLst>
              <a:ext uri="{FF2B5EF4-FFF2-40B4-BE49-F238E27FC236}">
                <a16:creationId xmlns:a16="http://schemas.microsoft.com/office/drawing/2014/main" xmlns="" id="{64E8F891-E1C3-2044-B2A7-0AA1922A6C55}"/>
              </a:ext>
            </a:extLst>
          </p:cNvPr>
          <p:cNvSpPr txBox="1"/>
          <p:nvPr/>
        </p:nvSpPr>
        <p:spPr>
          <a:xfrm>
            <a:off x="8055178" y="2001861"/>
            <a:ext cx="1175322" cy="338554"/>
          </a:xfrm>
          <a:prstGeom prst="rect">
            <a:avLst/>
          </a:prstGeom>
          <a:noFill/>
        </p:spPr>
        <p:txBody>
          <a:bodyPr wrap="none" rtlCol="0">
            <a:spAutoFit/>
          </a:bodyPr>
          <a:lstStyle/>
          <a:p>
            <a:r>
              <a:rPr lang="sv-SE" sz="1600" dirty="0">
                <a:solidFill>
                  <a:srgbClr val="FF0000"/>
                </a:solidFill>
                <a:latin typeface="Gill Sans MT" panose="020B0502020104020203" pitchFamily="34" charset="77"/>
              </a:rPr>
              <a:t>+2.62 Wm</a:t>
            </a:r>
            <a:r>
              <a:rPr lang="sv-SE" sz="1600" baseline="30000" dirty="0">
                <a:solidFill>
                  <a:srgbClr val="FF0000"/>
                </a:solidFill>
                <a:latin typeface="Gill Sans MT" panose="020B0502020104020203" pitchFamily="34" charset="77"/>
              </a:rPr>
              <a:t>-2</a:t>
            </a:r>
          </a:p>
        </p:txBody>
      </p:sp>
      <p:sp>
        <p:nvSpPr>
          <p:cNvPr id="28" name="Rectangle 27">
            <a:extLst>
              <a:ext uri="{FF2B5EF4-FFF2-40B4-BE49-F238E27FC236}">
                <a16:creationId xmlns:a16="http://schemas.microsoft.com/office/drawing/2014/main" xmlns="" id="{C5227967-7A1E-D547-837B-70D639BF7B8B}"/>
              </a:ext>
            </a:extLst>
          </p:cNvPr>
          <p:cNvSpPr/>
          <p:nvPr/>
        </p:nvSpPr>
        <p:spPr>
          <a:xfrm>
            <a:off x="1350828" y="2510898"/>
            <a:ext cx="5938685" cy="30099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Verdana"/>
            </a:endParaRPr>
          </a:p>
        </p:txBody>
      </p:sp>
      <p:sp>
        <p:nvSpPr>
          <p:cNvPr id="15" name="TextBox 14">
            <a:extLst>
              <a:ext uri="{FF2B5EF4-FFF2-40B4-BE49-F238E27FC236}">
                <a16:creationId xmlns:a16="http://schemas.microsoft.com/office/drawing/2014/main" xmlns="" id="{F648BB51-D7D6-644E-9531-63FC56A8C3BD}"/>
              </a:ext>
            </a:extLst>
          </p:cNvPr>
          <p:cNvSpPr txBox="1"/>
          <p:nvPr/>
        </p:nvSpPr>
        <p:spPr>
          <a:xfrm>
            <a:off x="821280" y="195135"/>
            <a:ext cx="7499810" cy="523220"/>
          </a:xfrm>
          <a:prstGeom prst="rect">
            <a:avLst/>
          </a:prstGeom>
          <a:noFill/>
        </p:spPr>
        <p:txBody>
          <a:bodyPr wrap="none" rtlCol="0">
            <a:spAutoFit/>
          </a:bodyPr>
          <a:lstStyle/>
          <a:p>
            <a:r>
              <a:rPr lang="sv-SE" sz="2800" b="1" dirty="0" err="1">
                <a:solidFill>
                  <a:srgbClr val="0070C0"/>
                </a:solidFill>
                <a:latin typeface="Gill Sans MT" panose="020B0502020104020203" pitchFamily="34" charset="77"/>
              </a:rPr>
              <a:t>Anthropogenic</a:t>
            </a:r>
            <a:r>
              <a:rPr lang="sv-SE" sz="2800" b="1" dirty="0">
                <a:solidFill>
                  <a:srgbClr val="0070C0"/>
                </a:solidFill>
                <a:latin typeface="Gill Sans MT" panose="020B0502020104020203" pitchFamily="34" charset="77"/>
              </a:rPr>
              <a:t> </a:t>
            </a:r>
            <a:r>
              <a:rPr lang="sv-SE" sz="2800" b="1" dirty="0" err="1">
                <a:solidFill>
                  <a:srgbClr val="0070C0"/>
                </a:solidFill>
                <a:latin typeface="Gill Sans MT" panose="020B0502020104020203" pitchFamily="34" charset="77"/>
              </a:rPr>
              <a:t>Climate</a:t>
            </a:r>
            <a:r>
              <a:rPr lang="sv-SE" sz="2800" b="1" dirty="0">
                <a:solidFill>
                  <a:srgbClr val="0070C0"/>
                </a:solidFill>
                <a:latin typeface="Gill Sans MT" panose="020B0502020104020203" pitchFamily="34" charset="77"/>
              </a:rPr>
              <a:t> </a:t>
            </a:r>
            <a:r>
              <a:rPr lang="sv-SE" sz="2800" b="1" dirty="0" err="1">
                <a:solidFill>
                  <a:srgbClr val="0070C0"/>
                </a:solidFill>
                <a:latin typeface="Gill Sans MT" panose="020B0502020104020203" pitchFamily="34" charset="77"/>
              </a:rPr>
              <a:t>Forcing</a:t>
            </a:r>
            <a:r>
              <a:rPr lang="sv-SE" sz="2800" b="1" dirty="0">
                <a:solidFill>
                  <a:srgbClr val="0070C0"/>
                </a:solidFill>
                <a:latin typeface="Gill Sans MT" panose="020B0502020104020203" pitchFamily="34" charset="77"/>
              </a:rPr>
              <a:t> 2011 - 1750</a:t>
            </a:r>
          </a:p>
        </p:txBody>
      </p:sp>
    </p:spTree>
    <p:extLst>
      <p:ext uri="{BB962C8B-B14F-4D97-AF65-F5344CB8AC3E}">
        <p14:creationId xmlns:p14="http://schemas.microsoft.com/office/powerpoint/2010/main" val="198172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p:bldP spid="21" grpId="0"/>
      <p:bldP spid="22" grpId="0"/>
      <p:bldP spid="24" grpId="0" animBg="1"/>
      <p:bldP spid="25" grpId="0"/>
      <p:bldP spid="2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5B2257D-07C5-2E4F-8E3F-9BB45389C9C9}"/>
              </a:ext>
            </a:extLst>
          </p:cNvPr>
          <p:cNvPicPr>
            <a:picLocks noChangeAspect="1"/>
          </p:cNvPicPr>
          <p:nvPr/>
        </p:nvPicPr>
        <p:blipFill>
          <a:blip r:embed="rId2"/>
          <a:stretch>
            <a:fillRect/>
          </a:stretch>
        </p:blipFill>
        <p:spPr>
          <a:xfrm>
            <a:off x="-79513" y="961369"/>
            <a:ext cx="4702255" cy="2609263"/>
          </a:xfrm>
          <a:prstGeom prst="rect">
            <a:avLst/>
          </a:prstGeom>
        </p:spPr>
      </p:pic>
      <p:pic>
        <p:nvPicPr>
          <p:cNvPr id="4" name="Picture 3">
            <a:extLst>
              <a:ext uri="{FF2B5EF4-FFF2-40B4-BE49-F238E27FC236}">
                <a16:creationId xmlns:a16="http://schemas.microsoft.com/office/drawing/2014/main" xmlns="" id="{E7D8545E-5F32-1941-8761-E72A7B3EA597}"/>
              </a:ext>
            </a:extLst>
          </p:cNvPr>
          <p:cNvPicPr>
            <a:picLocks noChangeAspect="1"/>
          </p:cNvPicPr>
          <p:nvPr/>
        </p:nvPicPr>
        <p:blipFill>
          <a:blip r:embed="rId3"/>
          <a:stretch>
            <a:fillRect/>
          </a:stretch>
        </p:blipFill>
        <p:spPr>
          <a:xfrm>
            <a:off x="4416977" y="3292338"/>
            <a:ext cx="4876109" cy="2708413"/>
          </a:xfrm>
          <a:prstGeom prst="rect">
            <a:avLst/>
          </a:prstGeom>
        </p:spPr>
      </p:pic>
    </p:spTree>
    <p:extLst>
      <p:ext uri="{BB962C8B-B14F-4D97-AF65-F5344CB8AC3E}">
        <p14:creationId xmlns:p14="http://schemas.microsoft.com/office/powerpoint/2010/main" val="2564594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8601" y="1140478"/>
            <a:ext cx="7174810" cy="596700"/>
          </a:xfrm>
        </p:spPr>
        <p:txBody>
          <a:bodyPr>
            <a:normAutofit fontScale="90000"/>
          </a:bodyPr>
          <a:lstStyle/>
          <a:p>
            <a:pPr algn="ctr"/>
            <a:r>
              <a:rPr lang="en-US" dirty="0"/>
              <a:t>Heat convergence; increased into the Arctic</a:t>
            </a:r>
          </a:p>
        </p:txBody>
      </p:sp>
      <p:pic>
        <p:nvPicPr>
          <p:cNvPr id="5" name="Content Placeholder 4"/>
          <p:cNvPicPr>
            <a:picLocks noGrp="1" noChangeAspect="1"/>
          </p:cNvPicPr>
          <p:nvPr>
            <p:ph idx="1"/>
          </p:nvPr>
        </p:nvPicPr>
        <p:blipFill>
          <a:blip r:embed="rId2"/>
          <a:stretch>
            <a:fillRect/>
          </a:stretch>
        </p:blipFill>
        <p:spPr>
          <a:xfrm>
            <a:off x="1439652" y="1970838"/>
            <a:ext cx="6372708" cy="3186354"/>
          </a:xfrm>
          <a:prstGeom prst="rect">
            <a:avLst/>
          </a:prstGeom>
        </p:spPr>
      </p:pic>
      <p:sp>
        <p:nvSpPr>
          <p:cNvPr id="4" name="Slide Number Placeholder 3"/>
          <p:cNvSpPr>
            <a:spLocks noGrp="1"/>
          </p:cNvSpPr>
          <p:nvPr>
            <p:ph type="sldNum" sz="quarter" idx="12"/>
          </p:nvPr>
        </p:nvSpPr>
        <p:spPr/>
        <p:txBody>
          <a:bodyPr/>
          <a:lstStyle/>
          <a:p>
            <a:fld id="{F6836F3A-E639-40A3-8AEB-E900244604F0}" type="slidenum">
              <a:rPr lang="sv-SE" smtClean="0"/>
              <a:pPr/>
              <a:t>21</a:t>
            </a:fld>
            <a:endParaRPr lang="sv-SE"/>
          </a:p>
        </p:txBody>
      </p:sp>
    </p:spTree>
    <p:extLst>
      <p:ext uri="{BB962C8B-B14F-4D97-AF65-F5344CB8AC3E}">
        <p14:creationId xmlns:p14="http://schemas.microsoft.com/office/powerpoint/2010/main" val="33214133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AMOCChanges.pdf" descr="AMOCChanges.pdf"/>
          <p:cNvPicPr>
            <a:picLocks noChangeAspect="1"/>
          </p:cNvPicPr>
          <p:nvPr/>
        </p:nvPicPr>
        <p:blipFill>
          <a:blip r:embed="rId2">
            <a:extLst/>
          </a:blip>
          <a:stretch>
            <a:fillRect/>
          </a:stretch>
        </p:blipFill>
        <p:spPr>
          <a:xfrm>
            <a:off x="2146968" y="1467227"/>
            <a:ext cx="4850066" cy="4155719"/>
          </a:xfrm>
          <a:prstGeom prst="rect">
            <a:avLst/>
          </a:prstGeom>
          <a:ln w="12700">
            <a:miter lim="400000"/>
          </a:ln>
        </p:spPr>
      </p:pic>
      <p:sp>
        <p:nvSpPr>
          <p:cNvPr id="140" name="Aerosol-ocean circulation changes"/>
          <p:cNvSpPr txBox="1">
            <a:spLocks noGrp="1"/>
          </p:cNvSpPr>
          <p:nvPr>
            <p:ph type="title"/>
          </p:nvPr>
        </p:nvSpPr>
        <p:spPr>
          <a:xfrm>
            <a:off x="526774" y="924223"/>
            <a:ext cx="8517835" cy="463716"/>
          </a:xfrm>
          <a:prstGeom prst="rect">
            <a:avLst/>
          </a:prstGeom>
        </p:spPr>
        <p:txBody>
          <a:bodyPr>
            <a:normAutofit fontScale="90000"/>
          </a:bodyPr>
          <a:lstStyle>
            <a:lvl1pPr>
              <a:defRPr sz="4000"/>
            </a:lvl1pPr>
          </a:lstStyle>
          <a:p>
            <a:r>
              <a:rPr dirty="0"/>
              <a:t>Aerosol-ocean circulation changes</a:t>
            </a:r>
            <a:r>
              <a:rPr lang="sv-SE" dirty="0"/>
              <a:t>: the heat goes </a:t>
            </a:r>
            <a:r>
              <a:rPr lang="sv-SE" dirty="0" err="1"/>
              <a:t>deep</a:t>
            </a:r>
            <a:endParaRPr dirty="0"/>
          </a:p>
        </p:txBody>
      </p:sp>
      <p:sp>
        <p:nvSpPr>
          <p:cNvPr id="2" name="TextBox 1">
            <a:extLst>
              <a:ext uri="{FF2B5EF4-FFF2-40B4-BE49-F238E27FC236}">
                <a16:creationId xmlns:a16="http://schemas.microsoft.com/office/drawing/2014/main" xmlns="" id="{7D4AC6A6-3CB4-8B44-8034-6E66B8E800E4}"/>
              </a:ext>
            </a:extLst>
          </p:cNvPr>
          <p:cNvSpPr txBox="1"/>
          <p:nvPr/>
        </p:nvSpPr>
        <p:spPr>
          <a:xfrm>
            <a:off x="6997034" y="5223976"/>
            <a:ext cx="1957139" cy="300082"/>
          </a:xfrm>
          <a:prstGeom prst="rect">
            <a:avLst/>
          </a:prstGeom>
          <a:noFill/>
        </p:spPr>
        <p:txBody>
          <a:bodyPr wrap="none" rtlCol="0">
            <a:spAutoFit/>
          </a:bodyPr>
          <a:lstStyle/>
          <a:p>
            <a:r>
              <a:rPr lang="sv-SE" sz="1350" dirty="0"/>
              <a:t>Krishna et al., </a:t>
            </a:r>
            <a:r>
              <a:rPr lang="sv-SE" sz="1350" dirty="0" err="1"/>
              <a:t>unpulished</a:t>
            </a:r>
            <a:endParaRPr lang="sv-SE" sz="1350" dirty="0"/>
          </a:p>
        </p:txBody>
      </p:sp>
    </p:spTree>
    <p:extLst>
      <p:ext uri="{BB962C8B-B14F-4D97-AF65-F5344CB8AC3E}">
        <p14:creationId xmlns:p14="http://schemas.microsoft.com/office/powerpoint/2010/main" val="5920734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4023" y="2178865"/>
            <a:ext cx="7378427" cy="3773202"/>
          </a:xfrm>
          <a:prstGeom prst="rect">
            <a:avLst/>
          </a:prstGeom>
        </p:spPr>
      </p:pic>
      <p:sp>
        <p:nvSpPr>
          <p:cNvPr id="3" name="TextBox 2"/>
          <p:cNvSpPr txBox="1"/>
          <p:nvPr/>
        </p:nvSpPr>
        <p:spPr>
          <a:xfrm>
            <a:off x="841401" y="622080"/>
            <a:ext cx="7555043" cy="1200329"/>
          </a:xfrm>
          <a:prstGeom prst="rect">
            <a:avLst/>
          </a:prstGeom>
          <a:noFill/>
        </p:spPr>
        <p:txBody>
          <a:bodyPr wrap="square" rtlCol="0">
            <a:spAutoFit/>
          </a:bodyPr>
          <a:lstStyle/>
          <a:p>
            <a:r>
              <a:rPr lang="en-US" dirty="0"/>
              <a:t>Difference in mean sea level pressure between periods 1993–2003 and 2004–2014, for </a:t>
            </a:r>
          </a:p>
          <a:p>
            <a:pPr marL="342900" indent="-342900">
              <a:buAutoNum type="alphaLcParenBoth"/>
            </a:pPr>
            <a:r>
              <a:rPr lang="en-US" dirty="0"/>
              <a:t>winter months December- January-February and </a:t>
            </a:r>
          </a:p>
          <a:p>
            <a:pPr marL="342900" indent="-342900">
              <a:buAutoNum type="alphaLcParenBoth"/>
            </a:pPr>
            <a:r>
              <a:rPr lang="en-US" dirty="0"/>
              <a:t>Summer months June–July-August from ERA-interim </a:t>
            </a:r>
            <a:r>
              <a:rPr lang="en-US" dirty="0" err="1"/>
              <a:t>reanalyses</a:t>
            </a:r>
            <a:endParaRPr lang="en-US" dirty="0"/>
          </a:p>
        </p:txBody>
      </p:sp>
      <p:sp>
        <p:nvSpPr>
          <p:cNvPr id="4" name="TextBox 3">
            <a:extLst>
              <a:ext uri="{FF2B5EF4-FFF2-40B4-BE49-F238E27FC236}">
                <a16:creationId xmlns:a16="http://schemas.microsoft.com/office/drawing/2014/main" xmlns="" id="{96639E3A-7395-D745-83E7-AE87C282DCEF}"/>
              </a:ext>
            </a:extLst>
          </p:cNvPr>
          <p:cNvSpPr txBox="1"/>
          <p:nvPr/>
        </p:nvSpPr>
        <p:spPr>
          <a:xfrm>
            <a:off x="1652666" y="6132101"/>
            <a:ext cx="2005549" cy="300082"/>
          </a:xfrm>
          <a:prstGeom prst="rect">
            <a:avLst/>
          </a:prstGeom>
          <a:noFill/>
        </p:spPr>
        <p:txBody>
          <a:bodyPr wrap="none" rtlCol="0">
            <a:spAutoFit/>
          </a:bodyPr>
          <a:lstStyle/>
          <a:p>
            <a:r>
              <a:rPr lang="en-US" sz="1350" dirty="0" err="1"/>
              <a:t>Maturilli</a:t>
            </a:r>
            <a:r>
              <a:rPr lang="en-US" sz="1350" dirty="0"/>
              <a:t> and </a:t>
            </a:r>
            <a:r>
              <a:rPr lang="en-US" sz="1350" dirty="0" err="1"/>
              <a:t>Kayser</a:t>
            </a:r>
            <a:r>
              <a:rPr lang="en-US" sz="1350" dirty="0"/>
              <a:t>, 2017</a:t>
            </a:r>
          </a:p>
        </p:txBody>
      </p:sp>
    </p:spTree>
    <p:extLst>
      <p:ext uri="{BB962C8B-B14F-4D97-AF65-F5344CB8AC3E}">
        <p14:creationId xmlns:p14="http://schemas.microsoft.com/office/powerpoint/2010/main" val="30715373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345083"/>
            <a:ext cx="5420643" cy="3748202"/>
          </a:xfrm>
          <a:prstGeom prst="rect">
            <a:avLst/>
          </a:prstGeom>
        </p:spPr>
      </p:pic>
      <p:sp>
        <p:nvSpPr>
          <p:cNvPr id="3" name="TextBox 2"/>
          <p:cNvSpPr txBox="1"/>
          <p:nvPr/>
        </p:nvSpPr>
        <p:spPr>
          <a:xfrm>
            <a:off x="1652666" y="5320571"/>
            <a:ext cx="2005549" cy="300082"/>
          </a:xfrm>
          <a:prstGeom prst="rect">
            <a:avLst/>
          </a:prstGeom>
          <a:noFill/>
        </p:spPr>
        <p:txBody>
          <a:bodyPr wrap="none" rtlCol="0">
            <a:spAutoFit/>
          </a:bodyPr>
          <a:lstStyle/>
          <a:p>
            <a:r>
              <a:rPr lang="en-US" sz="1350" dirty="0" err="1"/>
              <a:t>Maturilli</a:t>
            </a:r>
            <a:r>
              <a:rPr lang="en-US" sz="1350" dirty="0"/>
              <a:t> and </a:t>
            </a:r>
            <a:r>
              <a:rPr lang="en-US" sz="1350" dirty="0" err="1"/>
              <a:t>Kayser</a:t>
            </a:r>
            <a:r>
              <a:rPr lang="en-US" sz="1350" dirty="0"/>
              <a:t>, 2017</a:t>
            </a:r>
          </a:p>
        </p:txBody>
      </p:sp>
      <p:sp>
        <p:nvSpPr>
          <p:cNvPr id="4" name="TextBox 3"/>
          <p:cNvSpPr txBox="1"/>
          <p:nvPr/>
        </p:nvSpPr>
        <p:spPr>
          <a:xfrm>
            <a:off x="5546885" y="1661064"/>
            <a:ext cx="3453814" cy="3693319"/>
          </a:xfrm>
          <a:prstGeom prst="rect">
            <a:avLst/>
          </a:prstGeom>
          <a:noFill/>
        </p:spPr>
        <p:txBody>
          <a:bodyPr wrap="square" rtlCol="0">
            <a:spAutoFit/>
          </a:bodyPr>
          <a:lstStyle/>
          <a:p>
            <a:r>
              <a:rPr lang="en-US" dirty="0"/>
              <a:t>The monthly temperature change over the period 1993 to 2014 for each 50 m altitude level, retrieved from the linear regression of the monthly mean temperature profiles. </a:t>
            </a:r>
          </a:p>
          <a:p>
            <a:endParaRPr lang="en-US" dirty="0"/>
          </a:p>
          <a:p>
            <a:r>
              <a:rPr lang="en-US" dirty="0"/>
              <a:t>Statistical significance is given where the regression uncertainty is smaller than the regression coefficient, a condition met only in January and February (marked by dashed black line)</a:t>
            </a:r>
          </a:p>
        </p:txBody>
      </p:sp>
    </p:spTree>
    <p:extLst>
      <p:ext uri="{BB962C8B-B14F-4D97-AF65-F5344CB8AC3E}">
        <p14:creationId xmlns:p14="http://schemas.microsoft.com/office/powerpoint/2010/main" val="17608938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2630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37413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6836F3A-E639-40A3-8AEB-E900244604F0}" type="slidenum">
              <a:rPr lang="sv-SE">
                <a:solidFill>
                  <a:srgbClr val="002F5F">
                    <a:tint val="75000"/>
                  </a:srgbClr>
                </a:solidFill>
                <a:latin typeface="Verdana"/>
              </a:rPr>
              <a:pPr/>
              <a:t>27</a:t>
            </a:fld>
            <a:endParaRPr lang="sv-SE">
              <a:solidFill>
                <a:srgbClr val="002F5F">
                  <a:tint val="75000"/>
                </a:srgbClr>
              </a:solidFill>
              <a:latin typeface="Verdana"/>
            </a:endParaRPr>
          </a:p>
        </p:txBody>
      </p:sp>
      <p:sp>
        <p:nvSpPr>
          <p:cNvPr id="3" name="Rectangle 2"/>
          <p:cNvSpPr txBox="1">
            <a:spLocks noChangeArrowheads="1"/>
          </p:cNvSpPr>
          <p:nvPr/>
        </p:nvSpPr>
        <p:spPr>
          <a:xfrm>
            <a:off x="556460" y="998731"/>
            <a:ext cx="6172200" cy="854869"/>
          </a:xfrm>
          <a:prstGeom prst="rect">
            <a:avLst/>
          </a:prstGeom>
        </p:spPr>
        <p:txBody>
          <a:bodyPr>
            <a:normAutofit/>
          </a:bodyPr>
          <a:lstStyle>
            <a:lvl1pPr algn="l" defTabSz="914400" rtl="0" eaLnBrk="1" latinLnBrk="0" hangingPunct="1">
              <a:spcBef>
                <a:spcPct val="0"/>
              </a:spcBef>
              <a:buNone/>
              <a:defRPr sz="2600" kern="1200">
                <a:solidFill>
                  <a:srgbClr val="002F5F"/>
                </a:solidFill>
                <a:latin typeface="+mj-lt"/>
                <a:ea typeface="+mj-ea"/>
                <a:cs typeface="+mj-cs"/>
              </a:defRPr>
            </a:lvl1pPr>
          </a:lstStyle>
          <a:p>
            <a:r>
              <a:rPr lang="sv-SE" sz="2850" b="1" dirty="0" err="1">
                <a:latin typeface="Gill Sans MT" pitchFamily="34" charset="0"/>
              </a:rPr>
              <a:t>Conclusions</a:t>
            </a:r>
            <a:endParaRPr lang="sv-SE" sz="2850" b="1" dirty="0">
              <a:latin typeface="Gill Sans MT" pitchFamily="34" charset="0"/>
            </a:endParaRPr>
          </a:p>
        </p:txBody>
      </p:sp>
      <p:sp>
        <p:nvSpPr>
          <p:cNvPr id="5" name="Rectangle 3"/>
          <p:cNvSpPr txBox="1">
            <a:spLocks noChangeArrowheads="1"/>
          </p:cNvSpPr>
          <p:nvPr/>
        </p:nvSpPr>
        <p:spPr bwMode="auto">
          <a:xfrm>
            <a:off x="252663" y="1426165"/>
            <a:ext cx="8563477" cy="3506056"/>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p>
            <a:pPr marL="342900" indent="-342900" eaLnBrk="0" fontAlgn="base" hangingPunct="0">
              <a:spcBef>
                <a:spcPct val="20000"/>
              </a:spcBef>
              <a:spcAft>
                <a:spcPts val="450"/>
              </a:spcAft>
              <a:buClr>
                <a:srgbClr val="002F5F"/>
              </a:buClr>
              <a:buSzPct val="100000"/>
              <a:buFont typeface="Arial" panose="020B0604020202020204" pitchFamily="34" charset="0"/>
              <a:buChar char="•"/>
              <a:defRPr/>
            </a:pPr>
            <a:r>
              <a:rPr lang="en-US" sz="2100" kern="0" dirty="0">
                <a:latin typeface="Gill Sans MT" pitchFamily="34" charset="0"/>
                <a:ea typeface="ＭＳ Ｐゴシック" pitchFamily="26" charset="-128"/>
              </a:rPr>
              <a:t>The amplified warming in the Arctic induced by sulfur aerosol reductions is initiated and driven by atmospheric heat transport while the ocean acts to dampen the warming.</a:t>
            </a:r>
          </a:p>
          <a:p>
            <a:pPr marL="342900" indent="-342900" eaLnBrk="0" fontAlgn="base" hangingPunct="0">
              <a:spcBef>
                <a:spcPct val="20000"/>
              </a:spcBef>
              <a:spcAft>
                <a:spcPts val="450"/>
              </a:spcAft>
              <a:buClr>
                <a:srgbClr val="002F5F"/>
              </a:buClr>
              <a:buSzPct val="100000"/>
              <a:buFont typeface="Arial" panose="020B0604020202020204" pitchFamily="34" charset="0"/>
              <a:buChar char="•"/>
              <a:defRPr/>
            </a:pPr>
            <a:r>
              <a:rPr lang="en-US" sz="2100" kern="0" dirty="0">
                <a:latin typeface="Gill Sans MT" pitchFamily="34" charset="0"/>
                <a:ea typeface="ＭＳ Ｐゴシック" pitchFamily="26" charset="-128"/>
              </a:rPr>
              <a:t>The exchange of heat between the ocean and atmosphere largely determines the pattern of temperature response. </a:t>
            </a:r>
          </a:p>
          <a:p>
            <a:pPr marL="342900" indent="-342900" eaLnBrk="0" fontAlgn="base" hangingPunct="0">
              <a:spcBef>
                <a:spcPct val="20000"/>
              </a:spcBef>
              <a:spcAft>
                <a:spcPts val="450"/>
              </a:spcAft>
              <a:buClr>
                <a:srgbClr val="002F5F"/>
              </a:buClr>
              <a:buSzPct val="100000"/>
              <a:buFont typeface="Arial" panose="020B0604020202020204" pitchFamily="34" charset="0"/>
              <a:buChar char="•"/>
              <a:defRPr/>
            </a:pPr>
            <a:r>
              <a:rPr lang="en-US" sz="2100" kern="0" dirty="0">
                <a:latin typeface="Gill Sans MT" pitchFamily="34" charset="0"/>
                <a:ea typeface="ＭＳ Ｐゴシック" pitchFamily="26" charset="-128"/>
              </a:rPr>
              <a:t>In the slab ocean model, the exchange of heat is correlated to the fraction of sea ice. In the fully coupled model, there is no correlation between the fraction of sea ice and heat fluxes.</a:t>
            </a:r>
          </a:p>
          <a:p>
            <a:pPr marL="342900" indent="-342900" eaLnBrk="0" fontAlgn="base" hangingPunct="0">
              <a:spcBef>
                <a:spcPct val="20000"/>
              </a:spcBef>
              <a:spcAft>
                <a:spcPts val="450"/>
              </a:spcAft>
              <a:buClr>
                <a:srgbClr val="002F5F"/>
              </a:buClr>
              <a:buSzPct val="100000"/>
              <a:buFont typeface="Arial" panose="020B0604020202020204" pitchFamily="34" charset="0"/>
              <a:buChar char="•"/>
              <a:defRPr/>
            </a:pPr>
            <a:r>
              <a:rPr lang="en-US" sz="2100" kern="0" dirty="0">
                <a:latin typeface="Gill Sans MT" pitchFamily="34" charset="0"/>
                <a:ea typeface="ＭＳ Ｐゴシック" pitchFamily="26" charset="-128"/>
              </a:rPr>
              <a:t>Amplified Arctic warming induced by reduced sulfur emissions over Europe (as well as other regions) is robust but non-linear.</a:t>
            </a:r>
          </a:p>
          <a:p>
            <a:pPr marL="342900" indent="-342900" eaLnBrk="0" fontAlgn="base" hangingPunct="0">
              <a:spcBef>
                <a:spcPct val="20000"/>
              </a:spcBef>
              <a:spcAft>
                <a:spcPts val="450"/>
              </a:spcAft>
              <a:buClr>
                <a:srgbClr val="002F5F"/>
              </a:buClr>
              <a:buSzPct val="100000"/>
              <a:buFont typeface="Arial" panose="020B0604020202020204" pitchFamily="34" charset="0"/>
              <a:buChar char="•"/>
              <a:defRPr/>
            </a:pPr>
            <a:r>
              <a:rPr lang="en-US" sz="2100" kern="0" dirty="0">
                <a:latin typeface="Gill Sans MT" pitchFamily="34" charset="0"/>
                <a:ea typeface="ＭＳ Ｐゴシック" pitchFamily="26" charset="-128"/>
              </a:rPr>
              <a:t>Sulfur and BC aerosols give similar pattern of temperature response, but the warming efficiency is ~5x stronger for BC.</a:t>
            </a:r>
          </a:p>
          <a:p>
            <a:pPr marL="342900" indent="-342900" eaLnBrk="0" fontAlgn="base" hangingPunct="0">
              <a:spcBef>
                <a:spcPct val="20000"/>
              </a:spcBef>
              <a:spcAft>
                <a:spcPts val="450"/>
              </a:spcAft>
              <a:buClr>
                <a:srgbClr val="002F5F"/>
              </a:buClr>
              <a:buSzPct val="100000"/>
              <a:buFont typeface="Arial" panose="020B0604020202020204" pitchFamily="34" charset="0"/>
              <a:buChar char="•"/>
              <a:defRPr/>
            </a:pPr>
            <a:endParaRPr lang="en-US" sz="2400" kern="0" dirty="0">
              <a:solidFill>
                <a:srgbClr val="002F5F"/>
              </a:solidFill>
              <a:latin typeface="Gill Sans MT" pitchFamily="34" charset="0"/>
              <a:ea typeface="ＭＳ Ｐゴシック" pitchFamily="26" charset="-128"/>
            </a:endParaRPr>
          </a:p>
          <a:p>
            <a:pPr marL="342900" indent="-342900" eaLnBrk="0" fontAlgn="base" hangingPunct="0">
              <a:spcBef>
                <a:spcPct val="20000"/>
              </a:spcBef>
              <a:spcAft>
                <a:spcPct val="0"/>
              </a:spcAft>
              <a:buClr>
                <a:srgbClr val="002F5F"/>
              </a:buClr>
              <a:buSzPct val="100000"/>
              <a:buFont typeface="Arial" panose="020B0604020202020204" pitchFamily="34" charset="0"/>
              <a:buChar char="•"/>
              <a:defRPr/>
            </a:pPr>
            <a:endParaRPr lang="en-US" sz="2400" kern="0" dirty="0">
              <a:solidFill>
                <a:srgbClr val="002F5F"/>
              </a:solidFill>
              <a:latin typeface="Gill Sans MT" pitchFamily="34" charset="0"/>
              <a:ea typeface="ＭＳ Ｐゴシック" pitchFamily="26" charset="-128"/>
            </a:endParaRPr>
          </a:p>
          <a:p>
            <a:pPr marL="728663" lvl="1" indent="-385763" eaLnBrk="0" fontAlgn="base" hangingPunct="0">
              <a:spcBef>
                <a:spcPct val="20000"/>
              </a:spcBef>
              <a:spcAft>
                <a:spcPct val="0"/>
              </a:spcAft>
              <a:buClr>
                <a:srgbClr val="002F5F"/>
              </a:buClr>
              <a:buSzPct val="100000"/>
              <a:buFont typeface="Arial" panose="020B0604020202020204" pitchFamily="34" charset="0"/>
              <a:buChar char="•"/>
              <a:defRPr/>
            </a:pPr>
            <a:endParaRPr lang="en-US" sz="2400" kern="0" dirty="0">
              <a:solidFill>
                <a:srgbClr val="002F5F"/>
              </a:solidFill>
              <a:latin typeface="Gill Sans MT" pitchFamily="34" charset="0"/>
              <a:ea typeface="ＭＳ Ｐゴシック" pitchFamily="26" charset="-128"/>
            </a:endParaRPr>
          </a:p>
          <a:p>
            <a:pPr marL="257175" indent="-257175" eaLnBrk="0" fontAlgn="base" hangingPunct="0">
              <a:spcBef>
                <a:spcPct val="20000"/>
              </a:spcBef>
              <a:spcAft>
                <a:spcPct val="0"/>
              </a:spcAft>
              <a:buClr>
                <a:srgbClr val="A3A86B"/>
              </a:buClr>
              <a:buSzPct val="65000"/>
              <a:buFont typeface="Wingdings" pitchFamily="2" charset="2"/>
              <a:buChar char="n"/>
              <a:defRPr/>
            </a:pPr>
            <a:endParaRPr lang="en-US" sz="2400" kern="0" dirty="0">
              <a:solidFill>
                <a:srgbClr val="C00000"/>
              </a:solidFill>
              <a:latin typeface="Gill Sans MT" pitchFamily="34" charset="0"/>
              <a:ea typeface="ＭＳ Ｐゴシック" pitchFamily="26" charset="-128"/>
            </a:endParaRPr>
          </a:p>
          <a:p>
            <a:pPr marL="600075" lvl="1" indent="-257175" eaLnBrk="0" fontAlgn="base" hangingPunct="0">
              <a:spcBef>
                <a:spcPct val="20000"/>
              </a:spcBef>
              <a:spcAft>
                <a:spcPct val="0"/>
              </a:spcAft>
              <a:buClr>
                <a:srgbClr val="A3A86B"/>
              </a:buClr>
              <a:buSzPct val="65000"/>
              <a:buFont typeface="Wingdings" pitchFamily="2" charset="2"/>
              <a:buChar char="n"/>
              <a:defRPr/>
            </a:pPr>
            <a:endParaRPr lang="en-US" sz="2400" kern="0" dirty="0">
              <a:solidFill>
                <a:srgbClr val="002F5F"/>
              </a:solidFill>
              <a:latin typeface="Gill Sans MT" pitchFamily="34" charset="0"/>
              <a:ea typeface="ＭＳ Ｐゴシック" pitchFamily="26" charset="-128"/>
            </a:endParaRPr>
          </a:p>
        </p:txBody>
      </p:sp>
    </p:spTree>
    <p:extLst>
      <p:ext uri="{BB962C8B-B14F-4D97-AF65-F5344CB8AC3E}">
        <p14:creationId xmlns:p14="http://schemas.microsoft.com/office/powerpoint/2010/main" val="19255284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xmlns="" id="{FD436C3E-5E00-F142-993A-77F4985E8692}"/>
              </a:ext>
            </a:extLst>
          </p:cNvPr>
          <p:cNvSpPr>
            <a:spLocks noGrp="1"/>
          </p:cNvSpPr>
          <p:nvPr>
            <p:ph type="title"/>
          </p:nvPr>
        </p:nvSpPr>
        <p:spPr>
          <a:xfrm>
            <a:off x="75270" y="930895"/>
            <a:ext cx="8848493" cy="313985"/>
          </a:xfrm>
        </p:spPr>
        <p:txBody>
          <a:bodyPr>
            <a:noAutofit/>
          </a:bodyPr>
          <a:lstStyle/>
          <a:p>
            <a:pPr algn="ctr"/>
            <a:r>
              <a:rPr lang="en-US" sz="2400" b="1" dirty="0">
                <a:solidFill>
                  <a:srgbClr val="002060"/>
                </a:solidFill>
                <a:latin typeface="Gill Sans MT" panose="020B0502020104020203" pitchFamily="34" charset="0"/>
              </a:rPr>
              <a:t>Effect of reduced SO</a:t>
            </a:r>
            <a:r>
              <a:rPr lang="en-US" sz="2400" b="1" baseline="-25000" dirty="0">
                <a:solidFill>
                  <a:srgbClr val="002060"/>
                </a:solidFill>
                <a:latin typeface="Gill Sans MT" panose="020B0502020104020203" pitchFamily="34" charset="0"/>
              </a:rPr>
              <a:t>2</a:t>
            </a:r>
            <a:r>
              <a:rPr lang="en-US" sz="2400" b="1" dirty="0">
                <a:solidFill>
                  <a:srgbClr val="002060"/>
                </a:solidFill>
                <a:latin typeface="Gill Sans MT" panose="020B0502020104020203" pitchFamily="34" charset="0"/>
              </a:rPr>
              <a:t> emissions (7×SO</a:t>
            </a:r>
            <a:r>
              <a:rPr lang="en-US" sz="2400" b="1" baseline="-25000" dirty="0">
                <a:solidFill>
                  <a:srgbClr val="002060"/>
                </a:solidFill>
                <a:latin typeface="Gill Sans MT" panose="020B0502020104020203" pitchFamily="34" charset="0"/>
              </a:rPr>
              <a:t>2 </a:t>
            </a:r>
            <a:r>
              <a:rPr lang="en-US" sz="2400" b="1" dirty="0">
                <a:solidFill>
                  <a:srgbClr val="002060"/>
                </a:solidFill>
                <a:latin typeface="Gill Sans MT" panose="020B0502020104020203" pitchFamily="34" charset="0"/>
              </a:rPr>
              <a:t>vs. 2000)</a:t>
            </a:r>
          </a:p>
        </p:txBody>
      </p:sp>
      <p:grpSp>
        <p:nvGrpSpPr>
          <p:cNvPr id="11" name="Group 10"/>
          <p:cNvGrpSpPr/>
          <p:nvPr/>
        </p:nvGrpSpPr>
        <p:grpSpPr>
          <a:xfrm>
            <a:off x="130233" y="1292335"/>
            <a:ext cx="3055543" cy="1599086"/>
            <a:chOff x="268964" y="610190"/>
            <a:chExt cx="4074057" cy="2132114"/>
          </a:xfrm>
        </p:grpSpPr>
        <p:pic>
          <p:nvPicPr>
            <p:cNvPr id="6" name="Picture 5">
              <a:extLst>
                <a:ext uri="{FF2B5EF4-FFF2-40B4-BE49-F238E27FC236}">
                  <a16:creationId xmlns:a16="http://schemas.microsoft.com/office/drawing/2014/main" xmlns="" id="{93BE9D14-B6E6-2049-B2FD-73C7725B6EA2}"/>
                </a:ext>
              </a:extLst>
            </p:cNvPr>
            <p:cNvPicPr>
              <a:picLocks noChangeAspect="1"/>
            </p:cNvPicPr>
            <p:nvPr/>
          </p:nvPicPr>
          <p:blipFill>
            <a:blip r:embed="rId3"/>
            <a:stretch>
              <a:fillRect/>
            </a:stretch>
          </p:blipFill>
          <p:spPr>
            <a:xfrm>
              <a:off x="268964" y="610190"/>
              <a:ext cx="4074057" cy="2132114"/>
            </a:xfrm>
            <a:prstGeom prst="rect">
              <a:avLst/>
            </a:prstGeom>
          </p:spPr>
        </p:pic>
        <p:sp>
          <p:nvSpPr>
            <p:cNvPr id="5" name="Rectangle 4">
              <a:extLst>
                <a:ext uri="{FF2B5EF4-FFF2-40B4-BE49-F238E27FC236}">
                  <a16:creationId xmlns:a16="http://schemas.microsoft.com/office/drawing/2014/main" xmlns="" id="{0D7EA4F9-6BD9-7241-B4B5-0E780A986360}"/>
                </a:ext>
              </a:extLst>
            </p:cNvPr>
            <p:cNvSpPr/>
            <p:nvPr/>
          </p:nvSpPr>
          <p:spPr>
            <a:xfrm>
              <a:off x="2210672" y="813747"/>
              <a:ext cx="730236" cy="53894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n>
                  <a:solidFill>
                    <a:schemeClr val="tx1"/>
                  </a:solidFill>
                </a:ln>
                <a:latin typeface="Gill Sans MT" panose="020B0502020104020203" pitchFamily="34" charset="0"/>
              </a:endParaRPr>
            </a:p>
          </p:txBody>
        </p:sp>
      </p:grpSp>
      <p:grpSp>
        <p:nvGrpSpPr>
          <p:cNvPr id="4" name="Group 3"/>
          <p:cNvGrpSpPr/>
          <p:nvPr/>
        </p:nvGrpSpPr>
        <p:grpSpPr>
          <a:xfrm>
            <a:off x="865663" y="2912476"/>
            <a:ext cx="2180405" cy="3308740"/>
            <a:chOff x="1118030" y="2754124"/>
            <a:chExt cx="2907206" cy="4411652"/>
          </a:xfrm>
        </p:grpSpPr>
        <p:grpSp>
          <p:nvGrpSpPr>
            <p:cNvPr id="3" name="Group 2"/>
            <p:cNvGrpSpPr/>
            <p:nvPr/>
          </p:nvGrpSpPr>
          <p:grpSpPr>
            <a:xfrm>
              <a:off x="1247970" y="2971630"/>
              <a:ext cx="2075389" cy="4194146"/>
              <a:chOff x="7690676" y="342539"/>
              <a:chExt cx="2075389" cy="4194146"/>
            </a:xfrm>
          </p:grpSpPr>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7820" r="56828"/>
              <a:stretch/>
            </p:blipFill>
            <p:spPr>
              <a:xfrm>
                <a:off x="8112270" y="342539"/>
                <a:ext cx="1600141" cy="3886208"/>
              </a:xfrm>
              <a:prstGeom prst="rect">
                <a:avLst/>
              </a:prstGeom>
            </p:spPr>
          </p:pic>
          <p:grpSp>
            <p:nvGrpSpPr>
              <p:cNvPr id="2" name="Group 1"/>
              <p:cNvGrpSpPr/>
              <p:nvPr/>
            </p:nvGrpSpPr>
            <p:grpSpPr>
              <a:xfrm>
                <a:off x="7690676" y="609925"/>
                <a:ext cx="2075389" cy="3926760"/>
                <a:chOff x="7690676" y="609925"/>
                <a:chExt cx="2075389" cy="3926760"/>
              </a:xfrm>
            </p:grpSpPr>
            <p:sp>
              <p:nvSpPr>
                <p:cNvPr id="14" name="TextBox 13"/>
                <p:cNvSpPr txBox="1"/>
                <p:nvPr/>
              </p:nvSpPr>
              <p:spPr>
                <a:xfrm>
                  <a:off x="8338834" y="3859576"/>
                  <a:ext cx="707887" cy="400109"/>
                </a:xfrm>
                <a:prstGeom prst="rect">
                  <a:avLst/>
                </a:prstGeom>
                <a:solidFill>
                  <a:sysClr val="window" lastClr="FFFFFF"/>
                </a:solidFill>
              </p:spPr>
              <p:txBody>
                <a:bodyPr wrap="none" rtlCol="0">
                  <a:spAutoFit/>
                </a:bodyPr>
                <a:lstStyle/>
                <a:p>
                  <a:pPr defTabSz="685800" fontAlgn="base">
                    <a:spcBef>
                      <a:spcPct val="0"/>
                    </a:spcBef>
                    <a:spcAft>
                      <a:spcPct val="0"/>
                    </a:spcAft>
                    <a:defRPr/>
                  </a:pPr>
                  <a:r>
                    <a:rPr lang="sv-SE" sz="1350" kern="0" dirty="0">
                      <a:solidFill>
                        <a:prstClr val="black"/>
                      </a:solidFill>
                      <a:latin typeface="Gill Sans MT" panose="020B0502020104020203" pitchFamily="34" charset="0"/>
                      <a:cs typeface="Arial" charset="0"/>
                    </a:rPr>
                    <a:t>2000</a:t>
                  </a:r>
                  <a:endParaRPr lang="en-US" sz="1350" kern="0" dirty="0">
                    <a:solidFill>
                      <a:prstClr val="black"/>
                    </a:solidFill>
                    <a:latin typeface="Gill Sans MT" panose="020B0502020104020203" pitchFamily="34" charset="0"/>
                    <a:cs typeface="Arial" charset="0"/>
                  </a:endParaRPr>
                </a:p>
              </p:txBody>
            </p:sp>
            <p:sp>
              <p:nvSpPr>
                <p:cNvPr id="15" name="TextBox 14"/>
                <p:cNvSpPr txBox="1"/>
                <p:nvPr/>
              </p:nvSpPr>
              <p:spPr>
                <a:xfrm>
                  <a:off x="9023690" y="3859577"/>
                  <a:ext cx="742375" cy="677108"/>
                </a:xfrm>
                <a:prstGeom prst="rect">
                  <a:avLst/>
                </a:prstGeom>
                <a:solidFill>
                  <a:sysClr val="window" lastClr="FFFFFF"/>
                </a:solidFill>
              </p:spPr>
              <p:txBody>
                <a:bodyPr wrap="square" rtlCol="0">
                  <a:spAutoFit/>
                </a:bodyPr>
                <a:lstStyle/>
                <a:p>
                  <a:pPr defTabSz="685800" fontAlgn="base">
                    <a:spcBef>
                      <a:spcPct val="0"/>
                    </a:spcBef>
                    <a:spcAft>
                      <a:spcPct val="0"/>
                    </a:spcAft>
                    <a:defRPr/>
                  </a:pPr>
                  <a:r>
                    <a:rPr lang="sv-SE" sz="1350" kern="0" dirty="0">
                      <a:solidFill>
                        <a:prstClr val="black"/>
                      </a:solidFill>
                      <a:latin typeface="Gill Sans MT" panose="020B0502020104020203" pitchFamily="34" charset="0"/>
                      <a:cs typeface="Arial" charset="0"/>
                    </a:rPr>
                    <a:t>7×EU</a:t>
                  </a:r>
                  <a:endParaRPr lang="en-US" sz="1350" kern="0" dirty="0">
                    <a:solidFill>
                      <a:prstClr val="black"/>
                    </a:solidFill>
                    <a:latin typeface="Gill Sans MT" panose="020B0502020104020203" pitchFamily="34" charset="0"/>
                    <a:cs typeface="Arial" charset="0"/>
                  </a:endParaRPr>
                </a:p>
              </p:txBody>
            </p:sp>
            <p:sp>
              <p:nvSpPr>
                <p:cNvPr id="19" name="TextBox 18"/>
                <p:cNvSpPr txBox="1"/>
                <p:nvPr/>
              </p:nvSpPr>
              <p:spPr>
                <a:xfrm>
                  <a:off x="7690676" y="609925"/>
                  <a:ext cx="592469" cy="400109"/>
                </a:xfrm>
                <a:prstGeom prst="rect">
                  <a:avLst/>
                </a:prstGeom>
                <a:solidFill>
                  <a:sysClr val="window" lastClr="FFFFFF"/>
                </a:solidFill>
              </p:spPr>
              <p:txBody>
                <a:bodyPr wrap="none" rtlCol="0">
                  <a:spAutoFit/>
                </a:bodyPr>
                <a:lstStyle/>
                <a:p>
                  <a:pPr algn="r" defTabSz="685800" fontAlgn="base">
                    <a:spcBef>
                      <a:spcPct val="0"/>
                    </a:spcBef>
                    <a:spcAft>
                      <a:spcPct val="0"/>
                    </a:spcAft>
                    <a:defRPr/>
                  </a:pPr>
                  <a:r>
                    <a:rPr lang="sv-SE" sz="1350" kern="0" dirty="0">
                      <a:solidFill>
                        <a:prstClr val="black"/>
                      </a:solidFill>
                      <a:latin typeface="Gill Sans MT" panose="020B0502020104020203" pitchFamily="34" charset="0"/>
                      <a:cs typeface="Arial" charset="0"/>
                    </a:rPr>
                    <a:t>250</a:t>
                  </a:r>
                  <a:endParaRPr lang="en-US" sz="1350" kern="0" dirty="0">
                    <a:solidFill>
                      <a:prstClr val="black"/>
                    </a:solidFill>
                    <a:latin typeface="Gill Sans MT" panose="020B0502020104020203" pitchFamily="34" charset="0"/>
                    <a:cs typeface="Arial" charset="0"/>
                  </a:endParaRPr>
                </a:p>
              </p:txBody>
            </p:sp>
            <p:sp>
              <p:nvSpPr>
                <p:cNvPr id="20" name="TextBox 19"/>
                <p:cNvSpPr txBox="1"/>
                <p:nvPr/>
              </p:nvSpPr>
              <p:spPr>
                <a:xfrm>
                  <a:off x="7690676" y="1185989"/>
                  <a:ext cx="592469" cy="400109"/>
                </a:xfrm>
                <a:prstGeom prst="rect">
                  <a:avLst/>
                </a:prstGeom>
                <a:solidFill>
                  <a:sysClr val="window" lastClr="FFFFFF"/>
                </a:solidFill>
              </p:spPr>
              <p:txBody>
                <a:bodyPr wrap="none" rtlCol="0">
                  <a:spAutoFit/>
                </a:bodyPr>
                <a:lstStyle/>
                <a:p>
                  <a:pPr algn="r" defTabSz="685800" fontAlgn="base">
                    <a:spcBef>
                      <a:spcPct val="0"/>
                    </a:spcBef>
                    <a:spcAft>
                      <a:spcPct val="0"/>
                    </a:spcAft>
                    <a:defRPr/>
                  </a:pPr>
                  <a:r>
                    <a:rPr lang="sv-SE" sz="1350" kern="0" dirty="0">
                      <a:solidFill>
                        <a:prstClr val="black"/>
                      </a:solidFill>
                      <a:latin typeface="Gill Sans MT" panose="020B0502020104020203" pitchFamily="34" charset="0"/>
                      <a:cs typeface="Arial" charset="0"/>
                    </a:rPr>
                    <a:t>200</a:t>
                  </a:r>
                  <a:endParaRPr lang="en-US" sz="1350" kern="0" dirty="0">
                    <a:solidFill>
                      <a:prstClr val="black"/>
                    </a:solidFill>
                    <a:latin typeface="Gill Sans MT" panose="020B0502020104020203" pitchFamily="34" charset="0"/>
                    <a:cs typeface="Arial" charset="0"/>
                  </a:endParaRPr>
                </a:p>
              </p:txBody>
            </p:sp>
            <p:sp>
              <p:nvSpPr>
                <p:cNvPr id="21" name="TextBox 20"/>
                <p:cNvSpPr txBox="1"/>
                <p:nvPr/>
              </p:nvSpPr>
              <p:spPr>
                <a:xfrm>
                  <a:off x="7690676" y="1771345"/>
                  <a:ext cx="592469" cy="400109"/>
                </a:xfrm>
                <a:prstGeom prst="rect">
                  <a:avLst/>
                </a:prstGeom>
                <a:solidFill>
                  <a:sysClr val="window" lastClr="FFFFFF"/>
                </a:solidFill>
              </p:spPr>
              <p:txBody>
                <a:bodyPr wrap="none" rtlCol="0">
                  <a:spAutoFit/>
                </a:bodyPr>
                <a:lstStyle/>
                <a:p>
                  <a:pPr algn="r" defTabSz="685800" fontAlgn="base">
                    <a:spcBef>
                      <a:spcPct val="0"/>
                    </a:spcBef>
                    <a:spcAft>
                      <a:spcPct val="0"/>
                    </a:spcAft>
                    <a:defRPr/>
                  </a:pPr>
                  <a:r>
                    <a:rPr lang="sv-SE" sz="1350" kern="0" dirty="0">
                      <a:solidFill>
                        <a:prstClr val="black"/>
                      </a:solidFill>
                      <a:latin typeface="Gill Sans MT" panose="020B0502020104020203" pitchFamily="34" charset="0"/>
                      <a:cs typeface="Arial" charset="0"/>
                    </a:rPr>
                    <a:t>150</a:t>
                  </a:r>
                  <a:endParaRPr lang="en-US" sz="1350" kern="0" dirty="0">
                    <a:solidFill>
                      <a:prstClr val="black"/>
                    </a:solidFill>
                    <a:latin typeface="Gill Sans MT" panose="020B0502020104020203" pitchFamily="34" charset="0"/>
                    <a:cs typeface="Arial" charset="0"/>
                  </a:endParaRPr>
                </a:p>
              </p:txBody>
            </p:sp>
            <p:sp>
              <p:nvSpPr>
                <p:cNvPr id="22" name="TextBox 21"/>
                <p:cNvSpPr txBox="1"/>
                <p:nvPr/>
              </p:nvSpPr>
              <p:spPr>
                <a:xfrm>
                  <a:off x="7690676" y="2410125"/>
                  <a:ext cx="592469" cy="400109"/>
                </a:xfrm>
                <a:prstGeom prst="rect">
                  <a:avLst/>
                </a:prstGeom>
                <a:solidFill>
                  <a:sysClr val="window" lastClr="FFFFFF"/>
                </a:solidFill>
              </p:spPr>
              <p:txBody>
                <a:bodyPr wrap="none" rtlCol="0">
                  <a:spAutoFit/>
                </a:bodyPr>
                <a:lstStyle/>
                <a:p>
                  <a:pPr algn="r" defTabSz="685800" fontAlgn="base">
                    <a:spcBef>
                      <a:spcPct val="0"/>
                    </a:spcBef>
                    <a:spcAft>
                      <a:spcPct val="0"/>
                    </a:spcAft>
                    <a:defRPr/>
                  </a:pPr>
                  <a:r>
                    <a:rPr lang="sv-SE" sz="1350" kern="0" dirty="0">
                      <a:solidFill>
                        <a:prstClr val="black"/>
                      </a:solidFill>
                      <a:latin typeface="Gill Sans MT" panose="020B0502020104020203" pitchFamily="34" charset="0"/>
                      <a:cs typeface="Arial" charset="0"/>
                    </a:rPr>
                    <a:t>100</a:t>
                  </a:r>
                  <a:endParaRPr lang="en-US" sz="1350" kern="0" dirty="0">
                    <a:solidFill>
                      <a:prstClr val="black"/>
                    </a:solidFill>
                    <a:latin typeface="Gill Sans MT" panose="020B0502020104020203" pitchFamily="34" charset="0"/>
                    <a:cs typeface="Arial" charset="0"/>
                  </a:endParaRPr>
                </a:p>
              </p:txBody>
            </p:sp>
            <p:sp>
              <p:nvSpPr>
                <p:cNvPr id="23" name="TextBox 22"/>
                <p:cNvSpPr txBox="1"/>
                <p:nvPr/>
              </p:nvSpPr>
              <p:spPr>
                <a:xfrm>
                  <a:off x="7806091" y="2995481"/>
                  <a:ext cx="477055" cy="400109"/>
                </a:xfrm>
                <a:prstGeom prst="rect">
                  <a:avLst/>
                </a:prstGeom>
                <a:solidFill>
                  <a:sysClr val="window" lastClr="FFFFFF"/>
                </a:solidFill>
              </p:spPr>
              <p:txBody>
                <a:bodyPr wrap="none" rtlCol="0">
                  <a:spAutoFit/>
                </a:bodyPr>
                <a:lstStyle/>
                <a:p>
                  <a:pPr algn="r" defTabSz="685800" fontAlgn="base">
                    <a:spcBef>
                      <a:spcPct val="0"/>
                    </a:spcBef>
                    <a:spcAft>
                      <a:spcPct val="0"/>
                    </a:spcAft>
                    <a:defRPr/>
                  </a:pPr>
                  <a:r>
                    <a:rPr lang="sv-SE" sz="1350" kern="0" dirty="0">
                      <a:solidFill>
                        <a:prstClr val="black"/>
                      </a:solidFill>
                      <a:latin typeface="Gill Sans MT" panose="020B0502020104020203" pitchFamily="34" charset="0"/>
                      <a:cs typeface="Arial" charset="0"/>
                    </a:rPr>
                    <a:t>50</a:t>
                  </a:r>
                  <a:endParaRPr lang="en-US" sz="1350" kern="0" dirty="0">
                    <a:solidFill>
                      <a:prstClr val="black"/>
                    </a:solidFill>
                    <a:latin typeface="Gill Sans MT" panose="020B0502020104020203" pitchFamily="34" charset="0"/>
                    <a:cs typeface="Arial" charset="0"/>
                  </a:endParaRPr>
                </a:p>
              </p:txBody>
            </p:sp>
            <p:sp>
              <p:nvSpPr>
                <p:cNvPr id="24" name="TextBox 23"/>
                <p:cNvSpPr txBox="1"/>
                <p:nvPr/>
              </p:nvSpPr>
              <p:spPr>
                <a:xfrm>
                  <a:off x="7921508" y="3634261"/>
                  <a:ext cx="361637" cy="400109"/>
                </a:xfrm>
                <a:prstGeom prst="rect">
                  <a:avLst/>
                </a:prstGeom>
                <a:solidFill>
                  <a:sysClr val="window" lastClr="FFFFFF"/>
                </a:solidFill>
              </p:spPr>
              <p:txBody>
                <a:bodyPr wrap="none" rtlCol="0">
                  <a:spAutoFit/>
                </a:bodyPr>
                <a:lstStyle/>
                <a:p>
                  <a:pPr algn="r" defTabSz="685800" fontAlgn="base">
                    <a:spcBef>
                      <a:spcPct val="0"/>
                    </a:spcBef>
                    <a:spcAft>
                      <a:spcPct val="0"/>
                    </a:spcAft>
                    <a:defRPr/>
                  </a:pPr>
                  <a:r>
                    <a:rPr lang="sv-SE" sz="1350" kern="0" dirty="0">
                      <a:solidFill>
                        <a:prstClr val="black"/>
                      </a:solidFill>
                      <a:latin typeface="Gill Sans MT" panose="020B0502020104020203" pitchFamily="34" charset="0"/>
                      <a:cs typeface="Arial" charset="0"/>
                    </a:rPr>
                    <a:t>0</a:t>
                  </a:r>
                  <a:endParaRPr lang="en-US" sz="1350" kern="0" dirty="0">
                    <a:solidFill>
                      <a:prstClr val="black"/>
                    </a:solidFill>
                    <a:latin typeface="Gill Sans MT" panose="020B0502020104020203" pitchFamily="34" charset="0"/>
                    <a:cs typeface="Arial" charset="0"/>
                  </a:endParaRPr>
                </a:p>
              </p:txBody>
            </p:sp>
          </p:grpSp>
        </p:grpSp>
        <p:sp>
          <p:nvSpPr>
            <p:cNvPr id="10" name="TextBox 9"/>
            <p:cNvSpPr txBox="1"/>
            <p:nvPr/>
          </p:nvSpPr>
          <p:spPr>
            <a:xfrm>
              <a:off x="1118030" y="2754124"/>
              <a:ext cx="2907206" cy="461665"/>
            </a:xfrm>
            <a:prstGeom prst="rect">
              <a:avLst/>
            </a:prstGeom>
            <a:solidFill>
              <a:sysClr val="window" lastClr="FFFFFF"/>
            </a:solidFill>
          </p:spPr>
          <p:txBody>
            <a:bodyPr wrap="none" rtlCol="0">
              <a:spAutoFit/>
            </a:bodyPr>
            <a:lstStyle/>
            <a:p>
              <a:pPr defTabSz="685800" fontAlgn="base">
                <a:spcBef>
                  <a:spcPct val="0"/>
                </a:spcBef>
                <a:spcAft>
                  <a:spcPct val="0"/>
                </a:spcAft>
                <a:defRPr/>
              </a:pPr>
              <a:r>
                <a:rPr lang="sv-SE" sz="1650" kern="0" dirty="0">
                  <a:solidFill>
                    <a:prstClr val="black"/>
                  </a:solidFill>
                  <a:latin typeface="Gill Sans MT" panose="020B0502020104020203" pitchFamily="34" charset="0"/>
                  <a:cs typeface="Arial" charset="0"/>
                </a:rPr>
                <a:t>SO</a:t>
              </a:r>
              <a:r>
                <a:rPr lang="sv-SE" sz="1650" kern="0" baseline="-25000" dirty="0">
                  <a:solidFill>
                    <a:prstClr val="black"/>
                  </a:solidFill>
                  <a:latin typeface="Gill Sans MT" panose="020B0502020104020203" pitchFamily="34" charset="0"/>
                  <a:cs typeface="Arial" charset="0"/>
                </a:rPr>
                <a:t>2</a:t>
              </a:r>
              <a:r>
                <a:rPr lang="sv-SE" sz="1650" kern="0" dirty="0">
                  <a:solidFill>
                    <a:prstClr val="black"/>
                  </a:solidFill>
                  <a:latin typeface="Gill Sans MT" panose="020B0502020104020203" pitchFamily="34" charset="0"/>
                  <a:cs typeface="Arial" charset="0"/>
                </a:rPr>
                <a:t> emissions [Tg yr</a:t>
              </a:r>
              <a:r>
                <a:rPr lang="sv-SE" sz="1650" kern="0" baseline="30000" dirty="0">
                  <a:solidFill>
                    <a:prstClr val="black"/>
                  </a:solidFill>
                  <a:latin typeface="Gill Sans MT" panose="020B0502020104020203" pitchFamily="34" charset="0"/>
                  <a:cs typeface="Arial" charset="0"/>
                </a:rPr>
                <a:t>-1</a:t>
              </a:r>
              <a:r>
                <a:rPr lang="sv-SE" sz="1650" kern="0" dirty="0">
                  <a:solidFill>
                    <a:prstClr val="black"/>
                  </a:solidFill>
                  <a:latin typeface="Gill Sans MT" panose="020B0502020104020203" pitchFamily="34" charset="0"/>
                  <a:cs typeface="Arial" charset="0"/>
                </a:rPr>
                <a:t>]</a:t>
              </a:r>
              <a:endParaRPr lang="en-US" sz="1650" kern="0" dirty="0">
                <a:solidFill>
                  <a:prstClr val="black"/>
                </a:solidFill>
                <a:latin typeface="Gill Sans MT" panose="020B0502020104020203" pitchFamily="34" charset="0"/>
                <a:cs typeface="Arial" charset="0"/>
              </a:endParaRPr>
            </a:p>
          </p:txBody>
        </p:sp>
      </p:grpSp>
      <p:grpSp>
        <p:nvGrpSpPr>
          <p:cNvPr id="13" name="Group 12"/>
          <p:cNvGrpSpPr/>
          <p:nvPr/>
        </p:nvGrpSpPr>
        <p:grpSpPr>
          <a:xfrm>
            <a:off x="3588800" y="1914560"/>
            <a:ext cx="5074146" cy="3670199"/>
            <a:chOff x="4785066" y="1409747"/>
            <a:chExt cx="6765527" cy="4893599"/>
          </a:xfrm>
        </p:grpSpPr>
        <p:pic>
          <p:nvPicPr>
            <p:cNvPr id="7" name="Picture 6">
              <a:extLst>
                <a:ext uri="{FF2B5EF4-FFF2-40B4-BE49-F238E27FC236}">
                  <a16:creationId xmlns:a16="http://schemas.microsoft.com/office/drawing/2014/main" xmlns="" id="{4F240C1A-F661-7B4F-85BA-1657FE98B5D5}"/>
                </a:ext>
              </a:extLst>
            </p:cNvPr>
            <p:cNvPicPr>
              <a:picLocks noChangeAspect="1"/>
            </p:cNvPicPr>
            <p:nvPr/>
          </p:nvPicPr>
          <p:blipFill>
            <a:blip r:embed="rId5"/>
            <a:stretch>
              <a:fillRect/>
            </a:stretch>
          </p:blipFill>
          <p:spPr>
            <a:xfrm>
              <a:off x="5221425" y="1409747"/>
              <a:ext cx="6183630" cy="4309110"/>
            </a:xfrm>
            <a:prstGeom prst="rect">
              <a:avLst/>
            </a:prstGeom>
          </p:spPr>
        </p:pic>
        <p:sp>
          <p:nvSpPr>
            <p:cNvPr id="8" name="TextBox 7"/>
            <p:cNvSpPr txBox="1"/>
            <p:nvPr/>
          </p:nvSpPr>
          <p:spPr>
            <a:xfrm>
              <a:off x="4785066" y="5769866"/>
              <a:ext cx="6765527" cy="5334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38150" hangingPunct="0"/>
              <a:r>
                <a:rPr lang="en-US" sz="2100" b="1" kern="0" dirty="0">
                  <a:solidFill>
                    <a:srgbClr val="002F5F"/>
                  </a:solidFill>
                  <a:latin typeface="Gill Sans MT" pitchFamily="34" charset="0"/>
                  <a:ea typeface="ＭＳ Ｐゴシック" pitchFamily="26" charset="-128"/>
                </a:rPr>
                <a:t>Temperature change</a:t>
              </a:r>
              <a:r>
                <a:rPr lang="en-US" sz="2100" b="1" kern="0" dirty="0">
                  <a:solidFill>
                    <a:srgbClr val="002060"/>
                  </a:solidFill>
                  <a:latin typeface="Gill Sans MT" pitchFamily="34" charset="0"/>
                  <a:ea typeface="ＭＳ Ｐゴシック" pitchFamily="26" charset="-128"/>
                </a:rPr>
                <a:t>: </a:t>
              </a:r>
              <a:r>
                <a:rPr lang="en-US" b="1" dirty="0">
                  <a:solidFill>
                    <a:srgbClr val="002060"/>
                  </a:solidFill>
                  <a:latin typeface="Gill Sans MT" panose="020B0502020104020203" pitchFamily="34" charset="0"/>
                  <a:ea typeface="Helvetica Neue"/>
                  <a:cs typeface="Helvetica Neue"/>
                  <a:sym typeface="Helvetica Neue"/>
                </a:rPr>
                <a:t>-0.0056</a:t>
              </a:r>
              <a:r>
                <a:rPr lang="en-US" b="1" baseline="30000" dirty="0">
                  <a:solidFill>
                    <a:srgbClr val="002060"/>
                  </a:solidFill>
                  <a:latin typeface="Gill Sans MT" panose="020B0502020104020203" pitchFamily="34" charset="0"/>
                  <a:ea typeface="Helvetica Neue"/>
                  <a:cs typeface="Helvetica Neue"/>
                  <a:sym typeface="Helvetica Neue"/>
                </a:rPr>
                <a:t>o</a:t>
              </a:r>
              <a:r>
                <a:rPr lang="en-US" b="1" dirty="0">
                  <a:solidFill>
                    <a:srgbClr val="002060"/>
                  </a:solidFill>
                  <a:latin typeface="Gill Sans MT" panose="020B0502020104020203" pitchFamily="34" charset="0"/>
                  <a:ea typeface="Helvetica Neue"/>
                  <a:cs typeface="Helvetica Neue"/>
                  <a:sym typeface="Helvetica Neue"/>
                </a:rPr>
                <a:t>C/</a:t>
              </a:r>
              <a:r>
                <a:rPr lang="en-US" b="1" dirty="0" err="1">
                  <a:solidFill>
                    <a:srgbClr val="002060"/>
                  </a:solidFill>
                  <a:latin typeface="Gill Sans MT" panose="020B0502020104020203" pitchFamily="34" charset="0"/>
                  <a:ea typeface="Helvetica Neue"/>
                  <a:cs typeface="Helvetica Neue"/>
                  <a:sym typeface="Helvetica Neue"/>
                </a:rPr>
                <a:t>TgS</a:t>
              </a:r>
              <a:r>
                <a:rPr lang="en-US" b="1" dirty="0">
                  <a:solidFill>
                    <a:srgbClr val="002060"/>
                  </a:solidFill>
                  <a:latin typeface="Gill Sans MT" panose="020B0502020104020203" pitchFamily="34" charset="0"/>
                  <a:ea typeface="Helvetica Neue"/>
                  <a:cs typeface="Helvetica Neue"/>
                  <a:sym typeface="Helvetica Neue"/>
                </a:rPr>
                <a:t> year</a:t>
              </a:r>
              <a:r>
                <a:rPr lang="en-US" b="1" baseline="30000" dirty="0">
                  <a:solidFill>
                    <a:srgbClr val="002060"/>
                  </a:solidFill>
                  <a:latin typeface="Gill Sans MT" panose="020B0502020104020203" pitchFamily="34" charset="0"/>
                  <a:ea typeface="Helvetica Neue"/>
                  <a:cs typeface="Helvetica Neue"/>
                  <a:sym typeface="Helvetica Neue"/>
                </a:rPr>
                <a:t>-1</a:t>
              </a:r>
              <a:endParaRPr lang="en-US" b="1" dirty="0">
                <a:solidFill>
                  <a:srgbClr val="002060"/>
                </a:solidFill>
                <a:latin typeface="Gill Sans MT" panose="020B0502020104020203" pitchFamily="34" charset="0"/>
                <a:ea typeface="Helvetica Neue"/>
                <a:cs typeface="Helvetica Neue"/>
                <a:sym typeface="Helvetica Neue"/>
              </a:endParaRPr>
            </a:p>
          </p:txBody>
        </p:sp>
      </p:grpSp>
      <p:sp>
        <p:nvSpPr>
          <p:cNvPr id="25" name="TextBox 24"/>
          <p:cNvSpPr txBox="1"/>
          <p:nvPr/>
        </p:nvSpPr>
        <p:spPr>
          <a:xfrm>
            <a:off x="6635579" y="5682897"/>
            <a:ext cx="3484606" cy="507831"/>
          </a:xfrm>
          <a:prstGeom prst="rect">
            <a:avLst/>
          </a:prstGeom>
          <a:noFill/>
        </p:spPr>
        <p:txBody>
          <a:bodyPr wrap="square" rtlCol="0">
            <a:spAutoFit/>
          </a:bodyPr>
          <a:lstStyle/>
          <a:p>
            <a:r>
              <a:rPr lang="sv-SE" sz="1350" dirty="0" err="1">
                <a:solidFill>
                  <a:srgbClr val="002F5F"/>
                </a:solidFill>
                <a:latin typeface="Gill Sans MT" panose="020B0502020104020203" pitchFamily="34" charset="0"/>
              </a:rPr>
              <a:t>See</a:t>
            </a:r>
            <a:r>
              <a:rPr lang="sv-SE" sz="1350" dirty="0">
                <a:solidFill>
                  <a:srgbClr val="002F5F"/>
                </a:solidFill>
                <a:latin typeface="Gill Sans MT" panose="020B0502020104020203" pitchFamily="34" charset="0"/>
              </a:rPr>
              <a:t> </a:t>
            </a:r>
            <a:r>
              <a:rPr lang="sv-SE" sz="1350" dirty="0" err="1">
                <a:solidFill>
                  <a:srgbClr val="002F5F"/>
                </a:solidFill>
                <a:latin typeface="Gill Sans MT" panose="020B0502020104020203" pitchFamily="34" charset="0"/>
              </a:rPr>
              <a:t>also</a:t>
            </a:r>
            <a:r>
              <a:rPr lang="sv-SE" sz="1350" dirty="0">
                <a:solidFill>
                  <a:srgbClr val="002F5F"/>
                </a:solidFill>
                <a:latin typeface="Gill Sans MT" panose="020B0502020104020203" pitchFamily="34" charset="0"/>
              </a:rPr>
              <a:t> </a:t>
            </a:r>
            <a:r>
              <a:rPr lang="en-US" sz="1350" dirty="0">
                <a:solidFill>
                  <a:srgbClr val="002F5F"/>
                </a:solidFill>
                <a:latin typeface="Gill Sans MT" panose="020B0502020104020203" pitchFamily="34" charset="0"/>
              </a:rPr>
              <a:t>Lewinschal et al. (2019)</a:t>
            </a:r>
          </a:p>
          <a:p>
            <a:endParaRPr lang="en-US" sz="1350" dirty="0">
              <a:solidFill>
                <a:srgbClr val="002F5F"/>
              </a:solidFill>
              <a:latin typeface="Gill Sans MT" panose="020B0502020104020203" pitchFamily="34" charset="0"/>
            </a:endParaRPr>
          </a:p>
        </p:txBody>
      </p:sp>
    </p:spTree>
    <p:extLst>
      <p:ext uri="{BB962C8B-B14F-4D97-AF65-F5344CB8AC3E}">
        <p14:creationId xmlns:p14="http://schemas.microsoft.com/office/powerpoint/2010/main" val="618450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Cube 144"/>
          <p:cNvSpPr/>
          <p:nvPr/>
        </p:nvSpPr>
        <p:spPr>
          <a:xfrm>
            <a:off x="6003894" y="3148117"/>
            <a:ext cx="560349" cy="439653"/>
          </a:xfrm>
          <a:prstGeom prst="cube">
            <a:avLst/>
          </a:prstGeom>
          <a:solidFill>
            <a:schemeClr val="bg2"/>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grpSp>
        <p:nvGrpSpPr>
          <p:cNvPr id="144" name="Group 143"/>
          <p:cNvGrpSpPr/>
          <p:nvPr/>
        </p:nvGrpSpPr>
        <p:grpSpPr>
          <a:xfrm>
            <a:off x="2512161" y="2440056"/>
            <a:ext cx="4056256" cy="797902"/>
            <a:chOff x="3435571" y="1924105"/>
            <a:chExt cx="5408341" cy="1063870"/>
          </a:xfrm>
        </p:grpSpPr>
        <p:sp>
          <p:nvSpPr>
            <p:cNvPr id="120" name="Cube 119"/>
            <p:cNvSpPr/>
            <p:nvPr/>
          </p:nvSpPr>
          <p:spPr>
            <a:xfrm>
              <a:off x="8096780" y="2401771"/>
              <a:ext cx="747132" cy="586204"/>
            </a:xfrm>
            <a:prstGeom prst="cube">
              <a:avLst/>
            </a:prstGeom>
            <a:solidFill>
              <a:schemeClr val="bg2"/>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132" name="Cube 131"/>
            <p:cNvSpPr/>
            <p:nvPr/>
          </p:nvSpPr>
          <p:spPr>
            <a:xfrm>
              <a:off x="3435571" y="1924105"/>
              <a:ext cx="747132" cy="586204"/>
            </a:xfrm>
            <a:prstGeom prst="cube">
              <a:avLst/>
            </a:prstGeom>
            <a:solidFill>
              <a:schemeClr val="bg2"/>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133" name="Cube 132"/>
            <p:cNvSpPr/>
            <p:nvPr/>
          </p:nvSpPr>
          <p:spPr>
            <a:xfrm>
              <a:off x="4017292" y="1924105"/>
              <a:ext cx="747132" cy="586204"/>
            </a:xfrm>
            <a:prstGeom prst="cube">
              <a:avLst/>
            </a:prstGeom>
            <a:solidFill>
              <a:schemeClr val="bg2"/>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134" name="Cube 133"/>
            <p:cNvSpPr/>
            <p:nvPr/>
          </p:nvSpPr>
          <p:spPr>
            <a:xfrm>
              <a:off x="4587860" y="1924105"/>
              <a:ext cx="747132" cy="586204"/>
            </a:xfrm>
            <a:prstGeom prst="cube">
              <a:avLst/>
            </a:prstGeom>
            <a:solidFill>
              <a:schemeClr val="bg2"/>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135" name="Cube 134"/>
            <p:cNvSpPr/>
            <p:nvPr/>
          </p:nvSpPr>
          <p:spPr>
            <a:xfrm>
              <a:off x="5180732" y="1924105"/>
              <a:ext cx="747132" cy="586204"/>
            </a:xfrm>
            <a:prstGeom prst="cube">
              <a:avLst/>
            </a:prstGeom>
            <a:solidFill>
              <a:schemeClr val="bg2"/>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136" name="Cube 135"/>
            <p:cNvSpPr/>
            <p:nvPr/>
          </p:nvSpPr>
          <p:spPr>
            <a:xfrm>
              <a:off x="5755022" y="1924105"/>
              <a:ext cx="747132" cy="586204"/>
            </a:xfrm>
            <a:prstGeom prst="cube">
              <a:avLst/>
            </a:prstGeom>
            <a:solidFill>
              <a:schemeClr val="bg2"/>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137" name="Cube 136"/>
            <p:cNvSpPr/>
            <p:nvPr/>
          </p:nvSpPr>
          <p:spPr>
            <a:xfrm>
              <a:off x="6336741" y="1924105"/>
              <a:ext cx="747132" cy="586204"/>
            </a:xfrm>
            <a:prstGeom prst="cube">
              <a:avLst/>
            </a:prstGeom>
            <a:solidFill>
              <a:schemeClr val="bg2"/>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138" name="Cube 137"/>
            <p:cNvSpPr/>
            <p:nvPr/>
          </p:nvSpPr>
          <p:spPr>
            <a:xfrm>
              <a:off x="6911031" y="1924105"/>
              <a:ext cx="747132" cy="586204"/>
            </a:xfrm>
            <a:prstGeom prst="cube">
              <a:avLst/>
            </a:prstGeom>
            <a:solidFill>
              <a:schemeClr val="bg2"/>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139" name="Cube 138"/>
            <p:cNvSpPr/>
            <p:nvPr/>
          </p:nvSpPr>
          <p:spPr>
            <a:xfrm>
              <a:off x="7503903" y="1924105"/>
              <a:ext cx="747132" cy="586204"/>
            </a:xfrm>
            <a:prstGeom prst="cube">
              <a:avLst/>
            </a:prstGeom>
            <a:solidFill>
              <a:schemeClr val="bg2"/>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140" name="Cube 139"/>
            <p:cNvSpPr/>
            <p:nvPr/>
          </p:nvSpPr>
          <p:spPr>
            <a:xfrm>
              <a:off x="8096780" y="1924105"/>
              <a:ext cx="747132" cy="586204"/>
            </a:xfrm>
            <a:prstGeom prst="cube">
              <a:avLst/>
            </a:prstGeom>
            <a:solidFill>
              <a:schemeClr val="bg2"/>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grpSp>
      <p:sp>
        <p:nvSpPr>
          <p:cNvPr id="96" name="Cube 95"/>
          <p:cNvSpPr/>
          <p:nvPr/>
        </p:nvSpPr>
        <p:spPr>
          <a:xfrm>
            <a:off x="2929991" y="3725933"/>
            <a:ext cx="560349" cy="439653"/>
          </a:xfrm>
          <a:prstGeom prst="cube">
            <a:avLst/>
          </a:prstGeom>
          <a:solidFill>
            <a:schemeClr val="accent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97" name="Cube 96"/>
          <p:cNvSpPr/>
          <p:nvPr/>
        </p:nvSpPr>
        <p:spPr>
          <a:xfrm>
            <a:off x="3607427" y="3725933"/>
            <a:ext cx="560349" cy="439653"/>
          </a:xfrm>
          <a:prstGeom prst="cube">
            <a:avLst/>
          </a:prstGeom>
          <a:solidFill>
            <a:schemeClr val="accent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98" name="Cube 97"/>
          <p:cNvSpPr/>
          <p:nvPr/>
        </p:nvSpPr>
        <p:spPr>
          <a:xfrm>
            <a:off x="4301590" y="3592121"/>
            <a:ext cx="560349" cy="439653"/>
          </a:xfrm>
          <a:prstGeom prst="cube">
            <a:avLst/>
          </a:prstGeom>
          <a:solidFill>
            <a:schemeClr val="accent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99" name="Cube 98"/>
          <p:cNvSpPr/>
          <p:nvPr/>
        </p:nvSpPr>
        <p:spPr>
          <a:xfrm>
            <a:off x="4924665" y="3725933"/>
            <a:ext cx="560349" cy="439653"/>
          </a:xfrm>
          <a:prstGeom prst="cube">
            <a:avLst/>
          </a:prstGeom>
          <a:solidFill>
            <a:schemeClr val="accent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100" name="Cube 99"/>
          <p:cNvSpPr/>
          <p:nvPr/>
        </p:nvSpPr>
        <p:spPr>
          <a:xfrm>
            <a:off x="5602101" y="3725933"/>
            <a:ext cx="560349" cy="439653"/>
          </a:xfrm>
          <a:prstGeom prst="cube">
            <a:avLst/>
          </a:prstGeom>
          <a:solidFill>
            <a:schemeClr val="accent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101" name="Cube 100"/>
          <p:cNvSpPr/>
          <p:nvPr/>
        </p:nvSpPr>
        <p:spPr>
          <a:xfrm>
            <a:off x="6155480" y="3725933"/>
            <a:ext cx="560349" cy="439653"/>
          </a:xfrm>
          <a:prstGeom prst="cube">
            <a:avLst/>
          </a:prstGeom>
          <a:solidFill>
            <a:schemeClr val="accent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79" name="Cube 78"/>
          <p:cNvSpPr/>
          <p:nvPr/>
        </p:nvSpPr>
        <p:spPr>
          <a:xfrm>
            <a:off x="2606606" y="4004715"/>
            <a:ext cx="560349" cy="439653"/>
          </a:xfrm>
          <a:prstGeom prst="cube">
            <a:avLst/>
          </a:prstGeom>
          <a:solidFill>
            <a:schemeClr val="accent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80" name="Cube 79"/>
          <p:cNvSpPr/>
          <p:nvPr/>
        </p:nvSpPr>
        <p:spPr>
          <a:xfrm>
            <a:off x="3284042" y="4004715"/>
            <a:ext cx="560349" cy="439653"/>
          </a:xfrm>
          <a:prstGeom prst="cube">
            <a:avLst/>
          </a:prstGeom>
          <a:solidFill>
            <a:schemeClr val="accent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81" name="Cube 80"/>
          <p:cNvSpPr/>
          <p:nvPr/>
        </p:nvSpPr>
        <p:spPr>
          <a:xfrm>
            <a:off x="3961478" y="4004715"/>
            <a:ext cx="560349" cy="439653"/>
          </a:xfrm>
          <a:prstGeom prst="cube">
            <a:avLst/>
          </a:prstGeom>
          <a:solidFill>
            <a:schemeClr val="accent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82" name="Cube 81"/>
          <p:cNvSpPr/>
          <p:nvPr/>
        </p:nvSpPr>
        <p:spPr>
          <a:xfrm>
            <a:off x="4601279" y="4006103"/>
            <a:ext cx="560349" cy="439653"/>
          </a:xfrm>
          <a:prstGeom prst="cube">
            <a:avLst/>
          </a:prstGeom>
          <a:solidFill>
            <a:schemeClr val="accent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83" name="Cube 82"/>
          <p:cNvSpPr/>
          <p:nvPr/>
        </p:nvSpPr>
        <p:spPr>
          <a:xfrm>
            <a:off x="5278715" y="4006103"/>
            <a:ext cx="560349" cy="439653"/>
          </a:xfrm>
          <a:prstGeom prst="cube">
            <a:avLst/>
          </a:prstGeom>
          <a:solidFill>
            <a:schemeClr val="accent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84" name="Cube 83"/>
          <p:cNvSpPr/>
          <p:nvPr/>
        </p:nvSpPr>
        <p:spPr>
          <a:xfrm>
            <a:off x="5956151" y="4006103"/>
            <a:ext cx="560349" cy="439653"/>
          </a:xfrm>
          <a:prstGeom prst="cube">
            <a:avLst/>
          </a:prstGeom>
          <a:solidFill>
            <a:schemeClr val="accent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85" name="Up-Down Arrow 84"/>
          <p:cNvSpPr/>
          <p:nvPr/>
        </p:nvSpPr>
        <p:spPr>
          <a:xfrm>
            <a:off x="2815695" y="3674375"/>
            <a:ext cx="113964" cy="385256"/>
          </a:xfrm>
          <a:prstGeom prst="upDownArrow">
            <a:avLst/>
          </a:prstGeom>
          <a:solidFill>
            <a:schemeClr val="accent5">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86" name="Up-Down Arrow 85"/>
          <p:cNvSpPr/>
          <p:nvPr/>
        </p:nvSpPr>
        <p:spPr>
          <a:xfrm>
            <a:off x="3507062" y="3660443"/>
            <a:ext cx="113964" cy="385256"/>
          </a:xfrm>
          <a:prstGeom prst="upDownArrow">
            <a:avLst/>
          </a:prstGeom>
          <a:solidFill>
            <a:schemeClr val="accent5">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87" name="Up-Down Arrow 86"/>
          <p:cNvSpPr/>
          <p:nvPr/>
        </p:nvSpPr>
        <p:spPr>
          <a:xfrm>
            <a:off x="4190086" y="3674375"/>
            <a:ext cx="113964" cy="385256"/>
          </a:xfrm>
          <a:prstGeom prst="upDownArrow">
            <a:avLst/>
          </a:prstGeom>
          <a:solidFill>
            <a:schemeClr val="accent5">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88" name="Up-Down Arrow 87"/>
          <p:cNvSpPr/>
          <p:nvPr/>
        </p:nvSpPr>
        <p:spPr>
          <a:xfrm>
            <a:off x="4822205" y="3670887"/>
            <a:ext cx="113964" cy="385256"/>
          </a:xfrm>
          <a:prstGeom prst="upDownArrow">
            <a:avLst/>
          </a:prstGeom>
          <a:solidFill>
            <a:schemeClr val="accent5">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89" name="Up-Down Arrow 88"/>
          <p:cNvSpPr/>
          <p:nvPr/>
        </p:nvSpPr>
        <p:spPr>
          <a:xfrm>
            <a:off x="5506258" y="3666012"/>
            <a:ext cx="113964" cy="385256"/>
          </a:xfrm>
          <a:prstGeom prst="upDownArrow">
            <a:avLst/>
          </a:prstGeom>
          <a:solidFill>
            <a:schemeClr val="accent5">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90" name="Up-Down Arrow 89"/>
          <p:cNvSpPr/>
          <p:nvPr/>
        </p:nvSpPr>
        <p:spPr>
          <a:xfrm>
            <a:off x="6223442" y="3674375"/>
            <a:ext cx="113964" cy="385256"/>
          </a:xfrm>
          <a:prstGeom prst="upDownArrow">
            <a:avLst/>
          </a:prstGeom>
          <a:solidFill>
            <a:schemeClr val="accent5">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91" name="Left-Right Arrow 90"/>
          <p:cNvSpPr/>
          <p:nvPr/>
        </p:nvSpPr>
        <p:spPr>
          <a:xfrm>
            <a:off x="3064502" y="3895232"/>
            <a:ext cx="219540" cy="657240"/>
          </a:xfrm>
          <a:prstGeom prst="leftRightArrow">
            <a:avLst/>
          </a:prstGeom>
          <a:solidFill>
            <a:schemeClr val="bg1">
              <a:lumMod val="65000"/>
            </a:schemeClr>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92" name="Left-Right Arrow 91"/>
          <p:cNvSpPr/>
          <p:nvPr/>
        </p:nvSpPr>
        <p:spPr>
          <a:xfrm>
            <a:off x="3757626" y="3895232"/>
            <a:ext cx="219540" cy="657240"/>
          </a:xfrm>
          <a:prstGeom prst="leftRightArrow">
            <a:avLst/>
          </a:prstGeom>
          <a:solidFill>
            <a:schemeClr val="bg1">
              <a:lumMod val="65000"/>
            </a:schemeClr>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93" name="Left-Right Arrow 92"/>
          <p:cNvSpPr/>
          <p:nvPr/>
        </p:nvSpPr>
        <p:spPr>
          <a:xfrm>
            <a:off x="4412057" y="3895232"/>
            <a:ext cx="219540" cy="657240"/>
          </a:xfrm>
          <a:prstGeom prst="leftRightArrow">
            <a:avLst/>
          </a:prstGeom>
          <a:solidFill>
            <a:schemeClr val="bg1">
              <a:lumMod val="65000"/>
            </a:schemeClr>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94" name="Left-Right Arrow 93"/>
          <p:cNvSpPr/>
          <p:nvPr/>
        </p:nvSpPr>
        <p:spPr>
          <a:xfrm>
            <a:off x="5043329" y="3895232"/>
            <a:ext cx="219540" cy="657240"/>
          </a:xfrm>
          <a:prstGeom prst="leftRightArrow">
            <a:avLst/>
          </a:prstGeom>
          <a:solidFill>
            <a:schemeClr val="bg1">
              <a:lumMod val="65000"/>
            </a:schemeClr>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95" name="Left-Right Arrow 94"/>
          <p:cNvSpPr/>
          <p:nvPr/>
        </p:nvSpPr>
        <p:spPr>
          <a:xfrm>
            <a:off x="5750553" y="3895232"/>
            <a:ext cx="219540" cy="657240"/>
          </a:xfrm>
          <a:prstGeom prst="leftRightArrow">
            <a:avLst/>
          </a:prstGeom>
          <a:solidFill>
            <a:schemeClr val="bg1">
              <a:lumMod val="65000"/>
            </a:schemeClr>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55" name="TextBox 54"/>
          <p:cNvSpPr txBox="1"/>
          <p:nvPr/>
        </p:nvSpPr>
        <p:spPr>
          <a:xfrm>
            <a:off x="3465755" y="1994058"/>
            <a:ext cx="2117567" cy="3539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38150" hangingPunct="0"/>
            <a:r>
              <a:rPr lang="en-US" b="1" dirty="0">
                <a:solidFill>
                  <a:srgbClr val="002060"/>
                </a:solidFill>
                <a:latin typeface="Gill Sans MT" panose="020B0502020104020203" pitchFamily="34" charset="0"/>
                <a:ea typeface="Helvetica Neue"/>
                <a:cs typeface="Helvetica Neue"/>
                <a:sym typeface="Helvetica Neue"/>
              </a:rPr>
              <a:t>Atmospheric GCM</a:t>
            </a:r>
          </a:p>
        </p:txBody>
      </p:sp>
      <p:sp>
        <p:nvSpPr>
          <p:cNvPr id="56" name="Cube 55"/>
          <p:cNvSpPr/>
          <p:nvPr/>
        </p:nvSpPr>
        <p:spPr>
          <a:xfrm>
            <a:off x="2191223" y="4308584"/>
            <a:ext cx="560349" cy="439653"/>
          </a:xfrm>
          <a:prstGeom prst="cube">
            <a:avLst/>
          </a:prstGeom>
          <a:solidFill>
            <a:schemeClr val="accent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58" name="Cube 57"/>
          <p:cNvSpPr/>
          <p:nvPr/>
        </p:nvSpPr>
        <p:spPr>
          <a:xfrm>
            <a:off x="2868659" y="4308584"/>
            <a:ext cx="560349" cy="439653"/>
          </a:xfrm>
          <a:prstGeom prst="cube">
            <a:avLst/>
          </a:prstGeom>
          <a:solidFill>
            <a:schemeClr val="accent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59" name="Cube 58"/>
          <p:cNvSpPr/>
          <p:nvPr/>
        </p:nvSpPr>
        <p:spPr>
          <a:xfrm>
            <a:off x="3546095" y="4308584"/>
            <a:ext cx="560349" cy="439653"/>
          </a:xfrm>
          <a:prstGeom prst="cube">
            <a:avLst/>
          </a:prstGeom>
          <a:solidFill>
            <a:schemeClr val="accent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65" name="Cube 64"/>
          <p:cNvSpPr/>
          <p:nvPr/>
        </p:nvSpPr>
        <p:spPr>
          <a:xfrm>
            <a:off x="4185897" y="4309972"/>
            <a:ext cx="560349" cy="439653"/>
          </a:xfrm>
          <a:prstGeom prst="cube">
            <a:avLst/>
          </a:prstGeom>
          <a:solidFill>
            <a:schemeClr val="accent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66" name="Cube 65"/>
          <p:cNvSpPr/>
          <p:nvPr/>
        </p:nvSpPr>
        <p:spPr>
          <a:xfrm>
            <a:off x="4863333" y="4309972"/>
            <a:ext cx="560349" cy="439653"/>
          </a:xfrm>
          <a:prstGeom prst="cube">
            <a:avLst/>
          </a:prstGeom>
          <a:solidFill>
            <a:schemeClr val="accent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67" name="Cube 66"/>
          <p:cNvSpPr/>
          <p:nvPr/>
        </p:nvSpPr>
        <p:spPr>
          <a:xfrm>
            <a:off x="5540769" y="4309972"/>
            <a:ext cx="560349" cy="439653"/>
          </a:xfrm>
          <a:prstGeom prst="cube">
            <a:avLst/>
          </a:prstGeom>
          <a:solidFill>
            <a:schemeClr val="accent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68" name="Up-Down Arrow 67"/>
          <p:cNvSpPr/>
          <p:nvPr/>
        </p:nvSpPr>
        <p:spPr>
          <a:xfrm>
            <a:off x="2400313" y="3919698"/>
            <a:ext cx="111848" cy="385256"/>
          </a:xfrm>
          <a:prstGeom prst="upDownArrow">
            <a:avLst/>
          </a:prstGeom>
          <a:solidFill>
            <a:schemeClr val="accent5">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69" name="Up-Down Arrow 68"/>
          <p:cNvSpPr/>
          <p:nvPr/>
        </p:nvSpPr>
        <p:spPr>
          <a:xfrm>
            <a:off x="3091681" y="3905766"/>
            <a:ext cx="111848" cy="385256"/>
          </a:xfrm>
          <a:prstGeom prst="upDownArrow">
            <a:avLst/>
          </a:prstGeom>
          <a:solidFill>
            <a:schemeClr val="accent5">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70" name="Up-Down Arrow 69"/>
          <p:cNvSpPr/>
          <p:nvPr/>
        </p:nvSpPr>
        <p:spPr>
          <a:xfrm>
            <a:off x="3774704" y="3919698"/>
            <a:ext cx="111848" cy="385256"/>
          </a:xfrm>
          <a:prstGeom prst="upDownArrow">
            <a:avLst/>
          </a:prstGeom>
          <a:solidFill>
            <a:schemeClr val="accent5">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71" name="Up-Down Arrow 70"/>
          <p:cNvSpPr/>
          <p:nvPr/>
        </p:nvSpPr>
        <p:spPr>
          <a:xfrm>
            <a:off x="4404921" y="3919007"/>
            <a:ext cx="111848" cy="385256"/>
          </a:xfrm>
          <a:prstGeom prst="upDownArrow">
            <a:avLst/>
          </a:prstGeom>
          <a:solidFill>
            <a:schemeClr val="accent5">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72" name="Up-Down Arrow 71"/>
          <p:cNvSpPr/>
          <p:nvPr/>
        </p:nvSpPr>
        <p:spPr>
          <a:xfrm>
            <a:off x="5090876" y="3911335"/>
            <a:ext cx="111848" cy="385256"/>
          </a:xfrm>
          <a:prstGeom prst="upDownArrow">
            <a:avLst/>
          </a:prstGeom>
          <a:solidFill>
            <a:schemeClr val="accent5">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73" name="Up-Down Arrow 72"/>
          <p:cNvSpPr/>
          <p:nvPr/>
        </p:nvSpPr>
        <p:spPr>
          <a:xfrm>
            <a:off x="5808061" y="3919698"/>
            <a:ext cx="111848" cy="385256"/>
          </a:xfrm>
          <a:prstGeom prst="upDownArrow">
            <a:avLst/>
          </a:prstGeom>
          <a:solidFill>
            <a:schemeClr val="accent5">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74" name="Left-Right Arrow 73"/>
          <p:cNvSpPr/>
          <p:nvPr/>
        </p:nvSpPr>
        <p:spPr>
          <a:xfrm>
            <a:off x="2649119" y="4199100"/>
            <a:ext cx="219540" cy="657240"/>
          </a:xfrm>
          <a:prstGeom prst="leftRightArrow">
            <a:avLst/>
          </a:prstGeom>
          <a:solidFill>
            <a:schemeClr val="bg1">
              <a:lumMod val="65000"/>
            </a:schemeClr>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75" name="Left-Right Arrow 74"/>
          <p:cNvSpPr/>
          <p:nvPr/>
        </p:nvSpPr>
        <p:spPr>
          <a:xfrm>
            <a:off x="3342244" y="4199100"/>
            <a:ext cx="219540" cy="657240"/>
          </a:xfrm>
          <a:prstGeom prst="leftRightArrow">
            <a:avLst/>
          </a:prstGeom>
          <a:solidFill>
            <a:schemeClr val="bg1">
              <a:lumMod val="65000"/>
            </a:schemeClr>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76" name="Left-Right Arrow 75"/>
          <p:cNvSpPr/>
          <p:nvPr/>
        </p:nvSpPr>
        <p:spPr>
          <a:xfrm>
            <a:off x="3996674" y="4199100"/>
            <a:ext cx="219540" cy="657240"/>
          </a:xfrm>
          <a:prstGeom prst="leftRightArrow">
            <a:avLst/>
          </a:prstGeom>
          <a:solidFill>
            <a:schemeClr val="bg1">
              <a:lumMod val="65000"/>
            </a:schemeClr>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77" name="Left-Right Arrow 76"/>
          <p:cNvSpPr/>
          <p:nvPr/>
        </p:nvSpPr>
        <p:spPr>
          <a:xfrm>
            <a:off x="4627947" y="4199100"/>
            <a:ext cx="219540" cy="657240"/>
          </a:xfrm>
          <a:prstGeom prst="leftRightArrow">
            <a:avLst/>
          </a:prstGeom>
          <a:solidFill>
            <a:schemeClr val="bg1">
              <a:lumMod val="65000"/>
            </a:schemeClr>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78" name="Left-Right Arrow 77"/>
          <p:cNvSpPr/>
          <p:nvPr/>
        </p:nvSpPr>
        <p:spPr>
          <a:xfrm>
            <a:off x="5335171" y="4199100"/>
            <a:ext cx="219540" cy="657240"/>
          </a:xfrm>
          <a:prstGeom prst="leftRightArrow">
            <a:avLst/>
          </a:prstGeom>
          <a:solidFill>
            <a:schemeClr val="bg1">
              <a:lumMod val="65000"/>
            </a:schemeClr>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grpSp>
        <p:nvGrpSpPr>
          <p:cNvPr id="143" name="Group 142"/>
          <p:cNvGrpSpPr/>
          <p:nvPr/>
        </p:nvGrpSpPr>
        <p:grpSpPr>
          <a:xfrm>
            <a:off x="2391950" y="2562051"/>
            <a:ext cx="4056256" cy="1151930"/>
            <a:chOff x="3276692" y="2082101"/>
            <a:chExt cx="5408341" cy="1535907"/>
          </a:xfrm>
        </p:grpSpPr>
        <p:sp>
          <p:nvSpPr>
            <p:cNvPr id="54" name="Cube 53"/>
            <p:cNvSpPr/>
            <p:nvPr/>
          </p:nvSpPr>
          <p:spPr>
            <a:xfrm>
              <a:off x="7937901" y="3031804"/>
              <a:ext cx="747132" cy="586204"/>
            </a:xfrm>
            <a:prstGeom prst="cube">
              <a:avLst/>
            </a:prstGeom>
            <a:solidFill>
              <a:schemeClr val="bg2"/>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53" name="Cube 52"/>
            <p:cNvSpPr/>
            <p:nvPr/>
          </p:nvSpPr>
          <p:spPr>
            <a:xfrm>
              <a:off x="7937901" y="2550449"/>
              <a:ext cx="747132" cy="586204"/>
            </a:xfrm>
            <a:prstGeom prst="cube">
              <a:avLst/>
            </a:prstGeom>
            <a:solidFill>
              <a:schemeClr val="bg2"/>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34" name="Cube 33"/>
            <p:cNvSpPr/>
            <p:nvPr/>
          </p:nvSpPr>
          <p:spPr>
            <a:xfrm>
              <a:off x="3276692" y="2082101"/>
              <a:ext cx="747132" cy="586204"/>
            </a:xfrm>
            <a:prstGeom prst="cube">
              <a:avLst/>
            </a:prstGeom>
            <a:solidFill>
              <a:schemeClr val="bg2"/>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35" name="Cube 34"/>
            <p:cNvSpPr/>
            <p:nvPr/>
          </p:nvSpPr>
          <p:spPr>
            <a:xfrm>
              <a:off x="3858413" y="2082101"/>
              <a:ext cx="747132" cy="586204"/>
            </a:xfrm>
            <a:prstGeom prst="cube">
              <a:avLst/>
            </a:prstGeom>
            <a:solidFill>
              <a:schemeClr val="bg2"/>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36" name="Cube 35"/>
            <p:cNvSpPr/>
            <p:nvPr/>
          </p:nvSpPr>
          <p:spPr>
            <a:xfrm>
              <a:off x="4428981" y="2082101"/>
              <a:ext cx="747132" cy="586204"/>
            </a:xfrm>
            <a:prstGeom prst="cube">
              <a:avLst/>
            </a:prstGeom>
            <a:solidFill>
              <a:schemeClr val="bg2"/>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37" name="Cube 36"/>
            <p:cNvSpPr/>
            <p:nvPr/>
          </p:nvSpPr>
          <p:spPr>
            <a:xfrm>
              <a:off x="5021853" y="2082101"/>
              <a:ext cx="747132" cy="586204"/>
            </a:xfrm>
            <a:prstGeom prst="cube">
              <a:avLst/>
            </a:prstGeom>
            <a:solidFill>
              <a:schemeClr val="bg2"/>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38" name="Cube 37"/>
            <p:cNvSpPr/>
            <p:nvPr/>
          </p:nvSpPr>
          <p:spPr>
            <a:xfrm>
              <a:off x="5596143" y="2082101"/>
              <a:ext cx="747132" cy="586204"/>
            </a:xfrm>
            <a:prstGeom prst="cube">
              <a:avLst/>
            </a:prstGeom>
            <a:solidFill>
              <a:schemeClr val="bg2"/>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39" name="Cube 38"/>
            <p:cNvSpPr/>
            <p:nvPr/>
          </p:nvSpPr>
          <p:spPr>
            <a:xfrm>
              <a:off x="6177862" y="2082101"/>
              <a:ext cx="747132" cy="586204"/>
            </a:xfrm>
            <a:prstGeom prst="cube">
              <a:avLst/>
            </a:prstGeom>
            <a:solidFill>
              <a:schemeClr val="bg2"/>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40" name="Cube 39"/>
            <p:cNvSpPr/>
            <p:nvPr/>
          </p:nvSpPr>
          <p:spPr>
            <a:xfrm>
              <a:off x="6752152" y="2082101"/>
              <a:ext cx="747132" cy="586204"/>
            </a:xfrm>
            <a:prstGeom prst="cube">
              <a:avLst/>
            </a:prstGeom>
            <a:solidFill>
              <a:schemeClr val="bg2"/>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41" name="Cube 40"/>
            <p:cNvSpPr/>
            <p:nvPr/>
          </p:nvSpPr>
          <p:spPr>
            <a:xfrm>
              <a:off x="7345024" y="2082101"/>
              <a:ext cx="747132" cy="586204"/>
            </a:xfrm>
            <a:prstGeom prst="cube">
              <a:avLst/>
            </a:prstGeom>
            <a:solidFill>
              <a:schemeClr val="bg2"/>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42" name="Cube 41"/>
            <p:cNvSpPr/>
            <p:nvPr/>
          </p:nvSpPr>
          <p:spPr>
            <a:xfrm>
              <a:off x="7937901" y="2082101"/>
              <a:ext cx="747132" cy="586204"/>
            </a:xfrm>
            <a:prstGeom prst="cube">
              <a:avLst/>
            </a:prstGeom>
            <a:solidFill>
              <a:schemeClr val="bg2"/>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grpSp>
      <p:grpSp>
        <p:nvGrpSpPr>
          <p:cNvPr id="141" name="Group 140"/>
          <p:cNvGrpSpPr/>
          <p:nvPr/>
        </p:nvGrpSpPr>
        <p:grpSpPr>
          <a:xfrm>
            <a:off x="2280432" y="2677347"/>
            <a:ext cx="4042315" cy="1161701"/>
            <a:chOff x="3157745" y="2201041"/>
            <a:chExt cx="5389753" cy="1548933"/>
          </a:xfrm>
        </p:grpSpPr>
        <p:sp>
          <p:nvSpPr>
            <p:cNvPr id="25" name="Cube 24"/>
            <p:cNvSpPr/>
            <p:nvPr/>
          </p:nvSpPr>
          <p:spPr>
            <a:xfrm>
              <a:off x="3157745" y="3163768"/>
              <a:ext cx="747132" cy="586204"/>
            </a:xfrm>
            <a:prstGeom prst="cube">
              <a:avLst/>
            </a:prstGeom>
            <a:solidFill>
              <a:schemeClr val="bg2"/>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26" name="Cube 25"/>
            <p:cNvSpPr/>
            <p:nvPr/>
          </p:nvSpPr>
          <p:spPr>
            <a:xfrm>
              <a:off x="3739466" y="3163767"/>
              <a:ext cx="747132" cy="586204"/>
            </a:xfrm>
            <a:prstGeom prst="cube">
              <a:avLst/>
            </a:prstGeom>
            <a:solidFill>
              <a:schemeClr val="bg2"/>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27" name="Cube 26"/>
            <p:cNvSpPr/>
            <p:nvPr/>
          </p:nvSpPr>
          <p:spPr>
            <a:xfrm>
              <a:off x="4310034" y="3163770"/>
              <a:ext cx="747132" cy="586204"/>
            </a:xfrm>
            <a:prstGeom prst="cube">
              <a:avLst/>
            </a:prstGeom>
            <a:solidFill>
              <a:schemeClr val="bg2"/>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28" name="Cube 27"/>
            <p:cNvSpPr/>
            <p:nvPr/>
          </p:nvSpPr>
          <p:spPr>
            <a:xfrm>
              <a:off x="4902906" y="3163769"/>
              <a:ext cx="747132" cy="586203"/>
            </a:xfrm>
            <a:prstGeom prst="cube">
              <a:avLst/>
            </a:prstGeom>
            <a:solidFill>
              <a:schemeClr val="bg2"/>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29" name="Cube 28"/>
            <p:cNvSpPr/>
            <p:nvPr/>
          </p:nvSpPr>
          <p:spPr>
            <a:xfrm>
              <a:off x="5477196" y="3163769"/>
              <a:ext cx="747132" cy="586203"/>
            </a:xfrm>
            <a:prstGeom prst="cube">
              <a:avLst/>
            </a:prstGeom>
            <a:solidFill>
              <a:schemeClr val="bg2"/>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30" name="Cube 29"/>
            <p:cNvSpPr/>
            <p:nvPr/>
          </p:nvSpPr>
          <p:spPr>
            <a:xfrm>
              <a:off x="6058915" y="3163768"/>
              <a:ext cx="747132" cy="586203"/>
            </a:xfrm>
            <a:prstGeom prst="cube">
              <a:avLst/>
            </a:prstGeom>
            <a:solidFill>
              <a:schemeClr val="bg2"/>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31" name="Cube 30"/>
            <p:cNvSpPr/>
            <p:nvPr/>
          </p:nvSpPr>
          <p:spPr>
            <a:xfrm>
              <a:off x="6633205" y="3163768"/>
              <a:ext cx="747132" cy="586203"/>
            </a:xfrm>
            <a:prstGeom prst="cube">
              <a:avLst/>
            </a:prstGeom>
            <a:solidFill>
              <a:schemeClr val="bg2"/>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32" name="Cube 31"/>
            <p:cNvSpPr/>
            <p:nvPr/>
          </p:nvSpPr>
          <p:spPr>
            <a:xfrm>
              <a:off x="7226077" y="3163767"/>
              <a:ext cx="747132" cy="586203"/>
            </a:xfrm>
            <a:prstGeom prst="cube">
              <a:avLst/>
            </a:prstGeom>
            <a:solidFill>
              <a:schemeClr val="bg2"/>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16" name="Cube 15"/>
            <p:cNvSpPr/>
            <p:nvPr/>
          </p:nvSpPr>
          <p:spPr>
            <a:xfrm>
              <a:off x="3157745" y="2676832"/>
              <a:ext cx="747132" cy="586203"/>
            </a:xfrm>
            <a:prstGeom prst="cube">
              <a:avLst/>
            </a:prstGeom>
            <a:solidFill>
              <a:schemeClr val="bg2"/>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17" name="Cube 16"/>
            <p:cNvSpPr/>
            <p:nvPr/>
          </p:nvSpPr>
          <p:spPr>
            <a:xfrm>
              <a:off x="3739466" y="2676832"/>
              <a:ext cx="747132" cy="586203"/>
            </a:xfrm>
            <a:prstGeom prst="cube">
              <a:avLst/>
            </a:prstGeom>
            <a:solidFill>
              <a:schemeClr val="bg2"/>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18" name="Cube 17"/>
            <p:cNvSpPr/>
            <p:nvPr/>
          </p:nvSpPr>
          <p:spPr>
            <a:xfrm>
              <a:off x="4310034" y="2676834"/>
              <a:ext cx="747132" cy="586203"/>
            </a:xfrm>
            <a:prstGeom prst="cube">
              <a:avLst/>
            </a:prstGeom>
            <a:solidFill>
              <a:schemeClr val="bg2"/>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19" name="Cube 18"/>
            <p:cNvSpPr/>
            <p:nvPr/>
          </p:nvSpPr>
          <p:spPr>
            <a:xfrm>
              <a:off x="4902906" y="2676832"/>
              <a:ext cx="747132" cy="586203"/>
            </a:xfrm>
            <a:prstGeom prst="cube">
              <a:avLst/>
            </a:prstGeom>
            <a:solidFill>
              <a:schemeClr val="bg2"/>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20" name="Cube 19"/>
            <p:cNvSpPr/>
            <p:nvPr/>
          </p:nvSpPr>
          <p:spPr>
            <a:xfrm>
              <a:off x="5477196" y="2676832"/>
              <a:ext cx="747132" cy="586203"/>
            </a:xfrm>
            <a:prstGeom prst="cube">
              <a:avLst/>
            </a:prstGeom>
            <a:solidFill>
              <a:schemeClr val="bg2"/>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21" name="Cube 20"/>
            <p:cNvSpPr/>
            <p:nvPr/>
          </p:nvSpPr>
          <p:spPr>
            <a:xfrm>
              <a:off x="6058915" y="2676831"/>
              <a:ext cx="747132" cy="586203"/>
            </a:xfrm>
            <a:prstGeom prst="cube">
              <a:avLst/>
            </a:prstGeom>
            <a:solidFill>
              <a:schemeClr val="bg2"/>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22" name="Cube 21"/>
            <p:cNvSpPr/>
            <p:nvPr/>
          </p:nvSpPr>
          <p:spPr>
            <a:xfrm>
              <a:off x="6633205" y="2676831"/>
              <a:ext cx="747132" cy="586203"/>
            </a:xfrm>
            <a:prstGeom prst="cube">
              <a:avLst/>
            </a:prstGeom>
            <a:solidFill>
              <a:schemeClr val="bg2"/>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23" name="Cube 22"/>
            <p:cNvSpPr/>
            <p:nvPr/>
          </p:nvSpPr>
          <p:spPr>
            <a:xfrm>
              <a:off x="7226077" y="2676830"/>
              <a:ext cx="747132" cy="586203"/>
            </a:xfrm>
            <a:prstGeom prst="cube">
              <a:avLst/>
            </a:prstGeom>
            <a:solidFill>
              <a:schemeClr val="bg2"/>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4" name="Cube 3"/>
            <p:cNvSpPr/>
            <p:nvPr/>
          </p:nvSpPr>
          <p:spPr>
            <a:xfrm>
              <a:off x="3157745" y="2201043"/>
              <a:ext cx="747132" cy="586203"/>
            </a:xfrm>
            <a:prstGeom prst="cube">
              <a:avLst/>
            </a:prstGeom>
            <a:solidFill>
              <a:schemeClr val="bg2"/>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5" name="Cube 4"/>
            <p:cNvSpPr/>
            <p:nvPr/>
          </p:nvSpPr>
          <p:spPr>
            <a:xfrm>
              <a:off x="3739466" y="2201042"/>
              <a:ext cx="747132" cy="586204"/>
            </a:xfrm>
            <a:prstGeom prst="cube">
              <a:avLst/>
            </a:prstGeom>
            <a:solidFill>
              <a:schemeClr val="bg2"/>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6" name="Cube 5"/>
            <p:cNvSpPr/>
            <p:nvPr/>
          </p:nvSpPr>
          <p:spPr>
            <a:xfrm>
              <a:off x="4310034" y="2201045"/>
              <a:ext cx="747132" cy="586203"/>
            </a:xfrm>
            <a:prstGeom prst="cube">
              <a:avLst/>
            </a:prstGeom>
            <a:solidFill>
              <a:schemeClr val="bg2"/>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7" name="Cube 6"/>
            <p:cNvSpPr/>
            <p:nvPr/>
          </p:nvSpPr>
          <p:spPr>
            <a:xfrm>
              <a:off x="4902906" y="2201043"/>
              <a:ext cx="747132" cy="586203"/>
            </a:xfrm>
            <a:prstGeom prst="cube">
              <a:avLst/>
            </a:prstGeom>
            <a:solidFill>
              <a:schemeClr val="bg2"/>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8" name="Cube 7"/>
            <p:cNvSpPr/>
            <p:nvPr/>
          </p:nvSpPr>
          <p:spPr>
            <a:xfrm>
              <a:off x="5477196" y="2201043"/>
              <a:ext cx="747132" cy="586203"/>
            </a:xfrm>
            <a:prstGeom prst="cube">
              <a:avLst/>
            </a:prstGeom>
            <a:solidFill>
              <a:schemeClr val="bg2"/>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9" name="Cube 8"/>
            <p:cNvSpPr/>
            <p:nvPr/>
          </p:nvSpPr>
          <p:spPr>
            <a:xfrm>
              <a:off x="6058915" y="2201042"/>
              <a:ext cx="747132" cy="586203"/>
            </a:xfrm>
            <a:prstGeom prst="cube">
              <a:avLst/>
            </a:prstGeom>
            <a:solidFill>
              <a:schemeClr val="bg2"/>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10" name="Cube 9"/>
            <p:cNvSpPr/>
            <p:nvPr/>
          </p:nvSpPr>
          <p:spPr>
            <a:xfrm>
              <a:off x="6633205" y="2201042"/>
              <a:ext cx="747132" cy="586203"/>
            </a:xfrm>
            <a:prstGeom prst="cube">
              <a:avLst/>
            </a:prstGeom>
            <a:solidFill>
              <a:schemeClr val="bg2"/>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11" name="Cube 10"/>
            <p:cNvSpPr/>
            <p:nvPr/>
          </p:nvSpPr>
          <p:spPr>
            <a:xfrm>
              <a:off x="7226077" y="2201041"/>
              <a:ext cx="747132" cy="586203"/>
            </a:xfrm>
            <a:prstGeom prst="cube">
              <a:avLst/>
            </a:prstGeom>
            <a:solidFill>
              <a:schemeClr val="bg2"/>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33" name="Cube 32"/>
            <p:cNvSpPr/>
            <p:nvPr/>
          </p:nvSpPr>
          <p:spPr>
            <a:xfrm>
              <a:off x="7800366" y="3163769"/>
              <a:ext cx="747132" cy="586203"/>
            </a:xfrm>
            <a:prstGeom prst="cube">
              <a:avLst/>
            </a:prstGeom>
            <a:solidFill>
              <a:schemeClr val="bg2"/>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24" name="Cube 23"/>
            <p:cNvSpPr/>
            <p:nvPr/>
          </p:nvSpPr>
          <p:spPr>
            <a:xfrm>
              <a:off x="7800366" y="2676831"/>
              <a:ext cx="747132" cy="586203"/>
            </a:xfrm>
            <a:prstGeom prst="cube">
              <a:avLst/>
            </a:prstGeom>
            <a:solidFill>
              <a:schemeClr val="bg2"/>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12" name="Cube 11"/>
            <p:cNvSpPr/>
            <p:nvPr/>
          </p:nvSpPr>
          <p:spPr>
            <a:xfrm>
              <a:off x="7800366" y="2201042"/>
              <a:ext cx="747132" cy="586203"/>
            </a:xfrm>
            <a:prstGeom prst="cube">
              <a:avLst/>
            </a:prstGeom>
            <a:solidFill>
              <a:schemeClr val="bg2"/>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grpSp>
      <p:sp>
        <p:nvSpPr>
          <p:cNvPr id="146" name="TextBox 145"/>
          <p:cNvSpPr txBox="1"/>
          <p:nvPr/>
        </p:nvSpPr>
        <p:spPr>
          <a:xfrm>
            <a:off x="3882239" y="4851857"/>
            <a:ext cx="1235916" cy="3539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38150" hangingPunct="0"/>
            <a:r>
              <a:rPr lang="en-US" b="1" dirty="0">
                <a:solidFill>
                  <a:srgbClr val="002060"/>
                </a:solidFill>
                <a:latin typeface="Gill Sans MT" panose="020B0502020104020203" pitchFamily="34" charset="0"/>
                <a:ea typeface="Helvetica Neue"/>
                <a:cs typeface="Helvetica Neue"/>
                <a:sym typeface="Helvetica Neue"/>
              </a:rPr>
              <a:t>Slab ocean</a:t>
            </a:r>
          </a:p>
        </p:txBody>
      </p:sp>
      <p:sp>
        <p:nvSpPr>
          <p:cNvPr id="147" name="Down Arrow 146"/>
          <p:cNvSpPr/>
          <p:nvPr/>
        </p:nvSpPr>
        <p:spPr>
          <a:xfrm>
            <a:off x="6425899" y="3479486"/>
            <a:ext cx="116586" cy="359658"/>
          </a:xfrm>
          <a:prstGeom prst="downArrow">
            <a:avLst/>
          </a:prstGeom>
          <a:solidFill>
            <a:srgbClr val="C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148" name="Rectangle 2"/>
          <p:cNvSpPr txBox="1">
            <a:spLocks noChangeArrowheads="1"/>
          </p:cNvSpPr>
          <p:nvPr/>
        </p:nvSpPr>
        <p:spPr>
          <a:xfrm>
            <a:off x="602166" y="1065611"/>
            <a:ext cx="7920154" cy="854869"/>
          </a:xfrm>
          <a:prstGeom prst="rect">
            <a:avLst/>
          </a:prstGeom>
        </p:spPr>
        <p:txBody>
          <a:bodyPr vert="horz" lIns="68580" tIns="34290" rIns="68580" bIns="34290" rtlCol="0" anchor="t" anchorCtr="0">
            <a:normAutofit/>
          </a:bodyPr>
          <a:lstStyle>
            <a:lvl1pPr algn="l" defTabSz="914400" rtl="0" eaLnBrk="1" latinLnBrk="0" hangingPunct="1">
              <a:spcBef>
                <a:spcPct val="0"/>
              </a:spcBef>
              <a:buNone/>
              <a:defRPr sz="2600" b="1" kern="1200">
                <a:solidFill>
                  <a:srgbClr val="002F5F"/>
                </a:solidFill>
                <a:latin typeface="+mj-lt"/>
                <a:ea typeface="+mj-ea"/>
                <a:cs typeface="+mj-cs"/>
              </a:defRPr>
            </a:lvl1pPr>
          </a:lstStyle>
          <a:p>
            <a:pPr algn="ctr"/>
            <a:r>
              <a:rPr lang="en-US" sz="1650" kern="0" dirty="0">
                <a:solidFill>
                  <a:srgbClr val="002060"/>
                </a:solidFill>
                <a:latin typeface="Gill Sans MT" pitchFamily="34" charset="0"/>
                <a:ea typeface="ＭＳ Ｐゴシック" pitchFamily="26" charset="-128"/>
                <a:cs typeface="+mn-cs"/>
              </a:rPr>
              <a:t>Isolating the effect from the atmosphere and ocean:</a:t>
            </a:r>
          </a:p>
          <a:p>
            <a:pPr algn="ctr"/>
            <a:r>
              <a:rPr lang="en-US" sz="2550" dirty="0">
                <a:solidFill>
                  <a:srgbClr val="DB660C"/>
                </a:solidFill>
                <a:latin typeface="Gill Sans MT" pitchFamily="34" charset="0"/>
              </a:rPr>
              <a:t>Simulations with simplified “slab” ocean model</a:t>
            </a:r>
          </a:p>
        </p:txBody>
      </p:sp>
      <p:sp>
        <p:nvSpPr>
          <p:cNvPr id="149" name="Up-Down Arrow 148"/>
          <p:cNvSpPr/>
          <p:nvPr/>
        </p:nvSpPr>
        <p:spPr>
          <a:xfrm rot="5400000">
            <a:off x="554546" y="5297810"/>
            <a:ext cx="111848" cy="385256"/>
          </a:xfrm>
          <a:prstGeom prst="upDownArrow">
            <a:avLst/>
          </a:prstGeom>
          <a:solidFill>
            <a:schemeClr val="accent5">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150" name="TextBox 149"/>
          <p:cNvSpPr txBox="1"/>
          <p:nvPr/>
        </p:nvSpPr>
        <p:spPr>
          <a:xfrm>
            <a:off x="955960" y="5332206"/>
            <a:ext cx="1464568" cy="2846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38150" hangingPunct="0"/>
            <a:r>
              <a:rPr lang="en-US" sz="1350" b="1" dirty="0">
                <a:solidFill>
                  <a:srgbClr val="002060"/>
                </a:solidFill>
                <a:latin typeface="Gill Sans MT" panose="020B0502020104020203" pitchFamily="34" charset="0"/>
                <a:ea typeface="Helvetica Neue"/>
                <a:cs typeface="Helvetica Neue"/>
                <a:sym typeface="Helvetica Neue"/>
              </a:rPr>
              <a:t>Interactive fluxes</a:t>
            </a:r>
          </a:p>
        </p:txBody>
      </p:sp>
      <p:sp>
        <p:nvSpPr>
          <p:cNvPr id="151" name="Up-Down Arrow 150"/>
          <p:cNvSpPr/>
          <p:nvPr/>
        </p:nvSpPr>
        <p:spPr>
          <a:xfrm rot="5400000">
            <a:off x="6547233" y="5248178"/>
            <a:ext cx="111848" cy="385256"/>
          </a:xfrm>
          <a:prstGeom prst="upDownArrow">
            <a:avLst/>
          </a:prstGeom>
          <a:solidFill>
            <a:schemeClr val="bg1">
              <a:lumMod val="6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152" name="TextBox 151"/>
          <p:cNvSpPr txBox="1"/>
          <p:nvPr/>
        </p:nvSpPr>
        <p:spPr>
          <a:xfrm>
            <a:off x="6968774" y="5273534"/>
            <a:ext cx="1451744" cy="2846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38150" hangingPunct="0"/>
            <a:r>
              <a:rPr lang="en-US" sz="1350" b="1" dirty="0">
                <a:solidFill>
                  <a:srgbClr val="002060"/>
                </a:solidFill>
                <a:latin typeface="Gill Sans MT" panose="020B0502020104020203" pitchFamily="34" charset="0"/>
                <a:ea typeface="Helvetica Neue"/>
                <a:cs typeface="Helvetica Neue"/>
                <a:sym typeface="Helvetica Neue"/>
              </a:rPr>
              <a:t>Prescribed fluxes</a:t>
            </a:r>
          </a:p>
        </p:txBody>
      </p:sp>
    </p:spTree>
    <p:extLst>
      <p:ext uri="{BB962C8B-B14F-4D97-AF65-F5344CB8AC3E}">
        <p14:creationId xmlns:p14="http://schemas.microsoft.com/office/powerpoint/2010/main" val="254586779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2">
            <a:extLst>
              <a:ext uri="{FF2B5EF4-FFF2-40B4-BE49-F238E27FC236}">
                <a16:creationId xmlns:a16="http://schemas.microsoft.com/office/drawing/2014/main" xmlns="" id="{35AFA44B-1B1E-0C40-9797-D3D72E55D07F}"/>
              </a:ext>
            </a:extLst>
          </p:cNvPr>
          <p:cNvPicPr>
            <a:picLocks noChangeAspect="1"/>
          </p:cNvPicPr>
          <p:nvPr/>
        </p:nvPicPr>
        <p:blipFill>
          <a:blip r:embed="rId2"/>
          <a:stretch>
            <a:fillRect/>
          </a:stretch>
        </p:blipFill>
        <p:spPr>
          <a:xfrm>
            <a:off x="1077686" y="840397"/>
            <a:ext cx="6260374" cy="6050423"/>
          </a:xfrm>
          <a:prstGeom prst="rect">
            <a:avLst/>
          </a:prstGeom>
        </p:spPr>
      </p:pic>
      <p:sp>
        <p:nvSpPr>
          <p:cNvPr id="3" name="Rectangle 2">
            <a:extLst>
              <a:ext uri="{FF2B5EF4-FFF2-40B4-BE49-F238E27FC236}">
                <a16:creationId xmlns:a16="http://schemas.microsoft.com/office/drawing/2014/main" xmlns="" id="{A8F74A6E-356E-9D46-8D78-5F22172E716D}"/>
              </a:ext>
            </a:extLst>
          </p:cNvPr>
          <p:cNvSpPr/>
          <p:nvPr/>
        </p:nvSpPr>
        <p:spPr>
          <a:xfrm>
            <a:off x="1554479" y="2777490"/>
            <a:ext cx="5360671" cy="242316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Verdana"/>
            </a:endParaRPr>
          </a:p>
        </p:txBody>
      </p:sp>
      <p:sp>
        <p:nvSpPr>
          <p:cNvPr id="4" name="TextBox 3">
            <a:extLst>
              <a:ext uri="{FF2B5EF4-FFF2-40B4-BE49-F238E27FC236}">
                <a16:creationId xmlns:a16="http://schemas.microsoft.com/office/drawing/2014/main" xmlns="" id="{23893B9C-72DF-1D40-9765-78F2123DA128}"/>
              </a:ext>
            </a:extLst>
          </p:cNvPr>
          <p:cNvSpPr txBox="1"/>
          <p:nvPr/>
        </p:nvSpPr>
        <p:spPr>
          <a:xfrm>
            <a:off x="1281530" y="205740"/>
            <a:ext cx="6056530" cy="461665"/>
          </a:xfrm>
          <a:prstGeom prst="rect">
            <a:avLst/>
          </a:prstGeom>
          <a:noFill/>
        </p:spPr>
        <p:txBody>
          <a:bodyPr wrap="none" rtlCol="0">
            <a:spAutoFit/>
          </a:bodyPr>
          <a:lstStyle/>
          <a:p>
            <a:r>
              <a:rPr lang="sv-SE" sz="2400" b="1" dirty="0">
                <a:solidFill>
                  <a:srgbClr val="0070C0"/>
                </a:solidFill>
                <a:latin typeface="Gill Sans MT" panose="020B0502020104020203" pitchFamily="34" charset="77"/>
              </a:rPr>
              <a:t>Present </a:t>
            </a:r>
            <a:r>
              <a:rPr lang="sv-SE" sz="2400" b="1" dirty="0" err="1">
                <a:solidFill>
                  <a:srgbClr val="0070C0"/>
                </a:solidFill>
                <a:latin typeface="Gill Sans MT" panose="020B0502020104020203" pitchFamily="34" charset="77"/>
              </a:rPr>
              <a:t>climate</a:t>
            </a:r>
            <a:r>
              <a:rPr lang="sv-SE" sz="2400" b="1" dirty="0">
                <a:solidFill>
                  <a:srgbClr val="0070C0"/>
                </a:solidFill>
                <a:latin typeface="Gill Sans MT" panose="020B0502020104020203" pitchFamily="34" charset="77"/>
              </a:rPr>
              <a:t> </a:t>
            </a:r>
            <a:r>
              <a:rPr lang="sv-SE" sz="2400" b="1" dirty="0" err="1">
                <a:solidFill>
                  <a:srgbClr val="0070C0"/>
                </a:solidFill>
                <a:latin typeface="Gill Sans MT" panose="020B0502020104020203" pitchFamily="34" charset="77"/>
              </a:rPr>
              <a:t>forcing</a:t>
            </a:r>
            <a:r>
              <a:rPr lang="sv-SE" sz="2400" b="1" dirty="0">
                <a:solidFill>
                  <a:srgbClr val="0070C0"/>
                </a:solidFill>
                <a:latin typeface="Gill Sans MT" panose="020B0502020104020203" pitchFamily="34" charset="77"/>
              </a:rPr>
              <a:t> by Air </a:t>
            </a:r>
            <a:r>
              <a:rPr lang="sv-SE" sz="2400" b="1" dirty="0" err="1">
                <a:solidFill>
                  <a:srgbClr val="0070C0"/>
                </a:solidFill>
                <a:latin typeface="Gill Sans MT" panose="020B0502020104020203" pitchFamily="34" charset="77"/>
              </a:rPr>
              <a:t>Pollutants</a:t>
            </a:r>
            <a:r>
              <a:rPr lang="sv-SE" sz="2400" b="1" dirty="0">
                <a:solidFill>
                  <a:srgbClr val="0070C0"/>
                </a:solidFill>
                <a:latin typeface="Gill Sans MT" panose="020B0502020104020203" pitchFamily="34" charset="77"/>
              </a:rPr>
              <a:t> </a:t>
            </a:r>
          </a:p>
        </p:txBody>
      </p:sp>
    </p:spTree>
    <p:extLst>
      <p:ext uri="{BB962C8B-B14F-4D97-AF65-F5344CB8AC3E}">
        <p14:creationId xmlns:p14="http://schemas.microsoft.com/office/powerpoint/2010/main" val="24865002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620108" y="5471550"/>
            <a:ext cx="2133600" cy="226800"/>
          </a:xfrm>
        </p:spPr>
        <p:txBody>
          <a:bodyPr/>
          <a:lstStyle/>
          <a:p>
            <a:pPr defTabSz="685800">
              <a:defRPr/>
            </a:pPr>
            <a:fld id="{F6836F3A-E639-40A3-8AEB-E900244604F0}" type="slidenum">
              <a:rPr lang="sv-SE">
                <a:solidFill>
                  <a:srgbClr val="002F5F">
                    <a:tint val="75000"/>
                  </a:srgbClr>
                </a:solidFill>
                <a:latin typeface="Verdana"/>
              </a:rPr>
              <a:pPr defTabSz="685800">
                <a:defRPr/>
              </a:pPr>
              <a:t>30</a:t>
            </a:fld>
            <a:endParaRPr lang="sv-SE">
              <a:solidFill>
                <a:srgbClr val="002F5F">
                  <a:tint val="75000"/>
                </a:srgbClr>
              </a:solidFill>
              <a:latin typeface="Verdana"/>
            </a:endParaRPr>
          </a:p>
        </p:txBody>
      </p:sp>
      <p:graphicFrame>
        <p:nvGraphicFramePr>
          <p:cNvPr id="13" name="Table 12"/>
          <p:cNvGraphicFramePr>
            <a:graphicFrameLocks noGrp="1"/>
          </p:cNvGraphicFramePr>
          <p:nvPr>
            <p:extLst/>
          </p:nvPr>
        </p:nvGraphicFramePr>
        <p:xfrm>
          <a:off x="752706" y="1795010"/>
          <a:ext cx="7535437" cy="3771900"/>
        </p:xfrm>
        <a:graphic>
          <a:graphicData uri="http://schemas.openxmlformats.org/drawingml/2006/table">
            <a:tbl>
              <a:tblPr firstRow="1" bandRow="1">
                <a:tableStyleId>{073A0DAA-6AF3-43AB-8588-CEC1D06C72B9}</a:tableStyleId>
              </a:tblPr>
              <a:tblGrid>
                <a:gridCol w="2540211">
                  <a:extLst>
                    <a:ext uri="{9D8B030D-6E8A-4147-A177-3AD203B41FA5}">
                      <a16:colId xmlns:a16="http://schemas.microsoft.com/office/drawing/2014/main" xmlns="" val="20000"/>
                    </a:ext>
                  </a:extLst>
                </a:gridCol>
                <a:gridCol w="2225105">
                  <a:extLst>
                    <a:ext uri="{9D8B030D-6E8A-4147-A177-3AD203B41FA5}">
                      <a16:colId xmlns:a16="http://schemas.microsoft.com/office/drawing/2014/main" xmlns="" val="20001"/>
                    </a:ext>
                  </a:extLst>
                </a:gridCol>
                <a:gridCol w="2770121">
                  <a:extLst>
                    <a:ext uri="{9D8B030D-6E8A-4147-A177-3AD203B41FA5}">
                      <a16:colId xmlns:a16="http://schemas.microsoft.com/office/drawing/2014/main" xmlns="" val="20002"/>
                    </a:ext>
                  </a:extLst>
                </a:gridCol>
              </a:tblGrid>
              <a:tr h="525780">
                <a:tc>
                  <a:txBody>
                    <a:bodyPr/>
                    <a:lstStyle/>
                    <a:p>
                      <a:r>
                        <a:rPr lang="en-US" sz="1500" dirty="0">
                          <a:latin typeface="Gill Sans MT" panose="020B0502020104020203" pitchFamily="34" charset="0"/>
                        </a:rPr>
                        <a:t>Simulation name</a:t>
                      </a:r>
                    </a:p>
                    <a:p>
                      <a:endParaRPr lang="en-US" sz="1500" dirty="0">
                        <a:latin typeface="Gill Sans MT" panose="020B0502020104020203" pitchFamily="34" charset="0"/>
                      </a:endParaRPr>
                    </a:p>
                  </a:txBody>
                  <a:tcPr marL="68580" marR="68580" marT="34290" marB="34290"/>
                </a:tc>
                <a:tc>
                  <a:txBody>
                    <a:bodyPr/>
                    <a:lstStyle/>
                    <a:p>
                      <a:pPr algn="ctr"/>
                      <a:r>
                        <a:rPr lang="sv-SE" sz="1500" dirty="0">
                          <a:latin typeface="Gill Sans MT" panose="020B0502020104020203" pitchFamily="34" charset="0"/>
                        </a:rPr>
                        <a:t>Atmosphere</a:t>
                      </a:r>
                      <a:endParaRPr lang="en-US" sz="1500" dirty="0">
                        <a:latin typeface="Gill Sans MT" panose="020B0502020104020203" pitchFamily="34" charset="0"/>
                      </a:endParaRPr>
                    </a:p>
                  </a:txBody>
                  <a:tcPr marL="68580" marR="68580" marT="34290" marB="34290"/>
                </a:tc>
                <a:tc>
                  <a:txBody>
                    <a:bodyPr/>
                    <a:lstStyle/>
                    <a:p>
                      <a:pPr algn="ctr"/>
                      <a:r>
                        <a:rPr lang="sv-SE" sz="1500" dirty="0">
                          <a:latin typeface="Gill Sans MT" panose="020B0502020104020203" pitchFamily="34" charset="0"/>
                        </a:rPr>
                        <a:t>Ocean</a:t>
                      </a:r>
                      <a:endParaRPr lang="en-US" sz="1500" dirty="0">
                        <a:latin typeface="Gill Sans MT" panose="020B0502020104020203" pitchFamily="34" charset="0"/>
                      </a:endParaRPr>
                    </a:p>
                  </a:txBody>
                  <a:tcPr marL="68580" marR="68580" marT="34290" marB="34290"/>
                </a:tc>
                <a:extLst>
                  <a:ext uri="{0D108BD9-81ED-4DB2-BD59-A6C34878D82A}">
                    <a16:rowId xmlns:a16="http://schemas.microsoft.com/office/drawing/2014/main" xmlns="" val="10000"/>
                  </a:ext>
                </a:extLst>
              </a:tr>
              <a:tr h="7543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sv-SE" sz="1500" dirty="0">
                        <a:latin typeface="Gill Sans MT" panose="020B0502020104020203"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sv-SE" sz="1500" dirty="0">
                          <a:latin typeface="Gill Sans MT" panose="020B0502020104020203" pitchFamily="34" charset="0"/>
                        </a:rPr>
                        <a:t>Control</a:t>
                      </a:r>
                    </a:p>
                    <a:p>
                      <a:pPr marL="0" marR="0" indent="0" algn="l" defTabSz="914400" rtl="0" eaLnBrk="1" fontAlgn="auto" latinLnBrk="0" hangingPunct="1">
                        <a:lnSpc>
                          <a:spcPct val="100000"/>
                        </a:lnSpc>
                        <a:spcBef>
                          <a:spcPts val="0"/>
                        </a:spcBef>
                        <a:spcAft>
                          <a:spcPts val="0"/>
                        </a:spcAft>
                        <a:buClrTx/>
                        <a:buSzTx/>
                        <a:buFontTx/>
                        <a:buNone/>
                        <a:tabLst/>
                        <a:defRPr/>
                      </a:pPr>
                      <a:endParaRPr lang="sv-SE" sz="1500" dirty="0">
                        <a:latin typeface="Gill Sans MT" panose="020B0502020104020203" pitchFamily="34" charset="0"/>
                      </a:endParaRPr>
                    </a:p>
                  </a:txBody>
                  <a:tcPr marL="68580" marR="68580" marT="34290" marB="34290"/>
                </a:tc>
                <a:tc>
                  <a:txBody>
                    <a:bodyPr/>
                    <a:lstStyle/>
                    <a:p>
                      <a:pPr algn="ctr"/>
                      <a:endParaRPr lang="sv-SE" sz="1500" dirty="0">
                        <a:latin typeface="Gill Sans MT" panose="020B0502020104020203" pitchFamily="34" charset="0"/>
                      </a:endParaRPr>
                    </a:p>
                    <a:p>
                      <a:pPr algn="ctr"/>
                      <a:r>
                        <a:rPr lang="sv-SE" sz="1500" dirty="0">
                          <a:latin typeface="Gill Sans MT" panose="020B0502020104020203" pitchFamily="34" charset="0"/>
                        </a:rPr>
                        <a:t>2000 </a:t>
                      </a:r>
                      <a:r>
                        <a:rPr lang="sv-SE" sz="1500" dirty="0" err="1">
                          <a:latin typeface="Gill Sans MT" panose="020B0502020104020203" pitchFamily="34" charset="0"/>
                        </a:rPr>
                        <a:t>Sulfate</a:t>
                      </a:r>
                      <a:r>
                        <a:rPr lang="sv-SE" sz="1500" dirty="0">
                          <a:latin typeface="Gill Sans MT" panose="020B0502020104020203" pitchFamily="34" charset="0"/>
                        </a:rPr>
                        <a:t> emissions</a:t>
                      </a:r>
                      <a:endParaRPr lang="en-US" sz="1500" dirty="0">
                        <a:latin typeface="Gill Sans MT" panose="020B0502020104020203" pitchFamily="34" charset="0"/>
                      </a:endParaRPr>
                    </a:p>
                  </a:txBody>
                  <a:tcPr marL="68580" marR="68580" marT="34290" marB="34290"/>
                </a:tc>
                <a:tc>
                  <a:txBody>
                    <a:bodyPr/>
                    <a:lstStyle/>
                    <a:p>
                      <a:pPr algn="ctr"/>
                      <a:endParaRPr lang="sv-SE" sz="1500" dirty="0">
                        <a:latin typeface="Gill Sans MT" panose="020B0502020104020203" pitchFamily="34" charset="0"/>
                      </a:endParaRPr>
                    </a:p>
                    <a:p>
                      <a:pPr algn="ctr"/>
                      <a:r>
                        <a:rPr lang="sv-SE" sz="1500" dirty="0">
                          <a:latin typeface="Gill Sans MT" panose="020B0502020104020203" pitchFamily="34" charset="0"/>
                        </a:rPr>
                        <a:t>2000</a:t>
                      </a:r>
                      <a:r>
                        <a:rPr lang="sv-SE" sz="1500" baseline="0" dirty="0">
                          <a:latin typeface="Gill Sans MT" panose="020B0502020104020203" pitchFamily="34" charset="0"/>
                        </a:rPr>
                        <a:t> Ocean heat </a:t>
                      </a:r>
                      <a:r>
                        <a:rPr lang="sv-SE" sz="1500" baseline="0" dirty="0" err="1">
                          <a:latin typeface="Gill Sans MT" panose="020B0502020104020203" pitchFamily="34" charset="0"/>
                        </a:rPr>
                        <a:t>fluxes</a:t>
                      </a:r>
                      <a:endParaRPr lang="sv-SE" sz="1500" dirty="0">
                        <a:latin typeface="Gill Sans MT" panose="020B0502020104020203" pitchFamily="34" charset="0"/>
                      </a:endParaRPr>
                    </a:p>
                  </a:txBody>
                  <a:tcPr marL="68580" marR="68580" marT="34290" marB="34290"/>
                </a:tc>
                <a:extLst>
                  <a:ext uri="{0D108BD9-81ED-4DB2-BD59-A6C34878D82A}">
                    <a16:rowId xmlns:a16="http://schemas.microsoft.com/office/drawing/2014/main" xmlns="" val="10001"/>
                  </a:ext>
                </a:extLst>
              </a:tr>
              <a:tr h="754380">
                <a:tc>
                  <a:txBody>
                    <a:bodyPr/>
                    <a:lstStyle/>
                    <a:p>
                      <a:endParaRPr lang="sv-SE" sz="1500" dirty="0">
                        <a:latin typeface="Gill Sans MT" panose="020B0502020104020203" pitchFamily="34" charset="0"/>
                        <a:sym typeface="Symbol" panose="05050102010706020507" pitchFamily="18" charset="2"/>
                      </a:endParaRPr>
                    </a:p>
                    <a:p>
                      <a:r>
                        <a:rPr lang="sv-SE" sz="1500" dirty="0" err="1">
                          <a:latin typeface="Gill Sans MT" panose="020B0502020104020203" pitchFamily="34" charset="0"/>
                          <a:sym typeface="Symbol" panose="05050102010706020507" pitchFamily="18" charset="2"/>
                        </a:rPr>
                        <a:t>Perturbed</a:t>
                      </a:r>
                      <a:r>
                        <a:rPr lang="sv-SE" sz="1500" baseline="0" dirty="0">
                          <a:latin typeface="Gill Sans MT" panose="020B0502020104020203" pitchFamily="34" charset="0"/>
                          <a:sym typeface="Symbol" panose="05050102010706020507" pitchFamily="18" charset="2"/>
                        </a:rPr>
                        <a:t> Atmosphere</a:t>
                      </a:r>
                    </a:p>
                    <a:p>
                      <a:endParaRPr lang="en-US" sz="1500" dirty="0">
                        <a:latin typeface="Gill Sans MT" panose="020B0502020104020203" pitchFamily="34" charset="0"/>
                      </a:endParaRPr>
                    </a:p>
                  </a:txBody>
                  <a:tcPr marL="68580" marR="68580" marT="34290" marB="34290"/>
                </a:tc>
                <a:tc>
                  <a:txBody>
                    <a:bodyPr/>
                    <a:lstStyle/>
                    <a:p>
                      <a:pPr algn="ctr"/>
                      <a:endParaRPr lang="en-US" sz="1500" dirty="0">
                        <a:latin typeface="Gill Sans MT" panose="020B0502020104020203" pitchFamily="34" charset="0"/>
                      </a:endParaRPr>
                    </a:p>
                    <a:p>
                      <a:pPr algn="ctr"/>
                      <a:r>
                        <a:rPr lang="en-US" sz="1500" dirty="0">
                          <a:latin typeface="Gill Sans MT" panose="020B0502020104020203" pitchFamily="34" charset="0"/>
                        </a:rPr>
                        <a:t>7</a:t>
                      </a:r>
                      <a:r>
                        <a:rPr lang="en-US" sz="1500" dirty="0">
                          <a:latin typeface="Gill Sans MT" panose="020B0502020104020203" pitchFamily="34" charset="0"/>
                          <a:sym typeface="Symbol" panose="05050102010706020507" pitchFamily="18" charset="2"/>
                        </a:rPr>
                        <a:t>EU Sulfate</a:t>
                      </a:r>
                      <a:r>
                        <a:rPr lang="en-US" sz="1500" baseline="0" dirty="0">
                          <a:latin typeface="Gill Sans MT" panose="020B0502020104020203" pitchFamily="34" charset="0"/>
                          <a:sym typeface="Symbol" panose="05050102010706020507" pitchFamily="18" charset="2"/>
                        </a:rPr>
                        <a:t> emissions</a:t>
                      </a:r>
                      <a:endParaRPr lang="en-US" sz="1500" dirty="0">
                        <a:latin typeface="Gill Sans MT" panose="020B0502020104020203" pitchFamily="34" charset="0"/>
                      </a:endParaRPr>
                    </a:p>
                  </a:txBody>
                  <a:tcPr marL="68580" marR="68580" marT="34290" marB="34290"/>
                </a:tc>
                <a:tc>
                  <a:txBody>
                    <a:bodyPr/>
                    <a:lstStyle/>
                    <a:p>
                      <a:pPr algn="ctr"/>
                      <a:endParaRPr lang="en-US" sz="1500" dirty="0">
                        <a:latin typeface="Gill Sans MT" panose="020B05020201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sv-SE" sz="1500" dirty="0">
                          <a:latin typeface="Gill Sans MT" panose="020B0502020104020203" pitchFamily="34" charset="0"/>
                        </a:rPr>
                        <a:t>2000</a:t>
                      </a:r>
                      <a:r>
                        <a:rPr lang="sv-SE" sz="1500" baseline="0" dirty="0">
                          <a:latin typeface="Gill Sans MT" panose="020B0502020104020203" pitchFamily="34" charset="0"/>
                        </a:rPr>
                        <a:t> Ocean heat </a:t>
                      </a:r>
                      <a:r>
                        <a:rPr lang="sv-SE" sz="1500" baseline="0" dirty="0" err="1">
                          <a:latin typeface="Gill Sans MT" panose="020B0502020104020203" pitchFamily="34" charset="0"/>
                        </a:rPr>
                        <a:t>fluxes</a:t>
                      </a:r>
                      <a:endParaRPr lang="sv-SE" sz="1500" dirty="0">
                        <a:latin typeface="Gill Sans MT" panose="020B0502020104020203" pitchFamily="34" charset="0"/>
                      </a:endParaRPr>
                    </a:p>
                    <a:p>
                      <a:pPr algn="ctr"/>
                      <a:endParaRPr lang="en-US" sz="1500" dirty="0">
                        <a:latin typeface="Gill Sans MT" panose="020B0502020104020203" pitchFamily="34" charset="0"/>
                      </a:endParaRPr>
                    </a:p>
                  </a:txBody>
                  <a:tcPr marL="68580" marR="68580" marT="34290" marB="34290"/>
                </a:tc>
                <a:extLst>
                  <a:ext uri="{0D108BD9-81ED-4DB2-BD59-A6C34878D82A}">
                    <a16:rowId xmlns:a16="http://schemas.microsoft.com/office/drawing/2014/main" xmlns="" val="10002"/>
                  </a:ext>
                </a:extLst>
              </a:tr>
              <a:tr h="754380">
                <a:tc>
                  <a:txBody>
                    <a:bodyPr/>
                    <a:lstStyle/>
                    <a:p>
                      <a:endParaRPr lang="en-US" sz="1500" dirty="0">
                        <a:latin typeface="Gill Sans MT" panose="020B0502020104020203" pitchFamily="34" charset="0"/>
                      </a:endParaRPr>
                    </a:p>
                    <a:p>
                      <a:r>
                        <a:rPr lang="en-US" sz="1500" dirty="0">
                          <a:latin typeface="Gill Sans MT" panose="020B0502020104020203" pitchFamily="34" charset="0"/>
                        </a:rPr>
                        <a:t>Perturbed Ocean</a:t>
                      </a:r>
                    </a:p>
                    <a:p>
                      <a:endParaRPr lang="en-US" sz="1500" dirty="0">
                        <a:latin typeface="Gill Sans MT" panose="020B0502020104020203" pitchFamily="34" charset="0"/>
                      </a:endParaRPr>
                    </a:p>
                  </a:txBody>
                  <a:tcPr marL="68580" marR="68580" marT="34290" marB="34290"/>
                </a:tc>
                <a:tc>
                  <a:txBody>
                    <a:bodyPr/>
                    <a:lstStyle/>
                    <a:p>
                      <a:pPr algn="ctr"/>
                      <a:endParaRPr lang="en-US" sz="1500" dirty="0">
                        <a:latin typeface="Gill Sans MT" panose="020B05020201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sv-SE" sz="1500" dirty="0">
                          <a:latin typeface="Gill Sans MT" panose="020B0502020104020203" pitchFamily="34" charset="0"/>
                        </a:rPr>
                        <a:t>2000 </a:t>
                      </a:r>
                      <a:r>
                        <a:rPr lang="sv-SE" sz="1500" dirty="0" err="1">
                          <a:latin typeface="Gill Sans MT" panose="020B0502020104020203" pitchFamily="34" charset="0"/>
                        </a:rPr>
                        <a:t>Sulfate</a:t>
                      </a:r>
                      <a:r>
                        <a:rPr lang="sv-SE" sz="1500" dirty="0">
                          <a:latin typeface="Gill Sans MT" panose="020B0502020104020203" pitchFamily="34" charset="0"/>
                        </a:rPr>
                        <a:t> emissions</a:t>
                      </a:r>
                      <a:endParaRPr lang="en-US" sz="1500" dirty="0">
                        <a:latin typeface="Gill Sans MT" panose="020B0502020104020203" pitchFamily="34" charset="0"/>
                      </a:endParaRPr>
                    </a:p>
                    <a:p>
                      <a:pPr algn="ctr"/>
                      <a:endParaRPr lang="en-US" sz="1500" dirty="0">
                        <a:latin typeface="Gill Sans MT" panose="020B0502020104020203" pitchFamily="34" charset="0"/>
                      </a:endParaRPr>
                    </a:p>
                  </a:txBody>
                  <a:tcPr marL="68580" marR="68580" marT="34290" marB="34290"/>
                </a:tc>
                <a:tc>
                  <a:txBody>
                    <a:bodyPr/>
                    <a:lstStyle/>
                    <a:p>
                      <a:pPr algn="ctr"/>
                      <a:endParaRPr lang="en-US" sz="1500" dirty="0">
                        <a:latin typeface="Gill Sans MT" panose="020B05020201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latin typeface="Gill Sans MT" panose="020B0502020104020203" pitchFamily="34" charset="0"/>
                        </a:rPr>
                        <a:t>7</a:t>
                      </a:r>
                      <a:r>
                        <a:rPr lang="en-US" sz="1500" dirty="0">
                          <a:latin typeface="Gill Sans MT" panose="020B0502020104020203" pitchFamily="34" charset="0"/>
                          <a:sym typeface="Symbol" panose="05050102010706020507" pitchFamily="18" charset="2"/>
                        </a:rPr>
                        <a:t>EU Sulfate</a:t>
                      </a:r>
                      <a:r>
                        <a:rPr lang="en-US" sz="1500" baseline="0" dirty="0">
                          <a:latin typeface="Gill Sans MT" panose="020B0502020104020203" pitchFamily="34" charset="0"/>
                          <a:sym typeface="Symbol" panose="05050102010706020507" pitchFamily="18" charset="2"/>
                        </a:rPr>
                        <a:t> Ocean heat fluxes</a:t>
                      </a:r>
                      <a:endParaRPr lang="en-US" sz="1500" dirty="0">
                        <a:latin typeface="Gill Sans MT" panose="020B0502020104020203" pitchFamily="34" charset="0"/>
                      </a:endParaRPr>
                    </a:p>
                    <a:p>
                      <a:pPr algn="ctr"/>
                      <a:endParaRPr lang="en-US" sz="1500" dirty="0">
                        <a:latin typeface="Gill Sans MT" panose="020B0502020104020203" pitchFamily="34" charset="0"/>
                      </a:endParaRPr>
                    </a:p>
                  </a:txBody>
                  <a:tcPr marL="68580" marR="68580" marT="34290" marB="34290"/>
                </a:tc>
                <a:extLst>
                  <a:ext uri="{0D108BD9-81ED-4DB2-BD59-A6C34878D82A}">
                    <a16:rowId xmlns:a16="http://schemas.microsoft.com/office/drawing/2014/main" xmlns="" val="3646954149"/>
                  </a:ext>
                </a:extLst>
              </a:tr>
              <a:tr h="982980">
                <a:tc>
                  <a:txBody>
                    <a:bodyPr/>
                    <a:lstStyle/>
                    <a:p>
                      <a:endParaRPr lang="en-US" sz="1500" dirty="0">
                        <a:latin typeface="Gill Sans MT" panose="020B0502020104020203" pitchFamily="34" charset="0"/>
                      </a:endParaRPr>
                    </a:p>
                    <a:p>
                      <a:r>
                        <a:rPr lang="en-US" sz="1500" dirty="0">
                          <a:latin typeface="Gill Sans MT" panose="020B0502020104020203" pitchFamily="34" charset="0"/>
                        </a:rPr>
                        <a:t>Perturbed Atmosphere + Ocean</a:t>
                      </a:r>
                    </a:p>
                    <a:p>
                      <a:endParaRPr lang="en-US" sz="1500" dirty="0">
                        <a:latin typeface="Gill Sans MT" panose="020B0502020104020203" pitchFamily="34" charset="0"/>
                      </a:endParaRPr>
                    </a:p>
                  </a:txBody>
                  <a:tcPr marL="68580" marR="68580" marT="34290" marB="34290"/>
                </a:tc>
                <a:tc>
                  <a:txBody>
                    <a:bodyPr/>
                    <a:lstStyle/>
                    <a:p>
                      <a:pPr algn="ctr"/>
                      <a:endParaRPr lang="en-US" sz="1500" dirty="0">
                        <a:latin typeface="Gill Sans MT" panose="020B05020201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latin typeface="Gill Sans MT" panose="020B0502020104020203" pitchFamily="34" charset="0"/>
                        </a:rPr>
                        <a:t>7</a:t>
                      </a:r>
                      <a:r>
                        <a:rPr lang="en-US" sz="1500" dirty="0">
                          <a:latin typeface="Gill Sans MT" panose="020B0502020104020203" pitchFamily="34" charset="0"/>
                          <a:sym typeface="Symbol" panose="05050102010706020507" pitchFamily="18" charset="2"/>
                        </a:rPr>
                        <a:t>EU Sulfate</a:t>
                      </a:r>
                      <a:r>
                        <a:rPr lang="en-US" sz="1500" baseline="0" dirty="0">
                          <a:latin typeface="Gill Sans MT" panose="020B0502020104020203" pitchFamily="34" charset="0"/>
                          <a:sym typeface="Symbol" panose="05050102010706020507" pitchFamily="18" charset="2"/>
                        </a:rPr>
                        <a:t> emissions</a:t>
                      </a:r>
                      <a:endParaRPr lang="en-US" sz="1500" dirty="0">
                        <a:latin typeface="Gill Sans MT" panose="020B0502020104020203" pitchFamily="34" charset="0"/>
                      </a:endParaRPr>
                    </a:p>
                    <a:p>
                      <a:pPr algn="ctr"/>
                      <a:endParaRPr lang="en-US" sz="1500" dirty="0">
                        <a:latin typeface="Gill Sans MT" panose="020B0502020104020203" pitchFamily="34" charset="0"/>
                      </a:endParaRPr>
                    </a:p>
                  </a:txBody>
                  <a:tcPr marL="68580" marR="68580" marT="34290" marB="34290"/>
                </a:tc>
                <a:tc>
                  <a:txBody>
                    <a:bodyPr/>
                    <a:lstStyle/>
                    <a:p>
                      <a:pPr algn="ctr"/>
                      <a:endParaRPr lang="en-US" sz="1500" dirty="0">
                        <a:latin typeface="Gill Sans MT" panose="020B05020201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latin typeface="Gill Sans MT" panose="020B0502020104020203" pitchFamily="34" charset="0"/>
                        </a:rPr>
                        <a:t>7</a:t>
                      </a:r>
                      <a:r>
                        <a:rPr lang="en-US" sz="1500" dirty="0">
                          <a:latin typeface="Gill Sans MT" panose="020B0502020104020203" pitchFamily="34" charset="0"/>
                          <a:sym typeface="Symbol" panose="05050102010706020507" pitchFamily="18" charset="2"/>
                        </a:rPr>
                        <a:t>EU Sulfate</a:t>
                      </a:r>
                      <a:r>
                        <a:rPr lang="en-US" sz="1500" baseline="0" dirty="0">
                          <a:latin typeface="Gill Sans MT" panose="020B0502020104020203" pitchFamily="34" charset="0"/>
                          <a:sym typeface="Symbol" panose="05050102010706020507" pitchFamily="18" charset="2"/>
                        </a:rPr>
                        <a:t> Ocean heat fluxes</a:t>
                      </a:r>
                      <a:endParaRPr lang="en-US" sz="1500" dirty="0">
                        <a:latin typeface="Gill Sans MT" panose="020B0502020104020203" pitchFamily="34" charset="0"/>
                      </a:endParaRPr>
                    </a:p>
                    <a:p>
                      <a:pPr algn="ctr"/>
                      <a:endParaRPr lang="en-US" sz="1500" dirty="0">
                        <a:latin typeface="Gill Sans MT" panose="020B0502020104020203" pitchFamily="34" charset="0"/>
                      </a:endParaRPr>
                    </a:p>
                  </a:txBody>
                  <a:tcPr marL="68580" marR="68580" marT="34290" marB="34290"/>
                </a:tc>
                <a:extLst>
                  <a:ext uri="{0D108BD9-81ED-4DB2-BD59-A6C34878D82A}">
                    <a16:rowId xmlns:a16="http://schemas.microsoft.com/office/drawing/2014/main" xmlns="" val="2390550876"/>
                  </a:ext>
                </a:extLst>
              </a:tr>
            </a:tbl>
          </a:graphicData>
        </a:graphic>
      </p:graphicFrame>
      <p:sp>
        <p:nvSpPr>
          <p:cNvPr id="16" name="Rectangle 2"/>
          <p:cNvSpPr txBox="1">
            <a:spLocks noChangeArrowheads="1"/>
          </p:cNvSpPr>
          <p:nvPr/>
        </p:nvSpPr>
        <p:spPr>
          <a:xfrm>
            <a:off x="1264733" y="948566"/>
            <a:ext cx="6610214" cy="854869"/>
          </a:xfrm>
          <a:prstGeom prst="rect">
            <a:avLst/>
          </a:prstGeom>
        </p:spPr>
        <p:txBody>
          <a:bodyPr vert="horz" lIns="68580" tIns="34290" rIns="68580" bIns="34290" rtlCol="0" anchor="t" anchorCtr="0">
            <a:normAutofit/>
          </a:bodyPr>
          <a:lstStyle>
            <a:lvl1pPr algn="l" defTabSz="914400" rtl="0" eaLnBrk="1" latinLnBrk="0" hangingPunct="1">
              <a:spcBef>
                <a:spcPct val="0"/>
              </a:spcBef>
              <a:buNone/>
              <a:defRPr sz="2600" b="1" kern="1200">
                <a:solidFill>
                  <a:srgbClr val="002F5F"/>
                </a:solidFill>
                <a:latin typeface="+mj-lt"/>
                <a:ea typeface="+mj-ea"/>
                <a:cs typeface="+mj-cs"/>
              </a:defRPr>
            </a:lvl1pPr>
          </a:lstStyle>
          <a:p>
            <a:pPr algn="ctr" defTabSz="685800">
              <a:defRPr/>
            </a:pPr>
            <a:r>
              <a:rPr lang="sv-SE" sz="2550" dirty="0" err="1">
                <a:latin typeface="Gill Sans MT" pitchFamily="34" charset="0"/>
              </a:rPr>
              <a:t>Slab</a:t>
            </a:r>
            <a:r>
              <a:rPr lang="sv-SE" sz="2550" dirty="0">
                <a:latin typeface="Gill Sans MT" pitchFamily="34" charset="0"/>
              </a:rPr>
              <a:t> ocean simulations</a:t>
            </a:r>
          </a:p>
          <a:p>
            <a:pPr algn="ctr" defTabSz="685800">
              <a:defRPr/>
            </a:pPr>
            <a:endParaRPr lang="sv-SE" sz="2100" dirty="0">
              <a:latin typeface="Gill Sans MT" pitchFamily="34" charset="0"/>
            </a:endParaRPr>
          </a:p>
        </p:txBody>
      </p:sp>
      <p:sp>
        <p:nvSpPr>
          <p:cNvPr id="5" name="Rectangle 2"/>
          <p:cNvSpPr txBox="1">
            <a:spLocks noChangeArrowheads="1"/>
          </p:cNvSpPr>
          <p:nvPr/>
        </p:nvSpPr>
        <p:spPr>
          <a:xfrm>
            <a:off x="7175254" y="5685412"/>
            <a:ext cx="1726676" cy="288620"/>
          </a:xfrm>
          <a:prstGeom prst="rect">
            <a:avLst/>
          </a:prstGeom>
        </p:spPr>
        <p:txBody>
          <a:bodyPr vert="horz" lIns="68580" tIns="34290" rIns="68580" bIns="34290" rtlCol="0" anchor="t" anchorCtr="0">
            <a:normAutofit fontScale="92500"/>
          </a:bodyPr>
          <a:lstStyle>
            <a:lvl1pPr algn="l" defTabSz="914400" rtl="0" eaLnBrk="1" latinLnBrk="0" hangingPunct="1">
              <a:spcBef>
                <a:spcPct val="0"/>
              </a:spcBef>
              <a:buNone/>
              <a:defRPr sz="2600" b="1" kern="1200">
                <a:solidFill>
                  <a:srgbClr val="002F5F"/>
                </a:solidFill>
                <a:latin typeface="+mj-lt"/>
                <a:ea typeface="+mj-ea"/>
                <a:cs typeface="+mj-cs"/>
              </a:defRPr>
            </a:lvl1pPr>
          </a:lstStyle>
          <a:p>
            <a:pPr algn="ctr"/>
            <a:r>
              <a:rPr lang="en-US" sz="1350" b="0" dirty="0">
                <a:latin typeface="Gill Sans MT" pitchFamily="34" charset="0"/>
              </a:rPr>
              <a:t>Krishnan et al., in prep.</a:t>
            </a:r>
            <a:endParaRPr lang="sv-SE" sz="1350" b="0" dirty="0">
              <a:latin typeface="Gill Sans MT" pitchFamily="34" charset="0"/>
            </a:endParaRPr>
          </a:p>
        </p:txBody>
      </p:sp>
    </p:spTree>
    <p:extLst>
      <p:ext uri="{BB962C8B-B14F-4D97-AF65-F5344CB8AC3E}">
        <p14:creationId xmlns:p14="http://schemas.microsoft.com/office/powerpoint/2010/main" val="21800013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srcRect t="7362" r="52108" b="47809"/>
          <a:stretch/>
        </p:blipFill>
        <p:spPr>
          <a:xfrm>
            <a:off x="898859" y="1812132"/>
            <a:ext cx="3670981" cy="1851751"/>
          </a:xfrm>
          <a:prstGeom prst="rect">
            <a:avLst/>
          </a:prstGeom>
        </p:spPr>
      </p:pic>
      <p:pic>
        <p:nvPicPr>
          <p:cNvPr id="14" name="Picture 13"/>
          <p:cNvPicPr>
            <a:picLocks noChangeAspect="1"/>
          </p:cNvPicPr>
          <p:nvPr/>
        </p:nvPicPr>
        <p:blipFill rotWithShape="1">
          <a:blip r:embed="rId3"/>
          <a:srcRect l="48617" t="54434" r="5078"/>
          <a:stretch/>
        </p:blipFill>
        <p:spPr>
          <a:xfrm>
            <a:off x="4706398" y="3822762"/>
            <a:ext cx="3549269" cy="1882199"/>
          </a:xfrm>
          <a:prstGeom prst="rect">
            <a:avLst/>
          </a:prstGeom>
        </p:spPr>
      </p:pic>
      <p:pic>
        <p:nvPicPr>
          <p:cNvPr id="150" name="Image" descr="Image"/>
          <p:cNvPicPr>
            <a:picLocks noChangeAspect="1"/>
          </p:cNvPicPr>
          <p:nvPr/>
        </p:nvPicPr>
        <p:blipFill>
          <a:blip r:embed="rId4">
            <a:extLst/>
          </a:blip>
          <a:stretch>
            <a:fillRect/>
          </a:stretch>
        </p:blipFill>
        <p:spPr>
          <a:xfrm>
            <a:off x="3277544" y="5647849"/>
            <a:ext cx="2727960" cy="363206"/>
          </a:xfrm>
          <a:prstGeom prst="rect">
            <a:avLst/>
          </a:prstGeom>
          <a:ln w="12700">
            <a:miter lim="400000"/>
          </a:ln>
        </p:spPr>
      </p:pic>
      <p:sp>
        <p:nvSpPr>
          <p:cNvPr id="152" name="Fully Coupled"/>
          <p:cNvSpPr txBox="1"/>
          <p:nvPr/>
        </p:nvSpPr>
        <p:spPr>
          <a:xfrm>
            <a:off x="2306349" y="1574921"/>
            <a:ext cx="1099260" cy="2487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p>
            <a:pPr algn="ctr" defTabSz="308063" hangingPunct="0">
              <a:defRPr/>
            </a:pPr>
            <a:r>
              <a:rPr sz="1265" b="1" kern="0">
                <a:solidFill>
                  <a:srgbClr val="000000"/>
                </a:solidFill>
                <a:latin typeface="Gill Sans MT" panose="020B0502020104020203" pitchFamily="34" charset="0"/>
                <a:sym typeface="Helvetica Neue"/>
              </a:rPr>
              <a:t>Fully Coupled</a:t>
            </a:r>
          </a:p>
        </p:txBody>
      </p:sp>
      <p:grpSp>
        <p:nvGrpSpPr>
          <p:cNvPr id="5" name="Group 4"/>
          <p:cNvGrpSpPr/>
          <p:nvPr/>
        </p:nvGrpSpPr>
        <p:grpSpPr>
          <a:xfrm>
            <a:off x="920252" y="3568084"/>
            <a:ext cx="3624643" cy="2121797"/>
            <a:chOff x="1227002" y="3614445"/>
            <a:chExt cx="4832857" cy="2829063"/>
          </a:xfrm>
        </p:grpSpPr>
        <p:pic>
          <p:nvPicPr>
            <p:cNvPr id="13" name="Picture 12"/>
            <p:cNvPicPr>
              <a:picLocks noChangeAspect="1"/>
            </p:cNvPicPr>
            <p:nvPr/>
          </p:nvPicPr>
          <p:blipFill rotWithShape="1">
            <a:blip r:embed="rId3"/>
            <a:srcRect t="54434" r="52712"/>
            <a:stretch/>
          </p:blipFill>
          <p:spPr>
            <a:xfrm>
              <a:off x="1227002" y="3933909"/>
              <a:ext cx="4832857" cy="2509599"/>
            </a:xfrm>
            <a:prstGeom prst="rect">
              <a:avLst/>
            </a:prstGeom>
          </p:spPr>
        </p:pic>
        <p:sp>
          <p:nvSpPr>
            <p:cNvPr id="153" name="Perturbed Ocean"/>
            <p:cNvSpPr txBox="1"/>
            <p:nvPr/>
          </p:nvSpPr>
          <p:spPr>
            <a:xfrm>
              <a:off x="2892389" y="3614445"/>
              <a:ext cx="1831164" cy="331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p>
              <a:pPr algn="ctr" defTabSz="308063" hangingPunct="0">
                <a:defRPr/>
              </a:pPr>
              <a:r>
                <a:rPr sz="1265" b="1" kern="0" dirty="0">
                  <a:solidFill>
                    <a:srgbClr val="000000"/>
                  </a:solidFill>
                  <a:latin typeface="Gill Sans MT" panose="020B0502020104020203" pitchFamily="34" charset="0"/>
                  <a:sym typeface="Helvetica Neue"/>
                </a:rPr>
                <a:t>Perturbed Ocean</a:t>
              </a:r>
            </a:p>
          </p:txBody>
        </p:sp>
      </p:grpSp>
      <p:grpSp>
        <p:nvGrpSpPr>
          <p:cNvPr id="4" name="Group 3"/>
          <p:cNvGrpSpPr/>
          <p:nvPr/>
        </p:nvGrpSpPr>
        <p:grpSpPr>
          <a:xfrm>
            <a:off x="4641525" y="1574922"/>
            <a:ext cx="3614143" cy="2073881"/>
            <a:chOff x="6188699" y="956895"/>
            <a:chExt cx="4818857" cy="2765175"/>
          </a:xfrm>
        </p:grpSpPr>
        <p:pic>
          <p:nvPicPr>
            <p:cNvPr id="12" name="Picture 11"/>
            <p:cNvPicPr>
              <a:picLocks noChangeAspect="1"/>
            </p:cNvPicPr>
            <p:nvPr/>
          </p:nvPicPr>
          <p:blipFill rotWithShape="1">
            <a:blip r:embed="rId3"/>
            <a:srcRect l="47771" t="7569" r="5078" b="48258"/>
            <a:stretch/>
          </p:blipFill>
          <p:spPr>
            <a:xfrm>
              <a:off x="6188699" y="1289162"/>
              <a:ext cx="4818857" cy="2432908"/>
            </a:xfrm>
            <a:prstGeom prst="rect">
              <a:avLst/>
            </a:prstGeom>
          </p:spPr>
        </p:pic>
        <p:sp>
          <p:nvSpPr>
            <p:cNvPr id="154" name="Perturbed Atmosphere"/>
            <p:cNvSpPr txBox="1"/>
            <p:nvPr/>
          </p:nvSpPr>
          <p:spPr>
            <a:xfrm>
              <a:off x="7512182" y="956895"/>
              <a:ext cx="2442442" cy="331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p>
              <a:pPr algn="ctr" defTabSz="308063" hangingPunct="0">
                <a:defRPr/>
              </a:pPr>
              <a:r>
                <a:rPr sz="1265" b="1" kern="0">
                  <a:solidFill>
                    <a:srgbClr val="000000"/>
                  </a:solidFill>
                  <a:latin typeface="Gill Sans MT" panose="020B0502020104020203" pitchFamily="34" charset="0"/>
                  <a:sym typeface="Helvetica Neue"/>
                </a:rPr>
                <a:t>Perturbed Atmosphere</a:t>
              </a:r>
            </a:p>
          </p:txBody>
        </p:sp>
      </p:grpSp>
      <p:sp>
        <p:nvSpPr>
          <p:cNvPr id="155" name="Perturbed Atmosphere + Ocean"/>
          <p:cNvSpPr txBox="1"/>
          <p:nvPr/>
        </p:nvSpPr>
        <p:spPr>
          <a:xfrm>
            <a:off x="5294299" y="3579017"/>
            <a:ext cx="2511505" cy="2487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p>
            <a:pPr algn="ctr" defTabSz="308063" hangingPunct="0">
              <a:defRPr/>
            </a:pPr>
            <a:r>
              <a:rPr sz="1265" b="1" kern="0" dirty="0">
                <a:solidFill>
                  <a:srgbClr val="000000"/>
                </a:solidFill>
                <a:latin typeface="Gill Sans MT" panose="020B0502020104020203" pitchFamily="34" charset="0"/>
                <a:sym typeface="Helvetica Neue"/>
              </a:rPr>
              <a:t>Perturbed Atmosphere + Ocean</a:t>
            </a:r>
          </a:p>
        </p:txBody>
      </p:sp>
      <p:sp>
        <p:nvSpPr>
          <p:cNvPr id="156" name="(ºC)"/>
          <p:cNvSpPr txBox="1"/>
          <p:nvPr/>
        </p:nvSpPr>
        <p:spPr>
          <a:xfrm>
            <a:off x="5982261" y="5660366"/>
            <a:ext cx="384321" cy="2487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p>
            <a:pPr algn="ctr" defTabSz="308063" hangingPunct="0">
              <a:defRPr/>
            </a:pPr>
            <a:r>
              <a:rPr lang="en-US" sz="1265" b="1" kern="0" dirty="0">
                <a:solidFill>
                  <a:srgbClr val="000000"/>
                </a:solidFill>
                <a:latin typeface="Gill Sans MT" panose="020B0502020104020203" pitchFamily="34" charset="0"/>
                <a:sym typeface="Helvetica Neue"/>
              </a:rPr>
              <a:t>[</a:t>
            </a:r>
            <a:r>
              <a:rPr sz="1265" b="1" kern="0" dirty="0">
                <a:solidFill>
                  <a:srgbClr val="000000"/>
                </a:solidFill>
                <a:latin typeface="Gill Sans MT" panose="020B0502020104020203" pitchFamily="34" charset="0"/>
                <a:sym typeface="Helvetica Neue"/>
              </a:rPr>
              <a:t>ºC</a:t>
            </a:r>
            <a:r>
              <a:rPr lang="en-US" sz="1265" b="1" kern="0" dirty="0">
                <a:solidFill>
                  <a:srgbClr val="000000"/>
                </a:solidFill>
                <a:latin typeface="Gill Sans MT" panose="020B0502020104020203" pitchFamily="34" charset="0"/>
                <a:sym typeface="Helvetica Neue"/>
              </a:rPr>
              <a:t>]</a:t>
            </a:r>
            <a:endParaRPr sz="1265" b="1" kern="0" dirty="0">
              <a:solidFill>
                <a:srgbClr val="000000"/>
              </a:solidFill>
              <a:latin typeface="Gill Sans MT" panose="020B0502020104020203" pitchFamily="34" charset="0"/>
              <a:sym typeface="Helvetica Neue"/>
            </a:endParaRPr>
          </a:p>
        </p:txBody>
      </p:sp>
      <p:sp>
        <p:nvSpPr>
          <p:cNvPr id="15" name="Rectangle 2"/>
          <p:cNvSpPr txBox="1">
            <a:spLocks noChangeArrowheads="1"/>
          </p:cNvSpPr>
          <p:nvPr/>
        </p:nvSpPr>
        <p:spPr>
          <a:xfrm>
            <a:off x="1264733" y="923476"/>
            <a:ext cx="6610214" cy="854869"/>
          </a:xfrm>
          <a:prstGeom prst="rect">
            <a:avLst/>
          </a:prstGeom>
        </p:spPr>
        <p:txBody>
          <a:bodyPr vert="horz" lIns="68580" tIns="34290" rIns="68580" bIns="34290" rtlCol="0" anchor="t" anchorCtr="0">
            <a:normAutofit/>
          </a:bodyPr>
          <a:lstStyle>
            <a:lvl1pPr algn="l" defTabSz="914400" rtl="0" eaLnBrk="1" latinLnBrk="0" hangingPunct="1">
              <a:spcBef>
                <a:spcPct val="0"/>
              </a:spcBef>
              <a:buNone/>
              <a:defRPr sz="2600" b="1" kern="1200">
                <a:solidFill>
                  <a:srgbClr val="002F5F"/>
                </a:solidFill>
                <a:latin typeface="+mj-lt"/>
                <a:ea typeface="+mj-ea"/>
                <a:cs typeface="+mj-cs"/>
              </a:defRPr>
            </a:lvl1pPr>
          </a:lstStyle>
          <a:p>
            <a:pPr algn="ctr" defTabSz="685800">
              <a:defRPr/>
            </a:pPr>
            <a:r>
              <a:rPr lang="sv-SE" sz="2550" dirty="0">
                <a:latin typeface="Gill Sans MT" pitchFamily="34" charset="0"/>
              </a:rPr>
              <a:t>Change in </a:t>
            </a:r>
            <a:r>
              <a:rPr lang="sv-SE" sz="2550" dirty="0" err="1">
                <a:latin typeface="Gill Sans MT" pitchFamily="34" charset="0"/>
              </a:rPr>
              <a:t>surface</a:t>
            </a:r>
            <a:r>
              <a:rPr lang="sv-SE" sz="2550" dirty="0">
                <a:latin typeface="Gill Sans MT" pitchFamily="34" charset="0"/>
              </a:rPr>
              <a:t> </a:t>
            </a:r>
            <a:r>
              <a:rPr lang="sv-SE" sz="2550" dirty="0" err="1">
                <a:latin typeface="Gill Sans MT" pitchFamily="34" charset="0"/>
              </a:rPr>
              <a:t>temperature</a:t>
            </a:r>
            <a:r>
              <a:rPr lang="sv-SE" sz="2550" dirty="0">
                <a:latin typeface="Gill Sans MT" pitchFamily="34" charset="0"/>
              </a:rPr>
              <a:t> </a:t>
            </a:r>
          </a:p>
          <a:p>
            <a:pPr algn="ctr" defTabSz="685800">
              <a:defRPr/>
            </a:pPr>
            <a:r>
              <a:rPr lang="sv-SE" sz="1650" dirty="0">
                <a:latin typeface="Gill Sans MT" pitchFamily="34" charset="0"/>
              </a:rPr>
              <a:t>(</a:t>
            </a:r>
            <a:r>
              <a:rPr lang="sv-SE" sz="1650" dirty="0" err="1">
                <a:latin typeface="Gill Sans MT" pitchFamily="34" charset="0"/>
              </a:rPr>
              <a:t>control</a:t>
            </a:r>
            <a:r>
              <a:rPr lang="sv-SE" sz="1650" dirty="0">
                <a:latin typeface="Gill Sans MT" pitchFamily="34" charset="0"/>
              </a:rPr>
              <a:t> vs. </a:t>
            </a:r>
            <a:r>
              <a:rPr lang="sv-SE" sz="1650" dirty="0" err="1">
                <a:latin typeface="Gill Sans MT" pitchFamily="34" charset="0"/>
              </a:rPr>
              <a:t>sensitivity</a:t>
            </a:r>
            <a:r>
              <a:rPr lang="sv-SE" sz="1650" dirty="0">
                <a:latin typeface="Gill Sans MT" pitchFamily="34" charset="0"/>
              </a:rPr>
              <a:t> experiment)</a:t>
            </a:r>
          </a:p>
          <a:p>
            <a:pPr algn="ctr" defTabSz="685800">
              <a:defRPr/>
            </a:pPr>
            <a:endParaRPr lang="sv-SE" sz="2100" dirty="0">
              <a:latin typeface="Gill Sans MT" pitchFamily="34" charset="0"/>
            </a:endParaRPr>
          </a:p>
        </p:txBody>
      </p:sp>
      <p:sp>
        <p:nvSpPr>
          <p:cNvPr id="16" name="textruta 3"/>
          <p:cNvSpPr txBox="1"/>
          <p:nvPr/>
        </p:nvSpPr>
        <p:spPr>
          <a:xfrm>
            <a:off x="1" y="5608605"/>
            <a:ext cx="3086100" cy="461665"/>
          </a:xfrm>
          <a:prstGeom prst="rect">
            <a:avLst/>
          </a:prstGeom>
          <a:noFill/>
        </p:spPr>
        <p:txBody>
          <a:bodyPr wrap="square" rtlCol="0">
            <a:spAutoFit/>
          </a:bodyPr>
          <a:lstStyle/>
          <a:p>
            <a:pPr algn="ctr" defTabSz="685800">
              <a:defRPr/>
            </a:pPr>
            <a:r>
              <a:rPr lang="en-US" sz="1200" dirty="0">
                <a:solidFill>
                  <a:srgbClr val="002F5F"/>
                </a:solidFill>
                <a:latin typeface="Gill Sans MT" panose="020B0502020104020203" pitchFamily="34" charset="0"/>
              </a:rPr>
              <a:t>Dotted areas indicate significance at &lt; 5% level (student’s t-test)</a:t>
            </a:r>
          </a:p>
        </p:txBody>
      </p:sp>
      <p:sp>
        <p:nvSpPr>
          <p:cNvPr id="17" name="Rectangle 2"/>
          <p:cNvSpPr txBox="1">
            <a:spLocks noChangeArrowheads="1"/>
          </p:cNvSpPr>
          <p:nvPr/>
        </p:nvSpPr>
        <p:spPr>
          <a:xfrm>
            <a:off x="7175254" y="5685412"/>
            <a:ext cx="1726676" cy="288620"/>
          </a:xfrm>
          <a:prstGeom prst="rect">
            <a:avLst/>
          </a:prstGeom>
        </p:spPr>
        <p:txBody>
          <a:bodyPr vert="horz" lIns="68580" tIns="34290" rIns="68580" bIns="34290" rtlCol="0" anchor="t" anchorCtr="0">
            <a:normAutofit fontScale="92500"/>
          </a:bodyPr>
          <a:lstStyle>
            <a:lvl1pPr algn="l" defTabSz="914400" rtl="0" eaLnBrk="1" latinLnBrk="0" hangingPunct="1">
              <a:spcBef>
                <a:spcPct val="0"/>
              </a:spcBef>
              <a:buNone/>
              <a:defRPr sz="2600" b="1" kern="1200">
                <a:solidFill>
                  <a:srgbClr val="002F5F"/>
                </a:solidFill>
                <a:latin typeface="+mj-lt"/>
                <a:ea typeface="+mj-ea"/>
                <a:cs typeface="+mj-cs"/>
              </a:defRPr>
            </a:lvl1pPr>
          </a:lstStyle>
          <a:p>
            <a:pPr algn="ctr"/>
            <a:r>
              <a:rPr lang="en-US" sz="1350" b="0" dirty="0">
                <a:latin typeface="Gill Sans MT" pitchFamily="34" charset="0"/>
              </a:rPr>
              <a:t>Krishnan et al., in prep.</a:t>
            </a:r>
            <a:endParaRPr lang="sv-SE" sz="1350" b="0" dirty="0">
              <a:latin typeface="Gill Sans MT" pitchFamily="34" charset="0"/>
            </a:endParaRPr>
          </a:p>
        </p:txBody>
      </p:sp>
    </p:spTree>
    <p:extLst>
      <p:ext uri="{BB962C8B-B14F-4D97-AF65-F5344CB8AC3E}">
        <p14:creationId xmlns:p14="http://schemas.microsoft.com/office/powerpoint/2010/main" val="109155287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srcRect l="48585" t="3697" b="51498"/>
          <a:stretch/>
        </p:blipFill>
        <p:spPr>
          <a:xfrm>
            <a:off x="4725508" y="1828800"/>
            <a:ext cx="3877547" cy="1853801"/>
          </a:xfrm>
          <a:prstGeom prst="rect">
            <a:avLst/>
          </a:prstGeom>
        </p:spPr>
      </p:pic>
      <p:pic>
        <p:nvPicPr>
          <p:cNvPr id="11" name="Picture 10"/>
          <p:cNvPicPr>
            <a:picLocks noChangeAspect="1"/>
          </p:cNvPicPr>
          <p:nvPr/>
        </p:nvPicPr>
        <p:blipFill rotWithShape="1">
          <a:blip r:embed="rId3"/>
          <a:srcRect t="3612" r="51036" b="51842"/>
          <a:stretch/>
        </p:blipFill>
        <p:spPr>
          <a:xfrm>
            <a:off x="879292" y="1828956"/>
            <a:ext cx="3692708" cy="1843088"/>
          </a:xfrm>
          <a:prstGeom prst="rect">
            <a:avLst/>
          </a:prstGeom>
        </p:spPr>
      </p:pic>
      <p:pic>
        <p:nvPicPr>
          <p:cNvPr id="19" name="Picture 18"/>
          <p:cNvPicPr>
            <a:picLocks noChangeAspect="1"/>
          </p:cNvPicPr>
          <p:nvPr/>
        </p:nvPicPr>
        <p:blipFill rotWithShape="1">
          <a:blip r:embed="rId3"/>
          <a:srcRect t="51955" r="51225"/>
          <a:stretch/>
        </p:blipFill>
        <p:spPr>
          <a:xfrm>
            <a:off x="865005" y="3821906"/>
            <a:ext cx="3678421" cy="1987901"/>
          </a:xfrm>
          <a:prstGeom prst="rect">
            <a:avLst/>
          </a:prstGeom>
        </p:spPr>
      </p:pic>
      <p:pic>
        <p:nvPicPr>
          <p:cNvPr id="22" name="Picture 21"/>
          <p:cNvPicPr>
            <a:picLocks noChangeAspect="1"/>
          </p:cNvPicPr>
          <p:nvPr/>
        </p:nvPicPr>
        <p:blipFill rotWithShape="1">
          <a:blip r:embed="rId3"/>
          <a:srcRect l="48775" t="51955"/>
          <a:stretch/>
        </p:blipFill>
        <p:spPr>
          <a:xfrm>
            <a:off x="4713078" y="3816877"/>
            <a:ext cx="3863259" cy="1987901"/>
          </a:xfrm>
          <a:prstGeom prst="rect">
            <a:avLst/>
          </a:prstGeom>
        </p:spPr>
      </p:pic>
      <p:sp>
        <p:nvSpPr>
          <p:cNvPr id="15" name="Rectangle 2"/>
          <p:cNvSpPr txBox="1">
            <a:spLocks noChangeArrowheads="1"/>
          </p:cNvSpPr>
          <p:nvPr/>
        </p:nvSpPr>
        <p:spPr>
          <a:xfrm>
            <a:off x="1264733" y="923476"/>
            <a:ext cx="6610214" cy="854869"/>
          </a:xfrm>
          <a:prstGeom prst="rect">
            <a:avLst/>
          </a:prstGeom>
        </p:spPr>
        <p:txBody>
          <a:bodyPr vert="horz" lIns="68580" tIns="34290" rIns="68580" bIns="34290" rtlCol="0" anchor="t" anchorCtr="0">
            <a:normAutofit/>
          </a:bodyPr>
          <a:lstStyle>
            <a:lvl1pPr algn="l" defTabSz="914400" rtl="0" eaLnBrk="1" latinLnBrk="0" hangingPunct="1">
              <a:spcBef>
                <a:spcPct val="0"/>
              </a:spcBef>
              <a:buNone/>
              <a:defRPr sz="2600" b="1" kern="1200">
                <a:solidFill>
                  <a:srgbClr val="002F5F"/>
                </a:solidFill>
                <a:latin typeface="+mj-lt"/>
                <a:ea typeface="+mj-ea"/>
                <a:cs typeface="+mj-cs"/>
              </a:defRPr>
            </a:lvl1pPr>
          </a:lstStyle>
          <a:p>
            <a:pPr algn="ctr" defTabSz="685800">
              <a:defRPr/>
            </a:pPr>
            <a:r>
              <a:rPr lang="sv-SE" sz="2550" dirty="0">
                <a:latin typeface="Gill Sans MT" pitchFamily="34" charset="0"/>
              </a:rPr>
              <a:t>Change in </a:t>
            </a:r>
            <a:r>
              <a:rPr lang="sv-SE" sz="2550" dirty="0" err="1">
                <a:latin typeface="Gill Sans MT" pitchFamily="34" charset="0"/>
              </a:rPr>
              <a:t>sea</a:t>
            </a:r>
            <a:r>
              <a:rPr lang="sv-SE" sz="2550" dirty="0">
                <a:latin typeface="Gill Sans MT" pitchFamily="34" charset="0"/>
              </a:rPr>
              <a:t> </a:t>
            </a:r>
            <a:r>
              <a:rPr lang="sv-SE" sz="2550" dirty="0" err="1">
                <a:latin typeface="Gill Sans MT" pitchFamily="34" charset="0"/>
              </a:rPr>
              <a:t>ice</a:t>
            </a:r>
            <a:r>
              <a:rPr lang="sv-SE" sz="2550" dirty="0">
                <a:latin typeface="Gill Sans MT" pitchFamily="34" charset="0"/>
              </a:rPr>
              <a:t> </a:t>
            </a:r>
            <a:r>
              <a:rPr lang="sv-SE" sz="2550" dirty="0" err="1">
                <a:latin typeface="Gill Sans MT" pitchFamily="34" charset="0"/>
              </a:rPr>
              <a:t>fraction</a:t>
            </a:r>
            <a:endParaRPr lang="sv-SE" sz="2550" dirty="0">
              <a:latin typeface="Gill Sans MT" pitchFamily="34" charset="0"/>
            </a:endParaRPr>
          </a:p>
          <a:p>
            <a:pPr algn="ctr" defTabSz="685800">
              <a:defRPr/>
            </a:pPr>
            <a:r>
              <a:rPr lang="sv-SE" sz="1650" dirty="0">
                <a:latin typeface="Gill Sans MT" pitchFamily="34" charset="0"/>
              </a:rPr>
              <a:t>(</a:t>
            </a:r>
            <a:r>
              <a:rPr lang="sv-SE" sz="1650" dirty="0" err="1">
                <a:latin typeface="Gill Sans MT" pitchFamily="34" charset="0"/>
              </a:rPr>
              <a:t>control</a:t>
            </a:r>
            <a:r>
              <a:rPr lang="sv-SE" sz="1650" dirty="0">
                <a:latin typeface="Gill Sans MT" pitchFamily="34" charset="0"/>
              </a:rPr>
              <a:t> vs. </a:t>
            </a:r>
            <a:r>
              <a:rPr lang="sv-SE" sz="1650" dirty="0" err="1">
                <a:latin typeface="Gill Sans MT" pitchFamily="34" charset="0"/>
              </a:rPr>
              <a:t>sensitivity</a:t>
            </a:r>
            <a:r>
              <a:rPr lang="sv-SE" sz="1650" dirty="0">
                <a:latin typeface="Gill Sans MT" pitchFamily="34" charset="0"/>
              </a:rPr>
              <a:t> experiment)</a:t>
            </a:r>
          </a:p>
          <a:p>
            <a:pPr algn="ctr" defTabSz="685800">
              <a:defRPr/>
            </a:pPr>
            <a:endParaRPr lang="sv-SE" sz="2100" dirty="0">
              <a:latin typeface="Gill Sans MT" pitchFamily="34" charset="0"/>
            </a:endParaRPr>
          </a:p>
        </p:txBody>
      </p:sp>
      <p:sp>
        <p:nvSpPr>
          <p:cNvPr id="16" name="textruta 3"/>
          <p:cNvSpPr txBox="1"/>
          <p:nvPr/>
        </p:nvSpPr>
        <p:spPr>
          <a:xfrm>
            <a:off x="1" y="5608606"/>
            <a:ext cx="3086100" cy="461665"/>
          </a:xfrm>
          <a:prstGeom prst="rect">
            <a:avLst/>
          </a:prstGeom>
          <a:noFill/>
        </p:spPr>
        <p:txBody>
          <a:bodyPr wrap="square" rtlCol="0">
            <a:spAutoFit/>
          </a:bodyPr>
          <a:lstStyle/>
          <a:p>
            <a:pPr algn="ctr" defTabSz="685800">
              <a:defRPr/>
            </a:pPr>
            <a:r>
              <a:rPr lang="en-US" sz="1200" dirty="0">
                <a:solidFill>
                  <a:srgbClr val="002F5F"/>
                </a:solidFill>
                <a:latin typeface="Gill Sans MT" panose="020B0502020104020203" pitchFamily="34" charset="0"/>
              </a:rPr>
              <a:t>Dotted areas indicate significance at &lt;5% level (student’s t-test)</a:t>
            </a:r>
          </a:p>
        </p:txBody>
      </p:sp>
      <p:pic>
        <p:nvPicPr>
          <p:cNvPr id="20" name="Image" descr="Image"/>
          <p:cNvPicPr>
            <a:picLocks noChangeAspect="1"/>
          </p:cNvPicPr>
          <p:nvPr/>
        </p:nvPicPr>
        <p:blipFill>
          <a:blip r:embed="rId4">
            <a:extLst/>
          </a:blip>
          <a:stretch>
            <a:fillRect/>
          </a:stretch>
        </p:blipFill>
        <p:spPr>
          <a:xfrm>
            <a:off x="3600048" y="5660578"/>
            <a:ext cx="2340361" cy="357131"/>
          </a:xfrm>
          <a:prstGeom prst="rect">
            <a:avLst/>
          </a:prstGeom>
          <a:ln w="12700">
            <a:miter lim="400000"/>
          </a:ln>
        </p:spPr>
      </p:pic>
      <p:sp>
        <p:nvSpPr>
          <p:cNvPr id="21" name="(%)"/>
          <p:cNvSpPr txBox="1"/>
          <p:nvPr/>
        </p:nvSpPr>
        <p:spPr>
          <a:xfrm>
            <a:off x="5986802" y="5643837"/>
            <a:ext cx="325009" cy="2487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p>
            <a:pPr algn="ctr" defTabSz="308063" hangingPunct="0">
              <a:defRPr/>
            </a:pPr>
            <a:r>
              <a:rPr lang="en-US" sz="1265" b="1" kern="0" dirty="0">
                <a:solidFill>
                  <a:srgbClr val="000000"/>
                </a:solidFill>
                <a:latin typeface="Helvetica Neue"/>
                <a:sym typeface="Helvetica Neue"/>
              </a:rPr>
              <a:t>[</a:t>
            </a:r>
            <a:r>
              <a:rPr sz="1265" b="1" kern="0" dirty="0">
                <a:solidFill>
                  <a:srgbClr val="000000"/>
                </a:solidFill>
                <a:latin typeface="Helvetica Neue"/>
                <a:sym typeface="Helvetica Neue"/>
              </a:rPr>
              <a:t>%</a:t>
            </a:r>
            <a:r>
              <a:rPr lang="en-US" sz="1265" b="1" kern="0" dirty="0">
                <a:solidFill>
                  <a:srgbClr val="000000"/>
                </a:solidFill>
                <a:latin typeface="Helvetica Neue"/>
                <a:sym typeface="Helvetica Neue"/>
              </a:rPr>
              <a:t>]</a:t>
            </a:r>
            <a:endParaRPr sz="1265" b="1" kern="0" dirty="0">
              <a:solidFill>
                <a:srgbClr val="000000"/>
              </a:solidFill>
              <a:latin typeface="Helvetica Neue"/>
              <a:sym typeface="Helvetica Neue"/>
            </a:endParaRPr>
          </a:p>
        </p:txBody>
      </p:sp>
      <p:sp>
        <p:nvSpPr>
          <p:cNvPr id="12" name="Fully Coupled"/>
          <p:cNvSpPr txBox="1"/>
          <p:nvPr/>
        </p:nvSpPr>
        <p:spPr>
          <a:xfrm>
            <a:off x="2306349" y="1574921"/>
            <a:ext cx="1099260" cy="2487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p>
            <a:pPr algn="ctr" defTabSz="308063" hangingPunct="0">
              <a:defRPr/>
            </a:pPr>
            <a:r>
              <a:rPr sz="1265" b="1" kern="0">
                <a:solidFill>
                  <a:srgbClr val="000000"/>
                </a:solidFill>
                <a:latin typeface="Gill Sans MT" panose="020B0502020104020203" pitchFamily="34" charset="0"/>
                <a:sym typeface="Helvetica Neue"/>
              </a:rPr>
              <a:t>Fully Coupled</a:t>
            </a:r>
          </a:p>
        </p:txBody>
      </p:sp>
      <p:sp>
        <p:nvSpPr>
          <p:cNvPr id="13" name="Perturbed Ocean"/>
          <p:cNvSpPr txBox="1"/>
          <p:nvPr/>
        </p:nvSpPr>
        <p:spPr>
          <a:xfrm>
            <a:off x="2169292" y="3568084"/>
            <a:ext cx="1373373" cy="2487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p>
            <a:pPr algn="ctr" defTabSz="308063" hangingPunct="0">
              <a:defRPr/>
            </a:pPr>
            <a:r>
              <a:rPr sz="1265" b="1" kern="0" dirty="0">
                <a:solidFill>
                  <a:srgbClr val="000000"/>
                </a:solidFill>
                <a:latin typeface="Gill Sans MT" panose="020B0502020104020203" pitchFamily="34" charset="0"/>
                <a:sym typeface="Helvetica Neue"/>
              </a:rPr>
              <a:t>Perturbed Ocean</a:t>
            </a:r>
          </a:p>
        </p:txBody>
      </p:sp>
      <p:sp>
        <p:nvSpPr>
          <p:cNvPr id="14" name="Perturbed Atmosphere"/>
          <p:cNvSpPr txBox="1"/>
          <p:nvPr/>
        </p:nvSpPr>
        <p:spPr>
          <a:xfrm>
            <a:off x="5634136" y="1574921"/>
            <a:ext cx="1831832" cy="2487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p>
            <a:pPr algn="ctr" defTabSz="308063" hangingPunct="0">
              <a:defRPr/>
            </a:pPr>
            <a:r>
              <a:rPr sz="1265" b="1" kern="0">
                <a:solidFill>
                  <a:srgbClr val="000000"/>
                </a:solidFill>
                <a:latin typeface="Gill Sans MT" panose="020B0502020104020203" pitchFamily="34" charset="0"/>
                <a:sym typeface="Helvetica Neue"/>
              </a:rPr>
              <a:t>Perturbed Atmosphere</a:t>
            </a:r>
          </a:p>
        </p:txBody>
      </p:sp>
      <p:sp>
        <p:nvSpPr>
          <p:cNvPr id="17" name="Perturbed Atmosphere + Ocean"/>
          <p:cNvSpPr txBox="1"/>
          <p:nvPr/>
        </p:nvSpPr>
        <p:spPr>
          <a:xfrm>
            <a:off x="5294299" y="3579017"/>
            <a:ext cx="2511505" cy="2487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p>
            <a:pPr algn="ctr" defTabSz="308063" hangingPunct="0">
              <a:defRPr/>
            </a:pPr>
            <a:r>
              <a:rPr sz="1265" b="1" kern="0" dirty="0">
                <a:solidFill>
                  <a:srgbClr val="000000"/>
                </a:solidFill>
                <a:latin typeface="Gill Sans MT" panose="020B0502020104020203" pitchFamily="34" charset="0"/>
                <a:sym typeface="Helvetica Neue"/>
              </a:rPr>
              <a:t>Perturbed Atmosphere + Ocean</a:t>
            </a:r>
          </a:p>
        </p:txBody>
      </p:sp>
      <p:sp>
        <p:nvSpPr>
          <p:cNvPr id="23" name="Rectangle 2"/>
          <p:cNvSpPr txBox="1">
            <a:spLocks noChangeArrowheads="1"/>
          </p:cNvSpPr>
          <p:nvPr/>
        </p:nvSpPr>
        <p:spPr>
          <a:xfrm>
            <a:off x="7175254" y="5685412"/>
            <a:ext cx="1726676" cy="288620"/>
          </a:xfrm>
          <a:prstGeom prst="rect">
            <a:avLst/>
          </a:prstGeom>
        </p:spPr>
        <p:txBody>
          <a:bodyPr vert="horz" lIns="68580" tIns="34290" rIns="68580" bIns="34290" rtlCol="0" anchor="t" anchorCtr="0">
            <a:normAutofit fontScale="92500"/>
          </a:bodyPr>
          <a:lstStyle>
            <a:lvl1pPr algn="l" defTabSz="914400" rtl="0" eaLnBrk="1" latinLnBrk="0" hangingPunct="1">
              <a:spcBef>
                <a:spcPct val="0"/>
              </a:spcBef>
              <a:buNone/>
              <a:defRPr sz="2600" b="1" kern="1200">
                <a:solidFill>
                  <a:srgbClr val="002F5F"/>
                </a:solidFill>
                <a:latin typeface="+mj-lt"/>
                <a:ea typeface="+mj-ea"/>
                <a:cs typeface="+mj-cs"/>
              </a:defRPr>
            </a:lvl1pPr>
          </a:lstStyle>
          <a:p>
            <a:pPr algn="ctr"/>
            <a:r>
              <a:rPr lang="en-US" sz="1350" b="0" dirty="0">
                <a:latin typeface="Gill Sans MT" pitchFamily="34" charset="0"/>
              </a:rPr>
              <a:t>Krishnan et al., in prep.</a:t>
            </a:r>
            <a:endParaRPr lang="sv-SE" sz="1350" b="0" dirty="0">
              <a:latin typeface="Gill Sans MT" pitchFamily="34" charset="0"/>
            </a:endParaRPr>
          </a:p>
        </p:txBody>
      </p:sp>
    </p:spTree>
    <p:extLst>
      <p:ext uri="{BB962C8B-B14F-4D97-AF65-F5344CB8AC3E}">
        <p14:creationId xmlns:p14="http://schemas.microsoft.com/office/powerpoint/2010/main" val="2348011554"/>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txBox="1">
            <a:spLocks noChangeArrowheads="1"/>
          </p:cNvSpPr>
          <p:nvPr/>
        </p:nvSpPr>
        <p:spPr>
          <a:xfrm>
            <a:off x="259266" y="923476"/>
            <a:ext cx="8681225" cy="854869"/>
          </a:xfrm>
          <a:prstGeom prst="rect">
            <a:avLst/>
          </a:prstGeom>
        </p:spPr>
        <p:txBody>
          <a:bodyPr vert="horz" lIns="68580" tIns="34290" rIns="68580" bIns="34290" rtlCol="0" anchor="t" anchorCtr="0">
            <a:normAutofit/>
          </a:bodyPr>
          <a:lstStyle>
            <a:lvl1pPr algn="l" defTabSz="914400" rtl="0" eaLnBrk="1" latinLnBrk="0" hangingPunct="1">
              <a:spcBef>
                <a:spcPct val="0"/>
              </a:spcBef>
              <a:buNone/>
              <a:defRPr sz="2600" b="1" kern="1200">
                <a:solidFill>
                  <a:srgbClr val="002F5F"/>
                </a:solidFill>
                <a:latin typeface="+mj-lt"/>
                <a:ea typeface="+mj-ea"/>
                <a:cs typeface="+mj-cs"/>
              </a:defRPr>
            </a:lvl1pPr>
          </a:lstStyle>
          <a:p>
            <a:pPr algn="ctr" defTabSz="685800">
              <a:defRPr/>
            </a:pPr>
            <a:r>
              <a:rPr lang="sv-SE" sz="2775" dirty="0">
                <a:latin typeface="Gill Sans MT" pitchFamily="34" charset="0"/>
              </a:rPr>
              <a:t>Change in </a:t>
            </a:r>
            <a:r>
              <a:rPr lang="sv-SE" sz="2775" dirty="0" err="1">
                <a:latin typeface="Gill Sans MT" pitchFamily="34" charset="0"/>
              </a:rPr>
              <a:t>temperature</a:t>
            </a:r>
            <a:r>
              <a:rPr lang="sv-SE" sz="2775" dirty="0">
                <a:latin typeface="Gill Sans MT" pitchFamily="34" charset="0"/>
              </a:rPr>
              <a:t> and heat </a:t>
            </a:r>
            <a:r>
              <a:rPr lang="sv-SE" sz="2775" dirty="0" err="1">
                <a:latin typeface="Gill Sans MT" pitchFamily="34" charset="0"/>
              </a:rPr>
              <a:t>convergence</a:t>
            </a:r>
            <a:endParaRPr lang="sv-SE" sz="2775" dirty="0">
              <a:latin typeface="Gill Sans MT" pitchFamily="34" charset="0"/>
            </a:endParaRPr>
          </a:p>
          <a:p>
            <a:pPr algn="ctr"/>
            <a:r>
              <a:rPr lang="sv-SE" sz="1650" dirty="0">
                <a:latin typeface="Gill Sans MT" pitchFamily="34" charset="0"/>
              </a:rPr>
              <a:t>(</a:t>
            </a:r>
            <a:r>
              <a:rPr lang="sv-SE" sz="1650" dirty="0" err="1">
                <a:latin typeface="Gill Sans MT" pitchFamily="34" charset="0"/>
              </a:rPr>
              <a:t>control</a:t>
            </a:r>
            <a:r>
              <a:rPr lang="sv-SE" sz="1650" dirty="0">
                <a:latin typeface="Gill Sans MT" pitchFamily="34" charset="0"/>
              </a:rPr>
              <a:t> vs. </a:t>
            </a:r>
            <a:r>
              <a:rPr lang="sv-SE" sz="1650" dirty="0" err="1">
                <a:latin typeface="Gill Sans MT" pitchFamily="34" charset="0"/>
              </a:rPr>
              <a:t>sensitivity</a:t>
            </a:r>
            <a:r>
              <a:rPr lang="sv-SE" sz="1650" dirty="0">
                <a:latin typeface="Gill Sans MT" pitchFamily="34" charset="0"/>
              </a:rPr>
              <a:t> experiment)</a:t>
            </a:r>
          </a:p>
          <a:p>
            <a:pPr algn="ctr" defTabSz="685800">
              <a:defRPr/>
            </a:pPr>
            <a:endParaRPr lang="sv-SE" sz="2100" dirty="0">
              <a:latin typeface="Gill Sans MT" pitchFamily="34" charset="0"/>
            </a:endParaRPr>
          </a:p>
        </p:txBody>
      </p:sp>
      <p:sp>
        <p:nvSpPr>
          <p:cNvPr id="37" name="Perturbed Atmosphere"/>
          <p:cNvSpPr txBox="1"/>
          <p:nvPr/>
        </p:nvSpPr>
        <p:spPr>
          <a:xfrm>
            <a:off x="380948" y="2609289"/>
            <a:ext cx="1081627" cy="2487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p>
            <a:pPr algn="ctr" defTabSz="308063" hangingPunct="0"/>
            <a:r>
              <a:rPr lang="en-US" sz="1265" b="1" kern="0" dirty="0">
                <a:solidFill>
                  <a:srgbClr val="000000"/>
                </a:solidFill>
                <a:latin typeface="Gill Sans MT" panose="020B0502020104020203" pitchFamily="34" charset="0"/>
                <a:sym typeface="Helvetica Neue"/>
              </a:rPr>
              <a:t>Temperature</a:t>
            </a:r>
            <a:endParaRPr sz="1265" b="1" kern="0" dirty="0">
              <a:solidFill>
                <a:srgbClr val="000000"/>
              </a:solidFill>
              <a:latin typeface="Gill Sans MT" panose="020B0502020104020203" pitchFamily="34" charset="0"/>
              <a:sym typeface="Helvetica Neue"/>
            </a:endParaRPr>
          </a:p>
        </p:txBody>
      </p:sp>
      <p:sp>
        <p:nvSpPr>
          <p:cNvPr id="38" name="Perturbed Atmosphere"/>
          <p:cNvSpPr txBox="1"/>
          <p:nvPr/>
        </p:nvSpPr>
        <p:spPr>
          <a:xfrm>
            <a:off x="124551" y="4486079"/>
            <a:ext cx="1689714" cy="443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p>
            <a:pPr algn="ctr" defTabSz="308063" hangingPunct="0"/>
            <a:r>
              <a:rPr lang="en-US" sz="1265" b="1" kern="0" dirty="0">
                <a:solidFill>
                  <a:srgbClr val="000000"/>
                </a:solidFill>
                <a:latin typeface="Gill Sans MT" panose="020B0502020104020203" pitchFamily="34" charset="0"/>
                <a:sym typeface="Helvetica Neue"/>
              </a:rPr>
              <a:t>Horizontal heat convergence</a:t>
            </a:r>
            <a:endParaRPr sz="1265" b="1" kern="0" dirty="0">
              <a:solidFill>
                <a:srgbClr val="000000"/>
              </a:solidFill>
              <a:latin typeface="Gill Sans MT" panose="020B0502020104020203" pitchFamily="34" charset="0"/>
              <a:sym typeface="Helvetica Neue"/>
            </a:endParaRPr>
          </a:p>
        </p:txBody>
      </p:sp>
      <p:pic>
        <p:nvPicPr>
          <p:cNvPr id="2" name="Picture 1"/>
          <p:cNvPicPr>
            <a:picLocks noChangeAspect="1"/>
          </p:cNvPicPr>
          <p:nvPr/>
        </p:nvPicPr>
        <p:blipFill rotWithShape="1">
          <a:blip r:embed="rId3"/>
          <a:srcRect l="1" r="2555" b="3616"/>
          <a:stretch/>
        </p:blipFill>
        <p:spPr>
          <a:xfrm>
            <a:off x="1890300" y="1850315"/>
            <a:ext cx="2033947" cy="2002782"/>
          </a:xfrm>
          <a:prstGeom prst="rect">
            <a:avLst/>
          </a:prstGeom>
        </p:spPr>
      </p:pic>
      <p:pic>
        <p:nvPicPr>
          <p:cNvPr id="3" name="Picture 2"/>
          <p:cNvPicPr>
            <a:picLocks noChangeAspect="1"/>
          </p:cNvPicPr>
          <p:nvPr/>
        </p:nvPicPr>
        <p:blipFill rotWithShape="1">
          <a:blip r:embed="rId4"/>
          <a:srcRect r="1764" b="3052"/>
          <a:stretch/>
        </p:blipFill>
        <p:spPr>
          <a:xfrm>
            <a:off x="4064058" y="1859212"/>
            <a:ext cx="1900813" cy="1984989"/>
          </a:xfrm>
          <a:prstGeom prst="rect">
            <a:avLst/>
          </a:prstGeom>
        </p:spPr>
      </p:pic>
      <p:pic>
        <p:nvPicPr>
          <p:cNvPr id="4" name="Picture 3"/>
          <p:cNvPicPr>
            <a:picLocks noChangeAspect="1"/>
          </p:cNvPicPr>
          <p:nvPr/>
        </p:nvPicPr>
        <p:blipFill>
          <a:blip r:embed="rId5"/>
          <a:stretch>
            <a:fillRect/>
          </a:stretch>
        </p:blipFill>
        <p:spPr>
          <a:xfrm>
            <a:off x="6201283" y="1870993"/>
            <a:ext cx="1934936" cy="2017029"/>
          </a:xfrm>
          <a:prstGeom prst="rect">
            <a:avLst/>
          </a:prstGeom>
        </p:spPr>
      </p:pic>
      <p:sp>
        <p:nvSpPr>
          <p:cNvPr id="28" name="Perturbed Atmosphere"/>
          <p:cNvSpPr txBox="1"/>
          <p:nvPr/>
        </p:nvSpPr>
        <p:spPr>
          <a:xfrm>
            <a:off x="1952614" y="1675385"/>
            <a:ext cx="1831832" cy="2487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p>
            <a:pPr algn="ctr" defTabSz="308063" hangingPunct="0"/>
            <a:r>
              <a:rPr sz="1265" b="1" kern="0" dirty="0">
                <a:solidFill>
                  <a:srgbClr val="000000"/>
                </a:solidFill>
                <a:latin typeface="Gill Sans MT" panose="020B0502020104020203" pitchFamily="34" charset="0"/>
                <a:sym typeface="Helvetica Neue"/>
              </a:rPr>
              <a:t>Perturbed Atmosphere</a:t>
            </a:r>
          </a:p>
        </p:txBody>
      </p:sp>
      <p:sp>
        <p:nvSpPr>
          <p:cNvPr id="29" name="Perturbed Ocean"/>
          <p:cNvSpPr txBox="1"/>
          <p:nvPr/>
        </p:nvSpPr>
        <p:spPr>
          <a:xfrm>
            <a:off x="4289224" y="1675385"/>
            <a:ext cx="1373373" cy="2487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p>
            <a:pPr algn="ctr" defTabSz="308063" hangingPunct="0"/>
            <a:r>
              <a:rPr sz="1265" b="1" kern="0" dirty="0">
                <a:solidFill>
                  <a:srgbClr val="000000"/>
                </a:solidFill>
                <a:latin typeface="Gill Sans MT" panose="020B0502020104020203" pitchFamily="34" charset="0"/>
                <a:sym typeface="Helvetica Neue"/>
              </a:rPr>
              <a:t>Perturbed Ocean</a:t>
            </a:r>
          </a:p>
        </p:txBody>
      </p:sp>
      <p:sp>
        <p:nvSpPr>
          <p:cNvPr id="30" name="Perturbed Atmosphere + Ocean"/>
          <p:cNvSpPr txBox="1"/>
          <p:nvPr/>
        </p:nvSpPr>
        <p:spPr>
          <a:xfrm>
            <a:off x="5953449" y="1675385"/>
            <a:ext cx="2511505" cy="2487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p>
            <a:pPr algn="ctr" defTabSz="308063" hangingPunct="0"/>
            <a:r>
              <a:rPr sz="1265" b="1" kern="0" dirty="0">
                <a:solidFill>
                  <a:srgbClr val="000000"/>
                </a:solidFill>
                <a:latin typeface="Gill Sans MT" panose="020B0502020104020203" pitchFamily="34" charset="0"/>
                <a:sym typeface="Helvetica Neue"/>
              </a:rPr>
              <a:t>Perturbed Atmosphere + Ocean</a:t>
            </a:r>
          </a:p>
        </p:txBody>
      </p:sp>
      <p:pic>
        <p:nvPicPr>
          <p:cNvPr id="5" name="Picture 4"/>
          <p:cNvPicPr>
            <a:picLocks noChangeAspect="1"/>
          </p:cNvPicPr>
          <p:nvPr/>
        </p:nvPicPr>
        <p:blipFill>
          <a:blip r:embed="rId6"/>
          <a:stretch>
            <a:fillRect/>
          </a:stretch>
        </p:blipFill>
        <p:spPr>
          <a:xfrm>
            <a:off x="0" y="2879507"/>
            <a:ext cx="1843522" cy="365349"/>
          </a:xfrm>
          <a:prstGeom prst="rect">
            <a:avLst/>
          </a:prstGeom>
        </p:spPr>
      </p:pic>
      <p:pic>
        <p:nvPicPr>
          <p:cNvPr id="6" name="Picture 5"/>
          <p:cNvPicPr>
            <a:picLocks noChangeAspect="1"/>
          </p:cNvPicPr>
          <p:nvPr/>
        </p:nvPicPr>
        <p:blipFill rotWithShape="1">
          <a:blip r:embed="rId7"/>
          <a:srcRect r="1612" b="2616"/>
          <a:stretch/>
        </p:blipFill>
        <p:spPr>
          <a:xfrm>
            <a:off x="1849199" y="3817833"/>
            <a:ext cx="2038662" cy="1997634"/>
          </a:xfrm>
          <a:prstGeom prst="rect">
            <a:avLst/>
          </a:prstGeom>
        </p:spPr>
      </p:pic>
      <p:pic>
        <p:nvPicPr>
          <p:cNvPr id="7" name="Picture 6"/>
          <p:cNvPicPr>
            <a:picLocks noChangeAspect="1"/>
          </p:cNvPicPr>
          <p:nvPr/>
        </p:nvPicPr>
        <p:blipFill rotWithShape="1">
          <a:blip r:embed="rId8"/>
          <a:srcRect l="647" r="1721"/>
          <a:stretch/>
        </p:blipFill>
        <p:spPr>
          <a:xfrm>
            <a:off x="4051638" y="3794632"/>
            <a:ext cx="1903997" cy="2020835"/>
          </a:xfrm>
          <a:prstGeom prst="rect">
            <a:avLst/>
          </a:prstGeom>
        </p:spPr>
      </p:pic>
      <p:pic>
        <p:nvPicPr>
          <p:cNvPr id="8" name="Picture 7"/>
          <p:cNvPicPr>
            <a:picLocks noChangeAspect="1"/>
          </p:cNvPicPr>
          <p:nvPr/>
        </p:nvPicPr>
        <p:blipFill rotWithShape="1">
          <a:blip r:embed="rId9"/>
          <a:srcRect l="1619"/>
          <a:stretch/>
        </p:blipFill>
        <p:spPr>
          <a:xfrm>
            <a:off x="6208298" y="3802243"/>
            <a:ext cx="1903599" cy="2013224"/>
          </a:xfrm>
          <a:prstGeom prst="rect">
            <a:avLst/>
          </a:prstGeom>
        </p:spPr>
      </p:pic>
      <p:pic>
        <p:nvPicPr>
          <p:cNvPr id="9" name="Picture 8"/>
          <p:cNvPicPr>
            <a:picLocks noChangeAspect="1"/>
          </p:cNvPicPr>
          <p:nvPr/>
        </p:nvPicPr>
        <p:blipFill>
          <a:blip r:embed="rId10"/>
          <a:stretch>
            <a:fillRect/>
          </a:stretch>
        </p:blipFill>
        <p:spPr>
          <a:xfrm>
            <a:off x="0" y="4954261"/>
            <a:ext cx="1797815" cy="403406"/>
          </a:xfrm>
          <a:prstGeom prst="rect">
            <a:avLst/>
          </a:prstGeom>
        </p:spPr>
      </p:pic>
      <p:sp>
        <p:nvSpPr>
          <p:cNvPr id="11" name="Rectangle 10"/>
          <p:cNvSpPr/>
          <p:nvPr/>
        </p:nvSpPr>
        <p:spPr>
          <a:xfrm>
            <a:off x="519247" y="5309567"/>
            <a:ext cx="805029" cy="300082"/>
          </a:xfrm>
          <a:prstGeom prst="rect">
            <a:avLst/>
          </a:prstGeom>
        </p:spPr>
        <p:txBody>
          <a:bodyPr wrap="none">
            <a:spAutoFit/>
          </a:bodyPr>
          <a:lstStyle/>
          <a:p>
            <a:pPr algn="ctr" defTabSz="438150" hangingPunct="0"/>
            <a:r>
              <a:rPr lang="en-US" sz="1350" b="1" dirty="0">
                <a:solidFill>
                  <a:srgbClr val="000000"/>
                </a:solidFill>
                <a:latin typeface="Gill Sans MT" panose="020B0502020104020203" pitchFamily="34" charset="0"/>
                <a:ea typeface="Helvetica Neue"/>
                <a:cs typeface="Helvetica Neue"/>
                <a:sym typeface="Helvetica Neue"/>
              </a:rPr>
              <a:t>[Wm</a:t>
            </a:r>
            <a:r>
              <a:rPr lang="en-US" sz="1350" b="1" baseline="30000" dirty="0">
                <a:solidFill>
                  <a:srgbClr val="000000"/>
                </a:solidFill>
                <a:latin typeface="Gill Sans MT" panose="020B0502020104020203" pitchFamily="34" charset="0"/>
                <a:ea typeface="Helvetica Neue"/>
                <a:cs typeface="Helvetica Neue"/>
                <a:sym typeface="Helvetica Neue"/>
              </a:rPr>
              <a:t>-2</a:t>
            </a:r>
            <a:r>
              <a:rPr lang="en-US" sz="1350" b="1" dirty="0">
                <a:solidFill>
                  <a:srgbClr val="000000"/>
                </a:solidFill>
                <a:latin typeface="Gill Sans MT" panose="020B0502020104020203" pitchFamily="34" charset="0"/>
                <a:ea typeface="Helvetica Neue"/>
                <a:cs typeface="Helvetica Neue"/>
                <a:sym typeface="Helvetica Neue"/>
              </a:rPr>
              <a:t>]</a:t>
            </a:r>
          </a:p>
        </p:txBody>
      </p:sp>
      <p:sp>
        <p:nvSpPr>
          <p:cNvPr id="25" name="Rectangle 24"/>
          <p:cNvSpPr/>
          <p:nvPr/>
        </p:nvSpPr>
        <p:spPr>
          <a:xfrm>
            <a:off x="647815" y="3196757"/>
            <a:ext cx="537328" cy="300082"/>
          </a:xfrm>
          <a:prstGeom prst="rect">
            <a:avLst/>
          </a:prstGeom>
        </p:spPr>
        <p:txBody>
          <a:bodyPr wrap="none">
            <a:spAutoFit/>
          </a:bodyPr>
          <a:lstStyle/>
          <a:p>
            <a:pPr algn="ctr" defTabSz="438150" hangingPunct="0"/>
            <a:r>
              <a:rPr lang="en-US" sz="1350" b="1" dirty="0">
                <a:solidFill>
                  <a:srgbClr val="000000"/>
                </a:solidFill>
                <a:latin typeface="Gill Sans MT" panose="020B0502020104020203" pitchFamily="34" charset="0"/>
                <a:ea typeface="Helvetica Neue"/>
                <a:cs typeface="Helvetica Neue"/>
                <a:sym typeface="Helvetica Neue"/>
              </a:rPr>
              <a:t>[</a:t>
            </a:r>
            <a:r>
              <a:rPr lang="en-US" sz="1350" b="1" baseline="30000" dirty="0" err="1">
                <a:solidFill>
                  <a:srgbClr val="000000"/>
                </a:solidFill>
                <a:latin typeface="Gill Sans MT" panose="020B0502020104020203" pitchFamily="34" charset="0"/>
                <a:ea typeface="Helvetica Neue"/>
                <a:cs typeface="Helvetica Neue"/>
                <a:sym typeface="Helvetica Neue"/>
              </a:rPr>
              <a:t>o</a:t>
            </a:r>
            <a:r>
              <a:rPr lang="en-US" sz="1350" b="1" dirty="0" err="1">
                <a:solidFill>
                  <a:srgbClr val="000000"/>
                </a:solidFill>
                <a:latin typeface="Gill Sans MT" panose="020B0502020104020203" pitchFamily="34" charset="0"/>
                <a:ea typeface="Helvetica Neue"/>
                <a:cs typeface="Helvetica Neue"/>
                <a:sym typeface="Helvetica Neue"/>
              </a:rPr>
              <a:t>C</a:t>
            </a:r>
            <a:r>
              <a:rPr lang="en-US" sz="1350" b="1" dirty="0">
                <a:solidFill>
                  <a:srgbClr val="000000"/>
                </a:solidFill>
                <a:latin typeface="Gill Sans MT" panose="020B0502020104020203" pitchFamily="34" charset="0"/>
                <a:ea typeface="Helvetica Neue"/>
                <a:cs typeface="Helvetica Neue"/>
                <a:sym typeface="Helvetica Neue"/>
              </a:rPr>
              <a:t>]</a:t>
            </a:r>
          </a:p>
        </p:txBody>
      </p:sp>
      <p:sp>
        <p:nvSpPr>
          <p:cNvPr id="19" name="Rectangle 18"/>
          <p:cNvSpPr/>
          <p:nvPr/>
        </p:nvSpPr>
        <p:spPr>
          <a:xfrm>
            <a:off x="5887764" y="3531642"/>
            <a:ext cx="2742629" cy="330860"/>
          </a:xfrm>
          <a:prstGeom prst="rect">
            <a:avLst/>
          </a:prstGeom>
          <a:noFill/>
          <a:ln w="5715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20" name="Rectangle 2"/>
          <p:cNvSpPr txBox="1">
            <a:spLocks noChangeArrowheads="1"/>
          </p:cNvSpPr>
          <p:nvPr/>
        </p:nvSpPr>
        <p:spPr>
          <a:xfrm>
            <a:off x="7175254" y="5685412"/>
            <a:ext cx="1726676" cy="288620"/>
          </a:xfrm>
          <a:prstGeom prst="rect">
            <a:avLst/>
          </a:prstGeom>
        </p:spPr>
        <p:txBody>
          <a:bodyPr vert="horz" lIns="68580" tIns="34290" rIns="68580" bIns="34290" rtlCol="0" anchor="t" anchorCtr="0">
            <a:normAutofit fontScale="92500"/>
          </a:bodyPr>
          <a:lstStyle>
            <a:lvl1pPr algn="l" defTabSz="914400" rtl="0" eaLnBrk="1" latinLnBrk="0" hangingPunct="1">
              <a:spcBef>
                <a:spcPct val="0"/>
              </a:spcBef>
              <a:buNone/>
              <a:defRPr sz="2600" b="1" kern="1200">
                <a:solidFill>
                  <a:srgbClr val="002F5F"/>
                </a:solidFill>
                <a:latin typeface="+mj-lt"/>
                <a:ea typeface="+mj-ea"/>
                <a:cs typeface="+mj-cs"/>
              </a:defRPr>
            </a:lvl1pPr>
          </a:lstStyle>
          <a:p>
            <a:pPr algn="ctr"/>
            <a:r>
              <a:rPr lang="en-US" sz="1350" b="0" dirty="0">
                <a:latin typeface="Gill Sans MT" pitchFamily="34" charset="0"/>
              </a:rPr>
              <a:t>Krishnan et al., in prep.</a:t>
            </a:r>
            <a:endParaRPr lang="sv-SE" sz="1350" b="0" dirty="0">
              <a:latin typeface="Gill Sans MT" pitchFamily="34" charset="0"/>
            </a:endParaRPr>
          </a:p>
        </p:txBody>
      </p:sp>
    </p:spTree>
    <p:extLst>
      <p:ext uri="{BB962C8B-B14F-4D97-AF65-F5344CB8AC3E}">
        <p14:creationId xmlns:p14="http://schemas.microsoft.com/office/powerpoint/2010/main" val="42811234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txBox="1">
            <a:spLocks noChangeArrowheads="1"/>
          </p:cNvSpPr>
          <p:nvPr/>
        </p:nvSpPr>
        <p:spPr>
          <a:xfrm>
            <a:off x="259266" y="923476"/>
            <a:ext cx="8681225" cy="854869"/>
          </a:xfrm>
          <a:prstGeom prst="rect">
            <a:avLst/>
          </a:prstGeom>
        </p:spPr>
        <p:txBody>
          <a:bodyPr vert="horz" lIns="68580" tIns="34290" rIns="68580" bIns="34290" rtlCol="0" anchor="t" anchorCtr="0">
            <a:normAutofit/>
          </a:bodyPr>
          <a:lstStyle>
            <a:lvl1pPr algn="l" defTabSz="914400" rtl="0" eaLnBrk="1" latinLnBrk="0" hangingPunct="1">
              <a:spcBef>
                <a:spcPct val="0"/>
              </a:spcBef>
              <a:buNone/>
              <a:defRPr sz="2600" b="1" kern="1200">
                <a:solidFill>
                  <a:srgbClr val="002F5F"/>
                </a:solidFill>
                <a:latin typeface="+mj-lt"/>
                <a:ea typeface="+mj-ea"/>
                <a:cs typeface="+mj-cs"/>
              </a:defRPr>
            </a:lvl1pPr>
          </a:lstStyle>
          <a:p>
            <a:pPr algn="ctr" defTabSz="685800">
              <a:defRPr/>
            </a:pPr>
            <a:r>
              <a:rPr lang="sv-SE" sz="2775" dirty="0">
                <a:latin typeface="Gill Sans MT" pitchFamily="34" charset="0"/>
              </a:rPr>
              <a:t>Change in </a:t>
            </a:r>
            <a:r>
              <a:rPr lang="sv-SE" sz="2775" dirty="0" err="1">
                <a:latin typeface="Gill Sans MT" pitchFamily="34" charset="0"/>
              </a:rPr>
              <a:t>horizontal</a:t>
            </a:r>
            <a:r>
              <a:rPr lang="sv-SE" sz="2775" dirty="0">
                <a:latin typeface="Gill Sans MT" pitchFamily="34" charset="0"/>
              </a:rPr>
              <a:t> heat </a:t>
            </a:r>
            <a:r>
              <a:rPr lang="sv-SE" sz="2775" dirty="0" err="1">
                <a:latin typeface="Gill Sans MT" pitchFamily="34" charset="0"/>
              </a:rPr>
              <a:t>convergence</a:t>
            </a:r>
            <a:endParaRPr lang="sv-SE" sz="2775" dirty="0">
              <a:latin typeface="Gill Sans MT" pitchFamily="34" charset="0"/>
            </a:endParaRPr>
          </a:p>
          <a:p>
            <a:pPr algn="ctr"/>
            <a:r>
              <a:rPr lang="sv-SE" sz="1650" dirty="0">
                <a:latin typeface="Gill Sans MT" pitchFamily="34" charset="0"/>
              </a:rPr>
              <a:t>(</a:t>
            </a:r>
            <a:r>
              <a:rPr lang="sv-SE" sz="1650" dirty="0" err="1">
                <a:latin typeface="Gill Sans MT" pitchFamily="34" charset="0"/>
              </a:rPr>
              <a:t>Perturbed</a:t>
            </a:r>
            <a:r>
              <a:rPr lang="sv-SE" sz="1650" dirty="0">
                <a:latin typeface="Gill Sans MT" pitchFamily="34" charset="0"/>
              </a:rPr>
              <a:t> </a:t>
            </a:r>
            <a:r>
              <a:rPr lang="sv-SE" sz="1650" dirty="0" err="1">
                <a:latin typeface="Gill Sans MT" pitchFamily="34" charset="0"/>
              </a:rPr>
              <a:t>atmosphere</a:t>
            </a:r>
            <a:r>
              <a:rPr lang="sv-SE" sz="1650" dirty="0">
                <a:latin typeface="Gill Sans MT" pitchFamily="34" charset="0"/>
              </a:rPr>
              <a:t> + ocean vs. </a:t>
            </a:r>
            <a:r>
              <a:rPr lang="sv-SE" sz="1650" dirty="0" err="1">
                <a:latin typeface="Gill Sans MT" pitchFamily="34" charset="0"/>
              </a:rPr>
              <a:t>control</a:t>
            </a:r>
            <a:r>
              <a:rPr lang="sv-SE" sz="1650" dirty="0">
                <a:latin typeface="Gill Sans MT" pitchFamily="34" charset="0"/>
              </a:rPr>
              <a:t>)</a:t>
            </a:r>
          </a:p>
          <a:p>
            <a:pPr algn="ctr" defTabSz="685800">
              <a:defRPr/>
            </a:pPr>
            <a:endParaRPr lang="sv-SE" sz="2100" dirty="0">
              <a:latin typeface="Gill Sans MT" pitchFamily="34" charset="0"/>
            </a:endParaRPr>
          </a:p>
        </p:txBody>
      </p:sp>
      <p:sp>
        <p:nvSpPr>
          <p:cNvPr id="18" name="Horizontal Heat Convergence"/>
          <p:cNvSpPr txBox="1"/>
          <p:nvPr/>
        </p:nvSpPr>
        <p:spPr>
          <a:xfrm>
            <a:off x="641290" y="1939554"/>
            <a:ext cx="1282457" cy="443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p>
            <a:pPr algn="ctr" defTabSz="308063" hangingPunct="0"/>
            <a:r>
              <a:rPr sz="1265" b="1" kern="0" dirty="0">
                <a:solidFill>
                  <a:srgbClr val="000000"/>
                </a:solidFill>
                <a:latin typeface="Gill Sans MT" panose="020B0502020104020203" pitchFamily="34" charset="0"/>
                <a:sym typeface="Helvetica Neue"/>
              </a:rPr>
              <a:t>Horizontal Heat Convergence</a:t>
            </a:r>
          </a:p>
        </p:txBody>
      </p:sp>
      <p:sp>
        <p:nvSpPr>
          <p:cNvPr id="19" name="Radiative Fluxes"/>
          <p:cNvSpPr txBox="1"/>
          <p:nvPr/>
        </p:nvSpPr>
        <p:spPr>
          <a:xfrm>
            <a:off x="3107642" y="1939554"/>
            <a:ext cx="1071017" cy="443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p>
            <a:pPr algn="ctr" defTabSz="308063" hangingPunct="0"/>
            <a:r>
              <a:rPr sz="1265" b="1" kern="0" dirty="0">
                <a:solidFill>
                  <a:srgbClr val="000000"/>
                </a:solidFill>
                <a:latin typeface="Gill Sans MT" panose="020B0502020104020203" pitchFamily="34" charset="0"/>
                <a:sym typeface="Helvetica Neue"/>
              </a:rPr>
              <a:t>Radiative Fluxes</a:t>
            </a:r>
          </a:p>
        </p:txBody>
      </p:sp>
      <p:sp>
        <p:nvSpPr>
          <p:cNvPr id="20" name="Turbulent Fluxes"/>
          <p:cNvSpPr txBox="1"/>
          <p:nvPr/>
        </p:nvSpPr>
        <p:spPr>
          <a:xfrm>
            <a:off x="5362555" y="1939554"/>
            <a:ext cx="1142270" cy="443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p>
            <a:pPr algn="ctr" defTabSz="308063" hangingPunct="0"/>
            <a:r>
              <a:rPr sz="1265" b="1" kern="0" dirty="0">
                <a:solidFill>
                  <a:srgbClr val="000000"/>
                </a:solidFill>
                <a:latin typeface="Gill Sans MT" panose="020B0502020104020203" pitchFamily="34" charset="0"/>
                <a:sym typeface="Helvetica Neue"/>
              </a:rPr>
              <a:t>Turbulent Fluxes</a:t>
            </a:r>
          </a:p>
        </p:txBody>
      </p:sp>
      <p:sp>
        <p:nvSpPr>
          <p:cNvPr id="21" name="Heat transport"/>
          <p:cNvSpPr txBox="1"/>
          <p:nvPr/>
        </p:nvSpPr>
        <p:spPr>
          <a:xfrm>
            <a:off x="7511848" y="1939554"/>
            <a:ext cx="1142270" cy="443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p>
            <a:pPr algn="ctr" defTabSz="308063" hangingPunct="0"/>
            <a:r>
              <a:rPr sz="1265" b="1" kern="0" dirty="0">
                <a:solidFill>
                  <a:srgbClr val="000000"/>
                </a:solidFill>
                <a:latin typeface="Gill Sans MT" panose="020B0502020104020203" pitchFamily="34" charset="0"/>
                <a:sym typeface="Helvetica Neue"/>
              </a:rPr>
              <a:t>Heat transport</a:t>
            </a:r>
          </a:p>
        </p:txBody>
      </p:sp>
      <p:pic>
        <p:nvPicPr>
          <p:cNvPr id="2" name="Picture 1"/>
          <p:cNvPicPr>
            <a:picLocks noChangeAspect="1"/>
          </p:cNvPicPr>
          <p:nvPr/>
        </p:nvPicPr>
        <p:blipFill rotWithShape="1">
          <a:blip r:embed="rId3"/>
          <a:srcRect b="51369"/>
          <a:stretch/>
        </p:blipFill>
        <p:spPr>
          <a:xfrm>
            <a:off x="2856639" y="4740453"/>
            <a:ext cx="3869872" cy="681075"/>
          </a:xfrm>
          <a:prstGeom prst="rect">
            <a:avLst/>
          </a:prstGeom>
        </p:spPr>
      </p:pic>
      <p:pic>
        <p:nvPicPr>
          <p:cNvPr id="4" name="Picture 3"/>
          <p:cNvPicPr>
            <a:picLocks noChangeAspect="1"/>
          </p:cNvPicPr>
          <p:nvPr/>
        </p:nvPicPr>
        <p:blipFill rotWithShape="1">
          <a:blip r:embed="rId4"/>
          <a:srcRect r="1239"/>
          <a:stretch/>
        </p:blipFill>
        <p:spPr>
          <a:xfrm>
            <a:off x="107148" y="2383041"/>
            <a:ext cx="2216716" cy="2357412"/>
          </a:xfrm>
          <a:prstGeom prst="rect">
            <a:avLst/>
          </a:prstGeom>
        </p:spPr>
      </p:pic>
      <p:pic>
        <p:nvPicPr>
          <p:cNvPr id="5" name="Picture 4"/>
          <p:cNvPicPr>
            <a:picLocks noChangeAspect="1"/>
          </p:cNvPicPr>
          <p:nvPr/>
        </p:nvPicPr>
        <p:blipFill rotWithShape="1">
          <a:blip r:embed="rId5"/>
          <a:srcRect r="2525"/>
          <a:stretch/>
        </p:blipFill>
        <p:spPr>
          <a:xfrm>
            <a:off x="2462325" y="2340395"/>
            <a:ext cx="2205079" cy="2366241"/>
          </a:xfrm>
          <a:prstGeom prst="rect">
            <a:avLst/>
          </a:prstGeom>
        </p:spPr>
      </p:pic>
      <p:pic>
        <p:nvPicPr>
          <p:cNvPr id="6" name="Picture 5"/>
          <p:cNvPicPr>
            <a:picLocks noChangeAspect="1"/>
          </p:cNvPicPr>
          <p:nvPr/>
        </p:nvPicPr>
        <p:blipFill rotWithShape="1">
          <a:blip r:embed="rId6"/>
          <a:srcRect l="1596"/>
          <a:stretch/>
        </p:blipFill>
        <p:spPr>
          <a:xfrm>
            <a:off x="4791576" y="2354096"/>
            <a:ext cx="2226106" cy="2339753"/>
          </a:xfrm>
          <a:prstGeom prst="rect">
            <a:avLst/>
          </a:prstGeom>
        </p:spPr>
      </p:pic>
      <p:pic>
        <p:nvPicPr>
          <p:cNvPr id="7" name="Picture 6"/>
          <p:cNvPicPr>
            <a:picLocks noChangeAspect="1"/>
          </p:cNvPicPr>
          <p:nvPr/>
        </p:nvPicPr>
        <p:blipFill rotWithShape="1">
          <a:blip r:embed="rId7"/>
          <a:srcRect t="6045" b="2854"/>
          <a:stretch/>
        </p:blipFill>
        <p:spPr>
          <a:xfrm>
            <a:off x="6917148" y="2544203"/>
            <a:ext cx="2226853" cy="2147637"/>
          </a:xfrm>
          <a:prstGeom prst="rect">
            <a:avLst/>
          </a:prstGeom>
        </p:spPr>
      </p:pic>
      <p:sp>
        <p:nvSpPr>
          <p:cNvPr id="8" name="TextBox 7"/>
          <p:cNvSpPr txBox="1"/>
          <p:nvPr/>
        </p:nvSpPr>
        <p:spPr>
          <a:xfrm>
            <a:off x="3594283" y="5421528"/>
            <a:ext cx="2248565" cy="3539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38150" hangingPunct="0"/>
            <a:r>
              <a:rPr lang="en-US" b="1" dirty="0">
                <a:solidFill>
                  <a:srgbClr val="000000"/>
                </a:solidFill>
                <a:latin typeface="Gill Sans MT" panose="020B0502020104020203" pitchFamily="34" charset="0"/>
                <a:ea typeface="Helvetica Neue"/>
                <a:cs typeface="Helvetica Neue"/>
                <a:sym typeface="Helvetica Neue"/>
              </a:rPr>
              <a:t>Heat Fluxes [Wm</a:t>
            </a:r>
            <a:r>
              <a:rPr lang="en-US" b="1" baseline="30000" dirty="0">
                <a:solidFill>
                  <a:srgbClr val="000000"/>
                </a:solidFill>
                <a:latin typeface="Gill Sans MT" panose="020B0502020104020203" pitchFamily="34" charset="0"/>
                <a:ea typeface="Helvetica Neue"/>
                <a:cs typeface="Helvetica Neue"/>
                <a:sym typeface="Helvetica Neue"/>
              </a:rPr>
              <a:t>-2</a:t>
            </a:r>
            <a:r>
              <a:rPr lang="en-US" b="1" dirty="0">
                <a:solidFill>
                  <a:srgbClr val="000000"/>
                </a:solidFill>
                <a:latin typeface="Gill Sans MT" panose="020B0502020104020203" pitchFamily="34" charset="0"/>
                <a:ea typeface="Helvetica Neue"/>
                <a:cs typeface="Helvetica Neue"/>
                <a:sym typeface="Helvetica Neue"/>
              </a:rPr>
              <a:t>]</a:t>
            </a:r>
          </a:p>
        </p:txBody>
      </p:sp>
      <p:sp>
        <p:nvSpPr>
          <p:cNvPr id="13" name="Rectangle 12"/>
          <p:cNvSpPr/>
          <p:nvPr/>
        </p:nvSpPr>
        <p:spPr>
          <a:xfrm>
            <a:off x="4829632" y="3531642"/>
            <a:ext cx="2208116" cy="330860"/>
          </a:xfrm>
          <a:prstGeom prst="rect">
            <a:avLst/>
          </a:prstGeom>
          <a:noFill/>
          <a:ln w="5715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438150" hangingPunct="0"/>
            <a:endParaRPr lang="en-US" sz="1650">
              <a:solidFill>
                <a:srgbClr val="FFFFFF"/>
              </a:solidFill>
              <a:sym typeface="Helvetica Neue Medium"/>
            </a:endParaRPr>
          </a:p>
        </p:txBody>
      </p:sp>
      <p:sp>
        <p:nvSpPr>
          <p:cNvPr id="14" name="Horizontal Heat Convergence"/>
          <p:cNvSpPr txBox="1"/>
          <p:nvPr/>
        </p:nvSpPr>
        <p:spPr>
          <a:xfrm>
            <a:off x="1879035" y="2010511"/>
            <a:ext cx="1282457" cy="2487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p>
            <a:pPr algn="ctr" defTabSz="308063" hangingPunct="0"/>
            <a:r>
              <a:rPr lang="en-US" sz="1265" b="1" kern="0" dirty="0">
                <a:solidFill>
                  <a:srgbClr val="000000"/>
                </a:solidFill>
                <a:latin typeface="Gill Sans MT" panose="020B0502020104020203" pitchFamily="34" charset="0"/>
                <a:sym typeface="Helvetica Neue"/>
              </a:rPr>
              <a:t>=</a:t>
            </a:r>
            <a:endParaRPr sz="1265" b="1" kern="0" dirty="0">
              <a:solidFill>
                <a:srgbClr val="000000"/>
              </a:solidFill>
              <a:latin typeface="Gill Sans MT" panose="020B0502020104020203" pitchFamily="34" charset="0"/>
              <a:sym typeface="Helvetica Neue"/>
            </a:endParaRPr>
          </a:p>
        </p:txBody>
      </p:sp>
      <p:sp>
        <p:nvSpPr>
          <p:cNvPr id="16" name="Horizontal Heat Convergence"/>
          <p:cNvSpPr txBox="1"/>
          <p:nvPr/>
        </p:nvSpPr>
        <p:spPr>
          <a:xfrm>
            <a:off x="4178659" y="2010511"/>
            <a:ext cx="1282457" cy="2487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p>
            <a:pPr algn="ctr" defTabSz="308063" hangingPunct="0"/>
            <a:r>
              <a:rPr lang="en-US" sz="1265" b="1" kern="0" dirty="0">
                <a:solidFill>
                  <a:srgbClr val="000000"/>
                </a:solidFill>
                <a:latin typeface="Gill Sans MT" panose="020B0502020104020203" pitchFamily="34" charset="0"/>
                <a:sym typeface="Helvetica Neue"/>
              </a:rPr>
              <a:t>+</a:t>
            </a:r>
            <a:endParaRPr sz="1265" b="1" kern="0" dirty="0">
              <a:solidFill>
                <a:srgbClr val="000000"/>
              </a:solidFill>
              <a:latin typeface="Gill Sans MT" panose="020B0502020104020203" pitchFamily="34" charset="0"/>
              <a:sym typeface="Helvetica Neue"/>
            </a:endParaRPr>
          </a:p>
        </p:txBody>
      </p:sp>
      <p:sp>
        <p:nvSpPr>
          <p:cNvPr id="17" name="Horizontal Heat Convergence"/>
          <p:cNvSpPr txBox="1"/>
          <p:nvPr/>
        </p:nvSpPr>
        <p:spPr>
          <a:xfrm>
            <a:off x="6633570" y="2010511"/>
            <a:ext cx="1282457" cy="2487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p>
            <a:pPr algn="ctr" defTabSz="308063" hangingPunct="0"/>
            <a:r>
              <a:rPr lang="en-US" sz="1265" b="1" kern="0" dirty="0">
                <a:solidFill>
                  <a:srgbClr val="000000"/>
                </a:solidFill>
                <a:latin typeface="Gill Sans MT" panose="020B0502020104020203" pitchFamily="34" charset="0"/>
                <a:sym typeface="Helvetica Neue"/>
              </a:rPr>
              <a:t>+</a:t>
            </a:r>
            <a:endParaRPr sz="1265" b="1" kern="0" dirty="0">
              <a:solidFill>
                <a:srgbClr val="000000"/>
              </a:solidFill>
              <a:latin typeface="Gill Sans MT" panose="020B0502020104020203" pitchFamily="34" charset="0"/>
              <a:sym typeface="Helvetica Neue"/>
            </a:endParaRPr>
          </a:p>
        </p:txBody>
      </p:sp>
      <p:sp>
        <p:nvSpPr>
          <p:cNvPr id="22" name="Rectangle 2"/>
          <p:cNvSpPr txBox="1">
            <a:spLocks noChangeArrowheads="1"/>
          </p:cNvSpPr>
          <p:nvPr/>
        </p:nvSpPr>
        <p:spPr>
          <a:xfrm>
            <a:off x="7175254" y="5685412"/>
            <a:ext cx="1726676" cy="288620"/>
          </a:xfrm>
          <a:prstGeom prst="rect">
            <a:avLst/>
          </a:prstGeom>
        </p:spPr>
        <p:txBody>
          <a:bodyPr vert="horz" lIns="68580" tIns="34290" rIns="68580" bIns="34290" rtlCol="0" anchor="t" anchorCtr="0">
            <a:normAutofit fontScale="92500"/>
          </a:bodyPr>
          <a:lstStyle>
            <a:lvl1pPr algn="l" defTabSz="914400" rtl="0" eaLnBrk="1" latinLnBrk="0" hangingPunct="1">
              <a:spcBef>
                <a:spcPct val="0"/>
              </a:spcBef>
              <a:buNone/>
              <a:defRPr sz="2600" b="1" kern="1200">
                <a:solidFill>
                  <a:srgbClr val="002F5F"/>
                </a:solidFill>
                <a:latin typeface="+mj-lt"/>
                <a:ea typeface="+mj-ea"/>
                <a:cs typeface="+mj-cs"/>
              </a:defRPr>
            </a:lvl1pPr>
          </a:lstStyle>
          <a:p>
            <a:pPr algn="ctr"/>
            <a:r>
              <a:rPr lang="en-US" sz="1350" b="0" dirty="0">
                <a:latin typeface="Gill Sans MT" pitchFamily="34" charset="0"/>
              </a:rPr>
              <a:t>Krishnan et al., in prep.</a:t>
            </a:r>
            <a:endParaRPr lang="sv-SE" sz="1350" b="0" dirty="0">
              <a:latin typeface="Gill Sans MT" pitchFamily="34" charset="0"/>
            </a:endParaRPr>
          </a:p>
        </p:txBody>
      </p:sp>
    </p:spTree>
    <p:extLst>
      <p:ext uri="{BB962C8B-B14F-4D97-AF65-F5344CB8AC3E}">
        <p14:creationId xmlns:p14="http://schemas.microsoft.com/office/powerpoint/2010/main" val="124772275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 name="Image" descr="Image"/>
          <p:cNvPicPr>
            <a:picLocks noChangeAspect="1"/>
          </p:cNvPicPr>
          <p:nvPr/>
        </p:nvPicPr>
        <p:blipFill>
          <a:blip r:embed="rId3">
            <a:extLst/>
          </a:blip>
          <a:stretch>
            <a:fillRect/>
          </a:stretch>
        </p:blipFill>
        <p:spPr>
          <a:xfrm>
            <a:off x="5090678" y="1953353"/>
            <a:ext cx="3778827" cy="3695175"/>
          </a:xfrm>
          <a:prstGeom prst="rect">
            <a:avLst/>
          </a:prstGeom>
          <a:ln w="12700">
            <a:miter lim="400000"/>
          </a:ln>
        </p:spPr>
      </p:pic>
      <p:grpSp>
        <p:nvGrpSpPr>
          <p:cNvPr id="2" name="Group 1"/>
          <p:cNvGrpSpPr/>
          <p:nvPr/>
        </p:nvGrpSpPr>
        <p:grpSpPr>
          <a:xfrm>
            <a:off x="4106255" y="3216866"/>
            <a:ext cx="847021" cy="871813"/>
            <a:chOff x="8075653" y="3967384"/>
            <a:chExt cx="1129361" cy="1162417"/>
          </a:xfrm>
        </p:grpSpPr>
        <p:pic>
          <p:nvPicPr>
            <p:cNvPr id="325" name="Image" descr="Image"/>
            <p:cNvPicPr>
              <a:picLocks noChangeAspect="1"/>
            </p:cNvPicPr>
            <p:nvPr/>
          </p:nvPicPr>
          <p:blipFill>
            <a:blip r:embed="rId4">
              <a:extLst/>
            </a:blip>
            <a:stretch>
              <a:fillRect/>
            </a:stretch>
          </p:blipFill>
          <p:spPr>
            <a:xfrm>
              <a:off x="8075653" y="4060175"/>
              <a:ext cx="175466" cy="172438"/>
            </a:xfrm>
            <a:prstGeom prst="rect">
              <a:avLst/>
            </a:prstGeom>
            <a:ln w="12700">
              <a:miter lim="400000"/>
            </a:ln>
          </p:spPr>
        </p:pic>
        <p:pic>
          <p:nvPicPr>
            <p:cNvPr id="326" name="Image" descr="Image"/>
            <p:cNvPicPr>
              <a:picLocks noChangeAspect="1"/>
            </p:cNvPicPr>
            <p:nvPr/>
          </p:nvPicPr>
          <p:blipFill>
            <a:blip r:embed="rId5">
              <a:extLst/>
            </a:blip>
            <a:stretch>
              <a:fillRect/>
            </a:stretch>
          </p:blipFill>
          <p:spPr>
            <a:xfrm>
              <a:off x="8106907" y="4618626"/>
              <a:ext cx="112958" cy="118163"/>
            </a:xfrm>
            <a:prstGeom prst="rect">
              <a:avLst/>
            </a:prstGeom>
            <a:ln w="12700">
              <a:miter lim="400000"/>
            </a:ln>
          </p:spPr>
        </p:pic>
        <p:pic>
          <p:nvPicPr>
            <p:cNvPr id="327" name="Image" descr="Image"/>
            <p:cNvPicPr>
              <a:picLocks noChangeAspect="1"/>
            </p:cNvPicPr>
            <p:nvPr/>
          </p:nvPicPr>
          <p:blipFill>
            <a:blip r:embed="rId6">
              <a:extLst/>
            </a:blip>
            <a:stretch>
              <a:fillRect/>
            </a:stretch>
          </p:blipFill>
          <p:spPr>
            <a:xfrm>
              <a:off x="8097977" y="4911949"/>
              <a:ext cx="130817" cy="104011"/>
            </a:xfrm>
            <a:prstGeom prst="rect">
              <a:avLst/>
            </a:prstGeom>
            <a:ln w="12700">
              <a:miter lim="400000"/>
            </a:ln>
          </p:spPr>
        </p:pic>
        <p:pic>
          <p:nvPicPr>
            <p:cNvPr id="328" name="Image" descr="Image"/>
            <p:cNvPicPr>
              <a:picLocks noChangeAspect="1"/>
            </p:cNvPicPr>
            <p:nvPr/>
          </p:nvPicPr>
          <p:blipFill>
            <a:blip r:embed="rId7">
              <a:extLst/>
            </a:blip>
            <a:stretch>
              <a:fillRect/>
            </a:stretch>
          </p:blipFill>
          <p:spPr>
            <a:xfrm>
              <a:off x="8115557" y="4333384"/>
              <a:ext cx="95657" cy="118082"/>
            </a:xfrm>
            <a:prstGeom prst="rect">
              <a:avLst/>
            </a:prstGeom>
            <a:ln w="12700">
              <a:miter lim="400000"/>
            </a:ln>
          </p:spPr>
        </p:pic>
        <p:sp>
          <p:nvSpPr>
            <p:cNvPr id="329" name="Summer"/>
            <p:cNvSpPr txBox="1"/>
            <p:nvPr/>
          </p:nvSpPr>
          <p:spPr>
            <a:xfrm>
              <a:off x="8245884" y="3967384"/>
              <a:ext cx="959130" cy="331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p>
              <a:pPr algn="ctr" defTabSz="308063" hangingPunct="0"/>
              <a:r>
                <a:rPr sz="1265" b="1" kern="0" dirty="0">
                  <a:solidFill>
                    <a:srgbClr val="000000"/>
                  </a:solidFill>
                  <a:latin typeface="Gill Sans MT" panose="020B0502020104020203" pitchFamily="34" charset="0"/>
                  <a:sym typeface="Helvetica Neue"/>
                </a:rPr>
                <a:t>Summer</a:t>
              </a:r>
            </a:p>
          </p:txBody>
        </p:sp>
        <p:sp>
          <p:nvSpPr>
            <p:cNvPr id="330" name="Fall"/>
            <p:cNvSpPr txBox="1"/>
            <p:nvPr/>
          </p:nvSpPr>
          <p:spPr>
            <a:xfrm>
              <a:off x="8258673" y="4226579"/>
              <a:ext cx="433345" cy="331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p>
              <a:pPr algn="ctr" defTabSz="308063" hangingPunct="0"/>
              <a:r>
                <a:rPr sz="1265" b="1" kern="0">
                  <a:solidFill>
                    <a:srgbClr val="000000"/>
                  </a:solidFill>
                  <a:latin typeface="Gill Sans MT" panose="020B0502020104020203" pitchFamily="34" charset="0"/>
                  <a:sym typeface="Helvetica Neue"/>
                </a:rPr>
                <a:t>Fall</a:t>
              </a:r>
            </a:p>
          </p:txBody>
        </p:sp>
        <p:sp>
          <p:nvSpPr>
            <p:cNvPr id="331" name="Spring"/>
            <p:cNvSpPr txBox="1"/>
            <p:nvPr/>
          </p:nvSpPr>
          <p:spPr>
            <a:xfrm>
              <a:off x="8265285" y="4511861"/>
              <a:ext cx="726161" cy="331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p>
              <a:pPr algn="ctr" defTabSz="308063" hangingPunct="0"/>
              <a:r>
                <a:rPr sz="1265" b="1" kern="0">
                  <a:solidFill>
                    <a:srgbClr val="000000"/>
                  </a:solidFill>
                  <a:latin typeface="Gill Sans MT" panose="020B0502020104020203" pitchFamily="34" charset="0"/>
                  <a:sym typeface="Helvetica Neue"/>
                </a:rPr>
                <a:t>Spring</a:t>
              </a:r>
            </a:p>
          </p:txBody>
        </p:sp>
        <p:sp>
          <p:nvSpPr>
            <p:cNvPr id="332" name="Winter"/>
            <p:cNvSpPr txBox="1"/>
            <p:nvPr/>
          </p:nvSpPr>
          <p:spPr>
            <a:xfrm>
              <a:off x="8222432" y="4798108"/>
              <a:ext cx="811653" cy="331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p>
              <a:pPr algn="ctr" defTabSz="308063" hangingPunct="0"/>
              <a:r>
                <a:rPr sz="1265" b="1" kern="0">
                  <a:solidFill>
                    <a:srgbClr val="000000"/>
                  </a:solidFill>
                  <a:latin typeface="Gill Sans MT" panose="020B0502020104020203" pitchFamily="34" charset="0"/>
                  <a:sym typeface="Helvetica Neue"/>
                </a:rPr>
                <a:t>Winter</a:t>
              </a:r>
            </a:p>
          </p:txBody>
        </p:sp>
      </p:grpSp>
      <p:pic>
        <p:nvPicPr>
          <p:cNvPr id="13" name="Image" descr="Image"/>
          <p:cNvPicPr>
            <a:picLocks noChangeAspect="1"/>
          </p:cNvPicPr>
          <p:nvPr/>
        </p:nvPicPr>
        <p:blipFill>
          <a:blip r:embed="rId8">
            <a:extLst/>
          </a:blip>
          <a:stretch>
            <a:fillRect/>
          </a:stretch>
        </p:blipFill>
        <p:spPr>
          <a:xfrm>
            <a:off x="137540" y="1966395"/>
            <a:ext cx="3878681" cy="3696462"/>
          </a:xfrm>
          <a:prstGeom prst="rect">
            <a:avLst/>
          </a:prstGeom>
          <a:ln w="12700">
            <a:miter lim="400000"/>
          </a:ln>
        </p:spPr>
      </p:pic>
      <p:sp>
        <p:nvSpPr>
          <p:cNvPr id="24" name="Rectangle 2"/>
          <p:cNvSpPr txBox="1">
            <a:spLocks noChangeArrowheads="1"/>
          </p:cNvSpPr>
          <p:nvPr/>
        </p:nvSpPr>
        <p:spPr>
          <a:xfrm>
            <a:off x="259266" y="923476"/>
            <a:ext cx="8681225" cy="854869"/>
          </a:xfrm>
          <a:prstGeom prst="rect">
            <a:avLst/>
          </a:prstGeom>
        </p:spPr>
        <p:txBody>
          <a:bodyPr vert="horz" lIns="68580" tIns="34290" rIns="68580" bIns="34290" rtlCol="0" anchor="t" anchorCtr="0">
            <a:normAutofit/>
          </a:bodyPr>
          <a:lstStyle>
            <a:lvl1pPr algn="l" defTabSz="914400" rtl="0" eaLnBrk="1" latinLnBrk="0" hangingPunct="1">
              <a:spcBef>
                <a:spcPct val="0"/>
              </a:spcBef>
              <a:buNone/>
              <a:defRPr sz="2600" b="1" kern="1200">
                <a:solidFill>
                  <a:srgbClr val="002F5F"/>
                </a:solidFill>
                <a:latin typeface="+mj-lt"/>
                <a:ea typeface="+mj-ea"/>
                <a:cs typeface="+mj-cs"/>
              </a:defRPr>
            </a:lvl1pPr>
          </a:lstStyle>
          <a:p>
            <a:pPr algn="ctr" defTabSz="685800">
              <a:defRPr/>
            </a:pPr>
            <a:r>
              <a:rPr lang="sv-SE" sz="2775" dirty="0">
                <a:latin typeface="Gill Sans MT" pitchFamily="34" charset="0"/>
              </a:rPr>
              <a:t>Change in turbulent </a:t>
            </a:r>
            <a:r>
              <a:rPr lang="sv-SE" sz="2775" dirty="0" err="1">
                <a:latin typeface="Gill Sans MT" pitchFamily="34" charset="0"/>
              </a:rPr>
              <a:t>fluxes</a:t>
            </a:r>
            <a:r>
              <a:rPr lang="sv-SE" sz="2775" dirty="0">
                <a:latin typeface="Gill Sans MT" pitchFamily="34" charset="0"/>
              </a:rPr>
              <a:t> and </a:t>
            </a:r>
            <a:r>
              <a:rPr lang="sv-SE" sz="2775" dirty="0" err="1">
                <a:latin typeface="Gill Sans MT" pitchFamily="34" charset="0"/>
              </a:rPr>
              <a:t>sea</a:t>
            </a:r>
            <a:r>
              <a:rPr lang="sv-SE" sz="2775" dirty="0">
                <a:latin typeface="Gill Sans MT" pitchFamily="34" charset="0"/>
              </a:rPr>
              <a:t> </a:t>
            </a:r>
            <a:r>
              <a:rPr lang="sv-SE" sz="2775" dirty="0" err="1">
                <a:latin typeface="Gill Sans MT" pitchFamily="34" charset="0"/>
              </a:rPr>
              <a:t>ice</a:t>
            </a:r>
            <a:endParaRPr lang="sv-SE" sz="2775" dirty="0">
              <a:latin typeface="Gill Sans MT" pitchFamily="34" charset="0"/>
            </a:endParaRPr>
          </a:p>
          <a:p>
            <a:pPr algn="ctr"/>
            <a:r>
              <a:rPr lang="sv-SE" sz="2100" dirty="0">
                <a:latin typeface="Gill Sans MT" pitchFamily="34" charset="0"/>
              </a:rPr>
              <a:t>(</a:t>
            </a:r>
            <a:r>
              <a:rPr lang="sv-SE" sz="2100" dirty="0" err="1">
                <a:latin typeface="Gill Sans MT" pitchFamily="34" charset="0"/>
              </a:rPr>
              <a:t>control</a:t>
            </a:r>
            <a:r>
              <a:rPr lang="sv-SE" sz="2100" dirty="0">
                <a:latin typeface="Gill Sans MT" pitchFamily="34" charset="0"/>
              </a:rPr>
              <a:t> vs. </a:t>
            </a:r>
            <a:r>
              <a:rPr lang="sv-SE" sz="2100" dirty="0" err="1">
                <a:latin typeface="Gill Sans MT" pitchFamily="34" charset="0"/>
              </a:rPr>
              <a:t>sensitivity</a:t>
            </a:r>
            <a:r>
              <a:rPr lang="sv-SE" sz="2100" dirty="0">
                <a:latin typeface="Gill Sans MT" pitchFamily="34" charset="0"/>
              </a:rPr>
              <a:t> experiment)</a:t>
            </a:r>
          </a:p>
          <a:p>
            <a:pPr algn="ctr" defTabSz="685800">
              <a:defRPr/>
            </a:pPr>
            <a:endParaRPr lang="sv-SE" sz="2100" dirty="0">
              <a:latin typeface="Gill Sans MT" pitchFamily="34" charset="0"/>
            </a:endParaRPr>
          </a:p>
        </p:txBody>
      </p:sp>
      <p:sp>
        <p:nvSpPr>
          <p:cNvPr id="15" name="Perturbed Atmosphere"/>
          <p:cNvSpPr txBox="1"/>
          <p:nvPr/>
        </p:nvSpPr>
        <p:spPr>
          <a:xfrm>
            <a:off x="1587569" y="1828969"/>
            <a:ext cx="1394213" cy="2487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p>
            <a:pPr algn="ctr" defTabSz="308063" hangingPunct="0"/>
            <a:r>
              <a:rPr lang="en-US" sz="1265" b="1" kern="0" dirty="0">
                <a:solidFill>
                  <a:srgbClr val="000000"/>
                </a:solidFill>
                <a:latin typeface="Gill Sans MT" panose="020B0502020104020203" pitchFamily="34" charset="0"/>
                <a:sym typeface="Helvetica Neue"/>
              </a:rPr>
              <a:t>Slab ocean model</a:t>
            </a:r>
            <a:endParaRPr sz="1265" b="1" kern="0" dirty="0">
              <a:solidFill>
                <a:srgbClr val="000000"/>
              </a:solidFill>
              <a:latin typeface="Gill Sans MT" panose="020B0502020104020203" pitchFamily="34" charset="0"/>
              <a:sym typeface="Helvetica Neue"/>
            </a:endParaRPr>
          </a:p>
        </p:txBody>
      </p:sp>
      <p:sp>
        <p:nvSpPr>
          <p:cNvPr id="16" name="Perturbed Atmosphere"/>
          <p:cNvSpPr txBox="1"/>
          <p:nvPr/>
        </p:nvSpPr>
        <p:spPr>
          <a:xfrm>
            <a:off x="6366523" y="1844384"/>
            <a:ext cx="2073886" cy="2487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p>
            <a:pPr algn="ctr" defTabSz="308063" hangingPunct="0"/>
            <a:r>
              <a:rPr lang="en-US" sz="1265" b="1" kern="0" dirty="0">
                <a:solidFill>
                  <a:srgbClr val="000000"/>
                </a:solidFill>
                <a:latin typeface="Gill Sans MT" panose="020B0502020104020203" pitchFamily="34" charset="0"/>
                <a:sym typeface="Helvetica Neue"/>
              </a:rPr>
              <a:t>Fully coupled ocean model</a:t>
            </a:r>
            <a:endParaRPr sz="1265" b="1" kern="0" dirty="0">
              <a:solidFill>
                <a:srgbClr val="000000"/>
              </a:solidFill>
              <a:latin typeface="Gill Sans MT" panose="020B0502020104020203" pitchFamily="34" charset="0"/>
              <a:sym typeface="Helvetica Neue"/>
            </a:endParaRPr>
          </a:p>
        </p:txBody>
      </p:sp>
      <p:sp>
        <p:nvSpPr>
          <p:cNvPr id="4" name="Rectangle 3"/>
          <p:cNvSpPr/>
          <p:nvPr/>
        </p:nvSpPr>
        <p:spPr>
          <a:xfrm>
            <a:off x="1166918" y="4475064"/>
            <a:ext cx="1157689" cy="300082"/>
          </a:xfrm>
          <a:prstGeom prst="rect">
            <a:avLst/>
          </a:prstGeom>
        </p:spPr>
        <p:txBody>
          <a:bodyPr wrap="none">
            <a:spAutoFit/>
          </a:bodyPr>
          <a:lstStyle/>
          <a:p>
            <a:pPr defTabSz="308063" hangingPunct="0"/>
            <a:r>
              <a:rPr lang="en-US" sz="1350" b="1" kern="0" dirty="0">
                <a:solidFill>
                  <a:srgbClr val="000000"/>
                </a:solidFill>
                <a:latin typeface="Gill Sans MT" panose="020B0502020104020203" pitchFamily="34" charset="0"/>
                <a:sym typeface="Helvetica Neue"/>
              </a:rPr>
              <a:t>R</a:t>
            </a:r>
            <a:r>
              <a:rPr lang="en-US" sz="1350" b="1" kern="0" baseline="30000" dirty="0">
                <a:solidFill>
                  <a:srgbClr val="000000"/>
                </a:solidFill>
                <a:latin typeface="Gill Sans MT" panose="020B0502020104020203" pitchFamily="34" charset="0"/>
                <a:sym typeface="Helvetica Neue"/>
              </a:rPr>
              <a:t>2</a:t>
            </a:r>
            <a:r>
              <a:rPr lang="en-US" sz="1350" b="1" kern="0" baseline="-25000" dirty="0">
                <a:solidFill>
                  <a:srgbClr val="000000"/>
                </a:solidFill>
                <a:latin typeface="Gill Sans MT" panose="020B0502020104020203" pitchFamily="34" charset="0"/>
                <a:sym typeface="Helvetica Neue"/>
              </a:rPr>
              <a:t>annual</a:t>
            </a:r>
            <a:r>
              <a:rPr lang="en-US" sz="1350" b="1" kern="0" dirty="0">
                <a:solidFill>
                  <a:srgbClr val="000000"/>
                </a:solidFill>
                <a:latin typeface="Gill Sans MT" panose="020B0502020104020203" pitchFamily="34" charset="0"/>
                <a:sym typeface="Helvetica Neue"/>
              </a:rPr>
              <a:t>=0.55</a:t>
            </a:r>
          </a:p>
        </p:txBody>
      </p:sp>
      <p:sp>
        <p:nvSpPr>
          <p:cNvPr id="5" name="Rectangle 4"/>
          <p:cNvSpPr/>
          <p:nvPr/>
        </p:nvSpPr>
        <p:spPr>
          <a:xfrm>
            <a:off x="6124917" y="4430531"/>
            <a:ext cx="1215397" cy="300082"/>
          </a:xfrm>
          <a:prstGeom prst="rect">
            <a:avLst/>
          </a:prstGeom>
        </p:spPr>
        <p:txBody>
          <a:bodyPr wrap="none">
            <a:spAutoFit/>
          </a:bodyPr>
          <a:lstStyle/>
          <a:p>
            <a:pPr defTabSz="308063" hangingPunct="0"/>
            <a:r>
              <a:rPr lang="en-US" sz="1350" b="1" kern="0" dirty="0">
                <a:solidFill>
                  <a:srgbClr val="000000"/>
                </a:solidFill>
                <a:latin typeface="Gill Sans MT" panose="020B0502020104020203" pitchFamily="34" charset="0"/>
                <a:sym typeface="Helvetica Neue"/>
              </a:rPr>
              <a:t>R</a:t>
            </a:r>
            <a:r>
              <a:rPr lang="en-US" sz="1350" b="1" kern="0" baseline="30000" dirty="0">
                <a:solidFill>
                  <a:srgbClr val="000000"/>
                </a:solidFill>
                <a:latin typeface="Gill Sans MT" panose="020B0502020104020203" pitchFamily="34" charset="0"/>
                <a:sym typeface="Helvetica Neue"/>
              </a:rPr>
              <a:t>2</a:t>
            </a:r>
            <a:r>
              <a:rPr lang="en-US" sz="1350" b="1" kern="0" baseline="-25000" dirty="0">
                <a:solidFill>
                  <a:srgbClr val="000000"/>
                </a:solidFill>
                <a:latin typeface="Gill Sans MT" panose="020B0502020104020203" pitchFamily="34" charset="0"/>
                <a:sym typeface="Helvetica Neue"/>
              </a:rPr>
              <a:t>annual</a:t>
            </a:r>
            <a:r>
              <a:rPr lang="en-US" sz="1350" b="1" kern="0" dirty="0">
                <a:solidFill>
                  <a:srgbClr val="000000"/>
                </a:solidFill>
                <a:latin typeface="Gill Sans MT" panose="020B0502020104020203" pitchFamily="34" charset="0"/>
                <a:sym typeface="Helvetica Neue"/>
              </a:rPr>
              <a:t>=-0.02</a:t>
            </a:r>
          </a:p>
        </p:txBody>
      </p:sp>
      <p:sp>
        <p:nvSpPr>
          <p:cNvPr id="18" name="Rectangle 2"/>
          <p:cNvSpPr txBox="1">
            <a:spLocks noChangeArrowheads="1"/>
          </p:cNvSpPr>
          <p:nvPr/>
        </p:nvSpPr>
        <p:spPr>
          <a:xfrm>
            <a:off x="7175254" y="5685412"/>
            <a:ext cx="1726676" cy="288620"/>
          </a:xfrm>
          <a:prstGeom prst="rect">
            <a:avLst/>
          </a:prstGeom>
        </p:spPr>
        <p:txBody>
          <a:bodyPr vert="horz" lIns="68580" tIns="34290" rIns="68580" bIns="34290" rtlCol="0" anchor="t" anchorCtr="0">
            <a:normAutofit fontScale="92500"/>
          </a:bodyPr>
          <a:lstStyle>
            <a:lvl1pPr algn="l" defTabSz="914400" rtl="0" eaLnBrk="1" latinLnBrk="0" hangingPunct="1">
              <a:spcBef>
                <a:spcPct val="0"/>
              </a:spcBef>
              <a:buNone/>
              <a:defRPr sz="2600" b="1" kern="1200">
                <a:solidFill>
                  <a:srgbClr val="002F5F"/>
                </a:solidFill>
                <a:latin typeface="+mj-lt"/>
                <a:ea typeface="+mj-ea"/>
                <a:cs typeface="+mj-cs"/>
              </a:defRPr>
            </a:lvl1pPr>
          </a:lstStyle>
          <a:p>
            <a:pPr algn="ctr"/>
            <a:r>
              <a:rPr lang="en-US" sz="1350" b="0" dirty="0">
                <a:latin typeface="Gill Sans MT" pitchFamily="34" charset="0"/>
              </a:rPr>
              <a:t>Krishnan et al., in prep.</a:t>
            </a:r>
            <a:endParaRPr lang="sv-SE" sz="1350" b="0" dirty="0">
              <a:latin typeface="Gill Sans MT" pitchFamily="34" charset="0"/>
            </a:endParaRPr>
          </a:p>
        </p:txBody>
      </p:sp>
    </p:spTree>
    <p:extLst>
      <p:ext uri="{BB962C8B-B14F-4D97-AF65-F5344CB8AC3E}">
        <p14:creationId xmlns:p14="http://schemas.microsoft.com/office/powerpoint/2010/main" val="36179758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a:xfrm>
            <a:off x="602166" y="1065611"/>
            <a:ext cx="7920154" cy="854869"/>
          </a:xfrm>
        </p:spPr>
        <p:txBody>
          <a:bodyPr>
            <a:normAutofit/>
          </a:bodyPr>
          <a:lstStyle/>
          <a:p>
            <a:pPr algn="ctr"/>
            <a:r>
              <a:rPr lang="en-US" sz="2775" dirty="0">
                <a:latin typeface="Gill Sans MT" pitchFamily="34" charset="0"/>
              </a:rPr>
              <a:t>Change in sea ice fraction</a:t>
            </a:r>
            <a:endParaRPr lang="sv-SE" sz="2775" dirty="0">
              <a:latin typeface="Gill Sans MT" pitchFamily="34" charset="0"/>
            </a:endParaRPr>
          </a:p>
        </p:txBody>
      </p:sp>
      <p:sp>
        <p:nvSpPr>
          <p:cNvPr id="4" name="Slide Number Placeholder 3"/>
          <p:cNvSpPr>
            <a:spLocks noGrp="1"/>
          </p:cNvSpPr>
          <p:nvPr>
            <p:ph type="sldNum" sz="quarter" idx="12"/>
          </p:nvPr>
        </p:nvSpPr>
        <p:spPr/>
        <p:txBody>
          <a:bodyPr/>
          <a:lstStyle/>
          <a:p>
            <a:pPr defTabSz="685800">
              <a:defRPr/>
            </a:pPr>
            <a:fld id="{F6836F3A-E639-40A3-8AEB-E900244604F0}" type="slidenum">
              <a:rPr lang="sv-SE">
                <a:solidFill>
                  <a:srgbClr val="002F5F">
                    <a:tint val="75000"/>
                  </a:srgbClr>
                </a:solidFill>
                <a:latin typeface="Verdana"/>
              </a:rPr>
              <a:pPr defTabSz="685800">
                <a:defRPr/>
              </a:pPr>
              <a:t>36</a:t>
            </a:fld>
            <a:endParaRPr lang="sv-SE">
              <a:solidFill>
                <a:srgbClr val="002F5F">
                  <a:tint val="75000"/>
                </a:srgbClr>
              </a:solidFill>
              <a:latin typeface="Verdana"/>
            </a:endParaRPr>
          </a:p>
        </p:txBody>
      </p:sp>
      <p:pic>
        <p:nvPicPr>
          <p:cNvPr id="5" name="Picture 4"/>
          <p:cNvPicPr>
            <a:picLocks noChangeAspect="1"/>
          </p:cNvPicPr>
          <p:nvPr/>
        </p:nvPicPr>
        <p:blipFill rotWithShape="1">
          <a:blip r:embed="rId3"/>
          <a:srcRect r="1787" b="3099"/>
          <a:stretch/>
        </p:blipFill>
        <p:spPr>
          <a:xfrm>
            <a:off x="1012093" y="1788080"/>
            <a:ext cx="3047102" cy="3263417"/>
          </a:xfrm>
          <a:prstGeom prst="rect">
            <a:avLst/>
          </a:prstGeom>
        </p:spPr>
      </p:pic>
      <p:pic>
        <p:nvPicPr>
          <p:cNvPr id="6" name="Picture 5"/>
          <p:cNvPicPr>
            <a:picLocks noChangeAspect="1"/>
          </p:cNvPicPr>
          <p:nvPr/>
        </p:nvPicPr>
        <p:blipFill>
          <a:blip r:embed="rId4"/>
          <a:stretch>
            <a:fillRect/>
          </a:stretch>
        </p:blipFill>
        <p:spPr>
          <a:xfrm>
            <a:off x="5261596" y="1765941"/>
            <a:ext cx="3260723" cy="3285556"/>
          </a:xfrm>
          <a:prstGeom prst="rect">
            <a:avLst/>
          </a:prstGeom>
        </p:spPr>
      </p:pic>
      <p:sp>
        <p:nvSpPr>
          <p:cNvPr id="7" name="Radiative Fluxes"/>
          <p:cNvSpPr txBox="1"/>
          <p:nvPr/>
        </p:nvSpPr>
        <p:spPr>
          <a:xfrm>
            <a:off x="2129424" y="1685679"/>
            <a:ext cx="812440" cy="469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p>
            <a:pPr algn="ctr" defTabSz="308063" hangingPunct="0"/>
            <a:r>
              <a:rPr lang="en-US" sz="1350" b="1" kern="0" dirty="0">
                <a:solidFill>
                  <a:srgbClr val="000000"/>
                </a:solidFill>
                <a:latin typeface="Gill Sans MT" panose="020B0502020104020203" pitchFamily="34" charset="0"/>
                <a:sym typeface="Helvetica Neue"/>
              </a:rPr>
              <a:t>Slab ocean</a:t>
            </a:r>
            <a:endParaRPr sz="1350" b="1" kern="0" dirty="0">
              <a:solidFill>
                <a:srgbClr val="000000"/>
              </a:solidFill>
              <a:latin typeface="Gill Sans MT" panose="020B0502020104020203" pitchFamily="34" charset="0"/>
              <a:sym typeface="Helvetica Neue"/>
            </a:endParaRPr>
          </a:p>
        </p:txBody>
      </p:sp>
      <p:sp>
        <p:nvSpPr>
          <p:cNvPr id="8" name="Fully Coupled"/>
          <p:cNvSpPr txBox="1"/>
          <p:nvPr/>
        </p:nvSpPr>
        <p:spPr>
          <a:xfrm>
            <a:off x="6483325" y="1660905"/>
            <a:ext cx="817265" cy="469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p>
            <a:pPr algn="ctr" defTabSz="308063" hangingPunct="0"/>
            <a:r>
              <a:rPr sz="1350" b="1" kern="0" dirty="0">
                <a:solidFill>
                  <a:srgbClr val="000000"/>
                </a:solidFill>
                <a:latin typeface="Gill Sans MT" panose="020B0502020104020203" pitchFamily="34" charset="0"/>
                <a:sym typeface="Helvetica Neue"/>
              </a:rPr>
              <a:t>Fully Coupled</a:t>
            </a:r>
          </a:p>
        </p:txBody>
      </p:sp>
      <p:pic>
        <p:nvPicPr>
          <p:cNvPr id="9" name="Picture 8"/>
          <p:cNvPicPr>
            <a:picLocks noChangeAspect="1"/>
          </p:cNvPicPr>
          <p:nvPr/>
        </p:nvPicPr>
        <p:blipFill>
          <a:blip r:embed="rId5"/>
          <a:stretch>
            <a:fillRect/>
          </a:stretch>
        </p:blipFill>
        <p:spPr>
          <a:xfrm>
            <a:off x="3133453" y="4978339"/>
            <a:ext cx="3053886" cy="566370"/>
          </a:xfrm>
          <a:prstGeom prst="rect">
            <a:avLst/>
          </a:prstGeom>
        </p:spPr>
      </p:pic>
      <p:sp>
        <p:nvSpPr>
          <p:cNvPr id="10" name="TextBox 9"/>
          <p:cNvSpPr txBox="1"/>
          <p:nvPr/>
        </p:nvSpPr>
        <p:spPr>
          <a:xfrm>
            <a:off x="4339425" y="5471550"/>
            <a:ext cx="445635" cy="3539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38150" hangingPunct="0"/>
            <a:r>
              <a:rPr lang="en-US" b="1" dirty="0">
                <a:solidFill>
                  <a:srgbClr val="000000"/>
                </a:solidFill>
                <a:latin typeface="Gill Sans MT" panose="020B0502020104020203" pitchFamily="34" charset="0"/>
                <a:ea typeface="Helvetica Neue"/>
                <a:cs typeface="Helvetica Neue"/>
                <a:sym typeface="Helvetica Neue"/>
              </a:rPr>
              <a:t>[%]</a:t>
            </a:r>
          </a:p>
        </p:txBody>
      </p:sp>
      <p:sp>
        <p:nvSpPr>
          <p:cNvPr id="11" name="Rectangle 2"/>
          <p:cNvSpPr txBox="1">
            <a:spLocks noChangeArrowheads="1"/>
          </p:cNvSpPr>
          <p:nvPr/>
        </p:nvSpPr>
        <p:spPr>
          <a:xfrm>
            <a:off x="7175254" y="5685412"/>
            <a:ext cx="1726676" cy="288620"/>
          </a:xfrm>
          <a:prstGeom prst="rect">
            <a:avLst/>
          </a:prstGeom>
        </p:spPr>
        <p:txBody>
          <a:bodyPr vert="horz" lIns="68580" tIns="34290" rIns="68580" bIns="34290" rtlCol="0" anchor="t" anchorCtr="0">
            <a:normAutofit fontScale="92500"/>
          </a:bodyPr>
          <a:lstStyle>
            <a:lvl1pPr algn="l" defTabSz="914400" rtl="0" eaLnBrk="1" latinLnBrk="0" hangingPunct="1">
              <a:spcBef>
                <a:spcPct val="0"/>
              </a:spcBef>
              <a:buNone/>
              <a:defRPr sz="2600" b="1" kern="1200">
                <a:solidFill>
                  <a:srgbClr val="002F5F"/>
                </a:solidFill>
                <a:latin typeface="+mj-lt"/>
                <a:ea typeface="+mj-ea"/>
                <a:cs typeface="+mj-cs"/>
              </a:defRPr>
            </a:lvl1pPr>
          </a:lstStyle>
          <a:p>
            <a:pPr algn="ctr"/>
            <a:r>
              <a:rPr lang="en-US" sz="1350" b="0" dirty="0">
                <a:latin typeface="Gill Sans MT" pitchFamily="34" charset="0"/>
              </a:rPr>
              <a:t>Krishnan et al., in prep.</a:t>
            </a:r>
            <a:endParaRPr lang="sv-SE" sz="1350" b="0" dirty="0">
              <a:latin typeface="Gill Sans MT" pitchFamily="34" charset="0"/>
            </a:endParaRPr>
          </a:p>
        </p:txBody>
      </p:sp>
    </p:spTree>
    <p:extLst>
      <p:ext uri="{BB962C8B-B14F-4D97-AF65-F5344CB8AC3E}">
        <p14:creationId xmlns:p14="http://schemas.microsoft.com/office/powerpoint/2010/main" val="2498625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t="13623" b="43673"/>
          <a:stretch/>
        </p:blipFill>
        <p:spPr>
          <a:xfrm>
            <a:off x="66254" y="3675671"/>
            <a:ext cx="8397526" cy="1793045"/>
          </a:xfr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78148" b="8935"/>
          <a:stretch/>
        </p:blipFill>
        <p:spPr>
          <a:xfrm>
            <a:off x="2176462" y="3354947"/>
            <a:ext cx="5143500" cy="664369"/>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0925" t="36713" r="8427" b="45509"/>
          <a:stretch/>
        </p:blipFill>
        <p:spPr>
          <a:xfrm>
            <a:off x="219075" y="2019614"/>
            <a:ext cx="5770521" cy="1272033"/>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0556" t="56296" r="47778" b="25706"/>
          <a:stretch/>
        </p:blipFill>
        <p:spPr>
          <a:xfrm>
            <a:off x="5981700" y="1983715"/>
            <a:ext cx="2981326" cy="1287768"/>
          </a:xfrm>
          <a:prstGeom prst="rect">
            <a:avLst/>
          </a:prstGeom>
        </p:spPr>
      </p:pic>
      <p:sp>
        <p:nvSpPr>
          <p:cNvPr id="10" name="Rectangle 9"/>
          <p:cNvSpPr/>
          <p:nvPr/>
        </p:nvSpPr>
        <p:spPr>
          <a:xfrm>
            <a:off x="685800" y="3646288"/>
            <a:ext cx="1097280" cy="432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1" name="Rectangle 10"/>
          <p:cNvSpPr/>
          <p:nvPr/>
        </p:nvSpPr>
        <p:spPr>
          <a:xfrm>
            <a:off x="7619000" y="3533294"/>
            <a:ext cx="1097280" cy="432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9" name="Rectangle 8"/>
          <p:cNvSpPr/>
          <p:nvPr/>
        </p:nvSpPr>
        <p:spPr>
          <a:xfrm>
            <a:off x="2016253" y="3644876"/>
            <a:ext cx="6151388" cy="3462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2" name="TextBox 11"/>
          <p:cNvSpPr txBox="1"/>
          <p:nvPr/>
        </p:nvSpPr>
        <p:spPr>
          <a:xfrm>
            <a:off x="2558273" y="3567152"/>
            <a:ext cx="546945" cy="369332"/>
          </a:xfrm>
          <a:prstGeom prst="rect">
            <a:avLst/>
          </a:prstGeom>
          <a:noFill/>
        </p:spPr>
        <p:txBody>
          <a:bodyPr wrap="none" rtlCol="0">
            <a:spAutoFit/>
          </a:bodyPr>
          <a:lstStyle/>
          <a:p>
            <a:pPr defTabSz="685800">
              <a:defRPr/>
            </a:pPr>
            <a:r>
              <a:rPr lang="en-US" dirty="0">
                <a:solidFill>
                  <a:prstClr val="black"/>
                </a:solidFill>
                <a:latin typeface="Calibri" panose="020F0502020204030204"/>
              </a:rPr>
              <a:t>-0.3</a:t>
            </a:r>
          </a:p>
        </p:txBody>
      </p:sp>
      <p:sp>
        <p:nvSpPr>
          <p:cNvPr id="13" name="TextBox 12"/>
          <p:cNvSpPr txBox="1"/>
          <p:nvPr/>
        </p:nvSpPr>
        <p:spPr>
          <a:xfrm>
            <a:off x="3509249" y="3571724"/>
            <a:ext cx="663964" cy="369332"/>
          </a:xfrm>
          <a:prstGeom prst="rect">
            <a:avLst/>
          </a:prstGeom>
          <a:noFill/>
        </p:spPr>
        <p:txBody>
          <a:bodyPr wrap="none" rtlCol="0">
            <a:spAutoFit/>
          </a:bodyPr>
          <a:lstStyle/>
          <a:p>
            <a:pPr defTabSz="685800">
              <a:defRPr/>
            </a:pPr>
            <a:r>
              <a:rPr lang="en-US" dirty="0">
                <a:solidFill>
                  <a:prstClr val="black"/>
                </a:solidFill>
                <a:latin typeface="Calibri" panose="020F0502020204030204"/>
              </a:rPr>
              <a:t>-0.15</a:t>
            </a:r>
          </a:p>
        </p:txBody>
      </p:sp>
      <p:sp>
        <p:nvSpPr>
          <p:cNvPr id="14" name="TextBox 13"/>
          <p:cNvSpPr txBox="1"/>
          <p:nvPr/>
        </p:nvSpPr>
        <p:spPr>
          <a:xfrm>
            <a:off x="4693396" y="3562580"/>
            <a:ext cx="301686" cy="369332"/>
          </a:xfrm>
          <a:prstGeom prst="rect">
            <a:avLst/>
          </a:prstGeom>
          <a:noFill/>
        </p:spPr>
        <p:txBody>
          <a:bodyPr wrap="none" rtlCol="0">
            <a:spAutoFit/>
          </a:bodyPr>
          <a:lstStyle/>
          <a:p>
            <a:pPr defTabSz="685800">
              <a:defRPr/>
            </a:pPr>
            <a:r>
              <a:rPr lang="en-US">
                <a:solidFill>
                  <a:prstClr val="black"/>
                </a:solidFill>
                <a:latin typeface="Calibri" panose="020F0502020204030204"/>
              </a:rPr>
              <a:t>0</a:t>
            </a:r>
            <a:endParaRPr lang="en-US" dirty="0">
              <a:solidFill>
                <a:prstClr val="black"/>
              </a:solidFill>
              <a:latin typeface="Calibri" panose="020F0502020204030204"/>
            </a:endParaRPr>
          </a:p>
        </p:txBody>
      </p:sp>
      <p:sp>
        <p:nvSpPr>
          <p:cNvPr id="15" name="TextBox 14"/>
          <p:cNvSpPr txBox="1"/>
          <p:nvPr/>
        </p:nvSpPr>
        <p:spPr>
          <a:xfrm>
            <a:off x="5575793" y="3567152"/>
            <a:ext cx="593432" cy="369332"/>
          </a:xfrm>
          <a:prstGeom prst="rect">
            <a:avLst/>
          </a:prstGeom>
          <a:noFill/>
        </p:spPr>
        <p:txBody>
          <a:bodyPr wrap="none" rtlCol="0">
            <a:spAutoFit/>
          </a:bodyPr>
          <a:lstStyle/>
          <a:p>
            <a:pPr defTabSz="685800">
              <a:defRPr/>
            </a:pPr>
            <a:r>
              <a:rPr lang="en-US">
                <a:solidFill>
                  <a:prstClr val="black"/>
                </a:solidFill>
                <a:latin typeface="Calibri" panose="020F0502020204030204"/>
              </a:rPr>
              <a:t>0.15</a:t>
            </a:r>
            <a:endParaRPr lang="en-US" dirty="0">
              <a:solidFill>
                <a:prstClr val="black"/>
              </a:solidFill>
              <a:latin typeface="Calibri" panose="020F0502020204030204"/>
            </a:endParaRPr>
          </a:p>
        </p:txBody>
      </p:sp>
      <p:sp>
        <p:nvSpPr>
          <p:cNvPr id="16" name="TextBox 15"/>
          <p:cNvSpPr txBox="1"/>
          <p:nvPr/>
        </p:nvSpPr>
        <p:spPr>
          <a:xfrm>
            <a:off x="6622780" y="3558008"/>
            <a:ext cx="1786066" cy="369332"/>
          </a:xfrm>
          <a:prstGeom prst="rect">
            <a:avLst/>
          </a:prstGeom>
          <a:noFill/>
        </p:spPr>
        <p:txBody>
          <a:bodyPr wrap="none" rtlCol="0">
            <a:spAutoFit/>
          </a:bodyPr>
          <a:lstStyle/>
          <a:p>
            <a:pPr defTabSz="685800">
              <a:defRPr/>
            </a:pPr>
            <a:r>
              <a:rPr lang="en-US" dirty="0">
                <a:solidFill>
                  <a:prstClr val="black"/>
                </a:solidFill>
                <a:latin typeface="Gill Sans MT" panose="020B0502020104020203" pitchFamily="34" charset="0"/>
              </a:rPr>
              <a:t>0.3 % per decade</a:t>
            </a:r>
          </a:p>
        </p:txBody>
      </p:sp>
      <p:sp>
        <p:nvSpPr>
          <p:cNvPr id="18" name="TextBox 17"/>
          <p:cNvSpPr txBox="1"/>
          <p:nvPr/>
        </p:nvSpPr>
        <p:spPr>
          <a:xfrm>
            <a:off x="357624" y="1686324"/>
            <a:ext cx="583365" cy="346249"/>
          </a:xfrm>
          <a:prstGeom prst="rect">
            <a:avLst/>
          </a:prstGeom>
          <a:noFill/>
        </p:spPr>
        <p:txBody>
          <a:bodyPr wrap="none" rtlCol="0">
            <a:spAutoFit/>
          </a:bodyPr>
          <a:lstStyle/>
          <a:p>
            <a:pPr defTabSz="685800">
              <a:defRPr/>
            </a:pPr>
            <a:r>
              <a:rPr lang="en-US" sz="1650" b="1" dirty="0">
                <a:solidFill>
                  <a:prstClr val="black"/>
                </a:solidFill>
                <a:latin typeface="Gill Sans MT" panose="020B0502020104020203" pitchFamily="34" charset="0"/>
              </a:rPr>
              <a:t>May</a:t>
            </a:r>
          </a:p>
        </p:txBody>
      </p:sp>
      <p:sp>
        <p:nvSpPr>
          <p:cNvPr id="19" name="TextBox 18"/>
          <p:cNvSpPr txBox="1"/>
          <p:nvPr/>
        </p:nvSpPr>
        <p:spPr>
          <a:xfrm>
            <a:off x="1757798" y="1686402"/>
            <a:ext cx="614848" cy="346249"/>
          </a:xfrm>
          <a:prstGeom prst="rect">
            <a:avLst/>
          </a:prstGeom>
          <a:noFill/>
        </p:spPr>
        <p:txBody>
          <a:bodyPr wrap="none" rtlCol="0">
            <a:spAutoFit/>
          </a:bodyPr>
          <a:lstStyle/>
          <a:p>
            <a:pPr defTabSz="685800">
              <a:defRPr/>
            </a:pPr>
            <a:r>
              <a:rPr lang="en-US" sz="1650" b="1" dirty="0">
                <a:solidFill>
                  <a:prstClr val="black"/>
                </a:solidFill>
                <a:latin typeface="Gill Sans MT" panose="020B0502020104020203" pitchFamily="34" charset="0"/>
              </a:rPr>
              <a:t>June</a:t>
            </a:r>
          </a:p>
        </p:txBody>
      </p:sp>
      <p:sp>
        <p:nvSpPr>
          <p:cNvPr id="20" name="TextBox 19"/>
          <p:cNvSpPr txBox="1"/>
          <p:nvPr/>
        </p:nvSpPr>
        <p:spPr>
          <a:xfrm>
            <a:off x="3196074" y="1676799"/>
            <a:ext cx="537455" cy="346249"/>
          </a:xfrm>
          <a:prstGeom prst="rect">
            <a:avLst/>
          </a:prstGeom>
          <a:noFill/>
        </p:spPr>
        <p:txBody>
          <a:bodyPr wrap="none" rtlCol="0">
            <a:spAutoFit/>
          </a:bodyPr>
          <a:lstStyle/>
          <a:p>
            <a:pPr defTabSz="685800">
              <a:defRPr/>
            </a:pPr>
            <a:r>
              <a:rPr lang="en-US" sz="1650" b="1" dirty="0">
                <a:solidFill>
                  <a:prstClr val="black"/>
                </a:solidFill>
                <a:latin typeface="Gill Sans MT" panose="020B0502020104020203" pitchFamily="34" charset="0"/>
              </a:rPr>
              <a:t>July</a:t>
            </a:r>
          </a:p>
        </p:txBody>
      </p:sp>
      <p:sp>
        <p:nvSpPr>
          <p:cNvPr id="21" name="TextBox 20"/>
          <p:cNvSpPr txBox="1"/>
          <p:nvPr/>
        </p:nvSpPr>
        <p:spPr>
          <a:xfrm>
            <a:off x="4643874" y="1676799"/>
            <a:ext cx="888385" cy="346249"/>
          </a:xfrm>
          <a:prstGeom prst="rect">
            <a:avLst/>
          </a:prstGeom>
          <a:noFill/>
        </p:spPr>
        <p:txBody>
          <a:bodyPr wrap="none" rtlCol="0">
            <a:spAutoFit/>
          </a:bodyPr>
          <a:lstStyle/>
          <a:p>
            <a:pPr defTabSz="685800">
              <a:defRPr/>
            </a:pPr>
            <a:r>
              <a:rPr lang="en-US" sz="1650" b="1" dirty="0">
                <a:solidFill>
                  <a:prstClr val="black"/>
                </a:solidFill>
                <a:latin typeface="Gill Sans MT" panose="020B0502020104020203" pitchFamily="34" charset="0"/>
              </a:rPr>
              <a:t>August</a:t>
            </a:r>
          </a:p>
        </p:txBody>
      </p:sp>
      <p:sp>
        <p:nvSpPr>
          <p:cNvPr id="22" name="TextBox 21"/>
          <p:cNvSpPr txBox="1"/>
          <p:nvPr/>
        </p:nvSpPr>
        <p:spPr>
          <a:xfrm>
            <a:off x="6129773" y="1676799"/>
            <a:ext cx="1293944" cy="346249"/>
          </a:xfrm>
          <a:prstGeom prst="rect">
            <a:avLst/>
          </a:prstGeom>
          <a:noFill/>
        </p:spPr>
        <p:txBody>
          <a:bodyPr wrap="none" rtlCol="0">
            <a:spAutoFit/>
          </a:bodyPr>
          <a:lstStyle/>
          <a:p>
            <a:pPr defTabSz="685800">
              <a:defRPr/>
            </a:pPr>
            <a:r>
              <a:rPr lang="en-US" sz="1650" b="1" dirty="0">
                <a:solidFill>
                  <a:prstClr val="black"/>
                </a:solidFill>
                <a:latin typeface="Gill Sans MT" panose="020B0502020104020203" pitchFamily="34" charset="0"/>
              </a:rPr>
              <a:t>September</a:t>
            </a:r>
          </a:p>
        </p:txBody>
      </p:sp>
      <p:sp>
        <p:nvSpPr>
          <p:cNvPr id="23" name="TextBox 22"/>
          <p:cNvSpPr txBox="1"/>
          <p:nvPr/>
        </p:nvSpPr>
        <p:spPr>
          <a:xfrm>
            <a:off x="7587099" y="1676799"/>
            <a:ext cx="1023037" cy="346249"/>
          </a:xfrm>
          <a:prstGeom prst="rect">
            <a:avLst/>
          </a:prstGeom>
          <a:noFill/>
        </p:spPr>
        <p:txBody>
          <a:bodyPr wrap="none" rtlCol="0">
            <a:spAutoFit/>
          </a:bodyPr>
          <a:lstStyle/>
          <a:p>
            <a:pPr defTabSz="685800">
              <a:defRPr/>
            </a:pPr>
            <a:r>
              <a:rPr lang="en-US" sz="1650" b="1" dirty="0">
                <a:solidFill>
                  <a:prstClr val="black"/>
                </a:solidFill>
                <a:latin typeface="Gill Sans MT" panose="020B0502020104020203" pitchFamily="34" charset="0"/>
              </a:rPr>
              <a:t>October</a:t>
            </a:r>
          </a:p>
        </p:txBody>
      </p:sp>
      <p:sp>
        <p:nvSpPr>
          <p:cNvPr id="24" name="TextBox 23"/>
          <p:cNvSpPr txBox="1"/>
          <p:nvPr/>
        </p:nvSpPr>
        <p:spPr>
          <a:xfrm>
            <a:off x="53179" y="5764981"/>
            <a:ext cx="5119928" cy="300082"/>
          </a:xfrm>
          <a:prstGeom prst="rect">
            <a:avLst/>
          </a:prstGeom>
          <a:noFill/>
        </p:spPr>
        <p:txBody>
          <a:bodyPr wrap="none" rtlCol="0">
            <a:spAutoFit/>
          </a:bodyPr>
          <a:lstStyle/>
          <a:p>
            <a:pPr defTabSz="685800">
              <a:defRPr/>
            </a:pPr>
            <a:r>
              <a:rPr lang="en-US" sz="1350" dirty="0">
                <a:solidFill>
                  <a:prstClr val="black"/>
                </a:solidFill>
                <a:latin typeface="Calibri" panose="020F0502020204030204"/>
              </a:rPr>
              <a:t>Observational Analysis of OSI-SAF courtesy of </a:t>
            </a:r>
            <a:r>
              <a:rPr lang="en-US" sz="1350" dirty="0" err="1">
                <a:solidFill>
                  <a:prstClr val="black"/>
                </a:solidFill>
                <a:latin typeface="Calibri" panose="020F0502020204030204"/>
              </a:rPr>
              <a:t>Abhay</a:t>
            </a:r>
            <a:r>
              <a:rPr lang="en-US" sz="1350" dirty="0">
                <a:solidFill>
                  <a:prstClr val="black"/>
                </a:solidFill>
                <a:latin typeface="Calibri" panose="020F0502020204030204"/>
              </a:rPr>
              <a:t> </a:t>
            </a:r>
            <a:r>
              <a:rPr lang="en-US" sz="1350" dirty="0" err="1">
                <a:solidFill>
                  <a:prstClr val="black"/>
                </a:solidFill>
                <a:latin typeface="Calibri" panose="020F0502020204030204"/>
              </a:rPr>
              <a:t>Devasthale</a:t>
            </a:r>
            <a:r>
              <a:rPr lang="en-US" sz="1350" dirty="0">
                <a:solidFill>
                  <a:prstClr val="black"/>
                </a:solidFill>
                <a:latin typeface="Calibri" panose="020F0502020204030204"/>
              </a:rPr>
              <a:t>, SMHI</a:t>
            </a:r>
          </a:p>
        </p:txBody>
      </p:sp>
      <p:sp>
        <p:nvSpPr>
          <p:cNvPr id="25" name="Title 2">
            <a:extLst>
              <a:ext uri="{FF2B5EF4-FFF2-40B4-BE49-F238E27FC236}">
                <a16:creationId xmlns:a16="http://schemas.microsoft.com/office/drawing/2014/main" xmlns="" id="{5E46BACB-D7C3-244F-BA46-6C17724392B3}"/>
              </a:ext>
            </a:extLst>
          </p:cNvPr>
          <p:cNvSpPr txBox="1">
            <a:spLocks/>
          </p:cNvSpPr>
          <p:nvPr/>
        </p:nvSpPr>
        <p:spPr>
          <a:xfrm>
            <a:off x="280940" y="957447"/>
            <a:ext cx="8435340" cy="53146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defRPr/>
            </a:pPr>
            <a:r>
              <a:rPr lang="en-US" sz="2850" b="1" dirty="0">
                <a:solidFill>
                  <a:srgbClr val="5B9BD5">
                    <a:lumMod val="50000"/>
                  </a:srgbClr>
                </a:solidFill>
                <a:latin typeface="Gill Sans MT" panose="020B0502020104020203" pitchFamily="34" charset="0"/>
                <a:ea typeface="Verdana" panose="020B0604030504040204" pitchFamily="34" charset="0"/>
                <a:cs typeface="Verdana" panose="020B0604030504040204" pitchFamily="34" charset="0"/>
              </a:rPr>
              <a:t>Modeled and Observed Decadal Sea Ice Trends</a:t>
            </a:r>
            <a:endParaRPr lang="sv-SE" sz="2850" b="1" dirty="0">
              <a:solidFill>
                <a:srgbClr val="5B9BD5">
                  <a:lumMod val="50000"/>
                </a:srgbClr>
              </a:solidFill>
              <a:latin typeface="Gill Sans MT" panose="020B0502020104020203" pitchFamily="34" charset="0"/>
              <a:ea typeface="Verdana" panose="020B0604030504040204" pitchFamily="34" charset="0"/>
              <a:cs typeface="Verdana" panose="020B0604030504040204" pitchFamily="34" charset="0"/>
            </a:endParaRPr>
          </a:p>
        </p:txBody>
      </p:sp>
      <p:sp>
        <p:nvSpPr>
          <p:cNvPr id="26" name="TextBox 25">
            <a:extLst>
              <a:ext uri="{FF2B5EF4-FFF2-40B4-BE49-F238E27FC236}">
                <a16:creationId xmlns:a16="http://schemas.microsoft.com/office/drawing/2014/main" xmlns="" id="{73188030-2B99-D146-B34C-E43CA75A098A}"/>
              </a:ext>
            </a:extLst>
          </p:cNvPr>
          <p:cNvSpPr txBox="1"/>
          <p:nvPr/>
        </p:nvSpPr>
        <p:spPr>
          <a:xfrm>
            <a:off x="201786" y="3740276"/>
            <a:ext cx="2196435" cy="369332"/>
          </a:xfrm>
          <a:prstGeom prst="rect">
            <a:avLst/>
          </a:prstGeom>
          <a:noFill/>
        </p:spPr>
        <p:txBody>
          <a:bodyPr wrap="none" rtlCol="0">
            <a:spAutoFit/>
          </a:bodyPr>
          <a:lstStyle/>
          <a:p>
            <a:pPr defTabSz="685800">
              <a:defRPr/>
            </a:pPr>
            <a:r>
              <a:rPr lang="en-US" dirty="0">
                <a:solidFill>
                  <a:prstClr val="black"/>
                </a:solidFill>
                <a:latin typeface="Gill Sans MT" panose="020B0502020104020203" pitchFamily="34" charset="0"/>
              </a:rPr>
              <a:t>OSI-SAF (1982-2015)</a:t>
            </a:r>
          </a:p>
        </p:txBody>
      </p:sp>
      <p:sp>
        <p:nvSpPr>
          <p:cNvPr id="27" name="TextBox 26">
            <a:extLst>
              <a:ext uri="{FF2B5EF4-FFF2-40B4-BE49-F238E27FC236}">
                <a16:creationId xmlns:a16="http://schemas.microsoft.com/office/drawing/2014/main" xmlns="" id="{C12370C7-493E-A74D-9DC5-9A0318A50402}"/>
              </a:ext>
            </a:extLst>
          </p:cNvPr>
          <p:cNvSpPr txBox="1"/>
          <p:nvPr/>
        </p:nvSpPr>
        <p:spPr>
          <a:xfrm>
            <a:off x="148206" y="3273257"/>
            <a:ext cx="2324675" cy="369332"/>
          </a:xfrm>
          <a:prstGeom prst="rect">
            <a:avLst/>
          </a:prstGeom>
          <a:noFill/>
        </p:spPr>
        <p:txBody>
          <a:bodyPr wrap="none" rtlCol="0">
            <a:spAutoFit/>
          </a:bodyPr>
          <a:lstStyle/>
          <a:p>
            <a:pPr defTabSz="685800">
              <a:defRPr/>
            </a:pPr>
            <a:r>
              <a:rPr lang="en-US" dirty="0" err="1">
                <a:solidFill>
                  <a:prstClr val="black"/>
                </a:solidFill>
                <a:latin typeface="Gill Sans MT" panose="020B0502020104020203" pitchFamily="34" charset="0"/>
              </a:rPr>
              <a:t>NorESM</a:t>
            </a:r>
            <a:r>
              <a:rPr lang="en-US" dirty="0">
                <a:solidFill>
                  <a:prstClr val="black"/>
                </a:solidFill>
                <a:latin typeface="Gill Sans MT" panose="020B0502020104020203" pitchFamily="34" charset="0"/>
              </a:rPr>
              <a:t> (1980 - 2005)</a:t>
            </a:r>
          </a:p>
        </p:txBody>
      </p:sp>
      <p:sp>
        <p:nvSpPr>
          <p:cNvPr id="28" name="TextBox 27"/>
          <p:cNvSpPr txBox="1"/>
          <p:nvPr/>
        </p:nvSpPr>
        <p:spPr>
          <a:xfrm>
            <a:off x="7232912" y="5723751"/>
            <a:ext cx="4914546" cy="300082"/>
          </a:xfrm>
          <a:prstGeom prst="rect">
            <a:avLst/>
          </a:prstGeom>
          <a:noFill/>
        </p:spPr>
        <p:txBody>
          <a:bodyPr wrap="square" rtlCol="0">
            <a:spAutoFit/>
          </a:bodyPr>
          <a:lstStyle/>
          <a:p>
            <a:r>
              <a:rPr lang="sv-SE" sz="1350" dirty="0">
                <a:solidFill>
                  <a:srgbClr val="002F5F"/>
                </a:solidFill>
                <a:latin typeface="Gill Sans MT" panose="020B0502020104020203" pitchFamily="34" charset="0"/>
              </a:rPr>
              <a:t>Dallafior et al., in prep.</a:t>
            </a:r>
            <a:endParaRPr lang="en-US" sz="1350" dirty="0">
              <a:solidFill>
                <a:srgbClr val="002F5F"/>
              </a:solidFill>
              <a:latin typeface="Gill Sans MT" panose="020B0502020104020203" pitchFamily="34" charset="0"/>
            </a:endParaRPr>
          </a:p>
        </p:txBody>
      </p:sp>
      <p:sp>
        <p:nvSpPr>
          <p:cNvPr id="2" name="Rectangle 1"/>
          <p:cNvSpPr/>
          <p:nvPr/>
        </p:nvSpPr>
        <p:spPr>
          <a:xfrm>
            <a:off x="6519797" y="3420708"/>
            <a:ext cx="1849472" cy="56302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ectangle 28"/>
          <p:cNvSpPr/>
          <p:nvPr/>
        </p:nvSpPr>
        <p:spPr>
          <a:xfrm>
            <a:off x="6452014" y="5099026"/>
            <a:ext cx="1849472" cy="56302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57771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txBox="1">
            <a:spLocks noChangeArrowheads="1"/>
          </p:cNvSpPr>
          <p:nvPr/>
        </p:nvSpPr>
        <p:spPr>
          <a:xfrm>
            <a:off x="259266" y="923476"/>
            <a:ext cx="8681225" cy="854869"/>
          </a:xfrm>
          <a:prstGeom prst="rect">
            <a:avLst/>
          </a:prstGeom>
        </p:spPr>
        <p:txBody>
          <a:bodyPr vert="horz" lIns="68580" tIns="34290" rIns="68580" bIns="34290" rtlCol="0" anchor="t" anchorCtr="0">
            <a:normAutofit/>
          </a:bodyPr>
          <a:lstStyle>
            <a:lvl1pPr algn="l" defTabSz="914400" rtl="0" eaLnBrk="1" latinLnBrk="0" hangingPunct="1">
              <a:spcBef>
                <a:spcPct val="0"/>
              </a:spcBef>
              <a:buNone/>
              <a:defRPr sz="2600" b="1" kern="1200">
                <a:solidFill>
                  <a:srgbClr val="002F5F"/>
                </a:solidFill>
                <a:latin typeface="+mj-lt"/>
                <a:ea typeface="+mj-ea"/>
                <a:cs typeface="+mj-cs"/>
              </a:defRPr>
            </a:lvl1pPr>
          </a:lstStyle>
          <a:p>
            <a:pPr algn="ctr" defTabSz="685800">
              <a:defRPr/>
            </a:pPr>
            <a:r>
              <a:rPr lang="sv-SE" sz="2775" dirty="0" err="1">
                <a:latin typeface="Gill Sans MT" pitchFamily="34" charset="0"/>
              </a:rPr>
              <a:t>Fully</a:t>
            </a:r>
            <a:r>
              <a:rPr lang="sv-SE" sz="2775" dirty="0">
                <a:latin typeface="Gill Sans MT" pitchFamily="34" charset="0"/>
              </a:rPr>
              <a:t> </a:t>
            </a:r>
            <a:r>
              <a:rPr lang="sv-SE" sz="2775" dirty="0" err="1">
                <a:latin typeface="Gill Sans MT" pitchFamily="34" charset="0"/>
              </a:rPr>
              <a:t>coupled</a:t>
            </a:r>
            <a:r>
              <a:rPr lang="sv-SE" sz="2775" dirty="0">
                <a:latin typeface="Gill Sans MT" pitchFamily="34" charset="0"/>
              </a:rPr>
              <a:t> ocean vs. </a:t>
            </a:r>
            <a:r>
              <a:rPr lang="sv-SE" sz="2775" dirty="0" err="1">
                <a:latin typeface="Gill Sans MT" pitchFamily="34" charset="0"/>
              </a:rPr>
              <a:t>Slab</a:t>
            </a:r>
            <a:r>
              <a:rPr lang="sv-SE" sz="2775" dirty="0">
                <a:latin typeface="Gill Sans MT" pitchFamily="34" charset="0"/>
              </a:rPr>
              <a:t> ocean</a:t>
            </a:r>
          </a:p>
          <a:p>
            <a:pPr algn="ctr" defTabSz="685800">
              <a:defRPr/>
            </a:pPr>
            <a:endParaRPr lang="sv-SE" sz="2100" dirty="0">
              <a:latin typeface="Gill Sans MT" pitchFamily="34" charset="0"/>
            </a:endParaRPr>
          </a:p>
        </p:txBody>
      </p:sp>
      <p:sp>
        <p:nvSpPr>
          <p:cNvPr id="9" name="Radiative Fluxes"/>
          <p:cNvSpPr txBox="1"/>
          <p:nvPr/>
        </p:nvSpPr>
        <p:spPr>
          <a:xfrm>
            <a:off x="0" y="2398569"/>
            <a:ext cx="812440" cy="443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p>
            <a:pPr algn="ctr" defTabSz="308063" hangingPunct="0"/>
            <a:r>
              <a:rPr lang="en-US" sz="1265" b="1" kern="0" dirty="0">
                <a:solidFill>
                  <a:srgbClr val="000000"/>
                </a:solidFill>
                <a:latin typeface="Gill Sans MT" panose="020B0502020104020203" pitchFamily="34" charset="0"/>
                <a:sym typeface="Helvetica Neue"/>
              </a:rPr>
              <a:t>Slab ocean</a:t>
            </a:r>
            <a:endParaRPr sz="1265" b="1" kern="0" dirty="0">
              <a:solidFill>
                <a:srgbClr val="000000"/>
              </a:solidFill>
              <a:latin typeface="Gill Sans MT" panose="020B0502020104020203" pitchFamily="34" charset="0"/>
              <a:sym typeface="Helvetica Neue"/>
            </a:endParaRPr>
          </a:p>
        </p:txBody>
      </p:sp>
      <p:sp>
        <p:nvSpPr>
          <p:cNvPr id="12" name="Fully Coupled"/>
          <p:cNvSpPr txBox="1"/>
          <p:nvPr/>
        </p:nvSpPr>
        <p:spPr>
          <a:xfrm>
            <a:off x="4507" y="4254912"/>
            <a:ext cx="817265" cy="443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p>
            <a:pPr algn="ctr" defTabSz="308063" hangingPunct="0"/>
            <a:r>
              <a:rPr sz="1265" b="1" kern="0" dirty="0">
                <a:solidFill>
                  <a:srgbClr val="000000"/>
                </a:solidFill>
                <a:latin typeface="Gill Sans MT" panose="020B0502020104020203" pitchFamily="34" charset="0"/>
                <a:sym typeface="Helvetica Neue"/>
              </a:rPr>
              <a:t>Fully Coupled</a:t>
            </a:r>
          </a:p>
        </p:txBody>
      </p:sp>
      <p:pic>
        <p:nvPicPr>
          <p:cNvPr id="2" name="Picture 1"/>
          <p:cNvPicPr>
            <a:picLocks noChangeAspect="1"/>
          </p:cNvPicPr>
          <p:nvPr/>
        </p:nvPicPr>
        <p:blipFill rotWithShape="1">
          <a:blip r:embed="rId3"/>
          <a:srcRect b="2254"/>
          <a:stretch/>
        </p:blipFill>
        <p:spPr>
          <a:xfrm>
            <a:off x="7008744" y="3452562"/>
            <a:ext cx="2072057" cy="1949235"/>
          </a:xfrm>
          <a:prstGeom prst="rect">
            <a:avLst/>
          </a:prstGeom>
        </p:spPr>
      </p:pic>
      <p:pic>
        <p:nvPicPr>
          <p:cNvPr id="17" name="Picture 16"/>
          <p:cNvPicPr>
            <a:picLocks noChangeAspect="1"/>
          </p:cNvPicPr>
          <p:nvPr/>
        </p:nvPicPr>
        <p:blipFill rotWithShape="1">
          <a:blip r:embed="rId4"/>
          <a:srcRect l="1" r="2548"/>
          <a:stretch/>
        </p:blipFill>
        <p:spPr>
          <a:xfrm>
            <a:off x="918313" y="1584103"/>
            <a:ext cx="1885642" cy="2032252"/>
          </a:xfrm>
          <a:prstGeom prst="rect">
            <a:avLst/>
          </a:prstGeom>
        </p:spPr>
      </p:pic>
      <p:pic>
        <p:nvPicPr>
          <p:cNvPr id="22" name="Picture 21"/>
          <p:cNvPicPr>
            <a:picLocks noChangeAspect="1"/>
          </p:cNvPicPr>
          <p:nvPr/>
        </p:nvPicPr>
        <p:blipFill rotWithShape="1">
          <a:blip r:embed="rId5"/>
          <a:srcRect r="2525"/>
          <a:stretch/>
        </p:blipFill>
        <p:spPr>
          <a:xfrm>
            <a:off x="2944650" y="1568880"/>
            <a:ext cx="1900930" cy="2039864"/>
          </a:xfrm>
          <a:prstGeom prst="rect">
            <a:avLst/>
          </a:prstGeom>
        </p:spPr>
      </p:pic>
      <p:pic>
        <p:nvPicPr>
          <p:cNvPr id="23" name="Picture 22"/>
          <p:cNvPicPr>
            <a:picLocks noChangeAspect="1"/>
          </p:cNvPicPr>
          <p:nvPr/>
        </p:nvPicPr>
        <p:blipFill rotWithShape="1">
          <a:blip r:embed="rId6"/>
          <a:srcRect l="1596"/>
          <a:stretch/>
        </p:blipFill>
        <p:spPr>
          <a:xfrm>
            <a:off x="4992846" y="1591715"/>
            <a:ext cx="1919048" cy="2017029"/>
          </a:xfrm>
          <a:prstGeom prst="rect">
            <a:avLst/>
          </a:prstGeom>
        </p:spPr>
      </p:pic>
      <p:pic>
        <p:nvPicPr>
          <p:cNvPr id="24" name="Picture 23"/>
          <p:cNvPicPr>
            <a:picLocks noChangeAspect="1"/>
          </p:cNvPicPr>
          <p:nvPr/>
        </p:nvPicPr>
        <p:blipFill rotWithShape="1">
          <a:blip r:embed="rId7"/>
          <a:srcRect t="6045" b="2854"/>
          <a:stretch/>
        </p:blipFill>
        <p:spPr>
          <a:xfrm>
            <a:off x="7001094" y="1727273"/>
            <a:ext cx="1919701" cy="1851402"/>
          </a:xfrm>
          <a:prstGeom prst="rect">
            <a:avLst/>
          </a:prstGeom>
        </p:spPr>
      </p:pic>
      <p:pic>
        <p:nvPicPr>
          <p:cNvPr id="3" name="Picture 2"/>
          <p:cNvPicPr>
            <a:picLocks noChangeAspect="1"/>
          </p:cNvPicPr>
          <p:nvPr/>
        </p:nvPicPr>
        <p:blipFill rotWithShape="1">
          <a:blip r:embed="rId8"/>
          <a:srcRect t="6167" r="14311"/>
          <a:stretch/>
        </p:blipFill>
        <p:spPr>
          <a:xfrm>
            <a:off x="4986275" y="3564825"/>
            <a:ext cx="1932189" cy="1881932"/>
          </a:xfrm>
          <a:prstGeom prst="rect">
            <a:avLst/>
          </a:prstGeom>
        </p:spPr>
      </p:pic>
      <p:pic>
        <p:nvPicPr>
          <p:cNvPr id="4" name="Picture 3"/>
          <p:cNvPicPr>
            <a:picLocks noChangeAspect="1"/>
          </p:cNvPicPr>
          <p:nvPr/>
        </p:nvPicPr>
        <p:blipFill rotWithShape="1">
          <a:blip r:embed="rId9"/>
          <a:srcRect t="7072" r="6160" b="1288"/>
          <a:stretch/>
        </p:blipFill>
        <p:spPr>
          <a:xfrm>
            <a:off x="2922905" y="3565095"/>
            <a:ext cx="1944419" cy="1858868"/>
          </a:xfrm>
          <a:prstGeom prst="rect">
            <a:avLst/>
          </a:prstGeom>
        </p:spPr>
      </p:pic>
      <p:pic>
        <p:nvPicPr>
          <p:cNvPr id="5" name="Picture 4"/>
          <p:cNvPicPr>
            <a:picLocks noChangeAspect="1"/>
          </p:cNvPicPr>
          <p:nvPr/>
        </p:nvPicPr>
        <p:blipFill rotWithShape="1">
          <a:blip r:embed="rId10"/>
          <a:srcRect t="5210" b="2635"/>
          <a:stretch/>
        </p:blipFill>
        <p:spPr>
          <a:xfrm>
            <a:off x="894309" y="3547011"/>
            <a:ext cx="2148236" cy="1872834"/>
          </a:xfrm>
          <a:prstGeom prst="rect">
            <a:avLst/>
          </a:prstGeom>
        </p:spPr>
      </p:pic>
      <p:sp>
        <p:nvSpPr>
          <p:cNvPr id="25" name="Horizontal Heat Convergence"/>
          <p:cNvSpPr txBox="1"/>
          <p:nvPr/>
        </p:nvSpPr>
        <p:spPr>
          <a:xfrm>
            <a:off x="1209781" y="1338383"/>
            <a:ext cx="1282457" cy="443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p>
            <a:pPr algn="ctr" defTabSz="308063" hangingPunct="0"/>
            <a:r>
              <a:rPr sz="1265" b="1" kern="0" dirty="0">
                <a:solidFill>
                  <a:srgbClr val="000000"/>
                </a:solidFill>
                <a:latin typeface="Gill Sans MT" panose="020B0502020104020203" pitchFamily="34" charset="0"/>
                <a:sym typeface="Helvetica Neue"/>
              </a:rPr>
              <a:t>Horizontal Heat Convergence</a:t>
            </a:r>
          </a:p>
        </p:txBody>
      </p:sp>
      <p:sp>
        <p:nvSpPr>
          <p:cNvPr id="26" name="Radiative Fluxes"/>
          <p:cNvSpPr txBox="1"/>
          <p:nvPr/>
        </p:nvSpPr>
        <p:spPr>
          <a:xfrm>
            <a:off x="3389962" y="1338383"/>
            <a:ext cx="1071017" cy="443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p>
            <a:pPr algn="ctr" defTabSz="308063" hangingPunct="0"/>
            <a:r>
              <a:rPr sz="1265" b="1" kern="0" dirty="0">
                <a:solidFill>
                  <a:srgbClr val="000000"/>
                </a:solidFill>
                <a:latin typeface="Gill Sans MT" panose="020B0502020104020203" pitchFamily="34" charset="0"/>
                <a:sym typeface="Helvetica Neue"/>
              </a:rPr>
              <a:t>Radiative Fluxes</a:t>
            </a:r>
          </a:p>
        </p:txBody>
      </p:sp>
      <p:sp>
        <p:nvSpPr>
          <p:cNvPr id="27" name="Turbulent Fluxes"/>
          <p:cNvSpPr txBox="1"/>
          <p:nvPr/>
        </p:nvSpPr>
        <p:spPr>
          <a:xfrm>
            <a:off x="5381235" y="1362383"/>
            <a:ext cx="1142270" cy="443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p>
            <a:pPr algn="ctr" defTabSz="308063" hangingPunct="0"/>
            <a:r>
              <a:rPr sz="1265" b="1" kern="0" dirty="0">
                <a:solidFill>
                  <a:srgbClr val="000000"/>
                </a:solidFill>
                <a:latin typeface="Gill Sans MT" panose="020B0502020104020203" pitchFamily="34" charset="0"/>
                <a:sym typeface="Helvetica Neue"/>
              </a:rPr>
              <a:t>Turbulent Fluxes</a:t>
            </a:r>
          </a:p>
        </p:txBody>
      </p:sp>
      <p:sp>
        <p:nvSpPr>
          <p:cNvPr id="28" name="Heat transport"/>
          <p:cNvSpPr txBox="1"/>
          <p:nvPr/>
        </p:nvSpPr>
        <p:spPr>
          <a:xfrm>
            <a:off x="7346381" y="1315845"/>
            <a:ext cx="1142270" cy="443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p>
            <a:pPr algn="ctr" defTabSz="308063" hangingPunct="0"/>
            <a:r>
              <a:rPr sz="1265" b="1" kern="0" dirty="0">
                <a:solidFill>
                  <a:srgbClr val="000000"/>
                </a:solidFill>
                <a:latin typeface="Gill Sans MT" panose="020B0502020104020203" pitchFamily="34" charset="0"/>
                <a:sym typeface="Helvetica Neue"/>
              </a:rPr>
              <a:t>Heat transport</a:t>
            </a:r>
          </a:p>
        </p:txBody>
      </p:sp>
      <p:pic>
        <p:nvPicPr>
          <p:cNvPr id="19" name="Picture 18"/>
          <p:cNvPicPr>
            <a:picLocks noChangeAspect="1"/>
          </p:cNvPicPr>
          <p:nvPr/>
        </p:nvPicPr>
        <p:blipFill rotWithShape="1">
          <a:blip r:embed="rId11"/>
          <a:srcRect b="51369"/>
          <a:stretch/>
        </p:blipFill>
        <p:spPr>
          <a:xfrm>
            <a:off x="2856639" y="5419213"/>
            <a:ext cx="3869872" cy="681075"/>
          </a:xfrm>
          <a:prstGeom prst="rect">
            <a:avLst/>
          </a:prstGeom>
        </p:spPr>
      </p:pic>
      <p:sp>
        <p:nvSpPr>
          <p:cNvPr id="20" name="TextBox 19"/>
          <p:cNvSpPr txBox="1"/>
          <p:nvPr/>
        </p:nvSpPr>
        <p:spPr>
          <a:xfrm>
            <a:off x="6358206" y="5495213"/>
            <a:ext cx="905697" cy="3539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38150" hangingPunct="0"/>
            <a:r>
              <a:rPr lang="en-US" b="1" dirty="0">
                <a:solidFill>
                  <a:srgbClr val="000000"/>
                </a:solidFill>
                <a:latin typeface="Gill Sans MT" panose="020B0502020104020203" pitchFamily="34" charset="0"/>
                <a:ea typeface="Helvetica Neue"/>
                <a:cs typeface="Helvetica Neue"/>
                <a:sym typeface="Helvetica Neue"/>
              </a:rPr>
              <a:t>[Wm</a:t>
            </a:r>
            <a:r>
              <a:rPr lang="en-US" b="1" baseline="30000" dirty="0">
                <a:solidFill>
                  <a:srgbClr val="000000"/>
                </a:solidFill>
                <a:latin typeface="Gill Sans MT" panose="020B0502020104020203" pitchFamily="34" charset="0"/>
                <a:ea typeface="Helvetica Neue"/>
                <a:cs typeface="Helvetica Neue"/>
                <a:sym typeface="Helvetica Neue"/>
              </a:rPr>
              <a:t>-2</a:t>
            </a:r>
            <a:r>
              <a:rPr lang="en-US" b="1" dirty="0">
                <a:solidFill>
                  <a:srgbClr val="000000"/>
                </a:solidFill>
                <a:latin typeface="Gill Sans MT" panose="020B0502020104020203" pitchFamily="34" charset="0"/>
                <a:ea typeface="Helvetica Neue"/>
                <a:cs typeface="Helvetica Neue"/>
                <a:sym typeface="Helvetica Neue"/>
              </a:rPr>
              <a:t>]</a:t>
            </a:r>
          </a:p>
        </p:txBody>
      </p:sp>
      <p:sp>
        <p:nvSpPr>
          <p:cNvPr id="31" name="Horizontal Heat Convergence"/>
          <p:cNvSpPr txBox="1"/>
          <p:nvPr/>
        </p:nvSpPr>
        <p:spPr>
          <a:xfrm>
            <a:off x="2146229" y="1360338"/>
            <a:ext cx="1282457" cy="2487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p>
            <a:pPr algn="ctr" defTabSz="308063" hangingPunct="0"/>
            <a:r>
              <a:rPr lang="en-US" sz="1265" b="1" kern="0" dirty="0">
                <a:solidFill>
                  <a:srgbClr val="000000"/>
                </a:solidFill>
                <a:latin typeface="Gill Sans MT" panose="020B0502020104020203" pitchFamily="34" charset="0"/>
                <a:sym typeface="Helvetica Neue"/>
              </a:rPr>
              <a:t>=</a:t>
            </a:r>
            <a:endParaRPr sz="1265" b="1" kern="0" dirty="0">
              <a:solidFill>
                <a:srgbClr val="000000"/>
              </a:solidFill>
              <a:latin typeface="Gill Sans MT" panose="020B0502020104020203" pitchFamily="34" charset="0"/>
              <a:sym typeface="Helvetica Neue"/>
            </a:endParaRPr>
          </a:p>
        </p:txBody>
      </p:sp>
      <p:sp>
        <p:nvSpPr>
          <p:cNvPr id="32" name="Horizontal Heat Convergence"/>
          <p:cNvSpPr txBox="1"/>
          <p:nvPr/>
        </p:nvSpPr>
        <p:spPr>
          <a:xfrm>
            <a:off x="4445854" y="1360338"/>
            <a:ext cx="1282457" cy="2487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p>
            <a:pPr algn="ctr" defTabSz="308063" hangingPunct="0"/>
            <a:r>
              <a:rPr lang="en-US" sz="1265" b="1" kern="0" dirty="0">
                <a:solidFill>
                  <a:srgbClr val="000000"/>
                </a:solidFill>
                <a:latin typeface="Gill Sans MT" panose="020B0502020104020203" pitchFamily="34" charset="0"/>
                <a:sym typeface="Helvetica Neue"/>
              </a:rPr>
              <a:t>+</a:t>
            </a:r>
            <a:endParaRPr sz="1265" b="1" kern="0" dirty="0">
              <a:solidFill>
                <a:srgbClr val="000000"/>
              </a:solidFill>
              <a:latin typeface="Gill Sans MT" panose="020B0502020104020203" pitchFamily="34" charset="0"/>
              <a:sym typeface="Helvetica Neue"/>
            </a:endParaRPr>
          </a:p>
        </p:txBody>
      </p:sp>
      <p:sp>
        <p:nvSpPr>
          <p:cNvPr id="33" name="Horizontal Heat Convergence"/>
          <p:cNvSpPr txBox="1"/>
          <p:nvPr/>
        </p:nvSpPr>
        <p:spPr>
          <a:xfrm>
            <a:off x="6348562" y="1360338"/>
            <a:ext cx="1282457" cy="2487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p>
            <a:pPr algn="ctr" defTabSz="308063" hangingPunct="0"/>
            <a:r>
              <a:rPr lang="en-US" sz="1265" b="1" kern="0" dirty="0">
                <a:solidFill>
                  <a:srgbClr val="000000"/>
                </a:solidFill>
                <a:latin typeface="Gill Sans MT" panose="020B0502020104020203" pitchFamily="34" charset="0"/>
                <a:sym typeface="Helvetica Neue"/>
              </a:rPr>
              <a:t>+</a:t>
            </a:r>
            <a:endParaRPr sz="1265" b="1" kern="0" dirty="0">
              <a:solidFill>
                <a:srgbClr val="000000"/>
              </a:solidFill>
              <a:latin typeface="Gill Sans MT" panose="020B0502020104020203" pitchFamily="34" charset="0"/>
              <a:sym typeface="Helvetica Neue"/>
            </a:endParaRPr>
          </a:p>
        </p:txBody>
      </p:sp>
      <p:sp>
        <p:nvSpPr>
          <p:cNvPr id="29" name="Rectangle 2"/>
          <p:cNvSpPr txBox="1">
            <a:spLocks noChangeArrowheads="1"/>
          </p:cNvSpPr>
          <p:nvPr/>
        </p:nvSpPr>
        <p:spPr>
          <a:xfrm>
            <a:off x="7175254" y="5685412"/>
            <a:ext cx="1726676" cy="288620"/>
          </a:xfrm>
          <a:prstGeom prst="rect">
            <a:avLst/>
          </a:prstGeom>
        </p:spPr>
        <p:txBody>
          <a:bodyPr vert="horz" lIns="68580" tIns="34290" rIns="68580" bIns="34290" rtlCol="0" anchor="t" anchorCtr="0">
            <a:normAutofit fontScale="92500"/>
          </a:bodyPr>
          <a:lstStyle>
            <a:lvl1pPr algn="l" defTabSz="914400" rtl="0" eaLnBrk="1" latinLnBrk="0" hangingPunct="1">
              <a:spcBef>
                <a:spcPct val="0"/>
              </a:spcBef>
              <a:buNone/>
              <a:defRPr sz="2600" b="1" kern="1200">
                <a:solidFill>
                  <a:srgbClr val="002F5F"/>
                </a:solidFill>
                <a:latin typeface="+mj-lt"/>
                <a:ea typeface="+mj-ea"/>
                <a:cs typeface="+mj-cs"/>
              </a:defRPr>
            </a:lvl1pPr>
          </a:lstStyle>
          <a:p>
            <a:pPr algn="ctr"/>
            <a:r>
              <a:rPr lang="en-US" sz="1350" b="0" dirty="0">
                <a:latin typeface="Gill Sans MT" pitchFamily="34" charset="0"/>
              </a:rPr>
              <a:t>Krishnan et al., in prep.</a:t>
            </a:r>
            <a:endParaRPr lang="sv-SE" sz="1350" b="0" dirty="0">
              <a:latin typeface="Gill Sans MT" pitchFamily="34" charset="0"/>
            </a:endParaRPr>
          </a:p>
        </p:txBody>
      </p:sp>
    </p:spTree>
    <p:extLst>
      <p:ext uri="{BB962C8B-B14F-4D97-AF65-F5344CB8AC3E}">
        <p14:creationId xmlns:p14="http://schemas.microsoft.com/office/powerpoint/2010/main" val="4106392645"/>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a:xfrm>
            <a:off x="602166" y="1065611"/>
            <a:ext cx="7920154" cy="854869"/>
          </a:xfrm>
        </p:spPr>
        <p:txBody>
          <a:bodyPr>
            <a:normAutofit/>
          </a:bodyPr>
          <a:lstStyle/>
          <a:p>
            <a:r>
              <a:rPr lang="en-US" sz="2550" dirty="0">
                <a:latin typeface="Gill Sans MT" pitchFamily="34" charset="0"/>
              </a:rPr>
              <a:t>Norwegian Earth System Model (</a:t>
            </a:r>
            <a:r>
              <a:rPr lang="en-US" sz="2550" dirty="0" err="1">
                <a:latin typeface="Gill Sans MT" pitchFamily="34" charset="0"/>
              </a:rPr>
              <a:t>NorESM</a:t>
            </a:r>
            <a:r>
              <a:rPr lang="en-US" sz="2550" dirty="0">
                <a:latin typeface="Gill Sans MT" pitchFamily="34" charset="0"/>
              </a:rPr>
              <a:t>) </a:t>
            </a:r>
            <a:endParaRPr lang="sv-SE" sz="2550" dirty="0">
              <a:latin typeface="Gill Sans MT" pitchFamily="34" charset="0"/>
            </a:endParaRPr>
          </a:p>
        </p:txBody>
      </p:sp>
      <p:sp>
        <p:nvSpPr>
          <p:cNvPr id="4" name="Slide Number Placeholder 3"/>
          <p:cNvSpPr>
            <a:spLocks noGrp="1"/>
          </p:cNvSpPr>
          <p:nvPr>
            <p:ph type="sldNum" sz="quarter" idx="12"/>
          </p:nvPr>
        </p:nvSpPr>
        <p:spPr/>
        <p:txBody>
          <a:bodyPr/>
          <a:lstStyle/>
          <a:p>
            <a:pPr>
              <a:defRPr/>
            </a:pPr>
            <a:fld id="{F6836F3A-E639-40A3-8AEB-E900244604F0}" type="slidenum">
              <a:rPr lang="sv-SE">
                <a:solidFill>
                  <a:srgbClr val="002F5F">
                    <a:tint val="75000"/>
                  </a:srgbClr>
                </a:solidFill>
                <a:latin typeface="Verdana"/>
              </a:rPr>
              <a:pPr>
                <a:defRPr/>
              </a:pPr>
              <a:t>39</a:t>
            </a:fld>
            <a:endParaRPr lang="sv-SE">
              <a:solidFill>
                <a:srgbClr val="002F5F">
                  <a:tint val="75000"/>
                </a:srgbClr>
              </a:solidFill>
              <a:latin typeface="Verdana"/>
            </a:endParaRPr>
          </a:p>
        </p:txBody>
      </p:sp>
      <p:sp>
        <p:nvSpPr>
          <p:cNvPr id="5" name="Rectangle 3"/>
          <p:cNvSpPr txBox="1">
            <a:spLocks noChangeArrowheads="1"/>
          </p:cNvSpPr>
          <p:nvPr/>
        </p:nvSpPr>
        <p:spPr bwMode="auto">
          <a:xfrm>
            <a:off x="1277634" y="4239090"/>
            <a:ext cx="6172200" cy="1728192"/>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p>
            <a:pPr marL="600075" lvl="1" indent="-257175" eaLnBrk="0" fontAlgn="base" hangingPunct="0">
              <a:spcBef>
                <a:spcPct val="20000"/>
              </a:spcBef>
              <a:spcAft>
                <a:spcPct val="0"/>
              </a:spcAft>
              <a:buClr>
                <a:srgbClr val="A3A86B"/>
              </a:buClr>
              <a:buSzPct val="65000"/>
              <a:buFont typeface="Wingdings" pitchFamily="2" charset="2"/>
              <a:buChar char="n"/>
              <a:defRPr/>
            </a:pPr>
            <a:endParaRPr lang="sv-SE" sz="1350" kern="0" dirty="0">
              <a:solidFill>
                <a:srgbClr val="002F5F"/>
              </a:solidFill>
              <a:latin typeface="Gill Sans MT" pitchFamily="34" charset="0"/>
              <a:ea typeface="ＭＳ Ｐゴシック" pitchFamily="26" charset="-128"/>
            </a:endParaRPr>
          </a:p>
        </p:txBody>
      </p:sp>
      <p:grpSp>
        <p:nvGrpSpPr>
          <p:cNvPr id="23" name="Group 22"/>
          <p:cNvGrpSpPr/>
          <p:nvPr/>
        </p:nvGrpSpPr>
        <p:grpSpPr>
          <a:xfrm>
            <a:off x="1741886" y="1216669"/>
            <a:ext cx="5660232" cy="2644379"/>
            <a:chOff x="798514" y="695250"/>
            <a:chExt cx="7546976" cy="3525838"/>
          </a:xfrm>
        </p:grpSpPr>
        <p:pic>
          <p:nvPicPr>
            <p:cNvPr id="7" name="Content Placeholder 7" descr="ATM.jpg"/>
            <p:cNvPicPr>
              <a:picLocks noChangeAspect="1"/>
            </p:cNvPicPr>
            <p:nvPr/>
          </p:nvPicPr>
          <p:blipFill>
            <a:blip r:embed="rId3" cstate="print">
              <a:extLst>
                <a:ext uri="{28A0092B-C50C-407E-A947-70E740481C1C}">
                  <a14:useLocalDpi xmlns:a14="http://schemas.microsoft.com/office/drawing/2010/main" val="0"/>
                </a:ext>
              </a:extLst>
            </a:blip>
            <a:srcRect t="15466" b="15466"/>
            <a:stretch>
              <a:fillRect/>
            </a:stretch>
          </p:blipFill>
          <p:spPr bwMode="auto">
            <a:xfrm>
              <a:off x="1121931" y="1220171"/>
              <a:ext cx="3024968" cy="1195416"/>
            </a:xfrm>
            <a:prstGeom prst="rect">
              <a:avLst/>
            </a:prstGeom>
            <a:noFill/>
            <a:ln w="9525">
              <a:solidFill>
                <a:srgbClr val="4D4D4D"/>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descr="SeaIce.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21932" y="2967532"/>
              <a:ext cx="3024967" cy="1091672"/>
            </a:xfrm>
            <a:prstGeom prst="rect">
              <a:avLst/>
            </a:prstGeom>
            <a:noFill/>
            <a:ln w="9525">
              <a:solidFill>
                <a:srgbClr val="4D4D4D"/>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8" descr="OCN.jpe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80679" y="2967533"/>
              <a:ext cx="2859142" cy="1091671"/>
            </a:xfrm>
            <a:prstGeom prst="rect">
              <a:avLst/>
            </a:prstGeom>
            <a:noFill/>
            <a:ln w="9525">
              <a:solidFill>
                <a:srgbClr val="4D4D4D"/>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9" descr="2006-08c.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71775" y="1220172"/>
              <a:ext cx="2876950" cy="1195415"/>
            </a:xfrm>
            <a:prstGeom prst="rect">
              <a:avLst/>
            </a:prstGeom>
            <a:noFill/>
            <a:ln w="9525">
              <a:solidFill>
                <a:srgbClr val="4D4D4D"/>
              </a:solidFill>
              <a:miter lim="800000"/>
              <a:headEnd/>
              <a:tailEnd/>
            </a:ln>
            <a:extLst>
              <a:ext uri="{909E8E84-426E-40DD-AFC4-6F175D3DCCD1}">
                <a14:hiddenFill xmlns:a14="http://schemas.microsoft.com/office/drawing/2010/main">
                  <a:solidFill>
                    <a:srgbClr val="FFFFFF"/>
                  </a:solidFill>
                </a14:hiddenFill>
              </a:ext>
            </a:extLst>
          </p:spPr>
        </p:pic>
        <p:sp>
          <p:nvSpPr>
            <p:cNvPr id="11" name="Rectangle 10"/>
            <p:cNvSpPr>
              <a:spLocks noChangeArrowheads="1"/>
            </p:cNvSpPr>
            <p:nvPr/>
          </p:nvSpPr>
          <p:spPr bwMode="auto">
            <a:xfrm>
              <a:off x="798514" y="695250"/>
              <a:ext cx="7546976" cy="3525838"/>
            </a:xfrm>
            <a:prstGeom prst="rect">
              <a:avLst/>
            </a:prstGeom>
            <a:noFill/>
            <a:ln w="9525">
              <a:no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lgn="ctr" defTabSz="1728396" fontAlgn="auto">
                <a:spcBef>
                  <a:spcPts val="0"/>
                </a:spcBef>
                <a:spcAft>
                  <a:spcPts val="0"/>
                </a:spcAft>
                <a:defRPr/>
              </a:pPr>
              <a:endParaRPr lang="en-US" sz="1350">
                <a:solidFill>
                  <a:prstClr val="white"/>
                </a:solidFill>
                <a:latin typeface="Verdana"/>
              </a:endParaRPr>
            </a:p>
          </p:txBody>
        </p:sp>
        <p:sp>
          <p:nvSpPr>
            <p:cNvPr id="13" name="TextBox 32"/>
            <p:cNvSpPr txBox="1">
              <a:spLocks noChangeArrowheads="1"/>
            </p:cNvSpPr>
            <p:nvPr/>
          </p:nvSpPr>
          <p:spPr bwMode="auto">
            <a:xfrm>
              <a:off x="1438425" y="2495288"/>
              <a:ext cx="6301928" cy="400109"/>
            </a:xfrm>
            <a:prstGeom prst="rect">
              <a:avLst/>
            </a:prstGeom>
            <a:noFill/>
            <a:ln w="9525">
              <a:solidFill>
                <a:srgbClr val="4D4D4D"/>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lgn="ctr">
                <a:defRPr/>
              </a:pPr>
              <a:r>
                <a:rPr lang="en-US" altLang="en-US" sz="1350" b="1">
                  <a:solidFill>
                    <a:srgbClr val="002F5F"/>
                  </a:solidFill>
                </a:rPr>
                <a:t>CPL 7 Coupler</a:t>
              </a:r>
            </a:p>
          </p:txBody>
        </p:sp>
        <p:sp>
          <p:nvSpPr>
            <p:cNvPr id="14" name="TextBox 33"/>
            <p:cNvSpPr txBox="1">
              <a:spLocks noChangeArrowheads="1"/>
            </p:cNvSpPr>
            <p:nvPr/>
          </p:nvSpPr>
          <p:spPr bwMode="auto">
            <a:xfrm>
              <a:off x="1391663" y="1175895"/>
              <a:ext cx="2485504" cy="135421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lgn="ctr">
                <a:defRPr/>
              </a:pPr>
              <a:r>
                <a:rPr lang="en-US" altLang="en-US" sz="1200" b="1" dirty="0">
                  <a:solidFill>
                    <a:srgbClr val="002F5F"/>
                  </a:solidFill>
                  <a:latin typeface="Gill Sans MT" panose="020B0502020104020203" pitchFamily="34" charset="0"/>
                  <a:cs typeface="Arial" panose="020B0604020202020204" pitchFamily="34" charset="0"/>
                </a:rPr>
                <a:t>CAM4-Oslo</a:t>
              </a:r>
            </a:p>
            <a:p>
              <a:pPr algn="ctr">
                <a:defRPr/>
              </a:pPr>
              <a:r>
                <a:rPr lang="en-US" altLang="en-US" sz="1200" b="1" dirty="0">
                  <a:solidFill>
                    <a:srgbClr val="002F5F"/>
                  </a:solidFill>
                  <a:latin typeface="Gill Sans MT" panose="020B0502020104020203" pitchFamily="34" charset="0"/>
                  <a:cs typeface="Arial" panose="020B0604020202020204" pitchFamily="34" charset="0"/>
                </a:rPr>
                <a:t>Atm. Chemistry and Physics</a:t>
              </a:r>
            </a:p>
            <a:p>
              <a:pPr algn="ctr">
                <a:defRPr/>
              </a:pPr>
              <a:r>
                <a:rPr lang="en-US" altLang="en-US" sz="1200" b="1" dirty="0">
                  <a:solidFill>
                    <a:srgbClr val="002F5F"/>
                  </a:solidFill>
                  <a:latin typeface="Gill Sans MT" panose="020B0502020104020203" pitchFamily="34" charset="0"/>
                  <a:cs typeface="Arial" panose="020B0604020202020204" pitchFamily="34" charset="0"/>
                </a:rPr>
                <a:t>1.9°X 2.5° </a:t>
              </a:r>
            </a:p>
            <a:p>
              <a:pPr algn="ctr">
                <a:defRPr/>
              </a:pPr>
              <a:r>
                <a:rPr lang="en-US" altLang="en-US" sz="1200" b="1" dirty="0">
                  <a:solidFill>
                    <a:srgbClr val="002F5F"/>
                  </a:solidFill>
                  <a:latin typeface="Gill Sans MT" panose="020B0502020104020203" pitchFamily="34" charset="0"/>
                  <a:cs typeface="Arial" panose="020B0604020202020204" pitchFamily="34" charset="0"/>
                </a:rPr>
                <a:t>26 levels in vertical</a:t>
              </a:r>
            </a:p>
          </p:txBody>
        </p:sp>
        <p:sp>
          <p:nvSpPr>
            <p:cNvPr id="15" name="TextBox 34"/>
            <p:cNvSpPr txBox="1">
              <a:spLocks noChangeArrowheads="1"/>
            </p:cNvSpPr>
            <p:nvPr/>
          </p:nvSpPr>
          <p:spPr bwMode="auto">
            <a:xfrm>
              <a:off x="5167498" y="1217511"/>
              <a:ext cx="2485504" cy="92332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lgn="ctr">
                <a:defRPr/>
              </a:pPr>
              <a:r>
                <a:rPr lang="en-US" altLang="en-US" sz="1200" b="1" dirty="0">
                  <a:solidFill>
                    <a:srgbClr val="002F5F"/>
                  </a:solidFill>
                  <a:latin typeface="Gill Sans MT" panose="020B0502020104020203" pitchFamily="34" charset="0"/>
                  <a:cs typeface="Arial" panose="020B0604020202020204" pitchFamily="34" charset="0"/>
                </a:rPr>
                <a:t>CLM4-CN</a:t>
              </a:r>
            </a:p>
            <a:p>
              <a:pPr algn="ctr">
                <a:defRPr/>
              </a:pPr>
              <a:endParaRPr lang="en-US" altLang="en-US" sz="1500" b="1" dirty="0">
                <a:solidFill>
                  <a:srgbClr val="002F5F"/>
                </a:solidFill>
                <a:latin typeface="Gill Sans MT" panose="020B0502020104020203" pitchFamily="34" charset="0"/>
                <a:cs typeface="Arial" panose="020B0604020202020204" pitchFamily="34" charset="0"/>
              </a:endParaRPr>
            </a:p>
            <a:p>
              <a:pPr algn="ctr">
                <a:defRPr/>
              </a:pPr>
              <a:r>
                <a:rPr lang="en-US" altLang="en-US" sz="1200" b="1" dirty="0" err="1">
                  <a:solidFill>
                    <a:prstClr val="white"/>
                  </a:solidFill>
                  <a:latin typeface="Gill Sans MT" panose="020B0502020104020203" pitchFamily="34" charset="0"/>
                  <a:cs typeface="Arial" panose="020B0604020202020204" pitchFamily="34" charset="0"/>
                </a:rPr>
                <a:t>snicar</a:t>
              </a:r>
              <a:r>
                <a:rPr lang="en-US" altLang="en-US" sz="1200" b="1" dirty="0">
                  <a:solidFill>
                    <a:prstClr val="white"/>
                  </a:solidFill>
                  <a:latin typeface="Gill Sans MT" panose="020B0502020104020203" pitchFamily="34" charset="0"/>
                  <a:cs typeface="Arial" panose="020B0604020202020204" pitchFamily="34" charset="0"/>
                </a:rPr>
                <a:t>: snow albedo</a:t>
              </a:r>
            </a:p>
          </p:txBody>
        </p:sp>
        <p:sp>
          <p:nvSpPr>
            <p:cNvPr id="16" name="TextBox 35"/>
            <p:cNvSpPr txBox="1">
              <a:spLocks noChangeArrowheads="1"/>
            </p:cNvSpPr>
            <p:nvPr/>
          </p:nvSpPr>
          <p:spPr bwMode="auto">
            <a:xfrm>
              <a:off x="1391663" y="3158214"/>
              <a:ext cx="2485504" cy="61555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lgn="ctr">
                <a:defRPr/>
              </a:pPr>
              <a:r>
                <a:rPr lang="en-US" altLang="en-US" sz="1200" b="1" dirty="0">
                  <a:solidFill>
                    <a:srgbClr val="002F5F"/>
                  </a:solidFill>
                  <a:latin typeface="Gill Sans MT" panose="020B0502020104020203" pitchFamily="34" charset="0"/>
                  <a:cs typeface="Arial" panose="020B0604020202020204" pitchFamily="34" charset="0"/>
                </a:rPr>
                <a:t>CICE4</a:t>
              </a:r>
            </a:p>
            <a:p>
              <a:pPr algn="ctr">
                <a:defRPr/>
              </a:pPr>
              <a:r>
                <a:rPr lang="en-US" altLang="en-US" sz="1200" b="1" dirty="0">
                  <a:solidFill>
                    <a:srgbClr val="002F5F"/>
                  </a:solidFill>
                  <a:latin typeface="Gill Sans MT" panose="020B0502020104020203" pitchFamily="34" charset="0"/>
                  <a:cs typeface="Arial" panose="020B0604020202020204" pitchFamily="34" charset="0"/>
                </a:rPr>
                <a:t>sea-ice albedo</a:t>
              </a:r>
            </a:p>
          </p:txBody>
        </p:sp>
        <p:sp>
          <p:nvSpPr>
            <p:cNvPr id="17" name="TextBox 36"/>
            <p:cNvSpPr txBox="1">
              <a:spLocks noChangeArrowheads="1"/>
            </p:cNvSpPr>
            <p:nvPr/>
          </p:nvSpPr>
          <p:spPr bwMode="auto">
            <a:xfrm>
              <a:off x="5167498" y="2920815"/>
              <a:ext cx="2485504" cy="110799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lgn="ctr">
                <a:defRPr/>
              </a:pPr>
              <a:r>
                <a:rPr lang="en-US" altLang="en-US" sz="1200" b="1" dirty="0">
                  <a:solidFill>
                    <a:srgbClr val="002F5F"/>
                  </a:solidFill>
                  <a:latin typeface="Gill Sans MT" panose="020B0502020104020203" pitchFamily="34" charset="0"/>
                  <a:cs typeface="Arial" panose="020B0604020202020204" pitchFamily="34" charset="0"/>
                </a:rPr>
                <a:t>MICOM</a:t>
              </a:r>
            </a:p>
            <a:p>
              <a:pPr algn="ctr">
                <a:defRPr/>
              </a:pPr>
              <a:endParaRPr lang="en-US" altLang="en-US" sz="1200" b="1" dirty="0">
                <a:solidFill>
                  <a:srgbClr val="FFFFFF"/>
                </a:solidFill>
                <a:latin typeface="Gill Sans MT" panose="020B0502020104020203" pitchFamily="34" charset="0"/>
                <a:cs typeface="Arial" panose="020B0604020202020204" pitchFamily="34" charset="0"/>
              </a:endParaRPr>
            </a:p>
            <a:p>
              <a:pPr algn="ctr">
                <a:defRPr/>
              </a:pPr>
              <a:r>
                <a:rPr lang="en-US" altLang="en-US" sz="1200" b="1" dirty="0">
                  <a:solidFill>
                    <a:prstClr val="white"/>
                  </a:solidFill>
                  <a:latin typeface="Gill Sans MT" panose="020B0502020104020203" pitchFamily="34" charset="0"/>
                  <a:cs typeface="Arial" panose="020B0604020202020204" pitchFamily="34" charset="0"/>
                </a:rPr>
                <a:t>~ 1° along the equator</a:t>
              </a:r>
            </a:p>
            <a:p>
              <a:pPr algn="ctr">
                <a:defRPr/>
              </a:pPr>
              <a:r>
                <a:rPr lang="en-US" altLang="en-US" sz="1200" b="1" dirty="0">
                  <a:solidFill>
                    <a:prstClr val="white"/>
                  </a:solidFill>
                  <a:latin typeface="Gill Sans MT" panose="020B0502020104020203" pitchFamily="34" charset="0"/>
                  <a:cs typeface="Arial" panose="020B0604020202020204" pitchFamily="34" charset="0"/>
                </a:rPr>
                <a:t>gx1v6</a:t>
              </a:r>
            </a:p>
          </p:txBody>
        </p:sp>
        <p:sp>
          <p:nvSpPr>
            <p:cNvPr id="18" name="Up-Down Arrow 17"/>
            <p:cNvSpPr>
              <a:spLocks noChangeArrowheads="1"/>
            </p:cNvSpPr>
            <p:nvPr/>
          </p:nvSpPr>
          <p:spPr bwMode="auto">
            <a:xfrm flipH="1">
              <a:off x="3687658" y="2147974"/>
              <a:ext cx="184150" cy="441325"/>
            </a:xfrm>
            <a:prstGeom prst="upDownArrow">
              <a:avLst>
                <a:gd name="adj1" fmla="val 50000"/>
                <a:gd name="adj2" fmla="val 49996"/>
              </a:avLst>
            </a:prstGeom>
            <a:solidFill>
              <a:srgbClr val="C00000"/>
            </a:solidFill>
            <a:ln w="9525">
              <a:solidFill>
                <a:srgbClr val="4D4D4D"/>
              </a:solidFill>
              <a:miter lim="800000"/>
              <a:headEnd/>
              <a:tailEnd/>
            </a:ln>
            <a:effectLst>
              <a:outerShdw blurRad="40000" dist="23000" dir="5400000" rotWithShape="0">
                <a:srgbClr val="808080">
                  <a:alpha val="34999"/>
                </a:srgbClr>
              </a:outerShdw>
            </a:effectLst>
          </p:spPr>
          <p:txBody>
            <a:bodyPr anchor="ctr"/>
            <a:ls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lgn="ctr" defTabSz="1728396" fontAlgn="auto">
                <a:spcBef>
                  <a:spcPts val="0"/>
                </a:spcBef>
                <a:spcAft>
                  <a:spcPts val="0"/>
                </a:spcAft>
                <a:defRPr/>
              </a:pPr>
              <a:endParaRPr lang="en-US" sz="1350">
                <a:solidFill>
                  <a:prstClr val="white"/>
                </a:solidFill>
                <a:latin typeface="Verdana"/>
              </a:endParaRPr>
            </a:p>
          </p:txBody>
        </p:sp>
        <p:sp>
          <p:nvSpPr>
            <p:cNvPr id="19" name="Up-Down Arrow 18"/>
            <p:cNvSpPr>
              <a:spLocks noChangeArrowheads="1"/>
            </p:cNvSpPr>
            <p:nvPr/>
          </p:nvSpPr>
          <p:spPr bwMode="auto">
            <a:xfrm flipH="1">
              <a:off x="1506539" y="2692326"/>
              <a:ext cx="180975" cy="442912"/>
            </a:xfrm>
            <a:prstGeom prst="upDownArrow">
              <a:avLst>
                <a:gd name="adj1" fmla="val 50000"/>
                <a:gd name="adj2" fmla="val 50004"/>
              </a:avLst>
            </a:prstGeom>
            <a:solidFill>
              <a:srgbClr val="C00000"/>
            </a:solidFill>
            <a:ln w="9525">
              <a:solidFill>
                <a:srgbClr val="4D4D4D"/>
              </a:solidFill>
              <a:miter lim="800000"/>
              <a:headEnd/>
              <a:tailEnd/>
            </a:ln>
            <a:effectLst>
              <a:outerShdw blurRad="40000" dist="23000" dir="5400000" rotWithShape="0">
                <a:srgbClr val="808080">
                  <a:alpha val="34999"/>
                </a:srgbClr>
              </a:outerShdw>
            </a:effectLst>
          </p:spPr>
          <p:txBody>
            <a:bodyPr anchor="ctr"/>
            <a:ls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lgn="ctr" defTabSz="1728396" fontAlgn="auto">
                <a:spcBef>
                  <a:spcPts val="0"/>
                </a:spcBef>
                <a:spcAft>
                  <a:spcPts val="0"/>
                </a:spcAft>
                <a:defRPr/>
              </a:pPr>
              <a:endParaRPr lang="en-US" sz="1350">
                <a:solidFill>
                  <a:prstClr val="white"/>
                </a:solidFill>
                <a:latin typeface="Verdana"/>
              </a:endParaRPr>
            </a:p>
          </p:txBody>
        </p:sp>
        <p:sp>
          <p:nvSpPr>
            <p:cNvPr id="20" name="Up-Down Arrow 19"/>
            <p:cNvSpPr>
              <a:spLocks noChangeArrowheads="1"/>
            </p:cNvSpPr>
            <p:nvPr/>
          </p:nvSpPr>
          <p:spPr bwMode="auto">
            <a:xfrm flipH="1">
              <a:off x="5169676" y="2149867"/>
              <a:ext cx="182562" cy="441325"/>
            </a:xfrm>
            <a:prstGeom prst="upDownArrow">
              <a:avLst>
                <a:gd name="adj1" fmla="val 50000"/>
                <a:gd name="adj2" fmla="val 50003"/>
              </a:avLst>
            </a:prstGeom>
            <a:solidFill>
              <a:srgbClr val="C00000"/>
            </a:solidFill>
            <a:ln w="9525">
              <a:solidFill>
                <a:srgbClr val="4D4D4D"/>
              </a:solidFill>
              <a:miter lim="800000"/>
              <a:headEnd/>
              <a:tailEnd/>
            </a:ln>
            <a:effectLst>
              <a:outerShdw blurRad="40000" dist="23000" dir="5400000" rotWithShape="0">
                <a:srgbClr val="808080">
                  <a:alpha val="34999"/>
                </a:srgbClr>
              </a:outerShdw>
            </a:effectLst>
          </p:spPr>
          <p:txBody>
            <a:bodyPr anchor="ctr"/>
            <a:ls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lgn="ctr" defTabSz="1728396" fontAlgn="auto">
                <a:spcBef>
                  <a:spcPts val="0"/>
                </a:spcBef>
                <a:spcAft>
                  <a:spcPts val="0"/>
                </a:spcAft>
                <a:defRPr/>
              </a:pPr>
              <a:endParaRPr lang="en-US" sz="1350">
                <a:solidFill>
                  <a:prstClr val="white"/>
                </a:solidFill>
                <a:latin typeface="Verdana"/>
              </a:endParaRPr>
            </a:p>
          </p:txBody>
        </p:sp>
        <p:sp>
          <p:nvSpPr>
            <p:cNvPr id="21" name="Up-Down Arrow 20"/>
            <p:cNvSpPr>
              <a:spLocks noChangeArrowheads="1"/>
            </p:cNvSpPr>
            <p:nvPr/>
          </p:nvSpPr>
          <p:spPr bwMode="auto">
            <a:xfrm flipH="1">
              <a:off x="7402515" y="2722487"/>
              <a:ext cx="180975" cy="442913"/>
            </a:xfrm>
            <a:prstGeom prst="upDownArrow">
              <a:avLst>
                <a:gd name="adj1" fmla="val 50000"/>
                <a:gd name="adj2" fmla="val 50004"/>
              </a:avLst>
            </a:prstGeom>
            <a:solidFill>
              <a:srgbClr val="C00000"/>
            </a:solidFill>
            <a:ln w="9525">
              <a:solidFill>
                <a:srgbClr val="4D4D4D"/>
              </a:solidFill>
              <a:miter lim="800000"/>
              <a:headEnd/>
              <a:tailEnd/>
            </a:ln>
            <a:effectLst>
              <a:outerShdw blurRad="40000" dist="23000" dir="5400000" rotWithShape="0">
                <a:srgbClr val="808080">
                  <a:alpha val="34999"/>
                </a:srgbClr>
              </a:outerShdw>
            </a:effectLst>
          </p:spPr>
          <p:txBody>
            <a:bodyPr anchor="ctr"/>
            <a:ls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lgn="ctr" defTabSz="1728396" fontAlgn="auto">
                <a:spcBef>
                  <a:spcPts val="0"/>
                </a:spcBef>
                <a:spcAft>
                  <a:spcPts val="0"/>
                </a:spcAft>
                <a:defRPr/>
              </a:pPr>
              <a:endParaRPr lang="en-US" sz="1350">
                <a:solidFill>
                  <a:prstClr val="white"/>
                </a:solidFill>
                <a:latin typeface="Verdana"/>
              </a:endParaRPr>
            </a:p>
          </p:txBody>
        </p:sp>
      </p:grpSp>
      <p:sp>
        <p:nvSpPr>
          <p:cNvPr id="2" name="TextBox 1"/>
          <p:cNvSpPr txBox="1"/>
          <p:nvPr/>
        </p:nvSpPr>
        <p:spPr>
          <a:xfrm>
            <a:off x="406381" y="4136038"/>
            <a:ext cx="8107229" cy="1708160"/>
          </a:xfrm>
          <a:prstGeom prst="rect">
            <a:avLst/>
          </a:prstGeom>
          <a:solidFill>
            <a:schemeClr val="bg1"/>
          </a:solidFill>
        </p:spPr>
        <p:txBody>
          <a:bodyPr wrap="square" rtlCol="0">
            <a:spAutoFit/>
          </a:bodyPr>
          <a:lstStyle/>
          <a:p>
            <a:pPr>
              <a:defRPr/>
            </a:pPr>
            <a:r>
              <a:rPr lang="sv-SE" sz="1500" b="1" dirty="0">
                <a:solidFill>
                  <a:srgbClr val="002F5F"/>
                </a:solidFill>
                <a:latin typeface="Gill Sans MT" panose="020B0502020104020203" pitchFamily="34" charset="0"/>
              </a:rPr>
              <a:t>Aerosol </a:t>
            </a:r>
            <a:r>
              <a:rPr lang="sv-SE" sz="1500" b="1" dirty="0" err="1">
                <a:solidFill>
                  <a:srgbClr val="002F5F"/>
                </a:solidFill>
                <a:latin typeface="Gill Sans MT" panose="020B0502020104020203" pitchFamily="34" charset="0"/>
              </a:rPr>
              <a:t>module</a:t>
            </a:r>
            <a:r>
              <a:rPr lang="sv-SE" sz="1500" b="1" dirty="0">
                <a:solidFill>
                  <a:srgbClr val="002F5F"/>
                </a:solidFill>
                <a:latin typeface="Gill Sans MT" panose="020B0502020104020203" pitchFamily="34" charset="0"/>
              </a:rPr>
              <a:t>:</a:t>
            </a:r>
          </a:p>
          <a:p>
            <a:pPr marL="214313" indent="-214313">
              <a:buFont typeface="Arial" panose="020B0604020202020204" pitchFamily="34" charset="0"/>
              <a:buChar char="•"/>
              <a:defRPr/>
            </a:pPr>
            <a:r>
              <a:rPr lang="sv-SE" sz="1500" dirty="0" err="1">
                <a:solidFill>
                  <a:srgbClr val="C00000"/>
                </a:solidFill>
                <a:latin typeface="Gill Sans MT" panose="020B0502020104020203" pitchFamily="34" charset="0"/>
              </a:rPr>
              <a:t>Five</a:t>
            </a:r>
            <a:r>
              <a:rPr lang="sv-SE" sz="1500" dirty="0">
                <a:solidFill>
                  <a:srgbClr val="C00000"/>
                </a:solidFill>
                <a:latin typeface="Gill Sans MT" panose="020B0502020104020203" pitchFamily="34" charset="0"/>
              </a:rPr>
              <a:t> aerosol </a:t>
            </a:r>
            <a:r>
              <a:rPr lang="sv-SE" sz="1500" dirty="0" err="1">
                <a:solidFill>
                  <a:srgbClr val="C00000"/>
                </a:solidFill>
                <a:latin typeface="Gill Sans MT" panose="020B0502020104020203" pitchFamily="34" charset="0"/>
              </a:rPr>
              <a:t>compounds</a:t>
            </a:r>
            <a:r>
              <a:rPr lang="sv-SE" sz="1500" dirty="0">
                <a:solidFill>
                  <a:srgbClr val="002F5F"/>
                </a:solidFill>
                <a:latin typeface="Gill Sans MT" panose="020B0502020104020203" pitchFamily="34" charset="0"/>
              </a:rPr>
              <a:t>: </a:t>
            </a:r>
            <a:r>
              <a:rPr lang="sv-SE" sz="1500" dirty="0" err="1">
                <a:solidFill>
                  <a:srgbClr val="002F5F"/>
                </a:solidFill>
                <a:latin typeface="Gill Sans MT" panose="020B0502020104020203" pitchFamily="34" charset="0"/>
              </a:rPr>
              <a:t>sea</a:t>
            </a:r>
            <a:r>
              <a:rPr lang="sv-SE" sz="1500" dirty="0">
                <a:solidFill>
                  <a:srgbClr val="002F5F"/>
                </a:solidFill>
                <a:latin typeface="Gill Sans MT" panose="020B0502020104020203" pitchFamily="34" charset="0"/>
              </a:rPr>
              <a:t> salt, black </a:t>
            </a:r>
            <a:r>
              <a:rPr lang="sv-SE" sz="1500" dirty="0" err="1">
                <a:solidFill>
                  <a:srgbClr val="002F5F"/>
                </a:solidFill>
                <a:latin typeface="Gill Sans MT" panose="020B0502020104020203" pitchFamily="34" charset="0"/>
              </a:rPr>
              <a:t>carbon</a:t>
            </a:r>
            <a:r>
              <a:rPr lang="sv-SE" sz="1500" dirty="0">
                <a:solidFill>
                  <a:srgbClr val="002F5F"/>
                </a:solidFill>
                <a:latin typeface="Gill Sans MT" panose="020B0502020104020203" pitchFamily="34" charset="0"/>
              </a:rPr>
              <a:t> (BC), </a:t>
            </a:r>
            <a:r>
              <a:rPr lang="sv-SE" sz="1500" dirty="0" err="1">
                <a:solidFill>
                  <a:srgbClr val="002F5F"/>
                </a:solidFill>
                <a:latin typeface="Gill Sans MT" panose="020B0502020104020203" pitchFamily="34" charset="0"/>
              </a:rPr>
              <a:t>organic</a:t>
            </a:r>
            <a:r>
              <a:rPr lang="sv-SE" sz="1500" dirty="0">
                <a:solidFill>
                  <a:srgbClr val="002F5F"/>
                </a:solidFill>
                <a:latin typeface="Gill Sans MT" panose="020B0502020104020203" pitchFamily="34" charset="0"/>
              </a:rPr>
              <a:t> </a:t>
            </a:r>
            <a:r>
              <a:rPr lang="sv-SE" sz="1500" dirty="0" err="1">
                <a:solidFill>
                  <a:srgbClr val="002F5F"/>
                </a:solidFill>
                <a:latin typeface="Gill Sans MT" panose="020B0502020104020203" pitchFamily="34" charset="0"/>
              </a:rPr>
              <a:t>matter</a:t>
            </a:r>
            <a:r>
              <a:rPr lang="sv-SE" sz="1500" dirty="0">
                <a:solidFill>
                  <a:srgbClr val="002F5F"/>
                </a:solidFill>
                <a:latin typeface="Gill Sans MT" panose="020B0502020104020203" pitchFamily="34" charset="0"/>
              </a:rPr>
              <a:t> (OM), </a:t>
            </a:r>
            <a:r>
              <a:rPr lang="sv-SE" sz="1500" dirty="0" err="1">
                <a:solidFill>
                  <a:srgbClr val="002F5F"/>
                </a:solidFill>
                <a:latin typeface="Gill Sans MT" panose="020B0502020104020203" pitchFamily="34" charset="0"/>
              </a:rPr>
              <a:t>sulfate</a:t>
            </a:r>
            <a:r>
              <a:rPr lang="sv-SE" sz="1500" dirty="0">
                <a:solidFill>
                  <a:srgbClr val="002F5F"/>
                </a:solidFill>
                <a:latin typeface="Gill Sans MT" panose="020B0502020104020203" pitchFamily="34" charset="0"/>
              </a:rPr>
              <a:t> and mineral dust</a:t>
            </a:r>
          </a:p>
          <a:p>
            <a:pPr marL="214313" indent="-214313">
              <a:buFont typeface="Arial" panose="020B0604020202020204" pitchFamily="34" charset="0"/>
              <a:buChar char="•"/>
              <a:defRPr/>
            </a:pPr>
            <a:r>
              <a:rPr lang="sv-SE" sz="1500" dirty="0">
                <a:solidFill>
                  <a:srgbClr val="002F5F"/>
                </a:solidFill>
                <a:latin typeface="Gill Sans MT" panose="020B0502020104020203" pitchFamily="34" charset="0"/>
              </a:rPr>
              <a:t>Aerosols </a:t>
            </a:r>
            <a:r>
              <a:rPr lang="sv-SE" sz="1500" dirty="0" err="1">
                <a:solidFill>
                  <a:srgbClr val="002F5F"/>
                </a:solidFill>
                <a:latin typeface="Gill Sans MT" panose="020B0502020104020203" pitchFamily="34" charset="0"/>
              </a:rPr>
              <a:t>can</a:t>
            </a:r>
            <a:r>
              <a:rPr lang="sv-SE" sz="1500" dirty="0">
                <a:solidFill>
                  <a:srgbClr val="002F5F"/>
                </a:solidFill>
                <a:latin typeface="Gill Sans MT" panose="020B0502020104020203" pitchFamily="34" charset="0"/>
              </a:rPr>
              <a:t> be </a:t>
            </a:r>
            <a:r>
              <a:rPr lang="sv-SE" sz="1500" dirty="0" err="1">
                <a:solidFill>
                  <a:srgbClr val="002F5F"/>
                </a:solidFill>
                <a:latin typeface="Gill Sans MT" panose="020B0502020104020203" pitchFamily="34" charset="0"/>
              </a:rPr>
              <a:t>both</a:t>
            </a:r>
            <a:r>
              <a:rPr lang="sv-SE" sz="1500" dirty="0">
                <a:solidFill>
                  <a:srgbClr val="002F5F"/>
                </a:solidFill>
                <a:latin typeface="Gill Sans MT" panose="020B0502020104020203" pitchFamily="34" charset="0"/>
              </a:rPr>
              <a:t> </a:t>
            </a:r>
            <a:r>
              <a:rPr lang="sv-SE" sz="1500" dirty="0" err="1">
                <a:solidFill>
                  <a:srgbClr val="C00000"/>
                </a:solidFill>
                <a:latin typeface="Gill Sans MT" panose="020B0502020104020203" pitchFamily="34" charset="0"/>
              </a:rPr>
              <a:t>internally</a:t>
            </a:r>
            <a:r>
              <a:rPr lang="sv-SE" sz="1500" dirty="0">
                <a:solidFill>
                  <a:srgbClr val="C00000"/>
                </a:solidFill>
                <a:latin typeface="Gill Sans MT" panose="020B0502020104020203" pitchFamily="34" charset="0"/>
              </a:rPr>
              <a:t> and </a:t>
            </a:r>
            <a:r>
              <a:rPr lang="sv-SE" sz="1500" dirty="0" err="1">
                <a:solidFill>
                  <a:srgbClr val="C00000"/>
                </a:solidFill>
                <a:latin typeface="Gill Sans MT" panose="020B0502020104020203" pitchFamily="34" charset="0"/>
              </a:rPr>
              <a:t>externally</a:t>
            </a:r>
            <a:r>
              <a:rPr lang="sv-SE" sz="1500" dirty="0">
                <a:solidFill>
                  <a:srgbClr val="C00000"/>
                </a:solidFill>
                <a:latin typeface="Gill Sans MT" panose="020B0502020104020203" pitchFamily="34" charset="0"/>
              </a:rPr>
              <a:t> mixed.</a:t>
            </a:r>
          </a:p>
          <a:p>
            <a:pPr marL="214313" indent="-214313">
              <a:buFont typeface="Arial" panose="020B0604020202020204" pitchFamily="34" charset="0"/>
              <a:buChar char="•"/>
              <a:defRPr/>
            </a:pPr>
            <a:r>
              <a:rPr lang="sv-SE" sz="1500" dirty="0" err="1">
                <a:solidFill>
                  <a:srgbClr val="C00000"/>
                </a:solidFill>
                <a:latin typeface="Gill Sans MT" panose="020B0502020104020203" pitchFamily="34" charset="0"/>
              </a:rPr>
              <a:t>Chemical</a:t>
            </a:r>
            <a:r>
              <a:rPr lang="sv-SE" sz="1500" dirty="0">
                <a:solidFill>
                  <a:srgbClr val="C00000"/>
                </a:solidFill>
                <a:latin typeface="Gill Sans MT" panose="020B0502020104020203" pitchFamily="34" charset="0"/>
              </a:rPr>
              <a:t> and </a:t>
            </a:r>
            <a:r>
              <a:rPr lang="sv-SE" sz="1500" dirty="0" err="1">
                <a:solidFill>
                  <a:srgbClr val="C00000"/>
                </a:solidFill>
                <a:latin typeface="Gill Sans MT" panose="020B0502020104020203" pitchFamily="34" charset="0"/>
              </a:rPr>
              <a:t>physical</a:t>
            </a:r>
            <a:r>
              <a:rPr lang="sv-SE" sz="1500" dirty="0">
                <a:solidFill>
                  <a:srgbClr val="C00000"/>
                </a:solidFill>
                <a:latin typeface="Gill Sans MT" panose="020B0502020104020203" pitchFamily="34" charset="0"/>
              </a:rPr>
              <a:t> </a:t>
            </a:r>
            <a:r>
              <a:rPr lang="sv-SE" sz="1500" dirty="0" err="1">
                <a:solidFill>
                  <a:srgbClr val="C00000"/>
                </a:solidFill>
                <a:latin typeface="Gill Sans MT" panose="020B0502020104020203" pitchFamily="34" charset="0"/>
              </a:rPr>
              <a:t>processing</a:t>
            </a:r>
            <a:r>
              <a:rPr lang="sv-SE" sz="1500" dirty="0">
                <a:solidFill>
                  <a:srgbClr val="C00000"/>
                </a:solidFill>
                <a:latin typeface="Gill Sans MT" panose="020B0502020104020203" pitchFamily="34" charset="0"/>
              </a:rPr>
              <a:t> </a:t>
            </a:r>
            <a:r>
              <a:rPr lang="sv-SE" sz="1500" dirty="0">
                <a:solidFill>
                  <a:srgbClr val="002F5F"/>
                </a:solidFill>
                <a:latin typeface="Gill Sans MT" panose="020B0502020104020203" pitchFamily="34" charset="0"/>
              </a:rPr>
              <a:t>(i.e. the </a:t>
            </a:r>
            <a:r>
              <a:rPr lang="sv-SE" sz="1500" dirty="0" err="1">
                <a:solidFill>
                  <a:srgbClr val="002F5F"/>
                </a:solidFill>
                <a:latin typeface="Gill Sans MT" panose="020B0502020104020203" pitchFamily="34" charset="0"/>
              </a:rPr>
              <a:t>size</a:t>
            </a:r>
            <a:r>
              <a:rPr lang="sv-SE" sz="1500" dirty="0">
                <a:solidFill>
                  <a:srgbClr val="002F5F"/>
                </a:solidFill>
                <a:latin typeface="Gill Sans MT" panose="020B0502020104020203" pitchFamily="34" charset="0"/>
              </a:rPr>
              <a:t> distribution) of the aerosol population is </a:t>
            </a:r>
            <a:r>
              <a:rPr lang="sv-SE" sz="1500" dirty="0" err="1">
                <a:solidFill>
                  <a:srgbClr val="002F5F"/>
                </a:solidFill>
                <a:latin typeface="Gill Sans MT" panose="020B0502020104020203" pitchFamily="34" charset="0"/>
              </a:rPr>
              <a:t>described</a:t>
            </a:r>
            <a:r>
              <a:rPr lang="sv-SE" sz="1500" dirty="0">
                <a:solidFill>
                  <a:srgbClr val="002F5F"/>
                </a:solidFill>
                <a:latin typeface="Gill Sans MT" panose="020B0502020104020203" pitchFamily="34" charset="0"/>
              </a:rPr>
              <a:t> </a:t>
            </a:r>
            <a:r>
              <a:rPr lang="sv-SE" sz="1500" dirty="0" err="1">
                <a:solidFill>
                  <a:srgbClr val="002F5F"/>
                </a:solidFill>
                <a:latin typeface="Gill Sans MT" panose="020B0502020104020203" pitchFamily="34" charset="0"/>
              </a:rPr>
              <a:t>using</a:t>
            </a:r>
            <a:r>
              <a:rPr lang="sv-SE" sz="1500" dirty="0">
                <a:solidFill>
                  <a:srgbClr val="002F5F"/>
                </a:solidFill>
                <a:latin typeface="Gill Sans MT" panose="020B0502020104020203" pitchFamily="34" charset="0"/>
              </a:rPr>
              <a:t> </a:t>
            </a:r>
            <a:r>
              <a:rPr lang="sv-SE" sz="1500" dirty="0">
                <a:solidFill>
                  <a:srgbClr val="C00000"/>
                </a:solidFill>
                <a:latin typeface="Gill Sans MT" panose="020B0502020104020203" pitchFamily="34" charset="0"/>
              </a:rPr>
              <a:t>44 </a:t>
            </a:r>
            <a:r>
              <a:rPr lang="sv-SE" sz="1500" dirty="0" err="1">
                <a:solidFill>
                  <a:srgbClr val="C00000"/>
                </a:solidFill>
                <a:latin typeface="Gill Sans MT" panose="020B0502020104020203" pitchFamily="34" charset="0"/>
              </a:rPr>
              <a:t>size</a:t>
            </a:r>
            <a:r>
              <a:rPr lang="sv-SE" sz="1500" dirty="0">
                <a:solidFill>
                  <a:srgbClr val="C00000"/>
                </a:solidFill>
                <a:latin typeface="Gill Sans MT" panose="020B0502020104020203" pitchFamily="34" charset="0"/>
              </a:rPr>
              <a:t> bins.</a:t>
            </a:r>
          </a:p>
          <a:p>
            <a:pPr marL="214313" indent="-214313">
              <a:buFont typeface="Arial" panose="020B0604020202020204" pitchFamily="34" charset="0"/>
              <a:buChar char="•"/>
              <a:defRPr/>
            </a:pPr>
            <a:r>
              <a:rPr lang="sv-SE" sz="1500" dirty="0">
                <a:solidFill>
                  <a:srgbClr val="C00000"/>
                </a:solidFill>
                <a:latin typeface="Gill Sans MT" panose="020B0502020104020203" pitchFamily="34" charset="0"/>
              </a:rPr>
              <a:t>Aerosols </a:t>
            </a:r>
            <a:r>
              <a:rPr lang="sv-SE" sz="1500" dirty="0" err="1">
                <a:solidFill>
                  <a:srgbClr val="C00000"/>
                </a:solidFill>
                <a:latin typeface="Gill Sans MT" panose="020B0502020104020203" pitchFamily="34" charset="0"/>
              </a:rPr>
              <a:t>are</a:t>
            </a:r>
            <a:r>
              <a:rPr lang="sv-SE" sz="1500" dirty="0">
                <a:solidFill>
                  <a:srgbClr val="C00000"/>
                </a:solidFill>
                <a:latin typeface="Gill Sans MT" panose="020B0502020104020203" pitchFamily="34" charset="0"/>
              </a:rPr>
              <a:t> </a:t>
            </a:r>
            <a:r>
              <a:rPr lang="sv-SE" sz="1500" dirty="0" err="1">
                <a:solidFill>
                  <a:srgbClr val="C00000"/>
                </a:solidFill>
                <a:latin typeface="Gill Sans MT" panose="020B0502020104020203" pitchFamily="34" charset="0"/>
              </a:rPr>
              <a:t>simulated</a:t>
            </a:r>
            <a:r>
              <a:rPr lang="sv-SE" sz="1500" dirty="0">
                <a:solidFill>
                  <a:srgbClr val="C00000"/>
                </a:solidFill>
                <a:latin typeface="Gill Sans MT" panose="020B0502020104020203" pitchFamily="34" charset="0"/>
              </a:rPr>
              <a:t> online</a:t>
            </a:r>
            <a:r>
              <a:rPr lang="sv-SE" sz="1500" dirty="0">
                <a:solidFill>
                  <a:srgbClr val="002F5F"/>
                </a:solidFill>
                <a:latin typeface="Gill Sans MT" panose="020B0502020104020203" pitchFamily="34" charset="0"/>
              </a:rPr>
              <a:t>, i.e. </a:t>
            </a:r>
            <a:r>
              <a:rPr lang="sv-SE" sz="1500" dirty="0" err="1">
                <a:solidFill>
                  <a:srgbClr val="002F5F"/>
                </a:solidFill>
                <a:latin typeface="Gill Sans MT" panose="020B0502020104020203" pitchFamily="34" charset="0"/>
              </a:rPr>
              <a:t>they</a:t>
            </a:r>
            <a:r>
              <a:rPr lang="sv-SE" sz="1500" dirty="0">
                <a:solidFill>
                  <a:srgbClr val="002F5F"/>
                </a:solidFill>
                <a:latin typeface="Gill Sans MT" panose="020B0502020104020203" pitchFamily="34" charset="0"/>
              </a:rPr>
              <a:t> </a:t>
            </a:r>
            <a:r>
              <a:rPr lang="sv-SE" sz="1500" dirty="0" err="1">
                <a:solidFill>
                  <a:srgbClr val="002F5F"/>
                </a:solidFill>
                <a:latin typeface="Gill Sans MT" panose="020B0502020104020203" pitchFamily="34" charset="0"/>
              </a:rPr>
              <a:t>interact</a:t>
            </a:r>
            <a:r>
              <a:rPr lang="sv-SE" sz="1500" dirty="0">
                <a:solidFill>
                  <a:srgbClr val="002F5F"/>
                </a:solidFill>
                <a:latin typeface="Gill Sans MT" panose="020B0502020104020203" pitchFamily="34" charset="0"/>
              </a:rPr>
              <a:t> </a:t>
            </a:r>
            <a:r>
              <a:rPr lang="sv-SE" sz="1500" dirty="0" err="1">
                <a:solidFill>
                  <a:srgbClr val="002F5F"/>
                </a:solidFill>
                <a:latin typeface="Gill Sans MT" panose="020B0502020104020203" pitchFamily="34" charset="0"/>
              </a:rPr>
              <a:t>with</a:t>
            </a:r>
            <a:r>
              <a:rPr lang="sv-SE" sz="1500" dirty="0">
                <a:solidFill>
                  <a:srgbClr val="002F5F"/>
                </a:solidFill>
                <a:latin typeface="Gill Sans MT" panose="020B0502020104020203" pitchFamily="34" charset="0"/>
              </a:rPr>
              <a:t> </a:t>
            </a:r>
            <a:r>
              <a:rPr lang="sv-SE" sz="1500" dirty="0" err="1">
                <a:solidFill>
                  <a:srgbClr val="002F5F"/>
                </a:solidFill>
                <a:latin typeface="Gill Sans MT" panose="020B0502020104020203" pitchFamily="34" charset="0"/>
              </a:rPr>
              <a:t>radiation</a:t>
            </a:r>
            <a:r>
              <a:rPr lang="sv-SE" sz="1500" dirty="0">
                <a:solidFill>
                  <a:srgbClr val="002F5F"/>
                </a:solidFill>
                <a:latin typeface="Gill Sans MT" panose="020B0502020104020203" pitchFamily="34" charset="0"/>
              </a:rPr>
              <a:t>, </a:t>
            </a:r>
            <a:r>
              <a:rPr lang="sv-SE" sz="1500" dirty="0" err="1">
                <a:solidFill>
                  <a:srgbClr val="002F5F"/>
                </a:solidFill>
                <a:latin typeface="Gill Sans MT" panose="020B0502020104020203" pitchFamily="34" charset="0"/>
              </a:rPr>
              <a:t>meteorology</a:t>
            </a:r>
            <a:r>
              <a:rPr lang="sv-SE" sz="1500" dirty="0">
                <a:solidFill>
                  <a:srgbClr val="002F5F"/>
                </a:solidFill>
                <a:latin typeface="Gill Sans MT" panose="020B0502020104020203" pitchFamily="34" charset="0"/>
              </a:rPr>
              <a:t> etc.</a:t>
            </a:r>
          </a:p>
          <a:p>
            <a:pPr marL="214313" indent="-214313">
              <a:buFont typeface="Arial" panose="020B0604020202020204" pitchFamily="34" charset="0"/>
              <a:buChar char="•"/>
              <a:defRPr/>
            </a:pPr>
            <a:r>
              <a:rPr lang="sv-SE" sz="1500" dirty="0" err="1">
                <a:solidFill>
                  <a:srgbClr val="002F5F"/>
                </a:solidFill>
                <a:latin typeface="Gill Sans MT" panose="020B0502020104020203" pitchFamily="34" charset="0"/>
              </a:rPr>
              <a:t>Both</a:t>
            </a:r>
            <a:r>
              <a:rPr lang="sv-SE" sz="1500" dirty="0">
                <a:solidFill>
                  <a:srgbClr val="002F5F"/>
                </a:solidFill>
                <a:latin typeface="Gill Sans MT" panose="020B0502020104020203" pitchFamily="34" charset="0"/>
              </a:rPr>
              <a:t> </a:t>
            </a:r>
            <a:r>
              <a:rPr lang="sv-SE" sz="1500" dirty="0" err="1">
                <a:solidFill>
                  <a:srgbClr val="C00000"/>
                </a:solidFill>
                <a:latin typeface="Gill Sans MT" panose="020B0502020104020203" pitchFamily="34" charset="0"/>
              </a:rPr>
              <a:t>direct</a:t>
            </a:r>
            <a:r>
              <a:rPr lang="sv-SE" sz="1500" dirty="0">
                <a:solidFill>
                  <a:srgbClr val="C00000"/>
                </a:solidFill>
                <a:latin typeface="Gill Sans MT" panose="020B0502020104020203" pitchFamily="34" charset="0"/>
              </a:rPr>
              <a:t> and </a:t>
            </a:r>
            <a:r>
              <a:rPr lang="sv-SE" sz="1500" dirty="0" err="1">
                <a:solidFill>
                  <a:srgbClr val="C00000"/>
                </a:solidFill>
                <a:latin typeface="Gill Sans MT" panose="020B0502020104020203" pitchFamily="34" charset="0"/>
              </a:rPr>
              <a:t>indirect</a:t>
            </a:r>
            <a:r>
              <a:rPr lang="sv-SE" sz="1500" dirty="0">
                <a:solidFill>
                  <a:srgbClr val="C00000"/>
                </a:solidFill>
                <a:latin typeface="Gill Sans MT" panose="020B0502020104020203" pitchFamily="34" charset="0"/>
              </a:rPr>
              <a:t> </a:t>
            </a:r>
            <a:r>
              <a:rPr lang="sv-SE" sz="1500" dirty="0">
                <a:solidFill>
                  <a:srgbClr val="002F5F"/>
                </a:solidFill>
                <a:latin typeface="Gill Sans MT" panose="020B0502020104020203" pitchFamily="34" charset="0"/>
              </a:rPr>
              <a:t>(</a:t>
            </a:r>
            <a:r>
              <a:rPr lang="sv-SE" sz="1500" dirty="0" err="1">
                <a:solidFill>
                  <a:srgbClr val="002F5F"/>
                </a:solidFill>
                <a:latin typeface="Gill Sans MT" panose="020B0502020104020203" pitchFamily="34" charset="0"/>
              </a:rPr>
              <a:t>cloud</a:t>
            </a:r>
            <a:r>
              <a:rPr lang="sv-SE" sz="1500" dirty="0">
                <a:solidFill>
                  <a:srgbClr val="002F5F"/>
                </a:solidFill>
                <a:latin typeface="Gill Sans MT" panose="020B0502020104020203" pitchFamily="34" charset="0"/>
              </a:rPr>
              <a:t> </a:t>
            </a:r>
            <a:r>
              <a:rPr lang="sv-SE" sz="1500" dirty="0" err="1">
                <a:solidFill>
                  <a:srgbClr val="002F5F"/>
                </a:solidFill>
                <a:latin typeface="Gill Sans MT" panose="020B0502020104020203" pitchFamily="34" charset="0"/>
              </a:rPr>
              <a:t>albedo</a:t>
            </a:r>
            <a:r>
              <a:rPr lang="sv-SE" sz="1500" dirty="0">
                <a:solidFill>
                  <a:srgbClr val="002F5F"/>
                </a:solidFill>
                <a:latin typeface="Gill Sans MT" panose="020B0502020104020203" pitchFamily="34" charset="0"/>
              </a:rPr>
              <a:t> and </a:t>
            </a:r>
            <a:r>
              <a:rPr lang="sv-SE" sz="1500" dirty="0" err="1">
                <a:solidFill>
                  <a:srgbClr val="002F5F"/>
                </a:solidFill>
                <a:latin typeface="Gill Sans MT" panose="020B0502020104020203" pitchFamily="34" charset="0"/>
              </a:rPr>
              <a:t>lifetime</a:t>
            </a:r>
            <a:r>
              <a:rPr lang="sv-SE" sz="1500" dirty="0">
                <a:solidFill>
                  <a:srgbClr val="002F5F"/>
                </a:solidFill>
                <a:latin typeface="Gill Sans MT" panose="020B0502020104020203" pitchFamily="34" charset="0"/>
              </a:rPr>
              <a:t>) aerosol </a:t>
            </a:r>
            <a:r>
              <a:rPr lang="sv-SE" sz="1500" dirty="0" err="1">
                <a:solidFill>
                  <a:srgbClr val="002F5F"/>
                </a:solidFill>
                <a:latin typeface="Gill Sans MT" panose="020B0502020104020203" pitchFamily="34" charset="0"/>
              </a:rPr>
              <a:t>effects</a:t>
            </a:r>
            <a:r>
              <a:rPr lang="sv-SE" sz="1500" dirty="0">
                <a:solidFill>
                  <a:srgbClr val="002F5F"/>
                </a:solidFill>
                <a:latin typeface="Gill Sans MT" panose="020B0502020104020203" pitchFamily="34" charset="0"/>
              </a:rPr>
              <a:t> </a:t>
            </a:r>
            <a:r>
              <a:rPr lang="sv-SE" sz="1500" dirty="0" err="1">
                <a:solidFill>
                  <a:srgbClr val="002F5F"/>
                </a:solidFill>
                <a:latin typeface="Gill Sans MT" panose="020B0502020104020203" pitchFamily="34" charset="0"/>
              </a:rPr>
              <a:t>are</a:t>
            </a:r>
            <a:r>
              <a:rPr lang="sv-SE" sz="1500" dirty="0">
                <a:solidFill>
                  <a:srgbClr val="002F5F"/>
                </a:solidFill>
                <a:latin typeface="Gill Sans MT" panose="020B0502020104020203" pitchFamily="34" charset="0"/>
              </a:rPr>
              <a:t> </a:t>
            </a:r>
            <a:r>
              <a:rPr lang="sv-SE" sz="1500" dirty="0" err="1">
                <a:solidFill>
                  <a:srgbClr val="002F5F"/>
                </a:solidFill>
                <a:latin typeface="Gill Sans MT" panose="020B0502020104020203" pitchFamily="34" charset="0"/>
              </a:rPr>
              <a:t>simulated</a:t>
            </a:r>
            <a:r>
              <a:rPr lang="sv-SE" sz="1500" dirty="0">
                <a:solidFill>
                  <a:srgbClr val="002F5F"/>
                </a:solidFill>
                <a:latin typeface="Gill Sans MT" panose="020B0502020104020203" pitchFamily="34" charset="0"/>
              </a:rPr>
              <a:t>.</a:t>
            </a:r>
            <a:endParaRPr lang="en-US" sz="1500" dirty="0">
              <a:solidFill>
                <a:srgbClr val="002F5F"/>
              </a:solidFill>
              <a:latin typeface="Gill Sans MT" panose="020B0502020104020203" pitchFamily="34" charset="0"/>
            </a:endParaRPr>
          </a:p>
        </p:txBody>
      </p:sp>
      <p:sp>
        <p:nvSpPr>
          <p:cNvPr id="22" name="TextBox 4"/>
          <p:cNvSpPr txBox="1">
            <a:spLocks noChangeArrowheads="1"/>
          </p:cNvSpPr>
          <p:nvPr/>
        </p:nvSpPr>
        <p:spPr bwMode="auto">
          <a:xfrm>
            <a:off x="1485901" y="3769151"/>
            <a:ext cx="63662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lgn="r">
              <a:defRPr/>
            </a:pPr>
            <a:r>
              <a:rPr lang="en-US" altLang="en-US" sz="1200" dirty="0">
                <a:solidFill>
                  <a:srgbClr val="002F5F"/>
                </a:solidFill>
                <a:latin typeface="Gill Sans MT" panose="020B0502020104020203" pitchFamily="34" charset="0"/>
                <a:cs typeface="Arial" panose="020B0604020202020204" pitchFamily="34" charset="0"/>
              </a:rPr>
              <a:t>Bentsen et al., 2013; Iversen et al., 2013; </a:t>
            </a:r>
            <a:r>
              <a:rPr lang="en-US" altLang="en-US" sz="1200" dirty="0" err="1">
                <a:solidFill>
                  <a:srgbClr val="002F5F"/>
                </a:solidFill>
                <a:latin typeface="Gill Sans MT" panose="020B0502020104020203" pitchFamily="34" charset="0"/>
                <a:cs typeface="Arial" panose="020B0604020202020204" pitchFamily="34" charset="0"/>
              </a:rPr>
              <a:t>Kirkevåg</a:t>
            </a:r>
            <a:r>
              <a:rPr lang="en-US" altLang="en-US" sz="1200" dirty="0">
                <a:solidFill>
                  <a:srgbClr val="002F5F"/>
                </a:solidFill>
                <a:latin typeface="Gill Sans MT" panose="020B0502020104020203" pitchFamily="34" charset="0"/>
                <a:cs typeface="Arial" panose="020B0604020202020204" pitchFamily="34" charset="0"/>
              </a:rPr>
              <a:t> et al., 2013</a:t>
            </a:r>
          </a:p>
        </p:txBody>
      </p:sp>
      <p:sp>
        <p:nvSpPr>
          <p:cNvPr id="12" name="Freeform 11"/>
          <p:cNvSpPr/>
          <p:nvPr/>
        </p:nvSpPr>
        <p:spPr>
          <a:xfrm>
            <a:off x="1444752" y="2040592"/>
            <a:ext cx="424390" cy="1949824"/>
          </a:xfrm>
          <a:custGeom>
            <a:avLst/>
            <a:gdLst>
              <a:gd name="connsiteX0" fmla="*/ 565853 w 565853"/>
              <a:gd name="connsiteY0" fmla="*/ 0 h 2599765"/>
              <a:gd name="connsiteX1" fmla="*/ 10041 w 565853"/>
              <a:gd name="connsiteY1" fmla="*/ 1147483 h 2599765"/>
              <a:gd name="connsiteX2" fmla="*/ 261053 w 565853"/>
              <a:gd name="connsiteY2" fmla="*/ 2599765 h 2599765"/>
            </a:gdLst>
            <a:ahLst/>
            <a:cxnLst>
              <a:cxn ang="0">
                <a:pos x="connsiteX0" y="connsiteY0"/>
              </a:cxn>
              <a:cxn ang="0">
                <a:pos x="connsiteX1" y="connsiteY1"/>
              </a:cxn>
              <a:cxn ang="0">
                <a:pos x="connsiteX2" y="connsiteY2"/>
              </a:cxn>
            </a:cxnLst>
            <a:rect l="l" t="t" r="r" b="b"/>
            <a:pathLst>
              <a:path w="565853" h="2599765">
                <a:moveTo>
                  <a:pt x="565853" y="0"/>
                </a:moveTo>
                <a:cubicBezTo>
                  <a:pt x="313347" y="357094"/>
                  <a:pt x="60841" y="714189"/>
                  <a:pt x="10041" y="1147483"/>
                </a:cubicBezTo>
                <a:cubicBezTo>
                  <a:pt x="-40759" y="1580777"/>
                  <a:pt x="110147" y="2090271"/>
                  <a:pt x="261053" y="2599765"/>
                </a:cubicBezTo>
              </a:path>
            </a:pathLst>
          </a:custGeom>
          <a:noFill/>
          <a:ln w="28575">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Verdana"/>
            </a:endParaRPr>
          </a:p>
        </p:txBody>
      </p:sp>
    </p:spTree>
    <p:extLst>
      <p:ext uri="{BB962C8B-B14F-4D97-AF65-F5344CB8AC3E}">
        <p14:creationId xmlns:p14="http://schemas.microsoft.com/office/powerpoint/2010/main" val="4011474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6836F3A-E639-40A3-8AEB-E900244604F0}" type="slidenum">
              <a:rPr lang="sv-SE">
                <a:solidFill>
                  <a:srgbClr val="002F5F">
                    <a:tint val="75000"/>
                  </a:srgbClr>
                </a:solidFill>
                <a:latin typeface="Verdana"/>
              </a:rPr>
              <a:pPr/>
              <a:t>4</a:t>
            </a:fld>
            <a:endParaRPr lang="sv-SE">
              <a:solidFill>
                <a:srgbClr val="002F5F">
                  <a:tint val="75000"/>
                </a:srgbClr>
              </a:solidFill>
              <a:latin typeface="Verdana"/>
            </a:endParaRPr>
          </a:p>
        </p:txBody>
      </p:sp>
      <p:pic>
        <p:nvPicPr>
          <p:cNvPr id="3" name="Picture 2" descr="aerosol_emi.jpg"/>
          <p:cNvPicPr>
            <a:picLocks noChangeAspect="1"/>
          </p:cNvPicPr>
          <p:nvPr/>
        </p:nvPicPr>
        <p:blipFill rotWithShape="1">
          <a:blip r:embed="rId3">
            <a:extLst>
              <a:ext uri="{28A0092B-C50C-407E-A947-70E740481C1C}">
                <a14:useLocalDpi xmlns:a14="http://schemas.microsoft.com/office/drawing/2010/main" val="0"/>
              </a:ext>
            </a:extLst>
          </a:blip>
          <a:srcRect t="6667" b="5991"/>
          <a:stretch/>
        </p:blipFill>
        <p:spPr bwMode="auto">
          <a:xfrm>
            <a:off x="1061610" y="1897961"/>
            <a:ext cx="6480810" cy="4025223"/>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6152399" y="5744289"/>
            <a:ext cx="1456168" cy="300082"/>
          </a:xfrm>
          <a:prstGeom prst="rect">
            <a:avLst/>
          </a:prstGeom>
          <a:noFill/>
        </p:spPr>
        <p:txBody>
          <a:bodyPr wrap="none" rtlCol="0">
            <a:spAutoFit/>
          </a:bodyPr>
          <a:lstStyle/>
          <a:p>
            <a:r>
              <a:rPr lang="sv-SE" sz="1350" dirty="0">
                <a:solidFill>
                  <a:srgbClr val="002F5F"/>
                </a:solidFill>
                <a:latin typeface="Gill Sans MT" panose="020B0502020104020203" pitchFamily="34" charset="0"/>
              </a:rPr>
              <a:t>Smith et al. (2013)</a:t>
            </a:r>
            <a:endParaRPr lang="en-US" sz="1350" dirty="0">
              <a:solidFill>
                <a:srgbClr val="002F5F"/>
              </a:solidFill>
              <a:latin typeface="Gill Sans MT" panose="020B0502020104020203" pitchFamily="34" charset="0"/>
            </a:endParaRPr>
          </a:p>
        </p:txBody>
      </p:sp>
      <p:sp>
        <p:nvSpPr>
          <p:cNvPr id="8" name="textruta 5"/>
          <p:cNvSpPr txBox="1"/>
          <p:nvPr/>
        </p:nvSpPr>
        <p:spPr>
          <a:xfrm>
            <a:off x="6417393" y="2435420"/>
            <a:ext cx="835806" cy="323165"/>
          </a:xfrm>
          <a:prstGeom prst="rect">
            <a:avLst/>
          </a:prstGeom>
          <a:noFill/>
        </p:spPr>
        <p:txBody>
          <a:bodyPr wrap="square" rtlCol="0">
            <a:spAutoFit/>
          </a:bodyPr>
          <a:lstStyle/>
          <a:p>
            <a:pPr defTabSz="342900"/>
            <a:r>
              <a:rPr lang="en-US" sz="1500" dirty="0">
                <a:solidFill>
                  <a:srgbClr val="1F497D"/>
                </a:solidFill>
                <a:latin typeface="Gill Sans MT" panose="020B0502020104020203" pitchFamily="34" charset="0"/>
              </a:rPr>
              <a:t>CLRTAP</a:t>
            </a:r>
          </a:p>
        </p:txBody>
      </p:sp>
      <p:cxnSp>
        <p:nvCxnSpPr>
          <p:cNvPr id="9" name="Rak 7"/>
          <p:cNvCxnSpPr/>
          <p:nvPr/>
        </p:nvCxnSpPr>
        <p:spPr bwMode="auto">
          <a:xfrm flipV="1">
            <a:off x="6300192" y="2373741"/>
            <a:ext cx="0" cy="3008056"/>
          </a:xfrm>
          <a:prstGeom prst="line">
            <a:avLst/>
          </a:prstGeom>
          <a:solidFill>
            <a:srgbClr val="CC0066"/>
          </a:solidFill>
          <a:ln w="57150" cap="flat" cmpd="sng" algn="ctr">
            <a:solidFill>
              <a:srgbClr val="4D4D4D"/>
            </a:solidFill>
            <a:prstDash val="solid"/>
            <a:round/>
            <a:headEnd type="none" w="med" len="med"/>
            <a:tailEnd type="none" w="med" len="med"/>
          </a:ln>
          <a:effectLst/>
        </p:spPr>
      </p:cxnSp>
      <p:sp>
        <p:nvSpPr>
          <p:cNvPr id="10" name="textruta 8"/>
          <p:cNvSpPr txBox="1"/>
          <p:nvPr/>
        </p:nvSpPr>
        <p:spPr>
          <a:xfrm>
            <a:off x="6417393" y="2696524"/>
            <a:ext cx="1583608" cy="553998"/>
          </a:xfrm>
          <a:prstGeom prst="rect">
            <a:avLst/>
          </a:prstGeom>
          <a:noFill/>
        </p:spPr>
        <p:txBody>
          <a:bodyPr wrap="square" rtlCol="0">
            <a:spAutoFit/>
          </a:bodyPr>
          <a:lstStyle/>
          <a:p>
            <a:pPr defTabSz="342900"/>
            <a:r>
              <a:rPr lang="en-US" sz="1500" dirty="0">
                <a:solidFill>
                  <a:srgbClr val="1F497D"/>
                </a:solidFill>
                <a:latin typeface="Gill Sans MT" panose="020B0502020104020203" pitchFamily="34" charset="0"/>
              </a:rPr>
              <a:t>30% reduction agreement</a:t>
            </a:r>
          </a:p>
        </p:txBody>
      </p:sp>
      <p:cxnSp>
        <p:nvCxnSpPr>
          <p:cNvPr id="6" name="Straight Arrow Connector 5"/>
          <p:cNvCxnSpPr>
            <a:cxnSpLocks/>
          </p:cNvCxnSpPr>
          <p:nvPr/>
        </p:nvCxnSpPr>
        <p:spPr>
          <a:xfrm>
            <a:off x="5382090" y="2888940"/>
            <a:ext cx="540060" cy="10801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525003" y="2624508"/>
            <a:ext cx="1174115" cy="415498"/>
          </a:xfrm>
          <a:prstGeom prst="rect">
            <a:avLst/>
          </a:prstGeom>
          <a:noFill/>
        </p:spPr>
        <p:txBody>
          <a:bodyPr wrap="square" rtlCol="0">
            <a:spAutoFit/>
          </a:bodyPr>
          <a:lstStyle/>
          <a:p>
            <a:r>
              <a:rPr lang="sv-SE" sz="2100" dirty="0" err="1">
                <a:solidFill>
                  <a:srgbClr val="C00000"/>
                </a:solidFill>
                <a:latin typeface="Gill Sans MT" panose="020B0502020104020203" pitchFamily="34" charset="0"/>
              </a:rPr>
              <a:t>Europe</a:t>
            </a:r>
            <a:endParaRPr lang="en-US" sz="2100" dirty="0">
              <a:solidFill>
                <a:srgbClr val="C00000"/>
              </a:solidFill>
              <a:latin typeface="Gill Sans MT" panose="020B0502020104020203" pitchFamily="34" charset="0"/>
            </a:endParaRPr>
          </a:p>
        </p:txBody>
      </p:sp>
      <p:cxnSp>
        <p:nvCxnSpPr>
          <p:cNvPr id="13" name="Straight Arrow Connector 12"/>
          <p:cNvCxnSpPr>
            <a:cxnSpLocks/>
          </p:cNvCxnSpPr>
          <p:nvPr/>
        </p:nvCxnSpPr>
        <p:spPr>
          <a:xfrm>
            <a:off x="4734018" y="3591018"/>
            <a:ext cx="378042" cy="162018"/>
          </a:xfrm>
          <a:prstGeom prst="straightConnector1">
            <a:avLst/>
          </a:prstGeom>
          <a:ln>
            <a:solidFill>
              <a:srgbClr val="84464E"/>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292262" y="3267854"/>
            <a:ext cx="1359858" cy="346249"/>
          </a:xfrm>
          <a:prstGeom prst="rect">
            <a:avLst/>
          </a:prstGeom>
          <a:noFill/>
        </p:spPr>
        <p:txBody>
          <a:bodyPr wrap="square" rtlCol="0">
            <a:spAutoFit/>
          </a:bodyPr>
          <a:lstStyle/>
          <a:p>
            <a:r>
              <a:rPr lang="sv-SE" sz="1650" dirty="0">
                <a:solidFill>
                  <a:srgbClr val="84464E"/>
                </a:solidFill>
                <a:latin typeface="Gill Sans MT" panose="020B0502020104020203" pitchFamily="34" charset="0"/>
              </a:rPr>
              <a:t>N. </a:t>
            </a:r>
            <a:r>
              <a:rPr lang="sv-SE" sz="1650" dirty="0" err="1">
                <a:solidFill>
                  <a:srgbClr val="84464E"/>
                </a:solidFill>
                <a:latin typeface="Gill Sans MT" panose="020B0502020104020203" pitchFamily="34" charset="0"/>
              </a:rPr>
              <a:t>America</a:t>
            </a:r>
            <a:endParaRPr lang="en-US" sz="1650" dirty="0">
              <a:solidFill>
                <a:srgbClr val="84464E"/>
              </a:solidFill>
              <a:latin typeface="Gill Sans MT" panose="020B0502020104020203" pitchFamily="34" charset="0"/>
            </a:endParaRPr>
          </a:p>
        </p:txBody>
      </p:sp>
      <p:cxnSp>
        <p:nvCxnSpPr>
          <p:cNvPr id="15" name="Straight Arrow Connector 14"/>
          <p:cNvCxnSpPr>
            <a:cxnSpLocks/>
          </p:cNvCxnSpPr>
          <p:nvPr/>
        </p:nvCxnSpPr>
        <p:spPr>
          <a:xfrm>
            <a:off x="5328085" y="4941168"/>
            <a:ext cx="291212" cy="108012"/>
          </a:xfrm>
          <a:prstGeom prst="straightConnector1">
            <a:avLst/>
          </a:prstGeom>
          <a:ln>
            <a:solidFill>
              <a:srgbClr val="58E562"/>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689589" y="4774158"/>
            <a:ext cx="800513" cy="346249"/>
          </a:xfrm>
          <a:prstGeom prst="rect">
            <a:avLst/>
          </a:prstGeom>
          <a:noFill/>
        </p:spPr>
        <p:txBody>
          <a:bodyPr wrap="square" rtlCol="0">
            <a:spAutoFit/>
          </a:bodyPr>
          <a:lstStyle/>
          <a:p>
            <a:r>
              <a:rPr lang="sv-SE" sz="1650" dirty="0">
                <a:solidFill>
                  <a:srgbClr val="58E562"/>
                </a:solidFill>
                <a:latin typeface="Gill Sans MT" panose="020B0502020104020203" pitchFamily="34" charset="0"/>
              </a:rPr>
              <a:t>E. </a:t>
            </a:r>
            <a:r>
              <a:rPr lang="sv-SE" sz="1650" dirty="0" err="1">
                <a:solidFill>
                  <a:srgbClr val="58E562"/>
                </a:solidFill>
                <a:latin typeface="Gill Sans MT" panose="020B0502020104020203" pitchFamily="34" charset="0"/>
              </a:rPr>
              <a:t>Asia</a:t>
            </a:r>
            <a:endParaRPr lang="en-US" sz="1650" dirty="0">
              <a:solidFill>
                <a:srgbClr val="58E562"/>
              </a:solidFill>
              <a:latin typeface="Gill Sans MT" panose="020B0502020104020203" pitchFamily="34" charset="0"/>
            </a:endParaRPr>
          </a:p>
        </p:txBody>
      </p:sp>
      <p:cxnSp>
        <p:nvCxnSpPr>
          <p:cNvPr id="19" name="Straight Arrow Connector 18"/>
          <p:cNvCxnSpPr/>
          <p:nvPr/>
        </p:nvCxnSpPr>
        <p:spPr>
          <a:xfrm>
            <a:off x="6603047" y="4871601"/>
            <a:ext cx="291212" cy="108012"/>
          </a:xfrm>
          <a:prstGeom prst="straightConnector1">
            <a:avLst/>
          </a:prstGeom>
          <a:ln>
            <a:solidFill>
              <a:srgbClr val="8727EC"/>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396599" y="4563127"/>
            <a:ext cx="800513" cy="346249"/>
          </a:xfrm>
          <a:prstGeom prst="rect">
            <a:avLst/>
          </a:prstGeom>
          <a:noFill/>
        </p:spPr>
        <p:txBody>
          <a:bodyPr wrap="square" rtlCol="0">
            <a:spAutoFit/>
          </a:bodyPr>
          <a:lstStyle/>
          <a:p>
            <a:r>
              <a:rPr lang="sv-SE" sz="1650" dirty="0">
                <a:solidFill>
                  <a:srgbClr val="8727EC"/>
                </a:solidFill>
                <a:latin typeface="Gill Sans MT" panose="020B0502020104020203" pitchFamily="34" charset="0"/>
              </a:rPr>
              <a:t>S. </a:t>
            </a:r>
            <a:r>
              <a:rPr lang="sv-SE" sz="1650" dirty="0" err="1">
                <a:solidFill>
                  <a:srgbClr val="8727EC"/>
                </a:solidFill>
                <a:latin typeface="Gill Sans MT" panose="020B0502020104020203" pitchFamily="34" charset="0"/>
              </a:rPr>
              <a:t>Asia</a:t>
            </a:r>
            <a:endParaRPr lang="en-US" sz="1650" dirty="0">
              <a:solidFill>
                <a:srgbClr val="8727EC"/>
              </a:solidFill>
              <a:latin typeface="Gill Sans MT" panose="020B0502020104020203" pitchFamily="34" charset="0"/>
            </a:endParaRPr>
          </a:p>
        </p:txBody>
      </p:sp>
      <p:sp>
        <p:nvSpPr>
          <p:cNvPr id="21" name="Title 1"/>
          <p:cNvSpPr txBox="1">
            <a:spLocks/>
          </p:cNvSpPr>
          <p:nvPr/>
        </p:nvSpPr>
        <p:spPr>
          <a:xfrm>
            <a:off x="1267453" y="576584"/>
            <a:ext cx="6515100" cy="854869"/>
          </a:xfrm>
          <a:prstGeom prst="rect">
            <a:avLst/>
          </a:prstGeom>
        </p:spPr>
        <p:txBody>
          <a:bodyPr/>
          <a:lstStyle/>
          <a:p>
            <a:pPr algn="ctr" eaLnBrk="0" fontAlgn="base" hangingPunct="0">
              <a:spcBef>
                <a:spcPct val="0"/>
              </a:spcBef>
              <a:spcAft>
                <a:spcPct val="0"/>
              </a:spcAft>
              <a:defRPr/>
            </a:pPr>
            <a:r>
              <a:rPr lang="en-GB" sz="2550" b="1" dirty="0">
                <a:solidFill>
                  <a:srgbClr val="1F497D"/>
                </a:solidFill>
                <a:latin typeface="Gill Sans MT" panose="020B0502020104020203" pitchFamily="34" charset="0"/>
              </a:rPr>
              <a:t>Rapid reduction of SO</a:t>
            </a:r>
            <a:r>
              <a:rPr lang="en-GB" sz="2550" b="1" baseline="-25000" dirty="0">
                <a:solidFill>
                  <a:srgbClr val="1F497D"/>
                </a:solidFill>
                <a:latin typeface="Gill Sans MT" panose="020B0502020104020203" pitchFamily="34" charset="0"/>
              </a:rPr>
              <a:t>2</a:t>
            </a:r>
            <a:r>
              <a:rPr lang="en-GB" sz="2550" b="1" dirty="0">
                <a:solidFill>
                  <a:srgbClr val="1F497D"/>
                </a:solidFill>
                <a:latin typeface="Gill Sans MT" panose="020B0502020104020203" pitchFamily="34" charset="0"/>
              </a:rPr>
              <a:t> emissions in North America and Europe since1980’s</a:t>
            </a:r>
            <a:endParaRPr lang="sv-SE" sz="2550" b="1" kern="0" dirty="0">
              <a:solidFill>
                <a:srgbClr val="1F497D"/>
              </a:solidFill>
              <a:latin typeface="Gill Sans MT" pitchFamily="34" charset="0"/>
              <a:ea typeface="ＭＳ Ｐゴシック"/>
              <a:cs typeface="ＭＳ Ｐゴシック"/>
            </a:endParaRPr>
          </a:p>
        </p:txBody>
      </p:sp>
    </p:spTree>
    <p:extLst>
      <p:ext uri="{BB962C8B-B14F-4D97-AF65-F5344CB8AC3E}">
        <p14:creationId xmlns:p14="http://schemas.microsoft.com/office/powerpoint/2010/main" val="4386903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685800">
              <a:defRPr/>
            </a:pPr>
            <a:fld id="{F6836F3A-E639-40A3-8AEB-E900244604F0}" type="slidenum">
              <a:rPr lang="sv-SE">
                <a:solidFill>
                  <a:srgbClr val="002F5F">
                    <a:tint val="75000"/>
                  </a:srgbClr>
                </a:solidFill>
                <a:latin typeface="Verdana"/>
              </a:rPr>
              <a:pPr defTabSz="685800">
                <a:defRPr/>
              </a:pPr>
              <a:t>40</a:t>
            </a:fld>
            <a:endParaRPr lang="sv-SE">
              <a:solidFill>
                <a:srgbClr val="002F5F">
                  <a:tint val="75000"/>
                </a:srgbClr>
              </a:solidFill>
              <a:latin typeface="Verdana"/>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7710" r="48155" b="48867"/>
          <a:stretch/>
        </p:blipFill>
        <p:spPr>
          <a:xfrm>
            <a:off x="1197257" y="1099457"/>
            <a:ext cx="3949761" cy="4874575"/>
          </a:xfrm>
          <a:prstGeom prst="rect">
            <a:avLst/>
          </a:prstGeom>
        </p:spPr>
      </p:pic>
      <p:sp>
        <p:nvSpPr>
          <p:cNvPr id="7" name="TextBox 6"/>
          <p:cNvSpPr txBox="1"/>
          <p:nvPr/>
        </p:nvSpPr>
        <p:spPr>
          <a:xfrm rot="16200000">
            <a:off x="-1100207" y="3105441"/>
            <a:ext cx="3999493"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438150" hangingPunct="0"/>
            <a:r>
              <a:rPr lang="en-US" sz="1650" b="1" kern="0" dirty="0">
                <a:solidFill>
                  <a:srgbClr val="002F5F"/>
                </a:solidFill>
                <a:latin typeface="Gill Sans MT" pitchFamily="34" charset="0"/>
                <a:ea typeface="ＭＳ Ｐゴシック" pitchFamily="26" charset="-128"/>
              </a:rPr>
              <a:t>Temperature change</a:t>
            </a:r>
            <a:r>
              <a:rPr lang="en-US" sz="1650" b="1" kern="0" dirty="0">
                <a:solidFill>
                  <a:srgbClr val="002060"/>
                </a:solidFill>
                <a:latin typeface="Gill Sans MT" pitchFamily="34" charset="0"/>
                <a:ea typeface="ＭＳ Ｐゴシック" pitchFamily="26" charset="-128"/>
              </a:rPr>
              <a:t> per unit emission </a:t>
            </a:r>
          </a:p>
          <a:p>
            <a:pPr algn="ctr" defTabSz="438150" hangingPunct="0"/>
            <a:r>
              <a:rPr lang="en-US" sz="1650" b="1" dirty="0">
                <a:solidFill>
                  <a:srgbClr val="002060"/>
                </a:solidFill>
                <a:latin typeface="Gill Sans MT" panose="020B0502020104020203" pitchFamily="34" charset="0"/>
                <a:ea typeface="ＭＳ Ｐゴシック" pitchFamily="26" charset="-128"/>
                <a:sym typeface="Helvetica Neue"/>
              </a:rPr>
              <a:t>[</a:t>
            </a:r>
            <a:r>
              <a:rPr lang="en-US" sz="1650" b="1" baseline="30000" dirty="0" err="1">
                <a:solidFill>
                  <a:srgbClr val="002060"/>
                </a:solidFill>
                <a:latin typeface="Gill Sans MT" panose="020B0502020104020203" pitchFamily="34" charset="0"/>
                <a:ea typeface="Helvetica Neue"/>
                <a:cs typeface="Helvetica Neue"/>
                <a:sym typeface="Helvetica Neue"/>
              </a:rPr>
              <a:t>o</a:t>
            </a:r>
            <a:r>
              <a:rPr lang="en-US" sz="1650" b="1" dirty="0" err="1">
                <a:solidFill>
                  <a:srgbClr val="002060"/>
                </a:solidFill>
                <a:latin typeface="Gill Sans MT" panose="020B0502020104020203" pitchFamily="34" charset="0"/>
                <a:ea typeface="Helvetica Neue"/>
                <a:cs typeface="Helvetica Neue"/>
                <a:sym typeface="Helvetica Neue"/>
              </a:rPr>
              <a:t>C</a:t>
            </a:r>
            <a:r>
              <a:rPr lang="en-US" sz="1650" b="1" dirty="0">
                <a:solidFill>
                  <a:srgbClr val="002060"/>
                </a:solidFill>
                <a:latin typeface="Gill Sans MT" panose="020B0502020104020203" pitchFamily="34" charset="0"/>
                <a:ea typeface="Helvetica Neue"/>
                <a:cs typeface="Helvetica Neue"/>
                <a:sym typeface="Helvetica Neue"/>
              </a:rPr>
              <a:t> / </a:t>
            </a:r>
            <a:r>
              <a:rPr lang="en-US" sz="1650" b="1" dirty="0" err="1">
                <a:solidFill>
                  <a:srgbClr val="002060"/>
                </a:solidFill>
                <a:latin typeface="Gill Sans MT" panose="020B0502020104020203" pitchFamily="34" charset="0"/>
                <a:ea typeface="Helvetica Neue"/>
                <a:cs typeface="Helvetica Neue"/>
                <a:sym typeface="Helvetica Neue"/>
              </a:rPr>
              <a:t>Tg</a:t>
            </a:r>
            <a:r>
              <a:rPr lang="en-US" sz="1650" b="1" dirty="0">
                <a:solidFill>
                  <a:srgbClr val="002060"/>
                </a:solidFill>
                <a:latin typeface="Gill Sans MT" panose="020B0502020104020203" pitchFamily="34" charset="0"/>
                <a:ea typeface="Helvetica Neue"/>
                <a:cs typeface="Helvetica Neue"/>
                <a:sym typeface="Helvetica Neue"/>
              </a:rPr>
              <a:t> BC year</a:t>
            </a:r>
            <a:r>
              <a:rPr lang="en-US" sz="1650" b="1" baseline="30000" dirty="0">
                <a:solidFill>
                  <a:srgbClr val="002060"/>
                </a:solidFill>
                <a:latin typeface="Gill Sans MT" panose="020B0502020104020203" pitchFamily="34" charset="0"/>
                <a:ea typeface="Helvetica Neue"/>
                <a:cs typeface="Helvetica Neue"/>
                <a:sym typeface="Helvetica Neue"/>
              </a:rPr>
              <a:t>-1</a:t>
            </a:r>
            <a:r>
              <a:rPr lang="en-US" sz="1650" b="1" dirty="0">
                <a:solidFill>
                  <a:srgbClr val="002060"/>
                </a:solidFill>
                <a:latin typeface="Gill Sans MT" panose="020B0502020104020203" pitchFamily="34" charset="0"/>
                <a:ea typeface="Helvetica Neue"/>
                <a:cs typeface="Helvetica Neue"/>
                <a:sym typeface="Helvetica Neue"/>
              </a:rPr>
              <a:t>]</a:t>
            </a:r>
          </a:p>
        </p:txBody>
      </p:sp>
      <p:sp>
        <p:nvSpPr>
          <p:cNvPr id="12" name="Rectangle 2"/>
          <p:cNvSpPr txBox="1">
            <a:spLocks noChangeArrowheads="1"/>
          </p:cNvSpPr>
          <p:nvPr/>
        </p:nvSpPr>
        <p:spPr>
          <a:xfrm>
            <a:off x="607151" y="480039"/>
            <a:ext cx="7920154" cy="854869"/>
          </a:xfrm>
          <a:prstGeom prst="rect">
            <a:avLst/>
          </a:prstGeom>
        </p:spPr>
        <p:txBody>
          <a:bodyPr vert="horz" lIns="68580" tIns="34290" rIns="68580" bIns="34290" rtlCol="0" anchor="t" anchorCtr="0">
            <a:normAutofit/>
          </a:bodyPr>
          <a:lstStyle>
            <a:lvl1pPr algn="l" defTabSz="914400" rtl="0" eaLnBrk="1" latinLnBrk="0" hangingPunct="1">
              <a:spcBef>
                <a:spcPct val="0"/>
              </a:spcBef>
              <a:buNone/>
              <a:defRPr sz="2600" b="1" kern="1200">
                <a:solidFill>
                  <a:srgbClr val="002F5F"/>
                </a:solidFill>
                <a:latin typeface="+mj-lt"/>
                <a:ea typeface="+mj-ea"/>
                <a:cs typeface="+mj-cs"/>
              </a:defRPr>
            </a:lvl1pPr>
          </a:lstStyle>
          <a:p>
            <a:pPr algn="ctr"/>
            <a:r>
              <a:rPr lang="en-US" sz="2550" dirty="0">
                <a:latin typeface="Gill Sans MT" pitchFamily="34" charset="0"/>
              </a:rPr>
              <a:t>Is the regional response different for BC?</a:t>
            </a:r>
            <a:endParaRPr lang="sv-SE" sz="2550" dirty="0">
              <a:latin typeface="Gill Sans MT" pitchFamily="34" charset="0"/>
            </a:endParaRPr>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t="52274" r="49211"/>
          <a:stretch/>
        </p:blipFill>
        <p:spPr>
          <a:xfrm>
            <a:off x="4963478" y="1143749"/>
            <a:ext cx="3747368" cy="5212602"/>
          </a:xfrm>
          <a:prstGeom prst="rect">
            <a:avLst/>
          </a:prstGeom>
        </p:spPr>
      </p:pic>
      <p:sp>
        <p:nvSpPr>
          <p:cNvPr id="13" name="Rectangle 2"/>
          <p:cNvSpPr txBox="1">
            <a:spLocks noChangeArrowheads="1"/>
          </p:cNvSpPr>
          <p:nvPr/>
        </p:nvSpPr>
        <p:spPr>
          <a:xfrm>
            <a:off x="5734785" y="6356351"/>
            <a:ext cx="2243355" cy="288620"/>
          </a:xfrm>
          <a:prstGeom prst="rect">
            <a:avLst/>
          </a:prstGeom>
        </p:spPr>
        <p:txBody>
          <a:bodyPr vert="horz" lIns="68580" tIns="34290" rIns="68580" bIns="34290" rtlCol="0" anchor="t" anchorCtr="0">
            <a:noAutofit/>
          </a:bodyPr>
          <a:lstStyle>
            <a:lvl1pPr algn="l" defTabSz="914400" rtl="0" eaLnBrk="1" latinLnBrk="0" hangingPunct="1">
              <a:spcBef>
                <a:spcPct val="0"/>
              </a:spcBef>
              <a:buNone/>
              <a:defRPr sz="2600" b="1" kern="1200">
                <a:solidFill>
                  <a:srgbClr val="002F5F"/>
                </a:solidFill>
                <a:latin typeface="+mj-lt"/>
                <a:ea typeface="+mj-ea"/>
                <a:cs typeface="+mj-cs"/>
              </a:defRPr>
            </a:lvl1pPr>
          </a:lstStyle>
          <a:p>
            <a:pPr algn="ctr"/>
            <a:r>
              <a:rPr lang="en-US" sz="1800" b="0" dirty="0">
                <a:latin typeface="Gill Sans MT" pitchFamily="34" charset="0"/>
              </a:rPr>
              <a:t>Sand et al., in prep.</a:t>
            </a:r>
            <a:endParaRPr lang="sv-SE" sz="1800" b="0" dirty="0">
              <a:latin typeface="Gill Sans MT" pitchFamily="34" charset="0"/>
            </a:endParaRPr>
          </a:p>
        </p:txBody>
      </p:sp>
    </p:spTree>
    <p:extLst>
      <p:ext uri="{BB962C8B-B14F-4D97-AF65-F5344CB8AC3E}">
        <p14:creationId xmlns:p14="http://schemas.microsoft.com/office/powerpoint/2010/main" val="41864018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6836F3A-E639-40A3-8AEB-E900244604F0}" type="slidenum">
              <a:rPr lang="sv-SE">
                <a:solidFill>
                  <a:srgbClr val="002F5F">
                    <a:tint val="75000"/>
                  </a:srgbClr>
                </a:solidFill>
                <a:latin typeface="Verdana"/>
              </a:rPr>
              <a:pPr/>
              <a:t>41</a:t>
            </a:fld>
            <a:endParaRPr lang="sv-SE">
              <a:solidFill>
                <a:srgbClr val="002F5F">
                  <a:tint val="75000"/>
                </a:srgbClr>
              </a:solidFill>
              <a:latin typeface="Verdana"/>
            </a:endParaRPr>
          </a:p>
        </p:txBody>
      </p:sp>
      <p:pic>
        <p:nvPicPr>
          <p:cNvPr id="7171" name="Picture 3" descr="C:\Users\aekma\Dropbox\artiklar\vidya\submission\Fi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2745" r="49746" b="-2399"/>
          <a:stretch/>
        </p:blipFill>
        <p:spPr bwMode="auto">
          <a:xfrm>
            <a:off x="1554610" y="1887637"/>
            <a:ext cx="3125402" cy="213542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aekma\Dropbox\artiklar\vidya\submission\Fi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2745" r="46351" b="-2399"/>
          <a:stretch/>
        </p:blipFill>
        <p:spPr bwMode="auto">
          <a:xfrm>
            <a:off x="1547664" y="1887637"/>
            <a:ext cx="3336570" cy="213542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935044" y="3561823"/>
            <a:ext cx="708848" cy="300082"/>
          </a:xfrm>
          <a:prstGeom prst="rect">
            <a:avLst/>
          </a:prstGeom>
          <a:solidFill>
            <a:schemeClr val="bg1"/>
          </a:solidFill>
        </p:spPr>
        <p:txBody>
          <a:bodyPr wrap="none" rtlCol="0">
            <a:spAutoFit/>
          </a:bodyPr>
          <a:lstStyle/>
          <a:p>
            <a:r>
              <a:rPr lang="sv-SE" sz="1350" dirty="0">
                <a:solidFill>
                  <a:srgbClr val="002F5F"/>
                </a:solidFill>
                <a:latin typeface="Gill Sans MT" panose="020B0502020104020203" pitchFamily="34" charset="0"/>
              </a:rPr>
              <a:t>[Wm</a:t>
            </a:r>
            <a:r>
              <a:rPr lang="sv-SE" sz="1350" baseline="30000" dirty="0">
                <a:solidFill>
                  <a:srgbClr val="002F5F"/>
                </a:solidFill>
                <a:latin typeface="Gill Sans MT" panose="020B0502020104020203" pitchFamily="34" charset="0"/>
              </a:rPr>
              <a:t>-2</a:t>
            </a:r>
            <a:r>
              <a:rPr lang="sv-SE" sz="1350" dirty="0">
                <a:solidFill>
                  <a:srgbClr val="002F5F"/>
                </a:solidFill>
                <a:latin typeface="Gill Sans MT" panose="020B0502020104020203" pitchFamily="34" charset="0"/>
              </a:rPr>
              <a:t>]</a:t>
            </a:r>
            <a:endParaRPr lang="en-US" sz="1350" dirty="0">
              <a:solidFill>
                <a:srgbClr val="002F5F"/>
              </a:solidFill>
              <a:latin typeface="Gill Sans MT" panose="020B0502020104020203" pitchFamily="34" charset="0"/>
            </a:endParaRPr>
          </a:p>
        </p:txBody>
      </p:sp>
      <p:sp>
        <p:nvSpPr>
          <p:cNvPr id="6" name="textruta 3"/>
          <p:cNvSpPr txBox="1"/>
          <p:nvPr/>
        </p:nvSpPr>
        <p:spPr>
          <a:xfrm>
            <a:off x="1547663" y="4324132"/>
            <a:ext cx="3424387" cy="646331"/>
          </a:xfrm>
          <a:prstGeom prst="rect">
            <a:avLst/>
          </a:prstGeom>
          <a:noFill/>
        </p:spPr>
        <p:txBody>
          <a:bodyPr wrap="square" rtlCol="0">
            <a:spAutoFit/>
          </a:bodyPr>
          <a:lstStyle/>
          <a:p>
            <a:r>
              <a:rPr lang="en-US" dirty="0">
                <a:solidFill>
                  <a:srgbClr val="002F5F"/>
                </a:solidFill>
                <a:latin typeface="Gill Sans MT" panose="020B0502020104020203" pitchFamily="34" charset="0"/>
              </a:rPr>
              <a:t>Dotted areas indicate significance at 95% level (student’s t-test)</a:t>
            </a:r>
          </a:p>
        </p:txBody>
      </p:sp>
      <p:sp>
        <p:nvSpPr>
          <p:cNvPr id="11" name="Rectangle 2"/>
          <p:cNvSpPr txBox="1">
            <a:spLocks noChangeArrowheads="1"/>
          </p:cNvSpPr>
          <p:nvPr/>
        </p:nvSpPr>
        <p:spPr>
          <a:xfrm>
            <a:off x="2017615" y="1454685"/>
            <a:ext cx="2446373" cy="550193"/>
          </a:xfrm>
          <a:prstGeom prst="rect">
            <a:avLst/>
          </a:prstGeom>
        </p:spPr>
        <p:txBody>
          <a:bodyPr vert="horz" lIns="68580" tIns="34290" rIns="68580" bIns="34290" rtlCol="0" anchor="t" anchorCtr="0">
            <a:normAutofit lnSpcReduction="10000"/>
          </a:bodyPr>
          <a:lstStyle>
            <a:lvl1pPr algn="l" defTabSz="914400" rtl="0" eaLnBrk="1" latinLnBrk="0" hangingPunct="1">
              <a:spcBef>
                <a:spcPct val="0"/>
              </a:spcBef>
              <a:buNone/>
              <a:defRPr sz="2600" b="1" kern="1200">
                <a:solidFill>
                  <a:srgbClr val="002F5F"/>
                </a:solidFill>
                <a:latin typeface="+mj-lt"/>
                <a:ea typeface="+mj-ea"/>
                <a:cs typeface="+mj-cs"/>
              </a:defRPr>
            </a:lvl1pPr>
          </a:lstStyle>
          <a:p>
            <a:pPr algn="ctr"/>
            <a:r>
              <a:rPr lang="sv-SE" sz="1650" b="0" dirty="0">
                <a:solidFill>
                  <a:srgbClr val="000000"/>
                </a:solidFill>
                <a:latin typeface="Gill Sans MT" pitchFamily="34" charset="0"/>
              </a:rPr>
              <a:t>Top of the atmosphere</a:t>
            </a:r>
          </a:p>
          <a:p>
            <a:pPr algn="ctr"/>
            <a:r>
              <a:rPr lang="sv-SE" sz="1650" b="0" dirty="0">
                <a:solidFill>
                  <a:srgbClr val="000000"/>
                </a:solidFill>
                <a:latin typeface="Gill Sans MT" pitchFamily="34" charset="0"/>
              </a:rPr>
              <a:t> net radiation change</a:t>
            </a:r>
          </a:p>
        </p:txBody>
      </p:sp>
      <p:sp>
        <p:nvSpPr>
          <p:cNvPr id="16" name="Rectangle 2"/>
          <p:cNvSpPr txBox="1">
            <a:spLocks noChangeArrowheads="1"/>
          </p:cNvSpPr>
          <p:nvPr/>
        </p:nvSpPr>
        <p:spPr>
          <a:xfrm>
            <a:off x="1331641" y="541602"/>
            <a:ext cx="6610214" cy="854869"/>
          </a:xfrm>
          <a:prstGeom prst="rect">
            <a:avLst/>
          </a:prstGeom>
        </p:spPr>
        <p:txBody>
          <a:bodyPr vert="horz" lIns="68580" tIns="34290" rIns="68580" bIns="34290" rtlCol="0" anchor="t" anchorCtr="0">
            <a:normAutofit/>
          </a:bodyPr>
          <a:lstStyle>
            <a:lvl1pPr algn="l" defTabSz="914400" rtl="0" eaLnBrk="1" latinLnBrk="0" hangingPunct="1">
              <a:spcBef>
                <a:spcPct val="0"/>
              </a:spcBef>
              <a:buNone/>
              <a:defRPr sz="2600" b="1" kern="1200">
                <a:solidFill>
                  <a:srgbClr val="002F5F"/>
                </a:solidFill>
                <a:latin typeface="+mj-lt"/>
                <a:ea typeface="+mj-ea"/>
                <a:cs typeface="+mj-cs"/>
              </a:defRPr>
            </a:lvl1pPr>
          </a:lstStyle>
          <a:p>
            <a:r>
              <a:rPr lang="sv-SE" sz="2550" dirty="0" err="1">
                <a:latin typeface="Gill Sans MT" pitchFamily="34" charset="0"/>
              </a:rPr>
              <a:t>Effect</a:t>
            </a:r>
            <a:r>
              <a:rPr lang="sv-SE" sz="2550" dirty="0">
                <a:latin typeface="Gill Sans MT" pitchFamily="34" charset="0"/>
              </a:rPr>
              <a:t> of </a:t>
            </a:r>
            <a:r>
              <a:rPr lang="sv-SE" sz="2550" dirty="0" err="1">
                <a:latin typeface="Gill Sans MT" pitchFamily="34" charset="0"/>
              </a:rPr>
              <a:t>reduced</a:t>
            </a:r>
            <a:r>
              <a:rPr lang="sv-SE" sz="2550" dirty="0">
                <a:latin typeface="Gill Sans MT" pitchFamily="34" charset="0"/>
              </a:rPr>
              <a:t> </a:t>
            </a:r>
            <a:r>
              <a:rPr lang="sv-SE" sz="2550" dirty="0" err="1">
                <a:latin typeface="Gill Sans MT" pitchFamily="34" charset="0"/>
              </a:rPr>
              <a:t>European</a:t>
            </a:r>
            <a:r>
              <a:rPr lang="sv-SE" sz="2550" dirty="0">
                <a:latin typeface="Gill Sans MT" pitchFamily="34" charset="0"/>
              </a:rPr>
              <a:t> SO</a:t>
            </a:r>
            <a:r>
              <a:rPr lang="sv-SE" sz="2550" baseline="-25000" dirty="0">
                <a:latin typeface="Gill Sans MT" pitchFamily="34" charset="0"/>
              </a:rPr>
              <a:t>2</a:t>
            </a:r>
            <a:r>
              <a:rPr lang="sv-SE" sz="2550" dirty="0">
                <a:latin typeface="Gill Sans MT" pitchFamily="34" charset="0"/>
              </a:rPr>
              <a:t> emissions </a:t>
            </a:r>
          </a:p>
          <a:p>
            <a:endParaRPr lang="sv-SE" sz="2100" dirty="0">
              <a:latin typeface="Gill Sans MT" pitchFamily="34" charset="0"/>
            </a:endParaRPr>
          </a:p>
        </p:txBody>
      </p:sp>
      <p:sp>
        <p:nvSpPr>
          <p:cNvPr id="15" name="TextBox 14"/>
          <p:cNvSpPr txBox="1"/>
          <p:nvPr/>
        </p:nvSpPr>
        <p:spPr>
          <a:xfrm>
            <a:off x="-3362" y="5513009"/>
            <a:ext cx="9412941" cy="923330"/>
          </a:xfrm>
          <a:prstGeom prst="rect">
            <a:avLst/>
          </a:prstGeom>
          <a:noFill/>
        </p:spPr>
        <p:txBody>
          <a:bodyPr wrap="square" rtlCol="0">
            <a:spAutoFit/>
          </a:bodyPr>
          <a:lstStyle/>
          <a:p>
            <a:r>
              <a:rPr lang="en-US" dirty="0">
                <a:solidFill>
                  <a:srgbClr val="002F5F"/>
                </a:solidFill>
                <a:latin typeface="Gill Sans MT" panose="020B0502020104020203" pitchFamily="34" charset="0"/>
              </a:rPr>
              <a:t>Acosta Navarro et al. (2016)</a:t>
            </a:r>
            <a:r>
              <a:rPr lang="sv-SE" dirty="0">
                <a:solidFill>
                  <a:srgbClr val="002F5F"/>
                </a:solidFill>
                <a:latin typeface="Gill Sans MT" panose="020B0502020104020203" pitchFamily="34" charset="0"/>
              </a:rPr>
              <a:t>. See </a:t>
            </a:r>
            <a:r>
              <a:rPr lang="sv-SE" dirty="0" err="1">
                <a:solidFill>
                  <a:srgbClr val="002F5F"/>
                </a:solidFill>
                <a:latin typeface="Gill Sans MT" panose="020B0502020104020203" pitchFamily="34" charset="0"/>
              </a:rPr>
              <a:t>also</a:t>
            </a:r>
            <a:r>
              <a:rPr lang="sv-SE" dirty="0">
                <a:solidFill>
                  <a:srgbClr val="002F5F"/>
                </a:solidFill>
                <a:latin typeface="Gill Sans MT" panose="020B0502020104020203" pitchFamily="34" charset="0"/>
              </a:rPr>
              <a:t> </a:t>
            </a:r>
            <a:r>
              <a:rPr lang="sv-SE" dirty="0" err="1">
                <a:solidFill>
                  <a:srgbClr val="002F5F"/>
                </a:solidFill>
                <a:latin typeface="Gill Sans MT" panose="020B0502020104020203" pitchFamily="34" charset="0"/>
              </a:rPr>
              <a:t>Shindell</a:t>
            </a:r>
            <a:r>
              <a:rPr lang="sv-SE" dirty="0">
                <a:solidFill>
                  <a:srgbClr val="002F5F"/>
                </a:solidFill>
                <a:latin typeface="Gill Sans MT" panose="020B0502020104020203" pitchFamily="34" charset="0"/>
              </a:rPr>
              <a:t> and </a:t>
            </a:r>
            <a:r>
              <a:rPr lang="sv-SE" dirty="0" err="1">
                <a:solidFill>
                  <a:srgbClr val="002F5F"/>
                </a:solidFill>
                <a:latin typeface="Gill Sans MT" panose="020B0502020104020203" pitchFamily="34" charset="0"/>
              </a:rPr>
              <a:t>Faluvegi</a:t>
            </a:r>
            <a:r>
              <a:rPr lang="sv-SE" dirty="0">
                <a:solidFill>
                  <a:srgbClr val="002F5F"/>
                </a:solidFill>
                <a:latin typeface="Gill Sans MT" panose="020B0502020104020203" pitchFamily="34" charset="0"/>
              </a:rPr>
              <a:t> (2009); Yang et al. (2014);  </a:t>
            </a:r>
          </a:p>
          <a:p>
            <a:r>
              <a:rPr lang="sv-SE" dirty="0" err="1">
                <a:solidFill>
                  <a:srgbClr val="002F5F"/>
                </a:solidFill>
                <a:latin typeface="Gill Sans MT" panose="020B0502020104020203" pitchFamily="34" charset="0"/>
              </a:rPr>
              <a:t>Westervelt</a:t>
            </a:r>
            <a:r>
              <a:rPr lang="sv-SE" dirty="0">
                <a:solidFill>
                  <a:srgbClr val="002F5F"/>
                </a:solidFill>
                <a:latin typeface="Gill Sans MT" panose="020B0502020104020203" pitchFamily="34" charset="0"/>
              </a:rPr>
              <a:t> et al. (2015);  </a:t>
            </a:r>
            <a:r>
              <a:rPr lang="sv-SE" dirty="0" err="1">
                <a:solidFill>
                  <a:srgbClr val="002F5F"/>
                </a:solidFill>
                <a:latin typeface="Gill Sans MT" panose="020B0502020104020203" pitchFamily="34" charset="0"/>
              </a:rPr>
              <a:t>Gagné</a:t>
            </a:r>
            <a:r>
              <a:rPr lang="sv-SE" dirty="0">
                <a:solidFill>
                  <a:srgbClr val="002F5F"/>
                </a:solidFill>
                <a:latin typeface="Gill Sans MT" panose="020B0502020104020203" pitchFamily="34" charset="0"/>
              </a:rPr>
              <a:t> et al. (2015)</a:t>
            </a:r>
            <a:endParaRPr lang="en-US" dirty="0">
              <a:solidFill>
                <a:srgbClr val="002F5F"/>
              </a:solidFill>
              <a:latin typeface="Gill Sans MT" panose="020B0502020104020203" pitchFamily="34" charset="0"/>
            </a:endParaRPr>
          </a:p>
          <a:p>
            <a:endParaRPr lang="en-US" dirty="0">
              <a:solidFill>
                <a:srgbClr val="002F5F"/>
              </a:solidFill>
              <a:latin typeface="Gill Sans MT" panose="020B0502020104020203" pitchFamily="34" charset="0"/>
            </a:endParaRPr>
          </a:p>
        </p:txBody>
      </p:sp>
    </p:spTree>
    <p:extLst>
      <p:ext uri="{BB962C8B-B14F-4D97-AF65-F5344CB8AC3E}">
        <p14:creationId xmlns:p14="http://schemas.microsoft.com/office/powerpoint/2010/main" val="1273440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6836F3A-E639-40A3-8AEB-E900244604F0}" type="slidenum">
              <a:rPr lang="sv-SE">
                <a:solidFill>
                  <a:srgbClr val="002F5F">
                    <a:tint val="75000"/>
                  </a:srgbClr>
                </a:solidFill>
                <a:latin typeface="Verdana"/>
              </a:rPr>
              <a:pPr/>
              <a:t>5</a:t>
            </a:fld>
            <a:endParaRPr lang="sv-SE">
              <a:solidFill>
                <a:srgbClr val="002F5F">
                  <a:tint val="75000"/>
                </a:srgbClr>
              </a:solidFill>
              <a:latin typeface="Verdana"/>
            </a:endParaRPr>
          </a:p>
        </p:txBody>
      </p:sp>
      <p:pic>
        <p:nvPicPr>
          <p:cNvPr id="3" name="Picture 2" descr="aerosol_emi.jpg"/>
          <p:cNvPicPr>
            <a:picLocks noChangeAspect="1"/>
          </p:cNvPicPr>
          <p:nvPr/>
        </p:nvPicPr>
        <p:blipFill rotWithShape="1">
          <a:blip r:embed="rId3">
            <a:extLst>
              <a:ext uri="{28A0092B-C50C-407E-A947-70E740481C1C}">
                <a14:useLocalDpi xmlns:a14="http://schemas.microsoft.com/office/drawing/2010/main" val="0"/>
              </a:ext>
            </a:extLst>
          </a:blip>
          <a:srcRect t="6667" b="5991"/>
          <a:stretch/>
        </p:blipFill>
        <p:spPr bwMode="auto">
          <a:xfrm>
            <a:off x="1061610" y="1897961"/>
            <a:ext cx="6480810" cy="4025223"/>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6152399" y="5744289"/>
            <a:ext cx="1456168" cy="300082"/>
          </a:xfrm>
          <a:prstGeom prst="rect">
            <a:avLst/>
          </a:prstGeom>
          <a:noFill/>
        </p:spPr>
        <p:txBody>
          <a:bodyPr wrap="none" rtlCol="0">
            <a:spAutoFit/>
          </a:bodyPr>
          <a:lstStyle/>
          <a:p>
            <a:r>
              <a:rPr lang="sv-SE" sz="1350" dirty="0">
                <a:solidFill>
                  <a:srgbClr val="002F5F"/>
                </a:solidFill>
                <a:latin typeface="Gill Sans MT" panose="020B0502020104020203" pitchFamily="34" charset="0"/>
              </a:rPr>
              <a:t>Smith et al. (2013)</a:t>
            </a:r>
            <a:endParaRPr lang="en-US" sz="1350" dirty="0">
              <a:solidFill>
                <a:srgbClr val="002F5F"/>
              </a:solidFill>
              <a:latin typeface="Gill Sans MT" panose="020B0502020104020203" pitchFamily="34" charset="0"/>
            </a:endParaRPr>
          </a:p>
        </p:txBody>
      </p:sp>
      <p:sp>
        <p:nvSpPr>
          <p:cNvPr id="8" name="textruta 5"/>
          <p:cNvSpPr txBox="1"/>
          <p:nvPr/>
        </p:nvSpPr>
        <p:spPr>
          <a:xfrm>
            <a:off x="6417393" y="2435420"/>
            <a:ext cx="835806" cy="323165"/>
          </a:xfrm>
          <a:prstGeom prst="rect">
            <a:avLst/>
          </a:prstGeom>
          <a:noFill/>
        </p:spPr>
        <p:txBody>
          <a:bodyPr wrap="none" rtlCol="0">
            <a:spAutoFit/>
          </a:bodyPr>
          <a:lstStyle/>
          <a:p>
            <a:pPr defTabSz="342900"/>
            <a:r>
              <a:rPr lang="en-US" sz="1500" dirty="0">
                <a:solidFill>
                  <a:srgbClr val="1F497D"/>
                </a:solidFill>
                <a:latin typeface="Gill Sans MT" panose="020B0502020104020203" pitchFamily="34" charset="0"/>
              </a:rPr>
              <a:t>CLRTAP</a:t>
            </a:r>
          </a:p>
        </p:txBody>
      </p:sp>
      <p:cxnSp>
        <p:nvCxnSpPr>
          <p:cNvPr id="9" name="Rak 7"/>
          <p:cNvCxnSpPr/>
          <p:nvPr/>
        </p:nvCxnSpPr>
        <p:spPr bwMode="auto">
          <a:xfrm flipV="1">
            <a:off x="6300192" y="2373741"/>
            <a:ext cx="0" cy="3008056"/>
          </a:xfrm>
          <a:prstGeom prst="line">
            <a:avLst/>
          </a:prstGeom>
          <a:solidFill>
            <a:srgbClr val="CC0066"/>
          </a:solidFill>
          <a:ln w="57150" cap="flat" cmpd="sng" algn="ctr">
            <a:solidFill>
              <a:srgbClr val="4D4D4D"/>
            </a:solidFill>
            <a:prstDash val="solid"/>
            <a:round/>
            <a:headEnd type="none" w="med" len="med"/>
            <a:tailEnd type="none" w="med" len="med"/>
          </a:ln>
          <a:effectLst/>
        </p:spPr>
      </p:cxnSp>
      <p:sp>
        <p:nvSpPr>
          <p:cNvPr id="10" name="textruta 8"/>
          <p:cNvSpPr txBox="1"/>
          <p:nvPr/>
        </p:nvSpPr>
        <p:spPr>
          <a:xfrm>
            <a:off x="6417393" y="2696524"/>
            <a:ext cx="1583608" cy="553998"/>
          </a:xfrm>
          <a:prstGeom prst="rect">
            <a:avLst/>
          </a:prstGeom>
          <a:noFill/>
        </p:spPr>
        <p:txBody>
          <a:bodyPr wrap="square" rtlCol="0">
            <a:spAutoFit/>
          </a:bodyPr>
          <a:lstStyle/>
          <a:p>
            <a:pPr defTabSz="342900"/>
            <a:r>
              <a:rPr lang="en-US" sz="1500" dirty="0">
                <a:solidFill>
                  <a:srgbClr val="1F497D"/>
                </a:solidFill>
                <a:latin typeface="Gill Sans MT" panose="020B0502020104020203" pitchFamily="34" charset="0"/>
              </a:rPr>
              <a:t>30% reduction agreement</a:t>
            </a:r>
          </a:p>
        </p:txBody>
      </p:sp>
      <p:cxnSp>
        <p:nvCxnSpPr>
          <p:cNvPr id="6" name="Straight Arrow Connector 5"/>
          <p:cNvCxnSpPr/>
          <p:nvPr/>
        </p:nvCxnSpPr>
        <p:spPr>
          <a:xfrm>
            <a:off x="5382090" y="2888940"/>
            <a:ext cx="540060" cy="10801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525003" y="2624508"/>
            <a:ext cx="1174115" cy="415498"/>
          </a:xfrm>
          <a:prstGeom prst="rect">
            <a:avLst/>
          </a:prstGeom>
          <a:noFill/>
        </p:spPr>
        <p:txBody>
          <a:bodyPr wrap="square" rtlCol="0">
            <a:spAutoFit/>
          </a:bodyPr>
          <a:lstStyle/>
          <a:p>
            <a:r>
              <a:rPr lang="sv-SE" sz="2100" dirty="0" err="1">
                <a:solidFill>
                  <a:srgbClr val="C00000"/>
                </a:solidFill>
                <a:latin typeface="Gill Sans MT" panose="020B0502020104020203" pitchFamily="34" charset="0"/>
              </a:rPr>
              <a:t>Europe</a:t>
            </a:r>
            <a:endParaRPr lang="en-US" sz="2100" dirty="0">
              <a:solidFill>
                <a:srgbClr val="C00000"/>
              </a:solidFill>
              <a:latin typeface="Gill Sans MT" panose="020B0502020104020203" pitchFamily="34" charset="0"/>
            </a:endParaRPr>
          </a:p>
        </p:txBody>
      </p:sp>
      <p:cxnSp>
        <p:nvCxnSpPr>
          <p:cNvPr id="13" name="Straight Arrow Connector 12"/>
          <p:cNvCxnSpPr/>
          <p:nvPr/>
        </p:nvCxnSpPr>
        <p:spPr>
          <a:xfrm>
            <a:off x="4734018" y="3591018"/>
            <a:ext cx="378042" cy="162018"/>
          </a:xfrm>
          <a:prstGeom prst="straightConnector1">
            <a:avLst/>
          </a:prstGeom>
          <a:ln>
            <a:solidFill>
              <a:srgbClr val="84464E"/>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292262" y="3267854"/>
            <a:ext cx="1359858" cy="346249"/>
          </a:xfrm>
          <a:prstGeom prst="rect">
            <a:avLst/>
          </a:prstGeom>
          <a:noFill/>
        </p:spPr>
        <p:txBody>
          <a:bodyPr wrap="square" rtlCol="0">
            <a:spAutoFit/>
          </a:bodyPr>
          <a:lstStyle/>
          <a:p>
            <a:r>
              <a:rPr lang="sv-SE" sz="1650" dirty="0">
                <a:solidFill>
                  <a:srgbClr val="84464E"/>
                </a:solidFill>
                <a:latin typeface="Gill Sans MT" panose="020B0502020104020203" pitchFamily="34" charset="0"/>
              </a:rPr>
              <a:t>N. </a:t>
            </a:r>
            <a:r>
              <a:rPr lang="sv-SE" sz="1650" dirty="0" err="1">
                <a:solidFill>
                  <a:srgbClr val="84464E"/>
                </a:solidFill>
                <a:latin typeface="Gill Sans MT" panose="020B0502020104020203" pitchFamily="34" charset="0"/>
              </a:rPr>
              <a:t>America</a:t>
            </a:r>
            <a:endParaRPr lang="en-US" sz="1650" dirty="0">
              <a:solidFill>
                <a:srgbClr val="84464E"/>
              </a:solidFill>
              <a:latin typeface="Gill Sans MT" panose="020B0502020104020203" pitchFamily="34" charset="0"/>
            </a:endParaRPr>
          </a:p>
        </p:txBody>
      </p:sp>
      <p:cxnSp>
        <p:nvCxnSpPr>
          <p:cNvPr id="15" name="Straight Arrow Connector 14"/>
          <p:cNvCxnSpPr/>
          <p:nvPr/>
        </p:nvCxnSpPr>
        <p:spPr>
          <a:xfrm>
            <a:off x="5328085" y="4941168"/>
            <a:ext cx="291212" cy="108012"/>
          </a:xfrm>
          <a:prstGeom prst="straightConnector1">
            <a:avLst/>
          </a:prstGeom>
          <a:ln>
            <a:solidFill>
              <a:srgbClr val="58E562"/>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689589" y="4774158"/>
            <a:ext cx="800513" cy="346249"/>
          </a:xfrm>
          <a:prstGeom prst="rect">
            <a:avLst/>
          </a:prstGeom>
          <a:noFill/>
        </p:spPr>
        <p:txBody>
          <a:bodyPr wrap="square" rtlCol="0">
            <a:spAutoFit/>
          </a:bodyPr>
          <a:lstStyle/>
          <a:p>
            <a:r>
              <a:rPr lang="sv-SE" sz="1650" dirty="0">
                <a:solidFill>
                  <a:srgbClr val="58E562"/>
                </a:solidFill>
                <a:latin typeface="Gill Sans MT" panose="020B0502020104020203" pitchFamily="34" charset="0"/>
              </a:rPr>
              <a:t>E. </a:t>
            </a:r>
            <a:r>
              <a:rPr lang="sv-SE" sz="1650" dirty="0" err="1">
                <a:solidFill>
                  <a:srgbClr val="58E562"/>
                </a:solidFill>
                <a:latin typeface="Gill Sans MT" panose="020B0502020104020203" pitchFamily="34" charset="0"/>
              </a:rPr>
              <a:t>Asia</a:t>
            </a:r>
            <a:endParaRPr lang="en-US" sz="1650" dirty="0">
              <a:solidFill>
                <a:srgbClr val="58E562"/>
              </a:solidFill>
              <a:latin typeface="Gill Sans MT" panose="020B0502020104020203" pitchFamily="34" charset="0"/>
            </a:endParaRPr>
          </a:p>
        </p:txBody>
      </p:sp>
      <p:cxnSp>
        <p:nvCxnSpPr>
          <p:cNvPr id="19" name="Straight Arrow Connector 18"/>
          <p:cNvCxnSpPr/>
          <p:nvPr/>
        </p:nvCxnSpPr>
        <p:spPr>
          <a:xfrm>
            <a:off x="6603047" y="4871601"/>
            <a:ext cx="291212" cy="108012"/>
          </a:xfrm>
          <a:prstGeom prst="straightConnector1">
            <a:avLst/>
          </a:prstGeom>
          <a:ln>
            <a:solidFill>
              <a:srgbClr val="8727EC"/>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396599" y="4563127"/>
            <a:ext cx="800513" cy="346249"/>
          </a:xfrm>
          <a:prstGeom prst="rect">
            <a:avLst/>
          </a:prstGeom>
          <a:noFill/>
        </p:spPr>
        <p:txBody>
          <a:bodyPr wrap="square" rtlCol="0">
            <a:spAutoFit/>
          </a:bodyPr>
          <a:lstStyle/>
          <a:p>
            <a:r>
              <a:rPr lang="sv-SE" sz="1650" dirty="0">
                <a:solidFill>
                  <a:srgbClr val="8727EC"/>
                </a:solidFill>
                <a:latin typeface="Gill Sans MT" panose="020B0502020104020203" pitchFamily="34" charset="0"/>
              </a:rPr>
              <a:t>S. </a:t>
            </a:r>
            <a:r>
              <a:rPr lang="sv-SE" sz="1650" dirty="0" err="1">
                <a:solidFill>
                  <a:srgbClr val="8727EC"/>
                </a:solidFill>
                <a:latin typeface="Gill Sans MT" panose="020B0502020104020203" pitchFamily="34" charset="0"/>
              </a:rPr>
              <a:t>Asia</a:t>
            </a:r>
            <a:endParaRPr lang="en-US" sz="1650" dirty="0">
              <a:solidFill>
                <a:srgbClr val="8727EC"/>
              </a:solidFill>
              <a:latin typeface="Gill Sans MT" panose="020B0502020104020203" pitchFamily="34" charset="0"/>
            </a:endParaRPr>
          </a:p>
        </p:txBody>
      </p:sp>
      <p:sp>
        <p:nvSpPr>
          <p:cNvPr id="4" name="Oval 3"/>
          <p:cNvSpPr/>
          <p:nvPr/>
        </p:nvSpPr>
        <p:spPr>
          <a:xfrm>
            <a:off x="4292262" y="2373740"/>
            <a:ext cx="1359858" cy="89411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Verdana"/>
            </a:endParaRPr>
          </a:p>
        </p:txBody>
      </p:sp>
      <p:sp>
        <p:nvSpPr>
          <p:cNvPr id="21" name="Title 1"/>
          <p:cNvSpPr txBox="1">
            <a:spLocks/>
          </p:cNvSpPr>
          <p:nvPr/>
        </p:nvSpPr>
        <p:spPr>
          <a:xfrm>
            <a:off x="1271256" y="567535"/>
            <a:ext cx="6515100" cy="854869"/>
          </a:xfrm>
          <a:prstGeom prst="rect">
            <a:avLst/>
          </a:prstGeom>
        </p:spPr>
        <p:txBody>
          <a:bodyPr/>
          <a:lstStyle/>
          <a:p>
            <a:pPr algn="ctr" eaLnBrk="0" fontAlgn="base" hangingPunct="0">
              <a:spcBef>
                <a:spcPct val="0"/>
              </a:spcBef>
              <a:spcAft>
                <a:spcPct val="0"/>
              </a:spcAft>
              <a:defRPr/>
            </a:pPr>
            <a:r>
              <a:rPr lang="en-GB" sz="2550" b="1" dirty="0">
                <a:solidFill>
                  <a:srgbClr val="1F497D"/>
                </a:solidFill>
                <a:latin typeface="Gill Sans MT" panose="020B0502020104020203" pitchFamily="34" charset="0"/>
              </a:rPr>
              <a:t>Rapid reduction of SO</a:t>
            </a:r>
            <a:r>
              <a:rPr lang="en-GB" sz="2550" b="1" baseline="-25000" dirty="0">
                <a:solidFill>
                  <a:srgbClr val="1F497D"/>
                </a:solidFill>
                <a:latin typeface="Gill Sans MT" panose="020B0502020104020203" pitchFamily="34" charset="0"/>
              </a:rPr>
              <a:t>2</a:t>
            </a:r>
            <a:r>
              <a:rPr lang="en-GB" sz="2550" b="1" dirty="0">
                <a:solidFill>
                  <a:srgbClr val="1F497D"/>
                </a:solidFill>
                <a:latin typeface="Gill Sans MT" panose="020B0502020104020203" pitchFamily="34" charset="0"/>
              </a:rPr>
              <a:t> emissions in North America and Europe since1980’s</a:t>
            </a:r>
            <a:endParaRPr lang="sv-SE" sz="2550" b="1" kern="0" dirty="0">
              <a:solidFill>
                <a:srgbClr val="1F497D"/>
              </a:solidFill>
              <a:latin typeface="Gill Sans MT" pitchFamily="34" charset="0"/>
              <a:ea typeface="ＭＳ Ｐゴシック"/>
              <a:cs typeface="ＭＳ Ｐゴシック"/>
            </a:endParaRPr>
          </a:p>
        </p:txBody>
      </p:sp>
    </p:spTree>
    <p:extLst>
      <p:ext uri="{BB962C8B-B14F-4D97-AF65-F5344CB8AC3E}">
        <p14:creationId xmlns:p14="http://schemas.microsoft.com/office/powerpoint/2010/main" val="162474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a:xfrm>
            <a:off x="720152" y="534669"/>
            <a:ext cx="7920154" cy="854869"/>
          </a:xfrm>
        </p:spPr>
        <p:txBody>
          <a:bodyPr>
            <a:normAutofit/>
          </a:bodyPr>
          <a:lstStyle/>
          <a:p>
            <a:pPr algn="ctr"/>
            <a:r>
              <a:rPr lang="en-US" sz="2550" dirty="0">
                <a:latin typeface="Gill Sans MT" pitchFamily="34" charset="0"/>
              </a:rPr>
              <a:t>Norwegian Earth System Model (</a:t>
            </a:r>
            <a:r>
              <a:rPr lang="en-US" sz="2550" dirty="0" err="1">
                <a:latin typeface="Gill Sans MT" pitchFamily="34" charset="0"/>
              </a:rPr>
              <a:t>NorESM</a:t>
            </a:r>
            <a:r>
              <a:rPr lang="en-US" sz="2550" dirty="0">
                <a:latin typeface="Gill Sans MT" pitchFamily="34" charset="0"/>
              </a:rPr>
              <a:t>) </a:t>
            </a:r>
            <a:endParaRPr lang="sv-SE" sz="2550" dirty="0">
              <a:latin typeface="Gill Sans MT" pitchFamily="34" charset="0"/>
            </a:endParaRPr>
          </a:p>
        </p:txBody>
      </p:sp>
      <p:sp>
        <p:nvSpPr>
          <p:cNvPr id="4" name="Slide Number Placeholder 3"/>
          <p:cNvSpPr>
            <a:spLocks noGrp="1"/>
          </p:cNvSpPr>
          <p:nvPr>
            <p:ph type="sldNum" sz="quarter" idx="12"/>
          </p:nvPr>
        </p:nvSpPr>
        <p:spPr/>
        <p:txBody>
          <a:bodyPr/>
          <a:lstStyle/>
          <a:p>
            <a:pPr>
              <a:defRPr/>
            </a:pPr>
            <a:fld id="{F6836F3A-E639-40A3-8AEB-E900244604F0}" type="slidenum">
              <a:rPr lang="sv-SE">
                <a:solidFill>
                  <a:srgbClr val="002F5F">
                    <a:tint val="75000"/>
                  </a:srgbClr>
                </a:solidFill>
                <a:latin typeface="Verdana"/>
              </a:rPr>
              <a:pPr>
                <a:defRPr/>
              </a:pPr>
              <a:t>6</a:t>
            </a:fld>
            <a:endParaRPr lang="sv-SE">
              <a:solidFill>
                <a:srgbClr val="002F5F">
                  <a:tint val="75000"/>
                </a:srgbClr>
              </a:solidFill>
              <a:latin typeface="Verdana"/>
            </a:endParaRPr>
          </a:p>
        </p:txBody>
      </p:sp>
      <p:sp>
        <p:nvSpPr>
          <p:cNvPr id="5" name="Rectangle 3"/>
          <p:cNvSpPr txBox="1">
            <a:spLocks noChangeArrowheads="1"/>
          </p:cNvSpPr>
          <p:nvPr/>
        </p:nvSpPr>
        <p:spPr bwMode="auto">
          <a:xfrm>
            <a:off x="1277634" y="4239090"/>
            <a:ext cx="6172200" cy="1728192"/>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p>
            <a:pPr marL="600075" lvl="1" indent="-257175" eaLnBrk="0" fontAlgn="base" hangingPunct="0">
              <a:spcBef>
                <a:spcPct val="20000"/>
              </a:spcBef>
              <a:spcAft>
                <a:spcPct val="0"/>
              </a:spcAft>
              <a:buClr>
                <a:srgbClr val="A3A86B"/>
              </a:buClr>
              <a:buSzPct val="65000"/>
              <a:buFont typeface="Wingdings" pitchFamily="2" charset="2"/>
              <a:buChar char="n"/>
              <a:defRPr/>
            </a:pPr>
            <a:endParaRPr lang="sv-SE" sz="1350" kern="0" dirty="0">
              <a:solidFill>
                <a:srgbClr val="002F5F"/>
              </a:solidFill>
              <a:latin typeface="Gill Sans MT" pitchFamily="34" charset="0"/>
              <a:ea typeface="ＭＳ Ｐゴシック" pitchFamily="26" charset="-128"/>
            </a:endParaRPr>
          </a:p>
        </p:txBody>
      </p:sp>
      <p:grpSp>
        <p:nvGrpSpPr>
          <p:cNvPr id="23" name="Group 22"/>
          <p:cNvGrpSpPr/>
          <p:nvPr/>
        </p:nvGrpSpPr>
        <p:grpSpPr>
          <a:xfrm>
            <a:off x="1741886" y="1216669"/>
            <a:ext cx="5660232" cy="2644379"/>
            <a:chOff x="798514" y="695250"/>
            <a:chExt cx="7546976" cy="3525838"/>
          </a:xfrm>
        </p:grpSpPr>
        <p:pic>
          <p:nvPicPr>
            <p:cNvPr id="7" name="Content Placeholder 7" descr="ATM.jpg"/>
            <p:cNvPicPr>
              <a:picLocks noChangeAspect="1"/>
            </p:cNvPicPr>
            <p:nvPr/>
          </p:nvPicPr>
          <p:blipFill>
            <a:blip r:embed="rId3" cstate="print">
              <a:extLst>
                <a:ext uri="{28A0092B-C50C-407E-A947-70E740481C1C}">
                  <a14:useLocalDpi xmlns:a14="http://schemas.microsoft.com/office/drawing/2010/main" val="0"/>
                </a:ext>
              </a:extLst>
            </a:blip>
            <a:srcRect t="15466" b="15466"/>
            <a:stretch>
              <a:fillRect/>
            </a:stretch>
          </p:blipFill>
          <p:spPr bwMode="auto">
            <a:xfrm>
              <a:off x="1121931" y="1220171"/>
              <a:ext cx="3024968" cy="1195416"/>
            </a:xfrm>
            <a:prstGeom prst="rect">
              <a:avLst/>
            </a:prstGeom>
            <a:noFill/>
            <a:ln w="9525">
              <a:solidFill>
                <a:srgbClr val="4D4D4D"/>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descr="SeaIce.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21932" y="2967532"/>
              <a:ext cx="3024967" cy="1091672"/>
            </a:xfrm>
            <a:prstGeom prst="rect">
              <a:avLst/>
            </a:prstGeom>
            <a:noFill/>
            <a:ln w="9525">
              <a:solidFill>
                <a:srgbClr val="4D4D4D"/>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8" descr="OCN.jpe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80679" y="2967533"/>
              <a:ext cx="2859142" cy="1091671"/>
            </a:xfrm>
            <a:prstGeom prst="rect">
              <a:avLst/>
            </a:prstGeom>
            <a:noFill/>
            <a:ln w="9525">
              <a:solidFill>
                <a:srgbClr val="4D4D4D"/>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9" descr="2006-08c.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71775" y="1220172"/>
              <a:ext cx="2876950" cy="1195415"/>
            </a:xfrm>
            <a:prstGeom prst="rect">
              <a:avLst/>
            </a:prstGeom>
            <a:noFill/>
            <a:ln w="9525">
              <a:solidFill>
                <a:srgbClr val="4D4D4D"/>
              </a:solidFill>
              <a:miter lim="800000"/>
              <a:headEnd/>
              <a:tailEnd/>
            </a:ln>
            <a:extLst>
              <a:ext uri="{909E8E84-426E-40DD-AFC4-6F175D3DCCD1}">
                <a14:hiddenFill xmlns:a14="http://schemas.microsoft.com/office/drawing/2010/main">
                  <a:solidFill>
                    <a:srgbClr val="FFFFFF"/>
                  </a:solidFill>
                </a14:hiddenFill>
              </a:ext>
            </a:extLst>
          </p:spPr>
        </p:pic>
        <p:sp>
          <p:nvSpPr>
            <p:cNvPr id="11" name="Rectangle 10"/>
            <p:cNvSpPr>
              <a:spLocks noChangeArrowheads="1"/>
            </p:cNvSpPr>
            <p:nvPr/>
          </p:nvSpPr>
          <p:spPr bwMode="auto">
            <a:xfrm>
              <a:off x="798514" y="695250"/>
              <a:ext cx="7546976" cy="3525838"/>
            </a:xfrm>
            <a:prstGeom prst="rect">
              <a:avLst/>
            </a:prstGeom>
            <a:noFill/>
            <a:ln w="9525">
              <a:no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lgn="ctr" defTabSz="1728396" fontAlgn="auto">
                <a:spcBef>
                  <a:spcPts val="0"/>
                </a:spcBef>
                <a:spcAft>
                  <a:spcPts val="0"/>
                </a:spcAft>
                <a:defRPr/>
              </a:pPr>
              <a:endParaRPr lang="en-US" sz="1350" dirty="0">
                <a:solidFill>
                  <a:prstClr val="white"/>
                </a:solidFill>
                <a:latin typeface="Verdana"/>
              </a:endParaRPr>
            </a:p>
          </p:txBody>
        </p:sp>
        <p:sp>
          <p:nvSpPr>
            <p:cNvPr id="13" name="TextBox 32"/>
            <p:cNvSpPr txBox="1">
              <a:spLocks noChangeArrowheads="1"/>
            </p:cNvSpPr>
            <p:nvPr/>
          </p:nvSpPr>
          <p:spPr bwMode="auto">
            <a:xfrm>
              <a:off x="1438425" y="2495288"/>
              <a:ext cx="6301928" cy="400109"/>
            </a:xfrm>
            <a:prstGeom prst="rect">
              <a:avLst/>
            </a:prstGeom>
            <a:noFill/>
            <a:ln w="9525">
              <a:solidFill>
                <a:srgbClr val="4D4D4D"/>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lgn="ctr">
                <a:defRPr/>
              </a:pPr>
              <a:r>
                <a:rPr lang="en-US" altLang="en-US" sz="1350" b="1">
                  <a:solidFill>
                    <a:srgbClr val="002F5F"/>
                  </a:solidFill>
                </a:rPr>
                <a:t>CPL 7 Coupler</a:t>
              </a:r>
            </a:p>
          </p:txBody>
        </p:sp>
        <p:sp>
          <p:nvSpPr>
            <p:cNvPr id="14" name="TextBox 33"/>
            <p:cNvSpPr txBox="1">
              <a:spLocks noChangeArrowheads="1"/>
            </p:cNvSpPr>
            <p:nvPr/>
          </p:nvSpPr>
          <p:spPr bwMode="auto">
            <a:xfrm>
              <a:off x="1391663" y="1175895"/>
              <a:ext cx="2485504" cy="135421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lgn="ctr">
                <a:defRPr/>
              </a:pPr>
              <a:r>
                <a:rPr lang="en-US" altLang="en-US" sz="1200" b="1" dirty="0">
                  <a:solidFill>
                    <a:srgbClr val="002F5F"/>
                  </a:solidFill>
                  <a:latin typeface="Gill Sans MT" panose="020B0502020104020203" pitchFamily="34" charset="0"/>
                  <a:cs typeface="Arial" panose="020B0604020202020204" pitchFamily="34" charset="0"/>
                </a:rPr>
                <a:t>CAM4-Oslo</a:t>
              </a:r>
            </a:p>
            <a:p>
              <a:pPr algn="ctr">
                <a:defRPr/>
              </a:pPr>
              <a:r>
                <a:rPr lang="en-US" altLang="en-US" sz="1200" b="1" dirty="0">
                  <a:solidFill>
                    <a:srgbClr val="002F5F"/>
                  </a:solidFill>
                  <a:latin typeface="Gill Sans MT" panose="020B0502020104020203" pitchFamily="34" charset="0"/>
                  <a:cs typeface="Arial" panose="020B0604020202020204" pitchFamily="34" charset="0"/>
                </a:rPr>
                <a:t>Atm. Chemistry and Physics</a:t>
              </a:r>
            </a:p>
            <a:p>
              <a:pPr algn="ctr">
                <a:defRPr/>
              </a:pPr>
              <a:r>
                <a:rPr lang="en-US" altLang="en-US" sz="1200" b="1" dirty="0">
                  <a:solidFill>
                    <a:srgbClr val="002F5F"/>
                  </a:solidFill>
                  <a:latin typeface="Gill Sans MT" panose="020B0502020104020203" pitchFamily="34" charset="0"/>
                  <a:cs typeface="Arial" panose="020B0604020202020204" pitchFamily="34" charset="0"/>
                </a:rPr>
                <a:t>1.9°X 2.5° </a:t>
              </a:r>
            </a:p>
            <a:p>
              <a:pPr algn="ctr">
                <a:defRPr/>
              </a:pPr>
              <a:r>
                <a:rPr lang="en-US" altLang="en-US" sz="1200" b="1" dirty="0">
                  <a:solidFill>
                    <a:srgbClr val="002F5F"/>
                  </a:solidFill>
                  <a:latin typeface="Gill Sans MT" panose="020B0502020104020203" pitchFamily="34" charset="0"/>
                  <a:cs typeface="Arial" panose="020B0604020202020204" pitchFamily="34" charset="0"/>
                </a:rPr>
                <a:t>26 levels in vertical</a:t>
              </a:r>
            </a:p>
          </p:txBody>
        </p:sp>
        <p:sp>
          <p:nvSpPr>
            <p:cNvPr id="15" name="TextBox 34"/>
            <p:cNvSpPr txBox="1">
              <a:spLocks noChangeArrowheads="1"/>
            </p:cNvSpPr>
            <p:nvPr/>
          </p:nvSpPr>
          <p:spPr bwMode="auto">
            <a:xfrm>
              <a:off x="5167498" y="1217511"/>
              <a:ext cx="2485504" cy="92332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lgn="ctr">
                <a:defRPr/>
              </a:pPr>
              <a:r>
                <a:rPr lang="en-US" altLang="en-US" sz="1200" b="1" dirty="0">
                  <a:solidFill>
                    <a:srgbClr val="002F5F"/>
                  </a:solidFill>
                  <a:latin typeface="Gill Sans MT" panose="020B0502020104020203" pitchFamily="34" charset="0"/>
                  <a:cs typeface="Arial" panose="020B0604020202020204" pitchFamily="34" charset="0"/>
                </a:rPr>
                <a:t>CLM4-CN</a:t>
              </a:r>
            </a:p>
            <a:p>
              <a:pPr algn="ctr">
                <a:defRPr/>
              </a:pPr>
              <a:endParaRPr lang="en-US" altLang="en-US" sz="1500" b="1" dirty="0">
                <a:solidFill>
                  <a:srgbClr val="002F5F"/>
                </a:solidFill>
                <a:latin typeface="Gill Sans MT" panose="020B0502020104020203" pitchFamily="34" charset="0"/>
                <a:cs typeface="Arial" panose="020B0604020202020204" pitchFamily="34" charset="0"/>
              </a:endParaRPr>
            </a:p>
            <a:p>
              <a:pPr algn="ctr">
                <a:defRPr/>
              </a:pPr>
              <a:r>
                <a:rPr lang="en-US" altLang="en-US" sz="1200" b="1" dirty="0" err="1">
                  <a:solidFill>
                    <a:prstClr val="white"/>
                  </a:solidFill>
                  <a:latin typeface="Gill Sans MT" panose="020B0502020104020203" pitchFamily="34" charset="0"/>
                  <a:cs typeface="Arial" panose="020B0604020202020204" pitchFamily="34" charset="0"/>
                </a:rPr>
                <a:t>snicar</a:t>
              </a:r>
              <a:r>
                <a:rPr lang="en-US" altLang="en-US" sz="1200" b="1" dirty="0">
                  <a:solidFill>
                    <a:prstClr val="white"/>
                  </a:solidFill>
                  <a:latin typeface="Gill Sans MT" panose="020B0502020104020203" pitchFamily="34" charset="0"/>
                  <a:cs typeface="Arial" panose="020B0604020202020204" pitchFamily="34" charset="0"/>
                </a:rPr>
                <a:t>: snow albedo</a:t>
              </a:r>
            </a:p>
          </p:txBody>
        </p:sp>
        <p:sp>
          <p:nvSpPr>
            <p:cNvPr id="16" name="TextBox 35"/>
            <p:cNvSpPr txBox="1">
              <a:spLocks noChangeArrowheads="1"/>
            </p:cNvSpPr>
            <p:nvPr/>
          </p:nvSpPr>
          <p:spPr bwMode="auto">
            <a:xfrm>
              <a:off x="1391663" y="3158214"/>
              <a:ext cx="2485504" cy="61555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lgn="ctr">
                <a:defRPr/>
              </a:pPr>
              <a:r>
                <a:rPr lang="en-US" altLang="en-US" sz="1200" b="1" dirty="0">
                  <a:solidFill>
                    <a:srgbClr val="002F5F"/>
                  </a:solidFill>
                  <a:latin typeface="Gill Sans MT" panose="020B0502020104020203" pitchFamily="34" charset="0"/>
                  <a:cs typeface="Arial" panose="020B0604020202020204" pitchFamily="34" charset="0"/>
                </a:rPr>
                <a:t>CICE4</a:t>
              </a:r>
            </a:p>
            <a:p>
              <a:pPr algn="ctr">
                <a:defRPr/>
              </a:pPr>
              <a:r>
                <a:rPr lang="en-US" altLang="en-US" sz="1200" b="1" dirty="0">
                  <a:solidFill>
                    <a:srgbClr val="002F5F"/>
                  </a:solidFill>
                  <a:latin typeface="Gill Sans MT" panose="020B0502020104020203" pitchFamily="34" charset="0"/>
                  <a:cs typeface="Arial" panose="020B0604020202020204" pitchFamily="34" charset="0"/>
                </a:rPr>
                <a:t>sea-ice albedo</a:t>
              </a:r>
            </a:p>
          </p:txBody>
        </p:sp>
        <p:sp>
          <p:nvSpPr>
            <p:cNvPr id="17" name="TextBox 36"/>
            <p:cNvSpPr txBox="1">
              <a:spLocks noChangeArrowheads="1"/>
            </p:cNvSpPr>
            <p:nvPr/>
          </p:nvSpPr>
          <p:spPr bwMode="auto">
            <a:xfrm>
              <a:off x="5167498" y="2920815"/>
              <a:ext cx="2485504" cy="110799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lgn="ctr">
                <a:defRPr/>
              </a:pPr>
              <a:r>
                <a:rPr lang="en-US" altLang="en-US" sz="1200" b="1" dirty="0">
                  <a:solidFill>
                    <a:srgbClr val="002F5F"/>
                  </a:solidFill>
                  <a:latin typeface="Gill Sans MT" panose="020B0502020104020203" pitchFamily="34" charset="0"/>
                  <a:cs typeface="Arial" panose="020B0604020202020204" pitchFamily="34" charset="0"/>
                </a:rPr>
                <a:t>MICOM</a:t>
              </a:r>
            </a:p>
            <a:p>
              <a:pPr algn="ctr">
                <a:defRPr/>
              </a:pPr>
              <a:endParaRPr lang="en-US" altLang="en-US" sz="1200" b="1" dirty="0">
                <a:solidFill>
                  <a:srgbClr val="FFFFFF"/>
                </a:solidFill>
                <a:latin typeface="Gill Sans MT" panose="020B0502020104020203" pitchFamily="34" charset="0"/>
                <a:cs typeface="Arial" panose="020B0604020202020204" pitchFamily="34" charset="0"/>
              </a:endParaRPr>
            </a:p>
            <a:p>
              <a:pPr algn="ctr">
                <a:defRPr/>
              </a:pPr>
              <a:r>
                <a:rPr lang="en-US" altLang="en-US" sz="1200" b="1" dirty="0">
                  <a:solidFill>
                    <a:prstClr val="white"/>
                  </a:solidFill>
                  <a:latin typeface="Gill Sans MT" panose="020B0502020104020203" pitchFamily="34" charset="0"/>
                  <a:cs typeface="Arial" panose="020B0604020202020204" pitchFamily="34" charset="0"/>
                </a:rPr>
                <a:t>~ 1° along the equator</a:t>
              </a:r>
            </a:p>
            <a:p>
              <a:pPr algn="ctr">
                <a:defRPr/>
              </a:pPr>
              <a:r>
                <a:rPr lang="en-US" altLang="en-US" sz="1200" b="1" dirty="0">
                  <a:solidFill>
                    <a:prstClr val="white"/>
                  </a:solidFill>
                  <a:latin typeface="Gill Sans MT" panose="020B0502020104020203" pitchFamily="34" charset="0"/>
                  <a:cs typeface="Arial" panose="020B0604020202020204" pitchFamily="34" charset="0"/>
                </a:rPr>
                <a:t>gx1v6</a:t>
              </a:r>
            </a:p>
          </p:txBody>
        </p:sp>
        <p:sp>
          <p:nvSpPr>
            <p:cNvPr id="18" name="Up-Down Arrow 17"/>
            <p:cNvSpPr>
              <a:spLocks noChangeArrowheads="1"/>
            </p:cNvSpPr>
            <p:nvPr/>
          </p:nvSpPr>
          <p:spPr bwMode="auto">
            <a:xfrm flipH="1">
              <a:off x="3687658" y="2147974"/>
              <a:ext cx="184150" cy="441325"/>
            </a:xfrm>
            <a:prstGeom prst="upDownArrow">
              <a:avLst>
                <a:gd name="adj1" fmla="val 50000"/>
                <a:gd name="adj2" fmla="val 49996"/>
              </a:avLst>
            </a:prstGeom>
            <a:solidFill>
              <a:srgbClr val="C00000"/>
            </a:solidFill>
            <a:ln w="9525">
              <a:solidFill>
                <a:srgbClr val="4D4D4D"/>
              </a:solidFill>
              <a:miter lim="800000"/>
              <a:headEnd/>
              <a:tailEnd/>
            </a:ln>
            <a:effectLst>
              <a:outerShdw blurRad="40000" dist="23000" dir="5400000" rotWithShape="0">
                <a:srgbClr val="808080">
                  <a:alpha val="34999"/>
                </a:srgbClr>
              </a:outerShdw>
            </a:effectLst>
          </p:spPr>
          <p:txBody>
            <a:bodyPr anchor="ctr"/>
            <a:ls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lgn="ctr" defTabSz="1728396" fontAlgn="auto">
                <a:spcBef>
                  <a:spcPts val="0"/>
                </a:spcBef>
                <a:spcAft>
                  <a:spcPts val="0"/>
                </a:spcAft>
                <a:defRPr/>
              </a:pPr>
              <a:endParaRPr lang="en-US" sz="1350">
                <a:solidFill>
                  <a:prstClr val="white"/>
                </a:solidFill>
                <a:latin typeface="Verdana"/>
              </a:endParaRPr>
            </a:p>
          </p:txBody>
        </p:sp>
        <p:sp>
          <p:nvSpPr>
            <p:cNvPr id="19" name="Up-Down Arrow 18"/>
            <p:cNvSpPr>
              <a:spLocks noChangeArrowheads="1"/>
            </p:cNvSpPr>
            <p:nvPr/>
          </p:nvSpPr>
          <p:spPr bwMode="auto">
            <a:xfrm flipH="1">
              <a:off x="1506539" y="2692326"/>
              <a:ext cx="180975" cy="442912"/>
            </a:xfrm>
            <a:prstGeom prst="upDownArrow">
              <a:avLst>
                <a:gd name="adj1" fmla="val 50000"/>
                <a:gd name="adj2" fmla="val 50004"/>
              </a:avLst>
            </a:prstGeom>
            <a:solidFill>
              <a:srgbClr val="C00000"/>
            </a:solidFill>
            <a:ln w="9525">
              <a:solidFill>
                <a:srgbClr val="4D4D4D"/>
              </a:solidFill>
              <a:miter lim="800000"/>
              <a:headEnd/>
              <a:tailEnd/>
            </a:ln>
            <a:effectLst>
              <a:outerShdw blurRad="40000" dist="23000" dir="5400000" rotWithShape="0">
                <a:srgbClr val="808080">
                  <a:alpha val="34999"/>
                </a:srgbClr>
              </a:outerShdw>
            </a:effectLst>
          </p:spPr>
          <p:txBody>
            <a:bodyPr anchor="ctr"/>
            <a:ls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lgn="ctr" defTabSz="1728396" fontAlgn="auto">
                <a:spcBef>
                  <a:spcPts val="0"/>
                </a:spcBef>
                <a:spcAft>
                  <a:spcPts val="0"/>
                </a:spcAft>
                <a:defRPr/>
              </a:pPr>
              <a:endParaRPr lang="en-US" sz="1350">
                <a:solidFill>
                  <a:prstClr val="white"/>
                </a:solidFill>
                <a:latin typeface="Verdana"/>
              </a:endParaRPr>
            </a:p>
          </p:txBody>
        </p:sp>
        <p:sp>
          <p:nvSpPr>
            <p:cNvPr id="20" name="Up-Down Arrow 19"/>
            <p:cNvSpPr>
              <a:spLocks noChangeArrowheads="1"/>
            </p:cNvSpPr>
            <p:nvPr/>
          </p:nvSpPr>
          <p:spPr bwMode="auto">
            <a:xfrm flipH="1">
              <a:off x="5169676" y="2149867"/>
              <a:ext cx="182562" cy="441325"/>
            </a:xfrm>
            <a:prstGeom prst="upDownArrow">
              <a:avLst>
                <a:gd name="adj1" fmla="val 50000"/>
                <a:gd name="adj2" fmla="val 50003"/>
              </a:avLst>
            </a:prstGeom>
            <a:solidFill>
              <a:srgbClr val="C00000"/>
            </a:solidFill>
            <a:ln w="9525">
              <a:solidFill>
                <a:srgbClr val="4D4D4D"/>
              </a:solidFill>
              <a:miter lim="800000"/>
              <a:headEnd/>
              <a:tailEnd/>
            </a:ln>
            <a:effectLst>
              <a:outerShdw blurRad="40000" dist="23000" dir="5400000" rotWithShape="0">
                <a:srgbClr val="808080">
                  <a:alpha val="34999"/>
                </a:srgbClr>
              </a:outerShdw>
            </a:effectLst>
          </p:spPr>
          <p:txBody>
            <a:bodyPr anchor="ctr"/>
            <a:ls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lgn="ctr" defTabSz="1728396" fontAlgn="auto">
                <a:spcBef>
                  <a:spcPts val="0"/>
                </a:spcBef>
                <a:spcAft>
                  <a:spcPts val="0"/>
                </a:spcAft>
                <a:defRPr/>
              </a:pPr>
              <a:endParaRPr lang="en-US" sz="1350">
                <a:solidFill>
                  <a:prstClr val="white"/>
                </a:solidFill>
                <a:latin typeface="Verdana"/>
              </a:endParaRPr>
            </a:p>
          </p:txBody>
        </p:sp>
        <p:sp>
          <p:nvSpPr>
            <p:cNvPr id="21" name="Up-Down Arrow 20"/>
            <p:cNvSpPr>
              <a:spLocks noChangeArrowheads="1"/>
            </p:cNvSpPr>
            <p:nvPr/>
          </p:nvSpPr>
          <p:spPr bwMode="auto">
            <a:xfrm flipH="1">
              <a:off x="7402515" y="2722487"/>
              <a:ext cx="180975" cy="442913"/>
            </a:xfrm>
            <a:prstGeom prst="upDownArrow">
              <a:avLst>
                <a:gd name="adj1" fmla="val 50000"/>
                <a:gd name="adj2" fmla="val 50004"/>
              </a:avLst>
            </a:prstGeom>
            <a:solidFill>
              <a:srgbClr val="C00000"/>
            </a:solidFill>
            <a:ln w="9525">
              <a:solidFill>
                <a:srgbClr val="4D4D4D"/>
              </a:solidFill>
              <a:miter lim="800000"/>
              <a:headEnd/>
              <a:tailEnd/>
            </a:ln>
            <a:effectLst>
              <a:outerShdw blurRad="40000" dist="23000" dir="5400000" rotWithShape="0">
                <a:srgbClr val="808080">
                  <a:alpha val="34999"/>
                </a:srgbClr>
              </a:outerShdw>
            </a:effectLst>
          </p:spPr>
          <p:txBody>
            <a:bodyPr anchor="ctr"/>
            <a:ls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lgn="ctr" defTabSz="1728396" fontAlgn="auto">
                <a:spcBef>
                  <a:spcPts val="0"/>
                </a:spcBef>
                <a:spcAft>
                  <a:spcPts val="0"/>
                </a:spcAft>
                <a:defRPr/>
              </a:pPr>
              <a:endParaRPr lang="en-US" sz="1350">
                <a:solidFill>
                  <a:prstClr val="white"/>
                </a:solidFill>
                <a:latin typeface="Verdana"/>
              </a:endParaRPr>
            </a:p>
          </p:txBody>
        </p:sp>
      </p:grpSp>
      <p:sp>
        <p:nvSpPr>
          <p:cNvPr id="2" name="TextBox 1"/>
          <p:cNvSpPr txBox="1"/>
          <p:nvPr/>
        </p:nvSpPr>
        <p:spPr>
          <a:xfrm>
            <a:off x="406381" y="4136038"/>
            <a:ext cx="8107229" cy="1708160"/>
          </a:xfrm>
          <a:prstGeom prst="rect">
            <a:avLst/>
          </a:prstGeom>
          <a:solidFill>
            <a:schemeClr val="bg1"/>
          </a:solidFill>
        </p:spPr>
        <p:txBody>
          <a:bodyPr wrap="square" rtlCol="0">
            <a:spAutoFit/>
          </a:bodyPr>
          <a:lstStyle/>
          <a:p>
            <a:pPr>
              <a:defRPr/>
            </a:pPr>
            <a:r>
              <a:rPr lang="sv-SE" sz="1500" b="1" dirty="0">
                <a:solidFill>
                  <a:srgbClr val="002F5F"/>
                </a:solidFill>
                <a:latin typeface="Gill Sans MT" panose="020B0502020104020203" pitchFamily="34" charset="0"/>
              </a:rPr>
              <a:t>Aerosol </a:t>
            </a:r>
            <a:r>
              <a:rPr lang="sv-SE" sz="1500" b="1" dirty="0" err="1">
                <a:solidFill>
                  <a:srgbClr val="002F5F"/>
                </a:solidFill>
                <a:latin typeface="Gill Sans MT" panose="020B0502020104020203" pitchFamily="34" charset="0"/>
              </a:rPr>
              <a:t>module</a:t>
            </a:r>
            <a:r>
              <a:rPr lang="sv-SE" sz="1500" b="1" dirty="0">
                <a:solidFill>
                  <a:srgbClr val="002F5F"/>
                </a:solidFill>
                <a:latin typeface="Gill Sans MT" panose="020B0502020104020203" pitchFamily="34" charset="0"/>
              </a:rPr>
              <a:t>:</a:t>
            </a:r>
          </a:p>
          <a:p>
            <a:pPr marL="214313" indent="-214313">
              <a:buFont typeface="Arial" panose="020B0604020202020204" pitchFamily="34" charset="0"/>
              <a:buChar char="•"/>
              <a:defRPr/>
            </a:pPr>
            <a:r>
              <a:rPr lang="sv-SE" sz="1500" dirty="0" err="1">
                <a:solidFill>
                  <a:srgbClr val="C00000"/>
                </a:solidFill>
                <a:latin typeface="Gill Sans MT" panose="020B0502020104020203" pitchFamily="34" charset="0"/>
              </a:rPr>
              <a:t>Five</a:t>
            </a:r>
            <a:r>
              <a:rPr lang="sv-SE" sz="1500" dirty="0">
                <a:solidFill>
                  <a:srgbClr val="C00000"/>
                </a:solidFill>
                <a:latin typeface="Gill Sans MT" panose="020B0502020104020203" pitchFamily="34" charset="0"/>
              </a:rPr>
              <a:t> aerosol </a:t>
            </a:r>
            <a:r>
              <a:rPr lang="sv-SE" sz="1500" dirty="0" err="1">
                <a:solidFill>
                  <a:srgbClr val="C00000"/>
                </a:solidFill>
                <a:latin typeface="Gill Sans MT" panose="020B0502020104020203" pitchFamily="34" charset="0"/>
              </a:rPr>
              <a:t>compounds</a:t>
            </a:r>
            <a:r>
              <a:rPr lang="sv-SE" sz="1500" dirty="0">
                <a:solidFill>
                  <a:srgbClr val="002F5F"/>
                </a:solidFill>
                <a:latin typeface="Gill Sans MT" panose="020B0502020104020203" pitchFamily="34" charset="0"/>
              </a:rPr>
              <a:t>: </a:t>
            </a:r>
            <a:r>
              <a:rPr lang="sv-SE" sz="1500" dirty="0" err="1">
                <a:solidFill>
                  <a:srgbClr val="002F5F"/>
                </a:solidFill>
                <a:latin typeface="Gill Sans MT" panose="020B0502020104020203" pitchFamily="34" charset="0"/>
              </a:rPr>
              <a:t>sea</a:t>
            </a:r>
            <a:r>
              <a:rPr lang="sv-SE" sz="1500" dirty="0">
                <a:solidFill>
                  <a:srgbClr val="002F5F"/>
                </a:solidFill>
                <a:latin typeface="Gill Sans MT" panose="020B0502020104020203" pitchFamily="34" charset="0"/>
              </a:rPr>
              <a:t> salt, black </a:t>
            </a:r>
            <a:r>
              <a:rPr lang="sv-SE" sz="1500" dirty="0" err="1">
                <a:solidFill>
                  <a:srgbClr val="002F5F"/>
                </a:solidFill>
                <a:latin typeface="Gill Sans MT" panose="020B0502020104020203" pitchFamily="34" charset="0"/>
              </a:rPr>
              <a:t>carbon</a:t>
            </a:r>
            <a:r>
              <a:rPr lang="sv-SE" sz="1500" dirty="0">
                <a:solidFill>
                  <a:srgbClr val="002F5F"/>
                </a:solidFill>
                <a:latin typeface="Gill Sans MT" panose="020B0502020104020203" pitchFamily="34" charset="0"/>
              </a:rPr>
              <a:t> (BC), </a:t>
            </a:r>
            <a:r>
              <a:rPr lang="sv-SE" sz="1500" dirty="0" err="1">
                <a:solidFill>
                  <a:srgbClr val="002F5F"/>
                </a:solidFill>
                <a:latin typeface="Gill Sans MT" panose="020B0502020104020203" pitchFamily="34" charset="0"/>
              </a:rPr>
              <a:t>organic</a:t>
            </a:r>
            <a:r>
              <a:rPr lang="sv-SE" sz="1500" dirty="0">
                <a:solidFill>
                  <a:srgbClr val="002F5F"/>
                </a:solidFill>
                <a:latin typeface="Gill Sans MT" panose="020B0502020104020203" pitchFamily="34" charset="0"/>
              </a:rPr>
              <a:t> </a:t>
            </a:r>
            <a:r>
              <a:rPr lang="sv-SE" sz="1500" dirty="0" err="1">
                <a:solidFill>
                  <a:srgbClr val="002F5F"/>
                </a:solidFill>
                <a:latin typeface="Gill Sans MT" panose="020B0502020104020203" pitchFamily="34" charset="0"/>
              </a:rPr>
              <a:t>matter</a:t>
            </a:r>
            <a:r>
              <a:rPr lang="sv-SE" sz="1500" dirty="0">
                <a:solidFill>
                  <a:srgbClr val="002F5F"/>
                </a:solidFill>
                <a:latin typeface="Gill Sans MT" panose="020B0502020104020203" pitchFamily="34" charset="0"/>
              </a:rPr>
              <a:t> (OM), </a:t>
            </a:r>
            <a:r>
              <a:rPr lang="sv-SE" sz="1500" dirty="0" err="1">
                <a:solidFill>
                  <a:srgbClr val="002F5F"/>
                </a:solidFill>
                <a:latin typeface="Gill Sans MT" panose="020B0502020104020203" pitchFamily="34" charset="0"/>
              </a:rPr>
              <a:t>sulfate</a:t>
            </a:r>
            <a:r>
              <a:rPr lang="sv-SE" sz="1500" dirty="0">
                <a:solidFill>
                  <a:srgbClr val="002F5F"/>
                </a:solidFill>
                <a:latin typeface="Gill Sans MT" panose="020B0502020104020203" pitchFamily="34" charset="0"/>
              </a:rPr>
              <a:t> and mineral dust</a:t>
            </a:r>
          </a:p>
          <a:p>
            <a:pPr marL="214313" indent="-214313">
              <a:buFont typeface="Arial" panose="020B0604020202020204" pitchFamily="34" charset="0"/>
              <a:buChar char="•"/>
              <a:defRPr/>
            </a:pPr>
            <a:r>
              <a:rPr lang="sv-SE" sz="1500" dirty="0">
                <a:solidFill>
                  <a:srgbClr val="002F5F"/>
                </a:solidFill>
                <a:latin typeface="Gill Sans MT" panose="020B0502020104020203" pitchFamily="34" charset="0"/>
              </a:rPr>
              <a:t>Aerosols </a:t>
            </a:r>
            <a:r>
              <a:rPr lang="sv-SE" sz="1500" dirty="0" err="1">
                <a:solidFill>
                  <a:srgbClr val="002F5F"/>
                </a:solidFill>
                <a:latin typeface="Gill Sans MT" panose="020B0502020104020203" pitchFamily="34" charset="0"/>
              </a:rPr>
              <a:t>can</a:t>
            </a:r>
            <a:r>
              <a:rPr lang="sv-SE" sz="1500" dirty="0">
                <a:solidFill>
                  <a:srgbClr val="002F5F"/>
                </a:solidFill>
                <a:latin typeface="Gill Sans MT" panose="020B0502020104020203" pitchFamily="34" charset="0"/>
              </a:rPr>
              <a:t> be </a:t>
            </a:r>
            <a:r>
              <a:rPr lang="sv-SE" sz="1500" dirty="0" err="1">
                <a:solidFill>
                  <a:srgbClr val="002F5F"/>
                </a:solidFill>
                <a:latin typeface="Gill Sans MT" panose="020B0502020104020203" pitchFamily="34" charset="0"/>
              </a:rPr>
              <a:t>both</a:t>
            </a:r>
            <a:r>
              <a:rPr lang="sv-SE" sz="1500" dirty="0">
                <a:solidFill>
                  <a:srgbClr val="002F5F"/>
                </a:solidFill>
                <a:latin typeface="Gill Sans MT" panose="020B0502020104020203" pitchFamily="34" charset="0"/>
              </a:rPr>
              <a:t> </a:t>
            </a:r>
            <a:r>
              <a:rPr lang="sv-SE" sz="1500" dirty="0" err="1">
                <a:solidFill>
                  <a:srgbClr val="C00000"/>
                </a:solidFill>
                <a:latin typeface="Gill Sans MT" panose="020B0502020104020203" pitchFamily="34" charset="0"/>
              </a:rPr>
              <a:t>internally</a:t>
            </a:r>
            <a:r>
              <a:rPr lang="sv-SE" sz="1500" dirty="0">
                <a:solidFill>
                  <a:srgbClr val="C00000"/>
                </a:solidFill>
                <a:latin typeface="Gill Sans MT" panose="020B0502020104020203" pitchFamily="34" charset="0"/>
              </a:rPr>
              <a:t> and </a:t>
            </a:r>
            <a:r>
              <a:rPr lang="sv-SE" sz="1500" dirty="0" err="1">
                <a:solidFill>
                  <a:srgbClr val="C00000"/>
                </a:solidFill>
                <a:latin typeface="Gill Sans MT" panose="020B0502020104020203" pitchFamily="34" charset="0"/>
              </a:rPr>
              <a:t>externally</a:t>
            </a:r>
            <a:r>
              <a:rPr lang="sv-SE" sz="1500" dirty="0">
                <a:solidFill>
                  <a:srgbClr val="C00000"/>
                </a:solidFill>
                <a:latin typeface="Gill Sans MT" panose="020B0502020104020203" pitchFamily="34" charset="0"/>
              </a:rPr>
              <a:t> mixed.</a:t>
            </a:r>
          </a:p>
          <a:p>
            <a:pPr marL="214313" indent="-214313">
              <a:buFont typeface="Arial" panose="020B0604020202020204" pitchFamily="34" charset="0"/>
              <a:buChar char="•"/>
              <a:defRPr/>
            </a:pPr>
            <a:r>
              <a:rPr lang="sv-SE" sz="1500" dirty="0" err="1">
                <a:solidFill>
                  <a:srgbClr val="C00000"/>
                </a:solidFill>
                <a:latin typeface="Gill Sans MT" panose="020B0502020104020203" pitchFamily="34" charset="0"/>
              </a:rPr>
              <a:t>Chemical</a:t>
            </a:r>
            <a:r>
              <a:rPr lang="sv-SE" sz="1500" dirty="0">
                <a:solidFill>
                  <a:srgbClr val="C00000"/>
                </a:solidFill>
                <a:latin typeface="Gill Sans MT" panose="020B0502020104020203" pitchFamily="34" charset="0"/>
              </a:rPr>
              <a:t> and </a:t>
            </a:r>
            <a:r>
              <a:rPr lang="sv-SE" sz="1500" dirty="0" err="1">
                <a:solidFill>
                  <a:srgbClr val="C00000"/>
                </a:solidFill>
                <a:latin typeface="Gill Sans MT" panose="020B0502020104020203" pitchFamily="34" charset="0"/>
              </a:rPr>
              <a:t>physical</a:t>
            </a:r>
            <a:r>
              <a:rPr lang="sv-SE" sz="1500" dirty="0">
                <a:solidFill>
                  <a:srgbClr val="C00000"/>
                </a:solidFill>
                <a:latin typeface="Gill Sans MT" panose="020B0502020104020203" pitchFamily="34" charset="0"/>
              </a:rPr>
              <a:t> </a:t>
            </a:r>
            <a:r>
              <a:rPr lang="sv-SE" sz="1500" dirty="0" err="1">
                <a:solidFill>
                  <a:srgbClr val="C00000"/>
                </a:solidFill>
                <a:latin typeface="Gill Sans MT" panose="020B0502020104020203" pitchFamily="34" charset="0"/>
              </a:rPr>
              <a:t>processing</a:t>
            </a:r>
            <a:r>
              <a:rPr lang="sv-SE" sz="1500" dirty="0">
                <a:solidFill>
                  <a:srgbClr val="C00000"/>
                </a:solidFill>
                <a:latin typeface="Gill Sans MT" panose="020B0502020104020203" pitchFamily="34" charset="0"/>
              </a:rPr>
              <a:t> </a:t>
            </a:r>
            <a:r>
              <a:rPr lang="sv-SE" sz="1500" dirty="0">
                <a:solidFill>
                  <a:srgbClr val="002F5F"/>
                </a:solidFill>
                <a:latin typeface="Gill Sans MT" panose="020B0502020104020203" pitchFamily="34" charset="0"/>
              </a:rPr>
              <a:t>(i.e. the </a:t>
            </a:r>
            <a:r>
              <a:rPr lang="sv-SE" sz="1500" dirty="0" err="1">
                <a:solidFill>
                  <a:srgbClr val="002F5F"/>
                </a:solidFill>
                <a:latin typeface="Gill Sans MT" panose="020B0502020104020203" pitchFamily="34" charset="0"/>
              </a:rPr>
              <a:t>size</a:t>
            </a:r>
            <a:r>
              <a:rPr lang="sv-SE" sz="1500" dirty="0">
                <a:solidFill>
                  <a:srgbClr val="002F5F"/>
                </a:solidFill>
                <a:latin typeface="Gill Sans MT" panose="020B0502020104020203" pitchFamily="34" charset="0"/>
              </a:rPr>
              <a:t> distribution) of the aerosol population is </a:t>
            </a:r>
            <a:r>
              <a:rPr lang="sv-SE" sz="1500" dirty="0" err="1">
                <a:solidFill>
                  <a:srgbClr val="002F5F"/>
                </a:solidFill>
                <a:latin typeface="Gill Sans MT" panose="020B0502020104020203" pitchFamily="34" charset="0"/>
              </a:rPr>
              <a:t>described</a:t>
            </a:r>
            <a:r>
              <a:rPr lang="sv-SE" sz="1500" dirty="0">
                <a:solidFill>
                  <a:srgbClr val="002F5F"/>
                </a:solidFill>
                <a:latin typeface="Gill Sans MT" panose="020B0502020104020203" pitchFamily="34" charset="0"/>
              </a:rPr>
              <a:t> </a:t>
            </a:r>
            <a:r>
              <a:rPr lang="sv-SE" sz="1500" dirty="0" err="1">
                <a:solidFill>
                  <a:srgbClr val="002F5F"/>
                </a:solidFill>
                <a:latin typeface="Gill Sans MT" panose="020B0502020104020203" pitchFamily="34" charset="0"/>
              </a:rPr>
              <a:t>using</a:t>
            </a:r>
            <a:r>
              <a:rPr lang="sv-SE" sz="1500" dirty="0">
                <a:solidFill>
                  <a:srgbClr val="002F5F"/>
                </a:solidFill>
                <a:latin typeface="Gill Sans MT" panose="020B0502020104020203" pitchFamily="34" charset="0"/>
              </a:rPr>
              <a:t> </a:t>
            </a:r>
            <a:r>
              <a:rPr lang="sv-SE" sz="1500" dirty="0">
                <a:solidFill>
                  <a:srgbClr val="C00000"/>
                </a:solidFill>
                <a:latin typeface="Gill Sans MT" panose="020B0502020104020203" pitchFamily="34" charset="0"/>
              </a:rPr>
              <a:t>44 </a:t>
            </a:r>
            <a:r>
              <a:rPr lang="sv-SE" sz="1500" dirty="0" err="1">
                <a:solidFill>
                  <a:srgbClr val="C00000"/>
                </a:solidFill>
                <a:latin typeface="Gill Sans MT" panose="020B0502020104020203" pitchFamily="34" charset="0"/>
              </a:rPr>
              <a:t>size</a:t>
            </a:r>
            <a:r>
              <a:rPr lang="sv-SE" sz="1500" dirty="0">
                <a:solidFill>
                  <a:srgbClr val="C00000"/>
                </a:solidFill>
                <a:latin typeface="Gill Sans MT" panose="020B0502020104020203" pitchFamily="34" charset="0"/>
              </a:rPr>
              <a:t> bins.</a:t>
            </a:r>
          </a:p>
          <a:p>
            <a:pPr marL="214313" indent="-214313">
              <a:buFont typeface="Arial" panose="020B0604020202020204" pitchFamily="34" charset="0"/>
              <a:buChar char="•"/>
              <a:defRPr/>
            </a:pPr>
            <a:r>
              <a:rPr lang="sv-SE" sz="1500" dirty="0">
                <a:solidFill>
                  <a:srgbClr val="C00000"/>
                </a:solidFill>
                <a:latin typeface="Gill Sans MT" panose="020B0502020104020203" pitchFamily="34" charset="0"/>
              </a:rPr>
              <a:t>Aerosols </a:t>
            </a:r>
            <a:r>
              <a:rPr lang="sv-SE" sz="1500" dirty="0" err="1">
                <a:solidFill>
                  <a:srgbClr val="C00000"/>
                </a:solidFill>
                <a:latin typeface="Gill Sans MT" panose="020B0502020104020203" pitchFamily="34" charset="0"/>
              </a:rPr>
              <a:t>are</a:t>
            </a:r>
            <a:r>
              <a:rPr lang="sv-SE" sz="1500" dirty="0">
                <a:solidFill>
                  <a:srgbClr val="C00000"/>
                </a:solidFill>
                <a:latin typeface="Gill Sans MT" panose="020B0502020104020203" pitchFamily="34" charset="0"/>
              </a:rPr>
              <a:t> </a:t>
            </a:r>
            <a:r>
              <a:rPr lang="sv-SE" sz="1500" dirty="0" err="1">
                <a:solidFill>
                  <a:srgbClr val="C00000"/>
                </a:solidFill>
                <a:latin typeface="Gill Sans MT" panose="020B0502020104020203" pitchFamily="34" charset="0"/>
              </a:rPr>
              <a:t>simulated</a:t>
            </a:r>
            <a:r>
              <a:rPr lang="sv-SE" sz="1500" dirty="0">
                <a:solidFill>
                  <a:srgbClr val="C00000"/>
                </a:solidFill>
                <a:latin typeface="Gill Sans MT" panose="020B0502020104020203" pitchFamily="34" charset="0"/>
              </a:rPr>
              <a:t> online</a:t>
            </a:r>
            <a:r>
              <a:rPr lang="sv-SE" sz="1500" dirty="0">
                <a:solidFill>
                  <a:srgbClr val="002F5F"/>
                </a:solidFill>
                <a:latin typeface="Gill Sans MT" panose="020B0502020104020203" pitchFamily="34" charset="0"/>
              </a:rPr>
              <a:t>, i.e. </a:t>
            </a:r>
            <a:r>
              <a:rPr lang="sv-SE" sz="1500" dirty="0" err="1">
                <a:solidFill>
                  <a:srgbClr val="002F5F"/>
                </a:solidFill>
                <a:latin typeface="Gill Sans MT" panose="020B0502020104020203" pitchFamily="34" charset="0"/>
              </a:rPr>
              <a:t>they</a:t>
            </a:r>
            <a:r>
              <a:rPr lang="sv-SE" sz="1500" dirty="0">
                <a:solidFill>
                  <a:srgbClr val="002F5F"/>
                </a:solidFill>
                <a:latin typeface="Gill Sans MT" panose="020B0502020104020203" pitchFamily="34" charset="0"/>
              </a:rPr>
              <a:t> </a:t>
            </a:r>
            <a:r>
              <a:rPr lang="sv-SE" sz="1500" dirty="0" err="1">
                <a:solidFill>
                  <a:srgbClr val="002F5F"/>
                </a:solidFill>
                <a:latin typeface="Gill Sans MT" panose="020B0502020104020203" pitchFamily="34" charset="0"/>
              </a:rPr>
              <a:t>interact</a:t>
            </a:r>
            <a:r>
              <a:rPr lang="sv-SE" sz="1500" dirty="0">
                <a:solidFill>
                  <a:srgbClr val="002F5F"/>
                </a:solidFill>
                <a:latin typeface="Gill Sans MT" panose="020B0502020104020203" pitchFamily="34" charset="0"/>
              </a:rPr>
              <a:t> </a:t>
            </a:r>
            <a:r>
              <a:rPr lang="sv-SE" sz="1500" dirty="0" err="1">
                <a:solidFill>
                  <a:srgbClr val="002F5F"/>
                </a:solidFill>
                <a:latin typeface="Gill Sans MT" panose="020B0502020104020203" pitchFamily="34" charset="0"/>
              </a:rPr>
              <a:t>with</a:t>
            </a:r>
            <a:r>
              <a:rPr lang="sv-SE" sz="1500" dirty="0">
                <a:solidFill>
                  <a:srgbClr val="002F5F"/>
                </a:solidFill>
                <a:latin typeface="Gill Sans MT" panose="020B0502020104020203" pitchFamily="34" charset="0"/>
              </a:rPr>
              <a:t> </a:t>
            </a:r>
            <a:r>
              <a:rPr lang="sv-SE" sz="1500" dirty="0" err="1">
                <a:solidFill>
                  <a:srgbClr val="002F5F"/>
                </a:solidFill>
                <a:latin typeface="Gill Sans MT" panose="020B0502020104020203" pitchFamily="34" charset="0"/>
              </a:rPr>
              <a:t>radiation</a:t>
            </a:r>
            <a:r>
              <a:rPr lang="sv-SE" sz="1500" dirty="0">
                <a:solidFill>
                  <a:srgbClr val="002F5F"/>
                </a:solidFill>
                <a:latin typeface="Gill Sans MT" panose="020B0502020104020203" pitchFamily="34" charset="0"/>
              </a:rPr>
              <a:t>, </a:t>
            </a:r>
            <a:r>
              <a:rPr lang="sv-SE" sz="1500" dirty="0" err="1">
                <a:solidFill>
                  <a:srgbClr val="002F5F"/>
                </a:solidFill>
                <a:latin typeface="Gill Sans MT" panose="020B0502020104020203" pitchFamily="34" charset="0"/>
              </a:rPr>
              <a:t>meteorology</a:t>
            </a:r>
            <a:r>
              <a:rPr lang="sv-SE" sz="1500" dirty="0">
                <a:solidFill>
                  <a:srgbClr val="002F5F"/>
                </a:solidFill>
                <a:latin typeface="Gill Sans MT" panose="020B0502020104020203" pitchFamily="34" charset="0"/>
              </a:rPr>
              <a:t> etc.</a:t>
            </a:r>
          </a:p>
          <a:p>
            <a:pPr marL="214313" indent="-214313">
              <a:buFont typeface="Arial" panose="020B0604020202020204" pitchFamily="34" charset="0"/>
              <a:buChar char="•"/>
              <a:defRPr/>
            </a:pPr>
            <a:r>
              <a:rPr lang="sv-SE" sz="1500" dirty="0" err="1">
                <a:solidFill>
                  <a:srgbClr val="002F5F"/>
                </a:solidFill>
                <a:latin typeface="Gill Sans MT" panose="020B0502020104020203" pitchFamily="34" charset="0"/>
              </a:rPr>
              <a:t>Both</a:t>
            </a:r>
            <a:r>
              <a:rPr lang="sv-SE" sz="1500" dirty="0">
                <a:solidFill>
                  <a:srgbClr val="002F5F"/>
                </a:solidFill>
                <a:latin typeface="Gill Sans MT" panose="020B0502020104020203" pitchFamily="34" charset="0"/>
              </a:rPr>
              <a:t> </a:t>
            </a:r>
            <a:r>
              <a:rPr lang="sv-SE" sz="1500" dirty="0" err="1">
                <a:solidFill>
                  <a:srgbClr val="C00000"/>
                </a:solidFill>
                <a:latin typeface="Gill Sans MT" panose="020B0502020104020203" pitchFamily="34" charset="0"/>
              </a:rPr>
              <a:t>direct</a:t>
            </a:r>
            <a:r>
              <a:rPr lang="sv-SE" sz="1500" dirty="0">
                <a:solidFill>
                  <a:srgbClr val="C00000"/>
                </a:solidFill>
                <a:latin typeface="Gill Sans MT" panose="020B0502020104020203" pitchFamily="34" charset="0"/>
              </a:rPr>
              <a:t> and </a:t>
            </a:r>
            <a:r>
              <a:rPr lang="sv-SE" sz="1500" dirty="0" err="1">
                <a:solidFill>
                  <a:srgbClr val="C00000"/>
                </a:solidFill>
                <a:latin typeface="Gill Sans MT" panose="020B0502020104020203" pitchFamily="34" charset="0"/>
              </a:rPr>
              <a:t>indirect</a:t>
            </a:r>
            <a:r>
              <a:rPr lang="sv-SE" sz="1500" dirty="0">
                <a:solidFill>
                  <a:srgbClr val="C00000"/>
                </a:solidFill>
                <a:latin typeface="Gill Sans MT" panose="020B0502020104020203" pitchFamily="34" charset="0"/>
              </a:rPr>
              <a:t> </a:t>
            </a:r>
            <a:r>
              <a:rPr lang="sv-SE" sz="1500" dirty="0">
                <a:solidFill>
                  <a:srgbClr val="002F5F"/>
                </a:solidFill>
                <a:latin typeface="Gill Sans MT" panose="020B0502020104020203" pitchFamily="34" charset="0"/>
              </a:rPr>
              <a:t>(</a:t>
            </a:r>
            <a:r>
              <a:rPr lang="sv-SE" sz="1500" dirty="0" err="1">
                <a:solidFill>
                  <a:srgbClr val="002F5F"/>
                </a:solidFill>
                <a:latin typeface="Gill Sans MT" panose="020B0502020104020203" pitchFamily="34" charset="0"/>
              </a:rPr>
              <a:t>cloud</a:t>
            </a:r>
            <a:r>
              <a:rPr lang="sv-SE" sz="1500" dirty="0">
                <a:solidFill>
                  <a:srgbClr val="002F5F"/>
                </a:solidFill>
                <a:latin typeface="Gill Sans MT" panose="020B0502020104020203" pitchFamily="34" charset="0"/>
              </a:rPr>
              <a:t> </a:t>
            </a:r>
            <a:r>
              <a:rPr lang="sv-SE" sz="1500" dirty="0" err="1">
                <a:solidFill>
                  <a:srgbClr val="002F5F"/>
                </a:solidFill>
                <a:latin typeface="Gill Sans MT" panose="020B0502020104020203" pitchFamily="34" charset="0"/>
              </a:rPr>
              <a:t>albedo</a:t>
            </a:r>
            <a:r>
              <a:rPr lang="sv-SE" sz="1500" dirty="0">
                <a:solidFill>
                  <a:srgbClr val="002F5F"/>
                </a:solidFill>
                <a:latin typeface="Gill Sans MT" panose="020B0502020104020203" pitchFamily="34" charset="0"/>
              </a:rPr>
              <a:t> and </a:t>
            </a:r>
            <a:r>
              <a:rPr lang="sv-SE" sz="1500" dirty="0" err="1">
                <a:solidFill>
                  <a:srgbClr val="002F5F"/>
                </a:solidFill>
                <a:latin typeface="Gill Sans MT" panose="020B0502020104020203" pitchFamily="34" charset="0"/>
              </a:rPr>
              <a:t>lifetime</a:t>
            </a:r>
            <a:r>
              <a:rPr lang="sv-SE" sz="1500" dirty="0">
                <a:solidFill>
                  <a:srgbClr val="002F5F"/>
                </a:solidFill>
                <a:latin typeface="Gill Sans MT" panose="020B0502020104020203" pitchFamily="34" charset="0"/>
              </a:rPr>
              <a:t>) aerosol </a:t>
            </a:r>
            <a:r>
              <a:rPr lang="sv-SE" sz="1500" dirty="0" err="1">
                <a:solidFill>
                  <a:srgbClr val="002F5F"/>
                </a:solidFill>
                <a:latin typeface="Gill Sans MT" panose="020B0502020104020203" pitchFamily="34" charset="0"/>
              </a:rPr>
              <a:t>effects</a:t>
            </a:r>
            <a:r>
              <a:rPr lang="sv-SE" sz="1500" dirty="0">
                <a:solidFill>
                  <a:srgbClr val="002F5F"/>
                </a:solidFill>
                <a:latin typeface="Gill Sans MT" panose="020B0502020104020203" pitchFamily="34" charset="0"/>
              </a:rPr>
              <a:t> </a:t>
            </a:r>
            <a:r>
              <a:rPr lang="sv-SE" sz="1500" dirty="0" err="1">
                <a:solidFill>
                  <a:srgbClr val="002F5F"/>
                </a:solidFill>
                <a:latin typeface="Gill Sans MT" panose="020B0502020104020203" pitchFamily="34" charset="0"/>
              </a:rPr>
              <a:t>are</a:t>
            </a:r>
            <a:r>
              <a:rPr lang="sv-SE" sz="1500" dirty="0">
                <a:solidFill>
                  <a:srgbClr val="002F5F"/>
                </a:solidFill>
                <a:latin typeface="Gill Sans MT" panose="020B0502020104020203" pitchFamily="34" charset="0"/>
              </a:rPr>
              <a:t> </a:t>
            </a:r>
            <a:r>
              <a:rPr lang="sv-SE" sz="1500" dirty="0" err="1">
                <a:solidFill>
                  <a:srgbClr val="002F5F"/>
                </a:solidFill>
                <a:latin typeface="Gill Sans MT" panose="020B0502020104020203" pitchFamily="34" charset="0"/>
              </a:rPr>
              <a:t>simulated</a:t>
            </a:r>
            <a:r>
              <a:rPr lang="sv-SE" sz="1500" dirty="0">
                <a:solidFill>
                  <a:srgbClr val="002F5F"/>
                </a:solidFill>
                <a:latin typeface="Gill Sans MT" panose="020B0502020104020203" pitchFamily="34" charset="0"/>
              </a:rPr>
              <a:t>.</a:t>
            </a:r>
            <a:endParaRPr lang="en-US" sz="1500" dirty="0">
              <a:solidFill>
                <a:srgbClr val="002F5F"/>
              </a:solidFill>
              <a:latin typeface="Gill Sans MT" panose="020B0502020104020203" pitchFamily="34" charset="0"/>
            </a:endParaRPr>
          </a:p>
        </p:txBody>
      </p:sp>
      <p:sp>
        <p:nvSpPr>
          <p:cNvPr id="22" name="TextBox 4"/>
          <p:cNvSpPr txBox="1">
            <a:spLocks noChangeArrowheads="1"/>
          </p:cNvSpPr>
          <p:nvPr/>
        </p:nvSpPr>
        <p:spPr bwMode="auto">
          <a:xfrm>
            <a:off x="1485901" y="3769151"/>
            <a:ext cx="63662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lgn="r">
              <a:defRPr/>
            </a:pPr>
            <a:r>
              <a:rPr lang="en-US" altLang="en-US" sz="1200" dirty="0">
                <a:solidFill>
                  <a:srgbClr val="002F5F"/>
                </a:solidFill>
                <a:latin typeface="Gill Sans MT" panose="020B0502020104020203" pitchFamily="34" charset="0"/>
                <a:cs typeface="Arial" panose="020B0604020202020204" pitchFamily="34" charset="0"/>
              </a:rPr>
              <a:t>Bentsen et al., 2013; Iversen et al., 2013; </a:t>
            </a:r>
            <a:r>
              <a:rPr lang="en-US" altLang="en-US" sz="1200" dirty="0" err="1">
                <a:solidFill>
                  <a:srgbClr val="002F5F"/>
                </a:solidFill>
                <a:latin typeface="Gill Sans MT" panose="020B0502020104020203" pitchFamily="34" charset="0"/>
                <a:cs typeface="Arial" panose="020B0604020202020204" pitchFamily="34" charset="0"/>
              </a:rPr>
              <a:t>Kirkevåg</a:t>
            </a:r>
            <a:r>
              <a:rPr lang="en-US" altLang="en-US" sz="1200" dirty="0">
                <a:solidFill>
                  <a:srgbClr val="002F5F"/>
                </a:solidFill>
                <a:latin typeface="Gill Sans MT" panose="020B0502020104020203" pitchFamily="34" charset="0"/>
                <a:cs typeface="Arial" panose="020B0604020202020204" pitchFamily="34" charset="0"/>
              </a:rPr>
              <a:t> et al., 2013</a:t>
            </a:r>
          </a:p>
        </p:txBody>
      </p:sp>
      <p:sp>
        <p:nvSpPr>
          <p:cNvPr id="12" name="Freeform 11"/>
          <p:cNvSpPr/>
          <p:nvPr/>
        </p:nvSpPr>
        <p:spPr>
          <a:xfrm>
            <a:off x="1444752" y="2040592"/>
            <a:ext cx="424390" cy="1949824"/>
          </a:xfrm>
          <a:custGeom>
            <a:avLst/>
            <a:gdLst>
              <a:gd name="connsiteX0" fmla="*/ 565853 w 565853"/>
              <a:gd name="connsiteY0" fmla="*/ 0 h 2599765"/>
              <a:gd name="connsiteX1" fmla="*/ 10041 w 565853"/>
              <a:gd name="connsiteY1" fmla="*/ 1147483 h 2599765"/>
              <a:gd name="connsiteX2" fmla="*/ 261053 w 565853"/>
              <a:gd name="connsiteY2" fmla="*/ 2599765 h 2599765"/>
            </a:gdLst>
            <a:ahLst/>
            <a:cxnLst>
              <a:cxn ang="0">
                <a:pos x="connsiteX0" y="connsiteY0"/>
              </a:cxn>
              <a:cxn ang="0">
                <a:pos x="connsiteX1" y="connsiteY1"/>
              </a:cxn>
              <a:cxn ang="0">
                <a:pos x="connsiteX2" y="connsiteY2"/>
              </a:cxn>
            </a:cxnLst>
            <a:rect l="l" t="t" r="r" b="b"/>
            <a:pathLst>
              <a:path w="565853" h="2599765">
                <a:moveTo>
                  <a:pt x="565853" y="0"/>
                </a:moveTo>
                <a:cubicBezTo>
                  <a:pt x="313347" y="357094"/>
                  <a:pt x="60841" y="714189"/>
                  <a:pt x="10041" y="1147483"/>
                </a:cubicBezTo>
                <a:cubicBezTo>
                  <a:pt x="-40759" y="1580777"/>
                  <a:pt x="110147" y="2090271"/>
                  <a:pt x="261053" y="2599765"/>
                </a:cubicBezTo>
              </a:path>
            </a:pathLst>
          </a:custGeom>
          <a:noFill/>
          <a:ln w="28575">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Verdana"/>
            </a:endParaRPr>
          </a:p>
        </p:txBody>
      </p:sp>
    </p:spTree>
    <p:extLst>
      <p:ext uri="{BB962C8B-B14F-4D97-AF65-F5344CB8AC3E}">
        <p14:creationId xmlns:p14="http://schemas.microsoft.com/office/powerpoint/2010/main" val="3597473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lide Number Placeholder 3"/>
          <p:cNvSpPr>
            <a:spLocks noGrp="1"/>
          </p:cNvSpPr>
          <p:nvPr>
            <p:ph type="sldNum" sz="quarter" idx="12"/>
          </p:nvPr>
        </p:nvSpPr>
        <p:spPr>
          <a:xfrm>
            <a:off x="6191713" y="5471550"/>
            <a:ext cx="1600200" cy="226800"/>
          </a:xfrm>
        </p:spPr>
        <p:txBody>
          <a:bodyPr/>
          <a:lstStyle/>
          <a:p>
            <a:fld id="{F6836F3A-E639-40A3-8AEB-E900244604F0}" type="slidenum">
              <a:rPr lang="sv-SE">
                <a:solidFill>
                  <a:srgbClr val="002F5F">
                    <a:tint val="75000"/>
                  </a:srgbClr>
                </a:solidFill>
                <a:latin typeface="Verdana"/>
              </a:rPr>
              <a:pPr/>
              <a:t>7</a:t>
            </a:fld>
            <a:endParaRPr lang="sv-SE">
              <a:solidFill>
                <a:srgbClr val="002F5F">
                  <a:tint val="75000"/>
                </a:srgbClr>
              </a:solidFill>
              <a:latin typeface="Verdana"/>
            </a:endParaRPr>
          </a:p>
        </p:txBody>
      </p:sp>
      <p:sp>
        <p:nvSpPr>
          <p:cNvPr id="48" name="Rectangle 47"/>
          <p:cNvSpPr/>
          <p:nvPr/>
        </p:nvSpPr>
        <p:spPr>
          <a:xfrm>
            <a:off x="4921837" y="3503304"/>
            <a:ext cx="162018" cy="1417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Verdana"/>
            </a:endParaRPr>
          </a:p>
        </p:txBody>
      </p:sp>
      <p:sp>
        <p:nvSpPr>
          <p:cNvPr id="49" name="Rectangle 48"/>
          <p:cNvSpPr/>
          <p:nvPr/>
        </p:nvSpPr>
        <p:spPr>
          <a:xfrm>
            <a:off x="7591244" y="5567088"/>
            <a:ext cx="162018" cy="1417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Verdana"/>
            </a:endParaRPr>
          </a:p>
        </p:txBody>
      </p:sp>
      <p:sp>
        <p:nvSpPr>
          <p:cNvPr id="50" name="Rectangle 49"/>
          <p:cNvSpPr/>
          <p:nvPr/>
        </p:nvSpPr>
        <p:spPr>
          <a:xfrm>
            <a:off x="7190089" y="5427223"/>
            <a:ext cx="325878" cy="1398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Verdana"/>
            </a:endParaRPr>
          </a:p>
        </p:txBody>
      </p:sp>
      <p:grpSp>
        <p:nvGrpSpPr>
          <p:cNvPr id="51" name="Group 50"/>
          <p:cNvGrpSpPr/>
          <p:nvPr/>
        </p:nvGrpSpPr>
        <p:grpSpPr>
          <a:xfrm>
            <a:off x="3648477" y="1592797"/>
            <a:ext cx="4398404" cy="4840257"/>
            <a:chOff x="3162219" y="980728"/>
            <a:chExt cx="5864538" cy="6453672"/>
          </a:xfrm>
        </p:grpSpPr>
        <p:grpSp>
          <p:nvGrpSpPr>
            <p:cNvPr id="52" name="Group 51"/>
            <p:cNvGrpSpPr/>
            <p:nvPr/>
          </p:nvGrpSpPr>
          <p:grpSpPr>
            <a:xfrm>
              <a:off x="3162219" y="980728"/>
              <a:ext cx="5864538" cy="6453672"/>
              <a:chOff x="3162219" y="980728"/>
              <a:chExt cx="5864538" cy="6453672"/>
            </a:xfrm>
          </p:grpSpPr>
          <p:pic>
            <p:nvPicPr>
              <p:cNvPr id="54" name="Picture 3" descr="C:\Users\aekma\Dropbox\artiklar\vidya\submission\Fi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4848" r="50503" b="27404"/>
              <a:stretch/>
            </p:blipFill>
            <p:spPr bwMode="auto">
              <a:xfrm>
                <a:off x="4589461" y="980728"/>
                <a:ext cx="4104456" cy="266429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3" descr="C:\Users\aekma\Dropbox\artiklar\vidya\submission\Fi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9497" t="44848" b="27404"/>
              <a:stretch/>
            </p:blipFill>
            <p:spPr bwMode="auto">
              <a:xfrm>
                <a:off x="4547744" y="3786385"/>
                <a:ext cx="4187890" cy="2664296"/>
              </a:xfrm>
              <a:prstGeom prst="rect">
                <a:avLst/>
              </a:prstGeom>
              <a:noFill/>
              <a:extLst>
                <a:ext uri="{909E8E84-426E-40DD-AFC4-6F175D3DCCD1}">
                  <a14:hiddenFill xmlns:a14="http://schemas.microsoft.com/office/drawing/2010/main">
                    <a:solidFill>
                      <a:srgbClr val="FFFFFF"/>
                    </a:solidFill>
                  </a14:hiddenFill>
                </a:ext>
              </a:extLst>
            </p:spPr>
          </p:pic>
          <p:sp>
            <p:nvSpPr>
              <p:cNvPr id="56" name="Right Arrow 55"/>
              <p:cNvSpPr/>
              <p:nvPr/>
            </p:nvSpPr>
            <p:spPr>
              <a:xfrm>
                <a:off x="3162219" y="3109609"/>
                <a:ext cx="767832" cy="95398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Verdana"/>
                </a:endParaRPr>
              </a:p>
            </p:txBody>
          </p:sp>
          <p:sp>
            <p:nvSpPr>
              <p:cNvPr id="57" name="textruta 3"/>
              <p:cNvSpPr txBox="1"/>
              <p:nvPr/>
            </p:nvSpPr>
            <p:spPr>
              <a:xfrm>
                <a:off x="4541940" y="6572626"/>
                <a:ext cx="4484817" cy="861774"/>
              </a:xfrm>
              <a:prstGeom prst="rect">
                <a:avLst/>
              </a:prstGeom>
              <a:noFill/>
            </p:spPr>
            <p:txBody>
              <a:bodyPr wrap="none" rtlCol="0">
                <a:spAutoFit/>
              </a:bodyPr>
              <a:lstStyle/>
              <a:p>
                <a:r>
                  <a:rPr lang="en-US" dirty="0">
                    <a:solidFill>
                      <a:srgbClr val="002F5F"/>
                    </a:solidFill>
                    <a:latin typeface="Gill Sans MT" panose="020B0502020104020203" pitchFamily="34" charset="0"/>
                  </a:rPr>
                  <a:t>Dotted areas indicate significance </a:t>
                </a:r>
              </a:p>
              <a:p>
                <a:r>
                  <a:rPr lang="en-US" dirty="0">
                    <a:solidFill>
                      <a:srgbClr val="002F5F"/>
                    </a:solidFill>
                    <a:latin typeface="Gill Sans MT" panose="020B0502020104020203" pitchFamily="34" charset="0"/>
                  </a:rPr>
                  <a:t>at 95% level (student’s t-test)</a:t>
                </a:r>
              </a:p>
            </p:txBody>
          </p:sp>
        </p:grpSp>
        <p:sp>
          <p:nvSpPr>
            <p:cNvPr id="53" name="TextBox 52"/>
            <p:cNvSpPr txBox="1"/>
            <p:nvPr/>
          </p:nvSpPr>
          <p:spPr>
            <a:xfrm>
              <a:off x="7783139" y="5984149"/>
              <a:ext cx="804067" cy="400109"/>
            </a:xfrm>
            <a:prstGeom prst="rect">
              <a:avLst/>
            </a:prstGeom>
            <a:solidFill>
              <a:schemeClr val="bg1"/>
            </a:solidFill>
          </p:spPr>
          <p:txBody>
            <a:bodyPr wrap="none" rtlCol="0">
              <a:spAutoFit/>
            </a:bodyPr>
            <a:lstStyle/>
            <a:p>
              <a:r>
                <a:rPr lang="sv-SE" sz="1350" dirty="0">
                  <a:solidFill>
                    <a:srgbClr val="002F5F"/>
                  </a:solidFill>
                  <a:latin typeface="Gill Sans MT" panose="020B0502020104020203" pitchFamily="34" charset="0"/>
                </a:rPr>
                <a:t>[cm</a:t>
              </a:r>
              <a:r>
                <a:rPr lang="sv-SE" sz="1350" baseline="30000" dirty="0">
                  <a:solidFill>
                    <a:srgbClr val="002F5F"/>
                  </a:solidFill>
                  <a:latin typeface="Gill Sans MT" panose="020B0502020104020203" pitchFamily="34" charset="0"/>
                </a:rPr>
                <a:t>-3</a:t>
              </a:r>
              <a:r>
                <a:rPr lang="sv-SE" sz="1350" dirty="0">
                  <a:solidFill>
                    <a:srgbClr val="002F5F"/>
                  </a:solidFill>
                  <a:latin typeface="Gill Sans MT" panose="020B0502020104020203" pitchFamily="34" charset="0"/>
                </a:rPr>
                <a:t>]</a:t>
              </a:r>
              <a:endParaRPr lang="en-US" sz="1350" dirty="0">
                <a:solidFill>
                  <a:srgbClr val="002F5F"/>
                </a:solidFill>
                <a:latin typeface="Gill Sans MT" panose="020B0502020104020203" pitchFamily="34" charset="0"/>
              </a:endParaRPr>
            </a:p>
          </p:txBody>
        </p:sp>
      </p:grpSp>
      <p:sp>
        <p:nvSpPr>
          <p:cNvPr id="58" name="Rectangle 57"/>
          <p:cNvSpPr/>
          <p:nvPr/>
        </p:nvSpPr>
        <p:spPr>
          <a:xfrm>
            <a:off x="1331640" y="3699030"/>
            <a:ext cx="270030" cy="1826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Verdana"/>
            </a:endParaRPr>
          </a:p>
        </p:txBody>
      </p:sp>
      <p:grpSp>
        <p:nvGrpSpPr>
          <p:cNvPr id="59" name="Group 58"/>
          <p:cNvGrpSpPr/>
          <p:nvPr/>
        </p:nvGrpSpPr>
        <p:grpSpPr>
          <a:xfrm>
            <a:off x="-3168" y="1230051"/>
            <a:ext cx="4036942" cy="4656399"/>
            <a:chOff x="251520" y="1267816"/>
            <a:chExt cx="3528392" cy="3924226"/>
          </a:xfrm>
        </p:grpSpPr>
        <p:grpSp>
          <p:nvGrpSpPr>
            <p:cNvPr id="60" name="Group 59"/>
            <p:cNvGrpSpPr/>
            <p:nvPr/>
          </p:nvGrpSpPr>
          <p:grpSpPr>
            <a:xfrm>
              <a:off x="297927" y="1267816"/>
              <a:ext cx="3265961" cy="3241304"/>
              <a:chOff x="657967" y="907190"/>
              <a:chExt cx="3265961" cy="3241304"/>
            </a:xfrm>
          </p:grpSpPr>
          <p:pic>
            <p:nvPicPr>
              <p:cNvPr id="74" name="Picture 3" descr="C:\Users\aekma\Dropbox\artiklar\vidya\submission\Fi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5" t="-3147" r="56947" b="79171"/>
              <a:stretch/>
            </p:blipFill>
            <p:spPr bwMode="auto">
              <a:xfrm>
                <a:off x="755576" y="1119449"/>
                <a:ext cx="3168352" cy="3029045"/>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74"/>
              <p:cNvSpPr txBox="1"/>
              <p:nvPr/>
            </p:nvSpPr>
            <p:spPr>
              <a:xfrm>
                <a:off x="1187624" y="3484591"/>
                <a:ext cx="660141" cy="294427"/>
              </a:xfrm>
              <a:prstGeom prst="rect">
                <a:avLst/>
              </a:prstGeom>
              <a:noFill/>
            </p:spPr>
            <p:txBody>
              <a:bodyPr wrap="none" rtlCol="0">
                <a:spAutoFit/>
              </a:bodyPr>
              <a:lstStyle/>
              <a:p>
                <a:r>
                  <a:rPr lang="sv-SE" sz="1350" dirty="0">
                    <a:solidFill>
                      <a:srgbClr val="002F5F"/>
                    </a:solidFill>
                    <a:latin typeface="Gill Sans MT" panose="020B0502020104020203" pitchFamily="34" charset="0"/>
                  </a:rPr>
                  <a:t>World</a:t>
                </a:r>
                <a:endParaRPr lang="en-US" sz="1350" dirty="0">
                  <a:solidFill>
                    <a:srgbClr val="002F5F"/>
                  </a:solidFill>
                  <a:latin typeface="Gill Sans MT" panose="020B0502020104020203" pitchFamily="34" charset="0"/>
                </a:endParaRPr>
              </a:p>
            </p:txBody>
          </p:sp>
          <p:sp>
            <p:nvSpPr>
              <p:cNvPr id="76" name="TextBox 75"/>
              <p:cNvSpPr txBox="1"/>
              <p:nvPr/>
            </p:nvSpPr>
            <p:spPr>
              <a:xfrm>
                <a:off x="657967" y="907190"/>
                <a:ext cx="1562988" cy="634151"/>
              </a:xfrm>
              <a:prstGeom prst="rect">
                <a:avLst/>
              </a:prstGeom>
              <a:noFill/>
            </p:spPr>
            <p:txBody>
              <a:bodyPr wrap="none" rtlCol="0">
                <a:spAutoFit/>
              </a:bodyPr>
              <a:lstStyle/>
              <a:p>
                <a:pPr algn="ctr"/>
                <a:r>
                  <a:rPr lang="sv-SE" dirty="0">
                    <a:solidFill>
                      <a:srgbClr val="002F5F"/>
                    </a:solidFill>
                    <a:latin typeface="Gill Sans MT" panose="020B0502020104020203" pitchFamily="34" charset="0"/>
                  </a:rPr>
                  <a:t>SO</a:t>
                </a:r>
                <a:r>
                  <a:rPr lang="sv-SE" baseline="-25000" dirty="0">
                    <a:solidFill>
                      <a:srgbClr val="002F5F"/>
                    </a:solidFill>
                    <a:latin typeface="Gill Sans MT" panose="020B0502020104020203" pitchFamily="34" charset="0"/>
                  </a:rPr>
                  <a:t>2</a:t>
                </a:r>
                <a:r>
                  <a:rPr lang="sv-SE" dirty="0">
                    <a:solidFill>
                      <a:srgbClr val="002F5F"/>
                    </a:solidFill>
                    <a:latin typeface="Gill Sans MT" panose="020B0502020104020203" pitchFamily="34" charset="0"/>
                  </a:rPr>
                  <a:t> emissions</a:t>
                </a:r>
              </a:p>
              <a:p>
                <a:pPr algn="ctr"/>
                <a:r>
                  <a:rPr lang="sv-SE" dirty="0">
                    <a:solidFill>
                      <a:srgbClr val="002F5F"/>
                    </a:solidFill>
                    <a:latin typeface="Gill Sans MT" panose="020B0502020104020203" pitchFamily="34" charset="0"/>
                  </a:rPr>
                  <a:t>[</a:t>
                </a:r>
                <a:r>
                  <a:rPr lang="sv-SE" dirty="0" err="1">
                    <a:solidFill>
                      <a:srgbClr val="002F5F"/>
                    </a:solidFill>
                    <a:latin typeface="Gill Sans MT" panose="020B0502020104020203" pitchFamily="34" charset="0"/>
                  </a:rPr>
                  <a:t>Tg</a:t>
                </a:r>
                <a:r>
                  <a:rPr lang="sv-SE" dirty="0">
                    <a:solidFill>
                      <a:srgbClr val="002F5F"/>
                    </a:solidFill>
                    <a:latin typeface="Gill Sans MT" panose="020B0502020104020203" pitchFamily="34" charset="0"/>
                  </a:rPr>
                  <a:t>(S) yr</a:t>
                </a:r>
                <a:r>
                  <a:rPr lang="sv-SE" baseline="30000" dirty="0">
                    <a:solidFill>
                      <a:srgbClr val="002F5F"/>
                    </a:solidFill>
                    <a:latin typeface="Gill Sans MT" panose="020B0502020104020203" pitchFamily="34" charset="0"/>
                  </a:rPr>
                  <a:t>-1</a:t>
                </a:r>
                <a:r>
                  <a:rPr lang="sv-SE" dirty="0">
                    <a:solidFill>
                      <a:srgbClr val="002F5F"/>
                    </a:solidFill>
                    <a:latin typeface="Gill Sans MT" panose="020B0502020104020203" pitchFamily="34" charset="0"/>
                  </a:rPr>
                  <a:t>]</a:t>
                </a:r>
                <a:endParaRPr lang="en-US" dirty="0">
                  <a:solidFill>
                    <a:srgbClr val="002F5F"/>
                  </a:solidFill>
                  <a:latin typeface="Gill Sans MT" panose="020B0502020104020203" pitchFamily="34" charset="0"/>
                </a:endParaRPr>
              </a:p>
            </p:txBody>
          </p:sp>
        </p:grpSp>
        <p:sp>
          <p:nvSpPr>
            <p:cNvPr id="61" name="Rectangle 60"/>
            <p:cNvSpPr/>
            <p:nvPr/>
          </p:nvSpPr>
          <p:spPr>
            <a:xfrm>
              <a:off x="1260415" y="2003603"/>
              <a:ext cx="1095416" cy="565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Verdana"/>
              </a:endParaRPr>
            </a:p>
          </p:txBody>
        </p:sp>
        <p:sp>
          <p:nvSpPr>
            <p:cNvPr id="62" name="Rectangle 61"/>
            <p:cNvSpPr/>
            <p:nvPr/>
          </p:nvSpPr>
          <p:spPr>
            <a:xfrm>
              <a:off x="323528" y="2492896"/>
              <a:ext cx="360040" cy="2435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Verdana"/>
              </a:endParaRPr>
            </a:p>
          </p:txBody>
        </p:sp>
        <p:sp>
          <p:nvSpPr>
            <p:cNvPr id="63" name="Rectangle 62"/>
            <p:cNvSpPr/>
            <p:nvPr/>
          </p:nvSpPr>
          <p:spPr>
            <a:xfrm>
              <a:off x="251520" y="4581127"/>
              <a:ext cx="3528392" cy="4320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Verdana"/>
              </a:endParaRPr>
            </a:p>
          </p:txBody>
        </p:sp>
        <p:sp>
          <p:nvSpPr>
            <p:cNvPr id="64" name="TextBox 63"/>
            <p:cNvSpPr txBox="1"/>
            <p:nvPr/>
          </p:nvSpPr>
          <p:spPr>
            <a:xfrm>
              <a:off x="467544" y="4509120"/>
              <a:ext cx="611877" cy="332174"/>
            </a:xfrm>
            <a:prstGeom prst="rect">
              <a:avLst/>
            </a:prstGeom>
            <a:noFill/>
          </p:spPr>
          <p:txBody>
            <a:bodyPr wrap="none" rtlCol="0">
              <a:spAutoFit/>
            </a:bodyPr>
            <a:lstStyle/>
            <a:p>
              <a:r>
                <a:rPr lang="sv-SE" sz="1600" dirty="0">
                  <a:solidFill>
                    <a:srgbClr val="002F5F"/>
                  </a:solidFill>
                  <a:latin typeface="Gill Sans MT" panose="020B0502020104020203" pitchFamily="34" charset="0"/>
                </a:rPr>
                <a:t>1980</a:t>
              </a:r>
              <a:endParaRPr lang="en-US" sz="1600" dirty="0">
                <a:solidFill>
                  <a:srgbClr val="002F5F"/>
                </a:solidFill>
                <a:latin typeface="Gill Sans MT" panose="020B0502020104020203" pitchFamily="34" charset="0"/>
              </a:endParaRPr>
            </a:p>
          </p:txBody>
        </p:sp>
        <p:sp>
          <p:nvSpPr>
            <p:cNvPr id="65" name="TextBox 64"/>
            <p:cNvSpPr txBox="1"/>
            <p:nvPr/>
          </p:nvSpPr>
          <p:spPr>
            <a:xfrm>
              <a:off x="1333381" y="4509120"/>
              <a:ext cx="611877" cy="332174"/>
            </a:xfrm>
            <a:prstGeom prst="rect">
              <a:avLst/>
            </a:prstGeom>
            <a:noFill/>
          </p:spPr>
          <p:txBody>
            <a:bodyPr wrap="none" rtlCol="0">
              <a:spAutoFit/>
            </a:bodyPr>
            <a:lstStyle/>
            <a:p>
              <a:r>
                <a:rPr lang="sv-SE" sz="1600" dirty="0">
                  <a:solidFill>
                    <a:srgbClr val="002F5F"/>
                  </a:solidFill>
                  <a:latin typeface="Gill Sans MT" panose="020B0502020104020203" pitchFamily="34" charset="0"/>
                </a:rPr>
                <a:t>1988</a:t>
              </a:r>
              <a:endParaRPr lang="en-US" sz="1600" dirty="0">
                <a:solidFill>
                  <a:srgbClr val="002F5F"/>
                </a:solidFill>
                <a:latin typeface="Gill Sans MT" panose="020B0502020104020203" pitchFamily="34" charset="0"/>
              </a:endParaRPr>
            </a:p>
          </p:txBody>
        </p:sp>
        <p:sp>
          <p:nvSpPr>
            <p:cNvPr id="66" name="TextBox 65"/>
            <p:cNvSpPr txBox="1"/>
            <p:nvPr/>
          </p:nvSpPr>
          <p:spPr>
            <a:xfrm>
              <a:off x="2123728" y="4509120"/>
              <a:ext cx="611877" cy="332174"/>
            </a:xfrm>
            <a:prstGeom prst="rect">
              <a:avLst/>
            </a:prstGeom>
            <a:noFill/>
          </p:spPr>
          <p:txBody>
            <a:bodyPr wrap="none" rtlCol="0">
              <a:spAutoFit/>
            </a:bodyPr>
            <a:lstStyle/>
            <a:p>
              <a:r>
                <a:rPr lang="sv-SE" sz="1600" dirty="0">
                  <a:solidFill>
                    <a:srgbClr val="002F5F"/>
                  </a:solidFill>
                  <a:latin typeface="Gill Sans MT" panose="020B0502020104020203" pitchFamily="34" charset="0"/>
                </a:rPr>
                <a:t>1996</a:t>
              </a:r>
              <a:endParaRPr lang="en-US" sz="1600" dirty="0">
                <a:solidFill>
                  <a:srgbClr val="002F5F"/>
                </a:solidFill>
                <a:latin typeface="Gill Sans MT" panose="020B0502020104020203" pitchFamily="34" charset="0"/>
              </a:endParaRPr>
            </a:p>
          </p:txBody>
        </p:sp>
        <p:sp>
          <p:nvSpPr>
            <p:cNvPr id="67" name="TextBox 66"/>
            <p:cNvSpPr txBox="1"/>
            <p:nvPr/>
          </p:nvSpPr>
          <p:spPr>
            <a:xfrm>
              <a:off x="2989565" y="4509120"/>
              <a:ext cx="611877" cy="332174"/>
            </a:xfrm>
            <a:prstGeom prst="rect">
              <a:avLst/>
            </a:prstGeom>
            <a:noFill/>
          </p:spPr>
          <p:txBody>
            <a:bodyPr wrap="none" rtlCol="0">
              <a:spAutoFit/>
            </a:bodyPr>
            <a:lstStyle/>
            <a:p>
              <a:r>
                <a:rPr lang="sv-SE" sz="1600" dirty="0">
                  <a:solidFill>
                    <a:srgbClr val="002F5F"/>
                  </a:solidFill>
                  <a:latin typeface="Gill Sans MT" panose="020B0502020104020203" pitchFamily="34" charset="0"/>
                </a:rPr>
                <a:t>2004</a:t>
              </a:r>
              <a:endParaRPr lang="en-US" sz="1600" dirty="0">
                <a:solidFill>
                  <a:srgbClr val="002F5F"/>
                </a:solidFill>
                <a:latin typeface="Gill Sans MT" panose="020B0502020104020203" pitchFamily="34" charset="0"/>
              </a:endParaRPr>
            </a:p>
          </p:txBody>
        </p:sp>
        <p:sp>
          <p:nvSpPr>
            <p:cNvPr id="68" name="TextBox 67"/>
            <p:cNvSpPr txBox="1"/>
            <p:nvPr/>
          </p:nvSpPr>
          <p:spPr>
            <a:xfrm>
              <a:off x="1763688" y="4859868"/>
              <a:ext cx="564667" cy="332174"/>
            </a:xfrm>
            <a:prstGeom prst="rect">
              <a:avLst/>
            </a:prstGeom>
            <a:noFill/>
          </p:spPr>
          <p:txBody>
            <a:bodyPr wrap="none" rtlCol="0">
              <a:spAutoFit/>
            </a:bodyPr>
            <a:lstStyle/>
            <a:p>
              <a:r>
                <a:rPr lang="sv-SE" sz="1600" dirty="0" err="1">
                  <a:solidFill>
                    <a:srgbClr val="002F5F"/>
                  </a:solidFill>
                  <a:latin typeface="Gill Sans MT" panose="020B0502020104020203" pitchFamily="34" charset="0"/>
                </a:rPr>
                <a:t>Year</a:t>
              </a:r>
              <a:endParaRPr lang="en-US" sz="1600" dirty="0">
                <a:solidFill>
                  <a:srgbClr val="002F5F"/>
                </a:solidFill>
                <a:latin typeface="Gill Sans MT" panose="020B0502020104020203" pitchFamily="34" charset="0"/>
              </a:endParaRPr>
            </a:p>
          </p:txBody>
        </p:sp>
        <p:sp>
          <p:nvSpPr>
            <p:cNvPr id="69" name="TextBox 68"/>
            <p:cNvSpPr txBox="1"/>
            <p:nvPr/>
          </p:nvSpPr>
          <p:spPr>
            <a:xfrm>
              <a:off x="395536" y="4149080"/>
              <a:ext cx="367917" cy="294427"/>
            </a:xfrm>
            <a:prstGeom prst="rect">
              <a:avLst/>
            </a:prstGeom>
            <a:noFill/>
          </p:spPr>
          <p:txBody>
            <a:bodyPr wrap="none" rtlCol="0">
              <a:spAutoFit/>
            </a:bodyPr>
            <a:lstStyle/>
            <a:p>
              <a:r>
                <a:rPr lang="sv-SE" sz="1350" dirty="0">
                  <a:solidFill>
                    <a:srgbClr val="002F5F"/>
                  </a:solidFill>
                  <a:latin typeface="Gill Sans MT" panose="020B0502020104020203" pitchFamily="34" charset="0"/>
                </a:rPr>
                <a:t>64</a:t>
              </a:r>
              <a:endParaRPr lang="en-US" sz="1350" dirty="0">
                <a:solidFill>
                  <a:srgbClr val="002F5F"/>
                </a:solidFill>
                <a:latin typeface="Gill Sans MT" panose="020B0502020104020203" pitchFamily="34" charset="0"/>
              </a:endParaRPr>
            </a:p>
          </p:txBody>
        </p:sp>
        <p:sp>
          <p:nvSpPr>
            <p:cNvPr id="70" name="TextBox 69"/>
            <p:cNvSpPr txBox="1"/>
            <p:nvPr/>
          </p:nvSpPr>
          <p:spPr>
            <a:xfrm>
              <a:off x="395536" y="3573016"/>
              <a:ext cx="367917" cy="294427"/>
            </a:xfrm>
            <a:prstGeom prst="rect">
              <a:avLst/>
            </a:prstGeom>
            <a:noFill/>
          </p:spPr>
          <p:txBody>
            <a:bodyPr wrap="none" rtlCol="0">
              <a:spAutoFit/>
            </a:bodyPr>
            <a:lstStyle/>
            <a:p>
              <a:r>
                <a:rPr lang="sv-SE" sz="1350" dirty="0">
                  <a:solidFill>
                    <a:srgbClr val="002F5F"/>
                  </a:solidFill>
                  <a:latin typeface="Gill Sans MT" panose="020B0502020104020203" pitchFamily="34" charset="0"/>
                </a:rPr>
                <a:t>72</a:t>
              </a:r>
              <a:endParaRPr lang="en-US" sz="1350" dirty="0">
                <a:solidFill>
                  <a:srgbClr val="002F5F"/>
                </a:solidFill>
                <a:latin typeface="Gill Sans MT" panose="020B0502020104020203" pitchFamily="34" charset="0"/>
              </a:endParaRPr>
            </a:p>
          </p:txBody>
        </p:sp>
        <p:sp>
          <p:nvSpPr>
            <p:cNvPr id="71" name="TextBox 70"/>
            <p:cNvSpPr txBox="1"/>
            <p:nvPr/>
          </p:nvSpPr>
          <p:spPr>
            <a:xfrm>
              <a:off x="395536" y="2924944"/>
              <a:ext cx="367917" cy="294427"/>
            </a:xfrm>
            <a:prstGeom prst="rect">
              <a:avLst/>
            </a:prstGeom>
            <a:noFill/>
          </p:spPr>
          <p:txBody>
            <a:bodyPr wrap="none" rtlCol="0">
              <a:spAutoFit/>
            </a:bodyPr>
            <a:lstStyle/>
            <a:p>
              <a:r>
                <a:rPr lang="sv-SE" sz="1350" dirty="0">
                  <a:solidFill>
                    <a:srgbClr val="002F5F"/>
                  </a:solidFill>
                  <a:latin typeface="Gill Sans MT" panose="020B0502020104020203" pitchFamily="34" charset="0"/>
                </a:rPr>
                <a:t>80</a:t>
              </a:r>
              <a:endParaRPr lang="en-US" sz="1350" dirty="0">
                <a:solidFill>
                  <a:srgbClr val="002F5F"/>
                </a:solidFill>
                <a:latin typeface="Gill Sans MT" panose="020B0502020104020203" pitchFamily="34" charset="0"/>
              </a:endParaRPr>
            </a:p>
          </p:txBody>
        </p:sp>
        <p:sp>
          <p:nvSpPr>
            <p:cNvPr id="72" name="TextBox 71"/>
            <p:cNvSpPr txBox="1"/>
            <p:nvPr/>
          </p:nvSpPr>
          <p:spPr>
            <a:xfrm>
              <a:off x="1307510" y="2045077"/>
              <a:ext cx="890452" cy="294427"/>
            </a:xfrm>
            <a:prstGeom prst="rect">
              <a:avLst/>
            </a:prstGeom>
            <a:noFill/>
          </p:spPr>
          <p:txBody>
            <a:bodyPr wrap="none" rtlCol="0">
              <a:spAutoFit/>
            </a:bodyPr>
            <a:lstStyle/>
            <a:p>
              <a:r>
                <a:rPr lang="sv-SE" sz="1350" dirty="0" err="1">
                  <a:solidFill>
                    <a:srgbClr val="FF0000"/>
                  </a:solidFill>
                  <a:latin typeface="Gill Sans MT" panose="020B0502020104020203" pitchFamily="34" charset="0"/>
                </a:rPr>
                <a:t>Historical</a:t>
              </a:r>
              <a:endParaRPr lang="en-US" sz="1350" dirty="0">
                <a:solidFill>
                  <a:srgbClr val="FF0000"/>
                </a:solidFill>
                <a:latin typeface="Gill Sans MT" panose="020B0502020104020203" pitchFamily="34" charset="0"/>
              </a:endParaRPr>
            </a:p>
          </p:txBody>
        </p:sp>
        <p:sp>
          <p:nvSpPr>
            <p:cNvPr id="73" name="TextBox 72"/>
            <p:cNvSpPr txBox="1"/>
            <p:nvPr/>
          </p:nvSpPr>
          <p:spPr>
            <a:xfrm>
              <a:off x="1307510" y="2261101"/>
              <a:ext cx="837373" cy="294427"/>
            </a:xfrm>
            <a:prstGeom prst="rect">
              <a:avLst/>
            </a:prstGeom>
            <a:noFill/>
          </p:spPr>
          <p:txBody>
            <a:bodyPr wrap="none" rtlCol="0">
              <a:spAutoFit/>
            </a:bodyPr>
            <a:lstStyle/>
            <a:p>
              <a:r>
                <a:rPr lang="sv-SE" sz="1350" dirty="0" err="1">
                  <a:solidFill>
                    <a:srgbClr val="3333FF"/>
                  </a:solidFill>
                  <a:latin typeface="Gill Sans MT" panose="020B0502020104020203" pitchFamily="34" charset="0"/>
                </a:rPr>
                <a:t>Fixed</a:t>
              </a:r>
              <a:r>
                <a:rPr lang="sv-SE" sz="1350" dirty="0">
                  <a:solidFill>
                    <a:srgbClr val="3333FF"/>
                  </a:solidFill>
                  <a:latin typeface="Gill Sans MT" panose="020B0502020104020203" pitchFamily="34" charset="0"/>
                </a:rPr>
                <a:t> EU</a:t>
              </a:r>
              <a:endParaRPr lang="en-US" sz="1350" dirty="0">
                <a:solidFill>
                  <a:srgbClr val="3333FF"/>
                </a:solidFill>
                <a:latin typeface="Gill Sans MT" panose="020B0502020104020203" pitchFamily="34" charset="0"/>
              </a:endParaRPr>
            </a:p>
          </p:txBody>
        </p:sp>
      </p:grpSp>
      <p:sp>
        <p:nvSpPr>
          <p:cNvPr id="77" name="Rectangle 76"/>
          <p:cNvSpPr/>
          <p:nvPr/>
        </p:nvSpPr>
        <p:spPr>
          <a:xfrm>
            <a:off x="7672252" y="5525557"/>
            <a:ext cx="403415" cy="1923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Verdana"/>
            </a:endParaRPr>
          </a:p>
        </p:txBody>
      </p:sp>
      <p:sp>
        <p:nvSpPr>
          <p:cNvPr id="78" name="Rectangle 77"/>
          <p:cNvSpPr/>
          <p:nvPr/>
        </p:nvSpPr>
        <p:spPr>
          <a:xfrm>
            <a:off x="4666807" y="3496393"/>
            <a:ext cx="403415" cy="1923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Verdana"/>
            </a:endParaRPr>
          </a:p>
        </p:txBody>
      </p:sp>
      <p:sp>
        <p:nvSpPr>
          <p:cNvPr id="35" name="Rectangle 2"/>
          <p:cNvSpPr txBox="1">
            <a:spLocks noChangeArrowheads="1"/>
          </p:cNvSpPr>
          <p:nvPr/>
        </p:nvSpPr>
        <p:spPr>
          <a:xfrm>
            <a:off x="1331641" y="541602"/>
            <a:ext cx="6610214" cy="854869"/>
          </a:xfrm>
          <a:prstGeom prst="rect">
            <a:avLst/>
          </a:prstGeom>
        </p:spPr>
        <p:txBody>
          <a:bodyPr vert="horz" lIns="68580" tIns="34290" rIns="68580" bIns="34290" rtlCol="0" anchor="t" anchorCtr="0">
            <a:normAutofit/>
          </a:bodyPr>
          <a:lstStyle>
            <a:lvl1pPr algn="l" defTabSz="914400" rtl="0" eaLnBrk="1" latinLnBrk="0" hangingPunct="1">
              <a:spcBef>
                <a:spcPct val="0"/>
              </a:spcBef>
              <a:buNone/>
              <a:defRPr sz="2600" b="1" kern="1200">
                <a:solidFill>
                  <a:srgbClr val="002F5F"/>
                </a:solidFill>
                <a:latin typeface="+mj-lt"/>
                <a:ea typeface="+mj-ea"/>
                <a:cs typeface="+mj-cs"/>
              </a:defRPr>
            </a:lvl1pPr>
          </a:lstStyle>
          <a:p>
            <a:r>
              <a:rPr lang="sv-SE" sz="2550" dirty="0" err="1">
                <a:latin typeface="Gill Sans MT" pitchFamily="34" charset="0"/>
              </a:rPr>
              <a:t>Effect</a:t>
            </a:r>
            <a:r>
              <a:rPr lang="sv-SE" sz="2550" dirty="0">
                <a:latin typeface="Gill Sans MT" pitchFamily="34" charset="0"/>
              </a:rPr>
              <a:t> of </a:t>
            </a:r>
            <a:r>
              <a:rPr lang="sv-SE" sz="2550" dirty="0" err="1">
                <a:latin typeface="Gill Sans MT" pitchFamily="34" charset="0"/>
              </a:rPr>
              <a:t>reduced</a:t>
            </a:r>
            <a:r>
              <a:rPr lang="sv-SE" sz="2550" dirty="0">
                <a:latin typeface="Gill Sans MT" pitchFamily="34" charset="0"/>
              </a:rPr>
              <a:t> </a:t>
            </a:r>
            <a:r>
              <a:rPr lang="sv-SE" sz="2550" dirty="0" err="1">
                <a:latin typeface="Gill Sans MT" pitchFamily="34" charset="0"/>
              </a:rPr>
              <a:t>European</a:t>
            </a:r>
            <a:r>
              <a:rPr lang="sv-SE" sz="2550" dirty="0">
                <a:latin typeface="Gill Sans MT" pitchFamily="34" charset="0"/>
              </a:rPr>
              <a:t> SO</a:t>
            </a:r>
            <a:r>
              <a:rPr lang="sv-SE" sz="2550" baseline="-25000" dirty="0">
                <a:latin typeface="Gill Sans MT" pitchFamily="34" charset="0"/>
              </a:rPr>
              <a:t>2</a:t>
            </a:r>
            <a:r>
              <a:rPr lang="sv-SE" sz="2550" dirty="0">
                <a:latin typeface="Gill Sans MT" pitchFamily="34" charset="0"/>
              </a:rPr>
              <a:t> emissions </a:t>
            </a:r>
          </a:p>
          <a:p>
            <a:endParaRPr lang="sv-SE" sz="2100" dirty="0">
              <a:latin typeface="Gill Sans MT" pitchFamily="34" charset="0"/>
            </a:endParaRPr>
          </a:p>
        </p:txBody>
      </p:sp>
      <p:sp>
        <p:nvSpPr>
          <p:cNvPr id="2" name="Rectangle 1"/>
          <p:cNvSpPr/>
          <p:nvPr/>
        </p:nvSpPr>
        <p:spPr>
          <a:xfrm>
            <a:off x="2442158" y="2103120"/>
            <a:ext cx="1223925" cy="293145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Verdana"/>
            </a:endParaRPr>
          </a:p>
        </p:txBody>
      </p:sp>
      <p:grpSp>
        <p:nvGrpSpPr>
          <p:cNvPr id="5" name="Group 4"/>
          <p:cNvGrpSpPr/>
          <p:nvPr/>
        </p:nvGrpSpPr>
        <p:grpSpPr>
          <a:xfrm>
            <a:off x="4975844" y="1329771"/>
            <a:ext cx="2792144" cy="2471688"/>
            <a:chOff x="4932040" y="630027"/>
            <a:chExt cx="3722859" cy="3295583"/>
          </a:xfrm>
        </p:grpSpPr>
        <p:sp>
          <p:nvSpPr>
            <p:cNvPr id="4" name="TextBox 3"/>
            <p:cNvSpPr txBox="1"/>
            <p:nvPr/>
          </p:nvSpPr>
          <p:spPr>
            <a:xfrm>
              <a:off x="5092551" y="630027"/>
              <a:ext cx="3401838" cy="400109"/>
            </a:xfrm>
            <a:prstGeom prst="rect">
              <a:avLst/>
            </a:prstGeom>
            <a:noFill/>
          </p:spPr>
          <p:txBody>
            <a:bodyPr wrap="square" rtlCol="0">
              <a:spAutoFit/>
            </a:bodyPr>
            <a:lstStyle/>
            <a:p>
              <a:pPr algn="ctr"/>
              <a:r>
                <a:rPr lang="sv-SE" sz="1350" dirty="0">
                  <a:solidFill>
                    <a:srgbClr val="002F5F"/>
                  </a:solidFill>
                  <a:latin typeface="Gill Sans MT" panose="020B0502020104020203" pitchFamily="34" charset="0"/>
                </a:rPr>
                <a:t>Aerosol </a:t>
              </a:r>
              <a:r>
                <a:rPr lang="sv-SE" sz="1350" dirty="0" err="1">
                  <a:solidFill>
                    <a:srgbClr val="002F5F"/>
                  </a:solidFill>
                  <a:latin typeface="Gill Sans MT" panose="020B0502020104020203" pitchFamily="34" charset="0"/>
                </a:rPr>
                <a:t>optical</a:t>
              </a:r>
              <a:r>
                <a:rPr lang="sv-SE" sz="1350" dirty="0">
                  <a:solidFill>
                    <a:srgbClr val="002F5F"/>
                  </a:solidFill>
                  <a:latin typeface="Gill Sans MT" panose="020B0502020104020203" pitchFamily="34" charset="0"/>
                </a:rPr>
                <a:t> </a:t>
              </a:r>
              <a:r>
                <a:rPr lang="sv-SE" sz="1350" dirty="0" err="1">
                  <a:solidFill>
                    <a:srgbClr val="002F5F"/>
                  </a:solidFill>
                  <a:latin typeface="Gill Sans MT" panose="020B0502020104020203" pitchFamily="34" charset="0"/>
                </a:rPr>
                <a:t>depth</a:t>
              </a:r>
              <a:endParaRPr lang="en-US" sz="1350" dirty="0">
                <a:solidFill>
                  <a:srgbClr val="002F5F"/>
                </a:solidFill>
                <a:latin typeface="Gill Sans MT" panose="020B0502020104020203" pitchFamily="34" charset="0"/>
              </a:endParaRPr>
            </a:p>
          </p:txBody>
        </p:sp>
        <p:sp>
          <p:nvSpPr>
            <p:cNvPr id="38" name="TextBox 37"/>
            <p:cNvSpPr txBox="1"/>
            <p:nvPr/>
          </p:nvSpPr>
          <p:spPr>
            <a:xfrm>
              <a:off x="4932040" y="3525501"/>
              <a:ext cx="3722859" cy="400109"/>
            </a:xfrm>
            <a:prstGeom prst="rect">
              <a:avLst/>
            </a:prstGeom>
            <a:noFill/>
          </p:spPr>
          <p:txBody>
            <a:bodyPr wrap="square" rtlCol="0">
              <a:spAutoFit/>
            </a:bodyPr>
            <a:lstStyle/>
            <a:p>
              <a:pPr algn="ctr"/>
              <a:r>
                <a:rPr lang="sv-SE" sz="1350" dirty="0">
                  <a:solidFill>
                    <a:srgbClr val="002F5F"/>
                  </a:solidFill>
                  <a:latin typeface="Gill Sans MT" panose="020B0502020104020203" pitchFamily="34" charset="0"/>
                </a:rPr>
                <a:t>Cloud </a:t>
              </a:r>
              <a:r>
                <a:rPr lang="sv-SE" sz="1350" dirty="0" err="1">
                  <a:solidFill>
                    <a:srgbClr val="002F5F"/>
                  </a:solidFill>
                  <a:latin typeface="Gill Sans MT" panose="020B0502020104020203" pitchFamily="34" charset="0"/>
                </a:rPr>
                <a:t>droplet</a:t>
              </a:r>
              <a:r>
                <a:rPr lang="sv-SE" sz="1350" dirty="0">
                  <a:solidFill>
                    <a:srgbClr val="002F5F"/>
                  </a:solidFill>
                  <a:latin typeface="Gill Sans MT" panose="020B0502020104020203" pitchFamily="34" charset="0"/>
                </a:rPr>
                <a:t> </a:t>
              </a:r>
              <a:r>
                <a:rPr lang="sv-SE" sz="1350" dirty="0" err="1">
                  <a:solidFill>
                    <a:srgbClr val="002F5F"/>
                  </a:solidFill>
                  <a:latin typeface="Gill Sans MT" panose="020B0502020104020203" pitchFamily="34" charset="0"/>
                </a:rPr>
                <a:t>number</a:t>
              </a:r>
              <a:r>
                <a:rPr lang="sv-SE" sz="1350" dirty="0">
                  <a:solidFill>
                    <a:srgbClr val="002F5F"/>
                  </a:solidFill>
                  <a:latin typeface="Gill Sans MT" panose="020B0502020104020203" pitchFamily="34" charset="0"/>
                </a:rPr>
                <a:t> </a:t>
              </a:r>
              <a:r>
                <a:rPr lang="sv-SE" sz="1350" dirty="0" err="1">
                  <a:solidFill>
                    <a:srgbClr val="002F5F"/>
                  </a:solidFill>
                  <a:latin typeface="Gill Sans MT" panose="020B0502020104020203" pitchFamily="34" charset="0"/>
                </a:rPr>
                <a:t>concentration</a:t>
              </a:r>
              <a:r>
                <a:rPr lang="sv-SE" sz="1350" dirty="0">
                  <a:solidFill>
                    <a:srgbClr val="002F5F"/>
                  </a:solidFill>
                  <a:latin typeface="Gill Sans MT" panose="020B0502020104020203" pitchFamily="34" charset="0"/>
                </a:rPr>
                <a:t> </a:t>
              </a:r>
              <a:endParaRPr lang="en-US" sz="1350" dirty="0">
                <a:solidFill>
                  <a:srgbClr val="002F5F"/>
                </a:solidFill>
                <a:latin typeface="Gill Sans MT" panose="020B0502020104020203" pitchFamily="34" charset="0"/>
              </a:endParaRPr>
            </a:p>
          </p:txBody>
        </p:sp>
      </p:grpSp>
      <p:sp>
        <p:nvSpPr>
          <p:cNvPr id="3" name="TextBox 2"/>
          <p:cNvSpPr txBox="1"/>
          <p:nvPr/>
        </p:nvSpPr>
        <p:spPr>
          <a:xfrm>
            <a:off x="1026129" y="6294299"/>
            <a:ext cx="2832057" cy="369332"/>
          </a:xfrm>
          <a:prstGeom prst="rect">
            <a:avLst/>
          </a:prstGeom>
          <a:noFill/>
        </p:spPr>
        <p:txBody>
          <a:bodyPr wrap="none" rtlCol="0">
            <a:spAutoFit/>
          </a:bodyPr>
          <a:lstStyle/>
          <a:p>
            <a:r>
              <a:rPr lang="en-US" dirty="0">
                <a:solidFill>
                  <a:srgbClr val="002F5F"/>
                </a:solidFill>
                <a:latin typeface="Gill Sans MT" panose="020B0502020104020203" pitchFamily="34" charset="0"/>
              </a:rPr>
              <a:t>Acosta Navarro et al. (2016)</a:t>
            </a:r>
          </a:p>
        </p:txBody>
      </p:sp>
      <p:sp>
        <p:nvSpPr>
          <p:cNvPr id="6" name="Rectangle 5">
            <a:extLst>
              <a:ext uri="{FF2B5EF4-FFF2-40B4-BE49-F238E27FC236}">
                <a16:creationId xmlns:a16="http://schemas.microsoft.com/office/drawing/2014/main" xmlns="" id="{011AAB48-A027-844C-B54A-40BAD3A90022}"/>
              </a:ext>
            </a:extLst>
          </p:cNvPr>
          <p:cNvSpPr/>
          <p:nvPr/>
        </p:nvSpPr>
        <p:spPr>
          <a:xfrm>
            <a:off x="4666807" y="3545723"/>
            <a:ext cx="3275048" cy="224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18232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6836F3A-E639-40A3-8AEB-E900244604F0}" type="slidenum">
              <a:rPr lang="sv-SE">
                <a:solidFill>
                  <a:srgbClr val="002F5F">
                    <a:tint val="75000"/>
                  </a:srgbClr>
                </a:solidFill>
                <a:latin typeface="Verdana"/>
              </a:rPr>
              <a:pPr/>
              <a:t>8</a:t>
            </a:fld>
            <a:endParaRPr lang="sv-SE">
              <a:solidFill>
                <a:srgbClr val="002F5F">
                  <a:tint val="75000"/>
                </a:srgbClr>
              </a:solidFill>
              <a:latin typeface="Verdana"/>
            </a:endParaRPr>
          </a:p>
        </p:txBody>
      </p:sp>
      <p:pic>
        <p:nvPicPr>
          <p:cNvPr id="7171" name="Picture 3" descr="C:\Users\aekma\Dropbox\artiklar\vidya\submission\Fi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2745" r="49746" b="-2399"/>
          <a:stretch/>
        </p:blipFill>
        <p:spPr bwMode="auto">
          <a:xfrm>
            <a:off x="1554610" y="1887637"/>
            <a:ext cx="3125402" cy="213542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91440" y="1447282"/>
            <a:ext cx="8892540" cy="3741191"/>
            <a:chOff x="539552" y="1916832"/>
            <a:chExt cx="8292346" cy="2847238"/>
          </a:xfrm>
        </p:grpSpPr>
        <p:pic>
          <p:nvPicPr>
            <p:cNvPr id="10" name="Picture 3" descr="C:\Users\aekma\Dropbox\artiklar\vidya\submission\Fig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2745" b="-2399"/>
            <a:stretch/>
          </p:blipFill>
          <p:spPr bwMode="auto">
            <a:xfrm>
              <a:off x="539552" y="1916832"/>
              <a:ext cx="8292346" cy="284723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812359" y="4211795"/>
              <a:ext cx="551861" cy="400109"/>
            </a:xfrm>
            <a:prstGeom prst="rect">
              <a:avLst/>
            </a:prstGeom>
            <a:solidFill>
              <a:schemeClr val="bg1"/>
            </a:solidFill>
          </p:spPr>
          <p:txBody>
            <a:bodyPr wrap="none" rtlCol="0">
              <a:spAutoFit/>
            </a:bodyPr>
            <a:lstStyle/>
            <a:p>
              <a:r>
                <a:rPr lang="sv-SE" sz="1350" dirty="0">
                  <a:solidFill>
                    <a:srgbClr val="002F5F"/>
                  </a:solidFill>
                  <a:latin typeface="Gill Sans MT" panose="020B0502020104020203" pitchFamily="34" charset="0"/>
                </a:rPr>
                <a:t>[K]</a:t>
              </a:r>
              <a:endParaRPr lang="en-US" sz="1350" dirty="0">
                <a:solidFill>
                  <a:srgbClr val="002F5F"/>
                </a:solidFill>
                <a:latin typeface="Gill Sans MT" panose="020B0502020104020203" pitchFamily="34" charset="0"/>
              </a:endParaRPr>
            </a:p>
          </p:txBody>
        </p:sp>
      </p:grpSp>
      <p:sp>
        <p:nvSpPr>
          <p:cNvPr id="12" name="Rectangle 2"/>
          <p:cNvSpPr txBox="1">
            <a:spLocks noChangeArrowheads="1"/>
          </p:cNvSpPr>
          <p:nvPr/>
        </p:nvSpPr>
        <p:spPr>
          <a:xfrm>
            <a:off x="4689904" y="914739"/>
            <a:ext cx="3913738" cy="368815"/>
          </a:xfrm>
          <a:prstGeom prst="rect">
            <a:avLst/>
          </a:prstGeom>
        </p:spPr>
        <p:txBody>
          <a:bodyPr vert="horz" lIns="68580" tIns="34290" rIns="68580" bIns="34290" rtlCol="0" anchor="t" anchorCtr="0">
            <a:noAutofit/>
          </a:bodyPr>
          <a:lstStyle>
            <a:lvl1pPr algn="l" defTabSz="914400" rtl="0" eaLnBrk="1" latinLnBrk="0" hangingPunct="1">
              <a:spcBef>
                <a:spcPct val="0"/>
              </a:spcBef>
              <a:buNone/>
              <a:defRPr sz="2600" b="1" kern="1200">
                <a:solidFill>
                  <a:srgbClr val="002F5F"/>
                </a:solidFill>
                <a:latin typeface="+mj-lt"/>
                <a:ea typeface="+mj-ea"/>
                <a:cs typeface="+mj-cs"/>
              </a:defRPr>
            </a:lvl1pPr>
          </a:lstStyle>
          <a:p>
            <a:pPr algn="ctr"/>
            <a:r>
              <a:rPr lang="sv-SE" sz="2000" b="0" dirty="0">
                <a:solidFill>
                  <a:srgbClr val="000000"/>
                </a:solidFill>
                <a:latin typeface="Gill Sans MT" pitchFamily="34" charset="0"/>
              </a:rPr>
              <a:t>Surface </a:t>
            </a:r>
            <a:r>
              <a:rPr lang="sv-SE" sz="2000" b="0" dirty="0" err="1">
                <a:solidFill>
                  <a:srgbClr val="000000"/>
                </a:solidFill>
                <a:latin typeface="Gill Sans MT" pitchFamily="34" charset="0"/>
              </a:rPr>
              <a:t>temperature</a:t>
            </a:r>
            <a:r>
              <a:rPr lang="sv-SE" sz="2000" b="0" dirty="0">
                <a:solidFill>
                  <a:srgbClr val="000000"/>
                </a:solidFill>
                <a:latin typeface="Gill Sans MT" pitchFamily="34" charset="0"/>
              </a:rPr>
              <a:t> </a:t>
            </a:r>
            <a:r>
              <a:rPr lang="sv-SE" sz="2000" b="0" dirty="0" err="1">
                <a:solidFill>
                  <a:srgbClr val="000000"/>
                </a:solidFill>
                <a:latin typeface="Gill Sans MT" pitchFamily="34" charset="0"/>
              </a:rPr>
              <a:t>change</a:t>
            </a:r>
            <a:endParaRPr lang="sv-SE" sz="2000" b="0" dirty="0">
              <a:solidFill>
                <a:srgbClr val="000000"/>
              </a:solidFill>
              <a:latin typeface="Gill Sans MT" pitchFamily="34" charset="0"/>
            </a:endParaRPr>
          </a:p>
        </p:txBody>
      </p:sp>
      <p:sp>
        <p:nvSpPr>
          <p:cNvPr id="9" name="TextBox 8"/>
          <p:cNvSpPr txBox="1"/>
          <p:nvPr/>
        </p:nvSpPr>
        <p:spPr>
          <a:xfrm>
            <a:off x="3935044" y="3561823"/>
            <a:ext cx="708848" cy="300082"/>
          </a:xfrm>
          <a:prstGeom prst="rect">
            <a:avLst/>
          </a:prstGeom>
          <a:solidFill>
            <a:schemeClr val="bg1"/>
          </a:solidFill>
        </p:spPr>
        <p:txBody>
          <a:bodyPr wrap="none" rtlCol="0">
            <a:spAutoFit/>
          </a:bodyPr>
          <a:lstStyle/>
          <a:p>
            <a:r>
              <a:rPr lang="sv-SE" sz="1350" dirty="0">
                <a:solidFill>
                  <a:srgbClr val="002F5F"/>
                </a:solidFill>
                <a:latin typeface="Gill Sans MT" panose="020B0502020104020203" pitchFamily="34" charset="0"/>
              </a:rPr>
              <a:t>[Wm</a:t>
            </a:r>
            <a:r>
              <a:rPr lang="sv-SE" sz="1350" baseline="30000" dirty="0">
                <a:solidFill>
                  <a:srgbClr val="002F5F"/>
                </a:solidFill>
                <a:latin typeface="Gill Sans MT" panose="020B0502020104020203" pitchFamily="34" charset="0"/>
              </a:rPr>
              <a:t>-2</a:t>
            </a:r>
            <a:r>
              <a:rPr lang="sv-SE" sz="1350" dirty="0">
                <a:solidFill>
                  <a:srgbClr val="002F5F"/>
                </a:solidFill>
                <a:latin typeface="Gill Sans MT" panose="020B0502020104020203" pitchFamily="34" charset="0"/>
              </a:rPr>
              <a:t>]</a:t>
            </a:r>
            <a:endParaRPr lang="en-US" sz="1350" dirty="0">
              <a:solidFill>
                <a:srgbClr val="002F5F"/>
              </a:solidFill>
              <a:latin typeface="Gill Sans MT" panose="020B0502020104020203" pitchFamily="34" charset="0"/>
            </a:endParaRPr>
          </a:p>
        </p:txBody>
      </p:sp>
      <p:sp>
        <p:nvSpPr>
          <p:cNvPr id="6" name="textruta 3"/>
          <p:cNvSpPr txBox="1"/>
          <p:nvPr/>
        </p:nvSpPr>
        <p:spPr>
          <a:xfrm>
            <a:off x="525392" y="5173335"/>
            <a:ext cx="6074996" cy="369332"/>
          </a:xfrm>
          <a:prstGeom prst="rect">
            <a:avLst/>
          </a:prstGeom>
          <a:noFill/>
        </p:spPr>
        <p:txBody>
          <a:bodyPr wrap="none" rtlCol="0">
            <a:spAutoFit/>
          </a:bodyPr>
          <a:lstStyle/>
          <a:p>
            <a:r>
              <a:rPr lang="en-US" dirty="0">
                <a:solidFill>
                  <a:srgbClr val="002F5F"/>
                </a:solidFill>
                <a:latin typeface="Gill Sans MT" panose="020B0502020104020203" pitchFamily="34" charset="0"/>
              </a:rPr>
              <a:t>Dotted areas indicate significance at 95% level (student’s t-test)</a:t>
            </a:r>
          </a:p>
        </p:txBody>
      </p:sp>
      <p:sp>
        <p:nvSpPr>
          <p:cNvPr id="11" name="Rectangle 2"/>
          <p:cNvSpPr txBox="1">
            <a:spLocks noChangeArrowheads="1"/>
          </p:cNvSpPr>
          <p:nvPr/>
        </p:nvSpPr>
        <p:spPr>
          <a:xfrm>
            <a:off x="1005841" y="826035"/>
            <a:ext cx="2978088" cy="550193"/>
          </a:xfrm>
          <a:prstGeom prst="rect">
            <a:avLst/>
          </a:prstGeom>
        </p:spPr>
        <p:txBody>
          <a:bodyPr vert="horz" lIns="68580" tIns="34290" rIns="68580" bIns="34290" rtlCol="0" anchor="t" anchorCtr="0">
            <a:noAutofit/>
          </a:bodyPr>
          <a:lstStyle>
            <a:lvl1pPr algn="l" defTabSz="914400" rtl="0" eaLnBrk="1" latinLnBrk="0" hangingPunct="1">
              <a:spcBef>
                <a:spcPct val="0"/>
              </a:spcBef>
              <a:buNone/>
              <a:defRPr sz="2600" b="1" kern="1200">
                <a:solidFill>
                  <a:srgbClr val="002F5F"/>
                </a:solidFill>
                <a:latin typeface="+mj-lt"/>
                <a:ea typeface="+mj-ea"/>
                <a:cs typeface="+mj-cs"/>
              </a:defRPr>
            </a:lvl1pPr>
          </a:lstStyle>
          <a:p>
            <a:pPr algn="ctr"/>
            <a:r>
              <a:rPr lang="sv-SE" sz="2000" b="0" dirty="0">
                <a:solidFill>
                  <a:srgbClr val="000000"/>
                </a:solidFill>
                <a:latin typeface="Gill Sans MT" pitchFamily="34" charset="0"/>
              </a:rPr>
              <a:t>Top of the atmosphere</a:t>
            </a:r>
          </a:p>
          <a:p>
            <a:pPr algn="ctr"/>
            <a:r>
              <a:rPr lang="sv-SE" sz="2000" b="0" dirty="0">
                <a:solidFill>
                  <a:srgbClr val="000000"/>
                </a:solidFill>
                <a:latin typeface="Gill Sans MT" pitchFamily="34" charset="0"/>
              </a:rPr>
              <a:t> net radiation change</a:t>
            </a:r>
          </a:p>
        </p:txBody>
      </p:sp>
      <p:graphicFrame>
        <p:nvGraphicFramePr>
          <p:cNvPr id="13" name="Table 12"/>
          <p:cNvGraphicFramePr>
            <a:graphicFrameLocks noGrp="1"/>
          </p:cNvGraphicFramePr>
          <p:nvPr>
            <p:extLst>
              <p:ext uri="{D42A27DB-BD31-4B8C-83A1-F6EECF244321}">
                <p14:modId xmlns:p14="http://schemas.microsoft.com/office/powerpoint/2010/main" val="313923581"/>
              </p:ext>
            </p:extLst>
          </p:nvPr>
        </p:nvGraphicFramePr>
        <p:xfrm>
          <a:off x="1439652" y="5550954"/>
          <a:ext cx="6372710" cy="891540"/>
        </p:xfrm>
        <a:graphic>
          <a:graphicData uri="http://schemas.openxmlformats.org/drawingml/2006/table">
            <a:tbl>
              <a:tblPr firstRow="1" bandRow="1">
                <a:tableStyleId>{073A0DAA-6AF3-43AB-8588-CEC1D06C72B9}</a:tableStyleId>
              </a:tblPr>
              <a:tblGrid>
                <a:gridCol w="2627345">
                  <a:extLst>
                    <a:ext uri="{9D8B030D-6E8A-4147-A177-3AD203B41FA5}">
                      <a16:colId xmlns:a16="http://schemas.microsoft.com/office/drawing/2014/main" xmlns="" val="20000"/>
                    </a:ext>
                  </a:extLst>
                </a:gridCol>
                <a:gridCol w="1900633">
                  <a:extLst>
                    <a:ext uri="{9D8B030D-6E8A-4147-A177-3AD203B41FA5}">
                      <a16:colId xmlns:a16="http://schemas.microsoft.com/office/drawing/2014/main" xmlns="" val="20001"/>
                    </a:ext>
                  </a:extLst>
                </a:gridCol>
                <a:gridCol w="1844732">
                  <a:extLst>
                    <a:ext uri="{9D8B030D-6E8A-4147-A177-3AD203B41FA5}">
                      <a16:colId xmlns:a16="http://schemas.microsoft.com/office/drawing/2014/main" xmlns="" val="20002"/>
                    </a:ext>
                  </a:extLst>
                </a:gridCol>
              </a:tblGrid>
              <a:tr h="297180">
                <a:tc>
                  <a:txBody>
                    <a:bodyPr/>
                    <a:lstStyle/>
                    <a:p>
                      <a:endParaRPr lang="en-US" sz="1500" dirty="0">
                        <a:latin typeface="Gill Sans MT" panose="020B0502020104020203" pitchFamily="34" charset="0"/>
                      </a:endParaRPr>
                    </a:p>
                  </a:txBody>
                  <a:tcPr marL="68580" marR="68580" marT="34290" marB="34290"/>
                </a:tc>
                <a:tc>
                  <a:txBody>
                    <a:bodyPr/>
                    <a:lstStyle/>
                    <a:p>
                      <a:pPr algn="ctr"/>
                      <a:r>
                        <a:rPr lang="sv-SE" sz="1500" dirty="0" err="1">
                          <a:latin typeface="Gill Sans MT" panose="020B0502020104020203" pitchFamily="34" charset="0"/>
                        </a:rPr>
                        <a:t>Europe</a:t>
                      </a:r>
                      <a:r>
                        <a:rPr lang="sv-SE" sz="1500" dirty="0">
                          <a:latin typeface="Gill Sans MT" panose="020B0502020104020203" pitchFamily="34" charset="0"/>
                        </a:rPr>
                        <a:t> (35N-70N)</a:t>
                      </a:r>
                      <a:endParaRPr lang="en-US" sz="1500" dirty="0">
                        <a:latin typeface="Gill Sans MT" panose="020B0502020104020203" pitchFamily="34" charset="0"/>
                      </a:endParaRPr>
                    </a:p>
                  </a:txBody>
                  <a:tcPr marL="68580" marR="68580" marT="34290" marB="34290"/>
                </a:tc>
                <a:tc>
                  <a:txBody>
                    <a:bodyPr/>
                    <a:lstStyle/>
                    <a:p>
                      <a:pPr algn="ctr"/>
                      <a:r>
                        <a:rPr lang="sv-SE" sz="1500" dirty="0">
                          <a:latin typeface="Gill Sans MT" panose="020B0502020104020203" pitchFamily="34" charset="0"/>
                        </a:rPr>
                        <a:t>Arctic (70N-90N)</a:t>
                      </a:r>
                      <a:endParaRPr lang="en-US" sz="1500" dirty="0">
                        <a:latin typeface="Gill Sans MT" panose="020B0502020104020203" pitchFamily="34" charset="0"/>
                      </a:endParaRPr>
                    </a:p>
                  </a:txBody>
                  <a:tcPr marL="68580" marR="68580" marT="34290" marB="34290"/>
                </a:tc>
                <a:extLst>
                  <a:ext uri="{0D108BD9-81ED-4DB2-BD59-A6C34878D82A}">
                    <a16:rowId xmlns:a16="http://schemas.microsoft.com/office/drawing/2014/main" xmlns="" val="10000"/>
                  </a:ext>
                </a:extLst>
              </a:tr>
              <a:tr h="2971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500" dirty="0">
                          <a:latin typeface="Gill Sans MT" panose="020B0502020104020203" pitchFamily="34" charset="0"/>
                        </a:rPr>
                        <a:t>TOA </a:t>
                      </a:r>
                      <a:r>
                        <a:rPr lang="sv-SE" sz="1500" dirty="0" err="1">
                          <a:latin typeface="Gill Sans MT" panose="020B0502020104020203" pitchFamily="34" charset="0"/>
                        </a:rPr>
                        <a:t>Radiation</a:t>
                      </a:r>
                      <a:r>
                        <a:rPr lang="sv-SE" sz="1500" dirty="0">
                          <a:latin typeface="Gill Sans MT" panose="020B0502020104020203" pitchFamily="34" charset="0"/>
                        </a:rPr>
                        <a:t> </a:t>
                      </a:r>
                      <a:r>
                        <a:rPr lang="sv-SE" sz="1500" dirty="0" err="1">
                          <a:latin typeface="Gill Sans MT" panose="020B0502020104020203" pitchFamily="34" charset="0"/>
                        </a:rPr>
                        <a:t>change</a:t>
                      </a:r>
                      <a:r>
                        <a:rPr lang="sv-SE" sz="1500" dirty="0">
                          <a:latin typeface="Gill Sans MT" panose="020B0502020104020203" pitchFamily="34" charset="0"/>
                        </a:rPr>
                        <a:t> [Wm</a:t>
                      </a:r>
                      <a:r>
                        <a:rPr lang="sv-SE" sz="1500" baseline="30000" dirty="0">
                          <a:latin typeface="Gill Sans MT" panose="020B0502020104020203" pitchFamily="34" charset="0"/>
                        </a:rPr>
                        <a:t>-2</a:t>
                      </a:r>
                      <a:r>
                        <a:rPr lang="sv-SE" sz="1500" dirty="0">
                          <a:latin typeface="Gill Sans MT" panose="020B0502020104020203" pitchFamily="34" charset="0"/>
                        </a:rPr>
                        <a:t>]</a:t>
                      </a:r>
                      <a:endParaRPr lang="en-US" sz="1500" dirty="0">
                        <a:latin typeface="Gill Sans MT" panose="020B0502020104020203" pitchFamily="34" charset="0"/>
                      </a:endParaRPr>
                    </a:p>
                  </a:txBody>
                  <a:tcPr marL="68580" marR="68580" marT="34290" marB="34290"/>
                </a:tc>
                <a:tc>
                  <a:txBody>
                    <a:bodyPr/>
                    <a:lstStyle/>
                    <a:p>
                      <a:pPr algn="ctr"/>
                      <a:r>
                        <a:rPr lang="sv-SE" sz="1500" dirty="0">
                          <a:latin typeface="Gill Sans MT" panose="020B0502020104020203" pitchFamily="34" charset="0"/>
                        </a:rPr>
                        <a:t>1.19</a:t>
                      </a:r>
                      <a:endParaRPr lang="en-US" sz="1500" dirty="0">
                        <a:latin typeface="Gill Sans MT" panose="020B0502020104020203" pitchFamily="34" charset="0"/>
                      </a:endParaRPr>
                    </a:p>
                  </a:txBody>
                  <a:tcPr marL="68580" marR="68580" marT="34290" marB="34290"/>
                </a:tc>
                <a:tc>
                  <a:txBody>
                    <a:bodyPr/>
                    <a:lstStyle/>
                    <a:p>
                      <a:pPr algn="ctr"/>
                      <a:r>
                        <a:rPr lang="sv-SE" sz="1500" dirty="0">
                          <a:latin typeface="Gill Sans MT" panose="020B0502020104020203" pitchFamily="34" charset="0"/>
                        </a:rPr>
                        <a:t>0.26</a:t>
                      </a:r>
                      <a:endParaRPr lang="en-US" sz="1500" dirty="0">
                        <a:latin typeface="Gill Sans MT" panose="020B0502020104020203" pitchFamily="34" charset="0"/>
                      </a:endParaRPr>
                    </a:p>
                  </a:txBody>
                  <a:tcPr marL="68580" marR="68580" marT="34290" marB="34290"/>
                </a:tc>
                <a:extLst>
                  <a:ext uri="{0D108BD9-81ED-4DB2-BD59-A6C34878D82A}">
                    <a16:rowId xmlns:a16="http://schemas.microsoft.com/office/drawing/2014/main" xmlns="" val="10001"/>
                  </a:ext>
                </a:extLst>
              </a:tr>
              <a:tr h="297180">
                <a:tc>
                  <a:txBody>
                    <a:bodyPr/>
                    <a:lstStyle/>
                    <a:p>
                      <a:r>
                        <a:rPr lang="sv-SE" sz="1500" dirty="0">
                          <a:latin typeface="Gill Sans MT" panose="020B0502020104020203" pitchFamily="34" charset="0"/>
                          <a:sym typeface="Symbol" panose="05050102010706020507" pitchFamily="18" charset="2"/>
                        </a:rPr>
                        <a:t>Surface temperature change [K]</a:t>
                      </a:r>
                      <a:endParaRPr lang="en-US" sz="1500" dirty="0">
                        <a:latin typeface="Gill Sans MT" panose="020B0502020104020203" pitchFamily="34" charset="0"/>
                      </a:endParaRPr>
                    </a:p>
                  </a:txBody>
                  <a:tcPr marL="68580" marR="68580" marT="34290" marB="34290"/>
                </a:tc>
                <a:tc>
                  <a:txBody>
                    <a:bodyPr/>
                    <a:lstStyle/>
                    <a:p>
                      <a:pPr algn="ctr"/>
                      <a:r>
                        <a:rPr lang="sv-SE" sz="1500" dirty="0">
                          <a:latin typeface="Gill Sans MT" panose="020B0502020104020203" pitchFamily="34" charset="0"/>
                        </a:rPr>
                        <a:t>0.13</a:t>
                      </a:r>
                      <a:endParaRPr lang="en-US" sz="1500" dirty="0">
                        <a:latin typeface="Gill Sans MT" panose="020B0502020104020203" pitchFamily="34" charset="0"/>
                      </a:endParaRPr>
                    </a:p>
                  </a:txBody>
                  <a:tcPr marL="68580" marR="68580" marT="34290" marB="34290"/>
                </a:tc>
                <a:tc>
                  <a:txBody>
                    <a:bodyPr/>
                    <a:lstStyle/>
                    <a:p>
                      <a:pPr algn="ctr"/>
                      <a:r>
                        <a:rPr lang="sv-SE" sz="1500" dirty="0">
                          <a:latin typeface="Gill Sans MT" panose="020B0502020104020203" pitchFamily="34" charset="0"/>
                        </a:rPr>
                        <a:t>0.54</a:t>
                      </a:r>
                      <a:endParaRPr lang="en-US" sz="1500" dirty="0">
                        <a:latin typeface="Gill Sans MT" panose="020B0502020104020203" pitchFamily="34" charset="0"/>
                      </a:endParaRPr>
                    </a:p>
                  </a:txBody>
                  <a:tcPr marL="68580" marR="68580" marT="34290" marB="34290"/>
                </a:tc>
                <a:extLst>
                  <a:ext uri="{0D108BD9-81ED-4DB2-BD59-A6C34878D82A}">
                    <a16:rowId xmlns:a16="http://schemas.microsoft.com/office/drawing/2014/main" xmlns="" val="10002"/>
                  </a:ext>
                </a:extLst>
              </a:tr>
            </a:tbl>
          </a:graphicData>
        </a:graphic>
      </p:graphicFrame>
      <p:sp>
        <p:nvSpPr>
          <p:cNvPr id="16" name="Rectangle 2"/>
          <p:cNvSpPr txBox="1">
            <a:spLocks noChangeArrowheads="1"/>
          </p:cNvSpPr>
          <p:nvPr/>
        </p:nvSpPr>
        <p:spPr>
          <a:xfrm>
            <a:off x="1331641" y="133564"/>
            <a:ext cx="6610214" cy="854869"/>
          </a:xfrm>
          <a:prstGeom prst="rect">
            <a:avLst/>
          </a:prstGeom>
        </p:spPr>
        <p:txBody>
          <a:bodyPr vert="horz" lIns="68580" tIns="34290" rIns="68580" bIns="34290" rtlCol="0" anchor="t" anchorCtr="0">
            <a:normAutofit/>
          </a:bodyPr>
          <a:lstStyle>
            <a:lvl1pPr algn="l" defTabSz="914400" rtl="0" eaLnBrk="1" latinLnBrk="0" hangingPunct="1">
              <a:spcBef>
                <a:spcPct val="0"/>
              </a:spcBef>
              <a:buNone/>
              <a:defRPr sz="2600" b="1" kern="1200">
                <a:solidFill>
                  <a:srgbClr val="002F5F"/>
                </a:solidFill>
                <a:latin typeface="+mj-lt"/>
                <a:ea typeface="+mj-ea"/>
                <a:cs typeface="+mj-cs"/>
              </a:defRPr>
            </a:lvl1pPr>
          </a:lstStyle>
          <a:p>
            <a:r>
              <a:rPr lang="sv-SE" sz="2550" dirty="0" err="1">
                <a:latin typeface="Gill Sans MT" pitchFamily="34" charset="0"/>
              </a:rPr>
              <a:t>Effect</a:t>
            </a:r>
            <a:r>
              <a:rPr lang="sv-SE" sz="2550" dirty="0">
                <a:latin typeface="Gill Sans MT" pitchFamily="34" charset="0"/>
              </a:rPr>
              <a:t> of </a:t>
            </a:r>
            <a:r>
              <a:rPr lang="sv-SE" sz="2550" dirty="0" err="1">
                <a:latin typeface="Gill Sans MT" pitchFamily="34" charset="0"/>
              </a:rPr>
              <a:t>reduced</a:t>
            </a:r>
            <a:r>
              <a:rPr lang="sv-SE" sz="2550" dirty="0">
                <a:latin typeface="Gill Sans MT" pitchFamily="34" charset="0"/>
              </a:rPr>
              <a:t> </a:t>
            </a:r>
            <a:r>
              <a:rPr lang="sv-SE" sz="2550" dirty="0" err="1">
                <a:latin typeface="Gill Sans MT" pitchFamily="34" charset="0"/>
              </a:rPr>
              <a:t>European</a:t>
            </a:r>
            <a:r>
              <a:rPr lang="sv-SE" sz="2550" dirty="0">
                <a:latin typeface="Gill Sans MT" pitchFamily="34" charset="0"/>
              </a:rPr>
              <a:t> SO</a:t>
            </a:r>
            <a:r>
              <a:rPr lang="sv-SE" sz="2550" baseline="-25000" dirty="0">
                <a:latin typeface="Gill Sans MT" pitchFamily="34" charset="0"/>
              </a:rPr>
              <a:t>2</a:t>
            </a:r>
            <a:r>
              <a:rPr lang="sv-SE" sz="2550" dirty="0">
                <a:latin typeface="Gill Sans MT" pitchFamily="34" charset="0"/>
              </a:rPr>
              <a:t> emissions </a:t>
            </a:r>
          </a:p>
          <a:p>
            <a:endParaRPr lang="sv-SE" sz="2100" dirty="0">
              <a:latin typeface="Gill Sans MT" pitchFamily="34" charset="0"/>
            </a:endParaRPr>
          </a:p>
        </p:txBody>
      </p:sp>
      <p:sp>
        <p:nvSpPr>
          <p:cNvPr id="14" name="TextBox 13"/>
          <p:cNvSpPr txBox="1"/>
          <p:nvPr/>
        </p:nvSpPr>
        <p:spPr>
          <a:xfrm>
            <a:off x="0" y="6576126"/>
            <a:ext cx="9281160" cy="507831"/>
          </a:xfrm>
          <a:prstGeom prst="rect">
            <a:avLst/>
          </a:prstGeom>
          <a:noFill/>
        </p:spPr>
        <p:txBody>
          <a:bodyPr wrap="square" rtlCol="0">
            <a:spAutoFit/>
          </a:bodyPr>
          <a:lstStyle/>
          <a:p>
            <a:r>
              <a:rPr lang="en-US" sz="1350" dirty="0">
                <a:solidFill>
                  <a:srgbClr val="002F5F"/>
                </a:solidFill>
                <a:latin typeface="Gill Sans MT" panose="020B0502020104020203" pitchFamily="34" charset="0"/>
              </a:rPr>
              <a:t>Acosta Navarro et al. (2016)</a:t>
            </a:r>
            <a:r>
              <a:rPr lang="sv-SE" sz="1350" dirty="0">
                <a:solidFill>
                  <a:srgbClr val="002F5F"/>
                </a:solidFill>
                <a:latin typeface="Gill Sans MT" panose="020B0502020104020203" pitchFamily="34" charset="0"/>
              </a:rPr>
              <a:t>. See </a:t>
            </a:r>
            <a:r>
              <a:rPr lang="sv-SE" sz="1350" dirty="0" err="1">
                <a:solidFill>
                  <a:srgbClr val="002F5F"/>
                </a:solidFill>
                <a:latin typeface="Gill Sans MT" panose="020B0502020104020203" pitchFamily="34" charset="0"/>
              </a:rPr>
              <a:t>also</a:t>
            </a:r>
            <a:r>
              <a:rPr lang="sv-SE" sz="1350" dirty="0">
                <a:solidFill>
                  <a:srgbClr val="002F5F"/>
                </a:solidFill>
                <a:latin typeface="Gill Sans MT" panose="020B0502020104020203" pitchFamily="34" charset="0"/>
              </a:rPr>
              <a:t> </a:t>
            </a:r>
            <a:r>
              <a:rPr lang="sv-SE" sz="1350" dirty="0" err="1">
                <a:solidFill>
                  <a:srgbClr val="002F5F"/>
                </a:solidFill>
                <a:latin typeface="Gill Sans MT" panose="020B0502020104020203" pitchFamily="34" charset="0"/>
              </a:rPr>
              <a:t>Shindell</a:t>
            </a:r>
            <a:r>
              <a:rPr lang="sv-SE" sz="1350" dirty="0">
                <a:solidFill>
                  <a:srgbClr val="002F5F"/>
                </a:solidFill>
                <a:latin typeface="Gill Sans MT" panose="020B0502020104020203" pitchFamily="34" charset="0"/>
              </a:rPr>
              <a:t> and </a:t>
            </a:r>
            <a:r>
              <a:rPr lang="sv-SE" sz="1350" dirty="0" err="1">
                <a:solidFill>
                  <a:srgbClr val="002F5F"/>
                </a:solidFill>
                <a:latin typeface="Gill Sans MT" panose="020B0502020104020203" pitchFamily="34" charset="0"/>
              </a:rPr>
              <a:t>Faluvegi</a:t>
            </a:r>
            <a:r>
              <a:rPr lang="sv-SE" sz="1350" dirty="0">
                <a:solidFill>
                  <a:srgbClr val="002F5F"/>
                </a:solidFill>
                <a:latin typeface="Gill Sans MT" panose="020B0502020104020203" pitchFamily="34" charset="0"/>
              </a:rPr>
              <a:t> (2009); Yang et al. (2014);  Westervelt et al. (2015);  Gagné et al. (2015)</a:t>
            </a:r>
            <a:endParaRPr lang="en-US" sz="1350" dirty="0">
              <a:solidFill>
                <a:srgbClr val="002F5F"/>
              </a:solidFill>
              <a:latin typeface="Gill Sans MT" panose="020B0502020104020203" pitchFamily="34" charset="0"/>
            </a:endParaRPr>
          </a:p>
          <a:p>
            <a:endParaRPr lang="en-US" sz="1350" dirty="0">
              <a:solidFill>
                <a:srgbClr val="002F5F"/>
              </a:solidFill>
              <a:latin typeface="Gill Sans MT" panose="020B0502020104020203" pitchFamily="34" charset="0"/>
            </a:endParaRPr>
          </a:p>
        </p:txBody>
      </p:sp>
      <p:sp>
        <p:nvSpPr>
          <p:cNvPr id="3" name="Rectangle 2">
            <a:extLst>
              <a:ext uri="{FF2B5EF4-FFF2-40B4-BE49-F238E27FC236}">
                <a16:creationId xmlns:a16="http://schemas.microsoft.com/office/drawing/2014/main" xmlns="" id="{82EB2313-E412-4744-911F-4E7FB4A6BA0B}"/>
              </a:ext>
            </a:extLst>
          </p:cNvPr>
          <p:cNvSpPr/>
          <p:nvPr/>
        </p:nvSpPr>
        <p:spPr>
          <a:xfrm>
            <a:off x="4823460" y="826035"/>
            <a:ext cx="4320540" cy="4260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686536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6836F3A-E639-40A3-8AEB-E900244604F0}" type="slidenum">
              <a:rPr lang="sv-SE">
                <a:solidFill>
                  <a:srgbClr val="002F5F">
                    <a:tint val="75000"/>
                  </a:srgbClr>
                </a:solidFill>
                <a:latin typeface="Verdana"/>
              </a:rPr>
              <a:pPr/>
              <a:t>9</a:t>
            </a:fld>
            <a:endParaRPr lang="sv-SE">
              <a:solidFill>
                <a:srgbClr val="002F5F">
                  <a:tint val="75000"/>
                </a:srgbClr>
              </a:solidFill>
              <a:latin typeface="Verdana"/>
            </a:endParaRPr>
          </a:p>
        </p:txBody>
      </p:sp>
      <p:sp>
        <p:nvSpPr>
          <p:cNvPr id="3" name="Title 1"/>
          <p:cNvSpPr txBox="1">
            <a:spLocks/>
          </p:cNvSpPr>
          <p:nvPr/>
        </p:nvSpPr>
        <p:spPr>
          <a:xfrm>
            <a:off x="1351266" y="649757"/>
            <a:ext cx="6515100" cy="854869"/>
          </a:xfrm>
          <a:prstGeom prst="rect">
            <a:avLst/>
          </a:prstGeom>
        </p:spPr>
        <p:txBody>
          <a:bodyPr/>
          <a:lstStyle/>
          <a:p>
            <a:pPr algn="ctr" eaLnBrk="0" fontAlgn="base" hangingPunct="0">
              <a:spcBef>
                <a:spcPct val="0"/>
              </a:spcBef>
              <a:spcAft>
                <a:spcPct val="0"/>
              </a:spcAft>
              <a:defRPr/>
            </a:pPr>
            <a:r>
              <a:rPr lang="en-GB" sz="2850" b="1" dirty="0">
                <a:solidFill>
                  <a:srgbClr val="1F497D"/>
                </a:solidFill>
                <a:latin typeface="Gill Sans MT" panose="020B0502020104020203" pitchFamily="34" charset="0"/>
              </a:rPr>
              <a:t>Questions</a:t>
            </a:r>
            <a:endParaRPr lang="sv-SE" sz="2850" b="1" kern="0" dirty="0">
              <a:solidFill>
                <a:srgbClr val="1F497D"/>
              </a:solidFill>
              <a:latin typeface="Gill Sans MT" pitchFamily="34" charset="0"/>
              <a:ea typeface="ＭＳ Ｐゴシック"/>
              <a:cs typeface="ＭＳ Ｐゴシック"/>
            </a:endParaRPr>
          </a:p>
        </p:txBody>
      </p:sp>
      <p:sp>
        <p:nvSpPr>
          <p:cNvPr id="5" name="Rectangle 3"/>
          <p:cNvSpPr txBox="1">
            <a:spLocks noChangeArrowheads="1"/>
          </p:cNvSpPr>
          <p:nvPr/>
        </p:nvSpPr>
        <p:spPr bwMode="auto">
          <a:xfrm>
            <a:off x="259266" y="1544453"/>
            <a:ext cx="8614317" cy="3191247"/>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p>
            <a:pPr marL="257175" indent="-257175" eaLnBrk="0" fontAlgn="base" hangingPunct="0">
              <a:spcBef>
                <a:spcPct val="20000"/>
              </a:spcBef>
              <a:spcAft>
                <a:spcPts val="1350"/>
              </a:spcAft>
              <a:buClr>
                <a:srgbClr val="002F5F"/>
              </a:buClr>
              <a:buSzPct val="65000"/>
              <a:buFont typeface="Wingdings" pitchFamily="2" charset="2"/>
              <a:buChar char="n"/>
              <a:defRPr/>
            </a:pPr>
            <a:r>
              <a:rPr lang="en-US" sz="2100" kern="0" dirty="0">
                <a:latin typeface="Gill Sans MT" pitchFamily="34" charset="0"/>
                <a:ea typeface="ＭＳ Ｐゴシック" pitchFamily="26" charset="-128"/>
              </a:rPr>
              <a:t>Does the emission region and magnitude matter? </a:t>
            </a:r>
          </a:p>
          <a:p>
            <a:pPr marL="257175" indent="-257175" eaLnBrk="0" fontAlgn="base" hangingPunct="0">
              <a:spcBef>
                <a:spcPct val="20000"/>
              </a:spcBef>
              <a:spcAft>
                <a:spcPts val="1350"/>
              </a:spcAft>
              <a:buClr>
                <a:srgbClr val="002F5F"/>
              </a:buClr>
              <a:buSzPct val="65000"/>
              <a:buFont typeface="Wingdings" pitchFamily="2" charset="2"/>
              <a:buChar char="n"/>
              <a:defRPr/>
            </a:pPr>
            <a:r>
              <a:rPr lang="en-US" sz="2100" kern="0" dirty="0">
                <a:latin typeface="Gill Sans MT" pitchFamily="34" charset="0"/>
                <a:ea typeface="ＭＳ Ｐゴシック" pitchFamily="26" charset="-128"/>
              </a:rPr>
              <a:t>Is the response different for other types of aerosol than sulfate?</a:t>
            </a:r>
          </a:p>
          <a:p>
            <a:pPr marL="257175" indent="-257175" eaLnBrk="0" fontAlgn="base" hangingPunct="0">
              <a:spcBef>
                <a:spcPct val="20000"/>
              </a:spcBef>
              <a:spcAft>
                <a:spcPts val="1350"/>
              </a:spcAft>
              <a:buClr>
                <a:srgbClr val="002F5F"/>
              </a:buClr>
              <a:buSzPct val="65000"/>
              <a:buFont typeface="Wingdings" pitchFamily="2" charset="2"/>
              <a:buChar char="n"/>
              <a:defRPr/>
            </a:pPr>
            <a:r>
              <a:rPr lang="en-US" sz="2000" kern="0" dirty="0">
                <a:latin typeface="Gill Sans MT" pitchFamily="34" charset="0"/>
                <a:ea typeface="ＭＳ Ｐゴシック" pitchFamily="26" charset="-128"/>
              </a:rPr>
              <a:t>What drives the enhanced Arctic warming induced by European aerosol reductions? Is it the ocean or the atmosphere?</a:t>
            </a:r>
          </a:p>
          <a:p>
            <a:pPr marL="257175" indent="-257175" eaLnBrk="0" fontAlgn="base" hangingPunct="0">
              <a:spcBef>
                <a:spcPct val="20000"/>
              </a:spcBef>
              <a:spcAft>
                <a:spcPct val="0"/>
              </a:spcAft>
              <a:buClr>
                <a:srgbClr val="A3A86B"/>
              </a:buClr>
              <a:buSzPct val="65000"/>
              <a:buFont typeface="Wingdings" pitchFamily="2" charset="2"/>
              <a:buChar char="n"/>
              <a:defRPr/>
            </a:pPr>
            <a:endParaRPr lang="en-US" sz="1950" kern="0" dirty="0">
              <a:solidFill>
                <a:srgbClr val="C00000"/>
              </a:solidFill>
              <a:latin typeface="Gill Sans MT" pitchFamily="34" charset="0"/>
              <a:ea typeface="ＭＳ Ｐゴシック" pitchFamily="26" charset="-128"/>
            </a:endParaRPr>
          </a:p>
          <a:p>
            <a:pPr marL="600075" lvl="1" indent="-257175" eaLnBrk="0" fontAlgn="base" hangingPunct="0">
              <a:spcBef>
                <a:spcPct val="20000"/>
              </a:spcBef>
              <a:spcAft>
                <a:spcPct val="0"/>
              </a:spcAft>
              <a:buClr>
                <a:srgbClr val="A3A86B"/>
              </a:buClr>
              <a:buSzPct val="65000"/>
              <a:buFont typeface="Wingdings" pitchFamily="2" charset="2"/>
              <a:buChar char="n"/>
              <a:defRPr/>
            </a:pPr>
            <a:endParaRPr lang="sv-SE" sz="1950" kern="0" dirty="0">
              <a:solidFill>
                <a:srgbClr val="002F5F"/>
              </a:solidFill>
              <a:latin typeface="Gill Sans MT" pitchFamily="34" charset="0"/>
              <a:ea typeface="ＭＳ Ｐゴシック" pitchFamily="26" charset="-128"/>
            </a:endParaRPr>
          </a:p>
        </p:txBody>
      </p:sp>
      <p:pic>
        <p:nvPicPr>
          <p:cNvPr id="2050" name="Picture 2" descr="Image result for air pollution china"/>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0650" y="4478274"/>
            <a:ext cx="2483057" cy="15224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climate"/>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93707" y="4472106"/>
            <a:ext cx="2350294" cy="152247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aerosol particles"/>
          <p:cNvPicPr>
            <a:picLocks noChangeAspect="1" noChangeArrowheads="1"/>
          </p:cNvPicPr>
          <p:nvPr/>
        </p:nvPicPr>
        <p:blipFill rotWithShape="1">
          <a:blip r:embed="rId5">
            <a:extLst>
              <a:ext uri="{28A0092B-C50C-407E-A947-70E740481C1C}">
                <a14:useLocalDpi xmlns:a14="http://schemas.microsoft.com/office/drawing/2010/main" val="0"/>
              </a:ext>
            </a:extLst>
          </a:blip>
          <a:srcRect b="8995"/>
          <a:stretch/>
        </p:blipFill>
        <p:spPr bwMode="auto">
          <a:xfrm>
            <a:off x="2116090" y="4469957"/>
            <a:ext cx="2194560" cy="15224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ildresultat fÃ¶r ocean sea spray"/>
          <p:cNvPicPr>
            <a:picLocks noChangeAspect="1" noChangeArrowheads="1"/>
          </p:cNvPicPr>
          <p:nvPr/>
        </p:nvPicPr>
        <p:blipFill rotWithShape="1">
          <a:blip r:embed="rId6">
            <a:extLst>
              <a:ext uri="{28A0092B-C50C-407E-A947-70E740481C1C}">
                <a14:useLocalDpi xmlns:a14="http://schemas.microsoft.com/office/drawing/2010/main" val="0"/>
              </a:ext>
            </a:extLst>
          </a:blip>
          <a:srcRect l="9279"/>
          <a:stretch/>
        </p:blipFill>
        <p:spPr bwMode="auto">
          <a:xfrm>
            <a:off x="0" y="4480560"/>
            <a:ext cx="2123645" cy="1520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221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1670</TotalTime>
  <Words>3156</Words>
  <Application>Microsoft Office PowerPoint</Application>
  <PresentationFormat>Presentación en pantalla (4:3)</PresentationFormat>
  <Paragraphs>518</Paragraphs>
  <Slides>41</Slides>
  <Notes>25</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41</vt:i4>
      </vt:variant>
    </vt:vector>
  </HeadingPairs>
  <TitlesOfParts>
    <vt:vector size="53" baseType="lpstr">
      <vt:lpstr>MS PGothic</vt:lpstr>
      <vt:lpstr>MS PGothic</vt:lpstr>
      <vt:lpstr>Arial</vt:lpstr>
      <vt:lpstr>Calibri</vt:lpstr>
      <vt:lpstr>Calibri Light</vt:lpstr>
      <vt:lpstr>Gill Sans MT</vt:lpstr>
      <vt:lpstr>Helvetica Neue</vt:lpstr>
      <vt:lpstr>Helvetica Neue Medium</vt:lpstr>
      <vt:lpstr>Symbol</vt:lpstr>
      <vt:lpstr>Verdana</vt:lpstr>
      <vt:lpstr>Wingdings</vt:lpstr>
      <vt:lpstr>Office Theme</vt:lpstr>
      <vt:lpstr>Climate change due to  air quality regulation</vt:lpstr>
      <vt:lpstr>Presentación de PowerPoint</vt:lpstr>
      <vt:lpstr>Presentación de PowerPoint</vt:lpstr>
      <vt:lpstr>Presentación de PowerPoint</vt:lpstr>
      <vt:lpstr>Presentación de PowerPoint</vt:lpstr>
      <vt:lpstr>Norwegian Earth System Model (NorESM) </vt:lpstr>
      <vt:lpstr>Presentación de PowerPoint</vt:lpstr>
      <vt:lpstr>Presentación de PowerPoint</vt:lpstr>
      <vt:lpstr>Presentación de PowerPoint</vt:lpstr>
      <vt:lpstr>Presentación de PowerPoint</vt:lpstr>
      <vt:lpstr>Presentación de PowerPoint</vt:lpstr>
      <vt:lpstr>Does the emission magnitude matter?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Heat convergence; increased into the Arctic</vt:lpstr>
      <vt:lpstr>Aerosol-ocean circulation changes: the heat goes deep</vt:lpstr>
      <vt:lpstr>Presentación de PowerPoint</vt:lpstr>
      <vt:lpstr>Presentación de PowerPoint</vt:lpstr>
      <vt:lpstr>Presentación de PowerPoint</vt:lpstr>
      <vt:lpstr>Presentación de PowerPoint</vt:lpstr>
      <vt:lpstr>Presentación de PowerPoint</vt:lpstr>
      <vt:lpstr>Effect of reduced SO2 emissions (7×SO2 vs. 2000)</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Change in sea ice fraction</vt:lpstr>
      <vt:lpstr>Presentación de PowerPoint</vt:lpstr>
      <vt:lpstr>Presentación de PowerPoint</vt:lpstr>
      <vt:lpstr>Norwegian Earth System Model (NorESM) </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change due to  air quality regulation</dc:title>
  <dc:creator>HC H</dc:creator>
  <cp:lastModifiedBy>Audiovisuales (Usuario Generico)</cp:lastModifiedBy>
  <cp:revision>31</cp:revision>
  <dcterms:created xsi:type="dcterms:W3CDTF">2019-05-08T07:43:09Z</dcterms:created>
  <dcterms:modified xsi:type="dcterms:W3CDTF">2019-05-09T11:38:07Z</dcterms:modified>
</cp:coreProperties>
</file>