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1" r:id="rId1"/>
  </p:sldMasterIdLst>
  <p:notesMasterIdLst>
    <p:notesMasterId r:id="rId6"/>
  </p:notesMasterIdLst>
  <p:sldIdLst>
    <p:sldId id="256" r:id="rId2"/>
    <p:sldId id="341" r:id="rId3"/>
    <p:sldId id="343" r:id="rId4"/>
    <p:sldId id="34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3264" autoAdjust="0"/>
  </p:normalViewPr>
  <p:slideViewPr>
    <p:cSldViewPr snapToGrid="0">
      <p:cViewPr>
        <p:scale>
          <a:sx n="70" d="100"/>
          <a:sy n="70" d="100"/>
        </p:scale>
        <p:origin x="582" y="-48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8DD31-0F16-42CB-A6CA-3FAC4415DAD7}" type="datetimeFigureOut">
              <a:rPr lang="fr-FR" smtClean="0"/>
              <a:t>08/05/2019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631B7-094E-4D9A-BF52-AE00E08E89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826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5631B7-094E-4D9A-BF52-AE00E08E890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90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chemeClr val="bg1">
              <a:lumMod val="85000"/>
              <a:lumOff val="15000"/>
            </a:schemeClr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Picture 8" descr="lrtap_25th_cmyk_logo-web2">
            <a:extLst>
              <a:ext uri="{FF2B5EF4-FFF2-40B4-BE49-F238E27FC236}">
                <a16:creationId xmlns:a16="http://schemas.microsoft.com/office/drawing/2014/main" id="{729E2B67-C3F3-452F-B49F-1096AF6961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10153926" y="6217920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962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9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75000"/>
              <a:lumOff val="25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5" y="1737292"/>
            <a:ext cx="7868207" cy="4063007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10" name="Picture 8" descr="lrtap_25th_cmyk_logo-web2">
            <a:extLst>
              <a:ext uri="{FF2B5EF4-FFF2-40B4-BE49-F238E27FC236}">
                <a16:creationId xmlns:a16="http://schemas.microsoft.com/office/drawing/2014/main" id="{33C7C5E9-3E98-4747-B812-FB409A100B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16"/>
          <a:stretch>
            <a:fillRect/>
          </a:stretch>
        </p:blipFill>
        <p:spPr bwMode="auto">
          <a:xfrm>
            <a:off x="10153926" y="6144187"/>
            <a:ext cx="1941512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9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885" y="259298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6694" y="1655405"/>
            <a:ext cx="4271771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3696" y="1655405"/>
            <a:ext cx="4270247" cy="310198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8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24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178884" y="331250"/>
            <a:ext cx="7729728" cy="118872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1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1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E6440AA-91A0-436F-8FDB-C0F939DCAE21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220109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smtClean="0"/>
              <a:t>5/8/2019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5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5" r:id="rId3"/>
    <p:sldLayoutId id="2147484064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364974"/>
            <a:ext cx="8991600" cy="2667690"/>
          </a:xfrm>
        </p:spPr>
        <p:txBody>
          <a:bodyPr>
            <a:noAutofit/>
          </a:bodyPr>
          <a:lstStyle/>
          <a:p>
            <a:r>
              <a:rPr lang="fr-FR" sz="2400" dirty="0"/>
              <a:t>TFMM </a:t>
            </a:r>
            <a:r>
              <a:rPr lang="fr-FR" sz="2400" dirty="0" err="1"/>
              <a:t>Workplan</a:t>
            </a:r>
            <a:r>
              <a:rPr lang="fr-FR" sz="2400" dirty="0"/>
              <a:t> 2020-2021</a:t>
            </a:r>
            <a:endParaRPr lang="fr-FR" sz="1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1001" y="4352544"/>
            <a:ext cx="9492569" cy="1239894"/>
          </a:xfrm>
        </p:spPr>
        <p:txBody>
          <a:bodyPr>
            <a:normAutofit/>
          </a:bodyPr>
          <a:lstStyle/>
          <a:p>
            <a:pPr algn="l"/>
            <a:r>
              <a:rPr lang="fr-FR" dirty="0">
                <a:solidFill>
                  <a:schemeClr val="tx1"/>
                </a:solidFill>
              </a:rPr>
              <a:t>Augustin Colette (INERIS), Oksana Tarasova (WMO) TFMM </a:t>
            </a:r>
            <a:r>
              <a:rPr lang="fr-FR" dirty="0" err="1">
                <a:solidFill>
                  <a:schemeClr val="tx1"/>
                </a:solidFill>
              </a:rPr>
              <a:t>co</a:t>
            </a:r>
            <a:r>
              <a:rPr lang="fr-FR" dirty="0">
                <a:solidFill>
                  <a:schemeClr val="tx1"/>
                </a:solidFill>
              </a:rPr>
              <a:t>-chair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TFMM Meeting, Madrid 7-9 May, 2019</a:t>
            </a:r>
          </a:p>
          <a:p>
            <a:pPr marL="514350" indent="-514350" algn="l">
              <a:buAutoNum type="alphaUcPeriod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6068829"/>
            <a:ext cx="32956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50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C3665-8284-403B-9FB9-0114B2CE6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Eurodelta-CARB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E28663-C0E8-40B1-8787-82C6D656E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951" y="1737292"/>
            <a:ext cx="4038600" cy="4900599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Joint TFMM/EMEP – CAMS model </a:t>
            </a:r>
            <a:r>
              <a:rPr lang="fr-FR" dirty="0" err="1"/>
              <a:t>intercomparison</a:t>
            </a:r>
            <a:endParaRPr lang="fr-FR" dirty="0"/>
          </a:p>
          <a:p>
            <a:endParaRPr lang="fr-FR" dirty="0"/>
          </a:p>
          <a:p>
            <a:r>
              <a:rPr lang="fr-FR" dirty="0"/>
              <a:t>Scope: 	</a:t>
            </a:r>
          </a:p>
          <a:p>
            <a:pPr lvl="1"/>
            <a:r>
              <a:rPr lang="fr-FR" dirty="0"/>
              <a:t>EC, SOA, </a:t>
            </a:r>
            <a:r>
              <a:rPr lang="fr-FR" dirty="0" err="1"/>
              <a:t>BaP</a:t>
            </a:r>
            <a:r>
              <a:rPr lang="fr-FR" dirty="0"/>
              <a:t> </a:t>
            </a:r>
            <a:r>
              <a:rPr lang="fr-FR" dirty="0" err="1"/>
              <a:t>modelling</a:t>
            </a:r>
            <a:endParaRPr lang="fr-FR" dirty="0"/>
          </a:p>
          <a:p>
            <a:pPr lvl="1"/>
            <a:r>
              <a:rPr lang="fr-FR" dirty="0" err="1"/>
              <a:t>Tagging</a:t>
            </a:r>
            <a:r>
              <a:rPr lang="fr-FR" dirty="0"/>
              <a:t> (</a:t>
            </a:r>
            <a:r>
              <a:rPr lang="fr-FR" dirty="0" err="1"/>
              <a:t>residential</a:t>
            </a:r>
            <a:r>
              <a:rPr lang="fr-FR" dirty="0"/>
              <a:t>/</a:t>
            </a:r>
            <a:r>
              <a:rPr lang="fr-FR" dirty="0" err="1"/>
              <a:t>traffic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LRTAP </a:t>
            </a:r>
            <a:r>
              <a:rPr lang="fr-FR" dirty="0" err="1"/>
              <a:t>inventory</a:t>
            </a:r>
            <a:r>
              <a:rPr lang="fr-FR" dirty="0"/>
              <a:t>: BC + Condensable</a:t>
            </a:r>
          </a:p>
          <a:p>
            <a:pPr lvl="1"/>
            <a:r>
              <a:rPr lang="fr-FR" dirty="0"/>
              <a:t>BC </a:t>
            </a:r>
            <a:r>
              <a:rPr lang="fr-FR" dirty="0" err="1"/>
              <a:t>field</a:t>
            </a:r>
            <a:r>
              <a:rPr lang="fr-FR" dirty="0"/>
              <a:t> </a:t>
            </a:r>
            <a:r>
              <a:rPr lang="fr-FR" dirty="0" err="1"/>
              <a:t>campaign</a:t>
            </a:r>
            <a:r>
              <a:rPr lang="fr-FR" dirty="0"/>
              <a:t> + </a:t>
            </a:r>
            <a:r>
              <a:rPr lang="fr-FR" dirty="0" err="1"/>
              <a:t>climate</a:t>
            </a:r>
            <a:r>
              <a:rPr lang="fr-FR" dirty="0"/>
              <a:t> impact</a:t>
            </a:r>
          </a:p>
          <a:p>
            <a:endParaRPr lang="fr-FR" dirty="0"/>
          </a:p>
          <a:p>
            <a:r>
              <a:rPr lang="fr-FR" dirty="0"/>
              <a:t>Time line</a:t>
            </a:r>
          </a:p>
          <a:p>
            <a:pPr lvl="1"/>
            <a:r>
              <a:rPr lang="fr-FR" dirty="0"/>
              <a:t>By </a:t>
            </a:r>
            <a:r>
              <a:rPr lang="fr-FR" dirty="0" err="1"/>
              <a:t>Fall</a:t>
            </a:r>
            <a:r>
              <a:rPr lang="fr-FR" dirty="0"/>
              <a:t> 2019 CAMS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complete</a:t>
            </a:r>
            <a:r>
              <a:rPr lang="fr-FR" dirty="0"/>
              <a:t> a first inter </a:t>
            </a:r>
            <a:r>
              <a:rPr lang="fr-FR" dirty="0" err="1"/>
              <a:t>comparison</a:t>
            </a:r>
            <a:endParaRPr lang="fr-FR" dirty="0"/>
          </a:p>
          <a:p>
            <a:pPr lvl="1"/>
            <a:r>
              <a:rPr lang="fr-FR" dirty="0" err="1"/>
              <a:t>After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,</a:t>
            </a:r>
          </a:p>
          <a:p>
            <a:pPr lvl="2"/>
            <a:r>
              <a:rPr lang="fr-FR" dirty="0"/>
              <a:t> TFMM/TFEIP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work</a:t>
            </a:r>
            <a:r>
              <a:rPr lang="fr-FR" dirty="0"/>
              <a:t> on BC + Condensable </a:t>
            </a:r>
            <a:r>
              <a:rPr lang="fr-FR" dirty="0" err="1"/>
              <a:t>emissions</a:t>
            </a:r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A1B112-6475-431C-8792-E39B96476658}"/>
              </a:ext>
            </a:extLst>
          </p:cNvPr>
          <p:cNvSpPr/>
          <p:nvPr/>
        </p:nvSpPr>
        <p:spPr>
          <a:xfrm>
            <a:off x="7591425" y="2781211"/>
            <a:ext cx="43719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Need </a:t>
            </a:r>
            <a:r>
              <a:rPr lang="fr-FR" dirty="0" err="1">
                <a:solidFill>
                  <a:schemeClr val="bg1"/>
                </a:solidFill>
              </a:rPr>
              <a:t>volunteers</a:t>
            </a:r>
            <a:r>
              <a:rPr lang="fr-FR" dirty="0">
                <a:solidFill>
                  <a:schemeClr val="bg1"/>
                </a:solidFill>
              </a:rPr>
              <a:t> !!</a:t>
            </a:r>
          </a:p>
          <a:p>
            <a:pPr lvl="1"/>
            <a:endParaRPr lang="fr-FR" dirty="0">
              <a:solidFill>
                <a:schemeClr val="bg1"/>
              </a:solidFill>
            </a:endParaRPr>
          </a:p>
          <a:p>
            <a:pPr lvl="1"/>
            <a:r>
              <a:rPr lang="fr-FR" dirty="0" err="1">
                <a:solidFill>
                  <a:schemeClr val="bg1"/>
                </a:solidFill>
              </a:rPr>
              <a:t>Implementing</a:t>
            </a:r>
            <a:r>
              <a:rPr lang="fr-FR" dirty="0">
                <a:solidFill>
                  <a:schemeClr val="bg1"/>
                </a:solidFill>
              </a:rPr>
              <a:t>/running the model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Common input data: Emissions</a:t>
            </a:r>
          </a:p>
          <a:p>
            <a:pPr lvl="1"/>
            <a:r>
              <a:rPr lang="fr-FR" dirty="0" err="1">
                <a:solidFill>
                  <a:schemeClr val="bg1"/>
                </a:solidFill>
              </a:rPr>
              <a:t>Analysis</a:t>
            </a:r>
            <a:r>
              <a:rPr lang="fr-FR" dirty="0">
                <a:solidFill>
                  <a:schemeClr val="bg1"/>
                </a:solidFill>
              </a:rPr>
              <a:t>: 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err="1">
                <a:solidFill>
                  <a:schemeClr val="bg1"/>
                </a:solidFill>
              </a:rPr>
              <a:t>comparison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with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field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campaign</a:t>
            </a:r>
            <a:endParaRPr lang="fr-FR" dirty="0">
              <a:solidFill>
                <a:schemeClr val="bg1"/>
              </a:solidFill>
            </a:endParaRPr>
          </a:p>
          <a:p>
            <a:pPr lvl="1"/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err="1">
                <a:solidFill>
                  <a:schemeClr val="bg1"/>
                </a:solidFill>
              </a:rPr>
              <a:t>climate</a:t>
            </a:r>
            <a:r>
              <a:rPr lang="fr-FR" dirty="0">
                <a:solidFill>
                  <a:schemeClr val="bg1"/>
                </a:solidFill>
              </a:rPr>
              <a:t> impact</a:t>
            </a:r>
          </a:p>
        </p:txBody>
      </p:sp>
    </p:spTree>
    <p:extLst>
      <p:ext uri="{BB962C8B-B14F-4D97-AF65-F5344CB8AC3E}">
        <p14:creationId xmlns:p14="http://schemas.microsoft.com/office/powerpoint/2010/main" val="429460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8E4AE4-0D9D-44D1-9A46-678E4F1F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Condensables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9CD0D2-BCC2-403D-B41D-96B4E734A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748" y="1894456"/>
            <a:ext cx="3883916" cy="4092008"/>
          </a:xfrm>
        </p:spPr>
        <p:txBody>
          <a:bodyPr>
            <a:normAutofit lnSpcReduction="10000"/>
          </a:bodyPr>
          <a:lstStyle/>
          <a:p>
            <a:r>
              <a:rPr lang="fr-FR" dirty="0" err="1"/>
              <a:t>Review</a:t>
            </a:r>
            <a:r>
              <a:rPr lang="fr-FR" dirty="0"/>
              <a:t> IIR (CEIP/TFEIP)</a:t>
            </a:r>
          </a:p>
          <a:p>
            <a:r>
              <a:rPr lang="fr-FR" dirty="0"/>
              <a:t>EMEP SB (Sep 2019) Added value of Science </a:t>
            </a:r>
            <a:r>
              <a:rPr lang="fr-FR" dirty="0" err="1"/>
              <a:t>based</a:t>
            </a:r>
            <a:r>
              <a:rPr lang="fr-FR" dirty="0"/>
              <a:t> </a:t>
            </a:r>
            <a:r>
              <a:rPr lang="fr-FR" dirty="0" err="1"/>
              <a:t>emissions</a:t>
            </a:r>
            <a:r>
              <a:rPr lang="fr-FR" dirty="0"/>
              <a:t> (</a:t>
            </a:r>
            <a:r>
              <a:rPr lang="fr-FR" dirty="0" err="1"/>
              <a:t>assessment</a:t>
            </a:r>
            <a:r>
              <a:rPr lang="fr-FR" dirty="0"/>
              <a:t> &amp; </a:t>
            </a:r>
            <a:r>
              <a:rPr lang="fr-FR" dirty="0" err="1"/>
              <a:t>SRMs</a:t>
            </a:r>
            <a:r>
              <a:rPr lang="fr-FR" dirty="0"/>
              <a:t>)</a:t>
            </a:r>
          </a:p>
          <a:p>
            <a:r>
              <a:rPr lang="fr-FR" dirty="0" err="1"/>
              <a:t>Fall</a:t>
            </a:r>
            <a:r>
              <a:rPr lang="fr-FR" dirty="0"/>
              <a:t> 2019: workshop </a:t>
            </a:r>
            <a:r>
              <a:rPr lang="fr-FR" dirty="0" err="1"/>
              <a:t>involving</a:t>
            </a:r>
            <a:r>
              <a:rPr lang="fr-FR" dirty="0"/>
              <a:t> </a:t>
            </a:r>
            <a:r>
              <a:rPr lang="fr-FR" dirty="0" err="1"/>
              <a:t>emission</a:t>
            </a:r>
            <a:r>
              <a:rPr lang="fr-FR" dirty="0"/>
              <a:t> experts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790D24-BB8C-443F-A08F-EFDA07EB43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962"/>
          <a:stretch/>
        </p:blipFill>
        <p:spPr>
          <a:xfrm>
            <a:off x="4729162" y="2150126"/>
            <a:ext cx="8811951" cy="10918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5C5B9B6-EA6F-4F48-9A8E-A853118870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678"/>
          <a:stretch/>
        </p:blipFill>
        <p:spPr>
          <a:xfrm>
            <a:off x="4729162" y="3241978"/>
            <a:ext cx="8811951" cy="184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5B927E-99A6-4779-AB16-C4546A81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EMEP </a:t>
            </a:r>
            <a:r>
              <a:rPr lang="fr-FR" dirty="0" err="1"/>
              <a:t>Priorities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B564B20-CA19-4FA3-91D0-7922F12E8A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11" t="32560" r="15655" b="22828"/>
          <a:stretch/>
        </p:blipFill>
        <p:spPr>
          <a:xfrm>
            <a:off x="0" y="2262065"/>
            <a:ext cx="7170454" cy="3099095"/>
          </a:xfrm>
          <a:prstGeom prst="rect">
            <a:avLst/>
          </a:prstGeom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0E7498F-1366-47E9-9363-4991557C5E9E}"/>
              </a:ext>
            </a:extLst>
          </p:cNvPr>
          <p:cNvSpPr/>
          <p:nvPr/>
        </p:nvSpPr>
        <p:spPr>
          <a:xfrm>
            <a:off x="8841552" y="1716375"/>
            <a:ext cx="2081234" cy="65811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Field </a:t>
            </a:r>
            <a:r>
              <a:rPr lang="fr-FR" dirty="0" err="1"/>
              <a:t>campaing</a:t>
            </a:r>
            <a:r>
              <a:rPr lang="fr-FR" dirty="0"/>
              <a:t>, Eurodelta-</a:t>
            </a:r>
            <a:r>
              <a:rPr lang="fr-FR" dirty="0" err="1"/>
              <a:t>Carb</a:t>
            </a:r>
            <a:endParaRPr lang="fr-FR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AFF13F6E-4090-40E7-A2C2-9991F300102B}"/>
              </a:ext>
            </a:extLst>
          </p:cNvPr>
          <p:cNvSpPr/>
          <p:nvPr/>
        </p:nvSpPr>
        <p:spPr>
          <a:xfrm>
            <a:off x="7751026" y="2877285"/>
            <a:ext cx="4262286" cy="70095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Eurodelta-</a:t>
            </a:r>
            <a:r>
              <a:rPr lang="fr-FR" dirty="0" err="1"/>
              <a:t>Carb</a:t>
            </a:r>
            <a:r>
              <a:rPr lang="fr-FR" dirty="0"/>
              <a:t> (BC, Condensable)</a:t>
            </a:r>
          </a:p>
          <a:p>
            <a:pPr algn="ctr"/>
            <a:r>
              <a:rPr lang="fr-FR" dirty="0"/>
              <a:t>Country Case </a:t>
            </a:r>
            <a:r>
              <a:rPr lang="fr-FR" dirty="0" err="1"/>
              <a:t>Study</a:t>
            </a:r>
            <a:r>
              <a:rPr lang="fr-FR" dirty="0"/>
              <a:t> on Emission mapping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B3F3696-45FE-4D97-96A0-98A9DFF19991}"/>
              </a:ext>
            </a:extLst>
          </p:cNvPr>
          <p:cNvSpPr/>
          <p:nvPr/>
        </p:nvSpPr>
        <p:spPr>
          <a:xfrm>
            <a:off x="8629767" y="4036788"/>
            <a:ext cx="2504805" cy="65811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Climate, </a:t>
            </a:r>
            <a:r>
              <a:rPr lang="fr-FR" dirty="0" err="1"/>
              <a:t>Biodiversity</a:t>
            </a:r>
            <a:endParaRPr lang="fr-FR" dirty="0"/>
          </a:p>
          <a:p>
            <a:pPr algn="ctr"/>
            <a:r>
              <a:rPr lang="fr-FR" dirty="0"/>
              <a:t>WMO MMF TAD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CEA1E1A-37F4-485E-8451-0693309F1B69}"/>
              </a:ext>
            </a:extLst>
          </p:cNvPr>
          <p:cNvSpPr/>
          <p:nvPr/>
        </p:nvSpPr>
        <p:spPr>
          <a:xfrm>
            <a:off x="8841552" y="5091297"/>
            <a:ext cx="2081234" cy="80366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/>
              <a:t>Twin</a:t>
            </a:r>
            <a:r>
              <a:rPr lang="fr-FR" dirty="0"/>
              <a:t> Sites</a:t>
            </a:r>
          </a:p>
          <a:p>
            <a:pPr algn="ctr"/>
            <a:r>
              <a:rPr lang="fr-FR" dirty="0"/>
              <a:t>O3 </a:t>
            </a:r>
            <a:r>
              <a:rPr lang="fr-FR" dirty="0" err="1"/>
              <a:t>Tagging</a:t>
            </a:r>
            <a:endParaRPr lang="fr-FR" dirty="0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076496F0-3D1B-4CE9-A253-B5AC731100C3}"/>
              </a:ext>
            </a:extLst>
          </p:cNvPr>
          <p:cNvSpPr/>
          <p:nvPr/>
        </p:nvSpPr>
        <p:spPr>
          <a:xfrm rot="20169975">
            <a:off x="7197994" y="2304946"/>
            <a:ext cx="1589692" cy="270343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AAADE5DF-87D3-4DD5-A14F-63D7F13A8D80}"/>
              </a:ext>
            </a:extLst>
          </p:cNvPr>
          <p:cNvSpPr/>
          <p:nvPr/>
        </p:nvSpPr>
        <p:spPr>
          <a:xfrm>
            <a:off x="7211157" y="3152968"/>
            <a:ext cx="539869" cy="276032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6F566C91-AFB1-42E0-A9DF-6554F13E698C}"/>
              </a:ext>
            </a:extLst>
          </p:cNvPr>
          <p:cNvSpPr/>
          <p:nvPr/>
        </p:nvSpPr>
        <p:spPr>
          <a:xfrm rot="767545">
            <a:off x="7239911" y="4031580"/>
            <a:ext cx="1305211" cy="318028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CE818AF6-FEF1-40A2-B141-3AB98FD3AD3A}"/>
              </a:ext>
            </a:extLst>
          </p:cNvPr>
          <p:cNvSpPr/>
          <p:nvPr/>
        </p:nvSpPr>
        <p:spPr>
          <a:xfrm rot="1548486">
            <a:off x="7272292" y="5068481"/>
            <a:ext cx="1589692" cy="270343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789916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4453</TotalTime>
  <Words>111</Words>
  <Application>Microsoft Office PowerPoint</Application>
  <PresentationFormat>Grand écran</PresentationFormat>
  <Paragraphs>36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Colis</vt:lpstr>
      <vt:lpstr>TFMM Workplan 2020-2021</vt:lpstr>
      <vt:lpstr>Eurodelta-CARB</vt:lpstr>
      <vt:lpstr>Condensables</vt:lpstr>
      <vt:lpstr>EMEP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&amp; introduction  TFMM co-chairs Augustin Colette &amp; Oksana Tarasova</dc:title>
  <dc:creator>COLETTE Augustin</dc:creator>
  <cp:lastModifiedBy>COLETTE Augustin</cp:lastModifiedBy>
  <cp:revision>218</cp:revision>
  <dcterms:created xsi:type="dcterms:W3CDTF">2017-04-30T09:18:31Z</dcterms:created>
  <dcterms:modified xsi:type="dcterms:W3CDTF">2019-05-08T16:22:33Z</dcterms:modified>
</cp:coreProperties>
</file>