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6" r:id="rId1"/>
  </p:sldMasterIdLst>
  <p:notesMasterIdLst>
    <p:notesMasterId r:id="rId30"/>
  </p:notesMasterIdLst>
  <p:sldIdLst>
    <p:sldId id="256" r:id="rId2"/>
    <p:sldId id="389" r:id="rId3"/>
    <p:sldId id="386" r:id="rId4"/>
    <p:sldId id="387" r:id="rId5"/>
    <p:sldId id="388" r:id="rId6"/>
    <p:sldId id="390" r:id="rId7"/>
    <p:sldId id="333" r:id="rId8"/>
    <p:sldId id="369" r:id="rId9"/>
    <p:sldId id="381" r:id="rId10"/>
    <p:sldId id="368" r:id="rId11"/>
    <p:sldId id="311" r:id="rId12"/>
    <p:sldId id="370" r:id="rId13"/>
    <p:sldId id="371" r:id="rId14"/>
    <p:sldId id="372" r:id="rId15"/>
    <p:sldId id="357" r:id="rId16"/>
    <p:sldId id="373" r:id="rId17"/>
    <p:sldId id="353" r:id="rId18"/>
    <p:sldId id="374" r:id="rId19"/>
    <p:sldId id="375" r:id="rId20"/>
    <p:sldId id="377" r:id="rId21"/>
    <p:sldId id="376" r:id="rId22"/>
    <p:sldId id="382" r:id="rId23"/>
    <p:sldId id="378" r:id="rId24"/>
    <p:sldId id="379" r:id="rId25"/>
    <p:sldId id="384" r:id="rId26"/>
    <p:sldId id="383" r:id="rId27"/>
    <p:sldId id="385" r:id="rId28"/>
    <p:sldId id="358" r:id="rId29"/>
  </p:sldIdLst>
  <p:sldSz cx="9144000" cy="6858000" type="screen4x3"/>
  <p:notesSz cx="6735763" cy="9866313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4" autoAdjust="0"/>
    <p:restoredTop sz="74684" autoAdjust="0"/>
  </p:normalViewPr>
  <p:slideViewPr>
    <p:cSldViewPr snapToObjects="1">
      <p:cViewPr>
        <p:scale>
          <a:sx n="79" d="100"/>
          <a:sy n="79" d="100"/>
        </p:scale>
        <p:origin x="13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:Desktop:Norman%20CT%20dust_GC-Results_Master%20GC%202016-11-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:Desktop:Norman%20CT%20dust_GC-Results_Master%20GC%202016-11-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668185634492605E-2"/>
          <c:y val="9.6491816833448499E-2"/>
          <c:w val="0.89816858030979296"/>
          <c:h val="0.8750001029432720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0250489468303901"/>
                  <c:y val="2.5642345426559899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C6-4BAC-85EE-2AD1AEF9BD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711150456309402E-2"/>
                  <c:y val="2.18247971399888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C6-4BAC-85EE-2AD1AEF9BD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6.49232331434509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OPs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C6-4BAC-85EE-2AD1AEF9BD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'Level 1-3_individal CAS'!$BP$4:$BP$20</c:f>
              <c:strCache>
                <c:ptCount val="17"/>
                <c:pt idx="0">
                  <c:v>Other</c:v>
                </c:pt>
                <c:pt idx="1">
                  <c:v>Alkanes, alkenes</c:v>
                </c:pt>
                <c:pt idx="2">
                  <c:v>Aromatic hydrocarbons</c:v>
                </c:pt>
                <c:pt idx="3">
                  <c:v>PAHs, alkyl-PAHs</c:v>
                </c:pt>
                <c:pt idx="4">
                  <c:v>PAC</c:v>
                </c:pt>
                <c:pt idx="5">
                  <c:v>Phthalate + TPs</c:v>
                </c:pt>
                <c:pt idx="6">
                  <c:v>Other plasticizers</c:v>
                </c:pt>
                <c:pt idx="7">
                  <c:v>Stabilizers (O2/UV)</c:v>
                </c:pt>
                <c:pt idx="8">
                  <c:v>Phosphate esters</c:v>
                </c:pt>
                <c:pt idx="9">
                  <c:v>PBDEs</c:v>
                </c:pt>
                <c:pt idx="10">
                  <c:v>NFRs</c:v>
                </c:pt>
                <c:pt idx="11">
                  <c:v>PCBs</c:v>
                </c:pt>
                <c:pt idx="12">
                  <c:v>Pesticides, biocides</c:v>
                </c:pt>
                <c:pt idx="13">
                  <c:v>Drugs</c:v>
                </c:pt>
                <c:pt idx="14">
                  <c:v>Personal care products</c:v>
                </c:pt>
                <c:pt idx="15">
                  <c:v>Flavour and Fragrances</c:v>
                </c:pt>
                <c:pt idx="16">
                  <c:v>Misc. Biogenic</c:v>
                </c:pt>
              </c:strCache>
            </c:strRef>
          </c:cat>
          <c:val>
            <c:numRef>
              <c:f>'Level 1-3_individal CAS'!$BQ$4:$BQ$20</c:f>
              <c:numCache>
                <c:formatCode>General</c:formatCode>
                <c:ptCount val="17"/>
                <c:pt idx="0">
                  <c:v>241</c:v>
                </c:pt>
                <c:pt idx="1">
                  <c:v>52</c:v>
                </c:pt>
                <c:pt idx="2">
                  <c:v>20</c:v>
                </c:pt>
                <c:pt idx="3">
                  <c:v>40</c:v>
                </c:pt>
                <c:pt idx="4">
                  <c:v>24</c:v>
                </c:pt>
                <c:pt idx="5">
                  <c:v>20</c:v>
                </c:pt>
                <c:pt idx="6">
                  <c:v>16</c:v>
                </c:pt>
                <c:pt idx="7">
                  <c:v>20</c:v>
                </c:pt>
                <c:pt idx="8">
                  <c:v>20</c:v>
                </c:pt>
                <c:pt idx="9">
                  <c:v>21</c:v>
                </c:pt>
                <c:pt idx="10">
                  <c:v>15</c:v>
                </c:pt>
                <c:pt idx="11">
                  <c:v>10</c:v>
                </c:pt>
                <c:pt idx="12">
                  <c:v>32</c:v>
                </c:pt>
                <c:pt idx="13">
                  <c:v>10</c:v>
                </c:pt>
                <c:pt idx="14">
                  <c:v>22</c:v>
                </c:pt>
                <c:pt idx="15">
                  <c:v>21</c:v>
                </c:pt>
                <c:pt idx="16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C6-4BAC-85EE-2AD1AEF9B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271143808977"/>
          <c:y val="6.0185185185185203E-2"/>
          <c:w val="0.88372885619102304"/>
          <c:h val="0.87962962962962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'Level 1-3_individal CAS'!$BP$22</c:f>
              <c:strCache>
                <c:ptCount val="1"/>
                <c:pt idx="0">
                  <c:v>Acids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'Level 1-3_individal CAS'!$BQ$22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0A-4591-B287-C27DE482FFB9}"/>
            </c:ext>
          </c:extLst>
        </c:ser>
        <c:ser>
          <c:idx val="1"/>
          <c:order val="1"/>
          <c:tx>
            <c:strRef>
              <c:f>'Level 1-3_individal CAS'!$BP$23</c:f>
              <c:strCache>
                <c:ptCount val="1"/>
                <c:pt idx="0">
                  <c:v>Alcohols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'Level 1-3_individal CAS'!$BQ$23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0A-4591-B287-C27DE482FFB9}"/>
            </c:ext>
          </c:extLst>
        </c:ser>
        <c:ser>
          <c:idx val="2"/>
          <c:order val="2"/>
          <c:tx>
            <c:strRef>
              <c:f>'Level 1-3_individal CAS'!$BP$24</c:f>
              <c:strCache>
                <c:ptCount val="1"/>
                <c:pt idx="0">
                  <c:v>PEGs, glycols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'Level 1-3_individal CAS'!$BQ$24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0A-4591-B287-C27DE482FFB9}"/>
            </c:ext>
          </c:extLst>
        </c:ser>
        <c:ser>
          <c:idx val="3"/>
          <c:order val="3"/>
          <c:tx>
            <c:strRef>
              <c:f>'Level 1-3_individal CAS'!$BP$25</c:f>
              <c:strCache>
                <c:ptCount val="1"/>
                <c:pt idx="0">
                  <c:v>Aldehydes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05792737638270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Aldehydes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30A-4591-B287-C27DE482FF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'Level 1-3_individal CAS'!$BQ$25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0A-4591-B287-C27DE482FFB9}"/>
            </c:ext>
          </c:extLst>
        </c:ser>
        <c:ser>
          <c:idx val="4"/>
          <c:order val="4"/>
          <c:tx>
            <c:strRef>
              <c:f>'Level 1-3_individal CAS'!$BP$26</c:f>
              <c:strCache>
                <c:ptCount val="1"/>
                <c:pt idx="0">
                  <c:v>Esters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'Level 1-3_individal CAS'!$BQ$26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0A-4591-B287-C27DE482FFB9}"/>
            </c:ext>
          </c:extLst>
        </c:ser>
        <c:ser>
          <c:idx val="5"/>
          <c:order val="5"/>
          <c:tx>
            <c:strRef>
              <c:f>'Level 1-3_individal CAS'!$BP$27</c:f>
              <c:strCache>
                <c:ptCount val="1"/>
                <c:pt idx="0">
                  <c:v>Ketones, ethers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7793445532287497"/>
                  <c:y val="-4.8915110606263697E-17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30A-4591-B287-C27DE482FF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'Level 1-3_individal CAS'!$BQ$27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0A-4591-B287-C27DE482FFB9}"/>
            </c:ext>
          </c:extLst>
        </c:ser>
        <c:ser>
          <c:idx val="6"/>
          <c:order val="6"/>
          <c:tx>
            <c:strRef>
              <c:f>'Level 1-3_individal CAS'!$BP$28</c:f>
              <c:strCache>
                <c:ptCount val="1"/>
                <c:pt idx="0">
                  <c:v>Amides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'Level 1-3_individal CAS'!$BQ$28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30A-4591-B287-C27DE482FFB9}"/>
            </c:ext>
          </c:extLst>
        </c:ser>
        <c:ser>
          <c:idx val="7"/>
          <c:order val="7"/>
          <c:tx>
            <c:strRef>
              <c:f>'Level 1-3_individal CAS'!$BP$29</c:f>
              <c:strCache>
                <c:ptCount val="1"/>
                <c:pt idx="0">
                  <c:v>Amines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'Level 1-3_individal CAS'!$BQ$29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30A-4591-B287-C27DE482FFB9}"/>
            </c:ext>
          </c:extLst>
        </c:ser>
        <c:ser>
          <c:idx val="8"/>
          <c:order val="8"/>
          <c:tx>
            <c:strRef>
              <c:f>'Level 1-3_individal CAS'!$BP$30</c:f>
              <c:strCache>
                <c:ptCount val="1"/>
                <c:pt idx="0">
                  <c:v>Nitrils, isocyanates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30387500448634402"/>
                  <c:y val="5.33625552848678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Nitriles, </a:t>
                    </a:r>
                    <a:r>
                      <a:rPr lang="en-US" dirty="0" err="1"/>
                      <a:t>isocyanat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30A-4591-B287-C27DE482FF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'Level 1-3_individal CAS'!$BQ$30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30A-4591-B287-C27DE482FFB9}"/>
            </c:ext>
          </c:extLst>
        </c:ser>
        <c:ser>
          <c:idx val="9"/>
          <c:order val="9"/>
          <c:tx>
            <c:strRef>
              <c:f>'Level 1-3_individal CAS'!$BP$31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'Level 1-3_individal CAS'!$BQ$31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30A-4591-B287-C27DE482FFB9}"/>
            </c:ext>
          </c:extLst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overlap val="100"/>
        <c:axId val="467129800"/>
        <c:axId val="467132936"/>
      </c:barChart>
      <c:catAx>
        <c:axId val="467129800"/>
        <c:scaling>
          <c:orientation val="minMax"/>
        </c:scaling>
        <c:delete val="1"/>
        <c:axPos val="b"/>
        <c:majorTickMark val="out"/>
        <c:minorTickMark val="none"/>
        <c:tickLblPos val="nextTo"/>
        <c:crossAx val="467132936"/>
        <c:crosses val="autoZero"/>
        <c:auto val="1"/>
        <c:lblAlgn val="ctr"/>
        <c:lblOffset val="100"/>
        <c:noMultiLvlLbl val="0"/>
      </c:catAx>
      <c:valAx>
        <c:axId val="467132936"/>
        <c:scaling>
          <c:orientation val="minMax"/>
          <c:max val="250"/>
        </c:scaling>
        <c:delete val="1"/>
        <c:axPos val="l"/>
        <c:numFmt formatCode="General" sourceLinked="1"/>
        <c:majorTickMark val="out"/>
        <c:minorTickMark val="none"/>
        <c:tickLblPos val="nextTo"/>
        <c:crossAx val="467129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F5FB7-918E-4E55-A2A9-A722627CEE25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43845-05BD-480A-9B9D-2A71A3DF82EB}">
      <dgm:prSet/>
      <dgm:spPr/>
      <dgm:t>
        <a:bodyPr/>
        <a:lstStyle/>
        <a:p>
          <a:pPr rtl="0"/>
          <a:r>
            <a:rPr lang="nb-NO" b="0" i="0" baseline="0" dirty="0" smtClean="0"/>
            <a:t>Pharmaceuticals,</a:t>
          </a:r>
        </a:p>
        <a:p>
          <a:pPr rtl="0"/>
          <a:r>
            <a:rPr lang="nb-NO" b="0" i="0" baseline="0" dirty="0" err="1" smtClean="0"/>
            <a:t>Cosmetics</a:t>
          </a:r>
          <a:endParaRPr lang="en-US" dirty="0"/>
        </a:p>
      </dgm:t>
    </dgm:pt>
    <dgm:pt modelId="{49D350E7-A3D6-49F8-AECB-259A8E1883F9}" type="parTrans" cxnId="{0A27B707-10FB-43D7-8E8C-9991DC0B0A9C}">
      <dgm:prSet/>
      <dgm:spPr/>
      <dgm:t>
        <a:bodyPr/>
        <a:lstStyle/>
        <a:p>
          <a:endParaRPr lang="en-US"/>
        </a:p>
      </dgm:t>
    </dgm:pt>
    <dgm:pt modelId="{29445CB3-FC29-4042-B2FE-66AD23B81CB8}" type="sibTrans" cxnId="{0A27B707-10FB-43D7-8E8C-9991DC0B0A9C}">
      <dgm:prSet/>
      <dgm:spPr/>
      <dgm:t>
        <a:bodyPr/>
        <a:lstStyle/>
        <a:p>
          <a:endParaRPr lang="en-US"/>
        </a:p>
      </dgm:t>
    </dgm:pt>
    <dgm:pt modelId="{3DF0DBCC-5EE0-4EB6-AEDA-17C3B1EB15BC}">
      <dgm:prSet/>
      <dgm:spPr/>
      <dgm:t>
        <a:bodyPr/>
        <a:lstStyle/>
        <a:p>
          <a:pPr rtl="0"/>
          <a:r>
            <a:rPr lang="nb-NO" dirty="0" smtClean="0"/>
            <a:t>Food additives</a:t>
          </a:r>
          <a:endParaRPr lang="en-US" dirty="0"/>
        </a:p>
      </dgm:t>
    </dgm:pt>
    <dgm:pt modelId="{736E07D5-EB15-426B-9C58-E3057FC2843D}" type="parTrans" cxnId="{5B1A1E02-0A4E-4131-A9D2-E7DA5110951A}">
      <dgm:prSet/>
      <dgm:spPr/>
      <dgm:t>
        <a:bodyPr/>
        <a:lstStyle/>
        <a:p>
          <a:endParaRPr lang="en-US"/>
        </a:p>
      </dgm:t>
    </dgm:pt>
    <dgm:pt modelId="{F797A19F-FE0B-4E11-999B-8918BBF2ED61}" type="sibTrans" cxnId="{5B1A1E02-0A4E-4131-A9D2-E7DA5110951A}">
      <dgm:prSet/>
      <dgm:spPr/>
      <dgm:t>
        <a:bodyPr/>
        <a:lstStyle/>
        <a:p>
          <a:endParaRPr lang="en-US"/>
        </a:p>
      </dgm:t>
    </dgm:pt>
    <dgm:pt modelId="{9ABB2BA1-B908-4AFA-9432-36E3ACBD279F}">
      <dgm:prSet/>
      <dgm:spPr/>
      <dgm:t>
        <a:bodyPr/>
        <a:lstStyle/>
        <a:p>
          <a:pPr rtl="0"/>
          <a:r>
            <a:rPr lang="nb-NO" b="0" i="0" baseline="0" dirty="0" smtClean="0"/>
            <a:t>Household </a:t>
          </a:r>
          <a:r>
            <a:rPr lang="nb-NO" b="0" i="0" baseline="0" dirty="0" err="1" smtClean="0"/>
            <a:t>chemicals</a:t>
          </a:r>
          <a:endParaRPr lang="en-US" dirty="0"/>
        </a:p>
      </dgm:t>
    </dgm:pt>
    <dgm:pt modelId="{2AB7002D-484C-4627-A8EE-7F079FB75094}" type="parTrans" cxnId="{0635D4CF-0E7A-4E67-88EF-CF2BBB298BFF}">
      <dgm:prSet/>
      <dgm:spPr/>
      <dgm:t>
        <a:bodyPr/>
        <a:lstStyle/>
        <a:p>
          <a:endParaRPr lang="en-US"/>
        </a:p>
      </dgm:t>
    </dgm:pt>
    <dgm:pt modelId="{D6DC5106-855D-4F4A-89B2-6A0B90DFBE7F}" type="sibTrans" cxnId="{0635D4CF-0E7A-4E67-88EF-CF2BBB298BFF}">
      <dgm:prSet/>
      <dgm:spPr/>
      <dgm:t>
        <a:bodyPr/>
        <a:lstStyle/>
        <a:p>
          <a:endParaRPr lang="en-US"/>
        </a:p>
      </dgm:t>
    </dgm:pt>
    <dgm:pt modelId="{227BEABB-8019-4486-B06C-408807F85087}">
      <dgm:prSet/>
      <dgm:spPr/>
      <dgm:t>
        <a:bodyPr/>
        <a:lstStyle/>
        <a:p>
          <a:pPr rtl="0"/>
          <a:r>
            <a:rPr lang="nb-NO" baseline="0" dirty="0" smtClean="0"/>
            <a:t>Polymers and polymer additives</a:t>
          </a:r>
          <a:endParaRPr lang="en-US" dirty="0"/>
        </a:p>
      </dgm:t>
    </dgm:pt>
    <dgm:pt modelId="{1668C254-AC3A-4239-BC96-4C3485330062}" type="parTrans" cxnId="{B7EF05A0-EB22-4661-819F-101978DF37C0}">
      <dgm:prSet/>
      <dgm:spPr/>
      <dgm:t>
        <a:bodyPr/>
        <a:lstStyle/>
        <a:p>
          <a:endParaRPr lang="en-US"/>
        </a:p>
      </dgm:t>
    </dgm:pt>
    <dgm:pt modelId="{AB51C0C0-2C34-49D8-BA3B-E45F95925538}" type="sibTrans" cxnId="{B7EF05A0-EB22-4661-819F-101978DF37C0}">
      <dgm:prSet/>
      <dgm:spPr/>
      <dgm:t>
        <a:bodyPr/>
        <a:lstStyle/>
        <a:p>
          <a:endParaRPr lang="en-US"/>
        </a:p>
      </dgm:t>
    </dgm:pt>
    <dgm:pt modelId="{7299E2D6-66AD-48BE-9A02-9775400417D7}">
      <dgm:prSet/>
      <dgm:spPr/>
      <dgm:t>
        <a:bodyPr/>
        <a:lstStyle/>
        <a:p>
          <a:pPr rtl="0"/>
          <a:r>
            <a:rPr lang="nb-NO" dirty="0" err="1" smtClean="0"/>
            <a:t>Building</a:t>
          </a:r>
          <a:r>
            <a:rPr lang="nb-NO" dirty="0" smtClean="0"/>
            <a:t> materials, </a:t>
          </a:r>
          <a:r>
            <a:rPr lang="nb-NO" smtClean="0"/>
            <a:t>paints</a:t>
          </a:r>
          <a:r>
            <a:rPr lang="nb-NO" dirty="0" smtClean="0"/>
            <a:t>, etc.</a:t>
          </a:r>
          <a:endParaRPr lang="en-US" dirty="0"/>
        </a:p>
      </dgm:t>
    </dgm:pt>
    <dgm:pt modelId="{71FDAEA5-CCC5-49E8-924D-89D3E38E60A7}" type="parTrans" cxnId="{77C15C67-096B-418F-8F3C-960B7F7E9E4E}">
      <dgm:prSet/>
      <dgm:spPr/>
      <dgm:t>
        <a:bodyPr/>
        <a:lstStyle/>
        <a:p>
          <a:endParaRPr lang="en-US"/>
        </a:p>
      </dgm:t>
    </dgm:pt>
    <dgm:pt modelId="{4C7B76A4-9A9C-43D3-BFF5-2233049F3D28}" type="sibTrans" cxnId="{77C15C67-096B-418F-8F3C-960B7F7E9E4E}">
      <dgm:prSet/>
      <dgm:spPr/>
      <dgm:t>
        <a:bodyPr/>
        <a:lstStyle/>
        <a:p>
          <a:endParaRPr lang="en-US"/>
        </a:p>
      </dgm:t>
    </dgm:pt>
    <dgm:pt modelId="{54A512EB-25A0-4B17-ADB1-F9AD79D67203}">
      <dgm:prSet/>
      <dgm:spPr/>
      <dgm:t>
        <a:bodyPr/>
        <a:lstStyle/>
        <a:p>
          <a:pPr rtl="0"/>
          <a:r>
            <a:rPr lang="nb-NO" dirty="0" smtClean="0"/>
            <a:t>Pesticids</a:t>
          </a:r>
          <a:endParaRPr lang="nb-NO" dirty="0"/>
        </a:p>
      </dgm:t>
    </dgm:pt>
    <dgm:pt modelId="{3CB59EA6-C034-407C-80AA-CA5C55EBD86E}" type="parTrans" cxnId="{CB4D7D06-2B54-4341-8E68-5F6452F807AC}">
      <dgm:prSet/>
      <dgm:spPr/>
      <dgm:t>
        <a:bodyPr/>
        <a:lstStyle/>
        <a:p>
          <a:endParaRPr lang="en-US"/>
        </a:p>
      </dgm:t>
    </dgm:pt>
    <dgm:pt modelId="{F5B877E5-9939-4831-8C82-196888E23FDD}" type="sibTrans" cxnId="{CB4D7D06-2B54-4341-8E68-5F6452F807AC}">
      <dgm:prSet/>
      <dgm:spPr/>
      <dgm:t>
        <a:bodyPr/>
        <a:lstStyle/>
        <a:p>
          <a:endParaRPr lang="en-US"/>
        </a:p>
      </dgm:t>
    </dgm:pt>
    <dgm:pt modelId="{5B49F41A-2C2F-459D-8002-D6C0A9C2041D}">
      <dgm:prSet/>
      <dgm:spPr/>
      <dgm:t>
        <a:bodyPr/>
        <a:lstStyle/>
        <a:p>
          <a:pPr rtl="0"/>
          <a:r>
            <a:rPr lang="nb-NO" dirty="0" err="1" smtClean="0"/>
            <a:t>Unintentional</a:t>
          </a:r>
          <a:r>
            <a:rPr lang="nb-NO" dirty="0" smtClean="0"/>
            <a:t> </a:t>
          </a:r>
          <a:r>
            <a:rPr lang="nb-NO" dirty="0" err="1" smtClean="0"/>
            <a:t>byproducts</a:t>
          </a:r>
          <a:r>
            <a:rPr lang="nb-NO" dirty="0" smtClean="0"/>
            <a:t> (PAHs, </a:t>
          </a:r>
          <a:r>
            <a:rPr lang="nb-NO" dirty="0" err="1" smtClean="0"/>
            <a:t>dioxins</a:t>
          </a:r>
          <a:r>
            <a:rPr lang="nb-NO" dirty="0" smtClean="0"/>
            <a:t> </a:t>
          </a:r>
          <a:r>
            <a:rPr lang="nb-NO" dirty="0" err="1" smtClean="0"/>
            <a:t>etc</a:t>
          </a:r>
          <a:r>
            <a:rPr lang="nb-NO" dirty="0" smtClean="0"/>
            <a:t>)</a:t>
          </a:r>
          <a:endParaRPr lang="nb-NO" dirty="0"/>
        </a:p>
      </dgm:t>
    </dgm:pt>
    <dgm:pt modelId="{BDD84C22-E372-4572-A79D-55A61795B83E}" type="parTrans" cxnId="{919D8C9D-5148-46F5-B975-EE2E4415C30B}">
      <dgm:prSet/>
      <dgm:spPr/>
      <dgm:t>
        <a:bodyPr/>
        <a:lstStyle/>
        <a:p>
          <a:endParaRPr lang="en-US"/>
        </a:p>
      </dgm:t>
    </dgm:pt>
    <dgm:pt modelId="{27CC1B8A-DFD7-45CB-84E1-DEE40D93305A}" type="sibTrans" cxnId="{919D8C9D-5148-46F5-B975-EE2E4415C30B}">
      <dgm:prSet/>
      <dgm:spPr/>
      <dgm:t>
        <a:bodyPr/>
        <a:lstStyle/>
        <a:p>
          <a:endParaRPr lang="en-US"/>
        </a:p>
      </dgm:t>
    </dgm:pt>
    <dgm:pt modelId="{AD268AAA-1A0F-4C7D-AE33-E96425CC2F35}" type="pres">
      <dgm:prSet presAssocID="{3F9F5FB7-918E-4E55-A2A9-A722627CEE2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9D118E-39C3-44FE-B3EC-BC819EFA1A23}" type="pres">
      <dgm:prSet presAssocID="{B8B43845-05BD-480A-9B9D-2A71A3DF82EB}" presName="circ1" presStyleLbl="vennNode1" presStyleIdx="0" presStyleCnt="7"/>
      <dgm:spPr/>
    </dgm:pt>
    <dgm:pt modelId="{52F51530-885A-4F7A-9251-64676F2EE8A4}" type="pres">
      <dgm:prSet presAssocID="{B8B43845-05BD-480A-9B9D-2A71A3DF82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ED1F5-7FC3-4573-BD23-25066F7496DD}" type="pres">
      <dgm:prSet presAssocID="{3DF0DBCC-5EE0-4EB6-AEDA-17C3B1EB15BC}" presName="circ2" presStyleLbl="vennNode1" presStyleIdx="1" presStyleCnt="7"/>
      <dgm:spPr/>
    </dgm:pt>
    <dgm:pt modelId="{1777F0DD-402A-4302-B437-628A8E8A387B}" type="pres">
      <dgm:prSet presAssocID="{3DF0DBCC-5EE0-4EB6-AEDA-17C3B1EB15B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6CF4D-FC71-4BE3-9418-9A99E2F5F96B}" type="pres">
      <dgm:prSet presAssocID="{9ABB2BA1-B908-4AFA-9432-36E3ACBD279F}" presName="circ3" presStyleLbl="vennNode1" presStyleIdx="2" presStyleCnt="7"/>
      <dgm:spPr/>
    </dgm:pt>
    <dgm:pt modelId="{F8DBE571-EEC9-4574-B377-E1296A059D51}" type="pres">
      <dgm:prSet presAssocID="{9ABB2BA1-B908-4AFA-9432-36E3ACBD279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3A884-26A4-41B3-9C48-B4449F0FF483}" type="pres">
      <dgm:prSet presAssocID="{227BEABB-8019-4486-B06C-408807F85087}" presName="circ4" presStyleLbl="vennNode1" presStyleIdx="3" presStyleCnt="7"/>
      <dgm:spPr/>
    </dgm:pt>
    <dgm:pt modelId="{A30D8FAC-CB23-45C3-93F8-D64D6D39CE4A}" type="pres">
      <dgm:prSet presAssocID="{227BEABB-8019-4486-B06C-408807F8508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32997-6272-428D-B736-D606467E1286}" type="pres">
      <dgm:prSet presAssocID="{7299E2D6-66AD-48BE-9A02-9775400417D7}" presName="circ5" presStyleLbl="vennNode1" presStyleIdx="4" presStyleCnt="7"/>
      <dgm:spPr/>
    </dgm:pt>
    <dgm:pt modelId="{EBD20C59-CBCE-4D88-9973-560D364D0F05}" type="pres">
      <dgm:prSet presAssocID="{7299E2D6-66AD-48BE-9A02-9775400417D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832B2-D54A-4F2A-8869-8D5E10240D4B}" type="pres">
      <dgm:prSet presAssocID="{54A512EB-25A0-4B17-ADB1-F9AD79D67203}" presName="circ6" presStyleLbl="vennNode1" presStyleIdx="5" presStyleCnt="7"/>
      <dgm:spPr/>
    </dgm:pt>
    <dgm:pt modelId="{3A4C7309-CC50-4374-AEA1-C47DEDEA11CA}" type="pres">
      <dgm:prSet presAssocID="{54A512EB-25A0-4B17-ADB1-F9AD79D67203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C26F5-A6B9-4B66-BD54-D6272D235426}" type="pres">
      <dgm:prSet presAssocID="{5B49F41A-2C2F-459D-8002-D6C0A9C2041D}" presName="circ7" presStyleLbl="vennNode1" presStyleIdx="6" presStyleCnt="7"/>
      <dgm:spPr/>
    </dgm:pt>
    <dgm:pt modelId="{DC8903E0-C6B1-47D6-BC2C-580EE39EEC9A}" type="pres">
      <dgm:prSet presAssocID="{5B49F41A-2C2F-459D-8002-D6C0A9C2041D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2C385-EE19-472B-9F90-0334689884FD}" type="presOf" srcId="{3F9F5FB7-918E-4E55-A2A9-A722627CEE25}" destId="{AD268AAA-1A0F-4C7D-AE33-E96425CC2F35}" srcOrd="0" destOrd="0" presId="urn:microsoft.com/office/officeart/2005/8/layout/venn1"/>
    <dgm:cxn modelId="{5B1A1E02-0A4E-4131-A9D2-E7DA5110951A}" srcId="{3F9F5FB7-918E-4E55-A2A9-A722627CEE25}" destId="{3DF0DBCC-5EE0-4EB6-AEDA-17C3B1EB15BC}" srcOrd="1" destOrd="0" parTransId="{736E07D5-EB15-426B-9C58-E3057FC2843D}" sibTransId="{F797A19F-FE0B-4E11-999B-8918BBF2ED61}"/>
    <dgm:cxn modelId="{70BF40E4-ED19-466D-A2B6-4F7118F51511}" type="presOf" srcId="{54A512EB-25A0-4B17-ADB1-F9AD79D67203}" destId="{3A4C7309-CC50-4374-AEA1-C47DEDEA11CA}" srcOrd="0" destOrd="0" presId="urn:microsoft.com/office/officeart/2005/8/layout/venn1"/>
    <dgm:cxn modelId="{A6FAA671-C7F6-49D6-8862-3198F3856387}" type="presOf" srcId="{3DF0DBCC-5EE0-4EB6-AEDA-17C3B1EB15BC}" destId="{1777F0DD-402A-4302-B437-628A8E8A387B}" srcOrd="0" destOrd="0" presId="urn:microsoft.com/office/officeart/2005/8/layout/venn1"/>
    <dgm:cxn modelId="{67D795E9-8E61-4DA9-8180-B3EE93CAB3A7}" type="presOf" srcId="{227BEABB-8019-4486-B06C-408807F85087}" destId="{A30D8FAC-CB23-45C3-93F8-D64D6D39CE4A}" srcOrd="0" destOrd="0" presId="urn:microsoft.com/office/officeart/2005/8/layout/venn1"/>
    <dgm:cxn modelId="{8D210F09-859B-4E6D-8A4E-FA5D75C7B82C}" type="presOf" srcId="{9ABB2BA1-B908-4AFA-9432-36E3ACBD279F}" destId="{F8DBE571-EEC9-4574-B377-E1296A059D51}" srcOrd="0" destOrd="0" presId="urn:microsoft.com/office/officeart/2005/8/layout/venn1"/>
    <dgm:cxn modelId="{0A27B707-10FB-43D7-8E8C-9991DC0B0A9C}" srcId="{3F9F5FB7-918E-4E55-A2A9-A722627CEE25}" destId="{B8B43845-05BD-480A-9B9D-2A71A3DF82EB}" srcOrd="0" destOrd="0" parTransId="{49D350E7-A3D6-49F8-AECB-259A8E1883F9}" sibTransId="{29445CB3-FC29-4042-B2FE-66AD23B81CB8}"/>
    <dgm:cxn modelId="{E7D873A4-2330-4212-B4E1-50E3975D83B6}" type="presOf" srcId="{B8B43845-05BD-480A-9B9D-2A71A3DF82EB}" destId="{52F51530-885A-4F7A-9251-64676F2EE8A4}" srcOrd="0" destOrd="0" presId="urn:microsoft.com/office/officeart/2005/8/layout/venn1"/>
    <dgm:cxn modelId="{B7EF05A0-EB22-4661-819F-101978DF37C0}" srcId="{3F9F5FB7-918E-4E55-A2A9-A722627CEE25}" destId="{227BEABB-8019-4486-B06C-408807F85087}" srcOrd="3" destOrd="0" parTransId="{1668C254-AC3A-4239-BC96-4C3485330062}" sibTransId="{AB51C0C0-2C34-49D8-BA3B-E45F95925538}"/>
    <dgm:cxn modelId="{CB4D7D06-2B54-4341-8E68-5F6452F807AC}" srcId="{3F9F5FB7-918E-4E55-A2A9-A722627CEE25}" destId="{54A512EB-25A0-4B17-ADB1-F9AD79D67203}" srcOrd="5" destOrd="0" parTransId="{3CB59EA6-C034-407C-80AA-CA5C55EBD86E}" sibTransId="{F5B877E5-9939-4831-8C82-196888E23FDD}"/>
    <dgm:cxn modelId="{21C18504-439E-46EB-B308-6F8B49C4789B}" type="presOf" srcId="{7299E2D6-66AD-48BE-9A02-9775400417D7}" destId="{EBD20C59-CBCE-4D88-9973-560D364D0F05}" srcOrd="0" destOrd="0" presId="urn:microsoft.com/office/officeart/2005/8/layout/venn1"/>
    <dgm:cxn modelId="{0635D4CF-0E7A-4E67-88EF-CF2BBB298BFF}" srcId="{3F9F5FB7-918E-4E55-A2A9-A722627CEE25}" destId="{9ABB2BA1-B908-4AFA-9432-36E3ACBD279F}" srcOrd="2" destOrd="0" parTransId="{2AB7002D-484C-4627-A8EE-7F079FB75094}" sibTransId="{D6DC5106-855D-4F4A-89B2-6A0B90DFBE7F}"/>
    <dgm:cxn modelId="{919D8C9D-5148-46F5-B975-EE2E4415C30B}" srcId="{3F9F5FB7-918E-4E55-A2A9-A722627CEE25}" destId="{5B49F41A-2C2F-459D-8002-D6C0A9C2041D}" srcOrd="6" destOrd="0" parTransId="{BDD84C22-E372-4572-A79D-55A61795B83E}" sibTransId="{27CC1B8A-DFD7-45CB-84E1-DEE40D93305A}"/>
    <dgm:cxn modelId="{FC18B5FC-3B0B-4751-9FBF-B2E1E378E08F}" type="presOf" srcId="{5B49F41A-2C2F-459D-8002-D6C0A9C2041D}" destId="{DC8903E0-C6B1-47D6-BC2C-580EE39EEC9A}" srcOrd="0" destOrd="0" presId="urn:microsoft.com/office/officeart/2005/8/layout/venn1"/>
    <dgm:cxn modelId="{77C15C67-096B-418F-8F3C-960B7F7E9E4E}" srcId="{3F9F5FB7-918E-4E55-A2A9-A722627CEE25}" destId="{7299E2D6-66AD-48BE-9A02-9775400417D7}" srcOrd="4" destOrd="0" parTransId="{71FDAEA5-CCC5-49E8-924D-89D3E38E60A7}" sibTransId="{4C7B76A4-9A9C-43D3-BFF5-2233049F3D28}"/>
    <dgm:cxn modelId="{9951B2D0-2CFD-46C1-B5B0-A6D49500E05D}" type="presParOf" srcId="{AD268AAA-1A0F-4C7D-AE33-E96425CC2F35}" destId="{269D118E-39C3-44FE-B3EC-BC819EFA1A23}" srcOrd="0" destOrd="0" presId="urn:microsoft.com/office/officeart/2005/8/layout/venn1"/>
    <dgm:cxn modelId="{EF0130DB-906D-4171-B37A-E8EBF93001BA}" type="presParOf" srcId="{AD268AAA-1A0F-4C7D-AE33-E96425CC2F35}" destId="{52F51530-885A-4F7A-9251-64676F2EE8A4}" srcOrd="1" destOrd="0" presId="urn:microsoft.com/office/officeart/2005/8/layout/venn1"/>
    <dgm:cxn modelId="{916720B8-2ACA-4B75-84CD-2514FF939729}" type="presParOf" srcId="{AD268AAA-1A0F-4C7D-AE33-E96425CC2F35}" destId="{F4BED1F5-7FC3-4573-BD23-25066F7496DD}" srcOrd="2" destOrd="0" presId="urn:microsoft.com/office/officeart/2005/8/layout/venn1"/>
    <dgm:cxn modelId="{BAA66690-3866-4E0D-9162-0E15CCFF7861}" type="presParOf" srcId="{AD268AAA-1A0F-4C7D-AE33-E96425CC2F35}" destId="{1777F0DD-402A-4302-B437-628A8E8A387B}" srcOrd="3" destOrd="0" presId="urn:microsoft.com/office/officeart/2005/8/layout/venn1"/>
    <dgm:cxn modelId="{511623BF-DE1D-40E2-BEC4-55054DFA6108}" type="presParOf" srcId="{AD268AAA-1A0F-4C7D-AE33-E96425CC2F35}" destId="{52D6CF4D-FC71-4BE3-9418-9A99E2F5F96B}" srcOrd="4" destOrd="0" presId="urn:microsoft.com/office/officeart/2005/8/layout/venn1"/>
    <dgm:cxn modelId="{8407D2D7-EBF2-47AE-8376-77179E39F438}" type="presParOf" srcId="{AD268AAA-1A0F-4C7D-AE33-E96425CC2F35}" destId="{F8DBE571-EEC9-4574-B377-E1296A059D51}" srcOrd="5" destOrd="0" presId="urn:microsoft.com/office/officeart/2005/8/layout/venn1"/>
    <dgm:cxn modelId="{8A8317C0-8E39-4598-8F94-E46F27727605}" type="presParOf" srcId="{AD268AAA-1A0F-4C7D-AE33-E96425CC2F35}" destId="{1383A884-26A4-41B3-9C48-B4449F0FF483}" srcOrd="6" destOrd="0" presId="urn:microsoft.com/office/officeart/2005/8/layout/venn1"/>
    <dgm:cxn modelId="{4E4F5856-F5F0-4283-9966-69CB7D091CCD}" type="presParOf" srcId="{AD268AAA-1A0F-4C7D-AE33-E96425CC2F35}" destId="{A30D8FAC-CB23-45C3-93F8-D64D6D39CE4A}" srcOrd="7" destOrd="0" presId="urn:microsoft.com/office/officeart/2005/8/layout/venn1"/>
    <dgm:cxn modelId="{7818F43F-44AB-48D6-B860-802AF1336B0B}" type="presParOf" srcId="{AD268AAA-1A0F-4C7D-AE33-E96425CC2F35}" destId="{29A32997-6272-428D-B736-D606467E1286}" srcOrd="8" destOrd="0" presId="urn:microsoft.com/office/officeart/2005/8/layout/venn1"/>
    <dgm:cxn modelId="{C35305F7-6130-4FFF-AF80-A54E34C94C92}" type="presParOf" srcId="{AD268AAA-1A0F-4C7D-AE33-E96425CC2F35}" destId="{EBD20C59-CBCE-4D88-9973-560D364D0F05}" srcOrd="9" destOrd="0" presId="urn:microsoft.com/office/officeart/2005/8/layout/venn1"/>
    <dgm:cxn modelId="{F115A121-6838-4CAC-B945-1ECF5A6AB1DA}" type="presParOf" srcId="{AD268AAA-1A0F-4C7D-AE33-E96425CC2F35}" destId="{C2F832B2-D54A-4F2A-8869-8D5E10240D4B}" srcOrd="10" destOrd="0" presId="urn:microsoft.com/office/officeart/2005/8/layout/venn1"/>
    <dgm:cxn modelId="{1CB7C06F-1BC1-4906-86A6-AB975ECE0B9F}" type="presParOf" srcId="{AD268AAA-1A0F-4C7D-AE33-E96425CC2F35}" destId="{3A4C7309-CC50-4374-AEA1-C47DEDEA11CA}" srcOrd="11" destOrd="0" presId="urn:microsoft.com/office/officeart/2005/8/layout/venn1"/>
    <dgm:cxn modelId="{4E30C361-41C3-4492-8D53-5CDD84D039E7}" type="presParOf" srcId="{AD268AAA-1A0F-4C7D-AE33-E96425CC2F35}" destId="{43FC26F5-A6B9-4B66-BD54-D6272D235426}" srcOrd="12" destOrd="0" presId="urn:microsoft.com/office/officeart/2005/8/layout/venn1"/>
    <dgm:cxn modelId="{F671472A-F285-4731-BC3D-88ED72526513}" type="presParOf" srcId="{AD268AAA-1A0F-4C7D-AE33-E96425CC2F35}" destId="{DC8903E0-C6B1-47D6-BC2C-580EE39EEC9A}" srcOrd="1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D118E-39C3-44FE-B3EC-BC819EFA1A23}">
      <dsp:nvSpPr>
        <dsp:cNvPr id="0" name=""/>
        <dsp:cNvSpPr/>
      </dsp:nvSpPr>
      <dsp:spPr>
        <a:xfrm>
          <a:off x="1693322" y="1499598"/>
          <a:ext cx="1069466" cy="1069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F51530-885A-4F7A-9251-64676F2EE8A4}">
      <dsp:nvSpPr>
        <dsp:cNvPr id="0" name=""/>
        <dsp:cNvSpPr/>
      </dsp:nvSpPr>
      <dsp:spPr>
        <a:xfrm>
          <a:off x="1615340" y="664774"/>
          <a:ext cx="1225430" cy="6557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i="0" kern="1200" baseline="0" dirty="0" smtClean="0"/>
            <a:t>Pharmaceuticals,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i="0" kern="1200" baseline="0" dirty="0" err="1" smtClean="0"/>
            <a:t>Cosmetics</a:t>
          </a:r>
          <a:endParaRPr lang="en-US" sz="1200" kern="1200" dirty="0"/>
        </a:p>
      </dsp:txBody>
      <dsp:txXfrm>
        <a:off x="1615340" y="664774"/>
        <a:ext cx="1225430" cy="655792"/>
      </dsp:txXfrm>
    </dsp:sp>
    <dsp:sp modelId="{F4BED1F5-7FC3-4573-BD23-25066F7496DD}">
      <dsp:nvSpPr>
        <dsp:cNvPr id="0" name=""/>
        <dsp:cNvSpPr/>
      </dsp:nvSpPr>
      <dsp:spPr>
        <a:xfrm>
          <a:off x="2007032" y="1650430"/>
          <a:ext cx="1069466" cy="1069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777F0DD-402A-4302-B437-628A8E8A387B}">
      <dsp:nvSpPr>
        <dsp:cNvPr id="0" name=""/>
        <dsp:cNvSpPr/>
      </dsp:nvSpPr>
      <dsp:spPr>
        <a:xfrm>
          <a:off x="3208400" y="1287777"/>
          <a:ext cx="1158589" cy="7213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Food additives</a:t>
          </a:r>
          <a:endParaRPr lang="en-US" sz="1200" kern="1200" dirty="0"/>
        </a:p>
      </dsp:txBody>
      <dsp:txXfrm>
        <a:off x="3208400" y="1287777"/>
        <a:ext cx="1158589" cy="721372"/>
      </dsp:txXfrm>
    </dsp:sp>
    <dsp:sp modelId="{52D6CF4D-FC71-4BE3-9418-9A99E2F5F96B}">
      <dsp:nvSpPr>
        <dsp:cNvPr id="0" name=""/>
        <dsp:cNvSpPr/>
      </dsp:nvSpPr>
      <dsp:spPr>
        <a:xfrm>
          <a:off x="2084123" y="1989803"/>
          <a:ext cx="1069466" cy="1069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DBE571-EEC9-4574-B377-E1296A059D51}">
      <dsp:nvSpPr>
        <dsp:cNvPr id="0" name=""/>
        <dsp:cNvSpPr/>
      </dsp:nvSpPr>
      <dsp:spPr>
        <a:xfrm>
          <a:off x="3319803" y="2205887"/>
          <a:ext cx="1136308" cy="7705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b="0" i="0" kern="1200" baseline="0" dirty="0" smtClean="0"/>
            <a:t>Household </a:t>
          </a:r>
          <a:r>
            <a:rPr lang="nb-NO" sz="1200" b="0" i="0" kern="1200" baseline="0" dirty="0" err="1" smtClean="0"/>
            <a:t>chemicals</a:t>
          </a:r>
          <a:endParaRPr lang="en-US" sz="1200" kern="1200" dirty="0"/>
        </a:p>
      </dsp:txBody>
      <dsp:txXfrm>
        <a:off x="3319803" y="2205887"/>
        <a:ext cx="1136308" cy="770556"/>
      </dsp:txXfrm>
    </dsp:sp>
    <dsp:sp modelId="{1383A884-26A4-41B3-9C48-B4449F0FF483}">
      <dsp:nvSpPr>
        <dsp:cNvPr id="0" name=""/>
        <dsp:cNvSpPr/>
      </dsp:nvSpPr>
      <dsp:spPr>
        <a:xfrm>
          <a:off x="1867110" y="2261957"/>
          <a:ext cx="1069466" cy="1069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0D8FAC-CB23-45C3-93F8-D64D6D39CE4A}">
      <dsp:nvSpPr>
        <dsp:cNvPr id="0" name=""/>
        <dsp:cNvSpPr/>
      </dsp:nvSpPr>
      <dsp:spPr>
        <a:xfrm>
          <a:off x="2829631" y="3238760"/>
          <a:ext cx="1225430" cy="7049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baseline="0" dirty="0" smtClean="0"/>
            <a:t>Polymers and polymer additives</a:t>
          </a:r>
          <a:endParaRPr lang="en-US" sz="1200" kern="1200" dirty="0"/>
        </a:p>
      </dsp:txBody>
      <dsp:txXfrm>
        <a:off x="2829631" y="3238760"/>
        <a:ext cx="1225430" cy="704977"/>
      </dsp:txXfrm>
    </dsp:sp>
    <dsp:sp modelId="{29A32997-6272-428D-B736-D606467E1286}">
      <dsp:nvSpPr>
        <dsp:cNvPr id="0" name=""/>
        <dsp:cNvSpPr/>
      </dsp:nvSpPr>
      <dsp:spPr>
        <a:xfrm>
          <a:off x="1519534" y="2261957"/>
          <a:ext cx="1069466" cy="1069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D20C59-CBCE-4D88-9973-560D364D0F05}">
      <dsp:nvSpPr>
        <dsp:cNvPr id="0" name=""/>
        <dsp:cNvSpPr/>
      </dsp:nvSpPr>
      <dsp:spPr>
        <a:xfrm>
          <a:off x="401050" y="3238760"/>
          <a:ext cx="1225430" cy="7049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Building</a:t>
          </a:r>
          <a:r>
            <a:rPr lang="nb-NO" sz="1200" kern="1200" dirty="0" smtClean="0"/>
            <a:t> materials, </a:t>
          </a:r>
          <a:r>
            <a:rPr lang="nb-NO" sz="1200" kern="1200" smtClean="0"/>
            <a:t>paints</a:t>
          </a:r>
          <a:r>
            <a:rPr lang="nb-NO" sz="1200" kern="1200" dirty="0" smtClean="0"/>
            <a:t>, etc.</a:t>
          </a:r>
          <a:endParaRPr lang="en-US" sz="1200" kern="1200" dirty="0"/>
        </a:p>
      </dsp:txBody>
      <dsp:txXfrm>
        <a:off x="401050" y="3238760"/>
        <a:ext cx="1225430" cy="704977"/>
      </dsp:txXfrm>
    </dsp:sp>
    <dsp:sp modelId="{C2F832B2-D54A-4F2A-8869-8D5E10240D4B}">
      <dsp:nvSpPr>
        <dsp:cNvPr id="0" name=""/>
        <dsp:cNvSpPr/>
      </dsp:nvSpPr>
      <dsp:spPr>
        <a:xfrm>
          <a:off x="1302521" y="1989803"/>
          <a:ext cx="1069466" cy="1069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4C7309-CC50-4374-AEA1-C47DEDEA11CA}">
      <dsp:nvSpPr>
        <dsp:cNvPr id="0" name=""/>
        <dsp:cNvSpPr/>
      </dsp:nvSpPr>
      <dsp:spPr>
        <a:xfrm>
          <a:off x="0" y="2205887"/>
          <a:ext cx="1136308" cy="7705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Pesticids</a:t>
          </a:r>
          <a:endParaRPr lang="nb-NO" sz="1200" kern="1200" dirty="0"/>
        </a:p>
      </dsp:txBody>
      <dsp:txXfrm>
        <a:off x="0" y="2205887"/>
        <a:ext cx="1136308" cy="770556"/>
      </dsp:txXfrm>
    </dsp:sp>
    <dsp:sp modelId="{43FC26F5-A6B9-4B66-BD54-D6272D235426}">
      <dsp:nvSpPr>
        <dsp:cNvPr id="0" name=""/>
        <dsp:cNvSpPr/>
      </dsp:nvSpPr>
      <dsp:spPr>
        <a:xfrm>
          <a:off x="1379612" y="1650430"/>
          <a:ext cx="1069466" cy="1069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8903E0-C6B1-47D6-BC2C-580EE39EEC9A}">
      <dsp:nvSpPr>
        <dsp:cNvPr id="0" name=""/>
        <dsp:cNvSpPr/>
      </dsp:nvSpPr>
      <dsp:spPr>
        <a:xfrm>
          <a:off x="89122" y="1287777"/>
          <a:ext cx="1158589" cy="7213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Unintentional</a:t>
          </a:r>
          <a:r>
            <a:rPr lang="nb-NO" sz="1200" kern="1200" dirty="0" smtClean="0"/>
            <a:t> </a:t>
          </a:r>
          <a:r>
            <a:rPr lang="nb-NO" sz="1200" kern="1200" dirty="0" err="1" smtClean="0"/>
            <a:t>byproducts</a:t>
          </a:r>
          <a:r>
            <a:rPr lang="nb-NO" sz="1200" kern="1200" dirty="0" smtClean="0"/>
            <a:t> (PAHs, </a:t>
          </a:r>
          <a:r>
            <a:rPr lang="nb-NO" sz="1200" kern="1200" dirty="0" err="1" smtClean="0"/>
            <a:t>dioxins</a:t>
          </a:r>
          <a:r>
            <a:rPr lang="nb-NO" sz="1200" kern="1200" dirty="0" smtClean="0"/>
            <a:t> </a:t>
          </a:r>
          <a:r>
            <a:rPr lang="nb-NO" sz="1200" kern="1200" dirty="0" err="1" smtClean="0"/>
            <a:t>etc</a:t>
          </a:r>
          <a:r>
            <a:rPr lang="nb-NO" sz="1200" kern="1200" dirty="0" smtClean="0"/>
            <a:t>)</a:t>
          </a:r>
          <a:endParaRPr lang="nb-NO" sz="1200" kern="1200" dirty="0"/>
        </a:p>
      </dsp:txBody>
      <dsp:txXfrm>
        <a:off x="89122" y="1287777"/>
        <a:ext cx="1158589" cy="721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86D59-7966-4C96-A30E-0367BAE4C916}" type="datetimeFigureOut">
              <a:rPr lang="nb-NO" smtClean="0"/>
              <a:t>08.05.2019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AC925-9B1D-4205-B6A2-85B97FF46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82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C160-6684-45EA-ACDE-AD53AA5353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8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High </a:t>
            </a:r>
            <a:r>
              <a:rPr lang="nb-NO" dirty="0" err="1" smtClean="0"/>
              <a:t>concentrations</a:t>
            </a:r>
            <a:r>
              <a:rPr lang="nb-NO" dirty="0" smtClean="0"/>
              <a:t>,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consistant</a:t>
            </a:r>
            <a:r>
              <a:rPr lang="nb-NO" baseline="0" dirty="0" smtClean="0"/>
              <a:t> over time.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C925-9B1D-4205-B6A2-85B97FF467AB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5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GCxGC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plot viser at matriksen har samme egenskaper som komponentene som skal bestemme. Derfor veldig vanskelig å bli kvitt uten å kvitte seg med komponentene.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2B48F-DAFE-4F6D-B8AD-B10E528A02D4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32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think that there</a:t>
            </a:r>
            <a:r>
              <a:rPr lang="en-US" baseline="0" dirty="0" smtClean="0"/>
              <a:t> can not be a lot matrix when dealing with background air. But actually, it is. </a:t>
            </a:r>
          </a:p>
          <a:p>
            <a:r>
              <a:rPr lang="en-US" baseline="0" dirty="0" smtClean="0"/>
              <a:t>When extracting the </a:t>
            </a:r>
            <a:r>
              <a:rPr lang="en-US" baseline="0" dirty="0" err="1" smtClean="0"/>
              <a:t>analytes</a:t>
            </a:r>
            <a:r>
              <a:rPr lang="en-US" baseline="0" dirty="0" smtClean="0"/>
              <a:t>, also the PUF material partly dissolve and may cause trouble when acid treatment should be avoided for e.g. the novel flame retardants.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if the samples look fairly blank after clean-up, there might be analytical challenges associated with target GC-MS determination. (Note: High-resolution)</a:t>
            </a:r>
          </a:p>
          <a:p>
            <a:r>
              <a:rPr lang="en-US" baseline="0" dirty="0" smtClean="0"/>
              <a:t>In the example above, BDE 47 in a standard solution are compared to a not exposed PUF disk. </a:t>
            </a:r>
          </a:p>
          <a:p>
            <a:r>
              <a:rPr lang="en-US" baseline="0" dirty="0" smtClean="0"/>
              <a:t>While a distinct peak is observed in the standard, the peak is </a:t>
            </a:r>
            <a:r>
              <a:rPr lang="en-US" baseline="0" dirty="0" err="1" smtClean="0"/>
              <a:t>splitted</a:t>
            </a:r>
            <a:r>
              <a:rPr lang="en-US" baseline="0" dirty="0" smtClean="0"/>
              <a:t> when PUF matrix are presented, indicating that the GC chromatography are affected. </a:t>
            </a:r>
          </a:p>
          <a:p>
            <a:r>
              <a:rPr lang="en-US" baseline="0" dirty="0" smtClean="0"/>
              <a:t>This may affect the accuracy when quantifying the concentration.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mass </a:t>
            </a:r>
            <a:r>
              <a:rPr lang="en-US" b="0" baseline="0" dirty="0" smtClean="0"/>
              <a:t>spectrometry</a:t>
            </a:r>
            <a:r>
              <a:rPr lang="en-US" baseline="0" dirty="0" smtClean="0"/>
              <a:t>, we use a MS lock mass standard to adjust the mass calibration during analysis. </a:t>
            </a:r>
          </a:p>
          <a:p>
            <a:r>
              <a:rPr lang="en-US" baseline="0" dirty="0" smtClean="0"/>
              <a:t>The standard is constantly injected, giving a constant signal as you can see for the lock mass close to 13C BDE when a standard is analyzed.</a:t>
            </a:r>
          </a:p>
          <a:p>
            <a:r>
              <a:rPr lang="en-US" baseline="0" dirty="0" smtClean="0"/>
              <a:t>However</a:t>
            </a:r>
            <a:r>
              <a:rPr lang="en-US" b="0" baseline="0" dirty="0" smtClean="0"/>
              <a:t>, when matrix gets into the detector, the sensitivity of the instrument may drop temporarily. The problem is when the drop happens at the same retention time as a compound of interest is eluted. </a:t>
            </a:r>
          </a:p>
          <a:p>
            <a:r>
              <a:rPr lang="en-US" b="0" baseline="0" dirty="0" smtClean="0"/>
              <a:t>The abnormalities observed in lock mass signal when the PUF sample is analyzed, indicate </a:t>
            </a:r>
            <a:r>
              <a:rPr lang="en-US" baseline="0" dirty="0" smtClean="0"/>
              <a:t>interferences from matrix.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sufficiently removed PUF matrix, may also cause instrument problems with a need for maintenance in order to remain good instrument conditions.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2B48F-DAFE-4F6D-B8AD-B10E528A02D4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47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001000" cy="1676399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001000" cy="25908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442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fld id="{680BF5BB-5DEB-453A-897F-8C782F1E8C3A}" type="datetime1">
              <a:rPr lang="nn-NO" smtClean="0"/>
              <a:pPr/>
              <a:t>08.05.2019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 pitchFamily="-109" charset="0"/>
              </a:defRPr>
            </a:lvl1pPr>
          </a:lstStyle>
          <a:p>
            <a:fld id="{5FDFEF33-E591-438E-A297-0B24179E19D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305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fld id="{AED96CDC-302B-4248-B0FA-AB6BA39525B1}" type="datetime1">
              <a:rPr lang="nn-NO" smtClean="0"/>
              <a:pPr/>
              <a:t>08.05.2019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 pitchFamily="-109" charset="0"/>
              </a:defRPr>
            </a:lvl1pPr>
          </a:lstStyle>
          <a:p>
            <a:fld id="{5386DF21-629E-4E7B-9E8E-BB9FAE725842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90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1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219" smtClean="0">
                <a:solidFill>
                  <a:srgbClr val="FFFFFF"/>
                </a:solidFill>
              </a:rPr>
              <a:t>Click to edit Master title style</a:t>
            </a:r>
            <a:endParaRPr sz="4219">
              <a:solidFill>
                <a:srgbClr val="FFFFFF"/>
              </a:solidFill>
            </a:endParaRP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8"/>
            </a:lvl1pPr>
            <a:lvl2pPr marL="0" indent="120547" algn="ctr">
              <a:spcBef>
                <a:spcPts val="0"/>
              </a:spcBef>
              <a:buSzTx/>
              <a:buNone/>
              <a:defRPr sz="1688"/>
            </a:lvl2pPr>
            <a:lvl3pPr marL="0" indent="241093" algn="ctr">
              <a:spcBef>
                <a:spcPts val="0"/>
              </a:spcBef>
              <a:buSzTx/>
              <a:buNone/>
              <a:defRPr sz="1688"/>
            </a:lvl3pPr>
            <a:lvl4pPr marL="0" indent="361640" algn="ctr">
              <a:spcBef>
                <a:spcPts val="0"/>
              </a:spcBef>
              <a:buSzTx/>
              <a:buNone/>
              <a:defRPr sz="1688"/>
            </a:lvl4pPr>
            <a:lvl5pPr marL="0" indent="482186" algn="ctr">
              <a:spcBef>
                <a:spcPts val="0"/>
              </a:spcBef>
              <a:buSzTx/>
              <a:buNone/>
              <a:defRPr sz="1688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688" smtClean="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GB" sz="1688" smtClean="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GB" sz="1688" smtClean="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GB" sz="1688" smtClean="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GB" sz="1688" smtClean="0">
                <a:solidFill>
                  <a:srgbClr val="FFFFFF"/>
                </a:solidFill>
              </a:rPr>
              <a:t>Fifth level</a:t>
            </a:r>
            <a:endParaRPr sz="1688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835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fld id="{420689D3-339C-4B00-B892-BFC65E5E1287}" type="datetime1">
              <a:rPr lang="nn-NO" smtClean="0"/>
              <a:pPr/>
              <a:t>08.05.2019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 pitchFamily="-109" charset="0"/>
              </a:defRPr>
            </a:lvl1pPr>
          </a:lstStyle>
          <a:p>
            <a:fld id="{6FFA8699-CAAA-4836-BE11-B21E59BD6768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066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fld id="{126E2DBB-7EA5-4BD0-A1CC-3799F2FE7F66}" type="datetime1">
              <a:rPr lang="nn-NO" smtClean="0"/>
              <a:pPr/>
              <a:t>08.05.2019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 pitchFamily="-109" charset="0"/>
              </a:defRPr>
            </a:lvl1pPr>
          </a:lstStyle>
          <a:p>
            <a:fld id="{69C2C22A-A2A2-41D8-9CED-8FC746590DC7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059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fld id="{F91F14F8-3808-45DD-B7D2-AE77CA462C2C}" type="datetime1">
              <a:rPr lang="nn-NO" smtClean="0"/>
              <a:pPr/>
              <a:t>08.05.2019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 pitchFamily="-109" charset="0"/>
              </a:defRPr>
            </a:lvl1pPr>
          </a:lstStyle>
          <a:p>
            <a:fld id="{660CB126-CE56-4194-B4DF-C073CD9FCEB7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648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fld id="{AC7FA2B4-D1CC-46B7-B804-B84973A22A08}" type="datetime1">
              <a:rPr lang="nn-NO" smtClean="0"/>
              <a:pPr/>
              <a:t>08.05.2019</a:t>
            </a:fld>
            <a:endParaRPr lang="nn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 pitchFamily="-109" charset="0"/>
              </a:defRPr>
            </a:lvl1pPr>
          </a:lstStyle>
          <a:p>
            <a:fld id="{7A4AAFEA-7B98-4FFE-8028-1A0D396FD3B9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06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fld id="{269DDDBA-1C02-4E39-961C-A4B1FD99D9E9}" type="datetime1">
              <a:rPr lang="nn-NO" smtClean="0"/>
              <a:pPr/>
              <a:t>08.05.2019</a:t>
            </a:fld>
            <a:endParaRPr lang="nn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 pitchFamily="-109" charset="0"/>
              </a:defRPr>
            </a:lvl1pPr>
          </a:lstStyle>
          <a:p>
            <a:fld id="{E896160D-F4AD-42CD-A0DD-2459764E605D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512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fld id="{B8332650-9D69-41E9-8316-ABB3A3CBDA49}" type="datetime1">
              <a:rPr lang="nn-NO" smtClean="0"/>
              <a:pPr/>
              <a:t>08.05.2019</a:t>
            </a:fld>
            <a:endParaRPr lang="nn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 pitchFamily="-109" charset="0"/>
              </a:defRPr>
            </a:lvl1pPr>
          </a:lstStyle>
          <a:p>
            <a:fld id="{EEC34D4F-B1F8-42AD-A3CF-0543C141810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1384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fld id="{B39F206C-6F53-4D6F-95D9-C541BB13862E}" type="datetime1">
              <a:rPr lang="nn-NO" smtClean="0"/>
              <a:pPr/>
              <a:t>08.05.2019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 pitchFamily="-109" charset="0"/>
              </a:defRPr>
            </a:lvl1pPr>
          </a:lstStyle>
          <a:p>
            <a:fld id="{B343375B-B81C-45B1-A1C5-5F3142E8BA45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8568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fld id="{0A23D370-0801-43D8-B7CB-D7E3F71A0BD3}" type="datetime1">
              <a:rPr lang="nn-NO" smtClean="0"/>
              <a:pPr/>
              <a:t>08.05.2019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-109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 pitchFamily="-109" charset="0"/>
              </a:defRPr>
            </a:lvl1pPr>
          </a:lstStyle>
          <a:p>
            <a:fld id="{3B828FC2-B842-4601-A023-C664AB83603D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067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  <a:endParaRPr lang="nn-NO" smtClean="0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  <a:endParaRPr lang="nn-NO" smtClean="0"/>
          </a:p>
        </p:txBody>
      </p:sp>
    </p:spTree>
    <p:extLst>
      <p:ext uri="{BB962C8B-B14F-4D97-AF65-F5344CB8AC3E}">
        <p14:creationId xmlns:p14="http://schemas.microsoft.com/office/powerpoint/2010/main" val="27370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99FF"/>
          </a:solidFill>
          <a:latin typeface="+mj-lt"/>
          <a:ea typeface="Geneva" pitchFamily="-65" charset="-128"/>
          <a:cs typeface="Geneva" pitchFamily="-65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Geneva" pitchFamily="-65" charset="-128"/>
          <a:cs typeface="Geneva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Geneva" pitchFamily="-109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innovation.nilu.no/ProductsServices.asp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2"/>
          <p:cNvSpPr>
            <a:spLocks noGrp="1"/>
          </p:cNvSpPr>
          <p:nvPr>
            <p:ph type="ctrTitle"/>
          </p:nvPr>
        </p:nvSpPr>
        <p:spPr>
          <a:xfrm>
            <a:off x="665566" y="1412776"/>
            <a:ext cx="8001000" cy="1224136"/>
          </a:xfrm>
        </p:spPr>
        <p:txBody>
          <a:bodyPr/>
          <a:lstStyle/>
          <a:p>
            <a:pPr algn="ctr"/>
            <a:r>
              <a:rPr lang="en-US" sz="4000" b="1" dirty="0"/>
              <a:t>Recent developments in screening and monitoring of airborne contaminants of emerging concern</a:t>
            </a:r>
            <a:endParaRPr lang="nb-NO" sz="4000" dirty="0" smtClean="0">
              <a:ea typeface="Geneva" pitchFamily="-109" charset="0"/>
              <a:cs typeface="Geneva" pitchFamily="-109" charset="0"/>
            </a:endParaRPr>
          </a:p>
        </p:txBody>
      </p:sp>
      <p:sp>
        <p:nvSpPr>
          <p:cNvPr id="13315" name="Undertittel 13"/>
          <p:cNvSpPr>
            <a:spLocks noGrp="1"/>
          </p:cNvSpPr>
          <p:nvPr>
            <p:ph type="subTitle" idx="1"/>
          </p:nvPr>
        </p:nvSpPr>
        <p:spPr>
          <a:xfrm>
            <a:off x="571500" y="3668911"/>
            <a:ext cx="8001000" cy="1128242"/>
          </a:xfrm>
        </p:spPr>
        <p:txBody>
          <a:bodyPr/>
          <a:lstStyle/>
          <a:p>
            <a:pPr algn="ctr"/>
            <a:r>
              <a:rPr lang="nb-NO" sz="2000" b="1">
                <a:ea typeface="Geneva" pitchFamily="-109" charset="0"/>
                <a:cs typeface="Geneva" pitchFamily="-109" charset="0"/>
              </a:rPr>
              <a:t>Martin </a:t>
            </a:r>
            <a:r>
              <a:rPr lang="nb-NO" sz="2000" b="1" smtClean="0">
                <a:ea typeface="Geneva" pitchFamily="-109" charset="0"/>
                <a:cs typeface="Geneva" pitchFamily="-109" charset="0"/>
              </a:rPr>
              <a:t>Schlabach, </a:t>
            </a:r>
            <a:r>
              <a:rPr lang="nb-NO" sz="2000" b="1">
                <a:ea typeface="Geneva" pitchFamily="-109" charset="0"/>
                <a:cs typeface="Geneva" pitchFamily="-109" charset="0"/>
              </a:rPr>
              <a:t>Wenche </a:t>
            </a:r>
            <a:r>
              <a:rPr lang="nb-NO" sz="2000" b="1" dirty="0" smtClean="0">
                <a:ea typeface="Geneva" pitchFamily="-109" charset="0"/>
                <a:cs typeface="Geneva" pitchFamily="-109" charset="0"/>
              </a:rPr>
              <a:t>Aas, Pernilla Bohlin-Nizzetto</a:t>
            </a:r>
            <a:r>
              <a:rPr lang="nb-NO" sz="2000" b="1" smtClean="0">
                <a:ea typeface="Geneva" pitchFamily="-109" charset="0"/>
                <a:cs typeface="Geneva" pitchFamily="-109" charset="0"/>
              </a:rPr>
              <a:t>, </a:t>
            </a:r>
            <a:r>
              <a:rPr lang="nb-NO" sz="2000" b="1" smtClean="0">
                <a:ea typeface="Geneva" pitchFamily="-109" charset="0"/>
                <a:cs typeface="Geneva" pitchFamily="-109" charset="0"/>
              </a:rPr>
              <a:t>Kjetil Tørseth</a:t>
            </a:r>
            <a:endParaRPr lang="nb-NO" b="1" baseline="30000" dirty="0" smtClean="0">
              <a:ea typeface="Geneva" pitchFamily="-109" charset="0"/>
              <a:cs typeface="Geneva" pitchFamily="-109" charset="0"/>
            </a:endParaRPr>
          </a:p>
          <a:p>
            <a:pPr algn="ctr"/>
            <a:r>
              <a:rPr lang="nb-NO" sz="1600" dirty="0" smtClean="0">
                <a:ea typeface="Geneva" pitchFamily="-109" charset="0"/>
                <a:cs typeface="Geneva" pitchFamily="-109" charset="0"/>
              </a:rPr>
              <a:t>NILU-Norwegian </a:t>
            </a:r>
            <a:r>
              <a:rPr lang="nb-NO" sz="1600" dirty="0" err="1" smtClean="0">
                <a:ea typeface="Geneva" pitchFamily="-109" charset="0"/>
                <a:cs typeface="Geneva" pitchFamily="-109" charset="0"/>
              </a:rPr>
              <a:t>Institute</a:t>
            </a:r>
            <a:r>
              <a:rPr lang="nb-NO" sz="1600" dirty="0" smtClean="0">
                <a:ea typeface="Geneva" pitchFamily="-109" charset="0"/>
                <a:cs typeface="Geneva" pitchFamily="-109" charset="0"/>
              </a:rPr>
              <a:t> for Air Research, Norway</a:t>
            </a:r>
          </a:p>
        </p:txBody>
      </p:sp>
      <p:sp>
        <p:nvSpPr>
          <p:cNvPr id="6148" name="AutoShape 4" descr="data:image/jpeg;base64,/9j/4AAQSkZJRgABAQAAAQABAAD/2wCEAAkGBhMQEBUUERQWFRUVFxQYGRcWGRcdGhscGhcZHhccIBYaISYeGh8oHBobIjMgJCkrLCwsFyAyNTAqNSgrLSkBCQoKDgwOGg8PGi4lHiUpKS0vLC0sLCwpLywqLCopLiwpLDQuLDQuLCwqLSwsLSwvLCwvKSwtLDUsLCwsLSkpNf/AABEIAKAAoAMBIgACEQEDEQH/xAAcAAEAAwEBAQEBAAAAAAAAAAAABAUGBwIDCAH/xAA/EAACAQMDAQUDCAgGAwEAAAABAgMABBEFEiExBhMiQVEHYXEUIzJSgZGSsxc0VFVic9HTFjNCdKHxcrHBFf/EABoBAAMBAQEBAAAAAAAAAAAAAAABAwIEBgX/xAAyEQACAQIEAgkCBgMAAAAAAAAAAQIDERIhMUFRkQQUImFxgaHR8DJSE5KxweHxBTNy/9oADAMBAAIRAxEAPwDuNKUoAUpSgBSlKAFK8SzKgyxCjIGSQBknAHPqeK90AKVW9obqaK2kkt9heNWfbIGwwVScZUjB9/Pwr+9nbxprWKV2DmRFfKjA8QzgDJ6dM58q3geHEK5Y0pWZ0HV7lr+6tp2jKwCJ0YIQ7pLv258W0FdmCQPFnPh6URg5Jtbf0FzTUqru9eEd0lv3cjs6M+5ApVVUqCW5yOW445wfSrSk4tWuMUpSsgKUpQApSlAClKUAKUqNf6jHAoaRgoZkRfUs7BVUDzJJppN5ICTWZ1f2hWtpcLDcd5HuDYleNhFlSARvPXqORkDIyeRnTVUdpbB5Ig8IBmhO9FJwH4IaM/wupK85AJBxkCqUsGK09PGwnfYha1p0d5Gl1assk0BEkLB8qSo5TzUB1JUnGeQeoFXem6glxDHNEcpIqup9zDIrLR9irK6VLqyL2ryAOstse7Jyd2HjxtbnqrD1FTuyGi3VoZo7iWOaNm7xJFXY25yTKDHyOW8eQTy7dOKrNQcLKWa2evevlt8hI0M0QdSrdGBB+BGDWX9l85bSoFYYaIPCw9DE5Q/+q1Ese5SpJGQRkEg8+hHIPvqFpWgQWu7uIwm85bGfET1Y5PLH1PNSU1+G4vinyv7j3LCsTq2opZayJGBPyi0ZQBjLvFINqKCcFjvwPjW2qFc6PFJPFO65khEgjP1e827uPXwjn4+tFKai3i0afzmDR8ND0sxBpZcG4m2tKQcgYHhRSf8AQgJA+JPVjVpSouoapFbozzOqKqs5yR9Fepx1PUfeKw25sNCu7QdqY7KS3SQFvlDOgCAs4KruyIlBLKPMj6OV4IJItrS7SVFkjZXRgCrKQQQehBFc90u/lE3/AOrdwkxzKsUCA/Owqz4jHdnhjKWXJBG04HIJI2WmaN3U80wO0TiLMQ+irru3vwcFm3AEgc7B1roq0owVt/RvdeXzVCTuWtKUrlNClKUAKUpQB87i4WNGd2CqoJZicAAdSTVd8lttRgjkkiWWN0JUOAfC4GeOQCQB7x99T7uzSVdsihlyDtPIODkZHn8DWQn0O40tzJpyd7bHJks92Cp82hJ4HvTofLrV6UU9HaW3DmJlpbPLYusc0ne27sEjkc/ORsxASN2P+YCTtD/SzgHcTurQ1kxrD6kEjit54U3RvK9xGY9oVg2xVbl2YjGV8IGTnIAOspVU19Wu4IrNG7PRWu4x7yztI7FmJ8Ujbnwv0UBbnCgCrOlKlKTk7sYqPqGoR28bSTOqIoyWY4Aqn7W9toNOTMh3yMDsiX6TY8z9Vf4j/wA9K4j2k7UT6hIHuGGF+hGudifAHqfLcefhXd0XoU63aeUePsTlNRO4dmO21rqO7uGIZSco42vjPDBfNT1z9hwcir6vy9DM0bq8bFHQ5V1OGU+oP/zoRwa612K9q6zEQ322OTgLLnCOfQ/Ub/g+7pVulf49w7VLNcN/5FGpfU6PVdrnZ+3vYjFcxrIh9eo96t1U+8VY0r5cZOLutSpRQ/LImji7uOdAV+fZ9jBR13RBCC+MYKkBiTwmMG9pVL2m7VJYKrSxyuH8K90u4mQkbI8A5DNk4OMcYyDgHaTqSSis+4WhaXl0Io3kboisx6eQz54H31/LC+SeJJYmDJIoZWHmCMiud6hIbi4hXXHS3hlUvDaCTwFo2GRNJxvPiQgDwnxfVGb7sXrUU9zdrabTaRmHYyDCd4wfvgp6EYEZ482J86vPo+GF/O+2ttd3f4xYszW0pSuQ0KUpQApSlAClKUAK51219qqQZhstssnIaXOY4/hj6be7oPXyqz9oV/bFRb3F5Jah13ERAZdckEFip49wxXPV7OaMBgajOB/4R/26+n0To8H26ib4KzsTnJ6IyU8zSO0kjF5HOWduWY+8/wDzoBwOK8Vsf8PaN+8rj8Mf9un+HtG/eVx+GP8At19vrEeD/K/YhhMdQjPWtj/h7Rv3lcfhj/t0/wAPaN+8rj8Mf9ujrEeD/K/YMJ67Fe0qWx2xT5ltuAPOSIfw/XUfV6jnHkK7Rp2ox3EaywuHRujKeP8Av3VxX/D2jfvK4/DH/bq67JHTrG4BttSmJlZFMbKuxySAuQEHPONw5r5nS6FOpecE1L/l2foVg2smdZr5XFssgw6hgCrAH1UhlPxBAP2V9aV8QsZPS7J5tXvJpl8MMcMEWechgXlbHkCSo9+DWpiiVAFUBQOgAAA+wUEYBLYAJABOOSBnGT7sn7zUWXWoVga4MimJFZi45GFzkg+fTyqs5Oo1ZcF88RaE2lUGh9qWuBG0ltLAk3+U0m3xcZAZVJKErkgH065wDf1icHB2Y7isE/tUWNm7yEuA23EDBmibvCipOX2LCxPIycHDD/SC29r+MoIIIyDwQa3TlCP1xv52E7mKPavU5JUij09IS4kZTPOD4UKBiVjU45kGPEau+zUV2DOb0qWMgCd3nZ3YRcYB5zuLAnzxXyl7NGF1ksmEZRWQROCYdpKkqqg5i5Ucrx/CeMWWi3MskIadAjkvlFJIXDEAbiBu6dcDPpVak4uPYSXO/q2JLiTqUpXKaOOe2r9dg/kH8w1z6ug+2r9dg/kH8w1U9k/Z7LqETyrIsaqGVcjOXH0ehPh9cgHkY45Pp+jVI0+jRlN2X8nNJNydjKUrayeyu4aZEiZdrRFmYsj93KOsbbdnhJ6OAceYqD2N7ByanC8quI1UELuGcvgFeh6eRHB5H236zSw4sWXuZwvQzFK20/snuu8iVPovHl2JR+7kA5RiNh2E9GAJHmKr+xfYWTUxIwcRCPwncuTvwcDAORgjByB1GCecHWaWFyxZIML0MzUnSv1m3/3Ft+cla2X2VzmSFI3Xxoe9O5H7lwD5AoWQnGD1GeQaymnRsl3CrjDJdQIw9GW4VWGfPBBrUasKieF3CzWp+maUpXjzrIuq2PfwSxZx3kbpn03KRn/msP2pluLy1XTre2ljkcRpLIVIghRdu7Eh4lBHAC+XXBGK6FSrUqv4bva9s14iauV97pAk7kB2SOJlbYuPFsxsBbqFB5wOuBzjINhSlSbbGKUqs1HUpUuLeKONWWXvC8jMRsCbTgKFO5mBOOQBtNOMXJ2QFnSqaK+kmuZraWBViWNG3mQkushkUAIFGP8ALOefMU7OoIzPCCSsUuFyzMQrorgEsSeCzADyAFacLLMVy5pSlTGcc9tX67B/IP5hqH2Q0BJ7eIyXMe1rkgWjqxSYgL3oZRyz7QhD4ZUA5HNTPbT+uwfyD+Ya+HZHtZp1jZNvhklupA6yKFzuXJAHeNhFQjnaDnk8E16Knj6pDAnfu8+Xic7tjdz3q2k2+iXLyQQzT3TmV45DGVggVy3QqDvYK2OT/p/0A4MTsXofe2qhrmMRtchRauXxO2wd4shXxE7O7IPiC8kqcjHU9Q12CbT2kSRds8UgjyQMt3TnZj6wCnj+E1zDsN2k06xtDJMkkl04dGUKSdmeArHCoGGCeQSfUipU6tSpSlk8V0uL35JGmkn3HrVrC10G7Z4o3lupDM8BKd3BCjE9McylQ2MDjgfQzzC7HaIJrZy12iAzqncSBiLiTZysmMNICpBG0naSzEV11tYhuLDvImAWaJ1jBIB3FG8GPrDB49xrk/s87TWFhamWZJJLp8qAq5wmBgKxwqAjrk5JHoABqlVqVKUsnjTS4t68khNJPuLLW9BttEumnhglnuJGkeACMiCAH6WWQZbG44HpgYH0jh9MctdQMx3M1zAzMepZp0LH7SSftrvuma9b3NikkTLGki92oJA2tjb3fxB4x7q/PfZ7/NtP51p+bHVuh1JTjLGu0rJt+fKwpKzVj9Q0pSvNHQM1h9K9okpt4XuNPvMuisWiiV0ORkEBWLgH3rW4r+KuBgcAVWE4xTUo3EzKr7R7ZpI4VScSyuqKkkMsfU+I7nXHC5P2Vq6+c0AfG4ZwQw+I6V9KU3B2wq3nf2AVT9pbCeVI/kziOVZFIdl3AAgq5K5GfCxOM9QKuKVmMsLuhmOT2etIwe7v7qZtpUhGECFSc42xYbGfVjVn2b7Gwae8htgUSVYwyEs3iQv49zE8kNg/+Iq+qPqF8kETySMqqikkscKMep5x9xqrr1ZrDfJ7bchWSJFKrOznaGK/tknhOVcDIyMq2OVbHQirOpSi4txeozjntq/XYP5B/MNc+roPtp/XYP5B/MNc+r1HQv8ARHw/c5Z/UzyYV64H3fD+g+4V6pSuwweXiBGCMjOcHpnpnHTOAOfcK9UpQB4aBSclQfsHpj/1UzSv1m3/ANxbfnJUapOlfrNv/uLb85KUnkC1P03SlK8UdpV6l2iht54YZXVWmEhUswAwgXPJ4zlhx8fSrSq3Uuzltclu/hSXcFU7xnhSSMZ6cknis1L2KmsVL6beNBGoJMFxmWAADnGTujHU8EirxjTkkr2ffp6achZmqstXjlkliGRJCQHVhggNnY3oVYA4PuPmDU2qrs3C4t1kmULNNiWQDyZlHh558IAXn6tWtTmkpWQIUpSsDKvtBrnyOLvTFLKvQiFdz5P0QE6nJ49xIzxzWKtIrjUZY7i/tZ2RWJiswqrFGfKSUyshlb08OFyeOTjpNVfabX0sbWW4k6RqSBnG5v8ASo95OBXTRqW7MI9p5X9vn7mWiq0ntNNLqEtt8njjWFEeWRZd5BcfNqVCABsKfM8CtPHIGAKkEEAgjoQehzWC7H2dy9qBC4Q3BM894Rku74JWFG4IC+EO3hG0YVq1+haKlnCsMTOY04QOclRgcA9cefPr6Yp9IjCLstsrfq+eiBXI2t9j7W9dXuIt7Ku0HJGBnOOD61Xfow079nH4m/rWqpUo16kVZSdvEeFGV/Rhp37OPxN/Wn6MNO/Zx+Jv61qqVrrFX7nzYsK4GV/Rhp37OPxN/Wn6MNO/Zx+Jv61qqUdYq/c+bDCuBlf0Yad+zj8Tf1r3D7NdPRlZYAGRlYHc3BUgg9fUVp6UdYq/c+bDCuAqDaaxHLNLEhyYdgcgjAZsnb1zkAAnjHiHJ5xH1ueXfDHH4UlZlklBO5cLlVAxxuwRvJ4x6kYyes6MlvcrNo5QXa7llt1PglQHL95z4GBOQ55JbHOch0qSlk3qsuHnwBs6FVdrehpdoEkZwoIJCtgMAwJVl6OpxggjoTUfs32qhvoQ8Z2tkq8T8SI4zuRlPORg/dVzUmpU5Z5NDyYpSlYGKUpQAqBrOiRXcYSZQwV0kXIBwyHKkZ+73gkedT6U03F3QClKga5qbW8DyJFJMyqxCRjLEgEgY68njjPWhJt2QEC61C4nnkhtDHGsOBJNIpk+cIDCNYlZckIQSxYY3rgHnH803XZVujZ3QTve77yOSPIWVQcP82STGwOOMsMHr5VL7M24S1jw4kLDezr0d3JZ2HxYniqLQ2+W6rcXQ/yrVfksR+s+d05+AO1fjn0rpSTUlbJLzvp6vbgZNjSlVvaTWfkdpNcbd/dIzbc4zjoM4OPjiuaMXJpLc0WVKxfs87fvqTTJLEsbxBGyjEqQ5YeYBBBX7c1tK3VpSpScJ6iTuroo+13akadbvM0MkoUZIjAwMnAyx6DPU84HOKuIGJUFsZIGdpyPsJ6ivnqFgk8TxSDKSKysPcRg1QdgdQY2pgnPz1mxgk94QDu3+DJtb/qtYU6d0s08/B6ev6oNzT1U6qpgY3ENuZpSAjqjKrMoyV+kQrYY+ZGAzYz0MzS9SS5hSaM5SQblPqPI1Kqabi8xlJoegd3I9zMsfyqYKHKDwqq52opPJxnlzgsR0AAAu6UolJyd2ApSlZAUpSgBSlKAFKUoA+F5bd4hUOyE9GQgMPeMgj7xUDsvoAsLZLdCCke4KQuCQST4uSC3PLDAJ5wOlW1K1jeHDsAr5zwLIpVwGVgQQRkEHqMV9KVkCBpGg29opW2hSIMckIoGT5Z9an0pTcnJ3YFfq63PzfyUxjx/Od4CRsKnkbSDuDbfPnn4iDB2Pi7x5p/npZAgkz4Y22fR+ZB2nBJxu3EZPNX1K2qkkrLIVjxFEqDCgKB5AAD7hXulKmMUpSgBSlKAP//Z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3609975" cy="595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6381328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de Koning, S., Janssen, H.-G., &amp; </a:t>
            </a:r>
            <a:r>
              <a:rPr lang="nb-NO" sz="1100" dirty="0" err="1" smtClean="0"/>
              <a:t>Brinkman</a:t>
            </a:r>
            <a:r>
              <a:rPr lang="nb-NO" sz="1100" dirty="0" smtClean="0"/>
              <a:t>, U. A. T. (2009). </a:t>
            </a:r>
            <a:r>
              <a:rPr lang="nb-NO" sz="1100" dirty="0" err="1" smtClean="0"/>
              <a:t>Modern</a:t>
            </a:r>
            <a:r>
              <a:rPr lang="nb-NO" sz="1100" dirty="0" smtClean="0"/>
              <a:t> Methods </a:t>
            </a:r>
            <a:r>
              <a:rPr lang="nb-NO" sz="1100" dirty="0" err="1" smtClean="0"/>
              <a:t>of</a:t>
            </a:r>
            <a:r>
              <a:rPr lang="nb-NO" sz="1100" dirty="0" smtClean="0"/>
              <a:t> Sample </a:t>
            </a:r>
            <a:r>
              <a:rPr lang="nb-NO" sz="1100" dirty="0" err="1" smtClean="0"/>
              <a:t>Preparation</a:t>
            </a:r>
            <a:r>
              <a:rPr lang="nb-NO" sz="1100" dirty="0" smtClean="0"/>
              <a:t> for GC Analysis. </a:t>
            </a:r>
            <a:r>
              <a:rPr lang="nb-NO" sz="1100" i="1" dirty="0" err="1" smtClean="0"/>
              <a:t>Chromatographia</a:t>
            </a:r>
            <a:r>
              <a:rPr lang="nb-NO" sz="1100" i="1" dirty="0" smtClean="0"/>
              <a:t>, 69</a:t>
            </a:r>
            <a:r>
              <a:rPr lang="nb-NO" sz="1100" dirty="0" smtClean="0"/>
              <a:t>(1), 33. doi:10.1365/s10337-008-0937-3</a:t>
            </a:r>
            <a:endParaRPr lang="nb-NO" sz="11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3419872" cy="916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4" y="395594"/>
            <a:ext cx="2333625" cy="3095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533" y="436520"/>
            <a:ext cx="283845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315" y="4219005"/>
            <a:ext cx="31813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Analytical</a:t>
            </a:r>
            <a:r>
              <a:rPr lang="nb-NO" dirty="0" smtClean="0"/>
              <a:t> </a:t>
            </a:r>
            <a:r>
              <a:rPr lang="nb-NO" dirty="0" err="1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10" y="1988840"/>
            <a:ext cx="8555778" cy="36382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err="1" smtClean="0"/>
              <a:t>Traditional</a:t>
            </a:r>
            <a:r>
              <a:rPr lang="nb-NO" sz="2400" dirty="0" smtClean="0"/>
              <a:t> – </a:t>
            </a:r>
            <a:r>
              <a:rPr lang="en-US" sz="2400" i="1" dirty="0" smtClean="0"/>
              <a:t>targeted</a:t>
            </a:r>
            <a:r>
              <a:rPr lang="nb-NO" sz="2400" dirty="0" smtClean="0"/>
              <a:t> screening </a:t>
            </a:r>
            <a:r>
              <a:rPr lang="nb-NO" sz="2400" dirty="0" err="1" smtClean="0"/>
              <a:t>approach</a:t>
            </a:r>
            <a:r>
              <a:rPr lang="nb-NO" sz="2400" dirty="0" smtClean="0"/>
              <a:t> </a:t>
            </a:r>
          </a:p>
          <a:p>
            <a:pPr marL="800100" lvl="2" indent="0">
              <a:buNone/>
            </a:pPr>
            <a:r>
              <a:rPr lang="nb-NO" sz="1800" dirty="0" smtClean="0"/>
              <a:t>HM and </a:t>
            </a:r>
            <a:r>
              <a:rPr lang="nb-NO" sz="1800" dirty="0" err="1" smtClean="0"/>
              <a:t>legacy</a:t>
            </a:r>
            <a:r>
              <a:rPr lang="nb-NO" sz="1800" dirty="0" smtClean="0"/>
              <a:t> POPs</a:t>
            </a:r>
          </a:p>
          <a:p>
            <a:pPr marL="800100" lvl="2" indent="0">
              <a:buNone/>
            </a:pPr>
            <a:r>
              <a:rPr lang="nb-NO" sz="1800" dirty="0" err="1" smtClean="0"/>
              <a:t>CECs</a:t>
            </a:r>
            <a:r>
              <a:rPr lang="nb-NO" sz="1800" dirty="0" smtClean="0"/>
              <a:t> like PFAS, </a:t>
            </a:r>
            <a:r>
              <a:rPr lang="nb-NO" sz="1800" dirty="0" err="1" smtClean="0"/>
              <a:t>siloxanes</a:t>
            </a:r>
            <a:r>
              <a:rPr lang="nb-NO" sz="1800" dirty="0"/>
              <a:t> </a:t>
            </a:r>
            <a:r>
              <a:rPr lang="nb-NO" sz="1800" dirty="0" smtClean="0"/>
              <a:t>or PFR</a:t>
            </a:r>
          </a:p>
          <a:p>
            <a:pPr marL="800100" lvl="2" indent="0">
              <a:buNone/>
            </a:pPr>
            <a:r>
              <a:rPr lang="nb-NO" sz="1800" dirty="0" err="1" smtClean="0"/>
              <a:t>But</a:t>
            </a:r>
            <a:r>
              <a:rPr lang="nb-NO" sz="1800" dirty="0" smtClean="0"/>
              <a:t> time </a:t>
            </a:r>
            <a:r>
              <a:rPr lang="nb-NO" sz="1800" dirty="0" err="1" smtClean="0"/>
              <a:t>consuming</a:t>
            </a:r>
            <a:r>
              <a:rPr lang="nb-NO" sz="1800" dirty="0" smtClean="0"/>
              <a:t>, </a:t>
            </a:r>
            <a:r>
              <a:rPr lang="nb-NO" sz="1800" dirty="0" err="1" smtClean="0"/>
              <a:t>specialised</a:t>
            </a:r>
            <a:r>
              <a:rPr lang="nb-NO" sz="1800" dirty="0" smtClean="0"/>
              <a:t> </a:t>
            </a:r>
            <a:r>
              <a:rPr lang="nb-NO" sz="1800" dirty="0" err="1" smtClean="0"/>
              <a:t>method</a:t>
            </a:r>
            <a:r>
              <a:rPr lang="nb-NO" sz="1800" dirty="0" smtClean="0"/>
              <a:t> for </a:t>
            </a:r>
            <a:r>
              <a:rPr lang="nb-NO" sz="1800" dirty="0" err="1" smtClean="0"/>
              <a:t>each</a:t>
            </a:r>
            <a:r>
              <a:rPr lang="nb-NO" sz="1800" dirty="0" smtClean="0"/>
              <a:t> </a:t>
            </a:r>
            <a:r>
              <a:rPr lang="nb-NO" sz="1800" dirty="0" err="1" smtClean="0"/>
              <a:t>compound</a:t>
            </a:r>
            <a:endParaRPr lang="nb-NO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i="1" dirty="0" err="1" smtClean="0"/>
              <a:t>Suspect</a:t>
            </a:r>
            <a:r>
              <a:rPr lang="nb-NO" sz="2400" dirty="0" smtClean="0"/>
              <a:t> screening </a:t>
            </a:r>
            <a:r>
              <a:rPr lang="nb-NO" sz="2400" dirty="0" err="1" smtClean="0"/>
              <a:t>approach</a:t>
            </a:r>
            <a:endParaRPr lang="nb-NO" sz="2400" dirty="0" smtClean="0"/>
          </a:p>
          <a:p>
            <a:pPr marL="800100" lvl="2" indent="0">
              <a:buNone/>
            </a:pPr>
            <a:r>
              <a:rPr lang="nb-NO" sz="1800" dirty="0" smtClean="0"/>
              <a:t>General </a:t>
            </a:r>
            <a:r>
              <a:rPr lang="nb-NO" sz="1800" dirty="0" err="1" smtClean="0"/>
              <a:t>approach</a:t>
            </a:r>
            <a:r>
              <a:rPr lang="nb-NO" sz="1800" dirty="0" smtClean="0"/>
              <a:t> for </a:t>
            </a:r>
            <a:r>
              <a:rPr lang="nb-NO" sz="1800" dirty="0" err="1" smtClean="0"/>
              <a:t>many</a:t>
            </a:r>
            <a:r>
              <a:rPr lang="nb-NO" sz="1800" dirty="0" smtClean="0"/>
              <a:t> </a:t>
            </a:r>
            <a:r>
              <a:rPr lang="nb-NO" sz="1800" dirty="0" err="1" smtClean="0"/>
              <a:t>CECs</a:t>
            </a:r>
            <a:r>
              <a:rPr lang="nb-NO" sz="1800" dirty="0" smtClean="0"/>
              <a:t>, </a:t>
            </a:r>
            <a:r>
              <a:rPr lang="nb-NO" sz="1800" dirty="0" err="1" smtClean="0"/>
              <a:t>possible</a:t>
            </a:r>
            <a:r>
              <a:rPr lang="nb-NO" sz="1800" dirty="0" smtClean="0"/>
              <a:t> to be used in </a:t>
            </a:r>
            <a:r>
              <a:rPr lang="nb-NO" sz="1800" dirty="0" err="1" smtClean="0"/>
              <a:t>monitoring</a:t>
            </a:r>
            <a:endParaRPr lang="nb-NO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 smtClean="0"/>
              <a:t>Non-targeted (non-specific)</a:t>
            </a:r>
            <a:r>
              <a:rPr lang="en-US" sz="2400" dirty="0" smtClean="0"/>
              <a:t> </a:t>
            </a:r>
            <a:r>
              <a:rPr lang="nb-NO" sz="2400" dirty="0" smtClean="0"/>
              <a:t> screening </a:t>
            </a:r>
            <a:r>
              <a:rPr lang="en-US" sz="2400" dirty="0" smtClean="0"/>
              <a:t>approach</a:t>
            </a:r>
          </a:p>
          <a:p>
            <a:pPr marL="800100" lvl="2" indent="0">
              <a:buNone/>
            </a:pPr>
            <a:r>
              <a:rPr lang="en-US" sz="1800" dirty="0" smtClean="0"/>
              <a:t>Specialized approach, not for routinely monitoring</a:t>
            </a:r>
            <a:endParaRPr lang="nb-NO" sz="1800" dirty="0" smtClean="0"/>
          </a:p>
        </p:txBody>
      </p:sp>
    </p:spTree>
    <p:extLst>
      <p:ext uri="{BB962C8B-B14F-4D97-AF65-F5344CB8AC3E}">
        <p14:creationId xmlns:p14="http://schemas.microsoft.com/office/powerpoint/2010/main" val="35957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D</a:t>
            </a:r>
            <a:r>
              <a:rPr lang="nb-NO" sz="4000" dirty="0" smtClean="0"/>
              <a:t>evelopments in </a:t>
            </a:r>
            <a:r>
              <a:rPr lang="nb-NO" sz="4000" dirty="0" err="1" smtClean="0"/>
              <a:t>mass</a:t>
            </a:r>
            <a:r>
              <a:rPr lang="nb-NO" sz="4000" dirty="0" smtClean="0"/>
              <a:t> </a:t>
            </a:r>
            <a:r>
              <a:rPr lang="nb-NO" sz="4000" dirty="0" err="1" smtClean="0"/>
              <a:t>spectrometry</a:t>
            </a:r>
            <a:r>
              <a:rPr lang="nb-NO" sz="4000" dirty="0" smtClean="0"/>
              <a:t> I</a:t>
            </a:r>
            <a:endParaRPr lang="nb-NO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95642"/>
            <a:ext cx="8435280" cy="4495800"/>
          </a:xfrm>
        </p:spPr>
        <p:txBody>
          <a:bodyPr/>
          <a:lstStyle/>
          <a:p>
            <a:r>
              <a:rPr lang="nb-NO" sz="2800" dirty="0" err="1" smtClean="0"/>
              <a:t>Quadrupol</a:t>
            </a:r>
            <a:r>
              <a:rPr lang="nb-NO" sz="2800" dirty="0" smtClean="0"/>
              <a:t> MS: </a:t>
            </a:r>
            <a:r>
              <a:rPr lang="nb-NO" sz="2800" dirty="0" err="1" smtClean="0"/>
              <a:t>Low</a:t>
            </a:r>
            <a:r>
              <a:rPr lang="nb-NO" sz="2800" dirty="0" smtClean="0"/>
              <a:t> </a:t>
            </a:r>
            <a:r>
              <a:rPr lang="nb-NO" sz="2800" dirty="0" err="1" smtClean="0"/>
              <a:t>mass</a:t>
            </a:r>
            <a:r>
              <a:rPr lang="nb-NO" sz="2800" dirty="0" smtClean="0"/>
              <a:t> </a:t>
            </a:r>
            <a:r>
              <a:rPr lang="nb-NO" sz="2800" dirty="0" err="1" smtClean="0"/>
              <a:t>resolution</a:t>
            </a:r>
            <a:r>
              <a:rPr lang="nb-NO" sz="2800" dirty="0" smtClean="0"/>
              <a:t>, </a:t>
            </a:r>
            <a:r>
              <a:rPr lang="nb-NO" sz="2800" dirty="0" err="1" smtClean="0"/>
              <a:t>reasonable</a:t>
            </a:r>
            <a:r>
              <a:rPr lang="nb-NO" sz="2800" dirty="0" smtClean="0"/>
              <a:t> </a:t>
            </a:r>
            <a:r>
              <a:rPr lang="nb-NO" sz="2800" dirty="0" err="1" smtClean="0"/>
              <a:t>sensitivity</a:t>
            </a:r>
            <a:r>
              <a:rPr lang="nb-NO" sz="2800" dirty="0" smtClean="0"/>
              <a:t> in single ion </a:t>
            </a:r>
            <a:r>
              <a:rPr lang="nb-NO" sz="2800" dirty="0" err="1" smtClean="0"/>
              <a:t>monitoring</a:t>
            </a:r>
            <a:r>
              <a:rPr lang="nb-NO" sz="2800" dirty="0" smtClean="0"/>
              <a:t> mode, </a:t>
            </a:r>
            <a:r>
              <a:rPr lang="nb-NO" sz="2800" dirty="0" err="1" smtClean="0"/>
              <a:t>but</a:t>
            </a:r>
            <a:r>
              <a:rPr lang="nb-NO" sz="2800" dirty="0" smtClean="0"/>
              <a:t> </a:t>
            </a:r>
            <a:r>
              <a:rPr lang="nb-NO" sz="2800" dirty="0" err="1" smtClean="0"/>
              <a:t>very</a:t>
            </a:r>
            <a:r>
              <a:rPr lang="nb-NO" sz="2800" dirty="0" smtClean="0"/>
              <a:t> </a:t>
            </a:r>
            <a:r>
              <a:rPr lang="nb-NO" sz="2800" dirty="0" err="1" smtClean="0"/>
              <a:t>low</a:t>
            </a:r>
            <a:r>
              <a:rPr lang="nb-NO" sz="2800" dirty="0" smtClean="0"/>
              <a:t> </a:t>
            </a:r>
            <a:r>
              <a:rPr lang="nb-NO" sz="2800" dirty="0" err="1" smtClean="0"/>
              <a:t>sensitivity</a:t>
            </a:r>
            <a:r>
              <a:rPr lang="nb-NO" sz="2800" dirty="0" smtClean="0"/>
              <a:t> in full </a:t>
            </a:r>
            <a:r>
              <a:rPr lang="nb-NO" sz="2800" dirty="0" err="1" smtClean="0"/>
              <a:t>scan</a:t>
            </a:r>
            <a:r>
              <a:rPr lang="nb-NO" sz="2800" dirty="0" smtClean="0"/>
              <a:t> mode</a:t>
            </a:r>
          </a:p>
          <a:p>
            <a:r>
              <a:rPr lang="nb-NO" sz="2800" dirty="0" err="1" smtClean="0"/>
              <a:t>Sector</a:t>
            </a:r>
            <a:r>
              <a:rPr lang="nb-NO" sz="2800" dirty="0" smtClean="0"/>
              <a:t> </a:t>
            </a:r>
            <a:r>
              <a:rPr lang="nb-NO" sz="2800" dirty="0" err="1" smtClean="0"/>
              <a:t>field</a:t>
            </a:r>
            <a:r>
              <a:rPr lang="nb-NO" sz="2800" dirty="0" smtClean="0"/>
              <a:t> MS: High </a:t>
            </a:r>
            <a:r>
              <a:rPr lang="nb-NO" sz="2800" dirty="0" err="1" smtClean="0"/>
              <a:t>mass</a:t>
            </a:r>
            <a:r>
              <a:rPr lang="nb-NO" sz="2800" dirty="0" smtClean="0"/>
              <a:t> </a:t>
            </a:r>
            <a:r>
              <a:rPr lang="nb-NO" sz="2800" dirty="0" err="1" smtClean="0"/>
              <a:t>resolution</a:t>
            </a:r>
            <a:r>
              <a:rPr lang="nb-NO" sz="2800" dirty="0" smtClean="0"/>
              <a:t>, ultimate </a:t>
            </a:r>
            <a:r>
              <a:rPr lang="nb-NO" sz="2800" dirty="0" err="1" smtClean="0"/>
              <a:t>sensitivity</a:t>
            </a:r>
            <a:r>
              <a:rPr lang="nb-NO" sz="2800" dirty="0" smtClean="0"/>
              <a:t> in single ion </a:t>
            </a:r>
            <a:r>
              <a:rPr lang="nb-NO" sz="2800" dirty="0" err="1" smtClean="0"/>
              <a:t>monitoring</a:t>
            </a:r>
            <a:r>
              <a:rPr lang="nb-NO" sz="2800" dirty="0" smtClean="0"/>
              <a:t> mode, </a:t>
            </a:r>
            <a:r>
              <a:rPr lang="nb-NO" sz="2800" dirty="0" err="1" smtClean="0"/>
              <a:t>low</a:t>
            </a:r>
            <a:r>
              <a:rPr lang="nb-NO" sz="2800" dirty="0" smtClean="0"/>
              <a:t> </a:t>
            </a:r>
            <a:r>
              <a:rPr lang="nb-NO" sz="2800" dirty="0" err="1" smtClean="0"/>
              <a:t>sensitivity</a:t>
            </a:r>
            <a:r>
              <a:rPr lang="nb-NO" sz="2800" dirty="0" smtClean="0"/>
              <a:t> in full </a:t>
            </a:r>
            <a:r>
              <a:rPr lang="nb-NO" sz="2800" dirty="0" err="1" smtClean="0"/>
              <a:t>scan</a:t>
            </a:r>
            <a:r>
              <a:rPr lang="nb-NO" sz="2800" dirty="0" smtClean="0"/>
              <a:t> mode</a:t>
            </a:r>
          </a:p>
          <a:p>
            <a:endParaRPr lang="nb-NO" sz="2800" dirty="0" smtClean="0"/>
          </a:p>
          <a:p>
            <a:r>
              <a:rPr lang="nb-NO" sz="2800" dirty="0" err="1" smtClean="0"/>
              <a:t>Both</a:t>
            </a:r>
            <a:r>
              <a:rPr lang="nb-NO" sz="2800" dirty="0" smtClean="0"/>
              <a:t> types best in </a:t>
            </a:r>
            <a:r>
              <a:rPr lang="nb-NO" sz="2800" dirty="0" err="1" smtClean="0"/>
              <a:t>targeted</a:t>
            </a:r>
            <a:r>
              <a:rPr lang="nb-NO" sz="2800" dirty="0" smtClean="0"/>
              <a:t> </a:t>
            </a:r>
            <a:r>
              <a:rPr lang="nb-NO" sz="2800" dirty="0" err="1" smtClean="0"/>
              <a:t>approach</a:t>
            </a:r>
            <a:r>
              <a:rPr lang="nb-NO" sz="2800" dirty="0" smtClean="0"/>
              <a:t> </a:t>
            </a:r>
          </a:p>
          <a:p>
            <a:r>
              <a:rPr lang="nb-NO" sz="2800" dirty="0" smtClean="0"/>
              <a:t>(</a:t>
            </a:r>
            <a:r>
              <a:rPr lang="nb-NO" sz="2800" dirty="0" err="1" smtClean="0"/>
              <a:t>selection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analytes </a:t>
            </a:r>
            <a:r>
              <a:rPr lang="nb-NO" sz="2800" dirty="0" err="1" smtClean="0"/>
              <a:t>before</a:t>
            </a:r>
            <a:r>
              <a:rPr lang="nb-NO" sz="2800" dirty="0" smtClean="0"/>
              <a:t> instrumental </a:t>
            </a:r>
            <a:r>
              <a:rPr lang="nb-NO" sz="2800" dirty="0" err="1" smtClean="0"/>
              <a:t>analysis</a:t>
            </a:r>
            <a:r>
              <a:rPr lang="nb-NO" sz="2800" dirty="0" smtClean="0"/>
              <a:t>)</a:t>
            </a:r>
          </a:p>
          <a:p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33676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D</a:t>
            </a:r>
            <a:r>
              <a:rPr lang="nb-NO" sz="4000" dirty="0" smtClean="0"/>
              <a:t>evelopments in </a:t>
            </a:r>
            <a:r>
              <a:rPr lang="nb-NO" sz="4000" dirty="0" err="1" smtClean="0"/>
              <a:t>mass</a:t>
            </a:r>
            <a:r>
              <a:rPr lang="nb-NO" sz="4000" dirty="0" smtClean="0"/>
              <a:t> </a:t>
            </a:r>
            <a:r>
              <a:rPr lang="nb-NO" sz="4000" dirty="0" err="1" smtClean="0"/>
              <a:t>spectrometry</a:t>
            </a:r>
            <a:r>
              <a:rPr lang="nb-NO" sz="4000" dirty="0" smtClean="0"/>
              <a:t> II</a:t>
            </a:r>
            <a:endParaRPr lang="nb-NO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41670"/>
          </a:xfrm>
        </p:spPr>
        <p:txBody>
          <a:bodyPr/>
          <a:lstStyle/>
          <a:p>
            <a:r>
              <a:rPr lang="nb-NO" sz="2800" dirty="0" err="1" smtClean="0"/>
              <a:t>ToF</a:t>
            </a:r>
            <a:r>
              <a:rPr lang="nb-NO" sz="2800" dirty="0" smtClean="0"/>
              <a:t> MS: High </a:t>
            </a:r>
            <a:r>
              <a:rPr lang="nb-NO" sz="2800" dirty="0" err="1" smtClean="0"/>
              <a:t>mass</a:t>
            </a:r>
            <a:r>
              <a:rPr lang="nb-NO" sz="2800" dirty="0" smtClean="0"/>
              <a:t> </a:t>
            </a:r>
            <a:r>
              <a:rPr lang="nb-NO" sz="2800" dirty="0" err="1" smtClean="0"/>
              <a:t>resolution</a:t>
            </a:r>
            <a:r>
              <a:rPr lang="nb-NO" sz="2800" dirty="0" smtClean="0"/>
              <a:t>, </a:t>
            </a:r>
            <a:r>
              <a:rPr lang="nb-NO" sz="2800" dirty="0" err="1" smtClean="0"/>
              <a:t>reasonable</a:t>
            </a:r>
            <a:r>
              <a:rPr lang="nb-NO" sz="2800" dirty="0" smtClean="0"/>
              <a:t> </a:t>
            </a:r>
            <a:r>
              <a:rPr lang="nb-NO" sz="2800" dirty="0" err="1" smtClean="0"/>
              <a:t>sensitivity</a:t>
            </a:r>
            <a:r>
              <a:rPr lang="nb-NO" sz="2800" dirty="0" smtClean="0"/>
              <a:t> in </a:t>
            </a:r>
            <a:r>
              <a:rPr lang="nb-NO" sz="2800" dirty="0" err="1" smtClean="0"/>
              <a:t>both</a:t>
            </a:r>
            <a:r>
              <a:rPr lang="nb-NO" sz="2800" dirty="0" smtClean="0"/>
              <a:t> single ion </a:t>
            </a:r>
            <a:r>
              <a:rPr lang="nb-NO" sz="2800" dirty="0" err="1" smtClean="0"/>
              <a:t>monitoring</a:t>
            </a:r>
            <a:r>
              <a:rPr lang="nb-NO" sz="2800" dirty="0" smtClean="0"/>
              <a:t> and </a:t>
            </a:r>
            <a:r>
              <a:rPr lang="nb-NO" sz="2800" dirty="0"/>
              <a:t>full </a:t>
            </a:r>
            <a:r>
              <a:rPr lang="nb-NO" sz="2800" dirty="0" err="1"/>
              <a:t>scan</a:t>
            </a:r>
            <a:r>
              <a:rPr lang="nb-NO" sz="2800" dirty="0"/>
              <a:t> </a:t>
            </a:r>
            <a:r>
              <a:rPr lang="nb-NO" sz="2800" dirty="0" smtClean="0"/>
              <a:t>mode</a:t>
            </a:r>
          </a:p>
          <a:p>
            <a:r>
              <a:rPr lang="nb-NO" sz="2800" dirty="0" smtClean="0"/>
              <a:t> </a:t>
            </a:r>
            <a:r>
              <a:rPr lang="nb-NO" sz="2800" dirty="0" err="1" smtClean="0"/>
              <a:t>OrbiTrap</a:t>
            </a:r>
            <a:r>
              <a:rPr lang="nb-NO" sz="2800" dirty="0" smtClean="0"/>
              <a:t> MS: High/</a:t>
            </a:r>
            <a:r>
              <a:rPr lang="nb-NO" sz="2800" dirty="0" err="1" smtClean="0"/>
              <a:t>ultrahigh</a:t>
            </a:r>
            <a:r>
              <a:rPr lang="nb-NO" sz="2800" dirty="0" smtClean="0"/>
              <a:t> </a:t>
            </a:r>
            <a:r>
              <a:rPr lang="nb-NO" sz="2800" dirty="0" err="1" smtClean="0"/>
              <a:t>mass</a:t>
            </a:r>
            <a:r>
              <a:rPr lang="nb-NO" sz="2800" dirty="0" smtClean="0"/>
              <a:t> </a:t>
            </a:r>
            <a:r>
              <a:rPr lang="nb-NO" sz="2800" dirty="0" err="1" smtClean="0"/>
              <a:t>resolution</a:t>
            </a:r>
            <a:r>
              <a:rPr lang="nb-NO" sz="2800" dirty="0" smtClean="0"/>
              <a:t>, </a:t>
            </a:r>
            <a:r>
              <a:rPr lang="nb-NO" sz="2800" dirty="0" err="1" smtClean="0"/>
              <a:t>reasonable</a:t>
            </a:r>
            <a:r>
              <a:rPr lang="nb-NO" sz="2800" dirty="0" smtClean="0"/>
              <a:t> </a:t>
            </a:r>
            <a:r>
              <a:rPr lang="nb-NO" sz="2800" dirty="0" err="1" smtClean="0"/>
              <a:t>sensitivity</a:t>
            </a:r>
            <a:r>
              <a:rPr lang="nb-NO" sz="2800" dirty="0" smtClean="0"/>
              <a:t> in </a:t>
            </a:r>
            <a:r>
              <a:rPr lang="nb-NO" sz="2800" dirty="0" err="1"/>
              <a:t>both</a:t>
            </a:r>
            <a:r>
              <a:rPr lang="nb-NO" sz="2800" dirty="0"/>
              <a:t> single ion </a:t>
            </a:r>
            <a:r>
              <a:rPr lang="nb-NO" sz="2800" dirty="0" err="1"/>
              <a:t>monitoring</a:t>
            </a:r>
            <a:r>
              <a:rPr lang="nb-NO" sz="2800" dirty="0"/>
              <a:t> and full </a:t>
            </a:r>
            <a:r>
              <a:rPr lang="nb-NO" sz="2800" dirty="0" err="1"/>
              <a:t>scan</a:t>
            </a:r>
            <a:r>
              <a:rPr lang="nb-NO" sz="2800" dirty="0"/>
              <a:t> </a:t>
            </a:r>
            <a:r>
              <a:rPr lang="nb-NO" sz="2800" dirty="0" smtClean="0"/>
              <a:t>mode</a:t>
            </a:r>
          </a:p>
          <a:p>
            <a:endParaRPr lang="nb-NO" sz="2800" dirty="0"/>
          </a:p>
          <a:p>
            <a:r>
              <a:rPr lang="nb-NO" sz="2800" dirty="0" err="1" smtClean="0"/>
              <a:t>Both</a:t>
            </a:r>
            <a:r>
              <a:rPr lang="nb-NO" sz="2800" dirty="0" smtClean="0"/>
              <a:t> types </a:t>
            </a:r>
            <a:r>
              <a:rPr lang="nb-NO" sz="2800" dirty="0" err="1" smtClean="0"/>
              <a:t>allow</a:t>
            </a:r>
            <a:r>
              <a:rPr lang="nb-NO" sz="2800" dirty="0" smtClean="0"/>
              <a:t> </a:t>
            </a:r>
            <a:r>
              <a:rPr lang="nb-NO" sz="2800" dirty="0" err="1" smtClean="0"/>
              <a:t>both</a:t>
            </a:r>
            <a:r>
              <a:rPr lang="nb-NO" sz="2800" dirty="0" smtClean="0"/>
              <a:t> </a:t>
            </a:r>
            <a:r>
              <a:rPr lang="nb-NO" sz="2800" dirty="0" err="1" smtClean="0"/>
              <a:t>targeted</a:t>
            </a:r>
            <a:r>
              <a:rPr lang="nb-NO" sz="2800" dirty="0" smtClean="0"/>
              <a:t> </a:t>
            </a:r>
            <a:r>
              <a:rPr lang="nb-NO" sz="2800" dirty="0" err="1" smtClean="0"/>
              <a:t>approach</a:t>
            </a:r>
            <a:r>
              <a:rPr lang="nb-NO" sz="2800" dirty="0" smtClean="0"/>
              <a:t> </a:t>
            </a:r>
          </a:p>
          <a:p>
            <a:r>
              <a:rPr lang="nb-NO" sz="2800" dirty="0" smtClean="0"/>
              <a:t>(</a:t>
            </a:r>
            <a:r>
              <a:rPr lang="nb-NO" sz="2800" dirty="0" err="1" smtClean="0"/>
              <a:t>selection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analytes </a:t>
            </a:r>
            <a:r>
              <a:rPr lang="nb-NO" sz="2800" dirty="0" err="1" smtClean="0"/>
              <a:t>before</a:t>
            </a:r>
            <a:r>
              <a:rPr lang="nb-NO" sz="2800" dirty="0" smtClean="0"/>
              <a:t> instrumental </a:t>
            </a:r>
            <a:r>
              <a:rPr lang="nb-NO" sz="2800" dirty="0" err="1" smtClean="0"/>
              <a:t>analysis</a:t>
            </a:r>
            <a:r>
              <a:rPr lang="nb-NO" sz="2800" dirty="0" smtClean="0"/>
              <a:t>) </a:t>
            </a:r>
          </a:p>
          <a:p>
            <a:r>
              <a:rPr lang="nb-NO" sz="2800" dirty="0" smtClean="0"/>
              <a:t>and </a:t>
            </a:r>
            <a:r>
              <a:rPr lang="nb-NO" sz="2800" dirty="0" err="1" smtClean="0"/>
              <a:t>suspect</a:t>
            </a:r>
            <a:r>
              <a:rPr lang="nb-NO" sz="2800" dirty="0" smtClean="0"/>
              <a:t>/non-</a:t>
            </a:r>
            <a:r>
              <a:rPr lang="nb-NO" sz="2800" dirty="0" err="1" smtClean="0"/>
              <a:t>targeted</a:t>
            </a:r>
            <a:r>
              <a:rPr lang="nb-NO" sz="2800" dirty="0" smtClean="0"/>
              <a:t> </a:t>
            </a:r>
            <a:r>
              <a:rPr lang="nb-NO" sz="2800" dirty="0" err="1" smtClean="0"/>
              <a:t>approach</a:t>
            </a:r>
            <a:r>
              <a:rPr lang="nb-NO" sz="2800" dirty="0" smtClean="0"/>
              <a:t> </a:t>
            </a:r>
          </a:p>
          <a:p>
            <a:r>
              <a:rPr lang="nb-NO" sz="2800" dirty="0" smtClean="0"/>
              <a:t>(</a:t>
            </a:r>
            <a:r>
              <a:rPr lang="nb-NO" sz="2800" dirty="0" err="1" smtClean="0"/>
              <a:t>selection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analytes AFTER instrumental </a:t>
            </a:r>
            <a:r>
              <a:rPr lang="nb-NO" sz="2800" dirty="0" err="1" smtClean="0"/>
              <a:t>analysis</a:t>
            </a:r>
            <a:r>
              <a:rPr lang="nb-NO" sz="28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065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NORMAN Network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/>
          <a:lstStyle/>
          <a:p>
            <a:r>
              <a:rPr lang="en-US" sz="2400" dirty="0" smtClean="0"/>
              <a:t>Network </a:t>
            </a:r>
            <a:r>
              <a:rPr lang="en-US" sz="2400" dirty="0"/>
              <a:t>of </a:t>
            </a:r>
            <a:r>
              <a:rPr lang="en-US" sz="2400" dirty="0" smtClean="0"/>
              <a:t>reference laboratories, research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and related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</a:t>
            </a:r>
            <a:r>
              <a:rPr lang="en-US" sz="2400" dirty="0"/>
              <a:t>for the monitoring </a:t>
            </a:r>
            <a:r>
              <a:rPr lang="en-US" sz="2400" dirty="0" smtClean="0"/>
              <a:t>of </a:t>
            </a:r>
            <a:r>
              <a:rPr lang="en-US" sz="2400" dirty="0"/>
              <a:t>emerging environmental </a:t>
            </a:r>
            <a:r>
              <a:rPr lang="en-US" sz="2400" dirty="0" smtClean="0"/>
              <a:t>substances</a:t>
            </a:r>
          </a:p>
          <a:p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Workshops on analysis and effects of CECs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Databases on monitoring data and effects of CECs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Intercalibrations</a:t>
            </a:r>
            <a:r>
              <a:rPr lang="en-US" sz="2400" dirty="0" smtClean="0"/>
              <a:t> and standardization of methods for CECs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Information of policy makers on CECs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NILU is a member of the Steering Committee of NORMAN</a:t>
            </a:r>
          </a:p>
          <a:p>
            <a:pPr marL="0" indent="0"/>
            <a:endParaRPr lang="en-US" sz="2400" dirty="0" smtClean="0"/>
          </a:p>
          <a:p>
            <a:pPr marL="0" indent="0"/>
            <a:r>
              <a:rPr lang="nb-NO" sz="2800" b="1" dirty="0"/>
              <a:t>https://www.norman-network.net/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88640"/>
            <a:ext cx="3526128" cy="1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68" y="1578768"/>
            <a:ext cx="5064204" cy="36418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3223" y="5477828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Adapted from </a:t>
            </a:r>
            <a:r>
              <a:rPr lang="en-US" sz="1800" i="1" dirty="0" err="1"/>
              <a:t>Schymanski</a:t>
            </a:r>
            <a:r>
              <a:rPr lang="en-US" sz="1800" i="1" dirty="0"/>
              <a:t> et al.,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2684" y="4928245"/>
            <a:ext cx="752693" cy="26161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AU" sz="11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428.8912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1863" y="4464694"/>
            <a:ext cx="1232846" cy="23777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nb-NO" sz="1200" dirty="0"/>
              <a:t>C</a:t>
            </a:r>
            <a:r>
              <a:rPr lang="nb-NO" sz="1200" baseline="-25000" dirty="0"/>
              <a:t>9</a:t>
            </a:r>
            <a:r>
              <a:rPr lang="nb-NO" sz="1200" dirty="0"/>
              <a:t>H</a:t>
            </a:r>
            <a:r>
              <a:rPr lang="nb-NO" sz="1200" baseline="-25000" dirty="0"/>
              <a:t>15</a:t>
            </a:r>
            <a:r>
              <a:rPr lang="nb-NO" sz="1200" dirty="0"/>
              <a:t>Cl</a:t>
            </a:r>
            <a:r>
              <a:rPr lang="nb-NO" sz="1200" baseline="-25000" dirty="0"/>
              <a:t>6</a:t>
            </a:r>
            <a:r>
              <a:rPr lang="nb-NO" sz="1200" dirty="0"/>
              <a:t>O</a:t>
            </a:r>
            <a:r>
              <a:rPr lang="nb-NO" sz="1200" baseline="-25000" dirty="0"/>
              <a:t>4</a:t>
            </a:r>
            <a:r>
              <a:rPr lang="nb-NO" sz="1200" dirty="0"/>
              <a:t>P</a:t>
            </a:r>
            <a:endParaRPr lang="en-AU" sz="1200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Skeletal formula of TDC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83" y="2959330"/>
            <a:ext cx="709727" cy="6955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6975872" y="2987608"/>
            <a:ext cx="246915" cy="86089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grpSp>
        <p:nvGrpSpPr>
          <p:cNvPr id="12" name="Group 11"/>
          <p:cNvGrpSpPr/>
          <p:nvPr/>
        </p:nvGrpSpPr>
        <p:grpSpPr>
          <a:xfrm>
            <a:off x="7364355" y="3772536"/>
            <a:ext cx="779183" cy="608849"/>
            <a:chOff x="1712913" y="107950"/>
            <a:chExt cx="1107323" cy="949352"/>
          </a:xfrm>
        </p:grpSpPr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870075" y="198438"/>
              <a:ext cx="54674" cy="1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450" b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</a:t>
              </a:r>
              <a:endParaRPr lang="de-DE" sz="135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2149475" y="204788"/>
              <a:ext cx="54674" cy="1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450" b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</a:t>
              </a:r>
              <a:endParaRPr lang="de-DE" sz="135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2308224" y="419099"/>
              <a:ext cx="54674" cy="1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450" b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</a:t>
              </a:r>
              <a:endParaRPr lang="de-DE" sz="135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2368549" y="419099"/>
              <a:ext cx="52397" cy="1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450" b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endParaRPr lang="de-DE" sz="135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2135189" y="785813"/>
              <a:ext cx="54674" cy="1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45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</a:t>
              </a:r>
              <a:endParaRPr lang="de-DE" sz="135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990725" y="107950"/>
              <a:ext cx="43285" cy="1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450" b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de-DE" sz="135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2046288" y="107950"/>
              <a:ext cx="52397" cy="1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450" b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endParaRPr lang="de-DE" sz="135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2101850" y="146050"/>
              <a:ext cx="34173" cy="8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375" b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de-DE" sz="135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2346325" y="949324"/>
              <a:ext cx="54674" cy="1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450" b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</a:t>
              </a:r>
              <a:endParaRPr lang="de-DE" sz="135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2690813" y="465137"/>
              <a:ext cx="54674" cy="10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450" b="1">
                  <a:solidFill>
                    <a:srgbClr val="E01F25"/>
                  </a:solidFill>
                  <a:latin typeface="Calibri" pitchFamily="34" charset="0"/>
                  <a:cs typeface="Calibri" pitchFamily="34" charset="0"/>
                </a:rPr>
                <a:t>O</a:t>
              </a:r>
              <a:endParaRPr lang="de-DE" sz="135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2752725" y="465137"/>
              <a:ext cx="52397" cy="10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450" b="1">
                  <a:solidFill>
                    <a:srgbClr val="E01F25"/>
                  </a:solidFill>
                  <a:latin typeface="Calibri" pitchFamily="34" charset="0"/>
                  <a:cs typeface="Calibri" pitchFamily="34" charset="0"/>
                </a:rPr>
                <a:t>H</a:t>
              </a:r>
              <a:endParaRPr lang="de-DE" sz="135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2666999" y="715964"/>
              <a:ext cx="109348" cy="10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450" b="1">
                  <a:solidFill>
                    <a:srgbClr val="E01F25"/>
                  </a:solidFill>
                  <a:latin typeface="Calibri" pitchFamily="34" charset="0"/>
                  <a:cs typeface="Calibri" pitchFamily="34" charset="0"/>
                </a:rPr>
                <a:t>NO</a:t>
              </a:r>
              <a:endParaRPr lang="de-DE" sz="135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2786063" y="754062"/>
              <a:ext cx="34173" cy="8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r>
                <a:rPr lang="de-DE" sz="375">
                  <a:solidFill>
                    <a:srgbClr val="E01F25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de-DE" sz="135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Line 56"/>
            <p:cNvSpPr>
              <a:spLocks noChangeShapeType="1"/>
            </p:cNvSpPr>
            <p:nvPr/>
          </p:nvSpPr>
          <p:spPr bwMode="auto">
            <a:xfrm flipH="1" flipV="1">
              <a:off x="2017713" y="561975"/>
              <a:ext cx="88900" cy="1270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Line 57"/>
            <p:cNvSpPr>
              <a:spLocks noChangeShapeType="1"/>
            </p:cNvSpPr>
            <p:nvPr/>
          </p:nvSpPr>
          <p:spPr bwMode="auto">
            <a:xfrm>
              <a:off x="1889125" y="511175"/>
              <a:ext cx="128588" cy="508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2074863" y="493713"/>
              <a:ext cx="31750" cy="1952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ine 59"/>
            <p:cNvSpPr>
              <a:spLocks noChangeShapeType="1"/>
            </p:cNvSpPr>
            <p:nvPr/>
          </p:nvSpPr>
          <p:spPr bwMode="auto">
            <a:xfrm flipH="1">
              <a:off x="1766888" y="511175"/>
              <a:ext cx="122238" cy="4921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H="1">
              <a:off x="1712913" y="420688"/>
              <a:ext cx="212725" cy="7461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1925638" y="420688"/>
              <a:ext cx="149225" cy="7302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Line 62"/>
            <p:cNvSpPr>
              <a:spLocks noChangeShapeType="1"/>
            </p:cNvSpPr>
            <p:nvPr/>
          </p:nvSpPr>
          <p:spPr bwMode="auto">
            <a:xfrm>
              <a:off x="1905000" y="285750"/>
              <a:ext cx="20638" cy="1349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1874838" y="411163"/>
              <a:ext cx="31750" cy="42863"/>
            </a:xfrm>
            <a:custGeom>
              <a:avLst/>
              <a:gdLst>
                <a:gd name="T0" fmla="*/ 2 w 20"/>
                <a:gd name="T1" fmla="*/ 7 h 27"/>
                <a:gd name="T2" fmla="*/ 20 w 20"/>
                <a:gd name="T3" fmla="*/ 0 h 27"/>
                <a:gd name="T4" fmla="*/ 20 w 20"/>
                <a:gd name="T5" fmla="*/ 20 h 27"/>
                <a:gd name="T6" fmla="*/ 0 w 20"/>
                <a:gd name="T7" fmla="*/ 27 h 27"/>
                <a:gd name="T8" fmla="*/ 2 w 20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7">
                  <a:moveTo>
                    <a:pt x="2" y="7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0" y="2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Line 64"/>
            <p:cNvSpPr>
              <a:spLocks noChangeShapeType="1"/>
            </p:cNvSpPr>
            <p:nvPr/>
          </p:nvSpPr>
          <p:spPr bwMode="auto">
            <a:xfrm flipV="1">
              <a:off x="1889125" y="285750"/>
              <a:ext cx="7938" cy="22542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Line 65"/>
            <p:cNvSpPr>
              <a:spLocks noChangeShapeType="1"/>
            </p:cNvSpPr>
            <p:nvPr/>
          </p:nvSpPr>
          <p:spPr bwMode="auto">
            <a:xfrm>
              <a:off x="1712913" y="495300"/>
              <a:ext cx="53975" cy="650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Line 66"/>
            <p:cNvSpPr>
              <a:spLocks noChangeShapeType="1"/>
            </p:cNvSpPr>
            <p:nvPr/>
          </p:nvSpPr>
          <p:spPr bwMode="auto">
            <a:xfrm>
              <a:off x="2171700" y="290513"/>
              <a:ext cx="12700" cy="11271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>
              <a:off x="2197100" y="290513"/>
              <a:ext cx="12700" cy="1095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 flipH="1" flipV="1">
              <a:off x="2197100" y="401638"/>
              <a:ext cx="103188" cy="4445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 flipV="1">
              <a:off x="2074863" y="401638"/>
              <a:ext cx="122238" cy="92075"/>
            </a:xfrm>
            <a:prstGeom prst="line">
              <a:avLst/>
            </a:prstGeom>
            <a:noFill/>
            <a:ln w="6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Line 70"/>
            <p:cNvSpPr>
              <a:spLocks noChangeShapeType="1"/>
            </p:cNvSpPr>
            <p:nvPr/>
          </p:nvSpPr>
          <p:spPr bwMode="auto">
            <a:xfrm>
              <a:off x="2106613" y="688975"/>
              <a:ext cx="42863" cy="1016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Line 71"/>
            <p:cNvSpPr>
              <a:spLocks noChangeShapeType="1"/>
            </p:cNvSpPr>
            <p:nvPr/>
          </p:nvSpPr>
          <p:spPr bwMode="auto">
            <a:xfrm>
              <a:off x="2203450" y="836613"/>
              <a:ext cx="115888" cy="142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Line 72"/>
            <p:cNvSpPr>
              <a:spLocks noChangeShapeType="1"/>
            </p:cNvSpPr>
            <p:nvPr/>
          </p:nvSpPr>
          <p:spPr bwMode="auto">
            <a:xfrm flipV="1">
              <a:off x="1933575" y="179388"/>
              <a:ext cx="49213" cy="396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Line 73"/>
            <p:cNvSpPr>
              <a:spLocks noChangeShapeType="1"/>
            </p:cNvSpPr>
            <p:nvPr/>
          </p:nvSpPr>
          <p:spPr bwMode="auto">
            <a:xfrm>
              <a:off x="2306638" y="855663"/>
              <a:ext cx="38100" cy="968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Line 74"/>
            <p:cNvSpPr>
              <a:spLocks noChangeShapeType="1"/>
            </p:cNvSpPr>
            <p:nvPr/>
          </p:nvSpPr>
          <p:spPr bwMode="auto">
            <a:xfrm>
              <a:off x="2330450" y="847725"/>
              <a:ext cx="42863" cy="10477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Line 75"/>
            <p:cNvSpPr>
              <a:spLocks noChangeShapeType="1"/>
            </p:cNvSpPr>
            <p:nvPr/>
          </p:nvSpPr>
          <p:spPr bwMode="auto">
            <a:xfrm>
              <a:off x="2354263" y="588963"/>
              <a:ext cx="57150" cy="1412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Line 76"/>
            <p:cNvSpPr>
              <a:spLocks noChangeShapeType="1"/>
            </p:cNvSpPr>
            <p:nvPr/>
          </p:nvSpPr>
          <p:spPr bwMode="auto">
            <a:xfrm flipH="1" flipV="1">
              <a:off x="2411413" y="730250"/>
              <a:ext cx="153988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Line 77"/>
            <p:cNvSpPr>
              <a:spLocks noChangeShapeType="1"/>
            </p:cNvSpPr>
            <p:nvPr/>
          </p:nvSpPr>
          <p:spPr bwMode="auto">
            <a:xfrm flipH="1" flipV="1">
              <a:off x="2428875" y="706438"/>
              <a:ext cx="127000" cy="174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Line 78"/>
            <p:cNvSpPr>
              <a:spLocks noChangeShapeType="1"/>
            </p:cNvSpPr>
            <p:nvPr/>
          </p:nvSpPr>
          <p:spPr bwMode="auto">
            <a:xfrm flipH="1">
              <a:off x="2354263" y="466725"/>
              <a:ext cx="95250" cy="1222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Line 79"/>
            <p:cNvSpPr>
              <a:spLocks noChangeShapeType="1"/>
            </p:cNvSpPr>
            <p:nvPr/>
          </p:nvSpPr>
          <p:spPr bwMode="auto">
            <a:xfrm flipH="1">
              <a:off x="2382838" y="492125"/>
              <a:ext cx="79375" cy="1016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Line 80"/>
            <p:cNvSpPr>
              <a:spLocks noChangeShapeType="1"/>
            </p:cNvSpPr>
            <p:nvPr/>
          </p:nvSpPr>
          <p:spPr bwMode="auto">
            <a:xfrm flipH="1">
              <a:off x="2565400" y="628650"/>
              <a:ext cx="93663" cy="1222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Line 81"/>
            <p:cNvSpPr>
              <a:spLocks noChangeShapeType="1"/>
            </p:cNvSpPr>
            <p:nvPr/>
          </p:nvSpPr>
          <p:spPr bwMode="auto">
            <a:xfrm flipH="1" flipV="1">
              <a:off x="2449513" y="466725"/>
              <a:ext cx="150813" cy="2222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Line 82"/>
            <p:cNvSpPr>
              <a:spLocks noChangeShapeType="1"/>
            </p:cNvSpPr>
            <p:nvPr/>
          </p:nvSpPr>
          <p:spPr bwMode="auto">
            <a:xfrm>
              <a:off x="2600325" y="488950"/>
              <a:ext cx="57150" cy="1397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Line 83"/>
            <p:cNvSpPr>
              <a:spLocks noChangeShapeType="1"/>
            </p:cNvSpPr>
            <p:nvPr/>
          </p:nvSpPr>
          <p:spPr bwMode="auto">
            <a:xfrm>
              <a:off x="2581275" y="509588"/>
              <a:ext cx="49213" cy="117475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Line 84"/>
            <p:cNvSpPr>
              <a:spLocks noChangeShapeType="1"/>
            </p:cNvSpPr>
            <p:nvPr/>
          </p:nvSpPr>
          <p:spPr bwMode="auto">
            <a:xfrm flipV="1">
              <a:off x="2319338" y="730250"/>
              <a:ext cx="92075" cy="12065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Freeform 85"/>
            <p:cNvSpPr>
              <a:spLocks/>
            </p:cNvSpPr>
            <p:nvPr/>
          </p:nvSpPr>
          <p:spPr bwMode="auto">
            <a:xfrm>
              <a:off x="2584450" y="531813"/>
              <a:ext cx="60325" cy="47625"/>
            </a:xfrm>
            <a:custGeom>
              <a:avLst/>
              <a:gdLst>
                <a:gd name="T0" fmla="*/ 38 w 38"/>
                <a:gd name="T1" fmla="*/ 16 h 30"/>
                <a:gd name="T2" fmla="*/ 7 w 38"/>
                <a:gd name="T3" fmla="*/ 30 h 30"/>
                <a:gd name="T4" fmla="*/ 0 w 38"/>
                <a:gd name="T5" fmla="*/ 12 h 30"/>
                <a:gd name="T6" fmla="*/ 31 w 38"/>
                <a:gd name="T7" fmla="*/ 0 h 30"/>
                <a:gd name="T8" fmla="*/ 38 w 38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38" y="16"/>
                  </a:moveTo>
                  <a:lnTo>
                    <a:pt x="7" y="30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3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Line 86"/>
            <p:cNvSpPr>
              <a:spLocks noChangeShapeType="1"/>
            </p:cNvSpPr>
            <p:nvPr/>
          </p:nvSpPr>
          <p:spPr bwMode="auto">
            <a:xfrm flipV="1">
              <a:off x="2579688" y="525463"/>
              <a:ext cx="103188" cy="42863"/>
            </a:xfrm>
            <a:prstGeom prst="line">
              <a:avLst/>
            </a:prstGeom>
            <a:noFill/>
            <a:ln w="6">
              <a:solidFill>
                <a:srgbClr val="E01F2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Freeform 87"/>
            <p:cNvSpPr>
              <a:spLocks/>
            </p:cNvSpPr>
            <p:nvPr/>
          </p:nvSpPr>
          <p:spPr bwMode="auto">
            <a:xfrm>
              <a:off x="2581275" y="681038"/>
              <a:ext cx="42863" cy="39688"/>
            </a:xfrm>
            <a:custGeom>
              <a:avLst/>
              <a:gdLst>
                <a:gd name="T0" fmla="*/ 17 w 27"/>
                <a:gd name="T1" fmla="*/ 25 h 25"/>
                <a:gd name="T2" fmla="*/ 0 w 27"/>
                <a:gd name="T3" fmla="*/ 15 h 25"/>
                <a:gd name="T4" fmla="*/ 12 w 27"/>
                <a:gd name="T5" fmla="*/ 0 h 25"/>
                <a:gd name="T6" fmla="*/ 27 w 27"/>
                <a:gd name="T7" fmla="*/ 10 h 25"/>
                <a:gd name="T8" fmla="*/ 17 w 27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7" y="25"/>
                  </a:moveTo>
                  <a:lnTo>
                    <a:pt x="0" y="15"/>
                  </a:lnTo>
                  <a:lnTo>
                    <a:pt x="12" y="0"/>
                  </a:lnTo>
                  <a:lnTo>
                    <a:pt x="27" y="10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Line 88"/>
            <p:cNvSpPr>
              <a:spLocks noChangeShapeType="1"/>
            </p:cNvSpPr>
            <p:nvPr/>
          </p:nvSpPr>
          <p:spPr bwMode="auto">
            <a:xfrm>
              <a:off x="2566988" y="677863"/>
              <a:ext cx="92075" cy="60325"/>
            </a:xfrm>
            <a:prstGeom prst="line">
              <a:avLst/>
            </a:prstGeom>
            <a:noFill/>
            <a:ln w="6">
              <a:solidFill>
                <a:srgbClr val="E01F2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" name="Right Brace 8"/>
          <p:cNvSpPr/>
          <p:nvPr/>
        </p:nvSpPr>
        <p:spPr>
          <a:xfrm>
            <a:off x="6991863" y="3893857"/>
            <a:ext cx="228020" cy="41827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17335" y="143275"/>
            <a:ext cx="8229600" cy="850506"/>
          </a:xfrm>
        </p:spPr>
        <p:txBody>
          <a:bodyPr/>
          <a:lstStyle/>
          <a:p>
            <a:r>
              <a:rPr lang="nb-NO" sz="4000" dirty="0" err="1" smtClean="0"/>
              <a:t>Work</a:t>
            </a:r>
            <a:r>
              <a:rPr lang="nb-NO" sz="4000" dirty="0" smtClean="0"/>
              <a:t> </a:t>
            </a:r>
            <a:r>
              <a:rPr lang="nb-NO" sz="4000" dirty="0" err="1" smtClean="0"/>
              <a:t>flow</a:t>
            </a:r>
            <a:r>
              <a:rPr lang="nb-NO" sz="4000" dirty="0" smtClean="0"/>
              <a:t> 	Norman </a:t>
            </a:r>
            <a:r>
              <a:rPr lang="nb-NO" sz="4000" dirty="0" err="1" smtClean="0"/>
              <a:t>approach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786" y="380416"/>
            <a:ext cx="2094771" cy="6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3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" y="1475990"/>
            <a:ext cx="2790825" cy="2581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Workshop for regulators</a:t>
            </a:r>
            <a:br>
              <a:rPr lang="nb-NO" dirty="0" smtClean="0"/>
            </a:br>
            <a:r>
              <a:rPr lang="nb-NO" sz="3600" dirty="0" smtClean="0"/>
              <a:t>Brussels 25 </a:t>
            </a:r>
            <a:r>
              <a:rPr lang="nb-NO" sz="3600" dirty="0" err="1" smtClean="0"/>
              <a:t>October</a:t>
            </a:r>
            <a:r>
              <a:rPr lang="nb-NO" sz="3600" dirty="0" smtClean="0"/>
              <a:t> 2018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27373"/>
            <a:ext cx="2301992" cy="721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270227"/>
            <a:ext cx="6714176" cy="33606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364" y="2766628"/>
            <a:ext cx="2242592" cy="132474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b-NO" sz="2000" dirty="0" smtClean="0"/>
              <a:t>Peter </a:t>
            </a:r>
            <a:r>
              <a:rPr lang="nb-NO" sz="2000" dirty="0" err="1" smtClean="0"/>
              <a:t>Korytár</a:t>
            </a:r>
            <a:endParaRPr lang="nb-NO" sz="1800" dirty="0" smtClean="0"/>
          </a:p>
          <a:p>
            <a:r>
              <a:rPr lang="nb-NO" sz="1600" dirty="0" smtClean="0"/>
              <a:t>Policy </a:t>
            </a:r>
            <a:r>
              <a:rPr lang="nb-NO" sz="1600" dirty="0" err="1" smtClean="0"/>
              <a:t>officer</a:t>
            </a:r>
            <a:r>
              <a:rPr lang="nb-NO" sz="1600" dirty="0" smtClean="0"/>
              <a:t> </a:t>
            </a:r>
          </a:p>
          <a:p>
            <a:r>
              <a:rPr lang="nb-NO" sz="1600" dirty="0" smtClean="0"/>
              <a:t>European Commission</a:t>
            </a:r>
          </a:p>
          <a:p>
            <a:r>
              <a:rPr lang="nb-NO" sz="1600" dirty="0" smtClean="0"/>
              <a:t>DG Environment</a:t>
            </a:r>
            <a:endParaRPr lang="nb-NO" sz="1600" dirty="0"/>
          </a:p>
        </p:txBody>
      </p:sp>
      <p:sp>
        <p:nvSpPr>
          <p:cNvPr id="7" name="Right Arrow 6"/>
          <p:cNvSpPr/>
          <p:nvPr/>
        </p:nvSpPr>
        <p:spPr>
          <a:xfrm rot="1732901">
            <a:off x="1678976" y="3853933"/>
            <a:ext cx="2087099" cy="1866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1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Suspect/Non-target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nb-NO" dirty="0" err="1"/>
              <a:t>Allows</a:t>
            </a:r>
            <a:r>
              <a:rPr lang="nb-NO" dirty="0"/>
              <a:t> to </a:t>
            </a:r>
            <a:r>
              <a:rPr lang="nb-NO" dirty="0" err="1"/>
              <a:t>detect</a:t>
            </a:r>
            <a:r>
              <a:rPr lang="nb-NO" dirty="0"/>
              <a:t> </a:t>
            </a:r>
            <a:r>
              <a:rPr lang="nb-NO" dirty="0" err="1"/>
              <a:t>wide</a:t>
            </a:r>
            <a:r>
              <a:rPr lang="nb-NO" dirty="0"/>
              <a:t> range of </a:t>
            </a:r>
            <a:r>
              <a:rPr lang="nb-NO" dirty="0" err="1"/>
              <a:t>compounds</a:t>
            </a:r>
            <a:r>
              <a:rPr lang="nb-NO" dirty="0"/>
              <a:t> in a single </a:t>
            </a:r>
            <a:r>
              <a:rPr lang="nb-NO" dirty="0" err="1"/>
              <a:t>analysis</a:t>
            </a:r>
            <a:r>
              <a:rPr lang="nb-NO" dirty="0"/>
              <a:t>, </a:t>
            </a:r>
            <a:endParaRPr lang="nb-NO" dirty="0" smtClean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nb-NO" dirty="0" err="1" smtClean="0">
                <a:solidFill>
                  <a:srgbClr val="FF0000"/>
                </a:solidFill>
              </a:rPr>
              <a:t>but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</a:rPr>
              <a:t>is </a:t>
            </a:r>
            <a:r>
              <a:rPr lang="nb-NO" dirty="0" err="1">
                <a:solidFill>
                  <a:srgbClr val="FF0000"/>
                </a:solidFill>
              </a:rPr>
              <a:t>often</a:t>
            </a:r>
            <a:r>
              <a:rPr lang="nb-NO" dirty="0">
                <a:solidFill>
                  <a:srgbClr val="FF0000"/>
                </a:solidFill>
              </a:rPr>
              <a:t> less sensitive </a:t>
            </a:r>
            <a:r>
              <a:rPr lang="nb-NO" dirty="0" err="1" smtClean="0">
                <a:solidFill>
                  <a:srgbClr val="FF0000"/>
                </a:solidFill>
              </a:rPr>
              <a:t>than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i="1" dirty="0" err="1">
                <a:solidFill>
                  <a:srgbClr val="FF0000"/>
                </a:solidFill>
              </a:rPr>
              <a:t>targeted</a:t>
            </a:r>
            <a:r>
              <a:rPr lang="nb-NO" i="1" dirty="0">
                <a:solidFill>
                  <a:srgbClr val="FF0000"/>
                </a:solidFill>
              </a:rPr>
              <a:t> </a:t>
            </a:r>
            <a:r>
              <a:rPr lang="nb-NO" i="1" dirty="0" smtClean="0">
                <a:solidFill>
                  <a:srgbClr val="FF0000"/>
                </a:solidFill>
              </a:rPr>
              <a:t>screening </a:t>
            </a:r>
            <a:r>
              <a:rPr lang="nb-NO" dirty="0" smtClean="0">
                <a:solidFill>
                  <a:srgbClr val="FF0000"/>
                </a:solidFill>
              </a:rPr>
              <a:t>and </a:t>
            </a:r>
            <a:r>
              <a:rPr lang="nb-NO" dirty="0" err="1" smtClean="0">
                <a:solidFill>
                  <a:srgbClr val="FF0000"/>
                </a:solidFill>
              </a:rPr>
              <a:t>often</a:t>
            </a:r>
            <a:r>
              <a:rPr lang="nb-NO" dirty="0" smtClean="0">
                <a:solidFill>
                  <a:srgbClr val="FF0000"/>
                </a:solidFill>
              </a:rPr>
              <a:t> not </a:t>
            </a:r>
            <a:r>
              <a:rPr lang="nb-NO" dirty="0" err="1" smtClean="0">
                <a:solidFill>
                  <a:srgbClr val="FF0000"/>
                </a:solidFill>
              </a:rPr>
              <a:t>quantitative</a:t>
            </a:r>
            <a:endParaRPr lang="nb-NO" i="1" dirty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tool</a:t>
            </a:r>
            <a:r>
              <a:rPr lang="nb-NO" dirty="0" smtClean="0"/>
              <a:t> for </a:t>
            </a:r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emerging</a:t>
            </a:r>
            <a:r>
              <a:rPr lang="nb-NO" dirty="0" smtClean="0"/>
              <a:t> </a:t>
            </a:r>
            <a:r>
              <a:rPr lang="nb-NO" dirty="0" err="1" smtClean="0"/>
              <a:t>compounds</a:t>
            </a:r>
            <a:endParaRPr lang="nb-NO" dirty="0" smtClean="0"/>
          </a:p>
          <a:p>
            <a:pPr>
              <a:buBlip>
                <a:blip r:embed="rId2"/>
              </a:buBlip>
            </a:pPr>
            <a:r>
              <a:rPr lang="nb-NO" dirty="0" err="1" smtClean="0"/>
              <a:t>Retrospective</a:t>
            </a:r>
            <a:r>
              <a:rPr lang="nb-NO" dirty="0" smtClean="0"/>
              <a:t> </a:t>
            </a:r>
            <a:r>
              <a:rPr lang="nb-NO" dirty="0"/>
              <a:t>analyses </a:t>
            </a:r>
            <a:r>
              <a:rPr lang="nb-NO" dirty="0" err="1"/>
              <a:t>possible</a:t>
            </a:r>
            <a:endParaRPr lang="nb-NO" dirty="0"/>
          </a:p>
          <a:p>
            <a:pPr>
              <a:buBlip>
                <a:blip r:embed="rId2"/>
              </a:buBlip>
            </a:pP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5667" y="84667"/>
            <a:ext cx="8229600" cy="1143000"/>
          </a:xfrm>
        </p:spPr>
        <p:txBody>
          <a:bodyPr/>
          <a:lstStyle/>
          <a:p>
            <a:r>
              <a:rPr lang="en-US" altLang="en-US" sz="4200" dirty="0" smtClean="0">
                <a:ea typeface="Geneva" pitchFamily="-109" charset="0"/>
                <a:cs typeface="Geneva" pitchFamily="-109" charset="0"/>
              </a:rPr>
              <a:t>Monitoring </a:t>
            </a:r>
            <a:r>
              <a:rPr lang="en-US" altLang="en-US" sz="4200" dirty="0" err="1" smtClean="0">
                <a:ea typeface="Geneva" pitchFamily="-109" charset="0"/>
                <a:cs typeface="Geneva" pitchFamily="-109" charset="0"/>
              </a:rPr>
              <a:t>programme</a:t>
            </a:r>
            <a:r>
              <a:rPr lang="en-US" altLang="en-US" sz="4200" dirty="0" smtClean="0">
                <a:ea typeface="Geneva" pitchFamily="-109" charset="0"/>
                <a:cs typeface="Geneva" pitchFamily="-109" charset="0"/>
              </a:rPr>
              <a:t> in Norway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" y="980728"/>
            <a:ext cx="5188959" cy="5400000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222900" y="1066799"/>
            <a:ext cx="2927935" cy="5400000"/>
            <a:chOff x="6022705" y="1268557"/>
            <a:chExt cx="2886389" cy="5323379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6022705" y="1268557"/>
              <a:ext cx="2880000" cy="1800000"/>
              <a:chOff x="5884938" y="971000"/>
              <a:chExt cx="3276588" cy="20520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1" r="1642"/>
              <a:stretch/>
            </p:blipFill>
            <p:spPr>
              <a:xfrm>
                <a:off x="5884938" y="971000"/>
                <a:ext cx="3276588" cy="20520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652518" y="980647"/>
                <a:ext cx="1791387" cy="3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dirty="0" smtClean="0">
                    <a:solidFill>
                      <a:schemeClr val="bg1"/>
                    </a:solidFill>
                  </a:rPr>
                  <a:t>Zeppelin - AMAP</a:t>
                </a:r>
                <a:endParaRPr lang="nb-NO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6022706" y="3020082"/>
              <a:ext cx="2880000" cy="1800000"/>
              <a:chOff x="5884938" y="3020082"/>
              <a:chExt cx="3257143" cy="20520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796" r="9991"/>
              <a:stretch/>
            </p:blipFill>
            <p:spPr>
              <a:xfrm>
                <a:off x="5884938" y="3020082"/>
                <a:ext cx="3257143" cy="20520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629400" y="3024386"/>
                <a:ext cx="981587" cy="408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dirty="0" smtClean="0">
                    <a:solidFill>
                      <a:schemeClr val="bg1"/>
                    </a:solidFill>
                  </a:rPr>
                  <a:t>Andøya</a:t>
                </a:r>
                <a:endParaRPr lang="nb-NO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029094" y="4791936"/>
              <a:ext cx="2880000" cy="1800000"/>
              <a:chOff x="6660232" y="4808870"/>
              <a:chExt cx="2880000" cy="1800000"/>
            </a:xfrm>
          </p:grpSpPr>
          <p:pic>
            <p:nvPicPr>
              <p:cNvPr id="16" name="Picture 15"/>
              <p:cNvPicPr>
                <a:picLocks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6" r="2439"/>
              <a:stretch/>
            </p:blipFill>
            <p:spPr>
              <a:xfrm>
                <a:off x="6660232" y="4808870"/>
                <a:ext cx="2880000" cy="18000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216979" y="4826323"/>
                <a:ext cx="1797978" cy="390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dirty="0" smtClean="0">
                    <a:solidFill>
                      <a:schemeClr val="bg1"/>
                    </a:solidFill>
                  </a:rPr>
                  <a:t>Birkenes - CAMP</a:t>
                </a:r>
                <a:endParaRPr lang="nb-NO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0" y="2123728"/>
            <a:ext cx="399593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Chemicals of </a:t>
            </a:r>
            <a:r>
              <a:rPr lang="nb-NO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emerging</a:t>
            </a:r>
            <a:r>
              <a:rPr lang="nb-NO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concern</a:t>
            </a:r>
            <a:r>
              <a:rPr lang="nb-NO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b-NO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CECs</a:t>
            </a:r>
            <a:r>
              <a:rPr lang="nb-NO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cVMS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cyclic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volatile </a:t>
            </a: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methyl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siloxanes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S/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MCCPs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(Short and medium </a:t>
            </a: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chlorinated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paraffins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Phthalates</a:t>
            </a:r>
            <a:endParaRPr lang="nb-NO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rominated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flame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retardants</a:t>
            </a:r>
            <a:endParaRPr lang="nb-NO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Organophosphorous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flame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retardants</a:t>
            </a:r>
            <a:endParaRPr lang="nb-NO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Dechloranes</a:t>
            </a:r>
            <a:endParaRPr lang="nb-NO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Bisphenols</a:t>
            </a:r>
            <a:endParaRPr lang="nb-NO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Suspect</a:t>
            </a:r>
            <a:r>
              <a:rPr lang="nb-N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/non-target </a:t>
            </a:r>
            <a:r>
              <a:rPr lang="nb-NO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screeening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55" y="76200"/>
            <a:ext cx="8439807" cy="1143000"/>
          </a:xfrm>
        </p:spPr>
        <p:txBody>
          <a:bodyPr/>
          <a:lstStyle/>
          <a:p>
            <a:r>
              <a:rPr lang="nb-NO" sz="4200" dirty="0" smtClean="0"/>
              <a:t>Chemicals of </a:t>
            </a:r>
            <a:r>
              <a:rPr lang="nb-NO" sz="4200" dirty="0" err="1" smtClean="0"/>
              <a:t>emerging</a:t>
            </a:r>
            <a:r>
              <a:rPr lang="nb-NO" sz="4200" dirty="0" smtClean="0"/>
              <a:t> </a:t>
            </a:r>
            <a:r>
              <a:rPr lang="nb-NO" sz="4200" dirty="0" err="1" smtClean="0"/>
              <a:t>concern</a:t>
            </a:r>
            <a:r>
              <a:rPr lang="nb-NO" sz="4200" dirty="0" smtClean="0"/>
              <a:t> (</a:t>
            </a:r>
            <a:r>
              <a:rPr lang="nb-NO" sz="4200" dirty="0" err="1" smtClean="0"/>
              <a:t>CECs</a:t>
            </a:r>
            <a:r>
              <a:rPr lang="nb-NO" sz="4200" dirty="0" smtClean="0"/>
              <a:t>)</a:t>
            </a:r>
            <a:endParaRPr lang="nb-NO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endParaRPr lang="nb-NO" dirty="0">
              <a:latin typeface="Trebuchet MS" panose="020B0603020202020204" pitchFamily="34" charset="0"/>
            </a:endParaRPr>
          </a:p>
          <a:p>
            <a:endParaRPr lang="nb-NO" dirty="0" smtClean="0">
              <a:latin typeface="Trebuchet MS" panose="020B0603020202020204" pitchFamily="34" charset="0"/>
            </a:endParaRPr>
          </a:p>
          <a:p>
            <a:endParaRPr lang="nb-NO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904992"/>
            <a:ext cx="7200000" cy="329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871538"/>
            <a:ext cx="8572500" cy="5114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4967928"/>
            <a:ext cx="526732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800" b="1" dirty="0"/>
              <a:t>POPs</a:t>
            </a:r>
            <a:r>
              <a:rPr lang="nb-NO" sz="1800" b="1"/>
              <a:t>:</a:t>
            </a:r>
            <a:r>
              <a:rPr lang="nb-NO" sz="1800"/>
              <a:t> </a:t>
            </a:r>
            <a:r>
              <a:rPr lang="nb-NO" sz="1800" smtClean="0"/>
              <a:t>Approx 180 components monitored, </a:t>
            </a:r>
            <a:r>
              <a:rPr lang="nb-NO" sz="1800" dirty="0"/>
              <a:t>ca </a:t>
            </a:r>
            <a:r>
              <a:rPr lang="nb-NO" sz="1800"/>
              <a:t>120 </a:t>
            </a:r>
            <a:r>
              <a:rPr lang="nb-NO" sz="1800" smtClean="0"/>
              <a:t>are regulated, 60 are </a:t>
            </a:r>
            <a:r>
              <a:rPr lang="nb-NO" sz="1800" dirty="0"/>
              <a:t>«CECs»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63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36" y="76200"/>
            <a:ext cx="8435280" cy="1143000"/>
          </a:xfrm>
        </p:spPr>
        <p:txBody>
          <a:bodyPr/>
          <a:lstStyle/>
          <a:p>
            <a:r>
              <a:rPr lang="en-US" sz="4200" dirty="0" smtClean="0"/>
              <a:t>Chemicals of emerging concern (CECs)</a:t>
            </a:r>
            <a:endParaRPr lang="en-US" sz="4200" dirty="0"/>
          </a:p>
        </p:txBody>
      </p:sp>
      <p:grpSp>
        <p:nvGrpSpPr>
          <p:cNvPr id="7" name="Group 6"/>
          <p:cNvGrpSpPr/>
          <p:nvPr/>
        </p:nvGrpSpPr>
        <p:grpSpPr>
          <a:xfrm>
            <a:off x="723863" y="1295400"/>
            <a:ext cx="7696273" cy="4680000"/>
            <a:chOff x="723863" y="1295400"/>
            <a:chExt cx="7696273" cy="468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863" y="1295400"/>
              <a:ext cx="7696273" cy="4680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48833" y="1371600"/>
              <a:ext cx="1367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/>
                <a:t>Zeppelin</a:t>
              </a:r>
              <a:endParaRPr lang="nb-NO" sz="24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721237" y="5257800"/>
            <a:ext cx="3494567" cy="396000"/>
          </a:xfrm>
          <a:prstGeom prst="ellipse">
            <a:avLst/>
          </a:prstGeom>
          <a:noFill/>
          <a:ln w="31750">
            <a:solidFill>
              <a:srgbClr val="FF5D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17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55" y="76200"/>
            <a:ext cx="8439807" cy="1143000"/>
          </a:xfrm>
        </p:spPr>
        <p:txBody>
          <a:bodyPr/>
          <a:lstStyle/>
          <a:p>
            <a:r>
              <a:rPr lang="nb-NO" sz="4200" dirty="0" smtClean="0"/>
              <a:t>Chemicals of </a:t>
            </a:r>
            <a:r>
              <a:rPr lang="nb-NO" sz="4200" dirty="0" err="1" smtClean="0"/>
              <a:t>emerging</a:t>
            </a:r>
            <a:r>
              <a:rPr lang="nb-NO" sz="4200" dirty="0" smtClean="0"/>
              <a:t> </a:t>
            </a:r>
            <a:r>
              <a:rPr lang="nb-NO" sz="4200" dirty="0" err="1" smtClean="0"/>
              <a:t>concern</a:t>
            </a:r>
            <a:r>
              <a:rPr lang="nb-NO" sz="4200" dirty="0" smtClean="0"/>
              <a:t> (</a:t>
            </a:r>
            <a:r>
              <a:rPr lang="nb-NO" sz="4200" dirty="0" err="1" smtClean="0"/>
              <a:t>CECs</a:t>
            </a:r>
            <a:r>
              <a:rPr lang="nb-NO" sz="4200" dirty="0" smtClean="0"/>
              <a:t>)</a:t>
            </a:r>
            <a:endParaRPr lang="nb-NO" sz="4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60" y="2025784"/>
            <a:ext cx="7560000" cy="29408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906" y="1737163"/>
            <a:ext cx="8088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Short and medium </a:t>
            </a:r>
            <a:r>
              <a:rPr lang="nb-NO" dirty="0" err="1" smtClean="0"/>
              <a:t>chain</a:t>
            </a:r>
            <a:r>
              <a:rPr lang="nb-NO" dirty="0" smtClean="0"/>
              <a:t> </a:t>
            </a:r>
            <a:r>
              <a:rPr lang="nb-NO" dirty="0" err="1" smtClean="0"/>
              <a:t>chlorinated</a:t>
            </a:r>
            <a:r>
              <a:rPr lang="nb-NO" dirty="0" smtClean="0"/>
              <a:t> </a:t>
            </a:r>
            <a:r>
              <a:rPr lang="nb-NO" dirty="0" err="1" smtClean="0"/>
              <a:t>paraffins</a:t>
            </a:r>
            <a:r>
              <a:rPr lang="nb-NO" dirty="0" smtClean="0"/>
              <a:t> (S/</a:t>
            </a:r>
            <a:r>
              <a:rPr lang="nb-NO" dirty="0" err="1" smtClean="0"/>
              <a:t>MCCPs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70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07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NORMAN Dust </a:t>
            </a:r>
            <a:r>
              <a:rPr lang="en-GB" sz="3200" dirty="0" err="1" smtClean="0"/>
              <a:t>intercalibration</a:t>
            </a:r>
            <a:endParaRPr lang="en-GB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37723" y="1614119"/>
          <a:ext cx="6474883" cy="4857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547598" y="1206500"/>
          <a:ext cx="3427067" cy="484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4167241" y="1704323"/>
            <a:ext cx="2670335" cy="9335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59265" y="4418213"/>
            <a:ext cx="1078311" cy="1324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27373"/>
            <a:ext cx="2301992" cy="7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/>
          <a:lstStyle/>
          <a:p>
            <a:r>
              <a:rPr lang="en-US" sz="4000" dirty="0" smtClean="0"/>
              <a:t>Analytical challenges</a:t>
            </a:r>
            <a:endParaRPr lang="nb-NO" altLang="nb-NO" sz="4000" dirty="0" smtClean="0">
              <a:ea typeface="Geneva" pitchFamily="-109" charset="0"/>
              <a:cs typeface="Geneva" pitchFamily="-10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34555" y="1917288"/>
            <a:ext cx="7385101" cy="4104000"/>
            <a:chOff x="1034555" y="1628799"/>
            <a:chExt cx="7385101" cy="4104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555" y="1628799"/>
              <a:ext cx="7080530" cy="41040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76941" y="2070518"/>
              <a:ext cx="5542715" cy="1873476"/>
              <a:chOff x="2876941" y="2070518"/>
              <a:chExt cx="5542715" cy="1873476"/>
            </a:xfrm>
          </p:grpSpPr>
          <p:sp>
            <p:nvSpPr>
              <p:cNvPr id="3" name="Oval 2"/>
              <p:cNvSpPr/>
              <p:nvPr/>
            </p:nvSpPr>
            <p:spPr>
              <a:xfrm rot="20954291">
                <a:off x="2876941" y="2567295"/>
                <a:ext cx="5542715" cy="137669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868144" y="2070518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PUF </a:t>
                </a:r>
                <a:r>
                  <a:rPr lang="nb-NO" dirty="0" err="1" smtClean="0"/>
                  <a:t>matrix</a:t>
                </a:r>
                <a:endParaRPr lang="nb-NO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585669" y="1419023"/>
            <a:ext cx="5983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 smtClean="0">
                <a:latin typeface="+mn-lt"/>
              </a:rPr>
              <a:t>GCxGC</a:t>
            </a:r>
            <a:r>
              <a:rPr lang="nb-NO" sz="2000" dirty="0" smtClean="0">
                <a:latin typeface="+mn-lt"/>
              </a:rPr>
              <a:t> plot: non-target </a:t>
            </a:r>
            <a:r>
              <a:rPr lang="nb-NO" sz="2000" dirty="0" err="1" smtClean="0">
                <a:latin typeface="+mn-lt"/>
              </a:rPr>
              <a:t>analysis</a:t>
            </a:r>
            <a:r>
              <a:rPr lang="nb-NO" sz="2000" dirty="0" smtClean="0">
                <a:latin typeface="+mn-lt"/>
              </a:rPr>
              <a:t> of air sample (PUF/PUF) </a:t>
            </a:r>
            <a:endParaRPr lang="nb-NO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46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/>
          <a:lstStyle/>
          <a:p>
            <a:r>
              <a:rPr lang="en-US" sz="4000" dirty="0" smtClean="0"/>
              <a:t>Analytical challenges</a:t>
            </a:r>
            <a:endParaRPr lang="nb-NO" altLang="nb-NO" sz="4000" dirty="0" smtClean="0">
              <a:ea typeface="Geneva" pitchFamily="-109" charset="0"/>
              <a:cs typeface="Geneva" pitchFamily="-109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902455" y="1732311"/>
            <a:ext cx="7818850" cy="4140000"/>
            <a:chOff x="907046" y="1415456"/>
            <a:chExt cx="8084601" cy="42698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18" t="868"/>
            <a:stretch/>
          </p:blipFill>
          <p:spPr>
            <a:xfrm>
              <a:off x="907046" y="1415456"/>
              <a:ext cx="7380000" cy="426980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08603" y="1693428"/>
              <a:ext cx="2354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13C BDE47 in standard</a:t>
              </a:r>
              <a:endParaRPr lang="nb-NO" sz="14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37554" y="3913311"/>
              <a:ext cx="2231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13C BDE47 in blank PUF</a:t>
              </a:r>
              <a:endParaRPr lang="nb-NO" sz="14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603" y="2903700"/>
              <a:ext cx="2354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Lock mass in standard</a:t>
              </a:r>
              <a:endParaRPr lang="nb-NO" sz="14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7554" y="5184351"/>
              <a:ext cx="2354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Lock mass in blank PUF</a:t>
              </a:r>
              <a:endParaRPr lang="nb-NO" sz="1400" dirty="0">
                <a:latin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0653" y="6017764"/>
            <a:ext cx="793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Additionally; Maintenance of the GC system necessary (injector, column replacement etc.)</a:t>
            </a:r>
            <a:endParaRPr lang="nb-NO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1942" y="1344980"/>
            <a:ext cx="670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Without acid clean-up – target analysis of less persistent SVOCs</a:t>
            </a:r>
            <a:endParaRPr lang="nb-NO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33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Specially adapted facilities at NILU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room with particle controlled atmosphere</a:t>
            </a:r>
          </a:p>
          <a:p>
            <a:r>
              <a:rPr lang="en-US" dirty="0" smtClean="0"/>
              <a:t>Clean cabinet/ laminar flow cabinet with particle control</a:t>
            </a:r>
          </a:p>
          <a:p>
            <a:r>
              <a:rPr lang="en-US" dirty="0" smtClean="0"/>
              <a:t>Strict non-contamination procedures including considerable number of  control samples</a:t>
            </a:r>
          </a:p>
          <a:p>
            <a:r>
              <a:rPr lang="en-US" dirty="0" err="1" smtClean="0"/>
              <a:t>Benchtop</a:t>
            </a:r>
            <a:r>
              <a:rPr lang="en-US" dirty="0" smtClean="0"/>
              <a:t> FTIR for polymer determination of particles &gt; 500 µm</a:t>
            </a:r>
          </a:p>
          <a:p>
            <a:r>
              <a:rPr lang="en-US" dirty="0" smtClean="0"/>
              <a:t>Several MS technologies for additive- and </a:t>
            </a:r>
            <a:r>
              <a:rPr lang="en-US" dirty="0" err="1" smtClean="0"/>
              <a:t>leackage</a:t>
            </a:r>
            <a:r>
              <a:rPr lang="en-US" dirty="0" smtClean="0"/>
              <a:t> determination</a:t>
            </a:r>
          </a:p>
          <a:p>
            <a:r>
              <a:rPr lang="en-US" dirty="0" smtClean="0"/>
              <a:t>Part of strong international networks</a:t>
            </a:r>
          </a:p>
          <a:p>
            <a:r>
              <a:rPr lang="en-US" dirty="0" smtClean="0"/>
              <a:t>Part of Teaching- and outreach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Microplastic</a:t>
            </a:r>
            <a:r>
              <a:rPr lang="en-US" dirty="0" smtClean="0"/>
              <a:t> in air</a:t>
            </a:r>
            <a:endParaRPr lang="en-US" dirty="0"/>
          </a:p>
        </p:txBody>
      </p:sp>
      <p:pic>
        <p:nvPicPr>
          <p:cNvPr id="1030" name="Picture 6" descr="Simple collectors by NILU - RS 1 and SF 1 - Particulate Fallout collector SF 1 and precipitation collector R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" y="1488230"/>
            <a:ext cx="4572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373" y="2772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MinionPro-Regular"/>
              </a:rPr>
              <a:t>NILU</a:t>
            </a:r>
          </a:p>
          <a:p>
            <a:r>
              <a:rPr lang="en-US" sz="1800" dirty="0">
                <a:latin typeface="MinionPro-Regular"/>
              </a:rPr>
              <a:t>Particulate Fallout Collector (p.no. 9721)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81" y="908446"/>
            <a:ext cx="4064794" cy="1508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3711264"/>
            <a:ext cx="287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 now available at NILU at modified sampler with all parts in stainless steel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63121" y="4888630"/>
            <a:ext cx="471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1800" u="sng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https://innovation.nilu.no/ProductsServices.aspx</a:t>
            </a:r>
            <a:r>
              <a:rPr lang="nb-NO" sz="18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3006086"/>
            <a:ext cx="2952328" cy="35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717"/>
            <a:ext cx="9144000" cy="2552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847987"/>
            <a:ext cx="5829309" cy="42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2"/>
          <p:cNvSpPr>
            <a:spLocks noGrp="1"/>
          </p:cNvSpPr>
          <p:nvPr>
            <p:ph type="ctrTitle"/>
          </p:nvPr>
        </p:nvSpPr>
        <p:spPr>
          <a:xfrm>
            <a:off x="1105376" y="1491753"/>
            <a:ext cx="6000750" cy="1257300"/>
          </a:xfrm>
        </p:spPr>
        <p:txBody>
          <a:bodyPr/>
          <a:lstStyle/>
          <a:p>
            <a:pPr algn="ctr"/>
            <a:r>
              <a:rPr lang="nb-NO" dirty="0" smtClean="0">
                <a:ea typeface="Geneva" pitchFamily="-109" charset="0"/>
                <a:cs typeface="Geneva" pitchFamily="-109" charset="0"/>
              </a:rPr>
              <a:t>Thank you for your attention!</a:t>
            </a:r>
          </a:p>
        </p:txBody>
      </p:sp>
      <p:sp>
        <p:nvSpPr>
          <p:cNvPr id="13315" name="Undertittel 13"/>
          <p:cNvSpPr>
            <a:spLocks noGrp="1"/>
          </p:cNvSpPr>
          <p:nvPr>
            <p:ph type="subTitle" idx="1"/>
          </p:nvPr>
        </p:nvSpPr>
        <p:spPr>
          <a:xfrm>
            <a:off x="2000250" y="3591018"/>
            <a:ext cx="6000750" cy="1943100"/>
          </a:xfrm>
        </p:spPr>
        <p:txBody>
          <a:bodyPr/>
          <a:lstStyle/>
          <a:p>
            <a:pPr algn="ctr"/>
            <a:r>
              <a:rPr lang="nb-NO" dirty="0" smtClean="0">
                <a:ea typeface="Geneva" pitchFamily="-109" charset="0"/>
                <a:cs typeface="Geneva" pitchFamily="-109" charset="0"/>
              </a:rPr>
              <a:t> </a:t>
            </a:r>
          </a:p>
        </p:txBody>
      </p:sp>
      <p:sp>
        <p:nvSpPr>
          <p:cNvPr id="6148" name="AutoShape 4" descr="data:image/jpeg;base64,/9j/4AAQSkZJRgABAQAAAQABAAD/2wCEAAkGBhMQEBUUERQWFRUVFxQYGRcWGRcdGhscGhcZHhccIBYaISYeGh8oHBobIjMgJCkrLCwsFyAyNTAqNSgrLSkBCQoKDgwOGg8PGi4lHiUpKS0vLC0sLCwpLywqLCopLiwpLDQuLDQuLCwqLSwsLSwvLCwvKSwtLDUsLCwsLSkpNf/AABEIAKAAoAMBIgACEQEDEQH/xAAcAAEAAwEBAQEBAAAAAAAAAAAABAUGBwIDCAH/xAA/EAACAQMDAQUDCAgGAwEAAAABAgMABBEFEiExBhMiQVEHYXEUIzJSgZGSsxc0VFVic9HTFjNCdKHxcrHBFf/EABoBAAMBAQEBAAAAAAAAAAAAAAABAwIEBgX/xAAyEQACAQIEAgkCBgMAAAAAAAAAAQIDERIhMUFRkQQUImFxgaHR8DJSE5KxweHxBTNy/9oADAMBAAIRAxEAPwDuNKUoAUpSgBSlKAFK8SzKgyxCjIGSQBknAHPqeK90AKVW9obqaK2kkt9heNWfbIGwwVScZUjB9/Pwr+9nbxprWKV2DmRFfKjA8QzgDJ6dM58q3geHEK5Y0pWZ0HV7lr+6tp2jKwCJ0YIQ7pLv258W0FdmCQPFnPh6URg5Jtbf0FzTUqru9eEd0lv3cjs6M+5ApVVUqCW5yOW445wfSrSk4tWuMUpSsgKUpQApSlAClKUAKUqNf6jHAoaRgoZkRfUs7BVUDzJJppN5ICTWZ1f2hWtpcLDcd5HuDYleNhFlSARvPXqORkDIyeRnTVUdpbB5Ig8IBmhO9FJwH4IaM/wupK85AJBxkCqUsGK09PGwnfYha1p0d5Gl1assk0BEkLB8qSo5TzUB1JUnGeQeoFXem6glxDHNEcpIqup9zDIrLR9irK6VLqyL2ryAOstse7Jyd2HjxtbnqrD1FTuyGi3VoZo7iWOaNm7xJFXY25yTKDHyOW8eQTy7dOKrNQcLKWa2evevlt8hI0M0QdSrdGBB+BGDWX9l85bSoFYYaIPCw9DE5Q/+q1Ese5SpJGQRkEg8+hHIPvqFpWgQWu7uIwm85bGfET1Y5PLH1PNSU1+G4vinyv7j3LCsTq2opZayJGBPyi0ZQBjLvFINqKCcFjvwPjW2qFc6PFJPFO65khEgjP1e827uPXwjn4+tFKai3i0afzmDR8ND0sxBpZcG4m2tKQcgYHhRSf8AQgJA+JPVjVpSouoapFbozzOqKqs5yR9Fepx1PUfeKw25sNCu7QdqY7KS3SQFvlDOgCAs4KruyIlBLKPMj6OV4IJItrS7SVFkjZXRgCrKQQQehBFc90u/lE3/AOrdwkxzKsUCA/Owqz4jHdnhjKWXJBG04HIJI2WmaN3U80wO0TiLMQ+irru3vwcFm3AEgc7B1roq0owVt/RvdeXzVCTuWtKUrlNClKUAKUpQB87i4WNGd2CqoJZicAAdSTVd8lttRgjkkiWWN0JUOAfC4GeOQCQB7x99T7uzSVdsihlyDtPIODkZHn8DWQn0O40tzJpyd7bHJks92Cp82hJ4HvTofLrV6UU9HaW3DmJlpbPLYusc0ne27sEjkc/ORsxASN2P+YCTtD/SzgHcTurQ1kxrD6kEjit54U3RvK9xGY9oVg2xVbl2YjGV8IGTnIAOspVU19Wu4IrNG7PRWu4x7yztI7FmJ8Ujbnwv0UBbnCgCrOlKlKTk7sYqPqGoR28bSTOqIoyWY4Aqn7W9toNOTMh3yMDsiX6TY8z9Vf4j/wA9K4j2k7UT6hIHuGGF+hGudifAHqfLcefhXd0XoU63aeUePsTlNRO4dmO21rqO7uGIZSco42vjPDBfNT1z9hwcir6vy9DM0bq8bFHQ5V1OGU+oP/zoRwa612K9q6zEQ322OTgLLnCOfQ/Ub/g+7pVulf49w7VLNcN/5FGpfU6PVdrnZ+3vYjFcxrIh9eo96t1U+8VY0r5cZOLutSpRQ/LImji7uOdAV+fZ9jBR13RBCC+MYKkBiTwmMG9pVL2m7VJYKrSxyuH8K90u4mQkbI8A5DNk4OMcYyDgHaTqSSis+4WhaXl0Io3kboisx6eQz54H31/LC+SeJJYmDJIoZWHmCMiud6hIbi4hXXHS3hlUvDaCTwFo2GRNJxvPiQgDwnxfVGb7sXrUU9zdrabTaRmHYyDCd4wfvgp6EYEZ482J86vPo+GF/O+2ttd3f4xYszW0pSuQ0KUpQApSlAClKUAK51219qqQZhstssnIaXOY4/hj6be7oPXyqz9oV/bFRb3F5Jah13ERAZdckEFip49wxXPV7OaMBgajOB/4R/26+n0To8H26ib4KzsTnJ6IyU8zSO0kjF5HOWduWY+8/wDzoBwOK8Vsf8PaN+8rj8Mf9un+HtG/eVx+GP8At19vrEeD/K/YhhMdQjPWtj/h7Rv3lcfhj/t0/wAPaN+8rj8Mf9ujrEeD/K/YMJ67Fe0qWx2xT5ltuAPOSIfw/XUfV6jnHkK7Rp2ox3EaywuHRujKeP8Av3VxX/D2jfvK4/DH/bq67JHTrG4BttSmJlZFMbKuxySAuQEHPONw5r5nS6FOpecE1L/l2foVg2smdZr5XFssgw6hgCrAH1UhlPxBAP2V9aV8QsZPS7J5tXvJpl8MMcMEWechgXlbHkCSo9+DWpiiVAFUBQOgAAA+wUEYBLYAJABOOSBnGT7sn7zUWXWoVga4MimJFZi45GFzkg+fTyqs5Oo1ZcF88RaE2lUGh9qWuBG0ltLAk3+U0m3xcZAZVJKErkgH065wDf1icHB2Y7isE/tUWNm7yEuA23EDBmibvCipOX2LCxPIycHDD/SC29r+MoIIIyDwQa3TlCP1xv52E7mKPavU5JUij09IS4kZTPOD4UKBiVjU45kGPEau+zUV2DOb0qWMgCd3nZ3YRcYB5zuLAnzxXyl7NGF1ksmEZRWQROCYdpKkqqg5i5Ucrx/CeMWWi3MskIadAjkvlFJIXDEAbiBu6dcDPpVak4uPYSXO/q2JLiTqUpXKaOOe2r9dg/kH8w1z6ug+2r9dg/kH8w1U9k/Z7LqETyrIsaqGVcjOXH0ehPh9cgHkY45Pp+jVI0+jRlN2X8nNJNydjKUrayeyu4aZEiZdrRFmYsj93KOsbbdnhJ6OAceYqD2N7ByanC8quI1UELuGcvgFeh6eRHB5H236zSw4sWXuZwvQzFK20/snuu8iVPovHl2JR+7kA5RiNh2E9GAJHmKr+xfYWTUxIwcRCPwncuTvwcDAORgjByB1GCecHWaWFyxZIML0MzUnSv1m3/3Ft+cla2X2VzmSFI3Xxoe9O5H7lwD5AoWQnGD1GeQaymnRsl3CrjDJdQIw9GW4VWGfPBBrUasKieF3CzWp+maUpXjzrIuq2PfwSxZx3kbpn03KRn/msP2pluLy1XTre2ljkcRpLIVIghRdu7Eh4lBHAC+XXBGK6FSrUqv4bva9s14iauV97pAk7kB2SOJlbYuPFsxsBbqFB5wOuBzjINhSlSbbGKUqs1HUpUuLeKONWWXvC8jMRsCbTgKFO5mBOOQBtNOMXJ2QFnSqaK+kmuZraWBViWNG3mQkushkUAIFGP8ALOefMU7OoIzPCCSsUuFyzMQrorgEsSeCzADyAFacLLMVy5pSlTGcc9tX67B/IP5hqH2Q0BJ7eIyXMe1rkgWjqxSYgL3oZRyz7QhD4ZUA5HNTPbT+uwfyD+Ya+HZHtZp1jZNvhklupA6yKFzuXJAHeNhFQjnaDnk8E16Knj6pDAnfu8+Xic7tjdz3q2k2+iXLyQQzT3TmV45DGVggVy3QqDvYK2OT/p/0A4MTsXofe2qhrmMRtchRauXxO2wd4shXxE7O7IPiC8kqcjHU9Q12CbT2kSRds8UgjyQMt3TnZj6wCnj+E1zDsN2k06xtDJMkkl04dGUKSdmeArHCoGGCeQSfUipU6tSpSlk8V0uL35JGmkn3HrVrC10G7Z4o3lupDM8BKd3BCjE9McylQ2MDjgfQzzC7HaIJrZy12iAzqncSBiLiTZysmMNICpBG0naSzEV11tYhuLDvImAWaJ1jBIB3FG8GPrDB49xrk/s87TWFhamWZJJLp8qAq5wmBgKxwqAjrk5JHoABqlVqVKUsnjTS4t68khNJPuLLW9BttEumnhglnuJGkeACMiCAH6WWQZbG44HpgYH0jh9MctdQMx3M1zAzMepZp0LH7SSftrvuma9b3NikkTLGki92oJA2tjb3fxB4x7q/PfZ7/NtP51p+bHVuh1JTjLGu0rJt+fKwpKzVj9Q0pSvNHQM1h9K9okpt4XuNPvMuisWiiV0ORkEBWLgH3rW4r+KuBgcAVWE4xTUo3EzKr7R7ZpI4VScSyuqKkkMsfU+I7nXHC5P2Vq6+c0AfG4ZwQw+I6V9KU3B2wq3nf2AVT9pbCeVI/kziOVZFIdl3AAgq5K5GfCxOM9QKuKVmMsLuhmOT2etIwe7v7qZtpUhGECFSc42xYbGfVjVn2b7Gwae8htgUSVYwyEs3iQv49zE8kNg/+Iq+qPqF8kETySMqqikkscKMep5x9xqrr1ZrDfJ7bchWSJFKrOznaGK/tknhOVcDIyMq2OVbHQirOpSi4txeozjntq/XYP5B/MNc+roPtp/XYP5B/MNc+r1HQv8ARHw/c5Z/UzyYV64H3fD+g+4V6pSuwweXiBGCMjOcHpnpnHTOAOfcK9UpQB4aBSclQfsHpj/1UzSv1m3/ANxbfnJUapOlfrNv/uLb85KUnkC1P03SlK8UdpV6l2iht54YZXVWmEhUswAwgXPJ4zlhx8fSrSq3Uuzltclu/hSXcFU7xnhSSMZ6cknis1L2KmsVL6beNBGoJMFxmWAADnGTujHU8EirxjTkkr2ffp6achZmqstXjlkliGRJCQHVhggNnY3oVYA4PuPmDU2qrs3C4t1kmULNNiWQDyZlHh558IAXn6tWtTmkpWQIUpSsDKvtBrnyOLvTFLKvQiFdz5P0QE6nJ49xIzxzWKtIrjUZY7i/tZ2RWJiswqrFGfKSUyshlb08OFyeOTjpNVfabX0sbWW4k6RqSBnG5v8ASo95OBXTRqW7MI9p5X9vn7mWiq0ntNNLqEtt8njjWFEeWRZd5BcfNqVCABsKfM8CtPHIGAKkEEAgjoQehzWC7H2dy9qBC4Q3BM894Rku74JWFG4IC+EO3hG0YVq1+haKlnCsMTOY04QOclRgcA9cefPr6Yp9IjCLstsrfq+eiBXI2t9j7W9dXuIt7Ku0HJGBnOOD61Xfow079nH4m/rWqpUo16kVZSdvEeFGV/Rhp37OPxN/Wn6MNO/Zx+Jv61qqVrrFX7nzYsK4GV/Rhp37OPxN/Wn6MNO/Zx+Jv61qqUdYq/c+bDCuBlf0Yad+zj8Tf1r3D7NdPRlZYAGRlYHc3BUgg9fUVp6UdYq/c+bDCuAqDaaxHLNLEhyYdgcgjAZsnb1zkAAnjHiHJ5xH1ueXfDHH4UlZlklBO5cLlVAxxuwRvJ4x6kYyes6MlvcrNo5QXa7llt1PglQHL95z4GBOQ55JbHOch0qSlk3qsuHnwBs6FVdrehpdoEkZwoIJCtgMAwJVl6OpxggjoTUfs32qhvoQ8Z2tkq8T8SI4zuRlPORg/dVzUmpU5Z5NDyYpSlYGKUpQAqBrOiRXcYSZQwV0kXIBwyHKkZ+73gkedT6U03F3QClKga5qbW8DyJFJMyqxCRjLEgEgY68njjPWhJt2QEC61C4nnkhtDHGsOBJNIpk+cIDCNYlZckIQSxYY3rgHnH803XZVujZ3QTve77yOSPIWVQcP82STGwOOMsMHr5VL7M24S1jw4kLDezr0d3JZ2HxYniqLQ2+W6rcXQ/yrVfksR+s+d05+AO1fjn0rpSTUlbJLzvp6vbgZNjSlVvaTWfkdpNcbd/dIzbc4zjoM4OPjiuaMXJpLc0WVKxfs87fvqTTJLEsbxBGyjEqQ5YeYBBBX7c1tK3VpSpScJ6iTuroo+13akadbvM0MkoUZIjAwMnAyx6DPU84HOKuIGJUFsZIGdpyPsJ6ivnqFgk8TxSDKSKysPcRg1QdgdQY2pgnPz1mxgk94QDu3+DJtb/qtYU6d0s08/B6ev6oNzT1U6qpgY3ENuZpSAjqjKrMoyV+kQrYY+ZGAzYz0MzS9SS5hSaM5SQblPqPI1Kqabi8xlJoegd3I9zMsfyqYKHKDwqq52opPJxnlzgsR0AAAu6UolJyd2ApSlZAUpSgBSlKAFKUoA+F5bd4hUOyE9GQgMPeMgj7xUDsvoAsLZLdCCke4KQuCQST4uSC3PLDAJ5wOlW1K1jeHDsAr5zwLIpVwGVgQQRkEHqMV9KVkCBpGg29opW2hSIMckIoGT5Z9an0pTcnJ3YFfq63PzfyUxjx/Od4CRsKnkbSDuDbfPnn4iDB2Pi7x5p/npZAgkz4Y22fR+ZB2nBJxu3EZPNX1K2qkkrLIVjxFEqDCgKB5AAD7hXulKmMUpSgBSlKAP//Z"/>
          <p:cNvSpPr>
            <a:spLocks noChangeAspect="1" noChangeArrowheads="1"/>
          </p:cNvSpPr>
          <p:nvPr/>
        </p:nvSpPr>
        <p:spPr bwMode="auto">
          <a:xfrm>
            <a:off x="1259681" y="308372"/>
            <a:ext cx="1143000" cy="11430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10691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6" y="1947268"/>
            <a:ext cx="8779669" cy="3821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783" y="1183318"/>
            <a:ext cx="771086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500" b="1" smtClean="0"/>
              <a:t>Chlorinated POPs (banned for years)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815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9122"/>
            <a:ext cx="9144000" cy="19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713" y="857250"/>
            <a:ext cx="404812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02" y="932578"/>
            <a:ext cx="4243388" cy="757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" y="1693631"/>
            <a:ext cx="3062288" cy="5328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981" y="2399110"/>
            <a:ext cx="4572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nb-NO" sz="1800"/>
              <a:t>AMAP </a:t>
            </a:r>
            <a:r>
              <a:rPr lang="nb-NO" sz="1800" smtClean="0"/>
              <a:t>has a priority list of 25 substances listed in </a:t>
            </a:r>
            <a:r>
              <a:rPr lang="nb-NO" sz="1800"/>
              <a:t>REACH </a:t>
            </a:r>
            <a:r>
              <a:rPr lang="nb-NO" sz="1800" smtClean="0"/>
              <a:t>and IUR </a:t>
            </a:r>
            <a:r>
              <a:rPr lang="nb-NO" sz="1800"/>
              <a:t>(</a:t>
            </a:r>
            <a:r>
              <a:rPr lang="nb-NO" sz="1800" smtClean="0"/>
              <a:t>North Amerika</a:t>
            </a:r>
            <a:r>
              <a:rPr lang="nb-NO" sz="1800"/>
              <a:t>) </a:t>
            </a:r>
            <a:r>
              <a:rPr lang="nb-NO" sz="1800" smtClean="0"/>
              <a:t>with POP properties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81" y="4095244"/>
            <a:ext cx="4656534" cy="12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63" y="2060848"/>
            <a:ext cx="3970784" cy="1143000"/>
          </a:xfrm>
        </p:spPr>
        <p:txBody>
          <a:bodyPr/>
          <a:lstStyle/>
          <a:p>
            <a:r>
              <a:rPr lang="nb-NO" smtClean="0"/>
              <a:t>Long-term time series exist motivated by the needs of CLRTAP and AMAP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5420" y="0"/>
            <a:ext cx="3965688" cy="56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err="1" smtClean="0">
                <a:ea typeface="Geneva" pitchFamily="-109" charset="0"/>
                <a:cs typeface="Geneva" pitchFamily="-109" charset="0"/>
              </a:rPr>
              <a:t>Daily</a:t>
            </a:r>
            <a:r>
              <a:rPr lang="nb-NO" sz="4000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4000" dirty="0" err="1" smtClean="0">
                <a:ea typeface="Geneva" pitchFamily="-109" charset="0"/>
                <a:cs typeface="Geneva" pitchFamily="-109" charset="0"/>
              </a:rPr>
              <a:t>exposure</a:t>
            </a:r>
            <a:r>
              <a:rPr lang="nb-NO" sz="4000" dirty="0" smtClean="0">
                <a:ea typeface="Geneva" pitchFamily="-109" charset="0"/>
                <a:cs typeface="Geneva" pitchFamily="-109" charset="0"/>
              </a:rPr>
              <a:t> to </a:t>
            </a:r>
            <a:r>
              <a:rPr lang="nb-NO" sz="4000" dirty="0" err="1" smtClean="0">
                <a:ea typeface="Geneva" pitchFamily="-109" charset="0"/>
                <a:cs typeface="Geneva" pitchFamily="-109" charset="0"/>
              </a:rPr>
              <a:t>chemical</a:t>
            </a:r>
            <a:r>
              <a:rPr lang="nb-NO" sz="4000" dirty="0" smtClean="0">
                <a:ea typeface="Geneva" pitchFamily="-109" charset="0"/>
                <a:cs typeface="Geneva" pitchFamily="-109" charset="0"/>
              </a:rPr>
              <a:t> cocktail</a:t>
            </a:r>
            <a:endParaRPr lang="en-US" sz="4000" dirty="0" smtClean="0">
              <a:ea typeface="Geneva" pitchFamily="-109" charset="0"/>
              <a:cs typeface="Geneva" pitchFamily="-109" charset="0"/>
            </a:endParaRPr>
          </a:p>
        </p:txBody>
      </p:sp>
      <p:sp>
        <p:nvSpPr>
          <p:cNvPr id="18435" name="Plassholder for innhold 2"/>
          <p:cNvSpPr>
            <a:spLocks noGrp="1"/>
          </p:cNvSpPr>
          <p:nvPr>
            <p:ph idx="1"/>
          </p:nvPr>
        </p:nvSpPr>
        <p:spPr>
          <a:xfrm>
            <a:off x="385192" y="1968901"/>
            <a:ext cx="4114800" cy="32689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b-NO" sz="2000" err="1" smtClean="0">
                <a:ea typeface="Geneva" pitchFamily="-109" charset="0"/>
                <a:cs typeface="Geneva" pitchFamily="-109" charset="0"/>
              </a:rPr>
              <a:t>Modern</a:t>
            </a:r>
            <a:r>
              <a:rPr lang="nb-NO" sz="200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smtClean="0">
                <a:ea typeface="Geneva" pitchFamily="-109" charset="0"/>
                <a:cs typeface="Geneva" pitchFamily="-109" charset="0"/>
              </a:rPr>
              <a:t>life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based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on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chemicals</a:t>
            </a:r>
            <a:endParaRPr lang="nb-NO" sz="2000" dirty="0" smtClean="0">
              <a:ea typeface="Geneva" pitchFamily="-109" charset="0"/>
              <a:cs typeface="Geneva" pitchFamily="-109" charset="0"/>
            </a:endParaRPr>
          </a:p>
          <a:p>
            <a:pPr>
              <a:buFont typeface="Arial" charset="0"/>
              <a:buChar char="•"/>
            </a:pPr>
            <a:r>
              <a:rPr lang="nb-NO" sz="2000" dirty="0" err="1">
                <a:ea typeface="Geneva" pitchFamily="-109" charset="0"/>
                <a:cs typeface="Geneva" pitchFamily="-109" charset="0"/>
              </a:rPr>
              <a:t>Increasing</a:t>
            </a:r>
            <a:r>
              <a:rPr lang="nb-NO" sz="2000" dirty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dirty="0" err="1">
                <a:ea typeface="Geneva" pitchFamily="-109" charset="0"/>
                <a:cs typeface="Geneva" pitchFamily="-109" charset="0"/>
              </a:rPr>
              <a:t>number</a:t>
            </a:r>
            <a:r>
              <a:rPr lang="nb-NO" sz="2000" dirty="0">
                <a:ea typeface="Geneva" pitchFamily="-109" charset="0"/>
                <a:cs typeface="Geneva" pitchFamily="-109" charset="0"/>
              </a:rPr>
              <a:t> of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chemicals</a:t>
            </a:r>
            <a:endParaRPr lang="nb-NO" sz="2000" dirty="0" smtClean="0">
              <a:ea typeface="Geneva" pitchFamily="-109" charset="0"/>
              <a:cs typeface="Geneva" pitchFamily="-109" charset="0"/>
            </a:endParaRPr>
          </a:p>
          <a:p>
            <a:pPr>
              <a:buFont typeface="Arial" charset="0"/>
              <a:buChar char="•"/>
            </a:pP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Complex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mixtures</a:t>
            </a:r>
            <a:endParaRPr lang="en-US" sz="2000" dirty="0">
              <a:ea typeface="Geneva" pitchFamily="-109" charset="0"/>
              <a:cs typeface="Geneva" pitchFamily="-109" charset="0"/>
            </a:endParaRPr>
          </a:p>
          <a:p>
            <a:pPr>
              <a:buFont typeface="Arial" charset="0"/>
              <a:buChar char="•"/>
            </a:pPr>
            <a:r>
              <a:rPr lang="nb-NO" sz="2000" dirty="0" smtClean="0">
                <a:ea typeface="Geneva" pitchFamily="-109" charset="0"/>
                <a:cs typeface="Geneva" pitchFamily="-109" charset="0"/>
              </a:rPr>
              <a:t>Most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chemicals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err="1" smtClean="0">
                <a:ea typeface="Geneva" pitchFamily="-109" charset="0"/>
                <a:cs typeface="Geneva" pitchFamily="-109" charset="0"/>
              </a:rPr>
              <a:t>are</a:t>
            </a:r>
            <a:r>
              <a:rPr lang="nb-NO" sz="200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smtClean="0">
                <a:ea typeface="Geneva" pitchFamily="-109" charset="0"/>
                <a:cs typeface="Geneva" pitchFamily="-109" charset="0"/>
              </a:rPr>
              <a:t>mobile and find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their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way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to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environment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and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humans</a:t>
            </a:r>
            <a:endParaRPr lang="nb-NO" sz="2000" dirty="0" smtClean="0">
              <a:ea typeface="Geneva" pitchFamily="-109" charset="0"/>
              <a:cs typeface="Geneva" pitchFamily="-109" charset="0"/>
            </a:endParaRPr>
          </a:p>
          <a:p>
            <a:pPr>
              <a:buFont typeface="Arial" charset="0"/>
              <a:buChar char="•"/>
            </a:pP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Some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of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these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chemicals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might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be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harmful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to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health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or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environment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and therefore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of</a:t>
            </a:r>
            <a:r>
              <a:rPr lang="nb-NO" sz="2000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sz="2000" dirty="0" err="1" smtClean="0">
                <a:ea typeface="Geneva" pitchFamily="-109" charset="0"/>
                <a:cs typeface="Geneva" pitchFamily="-109" charset="0"/>
              </a:rPr>
              <a:t>concern</a:t>
            </a:r>
            <a:endParaRPr lang="nb-NO" sz="2000" dirty="0" smtClean="0">
              <a:ea typeface="Geneva" pitchFamily="-109" charset="0"/>
              <a:cs typeface="Geneva" pitchFamily="-109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1681347"/>
              </p:ext>
            </p:extLst>
          </p:nvPr>
        </p:nvGraphicFramePr>
        <p:xfrm>
          <a:off x="4427984" y="845612"/>
          <a:ext cx="44561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ight Arrow 1"/>
          <p:cNvSpPr/>
          <p:nvPr/>
        </p:nvSpPr>
        <p:spPr>
          <a:xfrm rot="1517959">
            <a:off x="2824275" y="5255821"/>
            <a:ext cx="1231267" cy="4263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915816" y="5795973"/>
            <a:ext cx="5585792" cy="82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99FF"/>
                </a:solidFill>
                <a:latin typeface="+mj-lt"/>
                <a:ea typeface="Geneva" pitchFamily="-65" charset="-128"/>
                <a:cs typeface="Geneva" pitchFamily="-65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FF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FF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FF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FF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8ED5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8ED5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8ED5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8ED5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9pPr>
          </a:lstStyle>
          <a:p>
            <a:r>
              <a:rPr lang="nb-NO" sz="2400" dirty="0" err="1" smtClean="0"/>
              <a:t>Contaminants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emerging</a:t>
            </a:r>
            <a:r>
              <a:rPr lang="nb-NO" sz="2400" dirty="0" smtClean="0"/>
              <a:t> </a:t>
            </a:r>
            <a:r>
              <a:rPr lang="nb-NO" sz="2400" dirty="0" err="1" smtClean="0"/>
              <a:t>concern</a:t>
            </a:r>
            <a:r>
              <a:rPr lang="nb-NO" sz="2400" dirty="0" smtClean="0"/>
              <a:t> (</a:t>
            </a:r>
            <a:r>
              <a:rPr lang="nb-NO" sz="2400" dirty="0" err="1" smtClean="0"/>
              <a:t>CECs</a:t>
            </a:r>
            <a:r>
              <a:rPr lang="nb-NO" sz="2400" dirty="0" smtClean="0"/>
              <a:t>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6935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err="1" smtClean="0"/>
              <a:t>Contaminants</a:t>
            </a:r>
            <a:r>
              <a:rPr lang="nb-NO" sz="3600" dirty="0" smtClean="0"/>
              <a:t> </a:t>
            </a:r>
            <a:r>
              <a:rPr lang="nb-NO" sz="3600" dirty="0" err="1" smtClean="0"/>
              <a:t>of</a:t>
            </a:r>
            <a:r>
              <a:rPr lang="nb-NO" sz="3600" dirty="0" smtClean="0"/>
              <a:t> </a:t>
            </a:r>
            <a:r>
              <a:rPr lang="nb-NO" sz="3600" dirty="0" err="1" smtClean="0"/>
              <a:t>emerging</a:t>
            </a:r>
            <a:r>
              <a:rPr lang="nb-NO" sz="3600" dirty="0" smtClean="0"/>
              <a:t> </a:t>
            </a:r>
            <a:r>
              <a:rPr lang="nb-NO" sz="3600" dirty="0" err="1" smtClean="0"/>
              <a:t>concern</a:t>
            </a:r>
            <a:r>
              <a:rPr lang="nb-NO" sz="3600" dirty="0" smtClean="0"/>
              <a:t> (</a:t>
            </a:r>
            <a:r>
              <a:rPr lang="nb-NO" sz="3600" dirty="0" err="1" smtClean="0"/>
              <a:t>CECs</a:t>
            </a:r>
            <a:r>
              <a:rPr lang="nb-NO" sz="3600" dirty="0" smtClean="0"/>
              <a:t>)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err="1" smtClean="0"/>
              <a:t>Compounds</a:t>
            </a:r>
            <a:r>
              <a:rPr lang="nb-NO" dirty="0" smtClean="0"/>
              <a:t> not </a:t>
            </a:r>
            <a:r>
              <a:rPr lang="nb-NO" dirty="0" err="1" smtClean="0"/>
              <a:t>routinely</a:t>
            </a:r>
            <a:r>
              <a:rPr lang="nb-NO" dirty="0" smtClean="0"/>
              <a:t> </a:t>
            </a:r>
            <a:r>
              <a:rPr lang="nb-NO" dirty="0" err="1" smtClean="0"/>
              <a:t>monitored</a:t>
            </a: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err="1" smtClean="0"/>
              <a:t>Contaminants</a:t>
            </a:r>
            <a:r>
              <a:rPr lang="nb-NO" dirty="0" smtClean="0"/>
              <a:t> -&gt; </a:t>
            </a:r>
            <a:r>
              <a:rPr lang="nb-NO" dirty="0" err="1" smtClean="0"/>
              <a:t>Unwanted</a:t>
            </a:r>
            <a:r>
              <a:rPr lang="nb-NO" dirty="0" smtClean="0"/>
              <a:t> </a:t>
            </a:r>
            <a:r>
              <a:rPr lang="nb-NO" dirty="0" err="1" smtClean="0"/>
              <a:t>compound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potentially</a:t>
            </a:r>
            <a:r>
              <a:rPr lang="nb-NO" dirty="0" smtClean="0"/>
              <a:t> negative </a:t>
            </a:r>
            <a:r>
              <a:rPr lang="nb-NO" dirty="0" err="1" smtClean="0"/>
              <a:t>effect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health</a:t>
            </a:r>
            <a:r>
              <a:rPr lang="nb-NO" dirty="0" smtClean="0"/>
              <a:t> or </a:t>
            </a:r>
            <a:r>
              <a:rPr lang="nb-NO" dirty="0" err="1" smtClean="0"/>
              <a:t>environment</a:t>
            </a: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err="1" smtClean="0"/>
              <a:t>Emerging</a:t>
            </a:r>
            <a:r>
              <a:rPr lang="nb-NO" dirty="0" smtClean="0"/>
              <a:t> </a:t>
            </a:r>
            <a:r>
              <a:rPr lang="nb-NO" dirty="0" err="1" smtClean="0"/>
              <a:t>concern</a:t>
            </a:r>
            <a:r>
              <a:rPr lang="nb-NO" dirty="0" smtClean="0"/>
              <a:t> -&gt; New or </a:t>
            </a:r>
            <a:r>
              <a:rPr lang="nb-NO" dirty="0" err="1" smtClean="0"/>
              <a:t>earlier</a:t>
            </a:r>
            <a:r>
              <a:rPr lang="nb-NO" dirty="0" smtClean="0"/>
              <a:t> not </a:t>
            </a:r>
            <a:r>
              <a:rPr lang="nb-NO" dirty="0" err="1" smtClean="0"/>
              <a:t>measured</a:t>
            </a:r>
            <a:r>
              <a:rPr lang="nb-NO" dirty="0" smtClean="0"/>
              <a:t> and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reasonable</a:t>
            </a:r>
            <a:r>
              <a:rPr lang="nb-NO" dirty="0" smtClean="0"/>
              <a:t> </a:t>
            </a:r>
            <a:r>
              <a:rPr lang="nb-NO" dirty="0" err="1" smtClean="0"/>
              <a:t>potential</a:t>
            </a:r>
            <a:r>
              <a:rPr lang="nb-NO" dirty="0" smtClean="0"/>
              <a:t> to be </a:t>
            </a:r>
            <a:r>
              <a:rPr lang="nb-NO" dirty="0" err="1" smtClean="0"/>
              <a:t>harmful</a:t>
            </a:r>
            <a:r>
              <a:rPr lang="nb-NO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59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innhold 2"/>
          <p:cNvSpPr>
            <a:spLocks noGrp="1"/>
          </p:cNvSpPr>
          <p:nvPr>
            <p:ph idx="1"/>
          </p:nvPr>
        </p:nvSpPr>
        <p:spPr>
          <a:xfrm>
            <a:off x="980653" y="1421412"/>
            <a:ext cx="7805730" cy="5436587"/>
          </a:xfrm>
        </p:spPr>
        <p:txBody>
          <a:bodyPr/>
          <a:lstStyle/>
          <a:p>
            <a:pPr marL="271463" lvl="1" indent="-18415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ea typeface="Geneva" pitchFamily="-109" charset="0"/>
              </a:rPr>
              <a:t>Substitutes regulated POPs</a:t>
            </a:r>
          </a:p>
          <a:p>
            <a:pPr marL="271463" lvl="1" indent="-18415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ea typeface="Geneva" pitchFamily="-109" charset="0"/>
              </a:rPr>
              <a:t>Fulfill new needs</a:t>
            </a:r>
          </a:p>
          <a:p>
            <a:pPr marL="271463" lvl="1" indent="-18415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ea typeface="Geneva" pitchFamily="-109" charset="0"/>
              </a:rPr>
              <a:t>May be less persistent, more polar, less hydrophobic, more/less volatile, etc.</a:t>
            </a:r>
          </a:p>
          <a:p>
            <a:pPr marL="271463" lvl="1" indent="-184150">
              <a:buFont typeface="Arial" panose="020B0604020202020204" pitchFamily="34" charset="0"/>
              <a:buChar char="•"/>
            </a:pPr>
            <a:r>
              <a:rPr lang="en-US" altLang="en-US" sz="2600" dirty="0">
                <a:ea typeface="Geneva" pitchFamily="-109" charset="0"/>
              </a:rPr>
              <a:t>Not yet subject to international control strategies</a:t>
            </a:r>
          </a:p>
          <a:p>
            <a:pPr marL="271463" lvl="1" indent="-18415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ea typeface="Geneva" pitchFamily="-109" charset="0"/>
              </a:rPr>
              <a:t>May </a:t>
            </a:r>
            <a:r>
              <a:rPr lang="en-US" altLang="en-US" sz="2600" dirty="0">
                <a:ea typeface="Geneva" pitchFamily="-109" charset="0"/>
              </a:rPr>
              <a:t>have long-range transport potential – important to sample in air.</a:t>
            </a:r>
          </a:p>
          <a:p>
            <a:pPr marL="87313" lvl="1" indent="0">
              <a:buNone/>
            </a:pPr>
            <a:r>
              <a:rPr lang="en-US" altLang="en-US" sz="2600" dirty="0" smtClean="0">
                <a:ea typeface="Geneva" pitchFamily="-109" charset="0"/>
              </a:rPr>
              <a:t>BUT</a:t>
            </a:r>
          </a:p>
          <a:p>
            <a:pPr marL="271463" lvl="1" indent="-184150">
              <a:buFont typeface="Arial" panose="020B0604020202020204" pitchFamily="34" charset="0"/>
              <a:buChar char="•"/>
            </a:pPr>
            <a:r>
              <a:rPr lang="en-US" altLang="en-US" sz="2600" b="1" i="1" dirty="0" smtClean="0">
                <a:ea typeface="Geneva" pitchFamily="-109" charset="0"/>
              </a:rPr>
              <a:t>How to sample in air?</a:t>
            </a:r>
          </a:p>
          <a:p>
            <a:pPr marL="271463" lvl="1" indent="-184150">
              <a:buFont typeface="Arial" panose="020B0604020202020204" pitchFamily="34" charset="0"/>
              <a:buChar char="•"/>
            </a:pPr>
            <a:r>
              <a:rPr lang="en-US" altLang="en-US" sz="2600" b="1" i="1" dirty="0" smtClean="0">
                <a:ea typeface="Geneva" pitchFamily="-109" charset="0"/>
              </a:rPr>
              <a:t>How to detect on an early stage?</a:t>
            </a:r>
            <a:endParaRPr lang="en-US" altLang="en-US" sz="2600" b="1" i="1" dirty="0">
              <a:ea typeface="Geneva" pitchFamily="-109" charset="0"/>
            </a:endParaRPr>
          </a:p>
          <a:p>
            <a:pPr marL="87313" lvl="1" indent="0">
              <a:buNone/>
            </a:pPr>
            <a:endParaRPr lang="en-US" altLang="en-US" sz="2600" dirty="0" smtClean="0">
              <a:ea typeface="Geneva" pitchFamily="-109" charset="0"/>
            </a:endParaRPr>
          </a:p>
        </p:txBody>
      </p:sp>
      <p:sp>
        <p:nvSpPr>
          <p:cNvPr id="17411" name="Tittel 1"/>
          <p:cNvSpPr>
            <a:spLocks noGrp="1"/>
          </p:cNvSpPr>
          <p:nvPr>
            <p:ph type="title"/>
          </p:nvPr>
        </p:nvSpPr>
        <p:spPr>
          <a:xfrm>
            <a:off x="556782" y="262549"/>
            <a:ext cx="8335697" cy="1005691"/>
          </a:xfrm>
        </p:spPr>
        <p:txBody>
          <a:bodyPr/>
          <a:lstStyle/>
          <a:p>
            <a:r>
              <a:rPr lang="nb-NO" altLang="en-US" sz="3800" dirty="0" err="1" smtClean="0">
                <a:ea typeface="Geneva" pitchFamily="-109" charset="0"/>
                <a:cs typeface="Geneva" pitchFamily="-109" charset="0"/>
              </a:rPr>
              <a:t>CECs</a:t>
            </a:r>
            <a:r>
              <a:rPr lang="nb-NO" altLang="en-US" sz="3800" dirty="0" smtClean="0">
                <a:ea typeface="Geneva" pitchFamily="-109" charset="0"/>
                <a:cs typeface="Geneva" pitchFamily="-109" charset="0"/>
              </a:rPr>
              <a:t> - Challenges</a:t>
            </a:r>
          </a:p>
        </p:txBody>
      </p:sp>
    </p:spTree>
    <p:extLst>
      <p:ext uri="{BB962C8B-B14F-4D97-AF65-F5344CB8AC3E}">
        <p14:creationId xmlns:p14="http://schemas.microsoft.com/office/powerpoint/2010/main" val="803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lu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lu1" id="{C4E27C8A-CA08-47B5-AFB5-A6F075DFE84C}" vid="{D1F14DA2-0BFD-4214-B9CF-56307F4150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Nilu1</Template>
  <TotalTime>10184</TotalTime>
  <Words>1161</Words>
  <Application>Microsoft Office PowerPoint</Application>
  <PresentationFormat>On-screen Show (4:3)</PresentationFormat>
  <Paragraphs>169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Calibri</vt:lpstr>
      <vt:lpstr>Geneva</vt:lpstr>
      <vt:lpstr>Lucida Grande</vt:lpstr>
      <vt:lpstr>MinionPro-Regular</vt:lpstr>
      <vt:lpstr>Times New Roman</vt:lpstr>
      <vt:lpstr>Trebuchet MS</vt:lpstr>
      <vt:lpstr>Wingdings</vt:lpstr>
      <vt:lpstr>Nilu1</vt:lpstr>
      <vt:lpstr>Recent developments in screening and monitoring of airborne contaminants of emerging concern</vt:lpstr>
      <vt:lpstr>PowerPoint Presentation</vt:lpstr>
      <vt:lpstr>PowerPoint Presentation</vt:lpstr>
      <vt:lpstr>PowerPoint Presentation</vt:lpstr>
      <vt:lpstr>PowerPoint Presentation</vt:lpstr>
      <vt:lpstr>Long-term time series exist motivated by the needs of CLRTAP and AMAP</vt:lpstr>
      <vt:lpstr>Daily exposure to chemical cocktail</vt:lpstr>
      <vt:lpstr>Contaminants of emerging concern (CECs)</vt:lpstr>
      <vt:lpstr>CECs - Challenges</vt:lpstr>
      <vt:lpstr>PowerPoint Presentation</vt:lpstr>
      <vt:lpstr>Analytical approaches</vt:lpstr>
      <vt:lpstr>Developments in mass spectrometry I</vt:lpstr>
      <vt:lpstr>Developments in mass spectrometry II</vt:lpstr>
      <vt:lpstr>NORMAN Network</vt:lpstr>
      <vt:lpstr>Work flow  Norman approach</vt:lpstr>
      <vt:lpstr>Workshop for regulators Brussels 25 October 2018</vt:lpstr>
      <vt:lpstr>Suspect/Non-target screening</vt:lpstr>
      <vt:lpstr>Monitoring programme in Norway</vt:lpstr>
      <vt:lpstr>Chemicals of emerging concern (CECs)</vt:lpstr>
      <vt:lpstr>Chemicals of emerging concern (CECs)</vt:lpstr>
      <vt:lpstr>Chemicals of emerging concern (CECs)</vt:lpstr>
      <vt:lpstr>NORMAN Dust intercalibration</vt:lpstr>
      <vt:lpstr>Analytical challenges</vt:lpstr>
      <vt:lpstr>Analytical challenges</vt:lpstr>
      <vt:lpstr>Specially adapted facilities at NILU</vt:lpstr>
      <vt:lpstr>Microplastic in air</vt:lpstr>
      <vt:lpstr>PowerPoint Presentation</vt:lpstr>
      <vt:lpstr>Thank you for your attention!</vt:lpstr>
    </vt:vector>
  </TitlesOfParts>
  <Company>Melkeveien Designkontor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Pawel Rostkowski</dc:creator>
  <cp:lastModifiedBy>Kjetil Tørseth</cp:lastModifiedBy>
  <cp:revision>307</cp:revision>
  <cp:lastPrinted>2019-01-24T08:20:40Z</cp:lastPrinted>
  <dcterms:created xsi:type="dcterms:W3CDTF">2009-06-11T08:00:34Z</dcterms:created>
  <dcterms:modified xsi:type="dcterms:W3CDTF">2019-05-09T09:56:22Z</dcterms:modified>
</cp:coreProperties>
</file>