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8" r:id="rId2"/>
    <p:sldMasterId id="2147483692" r:id="rId3"/>
  </p:sldMasterIdLst>
  <p:notesMasterIdLst>
    <p:notesMasterId r:id="rId18"/>
  </p:notesMasterIdLst>
  <p:handoutMasterIdLst>
    <p:handoutMasterId r:id="rId19"/>
  </p:handoutMasterIdLst>
  <p:sldIdLst>
    <p:sldId id="439" r:id="rId4"/>
    <p:sldId id="438" r:id="rId5"/>
    <p:sldId id="447" r:id="rId6"/>
    <p:sldId id="441" r:id="rId7"/>
    <p:sldId id="451" r:id="rId8"/>
    <p:sldId id="445" r:id="rId9"/>
    <p:sldId id="440" r:id="rId10"/>
    <p:sldId id="449" r:id="rId11"/>
    <p:sldId id="450" r:id="rId12"/>
    <p:sldId id="448" r:id="rId13"/>
    <p:sldId id="444" r:id="rId14"/>
    <p:sldId id="446" r:id="rId15"/>
    <p:sldId id="452" r:id="rId16"/>
    <p:sldId id="436" r:id="rId17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357"/>
    <a:srgbClr val="008173"/>
    <a:srgbClr val="006654"/>
    <a:srgbClr val="007635"/>
    <a:srgbClr val="113A60"/>
    <a:srgbClr val="001746"/>
    <a:srgbClr val="017567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80" d="100"/>
          <a:sy n="80" d="100"/>
        </p:scale>
        <p:origin x="120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064" y="90"/>
      </p:cViewPr>
      <p:guideLst>
        <p:guide orient="horz" pos="2122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795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30" y="0"/>
            <a:ext cx="4275402" cy="33795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13/05/2019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808"/>
            <a:ext cx="4275402" cy="337958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30" y="6397808"/>
            <a:ext cx="4275402" cy="337958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478" cy="337166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7534" y="0"/>
            <a:ext cx="4276478" cy="337166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13/05/2019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3" tIns="46072" rIns="92143" bIns="4607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174" y="3241312"/>
            <a:ext cx="7893972" cy="2652078"/>
          </a:xfrm>
          <a:prstGeom prst="rect">
            <a:avLst/>
          </a:prstGeom>
        </p:spPr>
        <p:txBody>
          <a:bodyPr vert="horz" lIns="92143" tIns="46072" rIns="92143" bIns="460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8599"/>
            <a:ext cx="4276478" cy="337166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7534" y="6398599"/>
            <a:ext cx="4276478" cy="337166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95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6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09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4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94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61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9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2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7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99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58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9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7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36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berto.GonzalezOrtiz@eea.europa.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a.europa.eu/ai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EMEP Monitoring Strategy 2020 – 2029:</a:t>
            </a:r>
          </a:p>
          <a:p>
            <a:r>
              <a:rPr lang="en-GB" dirty="0"/>
              <a:t>Links with the EU Air quality Directives</a:t>
            </a:r>
          </a:p>
          <a:p>
            <a:r>
              <a:rPr lang="en-GB" dirty="0"/>
              <a:t>and the European Environment Agency </a:t>
            </a:r>
            <a:r>
              <a:rPr lang="en-GB" dirty="0" smtClean="0"/>
              <a:t>database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200" y="365747"/>
            <a:ext cx="6616032" cy="322350"/>
          </a:xfrm>
        </p:spPr>
        <p:txBody>
          <a:bodyPr/>
          <a:lstStyle/>
          <a:p>
            <a:r>
              <a:rPr lang="es-ES" sz="1050" dirty="0"/>
              <a:t>Alberto González Ortiz | 9 May 2019 | 20 </a:t>
            </a:r>
            <a:r>
              <a:rPr lang="en-GB" sz="1050" dirty="0"/>
              <a:t>Task Force on Measurement and Modelling Meeting, Madrid (Spain)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49" y="3313243"/>
            <a:ext cx="4232309" cy="31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94085" y="851439"/>
            <a:ext cx="3702862" cy="58142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632" y="1720516"/>
            <a:ext cx="433136" cy="97455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Pollutants</a:t>
            </a:r>
            <a:r>
              <a:rPr lang="es-ES" dirty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316" y="3224463"/>
            <a:ext cx="577556" cy="67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74" y="4427621"/>
            <a:ext cx="733946" cy="640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80" y="2829997"/>
            <a:ext cx="457240" cy="255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316" y="5402433"/>
            <a:ext cx="553452" cy="1114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3632" y="5703376"/>
            <a:ext cx="433136" cy="12398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316" y="5497700"/>
            <a:ext cx="553452" cy="99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036" y="3997199"/>
            <a:ext cx="554784" cy="115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9432" y="5178262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Acetaldehyde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9432" y="5691369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Acetone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76967" y="5458031"/>
            <a:ext cx="300749" cy="1122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69518" y="5736174"/>
            <a:ext cx="308198" cy="9118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388" y="847783"/>
            <a:ext cx="4499811" cy="3694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3871" y="3224463"/>
            <a:ext cx="4078129" cy="3348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6494" y="4744932"/>
            <a:ext cx="302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163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Toluene annual mean, 2017</a:t>
            </a:r>
          </a:p>
          <a:p>
            <a:r>
              <a:rPr lang="es-ES" dirty="0">
                <a:solidFill>
                  <a:srgbClr val="0163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en-GB" dirty="0">
                <a:solidFill>
                  <a:srgbClr val="0163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37777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Spatial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519" y="1140377"/>
            <a:ext cx="11245850" cy="4849606"/>
          </a:xfrm>
        </p:spPr>
        <p:txBody>
          <a:bodyPr/>
          <a:lstStyle/>
          <a:p>
            <a:r>
              <a:rPr lang="en-GB" dirty="0"/>
              <a:t>Level 1:</a:t>
            </a:r>
          </a:p>
          <a:p>
            <a:pPr lvl="1"/>
            <a:r>
              <a:rPr lang="en-GB" dirty="0"/>
              <a:t>1 or 2 EMEP stations per 100 000 km</a:t>
            </a:r>
            <a:r>
              <a:rPr lang="en-GB" baseline="30000" dirty="0"/>
              <a:t>2</a:t>
            </a:r>
            <a:r>
              <a:rPr lang="en-GB" dirty="0"/>
              <a:t> vs. EU Directives’ minimum </a:t>
            </a:r>
            <a:r>
              <a:rPr lang="en-GB" dirty="0" smtClean="0"/>
              <a:t>requirements.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Level 2:</a:t>
            </a:r>
          </a:p>
          <a:p>
            <a:pPr lvl="1"/>
            <a:r>
              <a:rPr lang="en-GB" dirty="0"/>
              <a:t>At least one EMEP station vs. EU requirements for PM </a:t>
            </a:r>
            <a:r>
              <a:rPr lang="en-GB" dirty="0" smtClean="0"/>
              <a:t>speciation; VOCs</a:t>
            </a:r>
            <a:r>
              <a:rPr lang="en-GB" sz="3200" dirty="0" smtClean="0"/>
              <a:t>;</a:t>
            </a:r>
            <a:r>
              <a:rPr lang="en-GB" dirty="0" smtClean="0"/>
              <a:t> </a:t>
            </a:r>
            <a:r>
              <a:rPr lang="en-GB" dirty="0"/>
              <a:t>HM </a:t>
            </a:r>
            <a:r>
              <a:rPr lang="en-GB" dirty="0" smtClean="0"/>
              <a:t>and PAHs (in air and total deposition).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851793"/>
            <a:ext cx="11245850" cy="5970207"/>
          </a:xfrm>
        </p:spPr>
        <p:txBody>
          <a:bodyPr/>
          <a:lstStyle/>
          <a:p>
            <a:r>
              <a:rPr lang="en-GB" sz="3600" dirty="0"/>
              <a:t>Measurement techniques, procedures, analysis…</a:t>
            </a:r>
          </a:p>
          <a:p>
            <a:pPr lvl="1">
              <a:spcAft>
                <a:spcPts val="1200"/>
              </a:spcAft>
            </a:pPr>
            <a:r>
              <a:rPr lang="en-GB" sz="3200" dirty="0"/>
              <a:t>Reference methods in AQD vs. EMEP Manual</a:t>
            </a:r>
          </a:p>
          <a:p>
            <a:r>
              <a:rPr lang="en-GB" sz="3600" dirty="0">
                <a:solidFill>
                  <a:srgbClr val="0070C0"/>
                </a:solidFill>
              </a:rPr>
              <a:t>Quality assurance/Quality </a:t>
            </a:r>
            <a:r>
              <a:rPr lang="en-GB" sz="3600" dirty="0" smtClean="0">
                <a:solidFill>
                  <a:srgbClr val="0070C0"/>
                </a:solidFill>
              </a:rPr>
              <a:t>control:</a:t>
            </a:r>
            <a:endParaRPr lang="en-GB" sz="3600" dirty="0">
              <a:solidFill>
                <a:srgbClr val="0070C0"/>
              </a:solidFill>
            </a:endParaRPr>
          </a:p>
          <a:p>
            <a:pPr lvl="1"/>
            <a:r>
              <a:rPr lang="en-GB" sz="3200" dirty="0">
                <a:solidFill>
                  <a:srgbClr val="0070C0"/>
                </a:solidFill>
              </a:rPr>
              <a:t>National responsibility</a:t>
            </a:r>
          </a:p>
          <a:p>
            <a:pPr lvl="1">
              <a:spcAft>
                <a:spcPts val="1200"/>
              </a:spcAft>
            </a:pPr>
            <a:r>
              <a:rPr lang="en-GB" sz="3200" dirty="0">
                <a:solidFill>
                  <a:srgbClr val="0070C0"/>
                </a:solidFill>
              </a:rPr>
              <a:t>National Reference Laboratories (AQUILA) </a:t>
            </a:r>
          </a:p>
          <a:p>
            <a:r>
              <a:rPr lang="en-GB" sz="3600" dirty="0"/>
              <a:t>Legal consideration:</a:t>
            </a:r>
          </a:p>
          <a:p>
            <a:pPr lvl="1">
              <a:spcAft>
                <a:spcPts val="1200"/>
              </a:spcAft>
            </a:pPr>
            <a:r>
              <a:rPr lang="en-GB" sz="3200" dirty="0"/>
              <a:t>Long-term continuity and funding</a:t>
            </a:r>
          </a:p>
          <a:p>
            <a:r>
              <a:rPr lang="en-GB" sz="3600" dirty="0">
                <a:solidFill>
                  <a:srgbClr val="0070C0"/>
                </a:solidFill>
              </a:rPr>
              <a:t>Reporting of measurements: </a:t>
            </a:r>
          </a:p>
          <a:p>
            <a:pPr lvl="1"/>
            <a:r>
              <a:rPr lang="en-GB" sz="3200" dirty="0">
                <a:solidFill>
                  <a:srgbClr val="0070C0"/>
                </a:solidFill>
              </a:rPr>
              <a:t>Streamlining</a:t>
            </a:r>
          </a:p>
        </p:txBody>
      </p:sp>
    </p:spTree>
    <p:extLst>
      <p:ext uri="{BB962C8B-B14F-4D97-AF65-F5344CB8AC3E}">
        <p14:creationId xmlns:p14="http://schemas.microsoft.com/office/powerpoint/2010/main" val="27716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000" y="851793"/>
            <a:ext cx="11245850" cy="5970207"/>
          </a:xfrm>
        </p:spPr>
        <p:txBody>
          <a:bodyPr/>
          <a:lstStyle/>
          <a:p>
            <a:r>
              <a:rPr lang="en-GB" sz="3000" dirty="0"/>
              <a:t>Need of coordination recognized in the EMEP Strategy and the EU AQ Directives.</a:t>
            </a:r>
          </a:p>
          <a:p>
            <a:r>
              <a:rPr lang="en-GB" sz="3000" dirty="0"/>
              <a:t>EMEP could take stock of existing </a:t>
            </a:r>
            <a:r>
              <a:rPr lang="en-GB" sz="3000" dirty="0" smtClean="0"/>
              <a:t>projects </a:t>
            </a:r>
            <a:r>
              <a:rPr lang="en-GB" sz="3000" dirty="0"/>
              <a:t>to expand the network to the East.</a:t>
            </a:r>
          </a:p>
          <a:p>
            <a:r>
              <a:rPr lang="en-GB" sz="3000" dirty="0"/>
              <a:t>EMEP could take advantage of existing stations to expand the monitoring programme.</a:t>
            </a:r>
          </a:p>
          <a:p>
            <a:r>
              <a:rPr lang="en-GB" sz="3000" dirty="0"/>
              <a:t>More attention should be put in aligning the pollutants to be </a:t>
            </a:r>
            <a:r>
              <a:rPr lang="en-GB" sz="3000" dirty="0" smtClean="0"/>
              <a:t>measured under both programmes.</a:t>
            </a:r>
            <a:endParaRPr lang="en-GB" sz="3000" dirty="0"/>
          </a:p>
          <a:p>
            <a:r>
              <a:rPr lang="en-GB" sz="3000" dirty="0"/>
              <a:t>More cooperation needed at national level between the networks.</a:t>
            </a:r>
          </a:p>
          <a:p>
            <a:r>
              <a:rPr lang="en-GB" sz="3000" dirty="0"/>
              <a:t>Further cooperation would avoid duplication and would </a:t>
            </a:r>
            <a:r>
              <a:rPr lang="en-GB" sz="3000" dirty="0" smtClean="0"/>
              <a:t>assure </a:t>
            </a:r>
            <a:r>
              <a:rPr lang="en-GB" sz="3000" dirty="0"/>
              <a:t>long-term performance and synergies.</a:t>
            </a:r>
          </a:p>
        </p:txBody>
      </p:sp>
    </p:spTree>
    <p:extLst>
      <p:ext uri="{BB962C8B-B14F-4D97-AF65-F5344CB8AC3E}">
        <p14:creationId xmlns:p14="http://schemas.microsoft.com/office/powerpoint/2010/main" val="11496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Thanks for your attention!!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Alberto.GonzalezOrtiz@eea.europa.eu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www.eea.europa.eu/air</a:t>
            </a:r>
            <a:r>
              <a:rPr lang="en-GB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do we need coordination with EU AQD?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519" y="1070976"/>
            <a:ext cx="11245850" cy="5702803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600" dirty="0"/>
              <a:t>EMEP STRATEGY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600" dirty="0"/>
              <a:t>   Harmonization with other initiatives and networks still very important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600" dirty="0"/>
              <a:t>   Regional vs local measurements, links to AQD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endParaRPr lang="en-GB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6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AIR QUALITY DIRECTIVES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GB" sz="26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Ask to coordinate some measurements with the EMEP Strategy </a:t>
            </a:r>
          </a:p>
          <a:p>
            <a:pPr marL="720995" lvl="1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2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PM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2.5</a:t>
            </a:r>
            <a:r>
              <a:rPr lang="en-GB" sz="22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 speciation</a:t>
            </a:r>
          </a:p>
          <a:p>
            <a:pPr marL="720995" lvl="1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2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Indicative monitoring of </a:t>
            </a:r>
            <a:r>
              <a:rPr lang="en-GB" sz="2200" dirty="0" smtClean="0">
                <a:solidFill>
                  <a:srgbClr val="0070C0"/>
                </a:solidFill>
                <a:latin typeface="Calibri" panose="020F0502020204030204"/>
                <a:cs typeface="+mn-cs"/>
              </a:rPr>
              <a:t>HMs </a:t>
            </a:r>
            <a:r>
              <a:rPr lang="en-GB" sz="2200" dirty="0">
                <a:solidFill>
                  <a:srgbClr val="0070C0"/>
                </a:solidFill>
                <a:latin typeface="Calibri" panose="020F0502020204030204"/>
                <a:cs typeface="+mn-cs"/>
              </a:rPr>
              <a:t>and PAHs in air and their total deposition</a:t>
            </a:r>
          </a:p>
          <a:p>
            <a:endParaRPr lang="en-GB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r>
              <a:rPr lang="en-GB" sz="2600" dirty="0"/>
              <a:t>Optimization of resources</a:t>
            </a:r>
          </a:p>
          <a:p>
            <a:r>
              <a:rPr lang="en-GB" sz="2600" dirty="0"/>
              <a:t>Avoidance of duplications</a:t>
            </a:r>
          </a:p>
          <a:p>
            <a:r>
              <a:rPr lang="en-GB" sz="2600" dirty="0"/>
              <a:t>Fitness check of the AQ Directives</a:t>
            </a:r>
          </a:p>
        </p:txBody>
      </p:sp>
    </p:spTree>
    <p:extLst>
      <p:ext uri="{BB962C8B-B14F-4D97-AF65-F5344CB8AC3E}">
        <p14:creationId xmlns:p14="http://schemas.microsoft.com/office/powerpoint/2010/main" val="3262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Why do we need coordination with AQD?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519" y="1070977"/>
            <a:ext cx="11245850" cy="5257634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nb-NO" sz="2600" dirty="0"/>
              <a:t>Third strategy since 2004-2009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endParaRPr lang="nb-NO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600" dirty="0"/>
              <a:t>Lack of coordination at national level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</a:pPr>
            <a:endParaRPr lang="en-GB" sz="2600" dirty="0"/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en-GB" sz="2600" dirty="0"/>
              <a:t>Different purposes, but common generic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619636"/>
            <a:ext cx="5730737" cy="203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63" y="1619636"/>
            <a:ext cx="5730737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Geographical coverage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1054" y="1882941"/>
            <a:ext cx="5547296" cy="4776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7806">
            <a:off x="6741670" y="589709"/>
            <a:ext cx="4022188" cy="5581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B72CA-F967-4CD2-95A4-E8500D73DF35}"/>
              </a:ext>
            </a:extLst>
          </p:cNvPr>
          <p:cNvSpPr txBox="1"/>
          <p:nvPr/>
        </p:nvSpPr>
        <p:spPr>
          <a:xfrm>
            <a:off x="615438" y="1311965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173"/>
                </a:solidFill>
              </a:rPr>
              <a:t>EEA</a:t>
            </a:r>
            <a:endParaRPr lang="en-GB" b="1" dirty="0">
              <a:solidFill>
                <a:srgbClr val="00817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9A5EE-CD4B-4098-A7D1-E328E2F9226A}"/>
              </a:ext>
            </a:extLst>
          </p:cNvPr>
          <p:cNvSpPr txBox="1"/>
          <p:nvPr/>
        </p:nvSpPr>
        <p:spPr>
          <a:xfrm>
            <a:off x="10145205" y="5214730"/>
            <a:ext cx="87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EMEP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Geographical coverage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7" y="1834354"/>
            <a:ext cx="6547573" cy="327644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t="8280"/>
          <a:stretch/>
        </p:blipFill>
        <p:spPr>
          <a:xfrm>
            <a:off x="5880652" y="1713015"/>
            <a:ext cx="5731510" cy="42056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49326" y="4271210"/>
            <a:ext cx="517358" cy="5534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882" y="1520490"/>
            <a:ext cx="3740296" cy="22953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0166684" y="3815859"/>
            <a:ext cx="1643006" cy="73207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2"/>
          </p:cNvCxnSpPr>
          <p:nvPr/>
        </p:nvCxnSpPr>
        <p:spPr>
          <a:xfrm flipH="1" flipV="1">
            <a:off x="8075882" y="3808909"/>
            <a:ext cx="1573444" cy="7390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Type of monitoring stations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31159" b="14417"/>
          <a:stretch/>
        </p:blipFill>
        <p:spPr bwMode="auto">
          <a:xfrm>
            <a:off x="276726" y="822067"/>
            <a:ext cx="5814458" cy="2667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 rotWithShape="1">
          <a:blip r:embed="rId4"/>
          <a:srcRect t="30952" b="14001"/>
          <a:stretch/>
        </p:blipFill>
        <p:spPr bwMode="auto">
          <a:xfrm>
            <a:off x="276726" y="3956140"/>
            <a:ext cx="5814459" cy="2625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337" y="1067760"/>
            <a:ext cx="5309937" cy="42479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7052" y="5282662"/>
            <a:ext cx="19148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163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 EMEP stations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5778" y="3414858"/>
            <a:ext cx="14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16357"/>
                </a:solidFill>
                <a:latin typeface="Calibri" panose="020F0502020204030204" pitchFamily="34" charset="0"/>
              </a:rPr>
              <a:t>2934 stations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726" y="6469304"/>
            <a:ext cx="29755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163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 rural background stations</a:t>
            </a:r>
          </a:p>
        </p:txBody>
      </p:sp>
    </p:spTree>
    <p:extLst>
      <p:ext uri="{BB962C8B-B14F-4D97-AF65-F5344CB8AC3E}">
        <p14:creationId xmlns:p14="http://schemas.microsoft.com/office/powerpoint/2010/main" val="10127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Pollutants</a:t>
            </a:r>
            <a:r>
              <a:rPr lang="es-ES" dirty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9629485"/>
              </p:ext>
            </p:extLst>
          </p:nvPr>
        </p:nvGraphicFramePr>
        <p:xfrm>
          <a:off x="468000" y="1046749"/>
          <a:ext cx="10962000" cy="5402176"/>
        </p:xfrm>
        <a:graphic>
          <a:graphicData uri="http://schemas.openxmlformats.org/drawingml/2006/table">
            <a:tbl>
              <a:tblPr/>
              <a:tblGrid>
                <a:gridCol w="329271">
                  <a:extLst>
                    <a:ext uri="{9D8B030D-6E8A-4147-A177-3AD203B41FA5}">
                      <a16:colId xmlns:a16="http://schemas.microsoft.com/office/drawing/2014/main" val="3441702596"/>
                    </a:ext>
                  </a:extLst>
                </a:gridCol>
                <a:gridCol w="2479827">
                  <a:extLst>
                    <a:ext uri="{9D8B030D-6E8A-4147-A177-3AD203B41FA5}">
                      <a16:colId xmlns:a16="http://schemas.microsoft.com/office/drawing/2014/main" val="886476661"/>
                    </a:ext>
                  </a:extLst>
                </a:gridCol>
                <a:gridCol w="3282426">
                  <a:extLst>
                    <a:ext uri="{9D8B030D-6E8A-4147-A177-3AD203B41FA5}">
                      <a16:colId xmlns:a16="http://schemas.microsoft.com/office/drawing/2014/main" val="641484675"/>
                    </a:ext>
                  </a:extLst>
                </a:gridCol>
                <a:gridCol w="1399404">
                  <a:extLst>
                    <a:ext uri="{9D8B030D-6E8A-4147-A177-3AD203B41FA5}">
                      <a16:colId xmlns:a16="http://schemas.microsoft.com/office/drawing/2014/main" val="2569614452"/>
                    </a:ext>
                  </a:extLst>
                </a:gridCol>
                <a:gridCol w="3471072">
                  <a:extLst>
                    <a:ext uri="{9D8B030D-6E8A-4147-A177-3AD203B41FA5}">
                      <a16:colId xmlns:a16="http://schemas.microsoft.com/office/drawing/2014/main" val="3643557989"/>
                    </a:ext>
                  </a:extLst>
                </a:gridCol>
              </a:tblGrid>
              <a:tr h="257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obligations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044364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Inorganic compounds in precipitation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SO4 2-, NO3 - , NH4 + , H+ (pH), Na+ , K+ , Ca2+,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868289"/>
                  </a:ext>
                </a:extLst>
              </a:tr>
              <a:tr h="77174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metals in precipitation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Cd, Pb (1st priority), Cu, Zn, As, Cr, Ni (2nd priority)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Daily/weekly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 deposition of As, Cd, Ni (Directive 2004/107/EC, indicative measurements every third day)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947697"/>
                  </a:ext>
                </a:extLst>
              </a:tr>
              <a:tr h="25724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SO2 in air (Directive 2008/50/EC, hourly)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48218"/>
                  </a:ext>
                </a:extLst>
              </a:tr>
              <a:tr h="77174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Inorganic compounds in air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SO2, SO4 2-, NO3 - , HNO3, NH4 + , NH3, (sNO3, sNH4),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HCl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Na+ , K+ , Ca2+, Mg2+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SO4 2-, NO3 - ,  NH4 + , Na+ , K+ , Ca2+, Mg2+ in PM2.5 (Directive 2008/50/EC, indicative measurements weekly)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517389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HNO3, NH3, (sNO3, sNH4), HCl not included. Cl- (as above)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47206"/>
                  </a:ext>
                </a:extLst>
              </a:tr>
              <a:tr h="25724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Directive 2008/50/EC (hourly)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657266"/>
                  </a:ext>
                </a:extLst>
              </a:tr>
              <a:tr h="25724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Ozone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Directive 2008/50/EC (hourly)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460662"/>
                  </a:ext>
                </a:extLst>
              </a:tr>
              <a:tr h="25724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mass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PM2.5, PM10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Directive 2008/50/EC (daily)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925808"/>
                  </a:ext>
                </a:extLst>
              </a:tr>
              <a:tr h="51449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particle ratios of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Nspecies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NH3, NH4 + ,HCl, HNO3, NO3 - (in combination with filtre pack sampling)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744005"/>
                  </a:ext>
                </a:extLst>
              </a:tr>
              <a:tr h="102898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Meteorology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Precipitation amount (RR), temperature (T), wind direction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wind speed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relative humidity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atmospheric pressure (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(RR), Hourly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0607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CA8CD13-6BE1-4A8F-A7DB-F9485D1F6A0B}"/>
              </a:ext>
            </a:extLst>
          </p:cNvPr>
          <p:cNvSpPr/>
          <p:nvPr/>
        </p:nvSpPr>
        <p:spPr>
          <a:xfrm>
            <a:off x="636104" y="2902226"/>
            <a:ext cx="2252870" cy="676111"/>
          </a:xfrm>
          <a:prstGeom prst="ellipse">
            <a:avLst/>
          </a:prstGeom>
          <a:noFill/>
          <a:ln w="38100">
            <a:solidFill>
              <a:srgbClr val="006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988CC0-CC48-4AA6-8B35-717A8C01BB73}"/>
              </a:ext>
            </a:extLst>
          </p:cNvPr>
          <p:cNvSpPr/>
          <p:nvPr/>
        </p:nvSpPr>
        <p:spPr>
          <a:xfrm>
            <a:off x="636104" y="3912975"/>
            <a:ext cx="1431235" cy="1268625"/>
          </a:xfrm>
          <a:prstGeom prst="ellipse">
            <a:avLst/>
          </a:prstGeom>
          <a:noFill/>
          <a:ln w="38100">
            <a:solidFill>
              <a:srgbClr val="006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1AEEA2-A098-4BC7-B3A5-F2AB63866863}"/>
              </a:ext>
            </a:extLst>
          </p:cNvPr>
          <p:cNvSpPr/>
          <p:nvPr/>
        </p:nvSpPr>
        <p:spPr>
          <a:xfrm>
            <a:off x="636103" y="1891477"/>
            <a:ext cx="2358887" cy="6761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Pollutants</a:t>
            </a:r>
            <a:r>
              <a:rPr lang="es-ES" dirty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6957644"/>
              </p:ext>
            </p:extLst>
          </p:nvPr>
        </p:nvGraphicFramePr>
        <p:xfrm>
          <a:off x="468000" y="808370"/>
          <a:ext cx="10216041" cy="5334000"/>
        </p:xfrm>
        <a:graphic>
          <a:graphicData uri="http://schemas.openxmlformats.org/drawingml/2006/table">
            <a:tbl>
              <a:tblPr/>
              <a:tblGrid>
                <a:gridCol w="306864">
                  <a:extLst>
                    <a:ext uri="{9D8B030D-6E8A-4147-A177-3AD203B41FA5}">
                      <a16:colId xmlns:a16="http://schemas.microsoft.com/office/drawing/2014/main" val="82972504"/>
                    </a:ext>
                  </a:extLst>
                </a:gridCol>
                <a:gridCol w="2311075">
                  <a:extLst>
                    <a:ext uri="{9D8B030D-6E8A-4147-A177-3AD203B41FA5}">
                      <a16:colId xmlns:a16="http://schemas.microsoft.com/office/drawing/2014/main" val="3025799811"/>
                    </a:ext>
                  </a:extLst>
                </a:gridCol>
                <a:gridCol w="3059058">
                  <a:extLst>
                    <a:ext uri="{9D8B030D-6E8A-4147-A177-3AD203B41FA5}">
                      <a16:colId xmlns:a16="http://schemas.microsoft.com/office/drawing/2014/main" val="166827448"/>
                    </a:ext>
                  </a:extLst>
                </a:gridCol>
                <a:gridCol w="1304176">
                  <a:extLst>
                    <a:ext uri="{9D8B030D-6E8A-4147-A177-3AD203B41FA5}">
                      <a16:colId xmlns:a16="http://schemas.microsoft.com/office/drawing/2014/main" val="1123173769"/>
                    </a:ext>
                  </a:extLst>
                </a:gridCol>
                <a:gridCol w="3234868">
                  <a:extLst>
                    <a:ext uri="{9D8B030D-6E8A-4147-A177-3AD203B41FA5}">
                      <a16:colId xmlns:a16="http://schemas.microsoft.com/office/drawing/2014/main" val="2175047180"/>
                    </a:ext>
                  </a:extLst>
                </a:gridCol>
              </a:tblGrid>
              <a:tr h="200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865762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Acidification and eutrophication observations contributes to the assessment of nitrogen chemistry, influence by local emissions and dry deposition fluxes (see also para. 18b)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76099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particle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NH3/NH4 + , HNO3/NO3 - (artifact-free methods)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10123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 in emission areas (optional)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5070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30982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Photochemical oxidants observations contributes to the assessment of oxidant precursors (see also paragraph 18b)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427936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NO2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Directive 2008/50/EC (hourly)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184180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hydrocarbons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C2-C7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Benzene (Directive 2008/50/EC)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597991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Other 19 (in at least one station in urban or suburban areas)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10787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Carbonyls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Aldehydes and ketones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8hourly twice a week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EU Directive 2002/3/EC,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99367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Methane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559747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381359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metals observations contributes to the assessment of mercury and heavy metals fluxes (see also paragraph 18b)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018139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Mercury in precipitation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 deposition (Directive 2004/107/EC, indicative measurements every third day)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14449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Mercury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 (TGM),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Directive 2004/107/EC (as above)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05511"/>
                  </a:ext>
                </a:extLst>
              </a:tr>
              <a:tr h="24559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metals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(1st priority), Cu, Zn, As, Cr, Ni (2nd priority)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  <a:r>
                        <a:rPr lang="en-GB" sz="14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in PM10 in Directive 2008/50/EC (daily)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78257"/>
                  </a:ext>
                </a:extLst>
              </a:tr>
              <a:tr h="40023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Cd, As, Ni in PM10 in Directive 2004/107/EC (daily). </a:t>
                      </a: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Cu, Zn and Cr 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8135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8119A1A-E3BC-45C3-8E56-3D2ED6E45523}"/>
              </a:ext>
            </a:extLst>
          </p:cNvPr>
          <p:cNvSpPr/>
          <p:nvPr/>
        </p:nvSpPr>
        <p:spPr>
          <a:xfrm>
            <a:off x="381524" y="4996070"/>
            <a:ext cx="2252870" cy="848140"/>
          </a:xfrm>
          <a:prstGeom prst="ellipse">
            <a:avLst/>
          </a:prstGeom>
          <a:noFill/>
          <a:ln w="38100">
            <a:solidFill>
              <a:srgbClr val="006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ABE9BE-3028-47B2-A721-FC93F8918447}"/>
              </a:ext>
            </a:extLst>
          </p:cNvPr>
          <p:cNvSpPr/>
          <p:nvPr/>
        </p:nvSpPr>
        <p:spPr>
          <a:xfrm>
            <a:off x="468000" y="2690190"/>
            <a:ext cx="1039959" cy="265045"/>
          </a:xfrm>
          <a:prstGeom prst="ellipse">
            <a:avLst/>
          </a:prstGeom>
          <a:noFill/>
          <a:ln w="38100">
            <a:solidFill>
              <a:srgbClr val="006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28EE62-8169-47C3-AF07-90C13B1D022F}"/>
              </a:ext>
            </a:extLst>
          </p:cNvPr>
          <p:cNvSpPr/>
          <p:nvPr/>
        </p:nvSpPr>
        <p:spPr>
          <a:xfrm>
            <a:off x="381524" y="4731025"/>
            <a:ext cx="2358887" cy="26504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F07761-2C24-4E2E-BB0E-D4A1369A57F4}"/>
              </a:ext>
            </a:extLst>
          </p:cNvPr>
          <p:cNvSpPr/>
          <p:nvPr/>
        </p:nvSpPr>
        <p:spPr>
          <a:xfrm>
            <a:off x="381524" y="2918971"/>
            <a:ext cx="2358887" cy="26504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Pollutants</a:t>
            </a:r>
            <a:r>
              <a:rPr lang="es-ES" dirty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0334420"/>
              </p:ext>
            </p:extLst>
          </p:nvPr>
        </p:nvGraphicFramePr>
        <p:xfrm>
          <a:off x="468001" y="866273"/>
          <a:ext cx="10913875" cy="5373562"/>
        </p:xfrm>
        <a:graphic>
          <a:graphicData uri="http://schemas.openxmlformats.org/drawingml/2006/table">
            <a:tbl>
              <a:tblPr/>
              <a:tblGrid>
                <a:gridCol w="327826">
                  <a:extLst>
                    <a:ext uri="{9D8B030D-6E8A-4147-A177-3AD203B41FA5}">
                      <a16:colId xmlns:a16="http://schemas.microsoft.com/office/drawing/2014/main" val="1006076347"/>
                    </a:ext>
                  </a:extLst>
                </a:gridCol>
                <a:gridCol w="2468940">
                  <a:extLst>
                    <a:ext uri="{9D8B030D-6E8A-4147-A177-3AD203B41FA5}">
                      <a16:colId xmlns:a16="http://schemas.microsoft.com/office/drawing/2014/main" val="1606744751"/>
                    </a:ext>
                  </a:extLst>
                </a:gridCol>
                <a:gridCol w="3268015">
                  <a:extLst>
                    <a:ext uri="{9D8B030D-6E8A-4147-A177-3AD203B41FA5}">
                      <a16:colId xmlns:a16="http://schemas.microsoft.com/office/drawing/2014/main" val="4122116238"/>
                    </a:ext>
                  </a:extLst>
                </a:gridCol>
                <a:gridCol w="1393261">
                  <a:extLst>
                    <a:ext uri="{9D8B030D-6E8A-4147-A177-3AD203B41FA5}">
                      <a16:colId xmlns:a16="http://schemas.microsoft.com/office/drawing/2014/main" val="3861358934"/>
                    </a:ext>
                  </a:extLst>
                </a:gridCol>
                <a:gridCol w="3455833">
                  <a:extLst>
                    <a:ext uri="{9D8B030D-6E8A-4147-A177-3AD203B41FA5}">
                      <a16:colId xmlns:a16="http://schemas.microsoft.com/office/drawing/2014/main" val="1712368176"/>
                    </a:ext>
                  </a:extLst>
                </a:gridCol>
              </a:tblGrid>
              <a:tr h="1920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490391"/>
                  </a:ext>
                </a:extLst>
              </a:tr>
              <a:tr h="3841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Persistent organic pollutants observations contributes to the assessment of persistent organic pollutants (see also paragraph 18b)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7356"/>
                  </a:ext>
                </a:extLst>
              </a:tr>
              <a:tr h="5762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POPs in precipitation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PAHs, PCBs, HCB, chlordane, HCHs, DDT/DDE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 deposition of BaP and six other PAHs (Directive 2004/107/EC, indicative measurements every third day)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336377"/>
                  </a:ext>
                </a:extLst>
              </a:tr>
              <a:tr h="3841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POPs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PAHs, PCBs, HCB, chlordane, HCHs, DDT/DDE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Daily/Weekly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BaP in EU Directive 2004/107/EC.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51981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Six other </a:t>
                      </a:r>
                      <a:r>
                        <a:rPr lang="en-GB" sz="1400" b="0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PAHs</a:t>
                      </a:r>
                      <a:endParaRPr lang="en-GB" sz="14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14372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811827"/>
                  </a:ext>
                </a:extLst>
              </a:tr>
              <a:tr h="3841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Particulate matter observations contributes to the assessment of particulate matter and its source apportionment (see also paragraph 20 (c))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53182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mass in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6131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Mineral dust in PM10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Si, Al, Fe, 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Daily/Weekly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016885"/>
                  </a:ext>
                </a:extLst>
              </a:tr>
              <a:tr h="5762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and OC in PM10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Elemental and Organic Carbon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Daily/Weekly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EC and OC in PM2.5 (Directive 2008/50/EC, indicative measurements weekly)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652932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absorption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absorption coefficient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439009"/>
                  </a:ext>
                </a:extLst>
              </a:tr>
              <a:tr h="19545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size/number distribution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dN/dlogDp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74501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scattering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scattering coefficient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Hourly/Daily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69388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Aerosol Optical Depth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AOD at 550 nm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173118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792253"/>
                  </a:ext>
                </a:extLst>
              </a:tr>
              <a:tr h="3841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Tracers observations contributes to the assessment of individual long-range transport events and their source apportionment (see also paragraph 18b)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70593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Monoxide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19528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Halocarbons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CFCs, HCFCs, HFCs, PFCs, SF6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not included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8773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6ED7963-46EA-476E-9768-C7F3679143D6}"/>
              </a:ext>
            </a:extLst>
          </p:cNvPr>
          <p:cNvSpPr/>
          <p:nvPr/>
        </p:nvSpPr>
        <p:spPr>
          <a:xfrm>
            <a:off x="468001" y="1470991"/>
            <a:ext cx="2526990" cy="12854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BD63DF-8D42-473A-97D3-E35915B7819F}"/>
              </a:ext>
            </a:extLst>
          </p:cNvPr>
          <p:cNvSpPr/>
          <p:nvPr/>
        </p:nvSpPr>
        <p:spPr>
          <a:xfrm>
            <a:off x="468000" y="3667268"/>
            <a:ext cx="2358887" cy="6761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96392743-7B15-4F83-9153-6256EA3FC081}"/>
    </a:ext>
  </a:extLst>
</a:theme>
</file>

<file path=ppt/theme/theme2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23171847-5A3A-49F5-AA70-A10D9251BDE4}"/>
    </a:ext>
  </a:extLst>
</a:theme>
</file>

<file path=ppt/theme/theme3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template 2_16x9_white background" id="{390F8B98-37CF-4885-81C2-37CA4D56A3C9}" vid="{5C15DE70-880C-47DF-AFA9-0AEB9C6721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Anniversary template 2_16x9_white background</Template>
  <TotalTime>384</TotalTime>
  <Words>1070</Words>
  <Application>Microsoft Office PowerPoint</Application>
  <PresentationFormat>Widescreen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Times New Roman</vt:lpstr>
      <vt:lpstr>Cover</vt:lpstr>
      <vt:lpstr>19_Sections</vt:lpstr>
      <vt:lpstr>16_Sections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Alberto González Ortiz</dc:creator>
  <cp:keywords/>
  <dc:description/>
  <cp:lastModifiedBy>Alberto González Ortiz</cp:lastModifiedBy>
  <cp:revision>32</cp:revision>
  <cp:lastPrinted>2019-05-06T10:15:05Z</cp:lastPrinted>
  <dcterms:created xsi:type="dcterms:W3CDTF">2019-04-15T12:26:14Z</dcterms:created>
  <dcterms:modified xsi:type="dcterms:W3CDTF">2019-05-13T09:19:50Z</dcterms:modified>
  <cp:category/>
</cp:coreProperties>
</file>