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0" r:id="rId2"/>
    <p:sldId id="325" r:id="rId3"/>
    <p:sldId id="353" r:id="rId4"/>
    <p:sldId id="352" r:id="rId5"/>
    <p:sldId id="329" r:id="rId6"/>
    <p:sldId id="370" r:id="rId7"/>
    <p:sldId id="361" r:id="rId8"/>
    <p:sldId id="326" r:id="rId9"/>
    <p:sldId id="327" r:id="rId10"/>
    <p:sldId id="328" r:id="rId11"/>
    <p:sldId id="345" r:id="rId12"/>
    <p:sldId id="355" r:id="rId13"/>
    <p:sldId id="364" r:id="rId14"/>
    <p:sldId id="356" r:id="rId15"/>
    <p:sldId id="365" r:id="rId16"/>
    <p:sldId id="357" r:id="rId17"/>
    <p:sldId id="366" r:id="rId18"/>
    <p:sldId id="358" r:id="rId19"/>
    <p:sldId id="367" r:id="rId20"/>
    <p:sldId id="363" r:id="rId21"/>
    <p:sldId id="362" r:id="rId22"/>
    <p:sldId id="369" r:id="rId23"/>
    <p:sldId id="359" r:id="rId24"/>
    <p:sldId id="360" r:id="rId25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20082"/>
    <a:srgbClr val="7E007E"/>
    <a:srgbClr val="740074"/>
    <a:srgbClr val="660066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5" autoAdjust="0"/>
    <p:restoredTop sz="94660" autoAdjust="0"/>
  </p:normalViewPr>
  <p:slideViewPr>
    <p:cSldViewPr>
      <p:cViewPr varScale="1">
        <p:scale>
          <a:sx n="69" d="100"/>
          <a:sy n="69" d="100"/>
        </p:scale>
        <p:origin x="7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8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4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6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4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2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49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107509" y="6474822"/>
            <a:ext cx="8928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Contribution of COST Action CA16109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COLOSSAL		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TFMM meeting	               Madrid, 8 May 2019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9" y="116632"/>
            <a:ext cx="1344641" cy="63113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772"/>
            <a:ext cx="2156023" cy="4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07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03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1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32AF-F991-4085-8B80-08010958B7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93DD-7913-4CA0-8445-B2F8995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3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hyperlink" Target="http://www.costcolossal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cost-actions/how-to-participate/" TargetMode="External"/><Relationship Id="rId2" Type="http://schemas.openxmlformats.org/officeDocument/2006/relationships/hyperlink" Target="http://www.costcolossal.eu/contact-u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6689"/>
            <a:ext cx="3204608" cy="150415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9512" y="2204864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Contribution of COST </a:t>
            </a:r>
            <a:r>
              <a:rPr lang="en-US" sz="3600" b="1" dirty="0"/>
              <a:t>Action CA16109 Chemical On-Line </a:t>
            </a:r>
            <a:r>
              <a:rPr lang="en-US" sz="3600" b="1" dirty="0" err="1"/>
              <a:t>cOmpoSition</a:t>
            </a:r>
            <a:r>
              <a:rPr lang="en-US" sz="3600" b="1" dirty="0"/>
              <a:t> and Source Apportionment of fine </a:t>
            </a:r>
            <a:r>
              <a:rPr lang="en-US" sz="3600" b="1" dirty="0" err="1" smtClean="0"/>
              <a:t>aerosoL</a:t>
            </a:r>
            <a:r>
              <a:rPr lang="en-US" sz="3600" b="1" dirty="0" smtClean="0"/>
              <a:t>, COLOSSAL</a:t>
            </a:r>
            <a:endParaRPr lang="es-ES" sz="3600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1" y="793961"/>
            <a:ext cx="5148064" cy="102961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01514" y="5445224"/>
            <a:ext cx="81724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/>
              <a:t>20th Task Force on Measurement and Modelling </a:t>
            </a:r>
            <a:r>
              <a:rPr lang="en-US" b="1" dirty="0" smtClean="0"/>
              <a:t>Meeting</a:t>
            </a:r>
          </a:p>
          <a:p>
            <a:pPr algn="r">
              <a:lnSpc>
                <a:spcPct val="130000"/>
              </a:lnSpc>
            </a:pPr>
            <a:r>
              <a:rPr lang="en-US" b="1" dirty="0" smtClean="0"/>
              <a:t>Madrid, Spain</a:t>
            </a:r>
          </a:p>
          <a:p>
            <a:pPr algn="r">
              <a:lnSpc>
                <a:spcPct val="130000"/>
              </a:lnSpc>
            </a:pPr>
            <a:r>
              <a:rPr lang="en-US" b="1" dirty="0" smtClean="0"/>
              <a:t>May 7-9, 2019</a:t>
            </a:r>
            <a:endParaRPr lang="es-ES" dirty="0"/>
          </a:p>
        </p:txBody>
      </p:sp>
      <p:sp>
        <p:nvSpPr>
          <p:cNvPr id="14" name="6 Rectángulo"/>
          <p:cNvSpPr/>
          <p:nvPr/>
        </p:nvSpPr>
        <p:spPr>
          <a:xfrm>
            <a:off x="323528" y="436510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María</a:t>
            </a:r>
            <a:r>
              <a:rPr lang="en-US" sz="2400" dirty="0" smtClean="0"/>
              <a:t> Cruz Minguillón </a:t>
            </a:r>
          </a:p>
          <a:p>
            <a:pPr marL="0" lvl="1" algn="ctr"/>
            <a:endParaRPr lang="en-US" sz="1600" i="1" dirty="0" smtClean="0"/>
          </a:p>
          <a:p>
            <a:pPr marL="0" lvl="1" algn="ctr"/>
            <a:r>
              <a:rPr lang="en-US" sz="1600" i="1" dirty="0" smtClean="0"/>
              <a:t>Institute </a:t>
            </a:r>
            <a:r>
              <a:rPr lang="en-US" sz="1600" i="1" dirty="0"/>
              <a:t>of Environmental Assessment and Water Research (IDAEA), </a:t>
            </a:r>
            <a:r>
              <a:rPr lang="en-US" sz="1600" i="1" dirty="0" smtClean="0"/>
              <a:t>CSIC</a:t>
            </a:r>
            <a:endParaRPr lang="en-US" sz="1600" i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653136"/>
            <a:ext cx="936104" cy="6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5536" y="1196752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GB" b="1" dirty="0" smtClean="0"/>
              <a:t>Capacity Building Objectives (11-12)</a:t>
            </a:r>
            <a:endParaRPr lang="es-ES" b="1" dirty="0"/>
          </a:p>
          <a:p>
            <a:pPr lvl="0" algn="just"/>
            <a:endParaRPr lang="en-GB" sz="1400" dirty="0" smtClean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11"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FF6600"/>
                </a:solidFill>
              </a:rPr>
              <a:t>train less-experienced </a:t>
            </a:r>
            <a:r>
              <a:rPr lang="en-US" dirty="0">
                <a:solidFill>
                  <a:srgbClr val="FF6600"/>
                </a:solidFill>
              </a:rPr>
              <a:t>researchers </a:t>
            </a:r>
            <a:r>
              <a:rPr lang="en-US" dirty="0"/>
              <a:t>(mainly PhD students and ECI) on the use of techniques for real-time chemical characterization and source apportionment of fine atmospheric aerosols and interpretation of results and data treatment.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11"/>
            </a:pPr>
            <a:r>
              <a:rPr lang="en-US" dirty="0" smtClean="0"/>
              <a:t>To support </a:t>
            </a:r>
            <a:r>
              <a:rPr lang="en-US" dirty="0"/>
              <a:t>and training of researchers (including PhD students and ECI) from Participating Countries and </a:t>
            </a:r>
            <a:r>
              <a:rPr lang="en-US" dirty="0">
                <a:solidFill>
                  <a:srgbClr val="FF6600"/>
                </a:solidFill>
              </a:rPr>
              <a:t>Inclusiveness Target Countries </a:t>
            </a:r>
            <a:r>
              <a:rPr lang="en-US" dirty="0"/>
              <a:t>who might have a need for such knowledge and might lack other means to achieve such experience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9" y="116632"/>
            <a:ext cx="1344641" cy="63113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772"/>
            <a:ext cx="2156023" cy="4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Action</a:t>
            </a:r>
            <a:r>
              <a:rPr lang="es-ES" dirty="0" smtClean="0"/>
              <a:t> </a:t>
            </a:r>
            <a:r>
              <a:rPr lang="es-ES" dirty="0" err="1" smtClean="0"/>
              <a:t>timeline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1340768"/>
            <a:ext cx="836537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Action started 3 March 2017</a:t>
            </a:r>
          </a:p>
        </p:txBody>
      </p:sp>
      <p:pic>
        <p:nvPicPr>
          <p:cNvPr id="2052" name="Picture 4" descr="Resultado de imagen de calendar 3 march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8" y="2852936"/>
            <a:ext cx="4063352" cy="22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2798959" y="3546273"/>
            <a:ext cx="360040" cy="3287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3491880" y="3702496"/>
            <a:ext cx="2952328" cy="813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6657866" y="3382239"/>
            <a:ext cx="1658550" cy="64051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 lIns="180000" tIns="180000" rIns="180000" bIns="180000">
            <a:spAutoFit/>
          </a:bodyPr>
          <a:lstStyle/>
          <a:p>
            <a:r>
              <a:rPr lang="en-US" dirty="0"/>
              <a:t>2 March 2021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238276" y="3108145"/>
            <a:ext cx="170187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 years duration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92080" y="4365104"/>
            <a:ext cx="34442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We are at the </a:t>
            </a:r>
            <a:r>
              <a:rPr lang="it-IT" dirty="0" smtClean="0"/>
              <a:t>beginning </a:t>
            </a:r>
            <a:r>
              <a:rPr lang="it-IT" dirty="0" smtClean="0"/>
              <a:t>of 3</a:t>
            </a:r>
            <a:r>
              <a:rPr lang="it-IT" baseline="30000" dirty="0" smtClean="0"/>
              <a:t>rd</a:t>
            </a:r>
            <a:r>
              <a:rPr lang="it-IT" dirty="0" smtClean="0"/>
              <a:t> year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5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WG1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852936"/>
            <a:ext cx="836537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Training Schools</a:t>
            </a:r>
          </a:p>
          <a:p>
            <a:pPr marL="742950" lvl="1" indent="-285750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ToF</a:t>
            </a:r>
            <a:r>
              <a:rPr lang="en-US" dirty="0" smtClean="0"/>
              <a:t>-ACSM, Prague, 12-14 Feb 2018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Intercomparison</a:t>
            </a:r>
            <a:r>
              <a:rPr lang="en-US" dirty="0" smtClean="0"/>
              <a:t> exercise ACSM and co-located instruments</a:t>
            </a:r>
          </a:p>
          <a:p>
            <a:pPr marL="742950" lvl="1" indent="-285750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/>
              <a:t>Nov 2018, coordinated with ACTRIS2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Workshops </a:t>
            </a:r>
            <a:r>
              <a:rPr lang="en-US" dirty="0"/>
              <a:t>(data treatment and discussion of </a:t>
            </a:r>
            <a:r>
              <a:rPr lang="en-US" dirty="0" err="1"/>
              <a:t>intercomp</a:t>
            </a:r>
            <a:r>
              <a:rPr lang="en-US" dirty="0"/>
              <a:t> output + best practices</a:t>
            </a:r>
            <a:r>
              <a:rPr lang="en-US" dirty="0" smtClean="0"/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Mar 2019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Next meeting: Oct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261209"/>
            <a:ext cx="8640960" cy="1200329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WG1</a:t>
            </a:r>
          </a:p>
          <a:p>
            <a:r>
              <a:rPr lang="it-IT" sz="2400" dirty="0" smtClean="0"/>
              <a:t>Quality assurance of on-line chemical composition of non-refractory fine aerosol measurements</a:t>
            </a:r>
            <a:endParaRPr lang="it-IT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871739" y="5425659"/>
            <a:ext cx="2088232" cy="923330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/>
              <a:t>WG1 </a:t>
            </a:r>
            <a:r>
              <a:rPr lang="es-ES" sz="1800" dirty="0" err="1"/>
              <a:t>Leaders</a:t>
            </a:r>
            <a:endParaRPr lang="es-ES" sz="1800" dirty="0"/>
          </a:p>
          <a:p>
            <a:r>
              <a:rPr lang="es-ES" sz="1800" b="0" i="1" dirty="0"/>
              <a:t>Olivier </a:t>
            </a:r>
            <a:r>
              <a:rPr lang="es-ES" sz="1800" b="0" i="1" dirty="0" err="1"/>
              <a:t>Favez</a:t>
            </a:r>
            <a:endParaRPr lang="es-ES" sz="1800" b="0" i="1" dirty="0"/>
          </a:p>
          <a:p>
            <a:r>
              <a:rPr lang="es-ES" sz="1800" b="0" i="1" dirty="0"/>
              <a:t>David Green</a:t>
            </a:r>
          </a:p>
        </p:txBody>
      </p:sp>
    </p:spTree>
    <p:extLst>
      <p:ext uri="{BB962C8B-B14F-4D97-AF65-F5344CB8AC3E}">
        <p14:creationId xmlns:p14="http://schemas.microsoft.com/office/powerpoint/2010/main" val="42659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WG1 </a:t>
            </a:r>
            <a:r>
              <a:rPr lang="es-ES" dirty="0" err="1" smtClean="0"/>
              <a:t>Activities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218926" cy="3778468"/>
          </a:xfrm>
          <a:prstGeom prst="rect">
            <a:avLst/>
          </a:prstGeom>
        </p:spPr>
      </p:pic>
      <p:sp>
        <p:nvSpPr>
          <p:cNvPr id="14" name="CasellaDiTesto 5"/>
          <p:cNvSpPr txBox="1"/>
          <p:nvPr/>
        </p:nvSpPr>
        <p:spPr>
          <a:xfrm>
            <a:off x="323528" y="1261209"/>
            <a:ext cx="8640960" cy="1200329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WG1</a:t>
            </a:r>
          </a:p>
          <a:p>
            <a:r>
              <a:rPr lang="it-IT" sz="2400" dirty="0" smtClean="0"/>
              <a:t>Quality assurance of on-line chemical composition of non-refractory fine aerosol measurements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3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WG2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751599"/>
            <a:ext cx="735726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Training Schools on Source </a:t>
            </a:r>
            <a:r>
              <a:rPr lang="en-US" dirty="0"/>
              <a:t>apportionment OA high time resolution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charset="2"/>
              <a:buChar char="ü"/>
            </a:pPr>
            <a:r>
              <a:rPr lang="en-US" dirty="0" smtClean="0"/>
              <a:t>Prague, 15-17 Feb 2018</a:t>
            </a:r>
          </a:p>
          <a:p>
            <a:pPr marL="742950" lvl="1" indent="-285750">
              <a:lnSpc>
                <a:spcPct val="150000"/>
              </a:lnSpc>
              <a:buClr>
                <a:srgbClr val="0000FF"/>
              </a:buClr>
              <a:buFont typeface="Wingdings" charset="2"/>
              <a:buChar char="Ø"/>
            </a:pPr>
            <a:r>
              <a:rPr lang="en-US" dirty="0"/>
              <a:t>Bologna, 28-31 May </a:t>
            </a:r>
            <a:r>
              <a:rPr lang="en-US" dirty="0" smtClean="0"/>
              <a:t>2019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Workshops </a:t>
            </a:r>
            <a:r>
              <a:rPr lang="en-US" dirty="0"/>
              <a:t>(</a:t>
            </a:r>
            <a:r>
              <a:rPr lang="en-US" dirty="0" smtClean="0"/>
              <a:t>advanced </a:t>
            </a:r>
            <a:r>
              <a:rPr lang="en-US" dirty="0"/>
              <a:t>OA SA) </a:t>
            </a:r>
            <a:r>
              <a:rPr lang="en-US" dirty="0" smtClean="0"/>
              <a:t>and Working group meetings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Next meeting: Oct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4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WG2</a:t>
            </a:r>
          </a:p>
          <a:p>
            <a:r>
              <a:rPr lang="it-IT" sz="2400" dirty="0"/>
              <a:t>Source apportionment of </a:t>
            </a:r>
            <a:r>
              <a:rPr lang="it-IT" sz="2400" dirty="0" smtClean="0"/>
              <a:t>organic aerosol</a:t>
            </a:r>
            <a:endParaRPr lang="it-IT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71739" y="5425659"/>
            <a:ext cx="2088232" cy="923330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 smtClean="0"/>
              <a:t>WG2 </a:t>
            </a:r>
            <a:r>
              <a:rPr lang="es-ES" sz="1800" dirty="0" err="1"/>
              <a:t>Leaders</a:t>
            </a:r>
            <a:endParaRPr lang="es-ES" sz="1800" dirty="0"/>
          </a:p>
          <a:p>
            <a:r>
              <a:rPr lang="es-ES" sz="1800" b="0" i="1" dirty="0" err="1" smtClean="0"/>
              <a:t>Stefania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Gilardoni</a:t>
            </a:r>
            <a:endParaRPr lang="es-ES" sz="1800" b="0" i="1" dirty="0"/>
          </a:p>
          <a:p>
            <a:r>
              <a:rPr lang="es-ES" sz="1800" b="0" i="1" dirty="0" err="1" smtClean="0"/>
              <a:t>Jurgita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Ovadnevaite</a:t>
            </a:r>
            <a:endParaRPr lang="es-ES" sz="1800" b="0" i="1" dirty="0"/>
          </a:p>
        </p:txBody>
      </p:sp>
    </p:spTree>
    <p:extLst>
      <p:ext uri="{BB962C8B-B14F-4D97-AF65-F5344CB8AC3E}">
        <p14:creationId xmlns:p14="http://schemas.microsoft.com/office/powerpoint/2010/main" val="10342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WG2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14" name="19 Rectángulo"/>
          <p:cNvSpPr/>
          <p:nvPr/>
        </p:nvSpPr>
        <p:spPr>
          <a:xfrm>
            <a:off x="5796136" y="5295891"/>
            <a:ext cx="2952328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1400" i="1" dirty="0" smtClean="0"/>
              <a:t>From </a:t>
            </a:r>
            <a:r>
              <a:rPr lang="en-GB" sz="1400" i="1" dirty="0" err="1" smtClean="0"/>
              <a:t>Crippa</a:t>
            </a:r>
            <a:r>
              <a:rPr lang="en-GB" sz="1400" i="1" dirty="0" smtClean="0"/>
              <a:t> et al. </a:t>
            </a:r>
            <a:r>
              <a:rPr lang="en-GB" sz="1400" i="1" dirty="0"/>
              <a:t>(2014</a:t>
            </a:r>
            <a:r>
              <a:rPr lang="en-GB" sz="1400" i="1" dirty="0" smtClean="0"/>
              <a:t>),</a:t>
            </a:r>
          </a:p>
          <a:p>
            <a:pPr algn="just">
              <a:lnSpc>
                <a:spcPct val="120000"/>
              </a:lnSpc>
            </a:pPr>
            <a:r>
              <a:rPr lang="en-GB" sz="1400" i="1" dirty="0" smtClean="0"/>
              <a:t>Atmos</a:t>
            </a:r>
            <a:r>
              <a:rPr lang="en-GB" sz="1400" i="1" dirty="0"/>
              <a:t>. Chem. Phys., 14, </a:t>
            </a:r>
            <a:r>
              <a:rPr lang="en-GB" sz="1400" i="1" dirty="0" smtClean="0"/>
              <a:t>6159-6176</a:t>
            </a:r>
            <a:endParaRPr lang="en-GB" sz="1400" i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184576" cy="4214768"/>
          </a:xfrm>
          <a:prstGeom prst="rect">
            <a:avLst/>
          </a:prstGeom>
        </p:spPr>
      </p:pic>
      <p:sp>
        <p:nvSpPr>
          <p:cNvPr id="15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WG2</a:t>
            </a:r>
          </a:p>
          <a:p>
            <a:r>
              <a:rPr lang="it-IT" sz="2400" dirty="0"/>
              <a:t>Source apportionment of </a:t>
            </a:r>
            <a:r>
              <a:rPr lang="it-IT" sz="2400" dirty="0" smtClean="0"/>
              <a:t>organic aerosol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575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WG3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564904"/>
            <a:ext cx="836537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Training Schools</a:t>
            </a:r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Black and brown carbon, Ljubljana, 15-17 Jan 2018</a:t>
            </a:r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Intercomparison</a:t>
            </a:r>
            <a:r>
              <a:rPr lang="en-US" dirty="0" smtClean="0"/>
              <a:t> exercise</a:t>
            </a:r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Leipzig, 14-25 </a:t>
            </a:r>
            <a:r>
              <a:rPr lang="en-US" dirty="0"/>
              <a:t>Jan </a:t>
            </a:r>
            <a:r>
              <a:rPr lang="en-US" dirty="0" smtClean="0"/>
              <a:t>2019, coordinated with ACTRIS2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Workshops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Next meeting: Oct 2019</a:t>
            </a:r>
          </a:p>
        </p:txBody>
      </p:sp>
      <p:sp>
        <p:nvSpPr>
          <p:cNvPr id="14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WG3</a:t>
            </a:r>
          </a:p>
          <a:p>
            <a:r>
              <a:rPr lang="it-IT" sz="2400" dirty="0"/>
              <a:t>Refractory fine aerosol fraction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71739" y="5425659"/>
            <a:ext cx="2088232" cy="923330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 smtClean="0"/>
              <a:t>WG3 </a:t>
            </a:r>
            <a:r>
              <a:rPr lang="es-ES" sz="1800" dirty="0" err="1"/>
              <a:t>Leaders</a:t>
            </a:r>
            <a:endParaRPr lang="es-ES" sz="1800" dirty="0"/>
          </a:p>
          <a:p>
            <a:r>
              <a:rPr lang="es-ES" sz="1800" b="0" i="1" dirty="0" err="1" smtClean="0"/>
              <a:t>Grisa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Mocnik</a:t>
            </a:r>
            <a:endParaRPr lang="es-ES" sz="1800" b="0" i="1" dirty="0" smtClean="0"/>
          </a:p>
          <a:p>
            <a:r>
              <a:rPr lang="es-ES" sz="1800" b="0" i="1" dirty="0" err="1" smtClean="0"/>
              <a:t>Anne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Kasper-Giebl</a:t>
            </a:r>
            <a:endParaRPr lang="es-ES" sz="1800" b="0" i="1" dirty="0"/>
          </a:p>
        </p:txBody>
      </p:sp>
    </p:spTree>
    <p:extLst>
      <p:ext uri="{BB962C8B-B14F-4D97-AF65-F5344CB8AC3E}">
        <p14:creationId xmlns:p14="http://schemas.microsoft.com/office/powerpoint/2010/main" val="27085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WG3 </a:t>
            </a:r>
            <a:r>
              <a:rPr lang="es-ES" dirty="0" err="1" smtClean="0"/>
              <a:t>Activities</a:t>
            </a:r>
            <a:endParaRPr lang="es-ES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3CE68184-F9DA-4DCA-8B55-9FF20E5F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336703" cy="3168352"/>
          </a:xfrm>
          <a:prstGeom prst="rect">
            <a:avLst/>
          </a:prstGeom>
        </p:spPr>
      </p:pic>
      <p:sp>
        <p:nvSpPr>
          <p:cNvPr id="14" name="19 Rectángulo"/>
          <p:cNvSpPr/>
          <p:nvPr/>
        </p:nvSpPr>
        <p:spPr>
          <a:xfrm>
            <a:off x="599678" y="5627914"/>
            <a:ext cx="757272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71"/>
              </a:spcAft>
            </a:pPr>
            <a:r>
              <a:rPr lang="en-GB" sz="1400" i="1" dirty="0" smtClean="0"/>
              <a:t>I</a:t>
            </a:r>
            <a:r>
              <a:rPr lang="en-US" sz="1400" i="1" dirty="0" err="1"/>
              <a:t>ntercomparison</a:t>
            </a:r>
            <a:r>
              <a:rPr lang="en-US" sz="1400" i="1" dirty="0"/>
              <a:t> performed at</a:t>
            </a:r>
            <a:r>
              <a:rPr lang="sl-SI" sz="1400" i="1" dirty="0"/>
              <a:t> Tropos ACTRIS research infrastructure /</a:t>
            </a:r>
            <a:r>
              <a:rPr lang="en-US" sz="1400" i="1" dirty="0"/>
              <a:t> GAW WCCAP of different </a:t>
            </a:r>
            <a:r>
              <a:rPr lang="en-US" sz="1400" i="1" dirty="0" err="1"/>
              <a:t>Aethalometers</a:t>
            </a:r>
            <a:r>
              <a:rPr lang="en-US" sz="1400" i="1" dirty="0"/>
              <a:t> with regressions and frequency distribution of </a:t>
            </a:r>
            <a:r>
              <a:rPr lang="en-US" sz="1400" i="1" dirty="0" smtClean="0"/>
              <a:t>concentrations.</a:t>
            </a:r>
            <a:endParaRPr lang="en-GB" sz="1400" i="1" dirty="0"/>
          </a:p>
        </p:txBody>
      </p:sp>
      <p:sp>
        <p:nvSpPr>
          <p:cNvPr id="15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WG3</a:t>
            </a:r>
          </a:p>
          <a:p>
            <a:r>
              <a:rPr lang="it-IT" sz="2400" dirty="0"/>
              <a:t>Refractory fine aerosol fraction</a:t>
            </a:r>
          </a:p>
        </p:txBody>
      </p:sp>
    </p:spTree>
    <p:extLst>
      <p:ext uri="{BB962C8B-B14F-4D97-AF65-F5344CB8AC3E}">
        <p14:creationId xmlns:p14="http://schemas.microsoft.com/office/powerpoint/2010/main" val="20547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WG4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492896"/>
            <a:ext cx="8365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Workshops (</a:t>
            </a:r>
            <a:r>
              <a:rPr lang="en-US" dirty="0"/>
              <a:t>to gather </a:t>
            </a:r>
            <a:r>
              <a:rPr lang="en-US" dirty="0" smtClean="0"/>
              <a:t>existing </a:t>
            </a:r>
            <a:r>
              <a:rPr lang="en-US" dirty="0"/>
              <a:t>datasets in </a:t>
            </a:r>
            <a:r>
              <a:rPr lang="en-US" dirty="0" smtClean="0"/>
              <a:t>Europe, discuss </a:t>
            </a:r>
            <a:r>
              <a:rPr lang="en-US" dirty="0"/>
              <a:t>the results, and possibly decide on the additional </a:t>
            </a:r>
            <a:r>
              <a:rPr lang="en-US" dirty="0" smtClean="0"/>
              <a:t>datasets)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Common activities</a:t>
            </a:r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charset="2"/>
              <a:buChar char="ü"/>
            </a:pPr>
            <a:r>
              <a:rPr lang="en-US" dirty="0" smtClean="0"/>
              <a:t>Participation to the </a:t>
            </a:r>
            <a:r>
              <a:rPr lang="en-US" dirty="0" smtClean="0"/>
              <a:t>EMEP/ACTRIS/COLOSSAL </a:t>
            </a:r>
            <a:r>
              <a:rPr lang="en-US" dirty="0" smtClean="0"/>
              <a:t>winter </a:t>
            </a:r>
            <a:r>
              <a:rPr lang="en-US" dirty="0" smtClean="0"/>
              <a:t>campaign </a:t>
            </a:r>
            <a:r>
              <a:rPr lang="en-US" dirty="0" smtClean="0"/>
              <a:t>(2017-2018)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Contribution to EBAS</a:t>
            </a:r>
          </a:p>
          <a:p>
            <a:pPr marL="742950" lvl="1" indent="-285750">
              <a:lnSpc>
                <a:spcPct val="150000"/>
              </a:lnSpc>
              <a:buClr>
                <a:srgbClr val="006600"/>
              </a:buClr>
              <a:buFont typeface="Wingdings" charset="2"/>
              <a:buChar char="ü"/>
            </a:pPr>
            <a:r>
              <a:rPr lang="en-US" dirty="0" smtClean="0"/>
              <a:t>Stations can report data within framework </a:t>
            </a:r>
            <a:r>
              <a:rPr lang="en-US" dirty="0" smtClean="0"/>
              <a:t>COLOSSAL</a:t>
            </a:r>
            <a:endParaRPr lang="en-US" dirty="0"/>
          </a:p>
        </p:txBody>
      </p:sp>
      <p:sp>
        <p:nvSpPr>
          <p:cNvPr id="12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WG4</a:t>
            </a:r>
          </a:p>
          <a:p>
            <a:r>
              <a:rPr lang="en-US" sz="2400" dirty="0" smtClean="0"/>
              <a:t>European </a:t>
            </a:r>
            <a:r>
              <a:rPr lang="en-US" sz="2400" dirty="0"/>
              <a:t>overview of fine atmospheric aerosol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71739" y="5425659"/>
            <a:ext cx="2088232" cy="923330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 smtClean="0"/>
              <a:t>WG4 </a:t>
            </a:r>
            <a:r>
              <a:rPr lang="es-ES" sz="1800" dirty="0" err="1"/>
              <a:t>Leaders</a:t>
            </a:r>
            <a:endParaRPr lang="es-ES" sz="1800" dirty="0"/>
          </a:p>
          <a:p>
            <a:r>
              <a:rPr lang="es-ES" sz="1800" b="0" i="1" dirty="0" smtClean="0"/>
              <a:t>Stephen </a:t>
            </a:r>
            <a:r>
              <a:rPr lang="es-ES" sz="1800" b="0" i="1" dirty="0" err="1" smtClean="0"/>
              <a:t>Platt</a:t>
            </a:r>
            <a:endParaRPr lang="es-ES" sz="1800" b="0" i="1" dirty="0" smtClean="0"/>
          </a:p>
          <a:p>
            <a:r>
              <a:rPr lang="es-ES" sz="1800" b="0" i="1" dirty="0" smtClean="0"/>
              <a:t>Andrés </a:t>
            </a:r>
            <a:r>
              <a:rPr lang="es-ES" sz="1800" b="0" i="1" dirty="0" err="1" smtClean="0"/>
              <a:t>Alastuey</a:t>
            </a:r>
            <a:endParaRPr lang="es-ES" sz="1800" b="0" i="1" dirty="0"/>
          </a:p>
        </p:txBody>
      </p:sp>
    </p:spTree>
    <p:extLst>
      <p:ext uri="{BB962C8B-B14F-4D97-AF65-F5344CB8AC3E}">
        <p14:creationId xmlns:p14="http://schemas.microsoft.com/office/powerpoint/2010/main" val="14972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WG4 </a:t>
            </a:r>
            <a:r>
              <a:rPr lang="es-ES" dirty="0" err="1" smtClean="0"/>
              <a:t>Activities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1" b="3325"/>
          <a:stretch/>
        </p:blipFill>
        <p:spPr>
          <a:xfrm>
            <a:off x="827584" y="2252848"/>
            <a:ext cx="7200800" cy="4102167"/>
          </a:xfrm>
          <a:prstGeom prst="rect">
            <a:avLst/>
          </a:prstGeom>
        </p:spPr>
      </p:pic>
      <p:sp>
        <p:nvSpPr>
          <p:cNvPr id="9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WG4</a:t>
            </a:r>
          </a:p>
          <a:p>
            <a:r>
              <a:rPr lang="en-US" sz="2400" dirty="0" smtClean="0"/>
              <a:t>European </a:t>
            </a:r>
            <a:r>
              <a:rPr lang="en-US" sz="2400" dirty="0"/>
              <a:t>overview of fine atmospheric aerosol</a:t>
            </a:r>
          </a:p>
        </p:txBody>
      </p:sp>
    </p:spTree>
    <p:extLst>
      <p:ext uri="{BB962C8B-B14F-4D97-AF65-F5344CB8AC3E}">
        <p14:creationId xmlns:p14="http://schemas.microsoft.com/office/powerpoint/2010/main" val="35279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COST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987824" y="1596698"/>
            <a:ext cx="5553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COST: European Cooperation in Science &amp; Technology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368921" y="2536794"/>
            <a:ext cx="8424936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/>
              <a:t>COST is the longest-running European </a:t>
            </a:r>
            <a:r>
              <a:rPr lang="en-US" b="1" dirty="0"/>
              <a:t>framework</a:t>
            </a:r>
            <a:r>
              <a:rPr lang="en-US" dirty="0"/>
              <a:t> supporting </a:t>
            </a:r>
            <a:r>
              <a:rPr lang="en-US" b="1" dirty="0"/>
              <a:t>trans-national cooperation</a:t>
            </a:r>
            <a:r>
              <a:rPr lang="en-US" dirty="0"/>
              <a:t> among researchers, engineers and scholars across </a:t>
            </a:r>
            <a:r>
              <a:rPr lang="en-US" dirty="0" smtClean="0"/>
              <a:t>Europe.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6" y="1196752"/>
            <a:ext cx="2376264" cy="1115356"/>
          </a:xfrm>
          <a:prstGeom prst="rect">
            <a:avLst/>
          </a:prstGeom>
        </p:spPr>
      </p:pic>
      <p:pic>
        <p:nvPicPr>
          <p:cNvPr id="1026" name="Picture 2" descr="http://www.cost.eu/var/ezwebin_site/storage/images/media/images/costmission/924487-8-eng-GB/COSTmission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4521"/>
            <a:ext cx="1819913" cy="16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68921" y="3429000"/>
            <a:ext cx="842493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COST Mission: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77952" y="4221087"/>
            <a:ext cx="4985410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n-US" dirty="0" smtClean="0"/>
              <a:t>COST </a:t>
            </a:r>
            <a:r>
              <a:rPr lang="en-US" dirty="0"/>
              <a:t>aims to enable breakthrough scientific developments leading </a:t>
            </a:r>
            <a:r>
              <a:rPr lang="en-US" dirty="0" smtClean="0"/>
              <a:t>to </a:t>
            </a:r>
            <a:r>
              <a:rPr lang="en-US" dirty="0"/>
              <a:t>new </a:t>
            </a:r>
            <a:r>
              <a:rPr lang="en-US" dirty="0" smtClean="0"/>
              <a:t>concepts </a:t>
            </a:r>
            <a:r>
              <a:rPr lang="en-US" dirty="0"/>
              <a:t>and products. It thereby contributes to </a:t>
            </a:r>
            <a:r>
              <a:rPr lang="en-US" dirty="0" smtClean="0"/>
              <a:t>strengthening </a:t>
            </a:r>
            <a:r>
              <a:rPr lang="en-US" dirty="0"/>
              <a:t>Europe’s </a:t>
            </a:r>
            <a:r>
              <a:rPr lang="en-US" dirty="0" smtClean="0"/>
              <a:t>research </a:t>
            </a:r>
            <a:r>
              <a:rPr lang="en-US" dirty="0"/>
              <a:t>and innovation capacities. </a:t>
            </a:r>
          </a:p>
        </p:txBody>
      </p:sp>
    </p:spTree>
    <p:extLst>
      <p:ext uri="{BB962C8B-B14F-4D97-AF65-F5344CB8AC3E}">
        <p14:creationId xmlns:p14="http://schemas.microsoft.com/office/powerpoint/2010/main" val="15469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build="p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WG4 </a:t>
            </a:r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535" y="1160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5669" y="2446408"/>
            <a:ext cx="6900627" cy="3358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EMEP/ACTRIS/COLOSSAL:</a:t>
            </a:r>
          </a:p>
          <a:p>
            <a:pPr marL="285750" indent="-285750"/>
            <a:endParaRPr lang="en-US" sz="1800" b="1" dirty="0" smtClean="0"/>
          </a:p>
          <a:p>
            <a:pPr marL="285750" indent="-285750"/>
            <a:r>
              <a:rPr lang="en-US" sz="1800" b="1" dirty="0" smtClean="0"/>
              <a:t>22 Countries</a:t>
            </a:r>
            <a:r>
              <a:rPr lang="en-US" sz="1800" dirty="0" smtClean="0"/>
              <a:t>. </a:t>
            </a:r>
            <a:r>
              <a:rPr lang="en-US" sz="1800" b="1" dirty="0" smtClean="0"/>
              <a:t>57 sites </a:t>
            </a:r>
            <a:br>
              <a:rPr lang="en-US" sz="1800" b="1" dirty="0" smtClean="0"/>
            </a:br>
            <a:endParaRPr lang="en-US" sz="1800" b="1" dirty="0" smtClean="0"/>
          </a:p>
          <a:p>
            <a:pPr marL="285750" indent="-285750"/>
            <a:r>
              <a:rPr lang="en-US" sz="1800" dirty="0" smtClean="0"/>
              <a:t>AE </a:t>
            </a:r>
            <a:r>
              <a:rPr lang="en-US" sz="1800" dirty="0" smtClean="0"/>
              <a:t>+ OC/EC </a:t>
            </a:r>
            <a:r>
              <a:rPr lang="en-US" sz="1800" dirty="0" smtClean="0"/>
              <a:t>+ </a:t>
            </a:r>
            <a:r>
              <a:rPr lang="en-US" sz="1800" dirty="0" err="1" smtClean="0"/>
              <a:t>levo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/>
            <a:r>
              <a:rPr lang="en-US" sz="1800" dirty="0" smtClean="0"/>
              <a:t>    Additional measurements</a:t>
            </a:r>
          </a:p>
          <a:p>
            <a:pPr marL="457200" indent="-457200"/>
            <a:r>
              <a:rPr lang="en-US" sz="1800" dirty="0" smtClean="0"/>
              <a:t>18 sites with ACSM </a:t>
            </a:r>
          </a:p>
          <a:p>
            <a:pPr marL="457200" indent="-457200"/>
            <a:r>
              <a:rPr lang="en-US" sz="1800" dirty="0" smtClean="0"/>
              <a:t>12 with MAAP</a:t>
            </a:r>
          </a:p>
        </p:txBody>
      </p:sp>
      <p:pic>
        <p:nvPicPr>
          <p:cNvPr id="14" name="Picture 2" descr="https://www.nilu.no/projects/ccc/tfmm/s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97" y="2374401"/>
            <a:ext cx="3831553" cy="38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6021288"/>
            <a:ext cx="434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Contact </a:t>
            </a:r>
            <a:r>
              <a:rPr lang="it-IT" dirty="0" smtClean="0"/>
              <a:t>persons: </a:t>
            </a:r>
            <a:r>
              <a:rPr lang="it-IT" dirty="0" smtClean="0"/>
              <a:t>Wenche </a:t>
            </a:r>
            <a:r>
              <a:rPr lang="it-IT" dirty="0" smtClean="0"/>
              <a:t>Aas, Stephen Platt</a:t>
            </a:r>
            <a:endParaRPr lang="it-IT" dirty="0"/>
          </a:p>
        </p:txBody>
      </p:sp>
      <p:sp>
        <p:nvSpPr>
          <p:cNvPr id="16" name="CasellaDiTesto 5"/>
          <p:cNvSpPr txBox="1"/>
          <p:nvPr/>
        </p:nvSpPr>
        <p:spPr>
          <a:xfrm>
            <a:off x="323528" y="1261209"/>
            <a:ext cx="8640960" cy="830997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WG4</a:t>
            </a:r>
          </a:p>
          <a:p>
            <a:r>
              <a:rPr lang="en-US" sz="2400" dirty="0" smtClean="0"/>
              <a:t>European </a:t>
            </a:r>
            <a:r>
              <a:rPr lang="en-US" sz="2400" dirty="0"/>
              <a:t>overview of fine atmospheric aerosol</a:t>
            </a:r>
          </a:p>
        </p:txBody>
      </p:sp>
    </p:spTree>
    <p:extLst>
      <p:ext uri="{BB962C8B-B14F-4D97-AF65-F5344CB8AC3E}">
        <p14:creationId xmlns:p14="http://schemas.microsoft.com/office/powerpoint/2010/main" val="4202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204864"/>
            <a:ext cx="83653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US" b="1" dirty="0" smtClean="0"/>
              <a:t>Short Term Scientific Missions (STSM)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US" dirty="0" smtClean="0"/>
              <a:t>Strengthening </a:t>
            </a:r>
            <a:r>
              <a:rPr lang="en-US" dirty="0"/>
              <a:t>existing networks and fostering </a:t>
            </a:r>
            <a:r>
              <a:rPr lang="en-US" dirty="0" smtClean="0"/>
              <a:t>collaborations within COST partner. A </a:t>
            </a:r>
            <a:r>
              <a:rPr lang="en-US" dirty="0"/>
              <a:t>STSM should specifically contribute to the scientific objectives of the COST </a:t>
            </a:r>
            <a:r>
              <a:rPr lang="en-US" dirty="0" smtClean="0"/>
              <a:t>Action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006600"/>
              </a:buClr>
              <a:buFont typeface="Wingdings" charset="2"/>
              <a:buChar char="ü"/>
            </a:pPr>
            <a:r>
              <a:rPr lang="en-US" dirty="0" smtClean="0"/>
              <a:t>29 grants awarded so far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Call: deadline for applications 3 June 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9" y="116632"/>
            <a:ext cx="1344641" cy="63113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772"/>
            <a:ext cx="2156023" cy="431206"/>
          </a:xfrm>
          <a:prstGeom prst="rect">
            <a:avLst/>
          </a:prstGeom>
        </p:spPr>
      </p:pic>
      <p:sp>
        <p:nvSpPr>
          <p:cNvPr id="12" name="CasellaDiTesto 5"/>
          <p:cNvSpPr txBox="1"/>
          <p:nvPr/>
        </p:nvSpPr>
        <p:spPr>
          <a:xfrm>
            <a:off x="323528" y="1261209"/>
            <a:ext cx="8640960" cy="461665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Short Term Scientific Missions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71739" y="5425659"/>
            <a:ext cx="2088232" cy="646331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 smtClean="0"/>
              <a:t>STSM </a:t>
            </a:r>
            <a:r>
              <a:rPr lang="es-ES" sz="1800" dirty="0" err="1" smtClean="0"/>
              <a:t>Coordinator</a:t>
            </a:r>
            <a:endParaRPr lang="es-ES" sz="1800" dirty="0"/>
          </a:p>
          <a:p>
            <a:r>
              <a:rPr lang="es-ES" sz="1800" b="0" i="1" dirty="0" err="1" smtClean="0"/>
              <a:t>Véronique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Riffault</a:t>
            </a:r>
            <a:endParaRPr lang="es-ES" sz="1800" b="0" i="1" dirty="0"/>
          </a:p>
        </p:txBody>
      </p:sp>
    </p:spTree>
    <p:extLst>
      <p:ext uri="{BB962C8B-B14F-4D97-AF65-F5344CB8AC3E}">
        <p14:creationId xmlns:p14="http://schemas.microsoft.com/office/powerpoint/2010/main" val="4230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Activities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2204864"/>
            <a:ext cx="8365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US" b="1" dirty="0" smtClean="0"/>
              <a:t>ITC Conference Grants</a:t>
            </a:r>
            <a:endParaRPr lang="en-US" b="1" dirty="0" smtClean="0"/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en-US" dirty="0" smtClean="0"/>
              <a:t>Aimed </a:t>
            </a:r>
            <a:r>
              <a:rPr lang="en-US" dirty="0"/>
              <a:t>at supporting PhD students and Early Career Investigators (ECI, PhD + up to 8 years) researchers from participating Inclusiveness Target Countries (ITC) to attend international science and technology related </a:t>
            </a:r>
            <a:r>
              <a:rPr lang="en-US" dirty="0" smtClean="0"/>
              <a:t>conferences.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006600"/>
              </a:buClr>
              <a:buFont typeface="Wingdings" charset="2"/>
              <a:buChar char="ü"/>
            </a:pP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grants awarded so far</a:t>
            </a: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Next Call</a:t>
            </a:r>
            <a:r>
              <a:rPr lang="en-US" dirty="0" smtClean="0"/>
              <a:t>: </a:t>
            </a:r>
            <a:r>
              <a:rPr lang="en-US" dirty="0" smtClean="0"/>
              <a:t>coming soon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9" y="116632"/>
            <a:ext cx="1344641" cy="63113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772"/>
            <a:ext cx="2156023" cy="431206"/>
          </a:xfrm>
          <a:prstGeom prst="rect">
            <a:avLst/>
          </a:prstGeom>
        </p:spPr>
      </p:pic>
      <p:sp>
        <p:nvSpPr>
          <p:cNvPr id="12" name="CasellaDiTesto 5"/>
          <p:cNvSpPr txBox="1"/>
          <p:nvPr/>
        </p:nvSpPr>
        <p:spPr>
          <a:xfrm>
            <a:off x="323528" y="1261209"/>
            <a:ext cx="8640960" cy="461665"/>
          </a:xfrm>
          <a:prstGeom prst="rect">
            <a:avLst/>
          </a:prstGeom>
          <a:noFill/>
          <a:ln w="571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ITC Conference Grants</a:t>
            </a:r>
            <a:endParaRPr lang="it-IT" sz="2400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871739" y="5425659"/>
            <a:ext cx="2088232" cy="646331"/>
          </a:xfrm>
          <a:prstGeom prst="rect">
            <a:avLst/>
          </a:prstGeom>
          <a:noFill/>
          <a:ln w="6350" cmpd="sng">
            <a:solidFill>
              <a:srgbClr val="82008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/>
            </a:lvl1pPr>
          </a:lstStyle>
          <a:p>
            <a:r>
              <a:rPr lang="es-ES" sz="1800" dirty="0" smtClean="0"/>
              <a:t>ITC CG </a:t>
            </a:r>
            <a:r>
              <a:rPr lang="es-ES" sz="1800" dirty="0" err="1" smtClean="0"/>
              <a:t>Coordinator</a:t>
            </a:r>
            <a:endParaRPr lang="es-ES" sz="1800" dirty="0"/>
          </a:p>
          <a:p>
            <a:r>
              <a:rPr lang="es-ES" sz="1800" b="0" i="1" dirty="0" err="1" smtClean="0"/>
              <a:t>Jurgita</a:t>
            </a:r>
            <a:r>
              <a:rPr lang="es-ES" sz="1800" b="0" i="1" dirty="0" smtClean="0"/>
              <a:t> </a:t>
            </a:r>
            <a:r>
              <a:rPr lang="es-ES" sz="1800" b="0" i="1" dirty="0" err="1" smtClean="0"/>
              <a:t>Ovadnevaite</a:t>
            </a:r>
            <a:endParaRPr lang="es-ES" sz="1800" b="0" i="1" dirty="0"/>
          </a:p>
        </p:txBody>
      </p:sp>
    </p:spTree>
    <p:extLst>
      <p:ext uri="{BB962C8B-B14F-4D97-AF65-F5344CB8AC3E}">
        <p14:creationId xmlns:p14="http://schemas.microsoft.com/office/powerpoint/2010/main" val="36563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follow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1364283"/>
            <a:ext cx="83653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Twitter @</a:t>
            </a:r>
            <a:r>
              <a:rPr lang="en-US" dirty="0" err="1" smtClean="0"/>
              <a:t>cost_colossal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://www.costcolossal.eu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Research Gate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48" y="2420888"/>
            <a:ext cx="5020022" cy="257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6"/>
          <a:stretch/>
        </p:blipFill>
        <p:spPr bwMode="auto">
          <a:xfrm>
            <a:off x="587529" y="4312945"/>
            <a:ext cx="3017655" cy="134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70500"/>
            <a:ext cx="790348" cy="790348"/>
          </a:xfrm>
          <a:prstGeom prst="rect">
            <a:avLst/>
          </a:prstGeom>
        </p:spPr>
      </p:pic>
      <p:pic>
        <p:nvPicPr>
          <p:cNvPr id="2055" name="Picture 7" descr="Resultado de imagen de twit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51" y="1540353"/>
            <a:ext cx="384680" cy="3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esultado de imagen de research ga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48" y="3573016"/>
            <a:ext cx="641646" cy="6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join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5094" y="1196752"/>
            <a:ext cx="8365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http://www.costcolossal.eu/contact-us/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https://www.cost.eu/cost-actions/how-to-participate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2289646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mariacruz.minguillon@idaea.csic.es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contact your COST National Coordinator (CNC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58" y="1143302"/>
            <a:ext cx="2968419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Thank</a:t>
            </a:r>
            <a:r>
              <a:rPr lang="es-ES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you</a:t>
            </a:r>
            <a:r>
              <a:rPr lang="es-ES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for</a:t>
            </a:r>
            <a:r>
              <a:rPr lang="es-ES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your</a:t>
            </a:r>
            <a:r>
              <a:rPr lang="es-ES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attention</a:t>
            </a:r>
            <a:endParaRPr lang="es-ES" sz="4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3278"/>
            <a:ext cx="3786361" cy="277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8" y="3394790"/>
            <a:ext cx="3854424" cy="27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041710" y="4898438"/>
            <a:ext cx="970449" cy="328712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COST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987824" y="1596698"/>
            <a:ext cx="5553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COST: European Cooperation in Science &amp; Technology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2411071"/>
            <a:ext cx="8424936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COST </a:t>
            </a:r>
            <a:r>
              <a:rPr lang="en-US" dirty="0"/>
              <a:t>is an </a:t>
            </a:r>
            <a:r>
              <a:rPr lang="en-US" b="1" dirty="0"/>
              <a:t>EU-funded </a:t>
            </a:r>
            <a:r>
              <a:rPr lang="en-US" b="1" dirty="0" err="1" smtClean="0"/>
              <a:t>programme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/>
              <a:t>COST funds pan-European, bottom-up interdisciplinary </a:t>
            </a:r>
            <a:r>
              <a:rPr lang="en-US" b="1" dirty="0"/>
              <a:t>research </a:t>
            </a:r>
            <a:r>
              <a:rPr lang="en-US" b="1" dirty="0" smtClean="0"/>
              <a:t>networks </a:t>
            </a:r>
            <a:r>
              <a:rPr lang="en-US" dirty="0" smtClean="0"/>
              <a:t>across </a:t>
            </a:r>
            <a:r>
              <a:rPr lang="en-US" dirty="0"/>
              <a:t>all science and technology </a:t>
            </a:r>
            <a:r>
              <a:rPr lang="en-US" dirty="0" smtClean="0"/>
              <a:t>fields </a:t>
            </a:r>
            <a:r>
              <a:rPr lang="en-US" dirty="0"/>
              <a:t>in Europe and </a:t>
            </a:r>
            <a:r>
              <a:rPr lang="en-US" dirty="0" smtClean="0"/>
              <a:t>beyond: </a:t>
            </a:r>
            <a:r>
              <a:rPr lang="en-US" b="1" dirty="0" smtClean="0"/>
              <a:t>COST Actions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COST Actions promote </a:t>
            </a:r>
            <a:r>
              <a:rPr lang="en-US" dirty="0"/>
              <a:t>international coordination of </a:t>
            </a:r>
            <a:r>
              <a:rPr lang="en-US" b="1" dirty="0"/>
              <a:t>nationally-funded </a:t>
            </a:r>
            <a:r>
              <a:rPr lang="en-US" b="1" dirty="0" smtClean="0"/>
              <a:t>research</a:t>
            </a:r>
            <a:r>
              <a:rPr lang="en-US" dirty="0" smtClean="0"/>
              <a:t>.</a:t>
            </a:r>
            <a:endParaRPr lang="es-ES" dirty="0"/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COST provides </a:t>
            </a:r>
            <a:r>
              <a:rPr lang="en-US" dirty="0"/>
              <a:t>funds for </a:t>
            </a:r>
            <a:r>
              <a:rPr lang="en-US" dirty="0" err="1"/>
              <a:t>organising</a:t>
            </a:r>
            <a:r>
              <a:rPr lang="en-US" dirty="0"/>
              <a:t> conferences, meetings, training schools, short scientific exchanges or other </a:t>
            </a:r>
            <a:r>
              <a:rPr lang="en-US" b="1" dirty="0"/>
              <a:t>networking activities </a:t>
            </a:r>
            <a:r>
              <a:rPr lang="en-US" dirty="0"/>
              <a:t>in a wide range of scientific topics</a:t>
            </a:r>
            <a:r>
              <a:rPr lang="en-US" dirty="0" smtClean="0"/>
              <a:t>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6" y="1196752"/>
            <a:ext cx="2376264" cy="11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28646" y="2372395"/>
            <a:ext cx="79478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Challenge</a:t>
            </a:r>
            <a:r>
              <a:rPr lang="en-GB" dirty="0"/>
              <a:t>: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n-GB" dirty="0"/>
              <a:t> 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n-GB" dirty="0"/>
              <a:t>To optimize and harmonize </a:t>
            </a:r>
            <a:r>
              <a:rPr lang="en-GB" b="1" dirty="0">
                <a:solidFill>
                  <a:srgbClr val="FF6600"/>
                </a:solidFill>
              </a:rPr>
              <a:t>fine atmospheric aerosols online measurements</a:t>
            </a:r>
            <a:r>
              <a:rPr lang="en-GB" dirty="0"/>
              <a:t>, guaranteeing the transfer of knowledge. To coordinate overarching analyses to assess the </a:t>
            </a:r>
            <a:r>
              <a:rPr lang="en-GB" dirty="0">
                <a:solidFill>
                  <a:srgbClr val="FF6600"/>
                </a:solidFill>
              </a:rPr>
              <a:t>spatial</a:t>
            </a:r>
            <a:r>
              <a:rPr lang="en-GB" dirty="0"/>
              <a:t> variability (across Europe), </a:t>
            </a:r>
            <a:r>
              <a:rPr lang="en-GB" dirty="0">
                <a:solidFill>
                  <a:srgbClr val="FF6600"/>
                </a:solidFill>
              </a:rPr>
              <a:t>temporal</a:t>
            </a:r>
            <a:r>
              <a:rPr lang="en-GB" dirty="0"/>
              <a:t> variability (at a one hour time resolution or better), </a:t>
            </a:r>
            <a:r>
              <a:rPr lang="en-GB" dirty="0">
                <a:solidFill>
                  <a:srgbClr val="FF6600"/>
                </a:solidFill>
              </a:rPr>
              <a:t>seasonality</a:t>
            </a:r>
            <a:r>
              <a:rPr lang="en-GB" dirty="0"/>
              <a:t> (using long term datasets), </a:t>
            </a:r>
            <a:r>
              <a:rPr lang="en-GB" dirty="0">
                <a:solidFill>
                  <a:srgbClr val="FF6600"/>
                </a:solidFill>
              </a:rPr>
              <a:t>phenomenology</a:t>
            </a:r>
            <a:r>
              <a:rPr lang="en-GB" dirty="0"/>
              <a:t> (chemical composition) and </a:t>
            </a:r>
            <a:r>
              <a:rPr lang="en-GB" dirty="0">
                <a:solidFill>
                  <a:srgbClr val="FF6600"/>
                </a:solidFill>
              </a:rPr>
              <a:t>sources</a:t>
            </a:r>
            <a:r>
              <a:rPr lang="en-GB" dirty="0"/>
              <a:t> of fine atmospheric aerosol.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28646" y="1547500"/>
            <a:ext cx="830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Chemical On-Line </a:t>
            </a:r>
            <a:r>
              <a:rPr lang="en-US" b="1" dirty="0" err="1"/>
              <a:t>cOmpoSition</a:t>
            </a:r>
            <a:r>
              <a:rPr lang="en-US" b="1" dirty="0"/>
              <a:t> and Source Apportionment of fine </a:t>
            </a:r>
            <a:r>
              <a:rPr lang="en-US" b="1" dirty="0" err="1" smtClean="0"/>
              <a:t>aerosoL</a:t>
            </a:r>
            <a:r>
              <a:rPr lang="en-US" b="1" dirty="0" smtClean="0"/>
              <a:t>, CA16109</a:t>
            </a:r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19" y="125760"/>
            <a:ext cx="5808399" cy="1143000"/>
          </a:xfrm>
        </p:spPr>
        <p:txBody>
          <a:bodyPr>
            <a:noAutofit/>
          </a:bodyPr>
          <a:lstStyle/>
          <a:p>
            <a:pPr algn="l"/>
            <a:r>
              <a:rPr lang="es-ES" dirty="0" smtClean="0"/>
              <a:t>COST </a:t>
            </a:r>
            <a:r>
              <a:rPr lang="es-ES" dirty="0" err="1" smtClean="0"/>
              <a:t>Action</a:t>
            </a:r>
            <a:r>
              <a:rPr lang="es-ES" dirty="0" smtClean="0"/>
              <a:t> COLOSSAL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7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Structure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0322" y="3223367"/>
            <a:ext cx="118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Organic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matter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0322" y="3828166"/>
            <a:ext cx="1092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Black </a:t>
            </a:r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carbon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83416" y="2565006"/>
            <a:ext cx="2798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Quality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assurance of on-line chemical composition of non-refractory fine aerosol measurement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947641" y="3029697"/>
            <a:ext cx="1218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European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overview of fine atmospheric aerosols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55424" y="3259234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apportionment of OA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50129" y="2565006"/>
            <a:ext cx="3069591" cy="40011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50129" y="3218249"/>
            <a:ext cx="3069591" cy="31392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510186" y="2565006"/>
            <a:ext cx="1655676" cy="15432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18554" y="2632985"/>
            <a:ext cx="558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WG1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118553" y="3241304"/>
            <a:ext cx="558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WG2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555425" y="3844265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Refractory fine aerosol fraction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150130" y="3794313"/>
            <a:ext cx="3069591" cy="31392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118554" y="3817361"/>
            <a:ext cx="558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WG3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527909" y="3167980"/>
            <a:ext cx="558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WG4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1051367" y="2470820"/>
            <a:ext cx="5316228" cy="55191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396513" y="2861161"/>
            <a:ext cx="1971081" cy="8035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418425" y="2765061"/>
            <a:ext cx="1930431" cy="39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373570" y="2866789"/>
            <a:ext cx="380333" cy="136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051366" y="3146241"/>
            <a:ext cx="4427220" cy="447415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051365" y="3720265"/>
            <a:ext cx="4596353" cy="468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4282389" y="2421804"/>
            <a:ext cx="4034027" cy="1819922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76894" y="2260112"/>
            <a:ext cx="260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Non-</a:t>
            </a:r>
            <a:r>
              <a:rPr lang="es-ES" sz="12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refractory</a:t>
            </a:r>
            <a:r>
              <a:rPr lang="es-E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fine aerosol</a:t>
            </a:r>
            <a:endParaRPr lang="es-E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350322" y="2626561"/>
            <a:ext cx="6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Sulfate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459777" y="3223367"/>
            <a:ext cx="96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Ammonium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001854" y="2204864"/>
            <a:ext cx="95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Fine aerosol</a:t>
            </a:r>
            <a:endParaRPr lang="es-ES" sz="12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969125" y="2626561"/>
            <a:ext cx="6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Nitrate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23601" y="1617087"/>
            <a:ext cx="749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Chemical On-Line </a:t>
            </a:r>
            <a:r>
              <a:rPr lang="en-US" dirty="0" err="1"/>
              <a:t>cOmpoSition</a:t>
            </a:r>
            <a:r>
              <a:rPr lang="en-US" dirty="0"/>
              <a:t> and Source Apportionment of fine </a:t>
            </a:r>
            <a:r>
              <a:rPr lang="en-US" dirty="0" err="1" smtClean="0"/>
              <a:t>aerosoL</a:t>
            </a:r>
            <a:endParaRPr lang="es-ES" dirty="0"/>
          </a:p>
        </p:txBody>
      </p:sp>
      <p:sp>
        <p:nvSpPr>
          <p:cNvPr id="41" name="40 Rectángulo"/>
          <p:cNvSpPr/>
          <p:nvPr/>
        </p:nvSpPr>
        <p:spPr>
          <a:xfrm>
            <a:off x="550024" y="4445738"/>
            <a:ext cx="248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instrumentation: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035001" y="5154485"/>
            <a:ext cx="48793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Aerosol Chemical Speciation Monitor (ACSM)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715727" y="4878452"/>
            <a:ext cx="723397" cy="349702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WG1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715726" y="5369599"/>
            <a:ext cx="723397" cy="349702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WG2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717335" y="5871701"/>
            <a:ext cx="723397" cy="349702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WG3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035001" y="5677220"/>
            <a:ext cx="48793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Aethalometer</a:t>
            </a:r>
            <a:endParaRPr lang="en-US" dirty="0" smtClean="0"/>
          </a:p>
        </p:txBody>
      </p:sp>
      <p:sp>
        <p:nvSpPr>
          <p:cNvPr id="47" name="46 Rectángulo"/>
          <p:cNvSpPr/>
          <p:nvPr/>
        </p:nvSpPr>
        <p:spPr>
          <a:xfrm>
            <a:off x="7528980" y="5428516"/>
            <a:ext cx="723397" cy="349702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WG4</a:t>
            </a:r>
          </a:p>
        </p:txBody>
      </p:sp>
      <p:cxnSp>
        <p:nvCxnSpPr>
          <p:cNvPr id="48" name="47 Conector recto"/>
          <p:cNvCxnSpPr>
            <a:stCxn id="43" idx="3"/>
            <a:endCxn id="42" idx="1"/>
          </p:cNvCxnSpPr>
          <p:nvPr/>
        </p:nvCxnSpPr>
        <p:spPr>
          <a:xfrm>
            <a:off x="1439124" y="5053303"/>
            <a:ext cx="595877" cy="28584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44" idx="3"/>
            <a:endCxn id="42" idx="1"/>
          </p:cNvCxnSpPr>
          <p:nvPr/>
        </p:nvCxnSpPr>
        <p:spPr>
          <a:xfrm flipV="1">
            <a:off x="1439123" y="5339151"/>
            <a:ext cx="595878" cy="2052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1439123" y="5875984"/>
            <a:ext cx="595878" cy="2052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6914646" y="5357769"/>
            <a:ext cx="595877" cy="28584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6914645" y="5643617"/>
            <a:ext cx="595878" cy="2052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5624290" y="2626561"/>
            <a:ext cx="805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Chloride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4" name="15 Rectángulo"/>
          <p:cNvSpPr/>
          <p:nvPr/>
        </p:nvSpPr>
        <p:spPr>
          <a:xfrm>
            <a:off x="395536" y="2452058"/>
            <a:ext cx="539017" cy="174978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55" name="13 Rectángulo"/>
          <p:cNvSpPr/>
          <p:nvPr/>
        </p:nvSpPr>
        <p:spPr>
          <a:xfrm rot="16200000">
            <a:off x="-240176" y="3199859"/>
            <a:ext cx="1789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Management Committee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Structure</a:t>
            </a:r>
            <a:endParaRPr lang="es-ES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67544" y="1954867"/>
            <a:ext cx="10584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Chair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smtClean="0"/>
              <a:t>María Cruz</a:t>
            </a:r>
          </a:p>
          <a:p>
            <a:pPr algn="ctr"/>
            <a:r>
              <a:rPr lang="es-ES" sz="1100" dirty="0" smtClean="0"/>
              <a:t>Minguillón</a:t>
            </a:r>
          </a:p>
        </p:txBody>
      </p:sp>
      <p:pic>
        <p:nvPicPr>
          <p:cNvPr id="55" name="Picture 4" descr="http://www.costcolossal.eu/wp-content/uploads/2017/06/Oliver-Favez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3851920" y="2509390"/>
            <a:ext cx="854812" cy="10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www.costcolossal.eu/wp-content/uploads/2017/06/David-Gr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4028" r="32347" b="39714"/>
          <a:stretch/>
        </p:blipFill>
        <p:spPr bwMode="auto">
          <a:xfrm>
            <a:off x="5118904" y="2505955"/>
            <a:ext cx="850405" cy="10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costcolossal.eu/wp-content/uploads/2017/06/stefania-filardon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/>
        </p:blipFill>
        <p:spPr bwMode="auto">
          <a:xfrm>
            <a:off x="6667077" y="2512985"/>
            <a:ext cx="857250" cy="10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://www.costcolossal.eu/wp-content/uploads/2017/06/Jurgita-Ova.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7884368" y="2515842"/>
            <a:ext cx="857250" cy="10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www.costcolossal.eu/wp-content/uploads/2017/06/Grisa-Mocni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3849482" y="4744365"/>
            <a:ext cx="857250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://www.costcolossal.eu/wp-content/uploads/2017/06/Anne-Kasper-Gieb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5154910" y="4744365"/>
            <a:ext cx="857250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www.costcolossal.eu/wp-content/uploads/2017/06/andres-alastue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0"/>
          <a:stretch/>
        </p:blipFill>
        <p:spPr bwMode="auto">
          <a:xfrm>
            <a:off x="7850812" y="4740835"/>
            <a:ext cx="857250" cy="10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www.costcolossal.eu/wp-content/uploads/2017/06/Stephen-Plat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 bwMode="auto">
          <a:xfrm>
            <a:off x="6667079" y="4740835"/>
            <a:ext cx="8572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http://www.costcolossal.eu/wp-content/uploads/2017/06/Veronique-Rif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565458" y="2962979"/>
            <a:ext cx="857250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2" descr="http://www.costcolossal.eu/wp-content/uploads/2017/06/dunja-sokolovic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1951467" y="2962979"/>
            <a:ext cx="857250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" descr="http://www.costcolossal.eu/wp-content/uploads/2017/06/Axcel-Eriksso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 bwMode="auto">
          <a:xfrm>
            <a:off x="565458" y="4725144"/>
            <a:ext cx="8572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6" descr="http://www.costcolossal.eu/wp-content/uploads/2017/06/Luminit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 bwMode="auto">
          <a:xfrm>
            <a:off x="1986558" y="4725144"/>
            <a:ext cx="8572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2" descr="http://www.costcolossal.eu/wp-content/uploads/2017/06/Mari-Cruz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-1" r="5865" b="25815"/>
          <a:stretch/>
        </p:blipFill>
        <p:spPr bwMode="auto">
          <a:xfrm>
            <a:off x="565458" y="1021609"/>
            <a:ext cx="868382" cy="10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96000"/>
                    </a14:imgEffect>
                    <a14:imgEffect>
                      <a14:brightnessContrast bright="28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10527" r="24012" b="8516"/>
          <a:stretch/>
        </p:blipFill>
        <p:spPr bwMode="auto">
          <a:xfrm>
            <a:off x="1917307" y="1021609"/>
            <a:ext cx="846667" cy="10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69 CuadroTexto"/>
          <p:cNvSpPr txBox="1"/>
          <p:nvPr/>
        </p:nvSpPr>
        <p:spPr>
          <a:xfrm>
            <a:off x="1785401" y="1961995"/>
            <a:ext cx="10584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Vice-</a:t>
            </a: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Chair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smtClean="0"/>
              <a:t>André</a:t>
            </a:r>
          </a:p>
          <a:p>
            <a:pPr algn="ctr"/>
            <a:r>
              <a:rPr lang="es-ES" sz="1100" dirty="0" err="1" smtClean="0"/>
              <a:t>Prévôt</a:t>
            </a:r>
            <a:endParaRPr lang="es-ES" sz="1100" dirty="0" smtClean="0"/>
          </a:p>
        </p:txBody>
      </p:sp>
      <p:sp>
        <p:nvSpPr>
          <p:cNvPr id="70" name="70 CuadroTexto"/>
          <p:cNvSpPr txBox="1"/>
          <p:nvPr/>
        </p:nvSpPr>
        <p:spPr>
          <a:xfrm>
            <a:off x="3707904" y="3448399"/>
            <a:ext cx="11890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WG1 Leader</a:t>
            </a:r>
          </a:p>
          <a:p>
            <a:pPr algn="ctr"/>
            <a:r>
              <a:rPr lang="es-ES" sz="1100" dirty="0" smtClean="0"/>
              <a:t>Olivier</a:t>
            </a:r>
          </a:p>
          <a:p>
            <a:pPr algn="ctr"/>
            <a:r>
              <a:rPr lang="es-ES" sz="1100" dirty="0" err="1" smtClean="0"/>
              <a:t>Favez</a:t>
            </a:r>
            <a:endParaRPr lang="es-ES" sz="1100" dirty="0" smtClean="0"/>
          </a:p>
        </p:txBody>
      </p:sp>
      <p:sp>
        <p:nvSpPr>
          <p:cNvPr id="71" name="71 CuadroTexto"/>
          <p:cNvSpPr txBox="1"/>
          <p:nvPr/>
        </p:nvSpPr>
        <p:spPr>
          <a:xfrm>
            <a:off x="4788024" y="3528718"/>
            <a:ext cx="15121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WG1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Sub-Leader Twitter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</a:t>
            </a:r>
          </a:p>
          <a:p>
            <a:pPr algn="ctr"/>
            <a:r>
              <a:rPr lang="es-ES" sz="1100" dirty="0" smtClean="0"/>
              <a:t>David Green</a:t>
            </a:r>
            <a:endParaRPr lang="es-ES" sz="1100" dirty="0" smtClean="0"/>
          </a:p>
        </p:txBody>
      </p:sp>
      <p:sp>
        <p:nvSpPr>
          <p:cNvPr id="72" name="72 CuadroTexto"/>
          <p:cNvSpPr txBox="1"/>
          <p:nvPr/>
        </p:nvSpPr>
        <p:spPr>
          <a:xfrm>
            <a:off x="6444208" y="3466343"/>
            <a:ext cx="11890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WG2 Leader</a:t>
            </a:r>
          </a:p>
          <a:p>
            <a:pPr algn="ctr"/>
            <a:r>
              <a:rPr lang="es-ES" sz="1100" dirty="0" err="1" smtClean="0"/>
              <a:t>Stefania</a:t>
            </a:r>
            <a:endParaRPr lang="es-ES" sz="1100" dirty="0" smtClean="0"/>
          </a:p>
          <a:p>
            <a:pPr algn="ctr"/>
            <a:r>
              <a:rPr lang="es-ES" sz="1100" dirty="0" err="1" smtClean="0"/>
              <a:t>Gilardoni</a:t>
            </a:r>
            <a:endParaRPr lang="es-ES" sz="1100" dirty="0" smtClean="0"/>
          </a:p>
        </p:txBody>
      </p:sp>
      <p:sp>
        <p:nvSpPr>
          <p:cNvPr id="73" name="73 CuadroTexto"/>
          <p:cNvSpPr txBox="1"/>
          <p:nvPr/>
        </p:nvSpPr>
        <p:spPr>
          <a:xfrm>
            <a:off x="7308305" y="3528718"/>
            <a:ext cx="18790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WG2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Sub-Leader      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ITC CG </a:t>
            </a: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err="1" smtClean="0"/>
              <a:t>Jurgita</a:t>
            </a:r>
            <a:r>
              <a:rPr lang="es-ES" sz="1100" dirty="0" smtClean="0"/>
              <a:t> </a:t>
            </a:r>
            <a:r>
              <a:rPr lang="es-ES" sz="1100" dirty="0" err="1" smtClean="0"/>
              <a:t>Ovadnevaite</a:t>
            </a:r>
            <a:endParaRPr lang="es-ES" sz="1100" dirty="0" smtClean="0"/>
          </a:p>
        </p:txBody>
      </p:sp>
      <p:sp>
        <p:nvSpPr>
          <p:cNvPr id="74" name="74 CuadroTexto"/>
          <p:cNvSpPr txBox="1"/>
          <p:nvPr/>
        </p:nvSpPr>
        <p:spPr>
          <a:xfrm>
            <a:off x="3707904" y="5684736"/>
            <a:ext cx="11890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WG3 Leader</a:t>
            </a:r>
          </a:p>
          <a:p>
            <a:pPr algn="ctr"/>
            <a:r>
              <a:rPr lang="es-ES" sz="1100" dirty="0" err="1" smtClean="0"/>
              <a:t>Griša</a:t>
            </a:r>
            <a:endParaRPr lang="es-ES" sz="1100" dirty="0" smtClean="0"/>
          </a:p>
          <a:p>
            <a:pPr algn="ctr"/>
            <a:r>
              <a:rPr lang="es-ES" sz="1100" dirty="0" err="1" smtClean="0"/>
              <a:t>Močnik</a:t>
            </a:r>
            <a:endParaRPr lang="es-ES" sz="1100" dirty="0" smtClean="0"/>
          </a:p>
        </p:txBody>
      </p:sp>
      <p:sp>
        <p:nvSpPr>
          <p:cNvPr id="75" name="75 CuadroTexto"/>
          <p:cNvSpPr txBox="1"/>
          <p:nvPr/>
        </p:nvSpPr>
        <p:spPr>
          <a:xfrm>
            <a:off x="4788024" y="5685428"/>
            <a:ext cx="151216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WG3 Sub-Leader</a:t>
            </a:r>
          </a:p>
          <a:p>
            <a:pPr algn="ctr"/>
            <a:r>
              <a:rPr lang="es-ES" sz="1100" dirty="0" err="1" smtClean="0"/>
              <a:t>Anne</a:t>
            </a:r>
            <a:endParaRPr lang="es-ES" sz="1100" dirty="0" smtClean="0"/>
          </a:p>
          <a:p>
            <a:pPr algn="ctr"/>
            <a:r>
              <a:rPr lang="es-ES" sz="1100" dirty="0" err="1" smtClean="0"/>
              <a:t>Kasper-Giebl</a:t>
            </a:r>
            <a:endParaRPr lang="es-ES" sz="1100" dirty="0" smtClean="0"/>
          </a:p>
        </p:txBody>
      </p:sp>
      <p:sp>
        <p:nvSpPr>
          <p:cNvPr id="76" name="76 CuadroTexto"/>
          <p:cNvSpPr txBox="1"/>
          <p:nvPr/>
        </p:nvSpPr>
        <p:spPr>
          <a:xfrm>
            <a:off x="6444209" y="5681897"/>
            <a:ext cx="11890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WG4 Leader</a:t>
            </a:r>
          </a:p>
          <a:p>
            <a:pPr algn="ctr"/>
            <a:r>
              <a:rPr lang="es-ES" sz="1100" dirty="0" smtClean="0"/>
              <a:t>Stephen</a:t>
            </a:r>
          </a:p>
          <a:p>
            <a:pPr algn="ctr"/>
            <a:r>
              <a:rPr lang="es-ES" sz="1100" dirty="0" err="1" smtClean="0"/>
              <a:t>Platt</a:t>
            </a:r>
            <a:endParaRPr lang="es-ES" sz="1100" dirty="0" smtClean="0"/>
          </a:p>
        </p:txBody>
      </p:sp>
      <p:sp>
        <p:nvSpPr>
          <p:cNvPr id="77" name="77 CuadroTexto"/>
          <p:cNvSpPr txBox="1"/>
          <p:nvPr/>
        </p:nvSpPr>
        <p:spPr>
          <a:xfrm>
            <a:off x="7524329" y="5682589"/>
            <a:ext cx="151216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WG4 Sub-Leader</a:t>
            </a:r>
          </a:p>
          <a:p>
            <a:pPr algn="ctr"/>
            <a:r>
              <a:rPr lang="es-ES" sz="1100" dirty="0" smtClean="0"/>
              <a:t>Andrés</a:t>
            </a:r>
          </a:p>
          <a:p>
            <a:pPr algn="ctr"/>
            <a:r>
              <a:rPr lang="es-ES" sz="1100" dirty="0" err="1" smtClean="0"/>
              <a:t>Alastuey</a:t>
            </a:r>
            <a:endParaRPr lang="es-ES" sz="1100" dirty="0" smtClean="0"/>
          </a:p>
        </p:txBody>
      </p:sp>
      <p:sp>
        <p:nvSpPr>
          <p:cNvPr id="78" name="78 CuadroTexto"/>
          <p:cNvSpPr txBox="1"/>
          <p:nvPr/>
        </p:nvSpPr>
        <p:spPr>
          <a:xfrm>
            <a:off x="251521" y="3899083"/>
            <a:ext cx="15338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STSM </a:t>
            </a: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Coordinator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err="1" smtClean="0"/>
              <a:t>Véronique</a:t>
            </a:r>
            <a:endParaRPr lang="es-ES" sz="1100" dirty="0" smtClean="0"/>
          </a:p>
          <a:p>
            <a:pPr algn="ctr"/>
            <a:r>
              <a:rPr lang="es-ES" sz="1100" dirty="0" err="1" smtClean="0"/>
              <a:t>Riffault</a:t>
            </a:r>
            <a:endParaRPr lang="es-ES" sz="1100" dirty="0" smtClean="0"/>
          </a:p>
        </p:txBody>
      </p:sp>
      <p:sp>
        <p:nvSpPr>
          <p:cNvPr id="79" name="79 CuadroTexto"/>
          <p:cNvSpPr txBox="1"/>
          <p:nvPr/>
        </p:nvSpPr>
        <p:spPr>
          <a:xfrm>
            <a:off x="1741976" y="3899083"/>
            <a:ext cx="13178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Dissemination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err="1" smtClean="0"/>
              <a:t>Dunja</a:t>
            </a:r>
            <a:endParaRPr lang="es-ES" sz="1100" dirty="0" smtClean="0"/>
          </a:p>
          <a:p>
            <a:pPr algn="ctr"/>
            <a:r>
              <a:rPr lang="es-ES" sz="1100" dirty="0" err="1" smtClean="0"/>
              <a:t>Sokolovic</a:t>
            </a:r>
            <a:endParaRPr lang="es-ES" sz="1100" dirty="0" smtClean="0"/>
          </a:p>
        </p:txBody>
      </p:sp>
      <p:sp>
        <p:nvSpPr>
          <p:cNvPr id="80" name="80 CuadroTexto"/>
          <p:cNvSpPr txBox="1"/>
          <p:nvPr/>
        </p:nvSpPr>
        <p:spPr>
          <a:xfrm>
            <a:off x="251521" y="5661248"/>
            <a:ext cx="14904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ECIs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1100" dirty="0" smtClean="0"/>
              <a:t>Axel</a:t>
            </a:r>
          </a:p>
          <a:p>
            <a:pPr algn="ctr"/>
            <a:r>
              <a:rPr lang="es-ES" sz="1100" dirty="0" err="1" smtClean="0"/>
              <a:t>Eriksson</a:t>
            </a:r>
            <a:endParaRPr lang="es-ES" sz="1100" dirty="0" smtClean="0"/>
          </a:p>
        </p:txBody>
      </p:sp>
      <p:sp>
        <p:nvSpPr>
          <p:cNvPr id="81" name="81 CuadroTexto"/>
          <p:cNvSpPr txBox="1"/>
          <p:nvPr/>
        </p:nvSpPr>
        <p:spPr>
          <a:xfrm>
            <a:off x="1691680" y="5661248"/>
            <a:ext cx="14401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Gender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Balance</a:t>
            </a:r>
          </a:p>
          <a:p>
            <a:pPr algn="ctr"/>
            <a:r>
              <a:rPr lang="es-ES" sz="1100" dirty="0" err="1" smtClean="0"/>
              <a:t>Luminita</a:t>
            </a:r>
            <a:endParaRPr lang="es-ES" sz="1100" dirty="0" smtClean="0"/>
          </a:p>
          <a:p>
            <a:pPr algn="ctr"/>
            <a:r>
              <a:rPr lang="es-ES" sz="1100" dirty="0" err="1" smtClean="0"/>
              <a:t>Marmureanu</a:t>
            </a:r>
            <a:endParaRPr lang="es-ES" sz="1100" dirty="0" smtClean="0"/>
          </a:p>
        </p:txBody>
      </p:sp>
      <p:sp>
        <p:nvSpPr>
          <p:cNvPr id="82" name="82 Rectángulo redondeado"/>
          <p:cNvSpPr/>
          <p:nvPr/>
        </p:nvSpPr>
        <p:spPr>
          <a:xfrm>
            <a:off x="3707905" y="2340484"/>
            <a:ext cx="2520280" cy="186196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83" name="83 Rectángulo redondeado"/>
          <p:cNvSpPr/>
          <p:nvPr/>
        </p:nvSpPr>
        <p:spPr>
          <a:xfrm>
            <a:off x="6444208" y="2332298"/>
            <a:ext cx="2520280" cy="1861968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84" name="84 Rectángulo redondeado"/>
          <p:cNvSpPr/>
          <p:nvPr/>
        </p:nvSpPr>
        <p:spPr>
          <a:xfrm>
            <a:off x="3707904" y="4575740"/>
            <a:ext cx="2520280" cy="18619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85" name="85 Rectángulo redondeado"/>
          <p:cNvSpPr/>
          <p:nvPr/>
        </p:nvSpPr>
        <p:spPr>
          <a:xfrm>
            <a:off x="6444208" y="4567273"/>
            <a:ext cx="2520280" cy="18619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86" name="86 Rectángulo"/>
          <p:cNvSpPr/>
          <p:nvPr/>
        </p:nvSpPr>
        <p:spPr>
          <a:xfrm>
            <a:off x="3723358" y="2082334"/>
            <a:ext cx="848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WG1</a:t>
            </a:r>
          </a:p>
        </p:txBody>
      </p:sp>
      <p:sp>
        <p:nvSpPr>
          <p:cNvPr id="87" name="87 Rectángulo"/>
          <p:cNvSpPr/>
          <p:nvPr/>
        </p:nvSpPr>
        <p:spPr>
          <a:xfrm>
            <a:off x="6444208" y="2073867"/>
            <a:ext cx="848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WG2</a:t>
            </a:r>
          </a:p>
        </p:txBody>
      </p:sp>
      <p:sp>
        <p:nvSpPr>
          <p:cNvPr id="88" name="88 Rectángulo"/>
          <p:cNvSpPr/>
          <p:nvPr/>
        </p:nvSpPr>
        <p:spPr>
          <a:xfrm>
            <a:off x="3719766" y="4300727"/>
            <a:ext cx="848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WG3</a:t>
            </a:r>
          </a:p>
        </p:txBody>
      </p:sp>
      <p:sp>
        <p:nvSpPr>
          <p:cNvPr id="89" name="89 Rectángulo"/>
          <p:cNvSpPr/>
          <p:nvPr/>
        </p:nvSpPr>
        <p:spPr>
          <a:xfrm>
            <a:off x="6444209" y="4300727"/>
            <a:ext cx="848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WG4</a:t>
            </a:r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0262" y="854831"/>
            <a:ext cx="4586810" cy="11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Participants</a:t>
            </a:r>
            <a:endParaRPr lang="es-ES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9" y="116632"/>
            <a:ext cx="1344641" cy="63113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772"/>
            <a:ext cx="2156023" cy="431206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5796136" y="1125442"/>
            <a:ext cx="237626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+230 </a:t>
            </a:r>
            <a:r>
              <a:rPr lang="es-ES" dirty="0" err="1" smtClean="0"/>
              <a:t>participants</a:t>
            </a: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67544" y="1124744"/>
            <a:ext cx="1584176" cy="36933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32 </a:t>
            </a:r>
            <a:r>
              <a:rPr lang="es-ES" dirty="0" err="1"/>
              <a:t>countries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387026" y="1124744"/>
            <a:ext cx="1977062" cy="36933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76 </a:t>
            </a:r>
            <a:r>
              <a:rPr lang="es-ES" dirty="0" err="1"/>
              <a:t>institutions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3528" y="1672233"/>
            <a:ext cx="8568952" cy="1097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Austria, </a:t>
            </a:r>
            <a:r>
              <a:rPr lang="en-US" sz="1600" dirty="0" smtClean="0">
                <a:solidFill>
                  <a:srgbClr val="820082"/>
                </a:solidFill>
              </a:rPr>
              <a:t>Bosnia and Herzegovina, Bulgaria, Croatia, Cyprus, Czech Republic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Denmark, </a:t>
            </a:r>
            <a:r>
              <a:rPr lang="en-US" sz="1600" dirty="0" smtClean="0">
                <a:solidFill>
                  <a:srgbClr val="820082"/>
                </a:solidFill>
              </a:rPr>
              <a:t>Estonia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Finland, France, Germany, Greece, </a:t>
            </a:r>
            <a:r>
              <a:rPr lang="en-US" sz="1600" dirty="0" smtClean="0">
                <a:solidFill>
                  <a:srgbClr val="820082"/>
                </a:solidFill>
              </a:rPr>
              <a:t>Hungary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Iceland, Ireland, Italy, </a:t>
            </a:r>
            <a:r>
              <a:rPr lang="en-US" sz="1600" dirty="0" smtClean="0">
                <a:solidFill>
                  <a:srgbClr val="820082"/>
                </a:solidFill>
              </a:rPr>
              <a:t>Latvia, Lithuania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Netherlands, Norway</a:t>
            </a:r>
            <a:r>
              <a:rPr lang="en-US" sz="1600" dirty="0" smtClean="0">
                <a:solidFill>
                  <a:srgbClr val="820082"/>
                </a:solidFill>
              </a:rPr>
              <a:t>, Poland, Portugal, Romania, Serbia, Slovenia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Spain, Sweden, Switzerland, </a:t>
            </a:r>
            <a:r>
              <a:rPr lang="en-US" sz="1600" dirty="0" smtClean="0">
                <a:solidFill>
                  <a:srgbClr val="820082"/>
                </a:solidFill>
              </a:rPr>
              <a:t>Turkey</a:t>
            </a:r>
            <a:r>
              <a:rPr lang="en-US" sz="1600" dirty="0" smtClean="0">
                <a:solidFill>
                  <a:srgbClr val="4600A5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United Kingdom, </a:t>
            </a:r>
            <a:r>
              <a:rPr lang="en-US" sz="1600" dirty="0" smtClean="0">
                <a:solidFill>
                  <a:srgbClr val="006600"/>
                </a:solidFill>
              </a:rPr>
              <a:t>Brazil, United States of America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0" y="2769970"/>
            <a:ext cx="6768752" cy="36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5536" y="119675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GB" b="1" dirty="0"/>
              <a:t>Research Coordination </a:t>
            </a:r>
            <a:r>
              <a:rPr lang="en-GB" b="1" dirty="0" smtClean="0"/>
              <a:t>Objectives (1-5)</a:t>
            </a:r>
            <a:endParaRPr lang="es-ES" b="1" dirty="0"/>
          </a:p>
          <a:p>
            <a:pPr lvl="0" algn="just"/>
            <a:endParaRPr lang="en-GB" sz="1400" dirty="0" smtClean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en-GB" dirty="0" smtClean="0"/>
              <a:t>To </a:t>
            </a:r>
            <a:r>
              <a:rPr lang="en-GB" dirty="0"/>
              <a:t>provide clear, evidence-based </a:t>
            </a:r>
            <a:r>
              <a:rPr lang="en-GB" dirty="0">
                <a:solidFill>
                  <a:srgbClr val="FF6600"/>
                </a:solidFill>
              </a:rPr>
              <a:t>guidelines for real-time chemical characterization </a:t>
            </a:r>
            <a:r>
              <a:rPr lang="en-GB" dirty="0"/>
              <a:t>of fine atmospheric aerosols, in terms of measurement protocols and data treatment, which ensures consistent, reproducible and comparable results across Europe.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To provide a homogenized </a:t>
            </a:r>
            <a:r>
              <a:rPr lang="en-GB" dirty="0">
                <a:solidFill>
                  <a:srgbClr val="FF6600"/>
                </a:solidFill>
              </a:rPr>
              <a:t>protocol</a:t>
            </a:r>
            <a:r>
              <a:rPr lang="en-GB" dirty="0"/>
              <a:t> to determine the </a:t>
            </a:r>
            <a:r>
              <a:rPr lang="en-GB" dirty="0">
                <a:solidFill>
                  <a:srgbClr val="FF6600"/>
                </a:solidFill>
              </a:rPr>
              <a:t>source apportionment of fine organic aerosol </a:t>
            </a:r>
            <a:r>
              <a:rPr lang="en-GB" dirty="0"/>
              <a:t>and </a:t>
            </a:r>
            <a:r>
              <a:rPr lang="en-GB" dirty="0">
                <a:solidFill>
                  <a:srgbClr val="FF6600"/>
                </a:solidFill>
              </a:rPr>
              <a:t>black carbon</a:t>
            </a:r>
            <a:r>
              <a:rPr lang="en-GB" dirty="0"/>
              <a:t>, based on real-time measurements of organic mass spectra and light absorption at different wavelengths, respectively.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To coordinate and reinforce </a:t>
            </a:r>
            <a:r>
              <a:rPr lang="en-GB" dirty="0">
                <a:solidFill>
                  <a:srgbClr val="FF6600"/>
                </a:solidFill>
              </a:rPr>
              <a:t>exchanges of scientific research </a:t>
            </a:r>
            <a:r>
              <a:rPr lang="en-GB" dirty="0"/>
              <a:t>necessary to understand factors influencing the concentrations and chemical composition of fine atmospheric aerosols.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To ensure the </a:t>
            </a:r>
            <a:r>
              <a:rPr lang="en-GB" dirty="0">
                <a:solidFill>
                  <a:srgbClr val="FF6600"/>
                </a:solidFill>
              </a:rPr>
              <a:t>good performance of the instrumentation </a:t>
            </a:r>
            <a:r>
              <a:rPr lang="en-GB" dirty="0"/>
              <a:t>used by undertaking </a:t>
            </a:r>
            <a:r>
              <a:rPr lang="en-GB" dirty="0" err="1">
                <a:solidFill>
                  <a:srgbClr val="FF6600"/>
                </a:solidFill>
              </a:rPr>
              <a:t>intercomparison</a:t>
            </a:r>
            <a:r>
              <a:rPr lang="en-GB" dirty="0">
                <a:solidFill>
                  <a:srgbClr val="FF6600"/>
                </a:solidFill>
              </a:rPr>
              <a:t> exercises</a:t>
            </a:r>
            <a:r>
              <a:rPr lang="en-GB" dirty="0"/>
              <a:t>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To develop </a:t>
            </a:r>
            <a:r>
              <a:rPr lang="en-GB" dirty="0">
                <a:solidFill>
                  <a:srgbClr val="FF6600"/>
                </a:solidFill>
              </a:rPr>
              <a:t>quality control and assurance criteria </a:t>
            </a:r>
            <a:r>
              <a:rPr lang="en-GB" dirty="0"/>
              <a:t>and methodologies for the above-mentioned activities and promote their use Europe-wide and globally</a:t>
            </a:r>
            <a:r>
              <a:rPr lang="en-GB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5760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95536" y="119675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GB" b="1" dirty="0"/>
              <a:t>Research Coordination </a:t>
            </a:r>
            <a:r>
              <a:rPr lang="en-GB" b="1" dirty="0" smtClean="0"/>
              <a:t>Objectives (6-10)</a:t>
            </a:r>
            <a:endParaRPr lang="es-ES" b="1" dirty="0"/>
          </a:p>
          <a:p>
            <a:pPr lvl="0" algn="just"/>
            <a:endParaRPr lang="es-ES" sz="1400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6"/>
            </a:pPr>
            <a:r>
              <a:rPr lang="en-GB" dirty="0"/>
              <a:t>To promote the </a:t>
            </a:r>
            <a:r>
              <a:rPr lang="en-GB" dirty="0">
                <a:solidFill>
                  <a:srgbClr val="FF6600"/>
                </a:solidFill>
              </a:rPr>
              <a:t>joint interpretation </a:t>
            </a:r>
            <a:r>
              <a:rPr lang="en-GB" dirty="0"/>
              <a:t>of results at different </a:t>
            </a:r>
            <a:r>
              <a:rPr lang="en-GB" dirty="0">
                <a:solidFill>
                  <a:srgbClr val="FF6600"/>
                </a:solidFill>
              </a:rPr>
              <a:t>European sites</a:t>
            </a:r>
            <a:r>
              <a:rPr lang="en-GB" dirty="0"/>
              <a:t>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6"/>
            </a:pPr>
            <a:r>
              <a:rPr lang="en-GB" dirty="0"/>
              <a:t>To maintain and further build a </a:t>
            </a:r>
            <a:r>
              <a:rPr lang="en-GB" dirty="0">
                <a:solidFill>
                  <a:srgbClr val="FF6600"/>
                </a:solidFill>
              </a:rPr>
              <a:t>network</a:t>
            </a:r>
            <a:r>
              <a:rPr lang="en-GB" dirty="0"/>
              <a:t> of experts, researchers, Early Career Investigators (ECI), and PhD students that allows the achievement of the previous objectives. This will also contribute to the overall skills base.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6"/>
            </a:pPr>
            <a:r>
              <a:rPr lang="en-GB" dirty="0"/>
              <a:t>To </a:t>
            </a:r>
            <a:r>
              <a:rPr lang="en-GB" dirty="0">
                <a:solidFill>
                  <a:srgbClr val="FF6600"/>
                </a:solidFill>
              </a:rPr>
              <a:t>provide data for air quality model </a:t>
            </a:r>
            <a:r>
              <a:rPr lang="en-GB" dirty="0"/>
              <a:t>evaluation and model development which are the basis of air quality related policies.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6"/>
            </a:pPr>
            <a:r>
              <a:rPr lang="en-US" dirty="0"/>
              <a:t>To </a:t>
            </a:r>
            <a:r>
              <a:rPr lang="en-GB" dirty="0">
                <a:solidFill>
                  <a:srgbClr val="FF6600"/>
                </a:solidFill>
              </a:rPr>
              <a:t>bring together the communities </a:t>
            </a:r>
            <a:r>
              <a:rPr lang="en-GB" dirty="0"/>
              <a:t>dealing with black and brown carbon with the ones dealing with chemical composition and source apportionment.</a:t>
            </a:r>
            <a:endParaRPr lang="es-ES" dirty="0"/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arenR" startAt="6"/>
            </a:pPr>
            <a:r>
              <a:rPr lang="en-GB" dirty="0"/>
              <a:t>To recommend to manufacturers </a:t>
            </a:r>
            <a:r>
              <a:rPr lang="en-GB" dirty="0">
                <a:solidFill>
                  <a:srgbClr val="FF6600"/>
                </a:solidFill>
              </a:rPr>
              <a:t>desirable features of instrumentation </a:t>
            </a:r>
            <a:r>
              <a:rPr lang="en-GB" dirty="0"/>
              <a:t>for the determination of real-time chemical characterization and source apportionment of fine atmospheric aerosols.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46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1224</Words>
  <Application>Microsoft Office PowerPoint</Application>
  <PresentationFormat>Presentación en pantalla (4:3)</PresentationFormat>
  <Paragraphs>234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Brush Script MT</vt:lpstr>
      <vt:lpstr>Calibri</vt:lpstr>
      <vt:lpstr>Wingdings</vt:lpstr>
      <vt:lpstr>Tema de Office</vt:lpstr>
      <vt:lpstr>Presentación de PowerPoint</vt:lpstr>
      <vt:lpstr>What is COST</vt:lpstr>
      <vt:lpstr>What is COST</vt:lpstr>
      <vt:lpstr>COST Action COLOSSAL</vt:lpstr>
      <vt:lpstr>Structure</vt:lpstr>
      <vt:lpstr>Structure</vt:lpstr>
      <vt:lpstr>Participants</vt:lpstr>
      <vt:lpstr>Objectives</vt:lpstr>
      <vt:lpstr>Objectives</vt:lpstr>
      <vt:lpstr>Objectives</vt:lpstr>
      <vt:lpstr>Action timeline</vt:lpstr>
      <vt:lpstr>WG1 Activities</vt:lpstr>
      <vt:lpstr>WG1 Activities</vt:lpstr>
      <vt:lpstr>WG2 Activities</vt:lpstr>
      <vt:lpstr>WG2 Activities</vt:lpstr>
      <vt:lpstr>WG3 Activities</vt:lpstr>
      <vt:lpstr>WG3 Activities</vt:lpstr>
      <vt:lpstr>WG4 Activities</vt:lpstr>
      <vt:lpstr>WG4 Activities</vt:lpstr>
      <vt:lpstr>WG4 Activities</vt:lpstr>
      <vt:lpstr>Activities</vt:lpstr>
      <vt:lpstr>Activities</vt:lpstr>
      <vt:lpstr>How to follow</vt:lpstr>
      <vt:lpstr>How to join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On-Line cOmpoSition and Source Apportionment of fine aerosoL</dc:title>
  <dc:creator>M.C. Minguillón</dc:creator>
  <cp:lastModifiedBy>MCMinguillon</cp:lastModifiedBy>
  <cp:revision>220</cp:revision>
  <cp:lastPrinted>2017-09-22T09:53:23Z</cp:lastPrinted>
  <dcterms:created xsi:type="dcterms:W3CDTF">2017-02-24T14:22:03Z</dcterms:created>
  <dcterms:modified xsi:type="dcterms:W3CDTF">2019-05-07T19:51:08Z</dcterms:modified>
</cp:coreProperties>
</file>