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10" r:id="rId3"/>
    <p:sldId id="279" r:id="rId4"/>
    <p:sldId id="288" r:id="rId5"/>
    <p:sldId id="289" r:id="rId6"/>
    <p:sldId id="280" r:id="rId7"/>
    <p:sldId id="290" r:id="rId8"/>
    <p:sldId id="291" r:id="rId9"/>
    <p:sldId id="294" r:id="rId10"/>
    <p:sldId id="295" r:id="rId11"/>
    <p:sldId id="297" r:id="rId12"/>
    <p:sldId id="298" r:id="rId13"/>
    <p:sldId id="299" r:id="rId14"/>
    <p:sldId id="300" r:id="rId15"/>
    <p:sldId id="301" r:id="rId16"/>
    <p:sldId id="284" r:id="rId17"/>
    <p:sldId id="285" r:id="rId18"/>
    <p:sldId id="306" r:id="rId19"/>
    <p:sldId id="293" r:id="rId20"/>
    <p:sldId id="296" r:id="rId21"/>
    <p:sldId id="302" r:id="rId22"/>
    <p:sldId id="275" r:id="rId23"/>
    <p:sldId id="304" r:id="rId24"/>
    <p:sldId id="276" r:id="rId25"/>
    <p:sldId id="292" r:id="rId26"/>
    <p:sldId id="307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Matthew Platt" initials="SMP" lastIdx="1" clrIdx="0">
    <p:extLst>
      <p:ext uri="{19B8F6BF-5375-455C-9EA6-DF929625EA0E}">
        <p15:presenceInfo xmlns:p15="http://schemas.microsoft.com/office/powerpoint/2012/main" userId="S-1-5-21-2045649639-1957279-551596340-67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87F50-A85A-448F-B7D9-6CA96125D70D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1F4FF-3593-40E6-8CA2-9BC649C1F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7625" cy="3598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A5174AA-0B36-477F-8C1E-5521F8AE130E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69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28FC-C7BB-4BBE-9B68-10B1EB4F164F}" type="datetime1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5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34F9-F3E4-499D-8F43-51AD52BC658C}" type="datetime1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4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FE15-64EF-4B56-84D6-79F089A3D236}" type="datetime1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Tap to add title</a:t>
            </a:r>
            <a:endParaRPr lang="nb-NO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602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8B5B3D-CE76-469D-9525-5FEA08F7EE9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153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90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10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AFA1-AB44-49C4-A89B-5173FB775894}" type="datetime1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0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EE5C-AC18-4753-9976-0D2B1194C4DB}" type="datetime1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5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2EAD-D552-4A9C-8DB7-5B86EB0E5637}" type="datetime1">
              <a:rPr lang="en-GB" smtClean="0"/>
              <a:t>03/05/2019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2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BE38-5517-4BA2-8779-F0ADB4B4C60B}" type="datetime1">
              <a:rPr lang="en-GB" smtClean="0"/>
              <a:t>03/05/2019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8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4B00-CD2B-4BA9-A641-22FC180C7FAF}" type="datetime1">
              <a:rPr lang="en-GB" smtClean="0"/>
              <a:t>03/05/2019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0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FE28-F6AE-4BD1-9305-6F3CE960A865}" type="datetime1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7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00E9-E3F4-41C6-A2F6-57B2D24EDB47}" type="datetime1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5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9D6B-8659-42A1-95A3-C6C638CDA1D8}" type="datetime1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08745-7EC4-412B-804C-832CED0E9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4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Tap to add title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1201-E936-4D86-86E7-F18E26A5648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68584"/>
            <a:ext cx="467347" cy="5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4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9DE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bas-submit.nilu.no/Submit-Data/Data-Reporting/Templates/Category/Aerosol/Filter-Absorption-Photometer/level-0/Magee-Instruments/AE33_lev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git.nilu.no/ebas/ebas-io/wikis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git.nilu.no/ebas/ebas-io/blob/master/Examples/ebas_genfile_templates/ebas_genfile_AE33_lev0/ebas_genfile_AE33_template.p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ebas-submit-tool.nilu.no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ebas-submit.nilu.no/software-tools" TargetMode="Externa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6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4.png"/><Relationship Id="rId7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/>
        </p:nvSpPr>
        <p:spPr>
          <a:xfrm>
            <a:off x="838200" y="6350332"/>
            <a:ext cx="3201546" cy="3711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A43F69-5829-406B-BA9D-D1C64087490C}" type="datetime1">
              <a:rPr lang="en-GB" smtClean="0"/>
              <a:pPr/>
              <a:t>03/05/2019</a:t>
            </a:fld>
            <a:endParaRPr lang="en-GB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038599" y="6350332"/>
            <a:ext cx="4802319" cy="3711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4408745-7EC4-412B-804C-832CED0E9036}" type="slidenum">
              <a:rPr lang="en-GB" smtClean="0"/>
              <a:t>1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49330" y="469449"/>
            <a:ext cx="12042888" cy="298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Geneva" pitchFamily="-65" charset="-128"/>
                <a:cs typeface="Geneva" pitchFamily="-65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FF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FF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FF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99FF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8ED5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8ED5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8ED5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8ED5"/>
                </a:solidFill>
                <a:latin typeface="Calibri" pitchFamily="-65" charset="0"/>
                <a:ea typeface="Geneva" pitchFamily="-65" charset="-128"/>
                <a:cs typeface="Geneva" pitchFamily="-65" charset="-128"/>
              </a:defRPr>
            </a:lvl9pPr>
          </a:lstStyle>
          <a:p>
            <a:r>
              <a:rPr lang="en-US" sz="3300" dirty="0">
                <a:latin typeface="Rockwell" panose="02060603020205020403" pitchFamily="18" charset="0"/>
              </a:rPr>
              <a:t>Results from </a:t>
            </a:r>
            <a:r>
              <a:rPr lang="en-US" sz="3300" dirty="0" smtClean="0">
                <a:latin typeface="Rockwell" panose="02060603020205020403" pitchFamily="18" charset="0"/>
              </a:rPr>
              <a:t>EMEP/COLOSSAL/ACRTIS intensive measurement campaign </a:t>
            </a:r>
          </a:p>
          <a:p>
            <a:endParaRPr lang="en-US" sz="2100" dirty="0">
              <a:latin typeface="+mn-lt"/>
            </a:endParaRPr>
          </a:p>
          <a:p>
            <a:r>
              <a:rPr lang="en-US" sz="1800" dirty="0" smtClean="0">
                <a:latin typeface="Rockwell" panose="02060603020205020403" pitchFamily="18" charset="0"/>
              </a:rPr>
              <a:t>Stephen M. Platt, Karl </a:t>
            </a:r>
            <a:r>
              <a:rPr lang="en-US" sz="1800" dirty="0" err="1" smtClean="0">
                <a:latin typeface="Rockwell" panose="02060603020205020403" pitchFamily="18" charset="0"/>
              </a:rPr>
              <a:t>Espen</a:t>
            </a:r>
            <a:r>
              <a:rPr lang="en-US" sz="1800" dirty="0" smtClean="0">
                <a:latin typeface="Rockwell" panose="02060603020205020403" pitchFamily="18" charset="0"/>
              </a:rPr>
              <a:t> Yttri, Wenche Aas, Many Others</a:t>
            </a:r>
          </a:p>
          <a:p>
            <a:endParaRPr lang="en-US" b="0" dirty="0"/>
          </a:p>
          <a:p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9112" y="4551680"/>
            <a:ext cx="8128000" cy="1295388"/>
            <a:chOff x="30480" y="5466766"/>
            <a:chExt cx="6964363" cy="1274382"/>
          </a:xfrm>
        </p:grpSpPr>
        <p:pic>
          <p:nvPicPr>
            <p:cNvPr id="13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ost Colossal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6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29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705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PMF with </a:t>
            </a:r>
            <a:r>
              <a:rPr lang="en-US" sz="3200" dirty="0" err="1" smtClean="0">
                <a:latin typeface="Rockwell" panose="02060603020205020403" pitchFamily="18" charset="0"/>
              </a:rPr>
              <a:t>aethalometer</a:t>
            </a:r>
            <a:r>
              <a:rPr lang="en-US" sz="3200" dirty="0" smtClean="0">
                <a:latin typeface="Rockwell" panose="02060603020205020403" pitchFamily="18" charset="0"/>
              </a:rPr>
              <a:t> data</a:t>
            </a:r>
            <a:endParaRPr lang="en-US" sz="3200" dirty="0">
              <a:latin typeface="Rockwell" panose="020606030202050204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3" y="1585584"/>
            <a:ext cx="6545552" cy="3382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0026" y="1054199"/>
            <a:ext cx="8916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Example PMF output profile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908800" y="1238865"/>
            <a:ext cx="5100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Running using SOFI, although commands (setting up runs, import etc.)  are called from an external script for faster user analysis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We can calculate an aerosol </a:t>
            </a:r>
            <a:r>
              <a:rPr lang="en-GB" dirty="0" err="1">
                <a:solidFill>
                  <a:srgbClr val="0070C0"/>
                </a:solidFill>
              </a:rPr>
              <a:t>aangstroem</a:t>
            </a:r>
            <a:r>
              <a:rPr lang="en-GB" dirty="0">
                <a:solidFill>
                  <a:srgbClr val="0070C0"/>
                </a:solidFill>
              </a:rPr>
              <a:t> exponent (AAE) from the profile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Factors then mapped using the factor derived AAEs (lowest is factor 1 , next is factor 2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AAEs </a:t>
            </a:r>
            <a:r>
              <a:rPr lang="en-GB" dirty="0" smtClean="0">
                <a:solidFill>
                  <a:srgbClr val="0070C0"/>
                </a:solidFill>
              </a:rPr>
              <a:t>not physical results from ‘first principals’, </a:t>
            </a:r>
            <a:r>
              <a:rPr lang="en-GB" dirty="0" smtClean="0">
                <a:solidFill>
                  <a:srgbClr val="0070C0"/>
                </a:solidFill>
              </a:rPr>
              <a:t>rather, a </a:t>
            </a:r>
            <a:r>
              <a:rPr lang="en-GB" dirty="0" smtClean="0">
                <a:solidFill>
                  <a:srgbClr val="0070C0"/>
                </a:solidFill>
              </a:rPr>
              <a:t>best fit to the observed </a:t>
            </a:r>
            <a:r>
              <a:rPr lang="en-GB" dirty="0" smtClean="0">
                <a:solidFill>
                  <a:srgbClr val="0070C0"/>
                </a:solidFill>
              </a:rPr>
              <a:t>data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New approach (not done with pure </a:t>
            </a:r>
            <a:r>
              <a:rPr lang="en-GB" dirty="0" err="1" smtClean="0">
                <a:solidFill>
                  <a:srgbClr val="0070C0"/>
                </a:solidFill>
              </a:rPr>
              <a:t>aethalometer</a:t>
            </a:r>
            <a:r>
              <a:rPr lang="en-GB" dirty="0" smtClean="0">
                <a:solidFill>
                  <a:srgbClr val="0070C0"/>
                </a:solidFill>
              </a:rPr>
              <a:t> data before)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11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Cost Colossal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4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669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213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Investigation of solution space</a:t>
            </a:r>
            <a:endParaRPr lang="en-US" sz="3200" dirty="0">
              <a:latin typeface="Rockwell" panose="020606030202050204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7433" y="682976"/>
            <a:ext cx="1171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AAE provides a very convenient way to investigate the range of solutions, e.g. via multiple repeats/ bootstrapping: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27223" y="1131647"/>
            <a:ext cx="56523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Binned factors after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Resolve rotational ambiguity (e.g. poor factor shape in the small low AAE mode, pink, occurs when the model finds a local minimum by apportioning most low wavelength absorption to factor 2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average the runs in the modal bins to present ideal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(This can be demonstrated as reasonable with synthetic data with known AAE)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760" y="3904047"/>
            <a:ext cx="3164840" cy="2477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10600" y="3968687"/>
            <a:ext cx="319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Re-modelled output from Bucharest with new AAE pair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13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ost Colossal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6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12" y="1340208"/>
            <a:ext cx="4664611" cy="38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8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98" y="1303335"/>
            <a:ext cx="5621442" cy="379893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213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PMF model validation</a:t>
            </a:r>
            <a:endParaRPr lang="en-US" sz="3200" dirty="0">
              <a:latin typeface="Rockwell" panose="020606030202050204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40" y="1303335"/>
            <a:ext cx="6524016" cy="357224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11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Cost Colossal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4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637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13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9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Cost Colossal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2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213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Biomass burning fraction form PMF</a:t>
            </a:r>
            <a:endParaRPr lang="en-US" sz="3200" dirty="0">
              <a:latin typeface="Rockwell" panose="020606030202050204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519" y="840259"/>
            <a:ext cx="9130961" cy="51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7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128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We have a consistent dataset: exact same time period, consistent application of methodology which we hope can be useful to the modeling community including traditional and novel approaches and a large number of sites</a:t>
            </a:r>
          </a:p>
          <a:p>
            <a:r>
              <a:rPr lang="en-US" dirty="0" smtClean="0"/>
              <a:t>Aim is to have all data on EBAS as the best solution for long term archiving with accessible meta data</a:t>
            </a:r>
          </a:p>
          <a:p>
            <a:r>
              <a:rPr lang="en-US" dirty="0" smtClean="0"/>
              <a:t>You can also send me / Wenche an email and we can try to provide a customized output file (</a:t>
            </a:r>
            <a:r>
              <a:rPr lang="en-US" dirty="0" err="1" smtClean="0"/>
              <a:t>wrt</a:t>
            </a:r>
            <a:r>
              <a:rPr lang="en-US" dirty="0" smtClean="0"/>
              <a:t>. components, time resolution, formats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14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213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Options for dissemination</a:t>
            </a:r>
            <a:endParaRPr lang="en-US" sz="3200" dirty="0">
              <a:latin typeface="Rockwell" panose="020606030202050204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9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Cost Colossal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2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673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244" y="-58928"/>
            <a:ext cx="8383739" cy="798605"/>
          </a:xfrm>
        </p:spPr>
        <p:txBody>
          <a:bodyPr/>
          <a:lstStyle/>
          <a:p>
            <a:r>
              <a:rPr lang="nb-NO" dirty="0" smtClean="0"/>
              <a:t>Challenges with the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65" y="598253"/>
            <a:ext cx="11467070" cy="3960440"/>
          </a:xfrm>
        </p:spPr>
        <p:txBody>
          <a:bodyPr/>
          <a:lstStyle/>
          <a:p>
            <a:pPr marL="457200" indent="-457200"/>
            <a:r>
              <a:rPr lang="en-GB" sz="2800" dirty="0"/>
              <a:t>Template new and somewhat overwhelming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dirty="0"/>
              <a:t>Need skills in scripting: convert the files to Nasa Ames format and calculate </a:t>
            </a:r>
            <a:r>
              <a:rPr lang="en-GB" dirty="0" smtClean="0"/>
              <a:t>attenuation- </a:t>
            </a:r>
            <a:r>
              <a:rPr lang="en-GB" dirty="0"/>
              <a:t>and absorption coefficients</a:t>
            </a:r>
          </a:p>
          <a:p>
            <a:pPr marL="457200" indent="-457200"/>
            <a:r>
              <a:rPr lang="en-GB" sz="2800" dirty="0"/>
              <a:t>Metadata not always intuitive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dirty="0"/>
              <a:t>Sometimes default template values used and not the instrument specific ones (</a:t>
            </a:r>
            <a:r>
              <a:rPr lang="en-GB" dirty="0" smtClean="0"/>
              <a:t>i.e. </a:t>
            </a:r>
            <a:r>
              <a:rPr lang="en-GB" dirty="0"/>
              <a:t>the m</a:t>
            </a:r>
            <a:r>
              <a:rPr lang="en-US" dirty="0" err="1"/>
              <a:t>ulti</a:t>
            </a:r>
            <a:r>
              <a:rPr lang="en-US" dirty="0"/>
              <a:t>-scattering correction factor </a:t>
            </a:r>
            <a:r>
              <a:rPr lang="en-GB" dirty="0"/>
              <a:t>)</a:t>
            </a:r>
          </a:p>
          <a:p>
            <a:pPr marL="457200" indent="-457200"/>
            <a:r>
              <a:rPr lang="en-GB" sz="2800" dirty="0"/>
              <a:t>Units not same in instrument </a:t>
            </a:r>
            <a:r>
              <a:rPr lang="en-GB" sz="2800" dirty="0" smtClean="0"/>
              <a:t>as defined </a:t>
            </a:r>
            <a:r>
              <a:rPr lang="en-GB" sz="2800" dirty="0"/>
              <a:t>in EBAS</a:t>
            </a:r>
          </a:p>
          <a:p>
            <a:pPr marL="457200" indent="-457200"/>
            <a:r>
              <a:rPr lang="en-GB" sz="2800" dirty="0"/>
              <a:t>Missing flags, especially  684 (zero air span)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21654"/>
          <a:stretch/>
        </p:blipFill>
        <p:spPr>
          <a:xfrm>
            <a:off x="3240081" y="4058775"/>
            <a:ext cx="8570233" cy="22975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2429" y="4356727"/>
            <a:ext cx="2603562" cy="1600438"/>
          </a:xfrm>
          <a:prstGeom prst="rect">
            <a:avLst/>
          </a:prstGeom>
          <a:solidFill>
            <a:srgbClr val="93CDDD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https://ebas-submit.nilu.no/Submit-Data/Data-Reporting/Templates/Category/Aerosol/Filter-Absorption-Photometer/level-0/Magee-Instruments/AE33_lev0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3083-167A-4D46-A329-2A65C9FE2493}" type="datetime1">
              <a:rPr lang="en-GB" smtClean="0"/>
              <a:t>03/05/2019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15</a:t>
            </a:fld>
            <a:endParaRPr lang="en-GB"/>
          </a:p>
        </p:txBody>
      </p:sp>
      <p:pic>
        <p:nvPicPr>
          <p:cNvPr id="9" name="Picture 8" descr="Cost Colossa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33" y="103440"/>
            <a:ext cx="2859070" cy="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NILU-logo i PNG-format (transparent) 100x120 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" y="68236"/>
            <a:ext cx="525667" cy="6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4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68" y="0"/>
            <a:ext cx="10515600" cy="1325563"/>
          </a:xfrm>
        </p:spPr>
        <p:txBody>
          <a:bodyPr/>
          <a:lstStyle/>
          <a:p>
            <a:r>
              <a:rPr lang="nb-NO" dirty="0" smtClean="0"/>
              <a:t>Software to help with data reporting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68" y="1295272"/>
            <a:ext cx="7655010" cy="43513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New python example script to convert AE33 files to Nasa Ames. Thanks to Athina Kalogridi from NCSR </a:t>
            </a:r>
            <a:r>
              <a:rPr lang="en-GB" dirty="0" err="1" smtClean="0"/>
              <a:t>Demokritos</a:t>
            </a:r>
            <a:r>
              <a:rPr lang="en-GB" dirty="0" smtClean="0"/>
              <a:t>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100" dirty="0" smtClean="0">
                <a:hlinkClick r:id="rId2"/>
              </a:rPr>
              <a:t>https://git.nilu.no/ebas/ebas-io/blob/master/Examples/ebas_genfile_templates/ ebas_genfile_AE33_lev0/ebas_genfile_AE33_template.py</a:t>
            </a:r>
            <a:r>
              <a:rPr lang="en-GB" sz="2100" dirty="0" smtClean="0"/>
              <a:t>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100" dirty="0"/>
              <a:t>e</a:t>
            </a:r>
            <a:r>
              <a:rPr lang="nb-NO" sz="2100" dirty="0" smtClean="0"/>
              <a:t>bas-</a:t>
            </a:r>
            <a:r>
              <a:rPr lang="nb-NO" sz="2100" dirty="0" err="1" smtClean="0"/>
              <a:t>io</a:t>
            </a:r>
            <a:r>
              <a:rPr lang="nb-NO" sz="2100" dirty="0" smtClean="0"/>
              <a:t> </a:t>
            </a:r>
            <a:r>
              <a:rPr lang="nb-NO" sz="2100" dirty="0" err="1" smtClean="0"/>
              <a:t>module</a:t>
            </a:r>
            <a:r>
              <a:rPr lang="nb-NO" sz="2100" dirty="0" smtClean="0"/>
              <a:t> </a:t>
            </a:r>
            <a:r>
              <a:rPr lang="nb-NO" sz="2100" dirty="0"/>
              <a:t>(</a:t>
            </a:r>
            <a:r>
              <a:rPr lang="nb-NO" sz="2100" u="sng" dirty="0">
                <a:hlinkClick r:id="rId3"/>
              </a:rPr>
              <a:t>https://git.nilu.no/ebas/ebas-io/wikis</a:t>
            </a:r>
            <a:r>
              <a:rPr lang="nb-NO" sz="2100" dirty="0"/>
              <a:t>)</a:t>
            </a:r>
          </a:p>
          <a:p>
            <a:endParaRPr lang="en-GB" dirty="0" smtClean="0"/>
          </a:p>
          <a:p>
            <a:r>
              <a:rPr lang="en-GB" dirty="0" smtClean="0"/>
              <a:t>Script for converting AE31 in </a:t>
            </a:r>
            <a:r>
              <a:rPr lang="en-GB" dirty="0" err="1" smtClean="0"/>
              <a:t>LabView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ebas-submit.nilu.no/software-tools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Tool for reporting ACSM (EETA v2.6) </a:t>
            </a:r>
            <a:endParaRPr lang="en-GB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to be updated </a:t>
            </a:r>
          </a:p>
          <a:p>
            <a:endParaRPr lang="en-GB" dirty="0" smtClean="0"/>
          </a:p>
          <a:p>
            <a:r>
              <a:rPr lang="en-GB" dirty="0" smtClean="0"/>
              <a:t>Check files using submission tool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hlinkClick r:id="rId5"/>
              </a:rPr>
              <a:t>https://ebas-submit-tool.nilu.no</a:t>
            </a:r>
            <a:r>
              <a:rPr lang="en-GB" dirty="0" smtClean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Update the error </a:t>
            </a:r>
            <a:r>
              <a:rPr lang="en-GB" dirty="0" err="1" smtClean="0"/>
              <a:t>meassages</a:t>
            </a:r>
            <a:r>
              <a:rPr lang="en-GB" dirty="0" smtClean="0"/>
              <a:t> for ACSM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856" y="4394107"/>
            <a:ext cx="3886705" cy="226069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3496" y="1295272"/>
            <a:ext cx="4020065" cy="1249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5470" y="5873513"/>
            <a:ext cx="86369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If you have scripts to be shared, </a:t>
            </a:r>
            <a:r>
              <a:rPr lang="nb-NO" dirty="0" smtClean="0"/>
              <a:t>especially non-Igor! contact </a:t>
            </a:r>
            <a:r>
              <a:rPr lang="nb-NO" dirty="0" smtClean="0"/>
              <a:t>the ebas team (ebas@nilu.no)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1935" y="2834528"/>
            <a:ext cx="3901626" cy="1411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46D2-9DDC-4EDD-B81E-A41A30FC7488}" type="datetime1">
              <a:rPr lang="en-GB" smtClean="0"/>
              <a:t>03/05/2019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16</a:t>
            </a:fld>
            <a:endParaRPr lang="en-GB"/>
          </a:p>
        </p:txBody>
      </p:sp>
      <p:pic>
        <p:nvPicPr>
          <p:cNvPr id="11" name="Picture 10" descr="Cost Colossal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33" y="103440"/>
            <a:ext cx="2859070" cy="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NILU-logo i PNG-format (transparent) 100x120 p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" y="68236"/>
            <a:ext cx="525667" cy="6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6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40" y="1246505"/>
            <a:ext cx="10515600" cy="4351338"/>
          </a:xfrm>
        </p:spPr>
        <p:txBody>
          <a:bodyPr/>
          <a:lstStyle/>
          <a:p>
            <a:r>
              <a:rPr lang="en-US" dirty="0" smtClean="0"/>
              <a:t>All sites with correct data format have been </a:t>
            </a:r>
            <a:r>
              <a:rPr lang="en-US" dirty="0" err="1" smtClean="0"/>
              <a:t>analysed</a:t>
            </a:r>
            <a:r>
              <a:rPr lang="en-US" dirty="0" smtClean="0"/>
              <a:t> with respect to absorption, </a:t>
            </a:r>
            <a:r>
              <a:rPr lang="en-US" dirty="0" err="1" smtClean="0"/>
              <a:t>levo</a:t>
            </a:r>
            <a:r>
              <a:rPr lang="en-US" dirty="0" smtClean="0"/>
              <a:t>, EC. </a:t>
            </a:r>
          </a:p>
          <a:p>
            <a:r>
              <a:rPr lang="en-US" dirty="0" err="1" smtClean="0"/>
              <a:t>Aethalometer</a:t>
            </a:r>
            <a:r>
              <a:rPr lang="en-US" dirty="0" smtClean="0"/>
              <a:t> model source apportionment also done for these sites, dependence on a priori inputs demonstrates the need for new approaches</a:t>
            </a:r>
          </a:p>
          <a:p>
            <a:r>
              <a:rPr lang="en-US" dirty="0" smtClean="0"/>
              <a:t>PMF successfully applied to many sites to yield information on both the time series and the </a:t>
            </a:r>
            <a:r>
              <a:rPr lang="en-US" dirty="0" err="1" smtClean="0"/>
              <a:t>Aangstroem</a:t>
            </a:r>
            <a:r>
              <a:rPr lang="en-US" dirty="0" smtClean="0"/>
              <a:t> exponents</a:t>
            </a:r>
          </a:p>
          <a:p>
            <a:r>
              <a:rPr lang="en-US" dirty="0" smtClean="0"/>
              <a:t>Challenges remain, particularly with getting all sites included in a format suitable for archiving on EBAS, though there is still time..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17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213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Summary</a:t>
            </a:r>
            <a:endParaRPr lang="en-US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3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1" y="116251"/>
            <a:ext cx="6631810" cy="4294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38" y="4627152"/>
            <a:ext cx="6881526" cy="1909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4834" y="6070322"/>
            <a:ext cx="1197166" cy="7876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25256" y="415104"/>
            <a:ext cx="500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</a:rPr>
              <a:t>www.amap.no/eu-black-carbon-action</a:t>
            </a:r>
            <a:endParaRPr lang="en-US" sz="24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810" y="2316163"/>
            <a:ext cx="3824977" cy="1682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30236" y="1817783"/>
            <a:ext cx="22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Report in </a:t>
            </a:r>
            <a:r>
              <a:rPr lang="nb-NO" dirty="0" smtClean="0"/>
              <a:t>preparation</a:t>
            </a:r>
            <a:r>
              <a:rPr lang="nb-NO" dirty="0" smtClean="0"/>
              <a:t>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926" y="4259021"/>
            <a:ext cx="4092861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74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19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01320" y="3150949"/>
            <a:ext cx="113893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References</a:t>
            </a:r>
          </a:p>
          <a:p>
            <a:endParaRPr lang="en-US" sz="1600" b="1" dirty="0"/>
          </a:p>
          <a:p>
            <a:r>
              <a:rPr lang="en-US" sz="1600" b="1" dirty="0" smtClean="0"/>
              <a:t>Backman</a:t>
            </a:r>
            <a:r>
              <a:rPr lang="en-US" sz="1600" b="1" dirty="0"/>
              <a:t>, J., </a:t>
            </a:r>
            <a:r>
              <a:rPr lang="en-US" sz="1600" dirty="0" err="1"/>
              <a:t>Schmeisser</a:t>
            </a:r>
            <a:r>
              <a:rPr lang="en-US" sz="1600" dirty="0"/>
              <a:t>, L., Virkkula, A., </a:t>
            </a:r>
            <a:r>
              <a:rPr lang="en-US" sz="1600" dirty="0" err="1"/>
              <a:t>Ogren</a:t>
            </a:r>
            <a:r>
              <a:rPr lang="en-US" sz="1600" dirty="0"/>
              <a:t>, J. A., </a:t>
            </a:r>
            <a:r>
              <a:rPr lang="en-US" sz="1600" dirty="0" err="1"/>
              <a:t>Asmi</a:t>
            </a:r>
            <a:r>
              <a:rPr lang="en-US" sz="1600" dirty="0"/>
              <a:t>, E., </a:t>
            </a:r>
            <a:r>
              <a:rPr lang="en-US" sz="1600" dirty="0" err="1"/>
              <a:t>Starkweather</a:t>
            </a:r>
            <a:r>
              <a:rPr lang="en-US" sz="1600" dirty="0"/>
              <a:t>, S., Sharma, S., </a:t>
            </a:r>
            <a:r>
              <a:rPr lang="en-US" sz="1600" dirty="0" err="1"/>
              <a:t>Eleftheriadis</a:t>
            </a:r>
            <a:r>
              <a:rPr lang="en-US" sz="1600" dirty="0"/>
              <a:t>, K., </a:t>
            </a:r>
            <a:r>
              <a:rPr lang="en-US" sz="1600" dirty="0" err="1"/>
              <a:t>Uttal</a:t>
            </a:r>
            <a:r>
              <a:rPr lang="en-US" sz="1600" dirty="0"/>
              <a:t>, T., and Jefferson, A. J. A. M. T.: On </a:t>
            </a:r>
            <a:r>
              <a:rPr lang="en-US" sz="1600" dirty="0" err="1"/>
              <a:t>Aethalometer</a:t>
            </a:r>
            <a:r>
              <a:rPr lang="en-US" sz="1600" dirty="0"/>
              <a:t> measurement uncertainties and an instrument correction factor for the Arctic, 2017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b="1" dirty="0" err="1"/>
              <a:t>Moschos</a:t>
            </a:r>
            <a:r>
              <a:rPr lang="en-US" sz="1600" b="1" dirty="0"/>
              <a:t>, V., </a:t>
            </a:r>
            <a:r>
              <a:rPr lang="en-US" sz="1600" dirty="0"/>
              <a:t>Kumar, N. K., </a:t>
            </a:r>
            <a:r>
              <a:rPr lang="en-US" sz="1600" dirty="0" err="1"/>
              <a:t>Daellenbach</a:t>
            </a:r>
            <a:r>
              <a:rPr lang="en-US" sz="1600" dirty="0"/>
              <a:t>, K. R., </a:t>
            </a:r>
            <a:r>
              <a:rPr lang="en-US" sz="1600" dirty="0" err="1"/>
              <a:t>Baltensperger</a:t>
            </a:r>
            <a:r>
              <a:rPr lang="en-US" sz="1600" dirty="0"/>
              <a:t>, U., </a:t>
            </a:r>
            <a:r>
              <a:rPr lang="en-US" sz="1600" dirty="0" err="1"/>
              <a:t>Prévôt</a:t>
            </a:r>
            <a:r>
              <a:rPr lang="en-US" sz="1600" dirty="0"/>
              <a:t>, A. S., El Haddad, I. J. E. S., and Letters, T.: Source Apportionment of Brown Carbon Absorption by Coupling Ultraviolet–Visible Spectroscopy with Aerosol Mass Spectrometry, 5, 302-308, 2018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b="1" dirty="0" err="1"/>
              <a:t>Sandradewi</a:t>
            </a:r>
            <a:r>
              <a:rPr lang="en-US" sz="1600" b="1" dirty="0"/>
              <a:t>, J., </a:t>
            </a:r>
            <a:r>
              <a:rPr lang="en-US" sz="1600" dirty="0" err="1"/>
              <a:t>Prévôt</a:t>
            </a:r>
            <a:r>
              <a:rPr lang="en-US" sz="1600" dirty="0"/>
              <a:t>, A. S., </a:t>
            </a:r>
            <a:r>
              <a:rPr lang="en-US" sz="1600" dirty="0" err="1"/>
              <a:t>Szidat</a:t>
            </a:r>
            <a:r>
              <a:rPr lang="en-US" sz="1600" dirty="0"/>
              <a:t>, S., </a:t>
            </a:r>
            <a:r>
              <a:rPr lang="en-US" sz="1600" dirty="0" err="1"/>
              <a:t>Perron</a:t>
            </a:r>
            <a:r>
              <a:rPr lang="en-US" sz="1600" dirty="0"/>
              <a:t>, N., </a:t>
            </a:r>
            <a:r>
              <a:rPr lang="en-US" sz="1600" dirty="0" err="1"/>
              <a:t>Alfarra</a:t>
            </a:r>
            <a:r>
              <a:rPr lang="en-US" sz="1600" dirty="0"/>
              <a:t>, M. R., </a:t>
            </a:r>
            <a:r>
              <a:rPr lang="en-US" sz="1600" dirty="0" err="1"/>
              <a:t>Lanz</a:t>
            </a:r>
            <a:r>
              <a:rPr lang="en-US" sz="1600" dirty="0"/>
              <a:t>, V. A., </a:t>
            </a:r>
            <a:r>
              <a:rPr lang="en-US" sz="1600" dirty="0" err="1"/>
              <a:t>Weingartner</a:t>
            </a:r>
            <a:r>
              <a:rPr lang="en-US" sz="1600" dirty="0"/>
              <a:t>, E., </a:t>
            </a:r>
            <a:r>
              <a:rPr lang="en-US" sz="1600" dirty="0" err="1"/>
              <a:t>Baltensperger</a:t>
            </a:r>
            <a:r>
              <a:rPr lang="en-US" sz="1600" dirty="0"/>
              <a:t>, U. J. E. s., and technology: Using aerosol light absorption measurements for the quantitative determination of wood burning and traffic emission contributions to particulate matter, 42, 3316-3323, 2008.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F781-C451-4A44-A7E9-98858106BD44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2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4605"/>
            <a:ext cx="10515600" cy="7169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Motivation</a:t>
            </a:r>
            <a:endParaRPr lang="en-US" sz="3200" dirty="0">
              <a:latin typeface="Rockwell" panose="02060603020205020403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7361" y="1029335"/>
            <a:ext cx="11220852" cy="5029200"/>
          </a:xfrm>
        </p:spPr>
        <p:txBody>
          <a:bodyPr/>
          <a:lstStyle/>
          <a:p>
            <a:pPr marL="457200" indent="-457200"/>
            <a:r>
              <a:rPr lang="en-US" dirty="0" smtClean="0">
                <a:latin typeface="Rockwell" panose="02060603020205020403" pitchFamily="18" charset="0"/>
              </a:rPr>
              <a:t>Ambient black carbon has serious health consequences</a:t>
            </a:r>
            <a:endParaRPr lang="en-US" dirty="0" smtClean="0">
              <a:latin typeface="Rockwell" panose="02060603020205020403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Rockwell" panose="02060603020205020403" pitchFamily="18" charset="0"/>
              </a:rPr>
              <a:t>F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ocus </a:t>
            </a:r>
            <a:r>
              <a:rPr lang="en-US" sz="2800" dirty="0">
                <a:solidFill>
                  <a:srgbClr val="0070C0"/>
                </a:solidFill>
                <a:latin typeface="Rockwell" panose="02060603020205020403" pitchFamily="18" charset="0"/>
              </a:rPr>
              <a:t>on BC and its sources (wood burning 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/ traffic)</a:t>
            </a:r>
            <a:endParaRPr lang="en-US" sz="28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00050" lvl="1" indent="0">
              <a:buNone/>
            </a:pPr>
            <a:endParaRPr lang="en-US" sz="2800" dirty="0" smtClean="0">
              <a:latin typeface="Rockwell" panose="02060603020205020403" pitchFamily="18" charset="0"/>
            </a:endParaRPr>
          </a:p>
          <a:p>
            <a:pPr marL="457200" indent="-457200"/>
            <a:r>
              <a:rPr lang="en-US" dirty="0" smtClean="0">
                <a:latin typeface="Rockwell" panose="02060603020205020403" pitchFamily="18" charset="0"/>
              </a:rPr>
              <a:t>Increasing </a:t>
            </a:r>
            <a:r>
              <a:rPr lang="en-US" dirty="0">
                <a:latin typeface="Rockwell" panose="02060603020205020403" pitchFamily="18" charset="0"/>
              </a:rPr>
              <a:t>number </a:t>
            </a:r>
            <a:r>
              <a:rPr lang="en-US" dirty="0" smtClean="0">
                <a:latin typeface="Rockwell" panose="02060603020205020403" pitchFamily="18" charset="0"/>
              </a:rPr>
              <a:t>of high time resolution multi-wavelength </a:t>
            </a:r>
            <a:r>
              <a:rPr lang="en-US" dirty="0" err="1">
                <a:latin typeface="Rockwell" panose="02060603020205020403" pitchFamily="18" charset="0"/>
              </a:rPr>
              <a:t>aethalometers</a:t>
            </a:r>
            <a:r>
              <a:rPr lang="en-US" dirty="0">
                <a:latin typeface="Rockwell" panose="02060603020205020403" pitchFamily="18" charset="0"/>
              </a:rPr>
              <a:t> employed in </a:t>
            </a:r>
            <a:r>
              <a:rPr lang="en-US" dirty="0" smtClean="0">
                <a:latin typeface="Rockwell" panose="02060603020205020403" pitchFamily="18" charset="0"/>
              </a:rPr>
              <a:t>Europe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Good timing to test source </a:t>
            </a:r>
            <a:r>
              <a:rPr lang="en-US" sz="2800" dirty="0">
                <a:solidFill>
                  <a:srgbClr val="0070C0"/>
                </a:solidFill>
                <a:latin typeface="Rockwell" panose="02060603020205020403" pitchFamily="18" charset="0"/>
              </a:rPr>
              <a:t>apportionment 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approaches from these </a:t>
            </a: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instruments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Possibility to create one harmonized, quality controlled dataset of observations across a wide range of sites over the same period</a:t>
            </a:r>
            <a:endParaRPr lang="en-US" sz="28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00050" lvl="1" indent="0">
              <a:buNone/>
            </a:pPr>
            <a:endParaRPr lang="en-US" dirty="0" smtClean="0"/>
          </a:p>
          <a:p>
            <a:pPr marL="857250" lvl="1" indent="-457200"/>
            <a:endParaRPr lang="en-US" dirty="0" smtClean="0"/>
          </a:p>
          <a:p>
            <a:pPr marL="457200" indent="-457200"/>
            <a:endParaRPr lang="nb-NO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13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ost Colossal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6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30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1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CC3C-EA58-4752-B36E-DA2C78E283B5}" type="datetime1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21</a:t>
            </a:fld>
            <a:endParaRPr lang="en-GB" dirty="0"/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0" y="14605"/>
            <a:ext cx="10515600" cy="71691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Rockwell" panose="02060603020205020403" pitchFamily="18" charset="0"/>
              </a:rPr>
              <a:t>Methodology: </a:t>
            </a:r>
            <a:r>
              <a:rPr lang="en-US" sz="3200" dirty="0" smtClean="0">
                <a:latin typeface="Rockwell" panose="02060603020205020403" pitchFamily="18" charset="0"/>
              </a:rPr>
              <a:t> Post processing</a:t>
            </a:r>
            <a:endParaRPr lang="en-US" sz="3200" dirty="0"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1603" y="883267"/>
            <a:ext cx="720991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 smtClean="0">
                <a:latin typeface="Rockwell" panose="02060603020205020403" pitchFamily="18" charset="0"/>
              </a:rPr>
              <a:t>Fixed attenuation step to calculate absorption, (rounded for integer number of steps, fixed factor of zero values for that period), similar to </a:t>
            </a:r>
            <a:r>
              <a:rPr lang="en-US" sz="2800" dirty="0">
                <a:latin typeface="Rockwell" panose="02060603020205020403" pitchFamily="18" charset="0"/>
              </a:rPr>
              <a:t>B</a:t>
            </a:r>
            <a:r>
              <a:rPr lang="en-US" sz="2800" dirty="0" smtClean="0">
                <a:latin typeface="Rockwell" panose="02060603020205020403" pitchFamily="18" charset="0"/>
              </a:rPr>
              <a:t>achman </a:t>
            </a:r>
            <a:r>
              <a:rPr lang="en-US" sz="2800" i="1" dirty="0" smtClean="0">
                <a:latin typeface="Rockwell" panose="02060603020205020403" pitchFamily="18" charset="0"/>
              </a:rPr>
              <a:t>et al</a:t>
            </a:r>
            <a:r>
              <a:rPr lang="en-US" sz="2800" dirty="0" smtClean="0">
                <a:latin typeface="Rockwell" panose="020606030202050204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Rockwell" panose="020606030202050204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All absorption above detection limit even at low loading sites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Increased signal to noise vs. pure time averaging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Trade-off is often reduced points for low loading sites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3995" y="924217"/>
            <a:ext cx="4326173" cy="5467592"/>
            <a:chOff x="3500677" y="896556"/>
            <a:chExt cx="3547823" cy="501087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37066" r="39515"/>
            <a:stretch/>
          </p:blipFill>
          <p:spPr>
            <a:xfrm>
              <a:off x="4363656" y="896556"/>
              <a:ext cx="2684844" cy="501087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7048500" y="1021080"/>
              <a:ext cx="0" cy="413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Triangle 22"/>
            <p:cNvSpPr/>
            <p:nvPr/>
          </p:nvSpPr>
          <p:spPr>
            <a:xfrm rot="16200000">
              <a:off x="5400357" y="3366451"/>
              <a:ext cx="313055" cy="1047749"/>
            </a:xfrm>
            <a:prstGeom prst="rtTriangle">
              <a:avLst/>
            </a:prstGeom>
            <a:solidFill>
              <a:schemeClr val="bg1">
                <a:alpha val="0"/>
              </a:schemeClr>
            </a:solidFill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6200000">
              <a:off x="4612007" y="4246245"/>
              <a:ext cx="426721" cy="186690"/>
            </a:xfrm>
            <a:prstGeom prst="rtTriangle">
              <a:avLst/>
            </a:prstGeom>
            <a:solidFill>
              <a:schemeClr val="bg1">
                <a:alpha val="0"/>
              </a:schemeClr>
            </a:solidFill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16200000">
              <a:off x="6187122" y="3322954"/>
              <a:ext cx="313055" cy="441959"/>
            </a:xfrm>
            <a:prstGeom prst="rtTriangle">
              <a:avLst/>
            </a:prstGeom>
            <a:solidFill>
              <a:schemeClr val="bg1">
                <a:alpha val="0"/>
              </a:schemeClr>
            </a:solidFill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r="92230"/>
            <a:stretch/>
          </p:blipFill>
          <p:spPr>
            <a:xfrm>
              <a:off x="3500677" y="896556"/>
              <a:ext cx="890768" cy="501087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3461951" y="4020058"/>
            <a:ext cx="110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~constant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8293099">
            <a:off x="2022668" y="4682029"/>
            <a:ext cx="13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constant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31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Cost Colossal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34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65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192" y="1586145"/>
                <a:ext cx="6237663" cy="1343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nb-NO" sz="1600" i="1" baseline="-25000">
                              <a:latin typeface="Cambria Math" panose="02040503050406030204" pitchFamily="18" charset="0"/>
                            </a:rPr>
                            <m:t>𝐴𝑏𝑠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baseline="-250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0.785×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𝐴𝑇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=2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𝐴𝑇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𝑙𝑎𝑡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𝐴𝑇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=2</m:t>
                                      </m:r>
                                    </m:sub>
                                  </m:sSub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𝐴𝑇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2" y="1586145"/>
                <a:ext cx="6237663" cy="13437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84856" y="1370604"/>
                <a:ext cx="639119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b-NO" b="0" i="1" baseline="-25000" smtClean="0">
                        <a:latin typeface="Cambria Math" panose="02040503050406030204" pitchFamily="18" charset="0"/>
                      </a:rPr>
                      <m:t>𝐴𝑏𝑠</m:t>
                    </m:r>
                  </m:oMath>
                </a14:m>
                <a:r>
                  <a:rPr lang="en-GB" dirty="0" smtClean="0"/>
                  <a:t>	Absorption coefficient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𝐴𝑇𝑁</m:t>
                    </m:r>
                  </m:oMath>
                </a14:m>
                <a:r>
                  <a:rPr lang="en-GB" baseline="-25000" dirty="0" smtClean="0"/>
                  <a:t>1</a:t>
                </a:r>
                <a:r>
                  <a:rPr lang="en-GB" dirty="0" smtClean="0"/>
                  <a:t>	Attenuation at spot 1 at time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=1 or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=2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𝐴𝑇𝑁</m:t>
                    </m:r>
                  </m:oMath>
                </a14:m>
                <a:r>
                  <a:rPr lang="en-GB" baseline="-25000" dirty="0" smtClean="0"/>
                  <a:t>1, ref</a:t>
                </a:r>
                <a:r>
                  <a:rPr lang="en-GB" dirty="0"/>
                  <a:t>	Attenuation at </a:t>
                </a:r>
                <a:r>
                  <a:rPr lang="en-GB" dirty="0" smtClean="0"/>
                  <a:t>clean spot 1, immediately after tape 	advance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 smtClean="0"/>
                  <a:t>	Flow at spot 1</a:t>
                </a:r>
                <a:r>
                  <a:rPr lang="en-GB" baseline="30000" dirty="0"/>
                  <a:t> </a:t>
                </a:r>
                <a:r>
                  <a:rPr lang="en-GB" baseline="30000" dirty="0" smtClean="0"/>
                  <a:t>†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	</a:t>
                </a:r>
                <a:r>
                  <a:rPr lang="en-GB" dirty="0" smtClean="0"/>
                  <a:t>Lateral flow</a:t>
                </a:r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	Scattering correction factor</a:t>
                </a:r>
                <a:r>
                  <a:rPr lang="en-GB" baseline="30000" dirty="0" smtClean="0"/>
                  <a:t>‡</a:t>
                </a:r>
                <a:endParaRPr lang="en-GB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="1" dirty="0" smtClean="0">
                    <a:solidFill>
                      <a:srgbClr val="FF0000"/>
                    </a:solidFill>
                  </a:rPr>
                  <a:t>	</a:t>
                </a:r>
                <a:r>
                  <a:rPr lang="en-GB" dirty="0" smtClean="0"/>
                  <a:t>loading compensation parameter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	</a:t>
                </a:r>
              </a:p>
              <a:p>
                <a:r>
                  <a:rPr lang="en-GB" dirty="0" smtClean="0"/>
                  <a:t>	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56" y="1370604"/>
                <a:ext cx="6391190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191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2546" y="882191"/>
            <a:ext cx="220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recalculate Babs: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40100" y="3580455"/>
            <a:ext cx="25542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baseline="30000" dirty="0" smtClean="0"/>
          </a:p>
          <a:p>
            <a:r>
              <a:rPr lang="en-GB" baseline="30000" dirty="0" smtClean="0"/>
              <a:t>‡</a:t>
            </a:r>
            <a:r>
              <a:rPr lang="en-GB" dirty="0" smtClean="0"/>
              <a:t>e.g. 4 for </a:t>
            </a:r>
            <a:r>
              <a:rPr lang="en-GB" dirty="0"/>
              <a:t>AE33 (ACTRIS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6" name="Picture 5" descr="Cost Colossa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33" y="103440"/>
            <a:ext cx="2859070" cy="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ILU-logo i PNG-format (transparent) 100x120 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" y="68236"/>
            <a:ext cx="525667" cy="6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E4EB-D8F7-48BA-B561-29DB768479AA}" type="datetime1">
              <a:rPr lang="en-GB" smtClean="0"/>
              <a:t>07/05/2019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COLOSSAL WG3, Leipzig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22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84756" y="3978893"/>
            <a:ext cx="11091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</a:rPr>
              <a:t>We are recalculating Babs from the raw data, not using submitted Babs or EBC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</a:rPr>
              <a:t>Submitted data still needs Babs/ EBC for EBAS submission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</a:rPr>
              <a:t>Note that attenuation is used 4 times in calculating Babs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72860" y="2255728"/>
                <a:ext cx="3952236" cy="11583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𝐴𝑏𝑠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𝐴𝑏𝑠</m:t>
                              </m:r>
                            </m:sub>
                          </m:sSub>
                        </m:den>
                      </m:f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𝑄𝑙𝑎𝑡</m:t>
                              </m:r>
                            </m:sub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𝐴𝑇𝑁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𝑎𝑖𝑟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600" i="1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𝐴𝑇𝑁</m:t>
                                          </m:r>
                                        </m:e>
                                        <m:sub/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/>
              </a:p>
              <a:p>
                <a:endParaRPr lang="en-GB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60" y="2255728"/>
                <a:ext cx="3952236" cy="11583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861963" y="2166071"/>
                <a:ext cx="5497274" cy="1876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	</a:t>
                </a:r>
                <a:r>
                  <a:rPr lang="en-US" dirty="0" smtClean="0"/>
                  <a:t>Fractional uncertainty in spot area (0.015)</a:t>
                </a:r>
                <a:endParaRPr lang="en-GB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	</a:t>
                </a:r>
                <a:r>
                  <a:rPr lang="en-US" dirty="0" smtClean="0"/>
                  <a:t>Fractional </a:t>
                </a:r>
                <a:r>
                  <a:rPr lang="en-US" dirty="0"/>
                  <a:t>uncertainty in </a:t>
                </a:r>
                <a:r>
                  <a:rPr lang="en-US" dirty="0" smtClean="0"/>
                  <a:t>flow (0.015)</a:t>
                </a:r>
                <a:endParaRPr lang="en-GB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𝑙𝑎𝑡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	</a:t>
                </a:r>
                <a:r>
                  <a:rPr lang="en-US" dirty="0"/>
                  <a:t>F</a:t>
                </a:r>
                <a:r>
                  <a:rPr lang="en-US" dirty="0" smtClean="0"/>
                  <a:t>ractional </a:t>
                </a:r>
                <a:r>
                  <a:rPr lang="en-US" dirty="0"/>
                  <a:t>uncertainty </a:t>
                </a:r>
                <a:r>
                  <a:rPr lang="en-US" dirty="0" smtClean="0"/>
                  <a:t>due to lateral flow (0.05)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𝐴𝑇𝑁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</m:oMath>
                </a14:m>
                <a:r>
                  <a:rPr lang="en-GB" dirty="0"/>
                  <a:t>	</a:t>
                </a:r>
                <a:r>
                  <a:rPr lang="en-GB" dirty="0" smtClean="0"/>
                  <a:t>Measured </a:t>
                </a:r>
                <a:r>
                  <a:rPr lang="en-US" dirty="0" smtClean="0"/>
                  <a:t>attenuation of blank </a:t>
                </a: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963" y="2166071"/>
                <a:ext cx="5497274" cy="1876219"/>
              </a:xfrm>
              <a:prstGeom prst="rect">
                <a:avLst/>
              </a:prstGeom>
              <a:blipFill rotWithShape="0">
                <a:blip r:embed="rId3"/>
                <a:stretch>
                  <a:fillRect l="-333" t="-974" r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4463" y="1358900"/>
            <a:ext cx="1137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the error matrix we use an expanded uncertainty including blank standard deviation and measurement uncertainty: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2B75-0E78-4340-8089-9241BA7E0992}" type="datetime1">
              <a:rPr lang="en-GB" smtClean="0"/>
              <a:t>03/05/2019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23</a:t>
            </a:fld>
            <a:endParaRPr lang="en-GB"/>
          </a:p>
        </p:txBody>
      </p:sp>
      <p:pic>
        <p:nvPicPr>
          <p:cNvPr id="12" name="Picture 11" descr="Cost Colossa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33" y="103440"/>
            <a:ext cx="2859070" cy="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4463" y="3859702"/>
                <a:ext cx="11091893" cy="1836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sz="2400" dirty="0" smtClean="0">
                    <a:solidFill>
                      <a:srgbClr val="0070C0"/>
                    </a:solidFill>
                  </a:rPr>
                  <a:t>Without a zero reading there is no error estimate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𝐴𝑏𝑠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𝐴𝑏𝑠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dirty="0" smtClean="0">
                    <a:solidFill>
                      <a:srgbClr val="0070C0"/>
                    </a:solidFill>
                  </a:rPr>
                  <a:t> tends to increases as the spot loading increases since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Δ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ATN decreases for any given background EBC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We can actually control the noise by varying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𝐴𝑇𝑁</m:t>
                    </m:r>
                  </m:oMath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3" y="3859702"/>
                <a:ext cx="11091893" cy="1836785"/>
              </a:xfrm>
              <a:prstGeom prst="rect">
                <a:avLst/>
              </a:prstGeom>
              <a:blipFill rotWithShape="0">
                <a:blip r:embed="rId6"/>
                <a:stretch>
                  <a:fillRect l="-770" t="-2658" b="-6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NILU-logo i PNG-format (transparent) 100x120 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" y="68236"/>
            <a:ext cx="525667" cy="6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24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9" y="980891"/>
            <a:ext cx="5928341" cy="5198834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0" y="14605"/>
            <a:ext cx="10515600" cy="7169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Results: MAC Values</a:t>
            </a:r>
            <a:endParaRPr lang="en-US" sz="3200" dirty="0">
              <a:latin typeface="Rockwell" panose="020606030202050204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120" y="1059703"/>
            <a:ext cx="6087815" cy="566177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11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Cost Colossal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4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6122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over-compensation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25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2177035"/>
            <a:ext cx="10062581" cy="30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3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26" y="981771"/>
            <a:ext cx="11488948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Similar to Backman et al. we take a fixed </a:t>
            </a:r>
            <a:r>
              <a:rPr lang="el-GR" sz="2000" dirty="0" smtClean="0">
                <a:solidFill>
                  <a:srgbClr val="0070C0"/>
                </a:solidFill>
              </a:rPr>
              <a:t>Δ</a:t>
            </a:r>
            <a:r>
              <a:rPr lang="en-US" sz="2000" dirty="0" smtClean="0">
                <a:solidFill>
                  <a:srgbClr val="0070C0"/>
                </a:solidFill>
              </a:rPr>
              <a:t>ATN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Data processed adaptively, i.e. we adjust the </a:t>
            </a:r>
            <a:r>
              <a:rPr lang="el-GR" sz="2000" dirty="0" smtClean="0">
                <a:solidFill>
                  <a:srgbClr val="0070C0"/>
                </a:solidFill>
              </a:rPr>
              <a:t>Δ</a:t>
            </a:r>
            <a:r>
              <a:rPr lang="en-US" sz="2000" dirty="0" smtClean="0">
                <a:solidFill>
                  <a:srgbClr val="0070C0"/>
                </a:solidFill>
              </a:rPr>
              <a:t>ATN step by the minimum amount required to obtain an integer number of points for each filter spot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Harmonizes data in terms of signal to noise, removes concerns about down-weighting in PMF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7B99-0C02-49C1-9731-01EF1E758777}" type="datetime1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26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46615"/>
            <a:ext cx="534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Recalculating Babs also allows for post </a:t>
            </a:r>
            <a:r>
              <a:rPr lang="en-US" sz="2000" dirty="0" smtClean="0"/>
              <a:t>processing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8893"/>
          <a:stretch/>
        </p:blipFill>
        <p:spPr>
          <a:xfrm>
            <a:off x="1386697" y="2844800"/>
            <a:ext cx="6649864" cy="35836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90282" y="2519406"/>
            <a:ext cx="6391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Pre and post processed data from the Zeppelin Observatory</a:t>
            </a:r>
            <a:endParaRPr lang="en-US" sz="2000" dirty="0"/>
          </a:p>
        </p:txBody>
      </p:sp>
      <p:pic>
        <p:nvPicPr>
          <p:cNvPr id="10" name="Picture 9" descr="Cost Colossa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33" y="103440"/>
            <a:ext cx="2859070" cy="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ILU-logo i PNG-format (transparent) 100x120 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" y="68236"/>
            <a:ext cx="525667" cy="6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036561" y="2919516"/>
            <a:ext cx="0" cy="2973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88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03/05/2019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0" y="849113"/>
            <a:ext cx="5350999" cy="5348152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0" y="14605"/>
            <a:ext cx="10515600" cy="7169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Methodology: study design</a:t>
            </a:r>
            <a:endParaRPr lang="en-US" sz="3200" dirty="0">
              <a:latin typeface="Rockwell" panose="02060603020205020403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06439" y="1203405"/>
            <a:ext cx="6145749" cy="4993860"/>
          </a:xfrm>
        </p:spPr>
        <p:txBody>
          <a:bodyPr/>
          <a:lstStyle/>
          <a:p>
            <a:pPr marL="285750" indent="-285750"/>
            <a:r>
              <a:rPr lang="en-US" b="1" dirty="0" smtClean="0"/>
              <a:t>59 sites across 24 countries: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multi-wavelength </a:t>
            </a:r>
            <a:r>
              <a:rPr lang="en-US" dirty="0" err="1"/>
              <a:t>aethalometer</a:t>
            </a:r>
            <a:r>
              <a:rPr lang="en-US" dirty="0"/>
              <a:t> (</a:t>
            </a:r>
            <a:r>
              <a:rPr lang="en-US" dirty="0" smtClean="0"/>
              <a:t>AE31,42,33</a:t>
            </a:r>
            <a:r>
              <a:rPr lang="en-US" dirty="0"/>
              <a:t>)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/>
              <a:t>filter sampler for off line EC/OC and </a:t>
            </a:r>
            <a:r>
              <a:rPr lang="en-US" dirty="0" err="1"/>
              <a:t>levoglucosan</a:t>
            </a:r>
            <a:r>
              <a:rPr lang="en-US" dirty="0"/>
              <a:t> analysis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/>
            <a:r>
              <a:rPr lang="en-US" b="1" dirty="0"/>
              <a:t>Timing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/>
              <a:t>Winter (</a:t>
            </a:r>
            <a:r>
              <a:rPr lang="en-US" dirty="0" err="1"/>
              <a:t>dec</a:t>
            </a:r>
            <a:r>
              <a:rPr lang="en-US" dirty="0"/>
              <a:t> 2017-march </a:t>
            </a:r>
            <a:r>
              <a:rPr lang="en-US" dirty="0" smtClean="0"/>
              <a:t>2018), </a:t>
            </a:r>
            <a:r>
              <a:rPr lang="en-US" dirty="0"/>
              <a:t>or part of whole period</a:t>
            </a:r>
          </a:p>
          <a:p>
            <a:pPr marL="285750" indent="-285750"/>
            <a:endParaRPr lang="en-US" b="1" dirty="0"/>
          </a:p>
          <a:p>
            <a:pPr marL="0" indent="0"/>
            <a:endParaRPr lang="en-US" sz="2800" dirty="0"/>
          </a:p>
          <a:p>
            <a:pPr marL="285750"/>
            <a:endParaRPr lang="en-US" dirty="0" smtClean="0"/>
          </a:p>
          <a:p>
            <a:pPr marL="0" indent="0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11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Cost Colossal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4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505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08/05/2019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4</a:t>
            </a:fld>
            <a:endParaRPr lang="en-GB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4605"/>
            <a:ext cx="10515600" cy="71691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Rockwell" panose="02060603020205020403" pitchFamily="18" charset="0"/>
              </a:rPr>
              <a:t>Methodology: </a:t>
            </a:r>
            <a:r>
              <a:rPr lang="en-US" sz="3200" dirty="0" smtClean="0">
                <a:latin typeface="Rockwell" panose="02060603020205020403" pitchFamily="18" charset="0"/>
              </a:rPr>
              <a:t> Source apportionment</a:t>
            </a:r>
            <a:endParaRPr lang="en-US" sz="3200" dirty="0">
              <a:latin typeface="Rockwell" panose="020606030202050204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89" y="895286"/>
            <a:ext cx="4417404" cy="21605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7375" y="788483"/>
            <a:ext cx="72646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Aethalometer</a:t>
            </a:r>
            <a:r>
              <a:rPr lang="en-US" b="1" dirty="0" smtClean="0"/>
              <a:t> model </a:t>
            </a:r>
            <a:r>
              <a:rPr lang="en-US" dirty="0" smtClean="0"/>
              <a:t>(</a:t>
            </a:r>
            <a:r>
              <a:rPr lang="en-US" dirty="0" err="1" smtClean="0"/>
              <a:t>Sandradewi</a:t>
            </a:r>
            <a:r>
              <a:rPr lang="en-US" dirty="0" smtClean="0"/>
              <a:t> et al.) uses the different wavelength dependence of the sources for apportionment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Requires </a:t>
            </a:r>
            <a:r>
              <a:rPr lang="en-US" i="1" dirty="0" smtClean="0"/>
              <a:t>a priori </a:t>
            </a:r>
            <a:r>
              <a:rPr lang="en-US" dirty="0" err="1" smtClean="0"/>
              <a:t>Ångstrøm</a:t>
            </a:r>
            <a:r>
              <a:rPr lang="en-US" dirty="0" smtClean="0"/>
              <a:t> exponents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Often leads to periods with poorly fitted data (negative values)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Limited to two factors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Quick. Simple. Robust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7374" y="3072984"/>
            <a:ext cx="72646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Positive matrix factorization </a:t>
            </a:r>
            <a:r>
              <a:rPr lang="en-US" dirty="0" smtClean="0"/>
              <a:t>fit of data to yield combination of profile and tie series with minimized weighted residual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Requires no </a:t>
            </a:r>
            <a:r>
              <a:rPr lang="en-US" i="1" dirty="0" smtClean="0"/>
              <a:t>a priori </a:t>
            </a:r>
            <a:r>
              <a:rPr lang="en-US" dirty="0" smtClean="0"/>
              <a:t>assumptions to run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Yields time series and </a:t>
            </a:r>
            <a:r>
              <a:rPr lang="en-US" dirty="0" err="1"/>
              <a:t>Ångstrøm</a:t>
            </a:r>
            <a:r>
              <a:rPr lang="en-US" dirty="0"/>
              <a:t> </a:t>
            </a:r>
            <a:r>
              <a:rPr lang="en-US" dirty="0" smtClean="0"/>
              <a:t>exponents (= factor profile)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Possible to go to more than two factors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No negative values (poorly fitting data go to a residual)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Requires variation in time and across the profiles to work (independent information)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Difficult to remove need for user input when evaluating results (rotational ambiguity)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Requires an error matrix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89" y="4161490"/>
            <a:ext cx="4597285" cy="19995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0089" y="5801360"/>
            <a:ext cx="1140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</a:t>
            </a:r>
            <a:r>
              <a:rPr lang="en-US" sz="1200" dirty="0" err="1"/>
              <a:t>M</a:t>
            </a:r>
            <a:r>
              <a:rPr lang="en-US" sz="1200" dirty="0" err="1" smtClean="0"/>
              <a:t>oschos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endParaRPr lang="en-US" sz="1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0089" y="3127940"/>
            <a:ext cx="1343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</a:t>
            </a:r>
            <a:r>
              <a:rPr lang="en-US" sz="1200" dirty="0" err="1"/>
              <a:t>S</a:t>
            </a:r>
            <a:r>
              <a:rPr lang="en-US" sz="1200" dirty="0" err="1" smtClean="0"/>
              <a:t>andradewi</a:t>
            </a:r>
            <a:r>
              <a:rPr lang="en-US" sz="1200" dirty="0" smtClean="0"/>
              <a:t>  </a:t>
            </a:r>
            <a:r>
              <a:rPr lang="en-US" sz="1200" i="1" dirty="0" smtClean="0"/>
              <a:t>et al.</a:t>
            </a:r>
            <a:endParaRPr lang="en-US" sz="1200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17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Cost Colossal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20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773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2D6-C895-417E-9DF8-AF467769ED41}" type="datetime1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5</a:t>
            </a:fld>
            <a:endParaRPr lang="en-GB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0" y="30888"/>
            <a:ext cx="10515600" cy="7169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Status of the reporting </a:t>
            </a:r>
            <a:endParaRPr lang="en-US" sz="3200" dirty="0">
              <a:latin typeface="Rockwell" panose="02060603020205020403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0452" t="7440" r="19915" b="7120"/>
          <a:stretch/>
        </p:blipFill>
        <p:spPr>
          <a:xfrm>
            <a:off x="5868152" y="1645582"/>
            <a:ext cx="3383281" cy="329184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515353" y="1253684"/>
            <a:ext cx="5029199" cy="498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01197" y="4830742"/>
            <a:ext cx="5043355" cy="559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450" y="5615555"/>
            <a:ext cx="1097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 of 3 submitted in a format that could be </a:t>
            </a:r>
            <a:r>
              <a:rPr lang="en-US" dirty="0" err="1" smtClean="0"/>
              <a:t>analysed</a:t>
            </a:r>
            <a:r>
              <a:rPr lang="en-US" dirty="0" smtClean="0"/>
              <a:t>. Half of those with both EC and </a:t>
            </a:r>
            <a:r>
              <a:rPr lang="en-US" dirty="0" err="1" smtClean="0"/>
              <a:t>Levo</a:t>
            </a:r>
            <a:endParaRPr lang="en-US" dirty="0" smtClean="0"/>
          </a:p>
          <a:p>
            <a:r>
              <a:rPr lang="en-US" dirty="0" smtClean="0"/>
              <a:t>Note: submitted is any kind of file that I was able to open/ import/ analyze. Many are not in the NASA AMES format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25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ost Colossal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28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/>
          <a:srcRect l="20540" t="9134" r="18999" b="7908"/>
          <a:stretch/>
        </p:blipFill>
        <p:spPr>
          <a:xfrm>
            <a:off x="337450" y="1252723"/>
            <a:ext cx="4366629" cy="41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" y="1495576"/>
            <a:ext cx="5643880" cy="4241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572" y="1059703"/>
            <a:ext cx="6087815" cy="5661772"/>
          </a:xfrm>
          <a:prstGeom prst="rect">
            <a:avLst/>
          </a:prstGeom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0" y="14605"/>
            <a:ext cx="10515600" cy="7169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Results: </a:t>
            </a:r>
            <a:r>
              <a:rPr lang="en-US" sz="3200" dirty="0" err="1" smtClean="0">
                <a:latin typeface="Rockwell" panose="02060603020205020403" pitchFamily="18" charset="0"/>
              </a:rPr>
              <a:t>levoglucosan</a:t>
            </a:r>
            <a:endParaRPr lang="en-US" sz="3200" dirty="0">
              <a:latin typeface="Rockwell" panose="02060603020205020403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12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ost Colossal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5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880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7</a:t>
            </a:fld>
            <a:endParaRPr lang="en-GB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4605"/>
            <a:ext cx="10515600" cy="7169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Results: elemental carbon</a:t>
            </a:r>
            <a:endParaRPr lang="en-US" sz="3200" dirty="0">
              <a:latin typeface="Rockwell" panose="020606030202050204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7" y="927555"/>
            <a:ext cx="6214105" cy="5611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692" y="744992"/>
            <a:ext cx="6087815" cy="566177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12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ost Colossal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5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992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8</a:t>
            </a:fld>
            <a:endParaRPr lang="en-GB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4605"/>
            <a:ext cx="10515600" cy="7169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Results: Equivalent black carbon</a:t>
            </a:r>
            <a:endParaRPr lang="en-US" sz="3200" dirty="0">
              <a:latin typeface="Rockwell" panose="02060603020205020403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15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ost Colossal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8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r="22182" b="3368"/>
          <a:stretch/>
        </p:blipFill>
        <p:spPr>
          <a:xfrm>
            <a:off x="479571" y="611708"/>
            <a:ext cx="5395298" cy="30473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1807" y="1027725"/>
            <a:ext cx="5463691" cy="50813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r="22736" b="5197"/>
          <a:stretch/>
        </p:blipFill>
        <p:spPr>
          <a:xfrm>
            <a:off x="596518" y="3475786"/>
            <a:ext cx="5161403" cy="288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9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A5F7-CFC5-41E2-BE3D-20517F75B95C}" type="datetime1">
              <a:rPr lang="en-GB" smtClean="0"/>
              <a:t>04/05/2019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TFMM, Madrid.               SP@nilu.no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8745-7EC4-412B-804C-832CED0E9036}" type="slidenum">
              <a:rPr lang="en-GB" smtClean="0"/>
              <a:t>9</a:t>
            </a:fld>
            <a:endParaRPr lang="en-GB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4605"/>
            <a:ext cx="10515600" cy="7169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Rockwell" panose="02060603020205020403" pitchFamily="18" charset="0"/>
              </a:rPr>
              <a:t>Results: Biomass burning fraction</a:t>
            </a:r>
            <a:endParaRPr lang="en-US" sz="3200" dirty="0">
              <a:latin typeface="Rockwell" panose="020606030202050204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086794"/>
            <a:ext cx="9130961" cy="5177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70340" y="1980874"/>
            <a:ext cx="289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Aethalometer</a:t>
            </a:r>
            <a:r>
              <a:rPr lang="en-US" dirty="0" smtClean="0"/>
              <a:t> model, over AAE </a:t>
            </a:r>
            <a:r>
              <a:rPr lang="en-US" dirty="0" err="1" smtClean="0"/>
              <a:t>fossil;biomass</a:t>
            </a:r>
            <a:r>
              <a:rPr lang="en-US" dirty="0" smtClean="0"/>
              <a:t> burning 0.9;1.6 and 1.1;2.1</a:t>
            </a:r>
          </a:p>
          <a:p>
            <a:endParaRPr lang="en-US" dirty="0"/>
          </a:p>
          <a:p>
            <a:r>
              <a:rPr lang="en-US" dirty="0" smtClean="0"/>
              <a:t>Nonsense values and wide range demonstrate the need for other approaches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153400" y="0"/>
            <a:ext cx="4008120" cy="682613"/>
            <a:chOff x="30480" y="5466766"/>
            <a:chExt cx="6964363" cy="1274382"/>
          </a:xfrm>
        </p:grpSpPr>
        <p:pic>
          <p:nvPicPr>
            <p:cNvPr id="11" name="Picture 2" descr="cid:image002.png@01D4D42B.6D5D4BA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5466766"/>
              <a:ext cx="807720" cy="125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Cost Colossal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30" y="6169333"/>
              <a:ext cx="2859070" cy="57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637" y="6001010"/>
              <a:ext cx="1163003" cy="607763"/>
            </a:xfrm>
            <a:prstGeom prst="rect">
              <a:avLst/>
            </a:prstGeom>
          </p:spPr>
        </p:pic>
        <p:pic>
          <p:nvPicPr>
            <p:cNvPr id="14" name="Picture 4" descr="http://ebas.nilu.no/Images/LogoEBAS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27210" r="71592" b="17943"/>
            <a:stretch/>
          </p:blipFill>
          <p:spPr bwMode="auto">
            <a:xfrm>
              <a:off x="5201603" y="6004548"/>
              <a:ext cx="179324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793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_NILU_bredskjerm_ny.potx [Read-Only]" id="{1AC4B123-C9F4-456E-B3EF-6762E2DCB9E6}" vid="{D3568C99-77C0-4FAA-8552-1A7A764855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14062</TotalTime>
  <Words>1498</Words>
  <Application>Microsoft Office PowerPoint</Application>
  <PresentationFormat>Widescreen</PresentationFormat>
  <Paragraphs>229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Geneva</vt:lpstr>
      <vt:lpstr>Rockwell</vt:lpstr>
      <vt:lpstr>Wingdings</vt:lpstr>
      <vt:lpstr>Office Theme</vt:lpstr>
      <vt:lpstr>1_Office Theme</vt:lpstr>
      <vt:lpstr>PowerPoint Presentation</vt:lpstr>
      <vt:lpstr>Motivation</vt:lpstr>
      <vt:lpstr>Methodology: study design</vt:lpstr>
      <vt:lpstr>Methodology:  Source apportionment</vt:lpstr>
      <vt:lpstr>Status of the reporting </vt:lpstr>
      <vt:lpstr>Results: levoglucosan</vt:lpstr>
      <vt:lpstr>Results: elemental carbon</vt:lpstr>
      <vt:lpstr>Results: Equivalent black carbon</vt:lpstr>
      <vt:lpstr>Results: Biomass burning fraction</vt:lpstr>
      <vt:lpstr>PMF with aethalometer data</vt:lpstr>
      <vt:lpstr>Investigation of solution space</vt:lpstr>
      <vt:lpstr>PMF model validation</vt:lpstr>
      <vt:lpstr>Biomass burning fraction form PMF</vt:lpstr>
      <vt:lpstr>Options for dissemination</vt:lpstr>
      <vt:lpstr>Challenges with the data</vt:lpstr>
      <vt:lpstr>Software to help with data reporting</vt:lpstr>
      <vt:lpstr>Summary</vt:lpstr>
      <vt:lpstr>PowerPoint Presentation</vt:lpstr>
      <vt:lpstr>Thank you for your attention</vt:lpstr>
      <vt:lpstr>Back up slides</vt:lpstr>
      <vt:lpstr>Methodology:  Post processing</vt:lpstr>
      <vt:lpstr>PowerPoint Presentation</vt:lpstr>
      <vt:lpstr>PowerPoint Presentation</vt:lpstr>
      <vt:lpstr>Results: MAC Values</vt:lpstr>
      <vt:lpstr>Example over-compensation</vt:lpstr>
      <vt:lpstr>PowerPoint Presentation</vt:lpstr>
    </vt:vector>
  </TitlesOfParts>
  <Company>NILU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Matthew Platt</dc:creator>
  <cp:lastModifiedBy>Stephen Matthew Platt</cp:lastModifiedBy>
  <cp:revision>140</cp:revision>
  <dcterms:created xsi:type="dcterms:W3CDTF">2018-09-18T11:20:33Z</dcterms:created>
  <dcterms:modified xsi:type="dcterms:W3CDTF">2019-05-08T07:23:22Z</dcterms:modified>
</cp:coreProperties>
</file>