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</p:sldMasterIdLst>
  <p:notesMasterIdLst>
    <p:notesMasterId r:id="rId29"/>
  </p:notesMasterIdLst>
  <p:handoutMasterIdLst>
    <p:handoutMasterId r:id="rId30"/>
  </p:handoutMasterIdLst>
  <p:sldIdLst>
    <p:sldId id="256" r:id="rId7"/>
    <p:sldId id="258" r:id="rId8"/>
    <p:sldId id="260" r:id="rId9"/>
    <p:sldId id="280" r:id="rId10"/>
    <p:sldId id="261" r:id="rId11"/>
    <p:sldId id="257" r:id="rId12"/>
    <p:sldId id="264" r:id="rId13"/>
    <p:sldId id="278" r:id="rId14"/>
    <p:sldId id="265" r:id="rId15"/>
    <p:sldId id="272" r:id="rId16"/>
    <p:sldId id="273" r:id="rId17"/>
    <p:sldId id="267" r:id="rId18"/>
    <p:sldId id="275" r:id="rId19"/>
    <p:sldId id="276" r:id="rId20"/>
    <p:sldId id="274" r:id="rId21"/>
    <p:sldId id="283" r:id="rId22"/>
    <p:sldId id="281" r:id="rId23"/>
    <p:sldId id="284" r:id="rId24"/>
    <p:sldId id="277" r:id="rId25"/>
    <p:sldId id="266" r:id="rId26"/>
    <p:sldId id="279" r:id="rId27"/>
    <p:sldId id="263" r:id="rId2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DA8C"/>
    <a:srgbClr val="3FCFD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343" autoAdjust="0"/>
  </p:normalViewPr>
  <p:slideViewPr>
    <p:cSldViewPr showGuides="1">
      <p:cViewPr varScale="1">
        <p:scale>
          <a:sx n="65" d="100"/>
          <a:sy n="65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07/05/2019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4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8E0E2-DBE5-4DAD-9291-A213BA859678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6EC13-978E-4F90-A298-5C9232841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51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27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22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37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82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71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21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3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54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452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92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6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8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7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2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1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89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29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51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6EC13-978E-4F90-A298-5C92328418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9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0587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in this ‘text heavy slide’ (use Arial 30pt regular).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Type any publication references here</a:t>
            </a:r>
          </a:p>
        </p:txBody>
      </p:sp>
    </p:spTree>
    <p:extLst>
      <p:ext uri="{BB962C8B-B14F-4D97-AF65-F5344CB8AC3E}">
        <p14:creationId xmlns:p14="http://schemas.microsoft.com/office/powerpoint/2010/main" val="351564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840464" y="6210000"/>
            <a:ext cx="1908000" cy="282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768456" y="6210000"/>
            <a:ext cx="1908000" cy="28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0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  <p:sldLayoutId id="214748378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hyperlink" Target="http://naei.beis.gov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Changing supersites: Assessing the impact of the southern UK EMEP supersite relocation on measured atmospheric </a:t>
            </a:r>
            <a:r>
              <a:rPr lang="en-GB" sz="3200" dirty="0" smtClean="0"/>
              <a:t>composition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H.L. Walker</a:t>
            </a:r>
            <a:r>
              <a:rPr lang="en-GB" sz="2000" baseline="30000" dirty="0"/>
              <a:t>1,2</a:t>
            </a:r>
            <a:r>
              <a:rPr lang="en-GB" sz="2000" dirty="0"/>
              <a:t>, M. R. Heal</a:t>
            </a:r>
            <a:r>
              <a:rPr lang="en-GB" sz="2000" baseline="30000" dirty="0"/>
              <a:t>2</a:t>
            </a:r>
            <a:r>
              <a:rPr lang="en-GB" sz="2000" dirty="0"/>
              <a:t>, C. F. Braban</a:t>
            </a:r>
            <a:r>
              <a:rPr lang="en-GB" sz="2000" baseline="30000" dirty="0"/>
              <a:t>1</a:t>
            </a:r>
            <a:r>
              <a:rPr lang="en-GB" sz="2000" dirty="0"/>
              <a:t>, S. Ritchie</a:t>
            </a:r>
            <a:r>
              <a:rPr lang="en-GB" sz="2000" baseline="30000" dirty="0"/>
              <a:t>3</a:t>
            </a:r>
            <a:r>
              <a:rPr lang="en-GB" sz="2000" dirty="0"/>
              <a:t>, C. Conolly</a:t>
            </a:r>
            <a:r>
              <a:rPr lang="en-GB" sz="2000" baseline="30000" dirty="0"/>
              <a:t>3</a:t>
            </a:r>
            <a:r>
              <a:rPr lang="en-GB" sz="2000" dirty="0"/>
              <a:t>, A. Sanocka</a:t>
            </a:r>
            <a:r>
              <a:rPr lang="en-GB" sz="2000" baseline="30000" dirty="0"/>
              <a:t>3</a:t>
            </a:r>
            <a:r>
              <a:rPr lang="en-GB" sz="2000" dirty="0"/>
              <a:t>, U. Dragosits</a:t>
            </a:r>
            <a:r>
              <a:rPr lang="en-GB" sz="2000" baseline="30000" dirty="0"/>
              <a:t>1</a:t>
            </a:r>
            <a:r>
              <a:rPr lang="en-GB" sz="2000" dirty="0"/>
              <a:t>, </a:t>
            </a:r>
            <a:r>
              <a:rPr lang="en-GB" sz="2000" u="sng" dirty="0"/>
              <a:t>M. M. </a:t>
            </a:r>
            <a:r>
              <a:rPr lang="en-GB" sz="2000" u="sng" dirty="0" smtClean="0"/>
              <a:t>Twigg</a:t>
            </a:r>
            <a:r>
              <a:rPr lang="en-GB" sz="2000" baseline="30000" dirty="0" smtClean="0"/>
              <a:t>1</a:t>
            </a:r>
          </a:p>
          <a:p>
            <a:endParaRPr lang="en-GB" sz="2000" dirty="0" smtClean="0"/>
          </a:p>
          <a:p>
            <a:r>
              <a:rPr lang="en-GB" sz="1200" baseline="30000" dirty="0" smtClean="0"/>
              <a:t>1</a:t>
            </a:r>
            <a:r>
              <a:rPr lang="en-GB" sz="1200" dirty="0" smtClean="0"/>
              <a:t>Natural </a:t>
            </a:r>
            <a:r>
              <a:rPr lang="en-GB" sz="1200" dirty="0"/>
              <a:t>Environment Research Council, Centre for Ecology &amp; Hydrology, Penicuik, UK</a:t>
            </a:r>
          </a:p>
          <a:p>
            <a:r>
              <a:rPr lang="en-GB" sz="1200" baseline="30000" dirty="0"/>
              <a:t>2</a:t>
            </a:r>
            <a:r>
              <a:rPr lang="en-GB" sz="1200" dirty="0" smtClean="0"/>
              <a:t>School </a:t>
            </a:r>
            <a:r>
              <a:rPr lang="en-GB" sz="1200" dirty="0"/>
              <a:t>of Chemistry, The University of Edinburgh, UK</a:t>
            </a:r>
          </a:p>
          <a:p>
            <a:r>
              <a:rPr lang="en-GB" sz="1200" baseline="30000" dirty="0"/>
              <a:t>3</a:t>
            </a:r>
            <a:r>
              <a:rPr lang="en-GB" sz="1200" dirty="0" smtClean="0"/>
              <a:t>Ricardo </a:t>
            </a:r>
            <a:r>
              <a:rPr lang="en-GB" sz="1200" dirty="0"/>
              <a:t>Energy &amp; Environment, Harwell, UK</a:t>
            </a:r>
          </a:p>
        </p:txBody>
      </p:sp>
      <p:pic>
        <p:nvPicPr>
          <p:cNvPr id="4" name="Picture 10" descr="Image result for university of edinburgh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5638" r="7373" b="25014"/>
          <a:stretch/>
        </p:blipFill>
        <p:spPr bwMode="auto">
          <a:xfrm>
            <a:off x="3247550" y="5949280"/>
            <a:ext cx="2648899" cy="7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765161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Hannah L Walker </a:t>
            </a:r>
            <a:r>
              <a:rPr lang="en-GB" sz="1200" i="1" dirty="0"/>
              <a:t>et al </a:t>
            </a:r>
            <a:r>
              <a:rPr lang="en-GB" sz="1200" dirty="0"/>
              <a:t>2019 </a:t>
            </a:r>
            <a:r>
              <a:rPr lang="en-GB" sz="1200" i="1" dirty="0"/>
              <a:t>Environ. Res. </a:t>
            </a:r>
            <a:r>
              <a:rPr lang="en-GB" sz="1200" i="1" dirty="0" err="1"/>
              <a:t>Commun</a:t>
            </a:r>
            <a:r>
              <a:rPr lang="en-GB" sz="1200" i="1" dirty="0"/>
              <a:t>. </a:t>
            </a:r>
            <a:r>
              <a:rPr lang="en-GB" sz="1200" dirty="0"/>
              <a:t>in press https://doi.org/10.1088/2515-7620/ab1a6f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Application of </a:t>
            </a:r>
            <a:r>
              <a:rPr lang="en-GB" i="1" dirty="0" err="1" smtClean="0"/>
              <a:t>deweather</a:t>
            </a:r>
            <a:r>
              <a:rPr lang="en-GB" dirty="0" smtClean="0"/>
              <a:t> function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8663"/>
            <a:ext cx="7488832" cy="63367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80312" y="5877272"/>
            <a:ext cx="1584176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Comparison to NAEI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9968" y="845967"/>
            <a:ext cx="5731510" cy="30772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44208" y="832994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Annual Emissions from the National Atmospheric Emission Inventory data bases (NAEI, </a:t>
            </a:r>
            <a:r>
              <a:rPr lang="en-GB" u="sng" dirty="0" smtClean="0">
                <a:hlinkClick r:id="rId4"/>
              </a:rPr>
              <a:t>http://naei.beis.gov.uk</a:t>
            </a:r>
            <a:r>
              <a:rPr lang="en-GB" dirty="0" smtClean="0"/>
              <a:t>)</a:t>
            </a:r>
          </a:p>
          <a:p>
            <a:r>
              <a:rPr lang="en-GB" dirty="0" smtClean="0"/>
              <a:t> for 15 km x 15 km surrounding sites.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35383" y="4293096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NO</a:t>
            </a:r>
            <a:r>
              <a:rPr lang="en-GB" sz="2800" baseline="-25000" dirty="0" smtClean="0"/>
              <a:t>x</a:t>
            </a:r>
            <a:r>
              <a:rPr lang="en-GB" sz="2800" dirty="0" smtClean="0"/>
              <a:t> emissions are higher in Harwell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Very little difference for NH</a:t>
            </a:r>
            <a:r>
              <a:rPr lang="en-GB" sz="2800" baseline="-25000" dirty="0" smtClean="0"/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PM is higher at Harwell too</a:t>
            </a:r>
            <a:endParaRPr lang="en-GB" sz="2800" dirty="0"/>
          </a:p>
        </p:txBody>
      </p:sp>
      <p:pic>
        <p:nvPicPr>
          <p:cNvPr id="6" name="Picture 10" descr="Image result for university of edinburgh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5638" r="7373" b="25014"/>
          <a:stretch/>
        </p:blipFill>
        <p:spPr bwMode="auto">
          <a:xfrm>
            <a:off x="3136679" y="6020801"/>
            <a:ext cx="2648899" cy="7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</a:t>
            </a:r>
            <a:r>
              <a:rPr lang="en-GB" baseline="-25000" dirty="0"/>
              <a:t>x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20" y="751609"/>
            <a:ext cx="3352972" cy="2687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36" y="751609"/>
            <a:ext cx="3352972" cy="2687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2566678" cy="208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6" y="3284984"/>
            <a:ext cx="2566678" cy="208036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89651"/>
              </p:ext>
            </p:extLst>
          </p:nvPr>
        </p:nvGraphicFramePr>
        <p:xfrm>
          <a:off x="2267744" y="5396176"/>
          <a:ext cx="4697080" cy="1345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1732">
                  <a:extLst>
                    <a:ext uri="{9D8B030D-6E8A-4147-A177-3AD203B41FA5}">
                      <a16:colId xmlns:a16="http://schemas.microsoft.com/office/drawing/2014/main" val="288863640"/>
                    </a:ext>
                  </a:extLst>
                </a:gridCol>
                <a:gridCol w="2335348">
                  <a:extLst>
                    <a:ext uri="{9D8B030D-6E8A-4147-A177-3AD203B41FA5}">
                      <a16:colId xmlns:a16="http://schemas.microsoft.com/office/drawing/2014/main" val="4210686322"/>
                    </a:ext>
                  </a:extLst>
                </a:gridCol>
              </a:tblGrid>
              <a:tr h="35964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and year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mean [NO</a:t>
                      </a:r>
                      <a:r>
                        <a:rPr lang="en-GB" sz="10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/ </a:t>
                      </a:r>
                      <a:r>
                        <a:rPr lang="el-GR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m</a:t>
                      </a:r>
                      <a:r>
                        <a:rPr lang="en-GB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0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690465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Harwell 2014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 ±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84847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Harwell 2015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9.20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10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77592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Chilbolton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± 22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8441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Chilbolton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± 16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83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0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</a:t>
            </a:r>
            <a:r>
              <a:rPr lang="en-GB" baseline="-25000" dirty="0"/>
              <a:t>x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20" y="751609"/>
            <a:ext cx="3352972" cy="2687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36" y="751609"/>
            <a:ext cx="3352972" cy="2687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2566678" cy="208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6" y="3284984"/>
            <a:ext cx="2566678" cy="208036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267744" y="5396176"/>
          <a:ext cx="4697080" cy="1345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1732">
                  <a:extLst>
                    <a:ext uri="{9D8B030D-6E8A-4147-A177-3AD203B41FA5}">
                      <a16:colId xmlns:a16="http://schemas.microsoft.com/office/drawing/2014/main" val="288863640"/>
                    </a:ext>
                  </a:extLst>
                </a:gridCol>
                <a:gridCol w="2335348">
                  <a:extLst>
                    <a:ext uri="{9D8B030D-6E8A-4147-A177-3AD203B41FA5}">
                      <a16:colId xmlns:a16="http://schemas.microsoft.com/office/drawing/2014/main" val="4210686322"/>
                    </a:ext>
                  </a:extLst>
                </a:gridCol>
              </a:tblGrid>
              <a:tr h="35964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and year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mean [NO</a:t>
                      </a:r>
                      <a:r>
                        <a:rPr lang="en-GB" sz="10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/ </a:t>
                      </a:r>
                      <a:r>
                        <a:rPr lang="el-GR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m</a:t>
                      </a:r>
                      <a:r>
                        <a:rPr lang="en-GB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0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690465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Harwell 2014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 ±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84847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Harwell 2015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9.20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10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77592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Chilbolton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± 22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8441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Chilbolton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± 16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836580"/>
                  </a:ext>
                </a:extLst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251156" y="1196752"/>
            <a:ext cx="3933503" cy="5462076"/>
            <a:chOff x="5274684" y="914400"/>
            <a:chExt cx="3474029" cy="48240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/>
            <a:srcRect l="26048" t="8319" r="23197"/>
            <a:stretch/>
          </p:blipFill>
          <p:spPr>
            <a:xfrm>
              <a:off x="5274684" y="914400"/>
              <a:ext cx="3474029" cy="4824049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6228184" y="1916832"/>
              <a:ext cx="2520529" cy="3600400"/>
              <a:chOff x="6228184" y="2132856"/>
              <a:chExt cx="2520529" cy="36004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7524577" y="2564904"/>
                <a:ext cx="1224136" cy="504056"/>
              </a:xfrm>
              <a:prstGeom prst="rect">
                <a:avLst/>
              </a:prstGeom>
              <a:ln>
                <a:solidFill>
                  <a:srgbClr val="FF00F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Auchencorth Moss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452320" y="2132856"/>
                <a:ext cx="1008112" cy="3600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Edinburgh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28184" y="5085184"/>
                <a:ext cx="792088" cy="288032"/>
              </a:xfrm>
              <a:prstGeom prst="rect">
                <a:avLst/>
              </a:prstGeom>
              <a:ln>
                <a:solidFill>
                  <a:srgbClr val="1E90F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Harwell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44208" y="5445224"/>
                <a:ext cx="1008112" cy="288032"/>
              </a:xfrm>
              <a:prstGeom prst="rect">
                <a:avLst/>
              </a:prstGeom>
              <a:ln>
                <a:solidFill>
                  <a:srgbClr val="FFA5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Chilbolton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956375" y="5373216"/>
                <a:ext cx="792337" cy="2880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London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28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NO</a:t>
            </a:r>
            <a:r>
              <a:rPr lang="en-GB" baseline="-25000" dirty="0"/>
              <a:t>x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20" y="751609"/>
            <a:ext cx="3352972" cy="2687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36" y="751609"/>
            <a:ext cx="3352972" cy="2687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2566678" cy="208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6" y="3284984"/>
            <a:ext cx="2566678" cy="208036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465796"/>
              </p:ext>
            </p:extLst>
          </p:nvPr>
        </p:nvGraphicFramePr>
        <p:xfrm>
          <a:off x="2179176" y="5396176"/>
          <a:ext cx="4697080" cy="1345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1732">
                  <a:extLst>
                    <a:ext uri="{9D8B030D-6E8A-4147-A177-3AD203B41FA5}">
                      <a16:colId xmlns:a16="http://schemas.microsoft.com/office/drawing/2014/main" val="288863640"/>
                    </a:ext>
                  </a:extLst>
                </a:gridCol>
                <a:gridCol w="2335348">
                  <a:extLst>
                    <a:ext uri="{9D8B030D-6E8A-4147-A177-3AD203B41FA5}">
                      <a16:colId xmlns:a16="http://schemas.microsoft.com/office/drawing/2014/main" val="4210686322"/>
                    </a:ext>
                  </a:extLst>
                </a:gridCol>
              </a:tblGrid>
              <a:tr h="35964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and year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mean [NO</a:t>
                      </a:r>
                      <a:r>
                        <a:rPr lang="en-GB" sz="10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/ </a:t>
                      </a:r>
                      <a:r>
                        <a:rPr lang="el-GR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m</a:t>
                      </a:r>
                      <a:r>
                        <a:rPr lang="en-GB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0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690465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Harwell 2014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 ±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84847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Harwell 2015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9.20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± 10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77592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Chilbolton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± 22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8441"/>
                  </a:ext>
                </a:extLst>
              </a:tr>
              <a:tr h="24638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Chilbolton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± 16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83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8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716016" y="5949280"/>
            <a:ext cx="4145529" cy="731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84332" y="5877272"/>
            <a:ext cx="4145529" cy="731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NH</a:t>
            </a:r>
            <a:r>
              <a:rPr lang="en-GB" baseline="-25000" dirty="0" smtClean="0"/>
              <a:t>3</a:t>
            </a:r>
            <a:endParaRPr lang="en-GB" dirty="0"/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</p:spPr>
        <p:txBody>
          <a:bodyPr/>
          <a:lstStyle/>
          <a:p>
            <a:r>
              <a:rPr lang="en-GB" dirty="0" smtClean="0"/>
              <a:t>NH</a:t>
            </a:r>
            <a:r>
              <a:rPr lang="en-GB" baseline="-25000" dirty="0" smtClean="0"/>
              <a:t>3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66660" t="14885" r="20324" b="13728"/>
          <a:stretch/>
        </p:blipFill>
        <p:spPr>
          <a:xfrm>
            <a:off x="8094932" y="980728"/>
            <a:ext cx="468395" cy="192868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4332" y="2949431"/>
            <a:ext cx="2011156" cy="191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Harwell 2014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1.96 ± 2.3 µg m</a:t>
            </a:r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(95%)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79464" y="2819998"/>
            <a:ext cx="2394235" cy="422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Harwell 2015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2.05 ±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1.7 µg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(70%)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07656" y="2819998"/>
            <a:ext cx="2777310" cy="422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Chilbolton 2016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5.88 ±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7.7 µg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(54%)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56940" y="2780928"/>
            <a:ext cx="2736304" cy="4949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Chilbolton 2017</a:t>
            </a: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6.23 ±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7.7 µg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(82%)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8511" t="5625" r="22385" b="3431"/>
          <a:stretch/>
        </p:blipFill>
        <p:spPr>
          <a:xfrm>
            <a:off x="395288" y="1124744"/>
            <a:ext cx="1584176" cy="15652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8714" t="6440" r="22362" b="3148"/>
          <a:stretch/>
        </p:blipFill>
        <p:spPr>
          <a:xfrm>
            <a:off x="2339752" y="1124744"/>
            <a:ext cx="1584176" cy="15601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8691" t="5653" r="22592" b="3283"/>
          <a:stretch/>
        </p:blipFill>
        <p:spPr>
          <a:xfrm>
            <a:off x="4283968" y="1124744"/>
            <a:ext cx="1584176" cy="1576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8301" t="5521" r="22637" b="2491"/>
          <a:stretch/>
        </p:blipFill>
        <p:spPr>
          <a:xfrm>
            <a:off x="6228184" y="1124744"/>
            <a:ext cx="1584176" cy="158417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 rot="5400000">
            <a:off x="8033453" y="1880828"/>
            <a:ext cx="12961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GB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 m</a:t>
            </a:r>
            <a:r>
              <a:rPr lang="en-GB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56" y="3521425"/>
            <a:ext cx="3688535" cy="28804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25662"/>
            <a:ext cx="3678924" cy="28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41649" y="5904246"/>
            <a:ext cx="4145529" cy="731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4332" y="5877272"/>
            <a:ext cx="4145529" cy="731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</a:t>
            </a:r>
            <a:r>
              <a:rPr lang="en-GB" baseline="-25000" dirty="0" smtClean="0"/>
              <a:t>2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55461"/>
              </p:ext>
            </p:extLst>
          </p:nvPr>
        </p:nvGraphicFramePr>
        <p:xfrm>
          <a:off x="1475655" y="4221087"/>
          <a:ext cx="6242134" cy="237800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92707">
                  <a:extLst>
                    <a:ext uri="{9D8B030D-6E8A-4147-A177-3AD203B41FA5}">
                      <a16:colId xmlns:a16="http://schemas.microsoft.com/office/drawing/2014/main" val="1767379943"/>
                    </a:ext>
                  </a:extLst>
                </a:gridCol>
                <a:gridCol w="1342153">
                  <a:extLst>
                    <a:ext uri="{9D8B030D-6E8A-4147-A177-3AD203B41FA5}">
                      <a16:colId xmlns:a16="http://schemas.microsoft.com/office/drawing/2014/main" val="379906765"/>
                    </a:ext>
                  </a:extLst>
                </a:gridCol>
                <a:gridCol w="1342153">
                  <a:extLst>
                    <a:ext uri="{9D8B030D-6E8A-4147-A177-3AD203B41FA5}">
                      <a16:colId xmlns:a16="http://schemas.microsoft.com/office/drawing/2014/main" val="4013817556"/>
                    </a:ext>
                  </a:extLst>
                </a:gridCol>
                <a:gridCol w="1342153">
                  <a:extLst>
                    <a:ext uri="{9D8B030D-6E8A-4147-A177-3AD203B41FA5}">
                      <a16:colId xmlns:a16="http://schemas.microsoft.com/office/drawing/2014/main" val="1655348487"/>
                    </a:ext>
                  </a:extLst>
                </a:gridCol>
                <a:gridCol w="922968">
                  <a:extLst>
                    <a:ext uri="{9D8B030D-6E8A-4147-A177-3AD203B41FA5}">
                      <a16:colId xmlns:a16="http://schemas.microsoft.com/office/drawing/2014/main" val="1545085571"/>
                    </a:ext>
                  </a:extLst>
                </a:gridCol>
              </a:tblGrid>
              <a:tr h="576065"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Annual mean concentration ± 95% confidence intervals / </a:t>
                      </a:r>
                      <a:r>
                        <a:rPr lang="en-GB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μg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en-GB" sz="1200" b="1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en-GB" sz="12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(Data capture / %)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7176253"/>
                  </a:ext>
                </a:extLst>
              </a:tr>
              <a:tr h="42646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Harwell </a:t>
                      </a:r>
                      <a:br>
                        <a:rPr lang="en-GB" sz="1200" b="0" dirty="0">
                          <a:effectLst/>
                        </a:rPr>
                      </a:br>
                      <a:r>
                        <a:rPr lang="en-GB" sz="1200" b="0" dirty="0">
                          <a:effectLst/>
                        </a:rPr>
                        <a:t>2014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Harwell 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2015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Chilbolton 2016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Chilbolton 2017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9026844"/>
                  </a:ext>
                </a:extLst>
              </a:tr>
              <a:tr h="639693">
                <a:tc>
                  <a:txBody>
                    <a:bodyPr/>
                    <a:lstStyle/>
                    <a:p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</a:t>
                      </a: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0.245 ± 0.028</a:t>
                      </a:r>
                      <a:br>
                        <a:rPr lang="en-GB" sz="1200" b="0" dirty="0">
                          <a:effectLst/>
                        </a:rPr>
                      </a:br>
                      <a:r>
                        <a:rPr lang="en-GB" sz="1200" b="0" dirty="0">
                          <a:effectLst/>
                        </a:rPr>
                        <a:t>(94%)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0.150 ± 0.0027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(70%)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0.157 ± 0.0044</a:t>
                      </a:r>
                      <a:br>
                        <a:rPr lang="en-GB" sz="1200" dirty="0">
                          <a:effectLst/>
                        </a:rPr>
                      </a:br>
                      <a:r>
                        <a:rPr lang="en-GB" sz="1200" dirty="0">
                          <a:effectLst/>
                        </a:rPr>
                        <a:t>(58%)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0.131 ± 0.0032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(79%)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4727634"/>
                  </a:ext>
                </a:extLst>
              </a:tr>
              <a:tr h="735781">
                <a:tc>
                  <a:txBody>
                    <a:bodyPr/>
                    <a:lstStyle/>
                    <a:p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</a:t>
                      </a:r>
                      <a:r>
                        <a:rPr lang="en-GB" b="0" dirty="0" smtClean="0"/>
                        <a:t> 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fluorescence</a:t>
                      </a: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1.01 ± 0.054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(98%)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0.939 ± 0.013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(93%)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0.876 ± 0.017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(64%)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0.763 ± 0.013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(89%)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9640797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7" y="836712"/>
            <a:ext cx="6754187" cy="35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SO</a:t>
            </a:r>
            <a:r>
              <a:rPr lang="en-GB" baseline="-25000" dirty="0" smtClean="0"/>
              <a:t>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475656" y="908720"/>
            <a:ext cx="5731510" cy="2877185"/>
            <a:chOff x="0" y="0"/>
            <a:chExt cx="5731510" cy="28771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0" r="18237"/>
            <a:stretch/>
          </p:blipFill>
          <p:spPr bwMode="auto">
            <a:xfrm>
              <a:off x="2901950" y="0"/>
              <a:ext cx="2829560" cy="28771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4" r="16242"/>
            <a:stretch/>
          </p:blipFill>
          <p:spPr bwMode="auto">
            <a:xfrm>
              <a:off x="0" y="0"/>
              <a:ext cx="2952750" cy="28771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457400" y="4077072"/>
            <a:ext cx="74888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UV fluorescence analyser LOD ~ 4 µg m</a:t>
            </a:r>
            <a:r>
              <a:rPr lang="en-GB" baseline="30000" dirty="0" smtClean="0"/>
              <a:t>-3</a:t>
            </a:r>
            <a:r>
              <a:rPr lang="en-GB" baseline="-25000" dirty="0" smtClean="0"/>
              <a:t> 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MARGA LOD ~ 0.04 µg m</a:t>
            </a:r>
            <a:r>
              <a:rPr lang="en-GB" baseline="30000" dirty="0" smtClean="0"/>
              <a:t>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UV fluorescence set-up to measure exceedances.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MARGA primarily used to measure PM and monitor changes in the UK background concentrations.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332" y="5877272"/>
            <a:ext cx="4145529" cy="731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998471" y="5796076"/>
            <a:ext cx="4145529" cy="731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O</a:t>
            </a:r>
            <a:r>
              <a:rPr lang="en-GB" baseline="-25000" dirty="0" smtClean="0"/>
              <a:t>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The annual mean is lower after the relocation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 err="1" smtClean="0"/>
              <a:t>deweather</a:t>
            </a:r>
            <a:r>
              <a:rPr lang="en-GB" dirty="0" smtClean="0"/>
              <a:t> model does not show a step change associated with the relocation.</a:t>
            </a:r>
          </a:p>
          <a:p>
            <a:endParaRPr lang="en-GB" dirty="0"/>
          </a:p>
          <a:p>
            <a:r>
              <a:rPr lang="en-GB" dirty="0" smtClean="0"/>
              <a:t>The decrease in mid 2016 is also reflected in the PM</a:t>
            </a:r>
          </a:p>
          <a:p>
            <a:endParaRPr lang="en-GB" dirty="0"/>
          </a:p>
          <a:p>
            <a:r>
              <a:rPr lang="en-GB" dirty="0" smtClean="0"/>
              <a:t>It is possible that the annual average is a reflection on inter- annual variability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1" t="63637" r="47115" b="1136"/>
          <a:stretch/>
        </p:blipFill>
        <p:spPr>
          <a:xfrm>
            <a:off x="4626344" y="3683188"/>
            <a:ext cx="4572000" cy="280831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07842"/>
              </p:ext>
            </p:extLst>
          </p:nvPr>
        </p:nvGraphicFramePr>
        <p:xfrm>
          <a:off x="5571569" y="1161193"/>
          <a:ext cx="3318582" cy="1829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8611">
                  <a:extLst>
                    <a:ext uri="{9D8B030D-6E8A-4147-A177-3AD203B41FA5}">
                      <a16:colId xmlns:a16="http://schemas.microsoft.com/office/drawing/2014/main" val="288863640"/>
                    </a:ext>
                  </a:extLst>
                </a:gridCol>
                <a:gridCol w="1649971">
                  <a:extLst>
                    <a:ext uri="{9D8B030D-6E8A-4147-A177-3AD203B41FA5}">
                      <a16:colId xmlns:a16="http://schemas.microsoft.com/office/drawing/2014/main" val="4210686322"/>
                    </a:ext>
                  </a:extLst>
                </a:gridCol>
              </a:tblGrid>
              <a:tr h="20107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and year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mean O</a:t>
                      </a:r>
                      <a:r>
                        <a:rPr lang="en-GB" sz="10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l-GR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m</a:t>
                      </a:r>
                      <a:r>
                        <a:rPr lang="en-GB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0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690465"/>
                  </a:ext>
                </a:extLst>
              </a:tr>
              <a:tr h="36643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Harwell 2014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56.0 ± 0.45  (99%)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84847"/>
                  </a:ext>
                </a:extLst>
              </a:tr>
              <a:tr h="32925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Harwell 2015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57.1 ± 0.42  (98%)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77592"/>
                  </a:ext>
                </a:extLst>
              </a:tr>
              <a:tr h="32673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Chilbolton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48.9 ± 0.53  (97%)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8441"/>
                  </a:ext>
                </a:extLst>
              </a:tr>
              <a:tr h="39650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Chilbolton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51.5 ± 0.48 (98%)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836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9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4332" y="5877272"/>
            <a:ext cx="4145529" cy="731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PM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14248"/>
              </p:ext>
            </p:extLst>
          </p:nvPr>
        </p:nvGraphicFramePr>
        <p:xfrm>
          <a:off x="251520" y="874097"/>
          <a:ext cx="496855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8611">
                  <a:extLst>
                    <a:ext uri="{9D8B030D-6E8A-4147-A177-3AD203B41FA5}">
                      <a16:colId xmlns:a16="http://schemas.microsoft.com/office/drawing/2014/main" val="288863640"/>
                    </a:ext>
                  </a:extLst>
                </a:gridCol>
                <a:gridCol w="1649971">
                  <a:extLst>
                    <a:ext uri="{9D8B030D-6E8A-4147-A177-3AD203B41FA5}">
                      <a16:colId xmlns:a16="http://schemas.microsoft.com/office/drawing/2014/main" val="4210686322"/>
                    </a:ext>
                  </a:extLst>
                </a:gridCol>
                <a:gridCol w="1649971">
                  <a:extLst>
                    <a:ext uri="{9D8B030D-6E8A-4147-A177-3AD203B41FA5}">
                      <a16:colId xmlns:a16="http://schemas.microsoft.com/office/drawing/2014/main" val="4181679047"/>
                    </a:ext>
                  </a:extLst>
                </a:gridCol>
              </a:tblGrid>
              <a:tr h="335911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and year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mean PM</a:t>
                      </a:r>
                      <a:r>
                        <a:rPr lang="en-GB" sz="1000" b="1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l-GR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m</a:t>
                      </a:r>
                      <a:r>
                        <a:rPr lang="en-GB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0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Daily mean exceedance of 50 µg m</a:t>
                      </a:r>
                      <a:r>
                        <a:rPr lang="en-GB" sz="10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GB" sz="10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690465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Harwell 2014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 ± 0.27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84847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Harwell 2015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 ± 0.21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577592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Chilbolton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 ± 0.25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8441"/>
                  </a:ext>
                </a:extLst>
              </a:tr>
              <a:tr h="23012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Chilbolton</a:t>
                      </a:r>
                      <a:r>
                        <a:rPr lang="en-GB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 ± 0.19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836580"/>
                  </a:ext>
                </a:extLst>
              </a:tr>
            </a:tbl>
          </a:graphicData>
        </a:graphic>
      </p:graphicFrame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355976" y="2454242"/>
            <a:ext cx="4585208" cy="4066539"/>
            <a:chOff x="0" y="0"/>
            <a:chExt cx="5731510" cy="50837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332"/>
            <a:stretch/>
          </p:blipFill>
          <p:spPr bwMode="auto">
            <a:xfrm>
              <a:off x="0" y="0"/>
              <a:ext cx="5731510" cy="2399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42"/>
            <a:stretch/>
          </p:blipFill>
          <p:spPr bwMode="auto">
            <a:xfrm>
              <a:off x="0" y="2670772"/>
              <a:ext cx="5731510" cy="2413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73876" y="2334985"/>
            <a:ext cx="38164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Secondary inorganic aerosol contribution to total mass (PM</a:t>
            </a:r>
            <a:r>
              <a:rPr lang="en-GB" baseline="-25000" dirty="0" smtClean="0"/>
              <a:t>2.5</a:t>
            </a:r>
            <a:r>
              <a:rPr lang="en-GB" dirty="0" smtClean="0"/>
              <a:t>) is similar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58 % at Harwell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59 % at Chilbolton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acidic aerosol was observed at Harwell in 2014 due to the Icelandic fissure eruption</a:t>
            </a:r>
            <a:r>
              <a:rPr lang="en-GB" baseline="30000" dirty="0" smtClean="0"/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Chilbolton on occasions has an excess of NH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+</a:t>
            </a:r>
            <a:r>
              <a:rPr lang="en-GB" dirty="0" smtClean="0"/>
              <a:t>  reported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Both sites show a slight bias towards basic aerosol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070" y="6489969"/>
            <a:ext cx="5624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aseline="30000" dirty="0" smtClean="0"/>
              <a:t>1 </a:t>
            </a:r>
            <a:r>
              <a:rPr lang="en-GB" sz="1000" baseline="-25000" dirty="0" smtClean="0"/>
              <a:t> </a:t>
            </a:r>
            <a:r>
              <a:rPr lang="en-GB" sz="1000" dirty="0" smtClean="0"/>
              <a:t> Twigg </a:t>
            </a:r>
            <a:r>
              <a:rPr lang="en-GB" sz="1000" i="1" dirty="0" smtClean="0"/>
              <a:t>et al. </a:t>
            </a:r>
            <a:r>
              <a:rPr lang="en-GB" sz="1000" dirty="0" smtClean="0"/>
              <a:t>2016 Impacts of the 2014-2015 Holuhraun Eruption on the UK atmosphere. </a:t>
            </a:r>
            <a:r>
              <a:rPr lang="en-GB" sz="1000" i="1" dirty="0" smtClean="0"/>
              <a:t>Atmospheric Chemistry and Physics </a:t>
            </a:r>
            <a:r>
              <a:rPr lang="en-GB" sz="1000" dirty="0" smtClean="0"/>
              <a:t> 11415 -11431</a:t>
            </a:r>
            <a:endParaRPr lang="en-GB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31545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The UK has 2 level II supersites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smtClean="0"/>
              <a:t>Harwell site </a:t>
            </a:r>
            <a:r>
              <a:rPr lang="en-GB" dirty="0" smtClean="0"/>
              <a:t>closed on 31st December 2015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6048" t="8319" r="23197"/>
          <a:stretch/>
        </p:blipFill>
        <p:spPr>
          <a:xfrm>
            <a:off x="5372604" y="1196752"/>
            <a:ext cx="3474029" cy="482404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622497" y="2631232"/>
            <a:ext cx="1224136" cy="504056"/>
          </a:xfrm>
          <a:prstGeom prst="rect">
            <a:avLst/>
          </a:prstGeom>
          <a:ln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Auchencorth Moss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0240" y="2199184"/>
            <a:ext cx="1008112" cy="3600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Edinburgh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6104" y="5151512"/>
            <a:ext cx="792088" cy="288032"/>
          </a:xfrm>
          <a:prstGeom prst="rect">
            <a:avLst/>
          </a:prstGeom>
          <a:ln>
            <a:solidFill>
              <a:srgbClr val="1E9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Harwell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54295" y="5439544"/>
            <a:ext cx="792337" cy="2880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 descr="Image result for university of edinburgh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5638" r="7373" b="25014"/>
          <a:stretch/>
        </p:blipFill>
        <p:spPr bwMode="auto">
          <a:xfrm>
            <a:off x="3136679" y="6020801"/>
            <a:ext cx="2648899" cy="7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No discontinuities in the average measured concentrations of PM</a:t>
            </a:r>
            <a:r>
              <a:rPr lang="en-GB" baseline="-25000" dirty="0" smtClean="0"/>
              <a:t>2.5</a:t>
            </a:r>
            <a:r>
              <a:rPr lang="en-GB" dirty="0" smtClean="0"/>
              <a:t>, PM</a:t>
            </a:r>
            <a:r>
              <a:rPr lang="en-GB" baseline="-25000" dirty="0" smtClean="0"/>
              <a:t>10</a:t>
            </a:r>
            <a:r>
              <a:rPr lang="en-GB" dirty="0" smtClean="0"/>
              <a:t>, SO</a:t>
            </a:r>
            <a:r>
              <a:rPr lang="en-GB" baseline="-25000" dirty="0" smtClean="0"/>
              <a:t>2</a:t>
            </a:r>
            <a:r>
              <a:rPr lang="en-GB" dirty="0"/>
              <a:t> </a:t>
            </a:r>
            <a:r>
              <a:rPr lang="en-GB" dirty="0" smtClean="0"/>
              <a:t>and O</a:t>
            </a:r>
            <a:r>
              <a:rPr lang="en-GB" baseline="-25000" dirty="0" smtClean="0"/>
              <a:t>3</a:t>
            </a:r>
            <a:endParaRPr lang="en-GB" dirty="0" smtClean="0"/>
          </a:p>
          <a:p>
            <a:r>
              <a:rPr lang="en-GB" dirty="0" smtClean="0"/>
              <a:t>Substantial increases in NO</a:t>
            </a:r>
            <a:r>
              <a:rPr lang="en-GB" baseline="-25000" dirty="0" smtClean="0"/>
              <a:t>x </a:t>
            </a:r>
            <a:r>
              <a:rPr lang="en-GB" dirty="0" smtClean="0"/>
              <a:t> by a factor of ~1.6 </a:t>
            </a:r>
          </a:p>
          <a:p>
            <a:pPr lvl="1"/>
            <a:r>
              <a:rPr lang="en-GB" dirty="0" smtClean="0"/>
              <a:t>Expected that M3 motorway and Greater London are the source</a:t>
            </a:r>
            <a:endParaRPr lang="en-GB" dirty="0"/>
          </a:p>
          <a:p>
            <a:r>
              <a:rPr lang="en-GB" dirty="0" smtClean="0"/>
              <a:t>NH</a:t>
            </a:r>
            <a:r>
              <a:rPr lang="en-GB" baseline="-25000" dirty="0" smtClean="0"/>
              <a:t>3</a:t>
            </a:r>
            <a:r>
              <a:rPr lang="en-GB" dirty="0" smtClean="0"/>
              <a:t> also increased by a factor of ~ 3</a:t>
            </a:r>
          </a:p>
          <a:p>
            <a:pPr lvl="1"/>
            <a:r>
              <a:rPr lang="en-GB" dirty="0" smtClean="0"/>
              <a:t>Local sources in the south-west of Chilbolton</a:t>
            </a:r>
          </a:p>
          <a:p>
            <a:pPr lvl="1"/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To look at long-term trends for the southern UK supersite two sites should be treated separately for NH</a:t>
            </a:r>
            <a:r>
              <a:rPr lang="en-GB" sz="3600" baseline="-25000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 and NO</a:t>
            </a:r>
            <a:r>
              <a:rPr lang="en-GB" sz="3600" baseline="-25000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  <a:r>
              <a:rPr lang="en-GB" sz="3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lvl="1"/>
            <a:endParaRPr lang="en-GB" dirty="0" smtClean="0"/>
          </a:p>
        </p:txBody>
      </p:sp>
      <p:pic>
        <p:nvPicPr>
          <p:cNvPr id="4" name="Picture 10" descr="Image result for university of edinburgh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5638" r="7373" b="25014"/>
          <a:stretch/>
        </p:blipFill>
        <p:spPr bwMode="auto">
          <a:xfrm>
            <a:off x="3136679" y="6020801"/>
            <a:ext cx="2648899" cy="7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No discontinuities in the average measured concentrations of PM</a:t>
            </a:r>
            <a:r>
              <a:rPr lang="en-GB" baseline="-25000" dirty="0" smtClean="0"/>
              <a:t>2.5</a:t>
            </a:r>
            <a:r>
              <a:rPr lang="en-GB" dirty="0" smtClean="0"/>
              <a:t>, PM</a:t>
            </a:r>
            <a:r>
              <a:rPr lang="en-GB" baseline="-25000" dirty="0" smtClean="0"/>
              <a:t>10</a:t>
            </a:r>
            <a:r>
              <a:rPr lang="en-GB" dirty="0" smtClean="0"/>
              <a:t>, SO</a:t>
            </a:r>
            <a:r>
              <a:rPr lang="en-GB" baseline="-25000" dirty="0" smtClean="0"/>
              <a:t>2</a:t>
            </a:r>
            <a:r>
              <a:rPr lang="en-GB" dirty="0"/>
              <a:t> </a:t>
            </a:r>
            <a:r>
              <a:rPr lang="en-GB" dirty="0" smtClean="0"/>
              <a:t>and O</a:t>
            </a:r>
            <a:r>
              <a:rPr lang="en-GB" baseline="-25000" dirty="0" smtClean="0"/>
              <a:t>3</a:t>
            </a:r>
            <a:endParaRPr lang="en-GB" dirty="0" smtClean="0"/>
          </a:p>
          <a:p>
            <a:r>
              <a:rPr lang="en-GB" dirty="0" smtClean="0"/>
              <a:t>Substantial increases in NO</a:t>
            </a:r>
            <a:r>
              <a:rPr lang="en-GB" baseline="-25000" dirty="0" smtClean="0"/>
              <a:t>x </a:t>
            </a:r>
            <a:r>
              <a:rPr lang="en-GB" dirty="0" smtClean="0"/>
              <a:t> by a factor of ~1.6 </a:t>
            </a:r>
          </a:p>
          <a:p>
            <a:pPr lvl="1"/>
            <a:r>
              <a:rPr lang="en-GB" dirty="0" smtClean="0"/>
              <a:t>Expected that M3 motorway and Greater London are the source</a:t>
            </a:r>
            <a:endParaRPr lang="en-GB" dirty="0"/>
          </a:p>
          <a:p>
            <a:r>
              <a:rPr lang="en-GB" dirty="0" smtClean="0"/>
              <a:t>NH</a:t>
            </a:r>
            <a:r>
              <a:rPr lang="en-GB" baseline="-25000" dirty="0" smtClean="0"/>
              <a:t>3</a:t>
            </a:r>
            <a:r>
              <a:rPr lang="en-GB" dirty="0" smtClean="0"/>
              <a:t> also increased by a factor of ~ 3</a:t>
            </a:r>
          </a:p>
          <a:p>
            <a:pPr lvl="1"/>
            <a:r>
              <a:rPr lang="en-GB" dirty="0" smtClean="0"/>
              <a:t>Local sources in the south-west of Chilbolton</a:t>
            </a:r>
          </a:p>
          <a:p>
            <a:pPr lvl="1"/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 smtClean="0"/>
              <a:t>To look at long-term trends for the southern UK supersite the two sites should be treated separately for NH</a:t>
            </a:r>
            <a:r>
              <a:rPr lang="en-GB" sz="3600" baseline="-25000" dirty="0" smtClean="0"/>
              <a:t>3</a:t>
            </a:r>
            <a:r>
              <a:rPr lang="en-GB" sz="3600" dirty="0" smtClean="0"/>
              <a:t> and NO</a:t>
            </a:r>
            <a:r>
              <a:rPr lang="en-GB" sz="3600" baseline="-25000" dirty="0" smtClean="0"/>
              <a:t>x</a:t>
            </a:r>
            <a:r>
              <a:rPr lang="en-GB" sz="3600" dirty="0" smtClean="0"/>
              <a:t> </a:t>
            </a:r>
          </a:p>
          <a:p>
            <a:pPr lvl="1"/>
            <a:endParaRPr lang="en-GB" dirty="0" smtClean="0"/>
          </a:p>
        </p:txBody>
      </p:sp>
      <p:pic>
        <p:nvPicPr>
          <p:cNvPr id="4" name="Picture 10" descr="Image result for university of edinburgh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5638" r="7373" b="25014"/>
          <a:stretch/>
        </p:blipFill>
        <p:spPr bwMode="auto">
          <a:xfrm>
            <a:off x="3136679" y="6020801"/>
            <a:ext cx="2648899" cy="7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3849" y="1077024"/>
            <a:ext cx="2232025" cy="647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Project funding: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67225" y="4015964"/>
            <a:ext cx="3311525" cy="215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100" i="1" dirty="0" smtClean="0"/>
              <a:t>openair </a:t>
            </a:r>
            <a:r>
              <a:rPr lang="en-GB" sz="1100" dirty="0" smtClean="0"/>
              <a:t>and </a:t>
            </a:r>
            <a:r>
              <a:rPr lang="en-GB" sz="1100" i="1" dirty="0" smtClean="0"/>
              <a:t>deweather </a:t>
            </a:r>
            <a:r>
              <a:rPr lang="en-GB" sz="1100" dirty="0" smtClean="0"/>
              <a:t>packages</a:t>
            </a:r>
            <a:endParaRPr lang="en-GB" sz="1100" i="1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72023" y="3340698"/>
            <a:ext cx="2232025" cy="1223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A. Solocka</a:t>
            </a:r>
          </a:p>
          <a:p>
            <a:pPr marL="0" indent="0">
              <a:buNone/>
            </a:pPr>
            <a:r>
              <a:rPr lang="en-GB" sz="1600" dirty="0" smtClean="0"/>
              <a:t>S. Ritchie</a:t>
            </a:r>
          </a:p>
          <a:p>
            <a:pPr marL="0" indent="0">
              <a:buNone/>
            </a:pPr>
            <a:r>
              <a:rPr lang="en-GB" sz="1600" dirty="0" smtClean="0"/>
              <a:t>C. Conolly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16016" y="3733346"/>
            <a:ext cx="2519362" cy="3603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Dr David Carslaw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0527" y="2980435"/>
            <a:ext cx="2881313" cy="576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Data and R packages:</a:t>
            </a:r>
          </a:p>
        </p:txBody>
      </p:sp>
      <p:pic>
        <p:nvPicPr>
          <p:cNvPr id="5" name="Picture 10" descr="Image result for university of edinburgh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5638" r="7373" b="25014"/>
          <a:stretch/>
        </p:blipFill>
        <p:spPr bwMode="auto">
          <a:xfrm>
            <a:off x="5076056" y="977794"/>
            <a:ext cx="2648899" cy="7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ogo centre for ecology and hydr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2232248" cy="53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6021288"/>
            <a:ext cx="2160240" cy="669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9512" y="836712"/>
            <a:ext cx="8712968" cy="888012"/>
          </a:xfrm>
          <a:prstGeom prst="rect">
            <a:avLst/>
          </a:prstGeom>
          <a:noFill/>
          <a:ln>
            <a:solidFill>
              <a:srgbClr val="228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79512" y="2836467"/>
            <a:ext cx="8712968" cy="1799729"/>
          </a:xfrm>
          <a:prstGeom prst="rect">
            <a:avLst/>
          </a:prstGeom>
          <a:noFill/>
          <a:ln>
            <a:solidFill>
              <a:srgbClr val="228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Image result for ricardo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3" t="28327" r="16635" b="27447"/>
          <a:stretch/>
        </p:blipFill>
        <p:spPr bwMode="auto">
          <a:xfrm>
            <a:off x="2771800" y="2980484"/>
            <a:ext cx="97549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2953289"/>
            <a:ext cx="1008112" cy="7024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32240" y="6011022"/>
            <a:ext cx="2160240" cy="669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411760" y="5077704"/>
            <a:ext cx="5040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Thank you for listening!</a:t>
            </a:r>
            <a:endParaRPr lang="en-GB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683568" y="5882788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Hannah L Walker </a:t>
            </a:r>
            <a:r>
              <a:rPr lang="en-GB" sz="1200" i="1" dirty="0"/>
              <a:t>et al </a:t>
            </a:r>
            <a:r>
              <a:rPr lang="en-GB" sz="1200" dirty="0"/>
              <a:t>2019 </a:t>
            </a:r>
            <a:r>
              <a:rPr lang="en-GB" sz="1200" i="1" dirty="0"/>
              <a:t>Environ. Res. </a:t>
            </a:r>
            <a:r>
              <a:rPr lang="en-GB" sz="1200" i="1" dirty="0" err="1"/>
              <a:t>Commun</a:t>
            </a:r>
            <a:r>
              <a:rPr lang="en-GB" sz="1200" i="1" dirty="0"/>
              <a:t>. </a:t>
            </a:r>
            <a:r>
              <a:rPr lang="en-GB" sz="1200" dirty="0"/>
              <a:t>in press https://doi.org/10.1088/2515-7620/ab1a6f</a:t>
            </a:r>
          </a:p>
        </p:txBody>
      </p:sp>
    </p:spTree>
    <p:extLst>
      <p:ext uri="{BB962C8B-B14F-4D97-AF65-F5344CB8AC3E}">
        <p14:creationId xmlns:p14="http://schemas.microsoft.com/office/powerpoint/2010/main" val="38975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65500"/>
            <a:ext cx="4065588" cy="2972396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Harwell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Monitoring site operational since 1976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Primarily surrounded by agricultural land</a:t>
            </a:r>
          </a:p>
          <a:p>
            <a:endParaRPr lang="en-GB" dirty="0" smtClean="0"/>
          </a:p>
          <a:p>
            <a:r>
              <a:rPr lang="en-GB" dirty="0" smtClean="0"/>
              <a:t>Nearest dual carriage way road ~ 400 m west and a dual carriage way ~ 2 km east</a:t>
            </a:r>
          </a:p>
          <a:p>
            <a:endParaRPr lang="en-GB" dirty="0"/>
          </a:p>
          <a:p>
            <a:r>
              <a:rPr lang="en-GB" dirty="0" smtClean="0"/>
              <a:t>8 km North East there is a natural gas power station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86" y="908720"/>
            <a:ext cx="3009265" cy="29876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5589240"/>
            <a:ext cx="2448272" cy="101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The UK has 2 level II supersites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Harwell had been a level II supersite in 2009 </a:t>
            </a:r>
          </a:p>
          <a:p>
            <a:pPr lvl="1"/>
            <a:r>
              <a:rPr lang="en-GB" dirty="0" smtClean="0"/>
              <a:t>Site closed on 31st December 2015</a:t>
            </a:r>
          </a:p>
          <a:p>
            <a:endParaRPr lang="en-GB" dirty="0" smtClean="0"/>
          </a:p>
          <a:p>
            <a:r>
              <a:rPr lang="en-GB" dirty="0" smtClean="0"/>
              <a:t>Chilbolton site </a:t>
            </a:r>
          </a:p>
          <a:p>
            <a:pPr lvl="2"/>
            <a:r>
              <a:rPr lang="en-GB" dirty="0" smtClean="0"/>
              <a:t>Monitoring commenced on 11</a:t>
            </a:r>
            <a:r>
              <a:rPr lang="en-GB" baseline="30000" dirty="0" smtClean="0"/>
              <a:t>th</a:t>
            </a:r>
            <a:r>
              <a:rPr lang="en-GB" dirty="0" smtClean="0"/>
              <a:t> January 2016</a:t>
            </a:r>
          </a:p>
          <a:p>
            <a:endParaRPr lang="en-GB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5372604" y="1196752"/>
            <a:ext cx="3474029" cy="4824049"/>
            <a:chOff x="5274684" y="914400"/>
            <a:chExt cx="3474029" cy="482404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26048" t="8319" r="23197"/>
            <a:stretch/>
          </p:blipFill>
          <p:spPr>
            <a:xfrm>
              <a:off x="5274684" y="914400"/>
              <a:ext cx="3474029" cy="4824049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6228184" y="1916832"/>
              <a:ext cx="2520529" cy="3600400"/>
              <a:chOff x="6228184" y="2132856"/>
              <a:chExt cx="2520529" cy="36004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524577" y="2564904"/>
                <a:ext cx="1224136" cy="504056"/>
              </a:xfrm>
              <a:prstGeom prst="rect">
                <a:avLst/>
              </a:prstGeom>
              <a:ln>
                <a:solidFill>
                  <a:srgbClr val="FF00F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Auchencorth Moss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452320" y="2132856"/>
                <a:ext cx="1008112" cy="3600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Edinburgh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28184" y="5085184"/>
                <a:ext cx="792088" cy="288032"/>
              </a:xfrm>
              <a:prstGeom prst="rect">
                <a:avLst/>
              </a:prstGeom>
              <a:ln>
                <a:solidFill>
                  <a:srgbClr val="1E90F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Harwell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444208" y="5445224"/>
                <a:ext cx="1008112" cy="288032"/>
              </a:xfrm>
              <a:prstGeom prst="rect">
                <a:avLst/>
              </a:prstGeom>
              <a:ln>
                <a:solidFill>
                  <a:srgbClr val="FFA5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Chilbolton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956375" y="5373216"/>
                <a:ext cx="792337" cy="28803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London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3" name="Picture 10" descr="Image result for university of edinburgh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5638" r="7373" b="25014"/>
          <a:stretch/>
        </p:blipFill>
        <p:spPr bwMode="auto">
          <a:xfrm>
            <a:off x="3136679" y="6020801"/>
            <a:ext cx="2648899" cy="7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516216" y="5580000"/>
            <a:ext cx="2448272" cy="101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Chilbolton Observatory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50 km south of Harwell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Been a research infrastructure since the 1960s</a:t>
            </a:r>
          </a:p>
          <a:p>
            <a:endParaRPr lang="en-GB" dirty="0"/>
          </a:p>
          <a:p>
            <a:r>
              <a:rPr lang="en-GB" dirty="0" smtClean="0"/>
              <a:t>Agricultural landscape (mainly arable)</a:t>
            </a:r>
          </a:p>
          <a:p>
            <a:endParaRPr lang="en-GB" dirty="0"/>
          </a:p>
          <a:p>
            <a:r>
              <a:rPr lang="en-GB" dirty="0" smtClean="0"/>
              <a:t>Single carriage way roads</a:t>
            </a:r>
          </a:p>
          <a:p>
            <a:pPr lvl="1"/>
            <a:r>
              <a:rPr lang="en-GB" dirty="0" smtClean="0"/>
              <a:t>1 km west and 3 km south</a:t>
            </a:r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16" y="908720"/>
            <a:ext cx="3009265" cy="2864485"/>
          </a:xfrm>
          <a:prstGeom prst="rect">
            <a:avLst/>
          </a:prstGeom>
          <a:noFill/>
        </p:spPr>
      </p:pic>
      <p:pic>
        <p:nvPicPr>
          <p:cNvPr id="2054" name="Picture 6" descr="Aerial view of Chilbolton Observatory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50" y="4914837"/>
            <a:ext cx="2857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ir quality measurements at Chilbol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13" y="3953262"/>
            <a:ext cx="3333469" cy="20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80677" y="5659486"/>
            <a:ext cx="2448272" cy="101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Aim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To investigate if the move from Harwell to Chilbolton </a:t>
            </a:r>
            <a:r>
              <a:rPr lang="en-GB" dirty="0" smtClean="0"/>
              <a:t>led an impact on the long </a:t>
            </a:r>
            <a:r>
              <a:rPr lang="en-GB" dirty="0" smtClean="0"/>
              <a:t>term trends of </a:t>
            </a:r>
            <a:r>
              <a:rPr lang="en-GB" smtClean="0"/>
              <a:t>atmospheric </a:t>
            </a:r>
            <a:r>
              <a:rPr lang="en-GB" smtClean="0"/>
              <a:t>pollutants</a:t>
            </a:r>
          </a:p>
          <a:p>
            <a:pPr marL="357188" indent="0">
              <a:buNone/>
            </a:pPr>
            <a:endParaRPr lang="en-GB" dirty="0"/>
          </a:p>
          <a:p>
            <a:pPr lvl="2"/>
            <a:r>
              <a:rPr lang="en-GB" dirty="0" smtClean="0"/>
              <a:t>2 years prior to closure of Harwell (2014-2015) and the first 2 years at Chilbolton (2016 -2017) are presented.</a:t>
            </a:r>
          </a:p>
          <a:p>
            <a:pPr marL="914400" lvl="2" indent="0">
              <a:buNone/>
            </a:pPr>
            <a:endParaRPr lang="en-GB" dirty="0" smtClean="0"/>
          </a:p>
          <a:p>
            <a:pPr lvl="2"/>
            <a:r>
              <a:rPr lang="en-GB" dirty="0" smtClean="0"/>
              <a:t>Pollutants studied: O</a:t>
            </a:r>
            <a:r>
              <a:rPr lang="en-GB" baseline="-25000" dirty="0" smtClean="0"/>
              <a:t>3</a:t>
            </a:r>
            <a:r>
              <a:rPr lang="en-GB" dirty="0" smtClean="0"/>
              <a:t>, PM</a:t>
            </a:r>
            <a:r>
              <a:rPr lang="en-GB" baseline="-25000" dirty="0" smtClean="0"/>
              <a:t>10</a:t>
            </a:r>
            <a:r>
              <a:rPr lang="en-GB" dirty="0" smtClean="0"/>
              <a:t> and PM</a:t>
            </a:r>
            <a:r>
              <a:rPr lang="en-GB" baseline="-25000" dirty="0" smtClean="0"/>
              <a:t>2.5</a:t>
            </a:r>
            <a:r>
              <a:rPr lang="en-GB" dirty="0" smtClean="0"/>
              <a:t> , NO</a:t>
            </a:r>
            <a:r>
              <a:rPr lang="en-GB" baseline="-25000" dirty="0" smtClean="0"/>
              <a:t>x</a:t>
            </a:r>
            <a:r>
              <a:rPr lang="en-GB" dirty="0" smtClean="0"/>
              <a:t>, SO</a:t>
            </a:r>
            <a:r>
              <a:rPr lang="en-GB" baseline="-25000" dirty="0" smtClean="0"/>
              <a:t>2</a:t>
            </a:r>
            <a:r>
              <a:rPr lang="en-GB" dirty="0" smtClean="0"/>
              <a:t> and NH</a:t>
            </a:r>
            <a:r>
              <a:rPr lang="en-GB" baseline="-25000" dirty="0" smtClean="0"/>
              <a:t>3</a:t>
            </a: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5" name="Picture 10" descr="Image result for university of edinburgh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5638" r="7373" b="25014"/>
          <a:stretch/>
        </p:blipFill>
        <p:spPr bwMode="auto">
          <a:xfrm>
            <a:off x="3136679" y="6020801"/>
            <a:ext cx="2648899" cy="7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743802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Hannah L Walker </a:t>
            </a:r>
            <a:r>
              <a:rPr lang="en-GB" sz="1200" i="1" dirty="0"/>
              <a:t>et al </a:t>
            </a:r>
            <a:r>
              <a:rPr lang="en-GB" sz="1200" dirty="0"/>
              <a:t>2019 </a:t>
            </a:r>
            <a:r>
              <a:rPr lang="en-GB" sz="1200" i="1" dirty="0"/>
              <a:t>Environ. Res. </a:t>
            </a:r>
            <a:r>
              <a:rPr lang="en-GB" sz="1200" i="1" dirty="0" err="1"/>
              <a:t>Commun</a:t>
            </a:r>
            <a:r>
              <a:rPr lang="en-GB" sz="1200" i="1" dirty="0"/>
              <a:t>. </a:t>
            </a:r>
            <a:r>
              <a:rPr lang="en-GB" sz="1200" dirty="0"/>
              <a:t>in press https://doi.org/10.1088/2515-7620/ab1a6f</a:t>
            </a:r>
          </a:p>
        </p:txBody>
      </p:sp>
    </p:spTree>
    <p:extLst>
      <p:ext uri="{BB962C8B-B14F-4D97-AF65-F5344CB8AC3E}">
        <p14:creationId xmlns:p14="http://schemas.microsoft.com/office/powerpoint/2010/main" val="25171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Measurement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All air pollutant measurement data were obtained from DEFRA UK-Air website (also available on EBAS)</a:t>
            </a:r>
          </a:p>
          <a:p>
            <a:pPr lvl="1"/>
            <a:r>
              <a:rPr lang="en-GB" sz="2000" dirty="0" smtClean="0"/>
              <a:t>NO</a:t>
            </a:r>
            <a:r>
              <a:rPr lang="en-GB" sz="2000" baseline="-25000" dirty="0" smtClean="0"/>
              <a:t>x  </a:t>
            </a:r>
            <a:r>
              <a:rPr lang="en-GB" sz="2000" dirty="0" smtClean="0"/>
              <a:t> - </a:t>
            </a:r>
            <a:r>
              <a:rPr lang="en-GB" sz="2000" dirty="0" err="1" smtClean="0"/>
              <a:t>Chemiluminescence</a:t>
            </a:r>
            <a:endParaRPr lang="en-GB" sz="2000" baseline="-25000" dirty="0" smtClean="0"/>
          </a:p>
          <a:p>
            <a:pPr lvl="1"/>
            <a:r>
              <a:rPr lang="en-GB" sz="2000" dirty="0" smtClean="0"/>
              <a:t>O</a:t>
            </a:r>
            <a:r>
              <a:rPr lang="en-GB" sz="2000" baseline="-25000" dirty="0" smtClean="0"/>
              <a:t>3 </a:t>
            </a:r>
            <a:r>
              <a:rPr lang="en-GB" sz="2000" dirty="0" smtClean="0"/>
              <a:t> - UV absorption</a:t>
            </a:r>
            <a:endParaRPr lang="en-GB" sz="2000" baseline="-25000" dirty="0" smtClean="0"/>
          </a:p>
          <a:p>
            <a:pPr lvl="1"/>
            <a:r>
              <a:rPr lang="en-GB" sz="2000" dirty="0" smtClean="0"/>
              <a:t>PM</a:t>
            </a:r>
            <a:r>
              <a:rPr lang="en-GB" sz="2000" baseline="-25000" dirty="0" smtClean="0"/>
              <a:t>10</a:t>
            </a:r>
            <a:r>
              <a:rPr lang="en-GB" sz="2000" dirty="0" smtClean="0"/>
              <a:t> and PM</a:t>
            </a:r>
            <a:r>
              <a:rPr lang="en-GB" sz="2000" baseline="-25000" dirty="0" smtClean="0"/>
              <a:t>2.5 </a:t>
            </a:r>
            <a:r>
              <a:rPr lang="en-GB" sz="2000" dirty="0" smtClean="0"/>
              <a:t>– TEOM-FDMS</a:t>
            </a:r>
            <a:endParaRPr lang="en-GB" sz="2000" baseline="-25000" dirty="0" smtClean="0"/>
          </a:p>
          <a:p>
            <a:pPr lvl="1"/>
            <a:r>
              <a:rPr lang="en-GB" sz="2000" dirty="0" smtClean="0"/>
              <a:t>NH</a:t>
            </a:r>
            <a:r>
              <a:rPr lang="en-GB" sz="2000" baseline="-25000" dirty="0" smtClean="0"/>
              <a:t>3</a:t>
            </a:r>
            <a:r>
              <a:rPr lang="en-GB" sz="2000" dirty="0" smtClean="0"/>
              <a:t> and </a:t>
            </a:r>
            <a:r>
              <a:rPr lang="en-GB" sz="2000" dirty="0" err="1" smtClean="0"/>
              <a:t>speciated</a:t>
            </a:r>
            <a:r>
              <a:rPr lang="en-GB" sz="2000" dirty="0" smtClean="0"/>
              <a:t> PM – Monitor for </a:t>
            </a:r>
            <a:r>
              <a:rPr lang="en-GB" sz="2000" dirty="0" err="1" smtClean="0"/>
              <a:t>AeRosols</a:t>
            </a:r>
            <a:r>
              <a:rPr lang="en-GB" sz="2000" dirty="0" smtClean="0"/>
              <a:t> and Gases in Air (MARGA)</a:t>
            </a:r>
          </a:p>
          <a:p>
            <a:pPr lvl="1"/>
            <a:r>
              <a:rPr lang="en-GB" sz="2000" dirty="0" smtClean="0"/>
              <a:t>SO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– MARGA and UV Fluorescence </a:t>
            </a:r>
          </a:p>
          <a:p>
            <a:r>
              <a:rPr lang="en-GB" dirty="0" smtClean="0"/>
              <a:t>Meteorological data</a:t>
            </a:r>
          </a:p>
          <a:p>
            <a:pPr lvl="1"/>
            <a:r>
              <a:rPr lang="en-GB" sz="2000" dirty="0" smtClean="0"/>
              <a:t>Data from Harwell, Chilbolton and Benson (Oxfordshire)</a:t>
            </a:r>
          </a:p>
        </p:txBody>
      </p:sp>
      <p:pic>
        <p:nvPicPr>
          <p:cNvPr id="4" name="Picture 10" descr="Image result for university of edinburgh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5638" r="7373" b="25014"/>
          <a:stretch/>
        </p:blipFill>
        <p:spPr bwMode="auto">
          <a:xfrm>
            <a:off x="3136679" y="6020801"/>
            <a:ext cx="2648899" cy="7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9747" y="5503062"/>
            <a:ext cx="2448272" cy="101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16216" y="5580000"/>
            <a:ext cx="2448272" cy="101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Raw time series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28663"/>
            <a:ext cx="5730875" cy="6090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7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1" dirty="0" err="1" smtClean="0"/>
              <a:t>Deweather</a:t>
            </a:r>
            <a:r>
              <a:rPr lang="en-GB" dirty="0" smtClean="0"/>
              <a:t> function (</a:t>
            </a:r>
            <a:r>
              <a:rPr lang="en-GB" i="1" dirty="0" err="1" smtClean="0"/>
              <a:t>OpenAir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558065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Statistical tool removes influence of meteorology from pollutant concentration measurements</a:t>
            </a:r>
          </a:p>
          <a:p>
            <a:pPr lvl="1"/>
            <a:r>
              <a:rPr lang="en-GB" dirty="0" smtClean="0"/>
              <a:t>Uses a boosted regression tree approach for modelling air quality data for both meteorology and other variables</a:t>
            </a:r>
          </a:p>
          <a:p>
            <a:r>
              <a:rPr lang="en-GB" dirty="0" smtClean="0"/>
              <a:t>Model parameters used:</a:t>
            </a:r>
          </a:p>
          <a:p>
            <a:pPr lvl="1"/>
            <a:r>
              <a:rPr lang="en-GB" dirty="0" smtClean="0"/>
              <a:t>Meteorology: wind speed/direction/relative humidity/temperature and pressure</a:t>
            </a:r>
          </a:p>
          <a:p>
            <a:pPr lvl="1"/>
            <a:r>
              <a:rPr lang="en-GB" dirty="0" smtClean="0"/>
              <a:t>Temporal: </a:t>
            </a:r>
            <a:r>
              <a:rPr lang="en-GB" dirty="0" err="1" smtClean="0"/>
              <a:t>eg</a:t>
            </a:r>
            <a:r>
              <a:rPr lang="en-GB" dirty="0" smtClean="0"/>
              <a:t> hour-of-day, day-of-week (</a:t>
            </a:r>
            <a:r>
              <a:rPr lang="en-GB" i="1" dirty="0" smtClean="0"/>
              <a:t>to account for car usage in rush hours and weekdays)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7864" y="5661248"/>
            <a:ext cx="5688632" cy="431800"/>
          </a:xfrm>
        </p:spPr>
        <p:txBody>
          <a:bodyPr>
            <a:noAutofit/>
          </a:bodyPr>
          <a:lstStyle/>
          <a:p>
            <a:r>
              <a:rPr lang="en-GB" sz="1000" dirty="0" smtClean="0"/>
              <a:t>Further information on the method:</a:t>
            </a:r>
          </a:p>
          <a:p>
            <a:endParaRPr lang="en-GB" sz="1000" dirty="0"/>
          </a:p>
          <a:p>
            <a:r>
              <a:rPr lang="en-GB" sz="1000" dirty="0" err="1" smtClean="0"/>
              <a:t>Carslaw</a:t>
            </a:r>
            <a:r>
              <a:rPr lang="en-GB" sz="1000" dirty="0"/>
              <a:t>, D. C. and Taylor, P. J.: Analysis of air pollution data at a mixed source location using boosted regression trees, Atmos. Environ</a:t>
            </a:r>
            <a:r>
              <a:rPr lang="en-GB" sz="1000" dirty="0" smtClean="0"/>
              <a:t>. </a:t>
            </a:r>
            <a:r>
              <a:rPr lang="en-GB" sz="1000" dirty="0"/>
              <a:t>43, 3563–3570, 2009.</a:t>
            </a:r>
          </a:p>
        </p:txBody>
      </p:sp>
      <p:pic>
        <p:nvPicPr>
          <p:cNvPr id="5" name="Picture 10" descr="Image result for university of edinburgh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8" t="25638" r="7373" b="25014"/>
          <a:stretch/>
        </p:blipFill>
        <p:spPr bwMode="auto">
          <a:xfrm>
            <a:off x="3136679" y="6020801"/>
            <a:ext cx="2648899" cy="72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H_PowerPoint_MasterSlides_Essentials_June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CEH-PPT-presentation-template-MasterSlides_Essentials-new-nerc-logo</Template>
  <TotalTime>1170</TotalTime>
  <Words>1207</Words>
  <Application>Microsoft Office PowerPoint</Application>
  <PresentationFormat>On-screen Show (4:3)</PresentationFormat>
  <Paragraphs>255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Narrow</vt:lpstr>
      <vt:lpstr>Calibri</vt:lpstr>
      <vt:lpstr>Times New Roman</vt:lpstr>
      <vt:lpstr>Wingdings</vt:lpstr>
      <vt:lpstr>CEH_PowerPoint_MasterSlides_Essentials_June2012</vt:lpstr>
      <vt:lpstr>Titles_white-blue</vt:lpstr>
      <vt:lpstr>Titles_green-white</vt:lpstr>
      <vt:lpstr>Titles_white-green</vt:lpstr>
      <vt:lpstr>Content_Solid banner_blue</vt:lpstr>
      <vt:lpstr>Content_Solid banner_green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Twigg, Marsailidh M.</dc:creator>
  <cp:lastModifiedBy>Twigg, Marsailidh M.</cp:lastModifiedBy>
  <cp:revision>57</cp:revision>
  <cp:lastPrinted>2019-05-03T16:26:53Z</cp:lastPrinted>
  <dcterms:created xsi:type="dcterms:W3CDTF">2019-04-25T11:55:07Z</dcterms:created>
  <dcterms:modified xsi:type="dcterms:W3CDTF">2019-05-07T19:37:17Z</dcterms:modified>
</cp:coreProperties>
</file>