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>
  <p:sldMasterIdLst>
    <p:sldMasterId id="2147483689" r:id="rId1"/>
  </p:sldMasterIdLst>
  <p:notesMasterIdLst>
    <p:notesMasterId r:id="rId26"/>
  </p:notesMasterIdLst>
  <p:handoutMasterIdLst>
    <p:handoutMasterId r:id="rId27"/>
  </p:handoutMasterIdLst>
  <p:sldIdLst>
    <p:sldId id="259" r:id="rId2"/>
    <p:sldId id="396" r:id="rId3"/>
    <p:sldId id="493" r:id="rId4"/>
    <p:sldId id="419" r:id="rId5"/>
    <p:sldId id="361" r:id="rId6"/>
    <p:sldId id="496" r:id="rId7"/>
    <p:sldId id="500" r:id="rId8"/>
    <p:sldId id="502" r:id="rId9"/>
    <p:sldId id="497" r:id="rId10"/>
    <p:sldId id="424" r:id="rId11"/>
    <p:sldId id="433" r:id="rId12"/>
    <p:sldId id="501" r:id="rId13"/>
    <p:sldId id="423" r:id="rId14"/>
    <p:sldId id="495" r:id="rId15"/>
    <p:sldId id="436" r:id="rId16"/>
    <p:sldId id="498" r:id="rId17"/>
    <p:sldId id="491" r:id="rId18"/>
    <p:sldId id="355" r:id="rId19"/>
    <p:sldId id="492" r:id="rId20"/>
    <p:sldId id="494" r:id="rId21"/>
    <p:sldId id="470" r:id="rId22"/>
    <p:sldId id="403" r:id="rId23"/>
    <p:sldId id="372" r:id="rId24"/>
    <p:sldId id="388" r:id="rId25"/>
  </p:sldIdLst>
  <p:sldSz cx="9144000" cy="5143500" type="screen16x9"/>
  <p:notesSz cx="6805613" cy="9944100"/>
  <p:embeddedFontLst>
    <p:embeddedFont>
      <p:font typeface="AU Passata Light" panose="020B0303030902030804" pitchFamily="34" charset="0"/>
      <p:regular r:id="rId28"/>
      <p:bold r:id="rId29"/>
    </p:embeddedFont>
    <p:embeddedFont>
      <p:font typeface="AU Passata" panose="020B0503030502030804" pitchFamily="34" charset="0"/>
      <p:regular r:id="rId30"/>
      <p:bold r:id="rId31"/>
    </p:embeddedFont>
    <p:embeddedFont>
      <p:font typeface="AU Peto" panose="040C0B07020602020301" pitchFamily="82" charset="0"/>
      <p:regular r:id="rId32"/>
      <p:bold r:id="rId33"/>
    </p:embeddedFont>
    <p:embeddedFont>
      <p:font typeface="Wingdings 3" panose="05040102010807070707" pitchFamily="18" charset="2"/>
      <p:regular r:id="rId34"/>
    </p:embeddedFont>
  </p:embeddedFontLst>
  <p:custDataLst>
    <p:tags r:id="rId35"/>
  </p:custDataLst>
  <p:defaultTextStyle>
    <a:defPPr>
      <a:defRPr lang="en-US"/>
    </a:defPPr>
    <a:lvl1pPr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1pPr>
    <a:lvl2pPr marL="4572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2pPr>
    <a:lvl3pPr marL="9144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3pPr>
    <a:lvl4pPr marL="13716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4pPr>
    <a:lvl5pPr marL="1828800" algn="l" rtl="0" fontAlgn="base">
      <a:lnSpc>
        <a:spcPts val="3600"/>
      </a:lnSpc>
      <a:spcBef>
        <a:spcPct val="0"/>
      </a:spcBef>
      <a:spcAft>
        <a:spcPct val="0"/>
      </a:spcAft>
      <a:buFont typeface="AU Passata" pitchFamily="34" charset="0"/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U Passat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4">
          <p15:clr>
            <a:srgbClr val="A4A3A4"/>
          </p15:clr>
        </p15:guide>
        <p15:guide id="2" orient="horz" pos="982">
          <p15:clr>
            <a:srgbClr val="A4A3A4"/>
          </p15:clr>
        </p15:guide>
        <p15:guide id="3" orient="horz" pos="3239">
          <p15:clr>
            <a:srgbClr val="A4A3A4"/>
          </p15:clr>
        </p15:guide>
        <p15:guide id="4" orient="horz" pos="105">
          <p15:clr>
            <a:srgbClr val="A4A3A4"/>
          </p15:clr>
        </p15:guide>
        <p15:guide id="5" orient="horz" pos="2663">
          <p15:clr>
            <a:srgbClr val="A4A3A4"/>
          </p15:clr>
        </p15:guide>
        <p15:guide id="6" orient="horz" pos="2581">
          <p15:clr>
            <a:srgbClr val="A4A3A4"/>
          </p15:clr>
        </p15:guide>
        <p15:guide id="7" orient="horz" pos="226">
          <p15:clr>
            <a:srgbClr val="A4A3A4"/>
          </p15:clr>
        </p15:guide>
        <p15:guide id="8" orient="horz" pos="1516">
          <p15:clr>
            <a:srgbClr val="A4A3A4"/>
          </p15:clr>
        </p15:guide>
        <p15:guide id="9" orient="horz" pos="1678">
          <p15:clr>
            <a:srgbClr val="A4A3A4"/>
          </p15:clr>
        </p15:guide>
        <p15:guide id="10" pos="222">
          <p15:clr>
            <a:srgbClr val="A4A3A4"/>
          </p15:clr>
        </p15:guide>
        <p15:guide id="11" pos="5539">
          <p15:clr>
            <a:srgbClr val="A4A3A4"/>
          </p15:clr>
        </p15:guide>
        <p15:guide id="12" pos="3674">
          <p15:clr>
            <a:srgbClr val="A4A3A4"/>
          </p15:clr>
        </p15:guide>
        <p15:guide id="13" pos="2801">
          <p15:clr>
            <a:srgbClr val="A4A3A4"/>
          </p15:clr>
        </p15:guide>
        <p15:guide id="14" pos="2960">
          <p15:clr>
            <a:srgbClr val="A4A3A4"/>
          </p15:clr>
        </p15:guide>
        <p15:guide id="15" orient="horz" pos="985">
          <p15:clr>
            <a:srgbClr val="A4A3A4"/>
          </p15:clr>
        </p15:guide>
        <p15:guide id="16" orient="horz" pos="3230">
          <p15:clr>
            <a:srgbClr val="A4A3A4"/>
          </p15:clr>
        </p15:guide>
        <p15:guide id="17" orient="horz" pos="259">
          <p15:clr>
            <a:srgbClr val="A4A3A4"/>
          </p15:clr>
        </p15:guide>
        <p15:guide id="18" orient="horz" pos="3094">
          <p15:clr>
            <a:srgbClr val="A4A3A4"/>
          </p15:clr>
        </p15:guide>
        <p15:guide id="19" orient="horz" pos="2867">
          <p15:clr>
            <a:srgbClr val="A4A3A4"/>
          </p15:clr>
        </p15:guide>
        <p15:guide id="20" orient="horz" pos="463">
          <p15:clr>
            <a:srgbClr val="A4A3A4"/>
          </p15:clr>
        </p15:guide>
        <p15:guide id="21" pos="226">
          <p15:clr>
            <a:srgbClr val="A4A3A4"/>
          </p15:clr>
        </p15:guide>
        <p15:guide id="22" pos="5125">
          <p15:clr>
            <a:srgbClr val="A4A3A4"/>
          </p15:clr>
        </p15:guide>
        <p15:guide id="23" pos="6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6A6A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3476" autoAdjust="0"/>
  </p:normalViewPr>
  <p:slideViewPr>
    <p:cSldViewPr showGuides="1">
      <p:cViewPr varScale="1">
        <p:scale>
          <a:sx n="102" d="100"/>
          <a:sy n="102" d="100"/>
        </p:scale>
        <p:origin x="120" y="259"/>
      </p:cViewPr>
      <p:guideLst>
        <p:guide orient="horz" pos="724"/>
        <p:guide orient="horz" pos="982"/>
        <p:guide orient="horz" pos="3239"/>
        <p:guide orient="horz" pos="105"/>
        <p:guide orient="horz" pos="2663"/>
        <p:guide orient="horz" pos="2581"/>
        <p:guide orient="horz" pos="226"/>
        <p:guide orient="horz" pos="1516"/>
        <p:guide orient="horz" pos="1678"/>
        <p:guide pos="222"/>
        <p:guide pos="5539"/>
        <p:guide pos="3674"/>
        <p:guide pos="2801"/>
        <p:guide pos="2960"/>
        <p:guide orient="horz" pos="985"/>
        <p:guide orient="horz" pos="3230"/>
        <p:guide orient="horz" pos="259"/>
        <p:guide orient="horz" pos="3094"/>
        <p:guide orient="horz" pos="2867"/>
        <p:guide orient="horz" pos="463"/>
        <p:guide pos="226"/>
        <p:guide pos="5125"/>
        <p:guide pos="6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7" d="100"/>
          <a:sy n="127" d="100"/>
        </p:scale>
        <p:origin x="-4890" y="-96"/>
      </p:cViewPr>
      <p:guideLst>
        <p:guide orient="horz" pos="2880"/>
        <p:guide pos="2160"/>
        <p:guide orient="horz" pos="3132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39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39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88DF0C21-DE6B-488F-B9D9-B7FE08733B7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15805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939" y="0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781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562" y="4723448"/>
            <a:ext cx="5444490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 err="1" smtClean="0"/>
              <a:t>Click</a:t>
            </a:r>
            <a:r>
              <a:rPr lang="da-DK" noProof="0" dirty="0" smtClean="0"/>
              <a:t> to </a:t>
            </a:r>
            <a:r>
              <a:rPr lang="da-DK" noProof="0" dirty="0" err="1" smtClean="0"/>
              <a:t>edit</a:t>
            </a:r>
            <a:r>
              <a:rPr lang="da-DK" noProof="0" dirty="0" smtClean="0"/>
              <a:t> Master </a:t>
            </a:r>
            <a:r>
              <a:rPr lang="da-DK" noProof="0" dirty="0" err="1" smtClean="0"/>
              <a:t>text</a:t>
            </a:r>
            <a:r>
              <a:rPr lang="da-DK" noProof="0" dirty="0" smtClean="0"/>
              <a:t> </a:t>
            </a:r>
            <a:r>
              <a:rPr lang="da-DK" noProof="0" dirty="0" err="1" smtClean="0"/>
              <a:t>styles</a:t>
            </a:r>
            <a:endParaRPr lang="da-DK" noProof="0" dirty="0" smtClean="0"/>
          </a:p>
          <a:p>
            <a:pPr lvl="1"/>
            <a:r>
              <a:rPr lang="da-DK" noProof="0" dirty="0" smtClean="0"/>
              <a:t>Second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smtClean="0"/>
              <a:t>Third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</a:t>
            </a:r>
            <a:r>
              <a:rPr lang="da-DK" noProof="0" dirty="0" smtClean="0"/>
              <a:t>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4"/>
            <a:r>
              <a:rPr lang="da-DK" noProof="0" dirty="0" smtClean="0"/>
              <a:t>Fifth </a:t>
            </a:r>
            <a:r>
              <a:rPr lang="da-DK" noProof="0" dirty="0" err="1" smtClean="0"/>
              <a:t>level</a:t>
            </a:r>
            <a:endParaRPr lang="da-DK" noProof="0" dirty="0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939" y="9445169"/>
            <a:ext cx="2949099" cy="497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 smtClean="0"/>
            </a:lvl1pPr>
          </a:lstStyle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5039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U Passat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306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078131-A431-4CE7-90A3-6D04D9C6C16A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539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5884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0434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63337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2534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C160C3-3AB6-49C1-8001-AFDAD271EB5B}" type="slidenum">
              <a:rPr lang="da-DK" smtClean="0"/>
              <a:pPr>
                <a:defRPr/>
              </a:pPr>
              <a:t>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0266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6125"/>
            <a:ext cx="4973637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26F22-6DED-41A0-A9A8-2A76A39C31E3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45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54" name="SD_FrontPagePictur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881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-1620688" y="2022289"/>
            <a:ext cx="1509880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White Rectangle"/>
          <p:cNvSpPr/>
          <p:nvPr userDrawn="1"/>
        </p:nvSpPr>
        <p:spPr>
          <a:xfrm>
            <a:off x="8363830" y="4605406"/>
            <a:ext cx="432000" cy="54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 smtClean="0"/>
          </a:p>
          <a:p>
            <a:pPr algn="ctr"/>
            <a:endParaRPr lang="da-DK" dirty="0"/>
          </a:p>
        </p:txBody>
      </p:sp>
      <p:sp>
        <p:nvSpPr>
          <p:cNvPr id="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515966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7" name="SD_FLD_DocumentDate"/>
          <p:cNvSpPr txBox="1">
            <a:spLocks noChangeArrowheads="1"/>
          </p:cNvSpPr>
          <p:nvPr userDrawn="1"/>
        </p:nvSpPr>
        <p:spPr bwMode="auto">
          <a:xfrm>
            <a:off x="7045890" y="4556732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dirty="0" smtClean="0">
                <a:solidFill>
                  <a:schemeClr val="bg1"/>
                </a:solidFill>
                <a:latin typeface="AU Passata Light" pitchFamily="34" charset="0"/>
              </a:rPr>
              <a:t>7. MAI 2019</a:t>
            </a:r>
            <a:endParaRPr lang="da-DK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SD_FLD_Event"/>
          <p:cNvSpPr txBox="1">
            <a:spLocks noChangeArrowheads="1"/>
          </p:cNvSpPr>
          <p:nvPr userDrawn="1"/>
        </p:nvSpPr>
        <p:spPr bwMode="auto">
          <a:xfrm>
            <a:off x="7045890" y="4556732"/>
            <a:ext cx="1749940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7" name="SD_OFF_Niveau1And2"/>
          <p:cNvSpPr txBox="1">
            <a:spLocks noChangeArrowheads="1"/>
          </p:cNvSpPr>
          <p:nvPr userDrawn="1"/>
        </p:nvSpPr>
        <p:spPr bwMode="auto">
          <a:xfrm>
            <a:off x="975600" y="4465581"/>
            <a:ext cx="2516280" cy="60121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dirty="0" smtClean="0">
                <a:solidFill>
                  <a:schemeClr val="bg1"/>
                </a:solidFill>
                <a:latin typeface="AU Passata Light" pitchFamily="34" charset="0"/>
              </a:rPr>
              <a:t>Department of </a:t>
            </a:r>
            <a:r>
              <a:rPr lang="da-DK" sz="600" cap="all" spc="40" baseline="0" dirty="0" err="1" smtClean="0">
                <a:solidFill>
                  <a:schemeClr val="bg1"/>
                </a:solidFill>
                <a:latin typeface="AU Passata Light" pitchFamily="34" charset="0"/>
              </a:rPr>
              <a:t>Environmental</a:t>
            </a:r>
            <a:r>
              <a:rPr lang="da-DK" sz="600" cap="all" spc="40" baseline="0" dirty="0" smtClean="0">
                <a:solidFill>
                  <a:schemeClr val="bg1"/>
                </a:solidFill>
                <a:latin typeface="AU Passata Light" pitchFamily="34" charset="0"/>
              </a:rPr>
              <a:t> Science</a:t>
            </a:r>
          </a:p>
          <a:p>
            <a:pPr>
              <a:lnSpc>
                <a:spcPct val="95000"/>
              </a:lnSpc>
              <a:defRPr/>
            </a:pP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  <a:p>
            <a:pPr>
              <a:lnSpc>
                <a:spcPct val="95000"/>
              </a:lnSpc>
              <a:defRPr/>
            </a:pPr>
            <a:r>
              <a:rPr lang="da-DK" sz="600" cap="all" spc="40" baseline="0" dirty="0" smtClean="0">
                <a:solidFill>
                  <a:schemeClr val="bg1"/>
                </a:solidFill>
                <a:latin typeface="AU Passata Light" pitchFamily="34" charset="0"/>
              </a:rPr>
              <a:t>DCE – </a:t>
            </a:r>
            <a:r>
              <a:rPr lang="da-DK" sz="600" cap="all" spc="40" baseline="0" dirty="0" err="1" smtClean="0">
                <a:solidFill>
                  <a:schemeClr val="bg1"/>
                </a:solidFill>
                <a:latin typeface="AU Passata Light" pitchFamily="34" charset="0"/>
              </a:rPr>
              <a:t>DANISh</a:t>
            </a:r>
            <a:r>
              <a:rPr lang="da-DK" sz="600" cap="all" spc="40" baseline="0" dirty="0" smtClean="0">
                <a:solidFill>
                  <a:schemeClr val="bg1"/>
                </a:solidFill>
                <a:latin typeface="AU Passata Light" pitchFamily="34" charset="0"/>
              </a:rPr>
              <a:t> </a:t>
            </a:r>
            <a:r>
              <a:rPr lang="da-DK" sz="600" cap="all" spc="40" baseline="0" dirty="0" err="1" smtClean="0">
                <a:solidFill>
                  <a:schemeClr val="bg1"/>
                </a:solidFill>
                <a:latin typeface="AU Passata Light" pitchFamily="34" charset="0"/>
              </a:rPr>
              <a:t>CEntre</a:t>
            </a:r>
            <a:r>
              <a:rPr lang="da-DK" sz="600" cap="all" spc="40" baseline="0" dirty="0" smtClean="0">
                <a:solidFill>
                  <a:schemeClr val="bg1"/>
                </a:solidFill>
                <a:latin typeface="AU Passata Light" pitchFamily="34" charset="0"/>
              </a:rPr>
              <a:t> for </a:t>
            </a:r>
            <a:r>
              <a:rPr lang="da-DK" sz="600" cap="all" spc="40" baseline="0" dirty="0" err="1" smtClean="0">
                <a:solidFill>
                  <a:schemeClr val="bg1"/>
                </a:solidFill>
                <a:latin typeface="AU Passata Light" pitchFamily="34" charset="0"/>
              </a:rPr>
              <a:t>ENVIrONMENT</a:t>
            </a:r>
            <a:r>
              <a:rPr lang="da-DK" sz="600" cap="all" spc="40" baseline="0" dirty="0" smtClean="0">
                <a:solidFill>
                  <a:schemeClr val="bg1"/>
                </a:solidFill>
                <a:latin typeface="AU Passata Light" pitchFamily="34" charset="0"/>
              </a:rPr>
              <a:t> and Energy</a:t>
            </a:r>
          </a:p>
        </p:txBody>
      </p:sp>
      <p:sp>
        <p:nvSpPr>
          <p:cNvPr id="38" name="SD_LAN_AUWBreak"/>
          <p:cNvSpPr txBox="1">
            <a:spLocks noChangeArrowheads="1"/>
          </p:cNvSpPr>
          <p:nvPr userDrawn="1"/>
        </p:nvSpPr>
        <p:spPr bwMode="auto">
          <a:xfrm>
            <a:off x="963160" y="4392729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9" name="Pladsholder til tekst 2"/>
          <p:cNvSpPr txBox="1">
            <a:spLocks/>
          </p:cNvSpPr>
          <p:nvPr userDrawn="1"/>
        </p:nvSpPr>
        <p:spPr>
          <a:xfrm>
            <a:off x="307180" y="4398136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  <p:sp>
        <p:nvSpPr>
          <p:cNvPr id="15" name="White Top Rectangle"/>
          <p:cNvSpPr>
            <a:spLocks noChangeArrowheads="1"/>
          </p:cNvSpPr>
          <p:nvPr userDrawn="1"/>
        </p:nvSpPr>
        <p:spPr bwMode="auto">
          <a:xfrm>
            <a:off x="971600" y="2517750"/>
            <a:ext cx="738000" cy="5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a-DK" dirty="0"/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0" y="2787774"/>
            <a:ext cx="5372308" cy="1309564"/>
          </a:xfrm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og skriv undertitlen her</a:t>
            </a:r>
          </a:p>
        </p:txBody>
      </p:sp>
      <p:sp>
        <p:nvSpPr>
          <p:cNvPr id="36" name="Title 1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71600" y="1059582"/>
            <a:ext cx="7159345" cy="1334665"/>
          </a:xfrm>
        </p:spPr>
        <p:txBody>
          <a:bodyPr wrap="square" anchor="b" anchorCtr="0">
            <a:noAutofit/>
          </a:bodyPr>
          <a:lstStyle>
            <a:lvl1pPr>
              <a:lnSpc>
                <a:spcPct val="95000"/>
              </a:lnSpc>
              <a:defRPr sz="4000" baseline="0" smtClean="0"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Klik og skriv </a:t>
            </a:r>
            <a:br>
              <a:rPr lang="da-DK" dirty="0" smtClean="0"/>
            </a:br>
            <a:r>
              <a:rPr lang="da-DK" dirty="0" smtClean="0"/>
              <a:t>titlen 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355968" y="4515966"/>
            <a:ext cx="1437196" cy="4919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167770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352424" y="2663824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98999" y="166688"/>
            <a:ext cx="4094164" cy="2239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98999" y="2662742"/>
            <a:ext cx="4094164" cy="223729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4312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355968" y="4515966"/>
            <a:ext cx="1437196" cy="4919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pic>
        <p:nvPicPr>
          <p:cNvPr id="4" name="Picture 3" descr="citat_black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61" y="1219213"/>
            <a:ext cx="448733" cy="80771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712386" y="1725084"/>
            <a:ext cx="5687480" cy="237225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</p:txBody>
      </p:sp>
      <p:sp>
        <p:nvSpPr>
          <p:cNvPr id="5" name="TextBox 5"/>
          <p:cNvSpPr txBox="1"/>
          <p:nvPr userDrawn="1"/>
        </p:nvSpPr>
        <p:spPr>
          <a:xfrm>
            <a:off x="-1584684" y="1729940"/>
            <a:ext cx="1473876" cy="1165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Eksempel på et citat</a:t>
            </a:r>
          </a:p>
          <a:p>
            <a:pPr algn="r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kan se alle tilgængelige </a:t>
            </a: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layouts ved at vælge ’Layout’ i </a:t>
            </a:r>
          </a:p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højremenuen</a:t>
            </a:r>
          </a:p>
        </p:txBody>
      </p:sp>
    </p:spTree>
    <p:extLst>
      <p:ext uri="{BB962C8B-B14F-4D97-AF65-F5344CB8AC3E}">
        <p14:creationId xmlns:p14="http://schemas.microsoft.com/office/powerpoint/2010/main" val="1796140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885846" y="1851670"/>
            <a:ext cx="5372308" cy="1309564"/>
          </a:xfrm>
        </p:spPr>
        <p:txBody>
          <a:bodyPr anchor="ctr" anchorCtr="0"/>
          <a:lstStyle>
            <a:lvl1pPr marL="0" indent="0" algn="ctr">
              <a:buFontTx/>
              <a:buNone/>
              <a:defRPr sz="3000" b="0"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smtClean="0"/>
              <a:t>Klik og skriv</a:t>
            </a:r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55968" y="4496400"/>
            <a:ext cx="1437196" cy="49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3480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lnSpc>
                <a:spcPts val="1200"/>
              </a:lnSpc>
              <a:buFontTx/>
              <a:buNone/>
              <a:defRPr sz="600" spc="40" baseline="0" smtClean="0">
                <a:solidFill>
                  <a:schemeClr val="bg1"/>
                </a:solidFill>
                <a:latin typeface="AU Passata Light" pitchFamily="34" charset="0"/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26" name="SD_FLD_DocumentDate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6000" cy="3348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r>
              <a:rPr lang="da-DK" sz="800" cap="all" baseline="0" smtClean="0">
                <a:solidFill>
                  <a:schemeClr val="bg1"/>
                </a:solidFill>
                <a:latin typeface="AU Passata Light" pitchFamily="34" charset="0"/>
              </a:rPr>
              <a:t>23. februar 2015</a:t>
            </a:r>
            <a:endParaRPr lang="da-DK" sz="800" cap="all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27" name="SD_FLD_Event"/>
          <p:cNvSpPr txBox="1">
            <a:spLocks noChangeArrowheads="1"/>
          </p:cNvSpPr>
          <p:nvPr userDrawn="1"/>
        </p:nvSpPr>
        <p:spPr bwMode="auto">
          <a:xfrm>
            <a:off x="7045890" y="4496400"/>
            <a:ext cx="1749940" cy="108347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/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29" name="SD_USR_Titl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33506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216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cap="all" baseline="0" dirty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0" name="SD_USR_Name"/>
          <p:cNvSpPr txBox="1">
            <a:spLocks noChangeArrowheads="1"/>
          </p:cNvSpPr>
          <p:nvPr userDrawn="1"/>
        </p:nvSpPr>
        <p:spPr bwMode="auto">
          <a:xfrm>
            <a:off x="4748455" y="4496400"/>
            <a:ext cx="2237395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31" name="SD_ART_SecondaryLogo"/>
          <p:cNvSpPr>
            <a:spLocks noChangeArrowheads="1"/>
          </p:cNvSpPr>
          <p:nvPr userDrawn="1"/>
        </p:nvSpPr>
        <p:spPr bwMode="auto">
          <a:xfrm>
            <a:off x="2844000" y="4582800"/>
            <a:ext cx="1508400" cy="316800"/>
          </a:xfrm>
          <a:prstGeom prst="rect">
            <a:avLst/>
          </a:prstGeom>
          <a:solidFill>
            <a:schemeClr val="bg1">
              <a:alpha val="0"/>
            </a:schemeClr>
          </a:solidFill>
          <a:ln w="1778" algn="ctr">
            <a:noFill/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>
              <a:defRPr/>
            </a:pPr>
            <a:endParaRPr lang="da-DK" dirty="0"/>
          </a:p>
        </p:txBody>
      </p:sp>
      <p:sp>
        <p:nvSpPr>
          <p:cNvPr id="32" name="SD_LAN_AUWBreak"/>
          <p:cNvSpPr txBox="1">
            <a:spLocks noChangeArrowheads="1"/>
          </p:cNvSpPr>
          <p:nvPr userDrawn="1"/>
        </p:nvSpPr>
        <p:spPr bwMode="auto">
          <a:xfrm>
            <a:off x="971998" y="4496400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1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1"/>
              </a:solidFill>
              <a:latin typeface="AU Passata" panose="020B0503030502030804" pitchFamily="34" charset="0"/>
            </a:endParaRPr>
          </a:p>
        </p:txBody>
      </p:sp>
      <p:sp>
        <p:nvSpPr>
          <p:cNvPr id="33" name="SD_OFF_Niveau1And2"/>
          <p:cNvSpPr txBox="1">
            <a:spLocks noChangeArrowheads="1"/>
          </p:cNvSpPr>
          <p:nvPr userDrawn="1"/>
        </p:nvSpPr>
        <p:spPr bwMode="auto">
          <a:xfrm>
            <a:off x="975600" y="4496400"/>
            <a:ext cx="2480276" cy="425786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34800" rIns="0" bIns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600" cap="all" spc="40" baseline="0" smtClean="0">
                <a:solidFill>
                  <a:schemeClr val="bg1"/>
                </a:solidFill>
                <a:latin typeface="AU Passata Light" pitchFamily="34" charset="0"/>
              </a:rPr>
              <a:t>DCE - Nationalt Center for Miljø og Energi</a:t>
            </a:r>
            <a:endParaRPr lang="da-DK" sz="600" cap="all" spc="40" baseline="0" dirty="0" smtClean="0">
              <a:solidFill>
                <a:schemeClr val="bg1"/>
              </a:solidFill>
              <a:latin typeface="AU Passata Light" pitchFamily="34" charset="0"/>
            </a:endParaRPr>
          </a:p>
        </p:txBody>
      </p:sp>
      <p:sp>
        <p:nvSpPr>
          <p:cNvPr id="34" name="Pladsholder til tekst 2"/>
          <p:cNvSpPr txBox="1">
            <a:spLocks/>
          </p:cNvSpPr>
          <p:nvPr userDrawn="1"/>
        </p:nvSpPr>
        <p:spPr>
          <a:xfrm>
            <a:off x="306000" y="4496400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2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Aarhus Universit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50000">
                <a:schemeClr val="bg2">
                  <a:lumMod val="80000"/>
                </a:schemeClr>
              </a:gs>
              <a:gs pos="0">
                <a:schemeClr val="bg2"/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8784468" y="5033566"/>
            <a:ext cx="359532" cy="491958"/>
          </a:xfrm>
          <a:prstGeom prst="rect">
            <a:avLst/>
          </a:prstGeo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SD_LAN_AUWBreak"/>
          <p:cNvSpPr txBox="1">
            <a:spLocks noChangeArrowheads="1"/>
          </p:cNvSpPr>
          <p:nvPr userDrawn="1"/>
        </p:nvSpPr>
        <p:spPr bwMode="auto">
          <a:xfrm>
            <a:off x="4597200" y="2052000"/>
            <a:ext cx="2111155" cy="105149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201600" rIns="0" bIns="0" anchor="t" anchorCtr="0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da-DK" sz="2900" kern="1200" cap="all" baseline="0" dirty="0" smtClean="0">
                <a:solidFill>
                  <a:schemeClr val="bg1"/>
                </a:solidFill>
                <a:latin typeface="AU Passata" pitchFamily="34" charset="0"/>
                <a:ea typeface="+mn-ea"/>
                <a:cs typeface="+mn-cs"/>
              </a:rPr>
              <a:t>Aarhus 
Universitet</a:t>
            </a:r>
            <a:endParaRPr lang="da-DK" sz="2900" kern="1200" cap="all" baseline="0" dirty="0">
              <a:solidFill>
                <a:schemeClr val="bg1"/>
              </a:solidFill>
              <a:latin typeface="AU Passata" pitchFamily="34" charset="0"/>
              <a:ea typeface="+mn-ea"/>
              <a:cs typeface="+mn-cs"/>
            </a:endParaRPr>
          </a:p>
        </p:txBody>
      </p:sp>
      <p:sp>
        <p:nvSpPr>
          <p:cNvPr id="10" name="Pladsholder til tekst 2"/>
          <p:cNvSpPr txBox="1">
            <a:spLocks/>
          </p:cNvSpPr>
          <p:nvPr userDrawn="1"/>
        </p:nvSpPr>
        <p:spPr>
          <a:xfrm>
            <a:off x="2448000" y="2051999"/>
            <a:ext cx="1718419" cy="1058400"/>
          </a:xfrm>
          <a:prstGeom prst="rect">
            <a:avLst/>
          </a:prstGeom>
        </p:spPr>
        <p:txBody>
          <a:bodyPr wrap="none" lIns="0" tIns="0" rIns="0" bIns="75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algn="r"/>
            <a:r>
              <a:rPr lang="da-DK" sz="6700" kern="0" dirty="0" smtClean="0">
                <a:solidFill>
                  <a:schemeClr val="bg1"/>
                </a:solidFill>
              </a:rPr>
              <a:t>AU</a:t>
            </a:r>
            <a:endParaRPr lang="da-DK" sz="67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9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772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971550" y="288000"/>
            <a:ext cx="7821613" cy="574632"/>
          </a:xfrm>
        </p:spPr>
        <p:txBody>
          <a:bodyPr/>
          <a:lstStyle>
            <a:lvl1pPr>
              <a:defRPr cap="none"/>
            </a:lvl1pPr>
          </a:lstStyle>
          <a:p>
            <a:r>
              <a:rPr lang="da-DK" dirty="0" smtClean="0"/>
              <a:t>Klik og skriv slide titel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1149349"/>
            <a:ext cx="7824279" cy="3222625"/>
          </a:xfrm>
        </p:spPr>
        <p:txBody>
          <a:bodyPr/>
          <a:lstStyle>
            <a:lvl1pPr marL="0" indent="0">
              <a:buFontTx/>
              <a:buNone/>
              <a:defRPr sz="2000"/>
            </a:lvl1pPr>
            <a:lvl2pPr>
              <a:defRPr sz="2000"/>
            </a:lvl2pPr>
            <a:lvl6pPr>
              <a:defRPr sz="2000"/>
            </a:lvl6pPr>
          </a:lstStyle>
          <a:p>
            <a:pPr lvl="0"/>
            <a:r>
              <a:rPr lang="da-DK" dirty="0" smtClean="0"/>
              <a:t>Klik og skriv punktopstilling</a:t>
            </a:r>
          </a:p>
          <a:p>
            <a:pPr lvl="1"/>
            <a:r>
              <a:rPr lang="da-DK" dirty="0" smtClean="0"/>
              <a:t>Første niveau</a:t>
            </a:r>
          </a:p>
          <a:p>
            <a:pPr lvl="5"/>
            <a:r>
              <a:rPr lang="da-DK" dirty="0" smtClean="0"/>
              <a:t>Andet niveau</a:t>
            </a:r>
          </a:p>
          <a:p>
            <a:pPr lvl="6"/>
            <a:r>
              <a:rPr lang="da-DK" dirty="0" smtClean="0"/>
              <a:t>Tredje niveau</a:t>
            </a:r>
          </a:p>
          <a:p>
            <a:pPr lvl="7"/>
            <a:r>
              <a:rPr lang="da-DK" dirty="0" smtClean="0"/>
              <a:t>Fjerde niveau</a:t>
            </a:r>
          </a:p>
          <a:p>
            <a:pPr lvl="8"/>
            <a:r>
              <a:rPr lang="da-DK" dirty="0" smtClean="0"/>
              <a:t>Femte niveau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b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Bold eller Regular</a:t>
            </a:r>
          </a:p>
        </p:txBody>
      </p:sp>
    </p:spTree>
    <p:extLst>
      <p:ext uri="{BB962C8B-B14F-4D97-AF65-F5344CB8AC3E}">
        <p14:creationId xmlns:p14="http://schemas.microsoft.com/office/powerpoint/2010/main" val="404675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1550" y="1152000"/>
            <a:ext cx="7425570" cy="3222626"/>
          </a:xfrm>
        </p:spPr>
        <p:txBody>
          <a:bodyPr/>
          <a:lstStyle>
            <a:lvl1pPr marL="0" indent="0">
              <a:buFontTx/>
              <a:buNone/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da-DK" dirty="0" smtClean="0"/>
              <a:t>Klik og indsæt objekt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971550" y="288000"/>
            <a:ext cx="7421569" cy="71287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og skriv slide titel</a:t>
            </a:r>
            <a:endParaRPr lang="da-DK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0"/>
          </p:nvPr>
        </p:nvSpPr>
        <p:spPr>
          <a:xfrm>
            <a:off x="7355968" y="4515966"/>
            <a:ext cx="1437196" cy="4919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1764704" y="1564430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220752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 userDrawn="1"/>
        </p:nvSpPr>
        <p:spPr>
          <a:xfrm>
            <a:off x="-309684" y="2207521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999609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 userDrawn="1"/>
        </p:nvSpPr>
        <p:spPr>
          <a:xfrm>
            <a:off x="-347651" y="2999609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sp>
        <p:nvSpPr>
          <p:cNvPr id="25" name="Rounded Rectangle 24"/>
          <p:cNvSpPr/>
          <p:nvPr userDrawn="1"/>
        </p:nvSpPr>
        <p:spPr>
          <a:xfrm>
            <a:off x="-562116" y="3002183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noProof="1">
              <a:latin typeface="+mn-lt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-1620688" y="766856"/>
            <a:ext cx="1509880" cy="3550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Ændr 2. linje i overskriften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 AU Passata Light</a:t>
            </a:r>
            <a:endParaRPr lang="da-DK" sz="1000" noProof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355968" y="4515966"/>
            <a:ext cx="1437196" cy="4919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Title 5"/>
          <p:cNvSpPr>
            <a:spLocks noGrp="1"/>
          </p:cNvSpPr>
          <p:nvPr>
            <p:ph type="title" hasCustomPrompt="1"/>
          </p:nvPr>
        </p:nvSpPr>
        <p:spPr>
          <a:xfrm>
            <a:off x="971550" y="288000"/>
            <a:ext cx="7821613" cy="57463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og skriv slide titel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4551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355968" y="4515966"/>
            <a:ext cx="1437196" cy="4919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5" name="Title 5"/>
          <p:cNvSpPr>
            <a:spLocks noGrp="1"/>
          </p:cNvSpPr>
          <p:nvPr>
            <p:ph type="title" hasCustomPrompt="1"/>
          </p:nvPr>
        </p:nvSpPr>
        <p:spPr>
          <a:xfrm>
            <a:off x="971550" y="288000"/>
            <a:ext cx="7821613" cy="57463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Klik og skriv slide titel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43392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355968" y="4515966"/>
            <a:ext cx="1437196" cy="49195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CDE3-B485-4686-B7A8-481E185B25D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52426" y="166687"/>
            <a:ext cx="4093200" cy="478119"/>
          </a:xfrm>
        </p:spPr>
        <p:txBody>
          <a:bodyPr/>
          <a:lstStyle>
            <a:lvl1pPr>
              <a:defRPr sz="2400" b="0" cap="none" baseline="0"/>
            </a:lvl1pPr>
          </a:lstStyle>
          <a:p>
            <a:r>
              <a:rPr lang="da-DK" dirty="0" smtClean="0"/>
              <a:t>Klik og skriv slide titel</a:t>
            </a:r>
            <a:endParaRPr lang="da-DK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7355968" y="4515966"/>
            <a:ext cx="1437196" cy="49195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4699963" y="182563"/>
            <a:ext cx="4093200" cy="41894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ikon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indsæt</a:t>
            </a:r>
            <a:r>
              <a:rPr lang="en-US" dirty="0" smtClean="0"/>
              <a:t> </a:t>
            </a:r>
            <a:r>
              <a:rPr lang="en-US" dirty="0" err="1" smtClean="0"/>
              <a:t>billede</a:t>
            </a:r>
            <a:endParaRPr lang="da-DK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2424" y="891893"/>
            <a:ext cx="4093200" cy="348008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a-DK" dirty="0" smtClean="0"/>
              <a:t>Klik og skriv punktopstilling</a:t>
            </a:r>
          </a:p>
          <a:p>
            <a:pPr lvl="1"/>
            <a:r>
              <a:rPr lang="da-DK" dirty="0" smtClean="0"/>
              <a:t>Første niveau</a:t>
            </a:r>
          </a:p>
          <a:p>
            <a:pPr lvl="5"/>
            <a:r>
              <a:rPr lang="da-DK" dirty="0" smtClean="0"/>
              <a:t>Andet niveau</a:t>
            </a:r>
          </a:p>
          <a:p>
            <a:pPr lvl="6"/>
            <a:r>
              <a:rPr lang="da-DK" dirty="0" smtClean="0"/>
              <a:t>Tredje niveau</a:t>
            </a:r>
          </a:p>
          <a:p>
            <a:pPr lvl="7"/>
            <a:r>
              <a:rPr lang="da-DK" dirty="0" smtClean="0"/>
              <a:t>Fjerde niveau</a:t>
            </a:r>
          </a:p>
          <a:p>
            <a:pPr lvl="8"/>
            <a:r>
              <a:rPr lang="da-DK" dirty="0" smtClean="0"/>
              <a:t>Femte niveau</a:t>
            </a:r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1764704" y="915566"/>
            <a:ext cx="168362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punktopstilling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på teksten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(flere niveauer findes), </a:t>
            </a:r>
            <a:b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</a:b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brug ‘Forøg listeniveau’</a:t>
            </a: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endParaRPr lang="da-DK" sz="1000" noProof="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 algn="r" eaLnBrk="1" hangingPunct="1">
              <a:lnSpc>
                <a:spcPct val="100000"/>
              </a:lnSpc>
            </a:pPr>
            <a:r>
              <a:rPr lang="da-DK" sz="10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For at få venstrestillet tekst uden punktopstilling, brug ‘Formindsk listeniveau’</a:t>
            </a:r>
            <a:endParaRPr lang="da-DK" sz="10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8284" y="1558657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 userDrawn="1"/>
        </p:nvSpPr>
        <p:spPr>
          <a:xfrm>
            <a:off x="-309684" y="1558657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66726" y="2350745"/>
            <a:ext cx="438150" cy="20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 userDrawn="1"/>
        </p:nvSpPr>
        <p:spPr>
          <a:xfrm>
            <a:off x="-347651" y="2350745"/>
            <a:ext cx="219075" cy="201169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4" name="Rounded Rectangle 23"/>
          <p:cNvSpPr/>
          <p:nvPr userDrawn="1"/>
        </p:nvSpPr>
        <p:spPr>
          <a:xfrm>
            <a:off x="-562116" y="2353319"/>
            <a:ext cx="214465" cy="2069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2400" dirty="0">
              <a:latin typeface="+mn-lt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-1480584" y="339502"/>
            <a:ext cx="136977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Overskrift </a:t>
            </a:r>
            <a:b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a-DK" sz="100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MAKS. én</a:t>
            </a:r>
            <a:r>
              <a:rPr lang="da-DK" sz="1000" baseline="0" noProof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linje</a:t>
            </a:r>
            <a:endParaRPr lang="da-DK" sz="1000" noProof="1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87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 si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355968" y="4515966"/>
            <a:ext cx="1437196" cy="4919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ikon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indsæt</a:t>
            </a:r>
            <a:r>
              <a:rPr lang="en-US" dirty="0" smtClean="0"/>
              <a:t> </a:t>
            </a:r>
            <a:r>
              <a:rPr lang="en-US" dirty="0" err="1" smtClean="0"/>
              <a:t>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494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355968" y="4515966"/>
            <a:ext cx="1437196" cy="4919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90C1E0A-682D-40DC-B1EA-26C007FDC330}" type="slidenum">
              <a:rPr lang="da-DK" smtClean="0"/>
              <a:pPr>
                <a:defRPr/>
              </a:pPr>
              <a:t>‹#›</a:t>
            </a:fld>
            <a:endParaRPr lang="da-DK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52424" y="411510"/>
            <a:ext cx="4094164" cy="413985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99000" y="411510"/>
            <a:ext cx="4094163" cy="413985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700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D_FLD_Event"/>
          <p:cNvSpPr txBox="1">
            <a:spLocks noChangeArrowheads="1"/>
          </p:cNvSpPr>
          <p:nvPr/>
        </p:nvSpPr>
        <p:spPr bwMode="auto">
          <a:xfrm>
            <a:off x="7045890" y="4556732"/>
            <a:ext cx="1749940" cy="207834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90000" rIns="0" bIns="0" anchor="t" anchorCtr="0">
            <a:spAutoFit/>
          </a:bodyPr>
          <a:lstStyle/>
          <a:p>
            <a:pPr algn="r">
              <a:lnSpc>
                <a:spcPct val="95000"/>
              </a:lnSpc>
              <a:defRPr/>
            </a:pPr>
            <a:endParaRPr lang="da-DK" sz="800" b="1" cap="all" baseline="0" dirty="0">
              <a:solidFill>
                <a:schemeClr val="bg1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998" y="1152000"/>
            <a:ext cx="7821166" cy="322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Første niveau</a:t>
            </a:r>
          </a:p>
          <a:p>
            <a:pPr lvl="5"/>
            <a:r>
              <a:rPr lang="da-DK" dirty="0" smtClean="0"/>
              <a:t>Andet niveau</a:t>
            </a:r>
          </a:p>
          <a:p>
            <a:pPr lvl="6"/>
            <a:r>
              <a:rPr lang="da-DK" dirty="0" smtClean="0"/>
              <a:t>Tredje niveau</a:t>
            </a:r>
          </a:p>
          <a:p>
            <a:pPr lvl="7"/>
            <a:r>
              <a:rPr lang="da-DK" dirty="0" smtClean="0"/>
              <a:t>Fjerde niveau</a:t>
            </a:r>
          </a:p>
          <a:p>
            <a:pPr lvl="8"/>
            <a:r>
              <a:rPr lang="da-DK" dirty="0" smtClean="0"/>
              <a:t>Femte niveau</a:t>
            </a:r>
          </a:p>
        </p:txBody>
      </p:sp>
      <p:sp>
        <p:nvSpPr>
          <p:cNvPr id="1027" name="Placeholder title"/>
          <p:cNvSpPr>
            <a:spLocks noGrp="1" noChangeArrowheads="1"/>
          </p:cNvSpPr>
          <p:nvPr>
            <p:ph type="title"/>
          </p:nvPr>
        </p:nvSpPr>
        <p:spPr bwMode="auto">
          <a:xfrm>
            <a:off x="972000" y="418717"/>
            <a:ext cx="7817563" cy="71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15" name="Pladsholder til tekst 2"/>
          <p:cNvSpPr txBox="1">
            <a:spLocks/>
          </p:cNvSpPr>
          <p:nvPr/>
        </p:nvSpPr>
        <p:spPr>
          <a:xfrm>
            <a:off x="306000" y="4556732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1"/>
                </a:solidFill>
              </a:rPr>
              <a:t>AU</a:t>
            </a:r>
            <a:endParaRPr lang="da-DK" sz="2090" kern="0" dirty="0">
              <a:solidFill>
                <a:schemeClr val="bg1"/>
              </a:solidFill>
            </a:endParaRPr>
          </a:p>
        </p:txBody>
      </p:sp>
      <p:sp>
        <p:nvSpPr>
          <p:cNvPr id="21" name="Pladsholder til tekst 2"/>
          <p:cNvSpPr txBox="1">
            <a:spLocks/>
          </p:cNvSpPr>
          <p:nvPr/>
        </p:nvSpPr>
        <p:spPr>
          <a:xfrm>
            <a:off x="322712" y="4495049"/>
            <a:ext cx="538609" cy="331200"/>
          </a:xfrm>
          <a:prstGeom prst="rect">
            <a:avLst/>
          </a:prstGeom>
        </p:spPr>
        <p:txBody>
          <a:bodyPr wrap="none" lIns="0" tIns="0" rIns="0" bIns="21600">
            <a:spAutoFit/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None/>
              <a:defRPr sz="2200">
                <a:solidFill>
                  <a:schemeClr val="bg1"/>
                </a:solidFill>
                <a:latin typeface="AU Peto" panose="040C0B07020602020301" pitchFamily="82" charset="0"/>
                <a:ea typeface="AU Peto" panose="040C0B07020602020301" pitchFamily="82" charset="0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accent3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da-DK" sz="2090" kern="0" dirty="0" smtClean="0">
                <a:solidFill>
                  <a:schemeClr val="bg2"/>
                </a:solidFill>
              </a:rPr>
              <a:t>AU</a:t>
            </a:r>
            <a:endParaRPr lang="da-DK" sz="2090" kern="0" dirty="0">
              <a:solidFill>
                <a:schemeClr val="bg2"/>
              </a:solidFill>
            </a:endParaRPr>
          </a:p>
        </p:txBody>
      </p:sp>
      <p:sp>
        <p:nvSpPr>
          <p:cNvPr id="24" name="SD_LAN_AUWBreak"/>
          <p:cNvSpPr txBox="1">
            <a:spLocks noChangeArrowheads="1"/>
          </p:cNvSpPr>
          <p:nvPr/>
        </p:nvSpPr>
        <p:spPr bwMode="auto">
          <a:xfrm>
            <a:off x="973437" y="4475189"/>
            <a:ext cx="702000" cy="33140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none" lIns="0" tIns="64800" rIns="0" bIns="0" anchor="t" anchorCtr="0">
            <a:spAutoFit/>
          </a:bodyPr>
          <a:lstStyle/>
          <a:p>
            <a:pPr algn="l">
              <a:lnSpc>
                <a:spcPct val="90000"/>
              </a:lnSpc>
              <a:defRPr/>
            </a:pPr>
            <a:r>
              <a:rPr lang="da-DK" sz="960" cap="all" baseline="0" dirty="0" smtClean="0">
                <a:solidFill>
                  <a:schemeClr val="bg2"/>
                </a:solidFill>
                <a:latin typeface="AU Passata" panose="020B0503030502030804" pitchFamily="34" charset="0"/>
              </a:rPr>
              <a:t>Aarhus 
Universitet</a:t>
            </a:r>
            <a:endParaRPr lang="da-DK" sz="960" cap="all" baseline="0" dirty="0">
              <a:solidFill>
                <a:schemeClr val="bg2"/>
              </a:solidFill>
              <a:latin typeface="AU Passata" panose="020B0503030502030804" pitchFamily="34" charset="0"/>
            </a:endParaRPr>
          </a:p>
        </p:txBody>
      </p:sp>
      <p:sp>
        <p:nvSpPr>
          <p:cNvPr id="25" name="SD_OFF_Niveau1And2"/>
          <p:cNvSpPr txBox="1">
            <a:spLocks noChangeArrowheads="1"/>
          </p:cNvSpPr>
          <p:nvPr/>
        </p:nvSpPr>
        <p:spPr bwMode="auto">
          <a:xfrm>
            <a:off x="973437" y="4505983"/>
            <a:ext cx="2516280" cy="564798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wrap="square" lIns="0" tIns="334800" rIns="0" bIns="0">
            <a:spAutoFit/>
          </a:bodyPr>
          <a:lstStyle/>
          <a:p>
            <a:pPr>
              <a:lnSpc>
                <a:spcPct val="95000"/>
              </a:lnSpc>
              <a:spcAft>
                <a:spcPts val="400"/>
              </a:spcAft>
              <a:defRPr/>
            </a:pPr>
            <a:r>
              <a:rPr lang="da-DK" sz="600" cap="all" spc="40" baseline="0" dirty="0" smtClean="0">
                <a:solidFill>
                  <a:schemeClr val="bg2"/>
                </a:solidFill>
                <a:latin typeface="AU Passata Light" pitchFamily="34" charset="0"/>
              </a:rPr>
              <a:t>Department of </a:t>
            </a:r>
            <a:r>
              <a:rPr lang="da-DK" sz="600" cap="all" spc="40" baseline="0" dirty="0" err="1" smtClean="0">
                <a:solidFill>
                  <a:schemeClr val="bg2"/>
                </a:solidFill>
                <a:latin typeface="AU Passata Light" pitchFamily="34" charset="0"/>
              </a:rPr>
              <a:t>Environmental</a:t>
            </a:r>
            <a:r>
              <a:rPr lang="da-DK" sz="600" cap="all" spc="40" baseline="0" dirty="0" smtClean="0">
                <a:solidFill>
                  <a:schemeClr val="bg2"/>
                </a:solidFill>
                <a:latin typeface="AU Passata Light" pitchFamily="34" charset="0"/>
              </a:rPr>
              <a:t> science</a:t>
            </a:r>
          </a:p>
          <a:p>
            <a:pPr>
              <a:lnSpc>
                <a:spcPct val="95000"/>
              </a:lnSpc>
              <a:defRPr/>
            </a:pPr>
            <a:r>
              <a:rPr lang="da-DK" sz="600" cap="all" spc="40" baseline="0" dirty="0" smtClean="0">
                <a:solidFill>
                  <a:schemeClr val="bg2"/>
                </a:solidFill>
                <a:latin typeface="AU Passata Light" pitchFamily="34" charset="0"/>
              </a:rPr>
              <a:t>DCE – </a:t>
            </a:r>
            <a:r>
              <a:rPr lang="da-DK" sz="600" cap="all" spc="40" baseline="0" dirty="0" err="1" smtClean="0">
                <a:solidFill>
                  <a:schemeClr val="bg2"/>
                </a:solidFill>
                <a:latin typeface="AU Passata Light" pitchFamily="34" charset="0"/>
              </a:rPr>
              <a:t>danish</a:t>
            </a:r>
            <a:r>
              <a:rPr lang="da-DK" sz="600" cap="all" spc="40" baseline="0" dirty="0" smtClean="0">
                <a:solidFill>
                  <a:schemeClr val="bg2"/>
                </a:solidFill>
                <a:latin typeface="AU Passata Light" pitchFamily="34" charset="0"/>
              </a:rPr>
              <a:t> centre for </a:t>
            </a:r>
            <a:r>
              <a:rPr lang="da-DK" sz="600" cap="all" spc="40" baseline="0" dirty="0" err="1" smtClean="0">
                <a:solidFill>
                  <a:schemeClr val="bg2"/>
                </a:solidFill>
                <a:latin typeface="AU Passata Light" pitchFamily="34" charset="0"/>
              </a:rPr>
              <a:t>environment</a:t>
            </a:r>
            <a:r>
              <a:rPr lang="da-DK" sz="600" cap="all" spc="40" baseline="0" dirty="0" smtClean="0">
                <a:solidFill>
                  <a:schemeClr val="bg2"/>
                </a:solidFill>
                <a:latin typeface="AU Passata Light" pitchFamily="34" charset="0"/>
              </a:rPr>
              <a:t> and </a:t>
            </a:r>
            <a:r>
              <a:rPr lang="da-DK" sz="600" cap="all" spc="40" baseline="0" dirty="0" err="1" smtClean="0">
                <a:solidFill>
                  <a:schemeClr val="bg2"/>
                </a:solidFill>
                <a:latin typeface="AU Passata Light" pitchFamily="34" charset="0"/>
              </a:rPr>
              <a:t>energy</a:t>
            </a:r>
            <a:endParaRPr lang="da-DK" sz="600" cap="all" spc="40" baseline="0" dirty="0" smtClean="0">
              <a:solidFill>
                <a:schemeClr val="bg2"/>
              </a:solidFill>
              <a:latin typeface="AU Passata Ligh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60801" y="4764566"/>
            <a:ext cx="1176770" cy="1754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200" dirty="0" smtClean="0">
                <a:latin typeface="+mn-lt"/>
              </a:rPr>
              <a:t>Slide </a:t>
            </a:r>
            <a:fld id="{2B23D63B-48CB-46AA-A152-A8A26AF9B725}" type="slidenum">
              <a:rPr lang="da-DK" sz="1200" smtClean="0">
                <a:latin typeface="+mn-lt"/>
              </a:rPr>
              <a:t>‹#›</a:t>
            </a:fld>
            <a:r>
              <a:rPr lang="da-DK" sz="1200" dirty="0" smtClean="0">
                <a:latin typeface="+mn-lt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1" r:id="rId2"/>
    <p:sldLayoutId id="2147483692" r:id="rId3"/>
    <p:sldLayoutId id="2147483716" r:id="rId4"/>
    <p:sldLayoutId id="2147483717" r:id="rId5"/>
    <p:sldLayoutId id="2147483695" r:id="rId6"/>
    <p:sldLayoutId id="2147483703" r:id="rId7"/>
    <p:sldLayoutId id="2147483707" r:id="rId8"/>
    <p:sldLayoutId id="2147483709" r:id="rId9"/>
    <p:sldLayoutId id="2147483711" r:id="rId10"/>
    <p:sldLayoutId id="2147483705" r:id="rId11"/>
    <p:sldLayoutId id="2147483712" r:id="rId12"/>
    <p:sldLayoutId id="2147483715" r:id="rId13"/>
    <p:sldLayoutId id="2147483718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2800" b="1" cap="none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Wingdings 3" pitchFamily="18" charset="2"/>
        <a:buChar char=""/>
        <a:defRPr sz="1600">
          <a:solidFill>
            <a:srgbClr val="000000"/>
          </a:solidFill>
          <a:latin typeface="+mn-lt"/>
          <a:ea typeface="+mn-ea"/>
          <a:cs typeface="+mn-cs"/>
        </a:defRPr>
      </a:lvl1pPr>
      <a:lvl2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2pPr>
      <a:lvl3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3pPr>
      <a:lvl4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4pPr>
      <a:lvl5pPr marL="324000" indent="-324000" algn="l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bg2"/>
        </a:buClr>
        <a:buSzPct val="75000"/>
        <a:buFont typeface="Wingdings 3" pitchFamily="18" charset="2"/>
        <a:buChar char="u"/>
        <a:defRPr sz="1600">
          <a:solidFill>
            <a:srgbClr val="000000"/>
          </a:solidFill>
          <a:latin typeface="+mn-lt"/>
        </a:defRPr>
      </a:lvl5pPr>
      <a:lvl6pPr marL="50400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tabLst>
          <a:tab pos="1080000" algn="l"/>
        </a:tabLst>
        <a:defRPr sz="1600">
          <a:solidFill>
            <a:schemeClr val="tx1"/>
          </a:solidFill>
          <a:latin typeface="+mn-lt"/>
        </a:defRPr>
      </a:lvl6pPr>
      <a:lvl7pPr marL="68400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400">
          <a:solidFill>
            <a:schemeClr val="tx1"/>
          </a:solidFill>
          <a:latin typeface="+mn-lt"/>
        </a:defRPr>
      </a:lvl7pPr>
      <a:lvl8pPr marL="90000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400">
          <a:solidFill>
            <a:schemeClr val="tx1"/>
          </a:solidFill>
          <a:latin typeface="+mn-lt"/>
        </a:defRPr>
      </a:lvl8pPr>
      <a:lvl9pPr marL="111600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Clr>
          <a:schemeClr val="bg2"/>
        </a:buClr>
        <a:buFont typeface="AU Passata" pitchFamily="34" charset="0"/>
        <a:buChar char="›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71600" y="2751770"/>
            <a:ext cx="6732748" cy="1309564"/>
          </a:xfrm>
        </p:spPr>
        <p:txBody>
          <a:bodyPr/>
          <a:lstStyle/>
          <a:p>
            <a:r>
              <a:rPr lang="da-DK" dirty="0" smtClean="0"/>
              <a:t>Thomas Ellermann, Jesper H. Christensen, Per Løfstrøm, Matthias </a:t>
            </a:r>
            <a:r>
              <a:rPr lang="da-DK" dirty="0" smtClean="0"/>
              <a:t>Ketzel, Ingeborg E. Nielsen, Rossana Bossi </a:t>
            </a:r>
            <a:r>
              <a:rPr lang="da-DK" dirty="0" smtClean="0"/>
              <a:t>&amp; Steen S. Solvang</a:t>
            </a:r>
          </a:p>
          <a:p>
            <a:r>
              <a:rPr lang="da-DK" dirty="0" smtClean="0"/>
              <a:t>DCE – Danish Centre for Environment and Energy</a:t>
            </a:r>
          </a:p>
          <a:p>
            <a:r>
              <a:rPr lang="da-DK" dirty="0" smtClean="0"/>
              <a:t>Aarhus </a:t>
            </a:r>
            <a:r>
              <a:rPr lang="da-DK" dirty="0" err="1" smtClean="0"/>
              <a:t>University</a:t>
            </a:r>
            <a:r>
              <a:rPr lang="da-DK" dirty="0" smtClean="0"/>
              <a:t>, Denmark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976628" y="951570"/>
            <a:ext cx="7632848" cy="133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000" b="1" cap="none" baseline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2pPr>
            <a:lvl3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3pPr>
            <a:lvl4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4pPr>
            <a:lvl5pPr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5pPr>
            <a:lvl6pPr marL="4572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6pPr>
            <a:lvl7pPr marL="9144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7pPr>
            <a:lvl8pPr marL="13716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8pPr>
            <a:lvl9pPr marL="1828800" algn="l" rtl="0" eaLnBrk="1" fontAlgn="base" hangingPunct="1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2"/>
                </a:solidFill>
                <a:latin typeface="AU Passata" pitchFamily="34" charset="0"/>
              </a:defRPr>
            </a:lvl9pPr>
          </a:lstStyle>
          <a:p>
            <a:pPr>
              <a:buFontTx/>
            </a:pPr>
            <a:r>
              <a:rPr lang="da-DK" sz="3200" b="0" kern="0" dirty="0" smtClean="0"/>
              <a:t/>
            </a:r>
            <a:br>
              <a:rPr lang="da-DK" sz="3200" b="0" kern="0" dirty="0" smtClean="0"/>
            </a:br>
            <a:r>
              <a:rPr lang="en-US" sz="2800" b="0" kern="0" dirty="0" smtClean="0"/>
              <a:t>			</a:t>
            </a:r>
            <a:br>
              <a:rPr lang="en-US" sz="2800" b="0" kern="0" dirty="0" smtClean="0"/>
            </a:br>
            <a:r>
              <a:rPr lang="en-US" kern="0" dirty="0" smtClean="0"/>
              <a:t>Update </a:t>
            </a:r>
            <a:r>
              <a:rPr lang="en-US" kern="0" dirty="0"/>
              <a:t>on Danish activities within the </a:t>
            </a:r>
            <a:r>
              <a:rPr lang="en-US" kern="0" dirty="0" smtClean="0"/>
              <a:t>convention</a:t>
            </a:r>
          </a:p>
          <a:p>
            <a:pPr>
              <a:buFontTx/>
            </a:pPr>
            <a:endParaRPr lang="en-US" sz="1600" kern="0" dirty="0" smtClean="0"/>
          </a:p>
          <a:p>
            <a:pPr>
              <a:buFontTx/>
            </a:pPr>
            <a:r>
              <a:rPr lang="en-US" sz="1600" kern="0" dirty="0" smtClean="0"/>
              <a:t>TFMM, Madrid 2019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246592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14" y="1167594"/>
            <a:ext cx="2844000" cy="18803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8244916" cy="574632"/>
          </a:xfrm>
        </p:spPr>
        <p:txBody>
          <a:bodyPr/>
          <a:lstStyle/>
          <a:p>
            <a:r>
              <a:rPr lang="da-DK" dirty="0" smtClean="0"/>
              <a:t>Model </a:t>
            </a:r>
            <a:r>
              <a:rPr lang="da-DK" dirty="0" err="1" smtClean="0"/>
              <a:t>calculations</a:t>
            </a:r>
            <a:r>
              <a:rPr lang="da-DK" dirty="0" smtClean="0"/>
              <a:t> </a:t>
            </a:r>
            <a:r>
              <a:rPr lang="da-DK" dirty="0" smtClean="0"/>
              <a:t>at </a:t>
            </a:r>
            <a:r>
              <a:rPr lang="da-DK" dirty="0" err="1" smtClean="0"/>
              <a:t>adress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r>
              <a:rPr lang="da-DK" dirty="0" smtClean="0"/>
              <a:t> – </a:t>
            </a:r>
            <a:r>
              <a:rPr lang="da-DK" dirty="0" err="1" smtClean="0"/>
              <a:t>three</a:t>
            </a:r>
            <a:r>
              <a:rPr lang="da-DK" dirty="0" smtClean="0"/>
              <a:t> steps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51208" y="807554"/>
            <a:ext cx="2808312" cy="504056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da-DK" sz="1200" dirty="0" smtClean="0"/>
              <a:t>Regional </a:t>
            </a:r>
            <a:r>
              <a:rPr lang="da-DK" sz="1200" dirty="0" smtClean="0"/>
              <a:t>model - DEHM   </a:t>
            </a:r>
            <a:endParaRPr lang="da-DK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32085"/>
            <a:ext cx="1792957" cy="186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47564" y="3326202"/>
            <a:ext cx="23042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20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504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tabLst>
                <a:tab pos="1080000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684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400">
                <a:solidFill>
                  <a:schemeClr val="tx1"/>
                </a:solidFill>
                <a:latin typeface="+mn-lt"/>
              </a:defRPr>
            </a:lvl7pPr>
            <a:lvl8pPr marL="900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400">
                <a:solidFill>
                  <a:schemeClr val="tx1"/>
                </a:solidFill>
                <a:latin typeface="+mn-lt"/>
              </a:defRPr>
            </a:lvl8pPr>
            <a:lvl9pPr marL="1116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2000"/>
              </a:lnSpc>
            </a:pPr>
            <a:r>
              <a:rPr lang="da-DK" sz="1400" kern="0" dirty="0" smtClean="0"/>
              <a:t>Emissions, </a:t>
            </a:r>
            <a:r>
              <a:rPr lang="da-DK" sz="1400" kern="0" dirty="0" err="1" smtClean="0"/>
              <a:t>meteorological</a:t>
            </a:r>
            <a:r>
              <a:rPr lang="da-DK" sz="1400" kern="0" dirty="0" smtClean="0"/>
              <a:t> data, </a:t>
            </a:r>
            <a:r>
              <a:rPr lang="da-DK" sz="1400" kern="0" dirty="0" err="1" smtClean="0"/>
              <a:t>chemical</a:t>
            </a:r>
            <a:r>
              <a:rPr lang="da-DK" sz="1400" kern="0" dirty="0" smtClean="0"/>
              <a:t> and </a:t>
            </a:r>
            <a:r>
              <a:rPr lang="da-DK" sz="1400" kern="0" dirty="0" err="1" smtClean="0"/>
              <a:t>physical</a:t>
            </a:r>
            <a:r>
              <a:rPr lang="da-DK" sz="1400" kern="0" dirty="0" smtClean="0"/>
              <a:t> processes, </a:t>
            </a:r>
            <a:r>
              <a:rPr lang="da-DK" sz="1400" kern="0" dirty="0" err="1" smtClean="0"/>
              <a:t>deposition</a:t>
            </a:r>
            <a:r>
              <a:rPr lang="da-DK" sz="1400" kern="0" dirty="0" smtClean="0"/>
              <a:t> of air </a:t>
            </a:r>
            <a:r>
              <a:rPr lang="da-DK" sz="1400" kern="0" dirty="0" err="1" smtClean="0"/>
              <a:t>pollutants</a:t>
            </a:r>
            <a:endParaRPr lang="da-DK" sz="1400" kern="0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7" r="25080" b="-13637"/>
          <a:stretch/>
        </p:blipFill>
        <p:spPr bwMode="auto">
          <a:xfrm>
            <a:off x="2870966" y="1167594"/>
            <a:ext cx="2092006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2699792" y="817458"/>
            <a:ext cx="258797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20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504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tabLst>
                <a:tab pos="1080000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684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400">
                <a:solidFill>
                  <a:schemeClr val="tx1"/>
                </a:solidFill>
                <a:latin typeface="+mn-lt"/>
              </a:defRPr>
            </a:lvl7pPr>
            <a:lvl8pPr marL="900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400">
                <a:solidFill>
                  <a:schemeClr val="tx1"/>
                </a:solidFill>
                <a:latin typeface="+mn-lt"/>
              </a:defRPr>
            </a:lvl8pPr>
            <a:lvl9pPr marL="1116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400" kern="0" dirty="0" smtClean="0"/>
              <a:t>Urban </a:t>
            </a:r>
            <a:r>
              <a:rPr lang="da-DK" sz="1400" kern="0" dirty="0" err="1" smtClean="0"/>
              <a:t>background</a:t>
            </a:r>
            <a:r>
              <a:rPr lang="da-DK" sz="1400" kern="0" dirty="0" smtClean="0"/>
              <a:t> </a:t>
            </a:r>
            <a:r>
              <a:rPr lang="da-DK" sz="1400" kern="0" dirty="0" smtClean="0"/>
              <a:t>model - UBM </a:t>
            </a:r>
            <a:endParaRPr lang="da-DK" sz="1400" kern="0" dirty="0"/>
          </a:p>
        </p:txBody>
      </p:sp>
      <p:sp>
        <p:nvSpPr>
          <p:cNvPr id="10" name="Curved Down Arrow 9"/>
          <p:cNvSpPr/>
          <p:nvPr/>
        </p:nvSpPr>
        <p:spPr bwMode="auto">
          <a:xfrm>
            <a:off x="2195736" y="1194864"/>
            <a:ext cx="952907" cy="540060"/>
          </a:xfrm>
          <a:prstGeom prst="curvedDown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5508104" y="842126"/>
            <a:ext cx="243357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20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504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tabLst>
                <a:tab pos="1080000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684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400">
                <a:solidFill>
                  <a:schemeClr val="tx1"/>
                </a:solidFill>
                <a:latin typeface="+mn-lt"/>
              </a:defRPr>
            </a:lvl7pPr>
            <a:lvl8pPr marL="900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400">
                <a:solidFill>
                  <a:schemeClr val="tx1"/>
                </a:solidFill>
                <a:latin typeface="+mn-lt"/>
              </a:defRPr>
            </a:lvl8pPr>
            <a:lvl9pPr marL="1116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400" kern="0" dirty="0" smtClean="0"/>
              <a:t>Street </a:t>
            </a:r>
            <a:r>
              <a:rPr lang="da-DK" sz="1400" kern="0" dirty="0" err="1" smtClean="0"/>
              <a:t>level</a:t>
            </a:r>
            <a:r>
              <a:rPr lang="da-DK" sz="1400" kern="0" dirty="0" smtClean="0"/>
              <a:t> </a:t>
            </a:r>
            <a:r>
              <a:rPr lang="da-DK" sz="1400" kern="0" dirty="0" smtClean="0"/>
              <a:t>model - OSPM </a:t>
            </a:r>
            <a:endParaRPr lang="da-DK" sz="1400" kern="0" dirty="0"/>
          </a:p>
        </p:txBody>
      </p:sp>
      <p:sp>
        <p:nvSpPr>
          <p:cNvPr id="14" name="Curved Down Arrow 13"/>
          <p:cNvSpPr/>
          <p:nvPr/>
        </p:nvSpPr>
        <p:spPr bwMode="auto">
          <a:xfrm>
            <a:off x="4699213" y="1239602"/>
            <a:ext cx="952907" cy="540060"/>
          </a:xfrm>
          <a:prstGeom prst="curvedDown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 bwMode="auto">
          <a:xfrm>
            <a:off x="5630811" y="3507854"/>
            <a:ext cx="243357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20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504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tabLst>
                <a:tab pos="1080000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684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400">
                <a:solidFill>
                  <a:schemeClr val="tx1"/>
                </a:solidFill>
                <a:latin typeface="+mn-lt"/>
              </a:defRPr>
            </a:lvl7pPr>
            <a:lvl8pPr marL="900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400">
                <a:solidFill>
                  <a:schemeClr val="tx1"/>
                </a:solidFill>
                <a:latin typeface="+mn-lt"/>
              </a:defRPr>
            </a:lvl8pPr>
            <a:lvl9pPr marL="1116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da-DK" sz="1400" kern="0" dirty="0" smtClean="0"/>
              <a:t>OSPM  </a:t>
            </a:r>
            <a:r>
              <a:rPr lang="da-DK" sz="1400" kern="0" dirty="0" err="1" smtClean="0"/>
              <a:t>linked</a:t>
            </a:r>
            <a:r>
              <a:rPr lang="da-DK" sz="1400" kern="0" dirty="0" smtClean="0"/>
              <a:t> to </a:t>
            </a:r>
            <a:r>
              <a:rPr lang="da-DK" sz="1400" kern="0" dirty="0" err="1" smtClean="0"/>
              <a:t>AirGIS</a:t>
            </a:r>
            <a:r>
              <a:rPr lang="da-DK" sz="1400" kern="0" dirty="0" smtClean="0"/>
              <a:t> </a:t>
            </a:r>
            <a:r>
              <a:rPr lang="da-DK" sz="1400" kern="0" dirty="0" err="1" smtClean="0"/>
              <a:t>that</a:t>
            </a:r>
            <a:r>
              <a:rPr lang="da-DK" sz="1400" kern="0" dirty="0" smtClean="0"/>
              <a:t> enables ud to </a:t>
            </a:r>
            <a:r>
              <a:rPr lang="da-DK" sz="1400" kern="0" dirty="0" err="1"/>
              <a:t>c</a:t>
            </a:r>
            <a:r>
              <a:rPr lang="da-DK" sz="1400" kern="0" dirty="0" err="1" smtClean="0"/>
              <a:t>arry</a:t>
            </a:r>
            <a:r>
              <a:rPr lang="da-DK" sz="1400" kern="0" dirty="0" smtClean="0"/>
              <a:t> </a:t>
            </a:r>
            <a:r>
              <a:rPr lang="da-DK" sz="1400" kern="0" dirty="0" err="1" smtClean="0"/>
              <a:t>automated</a:t>
            </a:r>
            <a:r>
              <a:rPr lang="da-DK" sz="1400" kern="0" dirty="0" smtClean="0"/>
              <a:t> </a:t>
            </a:r>
            <a:r>
              <a:rPr lang="da-DK" sz="1400" kern="0" dirty="0" err="1" smtClean="0"/>
              <a:t>valvulation</a:t>
            </a:r>
            <a:r>
              <a:rPr lang="da-DK" sz="1400" kern="0" dirty="0" smtClean="0"/>
              <a:t> for </a:t>
            </a:r>
            <a:r>
              <a:rPr lang="da-DK" sz="1400" kern="0" dirty="0" err="1" smtClean="0"/>
              <a:t>many</a:t>
            </a:r>
            <a:r>
              <a:rPr lang="da-DK" sz="1400" kern="0" dirty="0" smtClean="0"/>
              <a:t> </a:t>
            </a:r>
            <a:r>
              <a:rPr lang="da-DK" sz="1400" kern="0" dirty="0" err="1" smtClean="0"/>
              <a:t>addresses</a:t>
            </a:r>
            <a:endParaRPr lang="da-DK" sz="1400" kern="0" dirty="0"/>
          </a:p>
        </p:txBody>
      </p:sp>
    </p:spTree>
    <p:extLst>
      <p:ext uri="{BB962C8B-B14F-4D97-AF65-F5344CB8AC3E}">
        <p14:creationId xmlns:p14="http://schemas.microsoft.com/office/powerpoint/2010/main" val="22501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quality at your home </a:t>
            </a:r>
            <a:r>
              <a:rPr lang="en-US" dirty="0" smtClean="0"/>
              <a:t>address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063919"/>
            <a:ext cx="4572000" cy="47865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253582" y="4640642"/>
            <a:ext cx="4572000" cy="4786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http://lpdv.spatialsuite.dk/spatialmap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692" y="843055"/>
            <a:ext cx="4943066" cy="377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9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quality at you home </a:t>
            </a:r>
            <a:r>
              <a:rPr lang="en-US" dirty="0" err="1" smtClean="0"/>
              <a:t>adress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885591"/>
            <a:ext cx="7322156" cy="4098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4460" b="78390"/>
          <a:stretch/>
        </p:blipFill>
        <p:spPr>
          <a:xfrm>
            <a:off x="6264188" y="288000"/>
            <a:ext cx="2729030" cy="2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3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95486"/>
            <a:ext cx="8244916" cy="574632"/>
          </a:xfrm>
        </p:spPr>
        <p:txBody>
          <a:bodyPr/>
          <a:lstStyle/>
          <a:p>
            <a:r>
              <a:rPr lang="da-DK" dirty="0" smtClean="0"/>
              <a:t>Nitrogen </a:t>
            </a:r>
            <a:r>
              <a:rPr lang="da-DK" dirty="0" err="1" smtClean="0"/>
              <a:t>deposition</a:t>
            </a:r>
            <a:r>
              <a:rPr lang="da-DK" dirty="0" smtClean="0"/>
              <a:t> to </a:t>
            </a:r>
            <a:r>
              <a:rPr lang="da-DK" dirty="0" err="1" smtClean="0"/>
              <a:t>terrestrial</a:t>
            </a:r>
            <a:r>
              <a:rPr lang="da-DK" dirty="0" smtClean="0"/>
              <a:t> </a:t>
            </a:r>
            <a:r>
              <a:rPr lang="da-DK" dirty="0" err="1" smtClean="0"/>
              <a:t>ecosystems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47564" y="802910"/>
            <a:ext cx="2808312" cy="504056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da-DK" sz="1600" dirty="0" smtClean="0"/>
              <a:t>Regional model   </a:t>
            </a:r>
            <a:endParaRPr lang="da-DK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132085"/>
            <a:ext cx="1792957" cy="1864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47564" y="3143846"/>
            <a:ext cx="32043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20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504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tabLst>
                <a:tab pos="1080000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684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400">
                <a:solidFill>
                  <a:schemeClr val="tx1"/>
                </a:solidFill>
                <a:latin typeface="+mn-lt"/>
              </a:defRPr>
            </a:lvl7pPr>
            <a:lvl8pPr marL="900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400">
                <a:solidFill>
                  <a:schemeClr val="tx1"/>
                </a:solidFill>
                <a:latin typeface="+mn-lt"/>
              </a:defRPr>
            </a:lvl8pPr>
            <a:lvl9pPr marL="1116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ts val="2000"/>
              </a:lnSpc>
            </a:pPr>
            <a:r>
              <a:rPr lang="da-DK" sz="1200" kern="0" dirty="0" smtClean="0"/>
              <a:t>DEHM: non-</a:t>
            </a:r>
            <a:r>
              <a:rPr lang="da-DK" sz="1200" kern="0" dirty="0" err="1" smtClean="0"/>
              <a:t>local</a:t>
            </a:r>
            <a:r>
              <a:rPr lang="da-DK" sz="1200" kern="0" dirty="0" smtClean="0"/>
              <a:t> </a:t>
            </a:r>
            <a:r>
              <a:rPr lang="da-DK" sz="1200" kern="0" dirty="0" err="1" smtClean="0"/>
              <a:t>souces</a:t>
            </a:r>
            <a:r>
              <a:rPr lang="da-DK" sz="1200" kern="0" dirty="0" smtClean="0"/>
              <a:t> of nitrogen </a:t>
            </a:r>
            <a:r>
              <a:rPr lang="da-DK" sz="1200" kern="0" dirty="0" err="1" smtClean="0"/>
              <a:t>depsition</a:t>
            </a:r>
            <a:endParaRPr lang="da-DK" sz="1200" kern="0" dirty="0" smtClean="0"/>
          </a:p>
          <a:p>
            <a:pPr>
              <a:lnSpc>
                <a:spcPts val="2000"/>
              </a:lnSpc>
            </a:pPr>
            <a:r>
              <a:rPr lang="da-DK" sz="1200" kern="0" dirty="0" smtClean="0"/>
              <a:t>OML – DEP: </a:t>
            </a:r>
            <a:r>
              <a:rPr lang="en-US" sz="1200" dirty="0" smtClean="0"/>
              <a:t>Gaussian </a:t>
            </a:r>
            <a:r>
              <a:rPr lang="en-US" sz="1200" dirty="0"/>
              <a:t>plume model </a:t>
            </a:r>
            <a:r>
              <a:rPr lang="en-US" sz="1200" dirty="0" smtClean="0"/>
              <a:t>adapted to </a:t>
            </a:r>
            <a:r>
              <a:rPr lang="en-US" sz="1200" dirty="0"/>
              <a:t>calculate nitrogen deposition in a model domain of 16 km x 16 km  with resolution of 400 m x 400 </a:t>
            </a:r>
            <a:r>
              <a:rPr lang="en-US" sz="1400" dirty="0"/>
              <a:t>m</a:t>
            </a:r>
          </a:p>
          <a:p>
            <a:pPr>
              <a:lnSpc>
                <a:spcPts val="2000"/>
              </a:lnSpc>
            </a:pPr>
            <a:endParaRPr lang="da-DK" sz="1400" kern="0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5076056" y="739215"/>
            <a:ext cx="298833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20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504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tabLst>
                <a:tab pos="1080000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684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400">
                <a:solidFill>
                  <a:schemeClr val="tx1"/>
                </a:solidFill>
                <a:latin typeface="+mn-lt"/>
              </a:defRPr>
            </a:lvl7pPr>
            <a:lvl8pPr marL="900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400">
                <a:solidFill>
                  <a:schemeClr val="tx1"/>
                </a:solidFill>
                <a:latin typeface="+mn-lt"/>
              </a:defRPr>
            </a:lvl8pPr>
            <a:lvl9pPr marL="1116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a-DK" sz="1600" kern="0" dirty="0" smtClean="0"/>
              <a:t>OML-DEP   </a:t>
            </a:r>
            <a:r>
              <a:rPr lang="da-DK" sz="1600" kern="0" dirty="0" smtClean="0"/>
              <a:t>400 m x 400 m</a:t>
            </a:r>
            <a:endParaRPr lang="da-DK" sz="1600" kern="0" dirty="0"/>
          </a:p>
        </p:txBody>
      </p:sp>
      <p:pic>
        <p:nvPicPr>
          <p:cNvPr id="11" name="Picture 10" descr="F:\NOVANA\2015\Plot\Graf\Bisgyd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014" y="1313847"/>
            <a:ext cx="3793888" cy="374297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rved Down Arrow 9"/>
          <p:cNvSpPr/>
          <p:nvPr/>
        </p:nvSpPr>
        <p:spPr bwMode="auto">
          <a:xfrm>
            <a:off x="2231740" y="1194864"/>
            <a:ext cx="2628291" cy="540060"/>
          </a:xfrm>
          <a:prstGeom prst="curvedDownArrow">
            <a:avLst/>
          </a:prstGeom>
          <a:solidFill>
            <a:schemeClr val="accent2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74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596" y="172880"/>
            <a:ext cx="7821613" cy="57463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n-US" dirty="0" smtClean="0"/>
              <a:t>Emission inventory on 1 km x 1 km</a:t>
            </a:r>
            <a:br>
              <a:rPr lang="en-US" dirty="0" smtClean="0"/>
            </a:br>
            <a:r>
              <a:rPr lang="en-US" sz="1800" b="0" dirty="0"/>
              <a:t>S</a:t>
            </a:r>
            <a:r>
              <a:rPr lang="en-US" sz="1800" b="0" dirty="0" smtClean="0"/>
              <a:t>pecial version for NH</a:t>
            </a:r>
            <a:r>
              <a:rPr lang="en-US" sz="1800" b="0" baseline="-25000" dirty="0" smtClean="0"/>
              <a:t>3</a:t>
            </a:r>
            <a:r>
              <a:rPr lang="en-US" sz="1800" b="0" dirty="0" smtClean="0"/>
              <a:t> on100 m x 100 m</a:t>
            </a:r>
            <a:endParaRPr lang="en-US" sz="1800" b="0" dirty="0"/>
          </a:p>
        </p:txBody>
      </p:sp>
      <p:sp>
        <p:nvSpPr>
          <p:cNvPr id="4" name="Rectangle 3"/>
          <p:cNvSpPr/>
          <p:nvPr/>
        </p:nvSpPr>
        <p:spPr>
          <a:xfrm>
            <a:off x="4752020" y="4614029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https://dce2.au.dk/pub/TR131.pdf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266504"/>
            <a:ext cx="2376264" cy="3362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239602"/>
            <a:ext cx="4788532" cy="338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0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88" y="288000"/>
            <a:ext cx="7821613" cy="574632"/>
          </a:xfrm>
        </p:spPr>
        <p:txBody>
          <a:bodyPr/>
          <a:lstStyle/>
          <a:p>
            <a:r>
              <a:rPr lang="en-US" sz="2200" dirty="0" smtClean="0"/>
              <a:t>NH</a:t>
            </a:r>
            <a:r>
              <a:rPr lang="en-US" sz="2200" baseline="-25000" dirty="0" smtClean="0"/>
              <a:t>3</a:t>
            </a:r>
            <a:r>
              <a:rPr lang="en-US" sz="2200" dirty="0" smtClean="0"/>
              <a:t> </a:t>
            </a:r>
            <a:r>
              <a:rPr lang="en-US" sz="2200" dirty="0" smtClean="0"/>
              <a:t>concentration </a:t>
            </a:r>
            <a:r>
              <a:rPr lang="en-US" sz="2200" dirty="0" smtClean="0"/>
              <a:t>and nitrogen </a:t>
            </a:r>
            <a:r>
              <a:rPr lang="en-US" sz="2200" dirty="0" smtClean="0"/>
              <a:t>deposition, 400 </a:t>
            </a:r>
            <a:r>
              <a:rPr lang="en-US" sz="2200" dirty="0" smtClean="0"/>
              <a:t>m x 400 m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07" y="951570"/>
            <a:ext cx="3468244" cy="39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62" y="862632"/>
            <a:ext cx="3468247" cy="39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11660" y="1059582"/>
            <a:ext cx="756084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smtClean="0">
                <a:latin typeface="+mn-lt"/>
              </a:rPr>
              <a:t>NH</a:t>
            </a:r>
            <a:r>
              <a:rPr lang="en-US" sz="1600" baseline="-25000" dirty="0" smtClean="0">
                <a:latin typeface="+mn-lt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00092" y="1059582"/>
            <a:ext cx="756084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 dirty="0" smtClean="0">
                <a:latin typeface="+mn-lt"/>
              </a:rPr>
              <a:t>Total N</a:t>
            </a:r>
            <a:endParaRPr lang="en-US" sz="1600" baseline="-25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445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Pesticides in air and precipitation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71550" y="987574"/>
            <a:ext cx="7824279" cy="3222625"/>
          </a:xfrm>
        </p:spPr>
        <p:txBody>
          <a:bodyPr/>
          <a:lstStyle/>
          <a:p>
            <a:r>
              <a:rPr lang="en-US" sz="1800" dirty="0" err="1" smtClean="0"/>
              <a:t>Prosulfocarb</a:t>
            </a:r>
            <a:r>
              <a:rPr lang="en-US" sz="1800" dirty="0" smtClean="0"/>
              <a:t> found on organic apples produced in Denmark. 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Prosulfocarb</a:t>
            </a:r>
            <a:r>
              <a:rPr lang="en-US" sz="1800" dirty="0" smtClean="0"/>
              <a:t> is used on winter </a:t>
            </a:r>
            <a:r>
              <a:rPr lang="en-US" sz="1800" dirty="0" smtClean="0">
                <a:solidFill>
                  <a:schemeClr val="tx1"/>
                </a:solidFill>
              </a:rPr>
              <a:t>crops</a:t>
            </a:r>
            <a:r>
              <a:rPr lang="en-US" sz="1800" dirty="0" smtClean="0"/>
              <a:t> and is applied mainly in October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 err="1" smtClean="0"/>
              <a:t>Risø</a:t>
            </a:r>
            <a:r>
              <a:rPr lang="en-US" sz="1800" dirty="0" smtClean="0"/>
              <a:t>, Roskilde</a:t>
            </a:r>
          </a:p>
          <a:p>
            <a:r>
              <a:rPr lang="en-US" sz="1800" dirty="0"/>
              <a:t>2</a:t>
            </a:r>
            <a:r>
              <a:rPr lang="en-US" sz="1800" dirty="0" smtClean="0"/>
              <a:t> monthly sampling</a:t>
            </a:r>
          </a:p>
          <a:p>
            <a:r>
              <a:rPr lang="en-US" sz="1800" dirty="0" smtClean="0"/>
              <a:t>2017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900" y="2211710"/>
            <a:ext cx="4069950" cy="269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 of </a:t>
            </a:r>
            <a:r>
              <a:rPr lang="en-US" dirty="0" err="1" smtClean="0"/>
              <a:t>prosulfocarb</a:t>
            </a:r>
            <a:r>
              <a:rPr lang="en-US" dirty="0" smtClean="0"/>
              <a:t> in air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64" y="1023578"/>
            <a:ext cx="5137123" cy="3183288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735796" y="4358220"/>
            <a:ext cx="7824279" cy="576064"/>
          </a:xfrm>
        </p:spPr>
        <p:txBody>
          <a:bodyPr/>
          <a:lstStyle/>
          <a:p>
            <a:r>
              <a:rPr lang="en-US" sz="1200" dirty="0" err="1" smtClean="0"/>
              <a:t>Risø</a:t>
            </a:r>
            <a:r>
              <a:rPr lang="en-US" sz="1200" dirty="0" smtClean="0"/>
              <a:t>, Roskilde, weekly sampling 2017. Filter and PUF/XAD</a:t>
            </a:r>
          </a:p>
          <a:p>
            <a:r>
              <a:rPr lang="en-US" sz="1200" dirty="0" smtClean="0"/>
              <a:t>Analysis by LC-MS-MS</a:t>
            </a:r>
            <a:endParaRPr lang="en-US" sz="1200" dirty="0"/>
          </a:p>
        </p:txBody>
      </p:sp>
      <p:pic>
        <p:nvPicPr>
          <p:cNvPr id="7" name="Picture 6" descr="D:\DCIM\100NCD80\DSC_372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90516" y="2777470"/>
            <a:ext cx="2772000" cy="1856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:\DCIM\100NCD80\DSC_372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4" r="14260"/>
          <a:stretch/>
        </p:blipFill>
        <p:spPr bwMode="auto">
          <a:xfrm rot="5400000">
            <a:off x="6886397" y="348809"/>
            <a:ext cx="1980220" cy="1858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81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268" y="303498"/>
            <a:ext cx="7821613" cy="574632"/>
          </a:xfrm>
        </p:spPr>
        <p:txBody>
          <a:bodyPr/>
          <a:lstStyle/>
          <a:p>
            <a:r>
              <a:rPr lang="da-DK" dirty="0" smtClean="0"/>
              <a:t>Summary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03648" y="1059582"/>
            <a:ext cx="6588732" cy="32226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da-DK" sz="1800" dirty="0" err="1">
                <a:solidFill>
                  <a:schemeClr val="tx1"/>
                </a:solidFill>
              </a:rPr>
              <a:t>M</a:t>
            </a:r>
            <a:r>
              <a:rPr lang="da-DK" sz="1800" dirty="0" err="1" smtClean="0">
                <a:solidFill>
                  <a:schemeClr val="tx1"/>
                </a:solidFill>
              </a:rPr>
              <a:t>onitoring</a:t>
            </a:r>
            <a:r>
              <a:rPr lang="da-DK" sz="1800" dirty="0" smtClean="0">
                <a:solidFill>
                  <a:schemeClr val="tx1"/>
                </a:solidFill>
              </a:rPr>
              <a:t> program </a:t>
            </a:r>
            <a:r>
              <a:rPr lang="da-DK" sz="1800" dirty="0" err="1" smtClean="0">
                <a:solidFill>
                  <a:schemeClr val="tx1"/>
                </a:solidFill>
              </a:rPr>
              <a:t>that</a:t>
            </a:r>
            <a:r>
              <a:rPr lang="da-DK" sz="1800" dirty="0" smtClean="0">
                <a:solidFill>
                  <a:schemeClr val="tx1"/>
                </a:solidFill>
              </a:rPr>
              <a:t> links from regional to urban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Large </a:t>
            </a:r>
            <a:r>
              <a:rPr lang="da-DK" sz="1800" dirty="0" err="1" smtClean="0">
                <a:solidFill>
                  <a:schemeClr val="tx1"/>
                </a:solidFill>
              </a:rPr>
              <a:t>impact</a:t>
            </a:r>
            <a:r>
              <a:rPr lang="da-DK" sz="1800" dirty="0" smtClean="0">
                <a:solidFill>
                  <a:schemeClr val="tx1"/>
                </a:solidFill>
              </a:rPr>
              <a:t> on SO</a:t>
            </a:r>
            <a:r>
              <a:rPr lang="da-DK" sz="1800" baseline="-25000" dirty="0" smtClean="0">
                <a:solidFill>
                  <a:schemeClr val="tx1"/>
                </a:solidFill>
              </a:rPr>
              <a:t>2</a:t>
            </a:r>
            <a:r>
              <a:rPr lang="da-DK" sz="1800" dirty="0" smtClean="0">
                <a:solidFill>
                  <a:schemeClr val="tx1"/>
                </a:solidFill>
              </a:rPr>
              <a:t> from </a:t>
            </a:r>
            <a:r>
              <a:rPr lang="da-DK" sz="1800" dirty="0" err="1" smtClean="0">
                <a:solidFill>
                  <a:schemeClr val="tx1"/>
                </a:solidFill>
              </a:rPr>
              <a:t>reduction</a:t>
            </a:r>
            <a:r>
              <a:rPr lang="da-DK" sz="1800" dirty="0" smtClean="0">
                <a:solidFill>
                  <a:schemeClr val="tx1"/>
                </a:solidFill>
              </a:rPr>
              <a:t> in </a:t>
            </a:r>
            <a:r>
              <a:rPr lang="da-DK" sz="1800" dirty="0" err="1" smtClean="0">
                <a:solidFill>
                  <a:schemeClr val="tx1"/>
                </a:solidFill>
              </a:rPr>
              <a:t>ship</a:t>
            </a:r>
            <a:r>
              <a:rPr lang="da-DK" sz="1800" dirty="0" smtClean="0">
                <a:solidFill>
                  <a:schemeClr val="tx1"/>
                </a:solidFill>
              </a:rPr>
              <a:t> emissions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Local </a:t>
            </a:r>
            <a:r>
              <a:rPr lang="da-DK" sz="1800" dirty="0" err="1" smtClean="0">
                <a:solidFill>
                  <a:schemeClr val="tx1"/>
                </a:solidFill>
              </a:rPr>
              <a:t>scale</a:t>
            </a:r>
            <a:r>
              <a:rPr lang="da-DK" sz="1800" dirty="0" smtClean="0">
                <a:solidFill>
                  <a:schemeClr val="tx1"/>
                </a:solidFill>
              </a:rPr>
              <a:t> air </a:t>
            </a:r>
            <a:r>
              <a:rPr lang="da-DK" sz="1800" dirty="0" err="1" smtClean="0">
                <a:solidFill>
                  <a:schemeClr val="tx1"/>
                </a:solidFill>
              </a:rPr>
              <a:t>quality</a:t>
            </a:r>
            <a:r>
              <a:rPr lang="da-DK" sz="1800" dirty="0" smtClean="0">
                <a:solidFill>
                  <a:schemeClr val="tx1"/>
                </a:solidFill>
              </a:rPr>
              <a:t> at </a:t>
            </a:r>
            <a:r>
              <a:rPr lang="da-DK" sz="1800" dirty="0" err="1" smtClean="0">
                <a:solidFill>
                  <a:schemeClr val="tx1"/>
                </a:solidFill>
              </a:rPr>
              <a:t>home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adress</a:t>
            </a:r>
            <a:endParaRPr lang="da-DK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Emission </a:t>
            </a:r>
            <a:r>
              <a:rPr lang="da-DK" sz="1800" dirty="0" err="1" smtClean="0">
                <a:solidFill>
                  <a:schemeClr val="tx1"/>
                </a:solidFill>
              </a:rPr>
              <a:t>inventory</a:t>
            </a:r>
            <a:r>
              <a:rPr lang="da-DK" sz="1800" dirty="0" smtClean="0">
                <a:solidFill>
                  <a:schemeClr val="tx1"/>
                </a:solidFill>
              </a:rPr>
              <a:t> 1 km x km resolution and NH</a:t>
            </a:r>
            <a:r>
              <a:rPr lang="da-DK" sz="1800" baseline="-25000" dirty="0" smtClean="0">
                <a:solidFill>
                  <a:schemeClr val="tx1"/>
                </a:solidFill>
              </a:rPr>
              <a:t>3</a:t>
            </a:r>
            <a:r>
              <a:rPr lang="da-DK" sz="1800" dirty="0" smtClean="0">
                <a:solidFill>
                  <a:schemeClr val="tx1"/>
                </a:solidFill>
              </a:rPr>
              <a:t> 100 m x100 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da-DK" sz="1800" dirty="0" smtClean="0">
                <a:solidFill>
                  <a:schemeClr val="tx1"/>
                </a:solidFill>
              </a:rPr>
              <a:t>Local </a:t>
            </a:r>
            <a:r>
              <a:rPr lang="da-DK" sz="1800" dirty="0" err="1" smtClean="0">
                <a:solidFill>
                  <a:schemeClr val="tx1"/>
                </a:solidFill>
              </a:rPr>
              <a:t>scale</a:t>
            </a:r>
            <a:r>
              <a:rPr lang="da-DK" sz="1800" dirty="0" smtClean="0">
                <a:solidFill>
                  <a:schemeClr val="tx1"/>
                </a:solidFill>
              </a:rPr>
              <a:t> N-</a:t>
            </a:r>
            <a:r>
              <a:rPr lang="da-DK" sz="1800" dirty="0" err="1" smtClean="0">
                <a:solidFill>
                  <a:schemeClr val="tx1"/>
                </a:solidFill>
              </a:rPr>
              <a:t>deposition</a:t>
            </a:r>
            <a:r>
              <a:rPr lang="da-DK" sz="1800" dirty="0" smtClean="0">
                <a:solidFill>
                  <a:schemeClr val="tx1"/>
                </a:solidFill>
              </a:rPr>
              <a:t> to </a:t>
            </a:r>
            <a:r>
              <a:rPr lang="da-DK" sz="1800" dirty="0" err="1" smtClean="0">
                <a:solidFill>
                  <a:schemeClr val="tx1"/>
                </a:solidFill>
              </a:rPr>
              <a:t>ecosystems</a:t>
            </a:r>
            <a:endParaRPr lang="da-DK" sz="18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da-DK" sz="1800" dirty="0" err="1">
                <a:solidFill>
                  <a:schemeClr val="tx1"/>
                </a:solidFill>
              </a:rPr>
              <a:t>Prosulfocarb</a:t>
            </a:r>
            <a:r>
              <a:rPr lang="da-DK" sz="1800" dirty="0">
                <a:solidFill>
                  <a:schemeClr val="tx1"/>
                </a:solidFill>
              </a:rPr>
              <a:t> on </a:t>
            </a:r>
            <a:r>
              <a:rPr lang="da-DK" sz="1800" dirty="0" err="1">
                <a:solidFill>
                  <a:schemeClr val="tx1"/>
                </a:solidFill>
              </a:rPr>
              <a:t>organic</a:t>
            </a:r>
            <a:r>
              <a:rPr lang="da-DK" sz="1800" dirty="0">
                <a:solidFill>
                  <a:schemeClr val="tx1"/>
                </a:solidFill>
              </a:rPr>
              <a:t> </a:t>
            </a:r>
            <a:r>
              <a:rPr lang="da-DK" sz="1800" dirty="0" err="1">
                <a:solidFill>
                  <a:schemeClr val="tx1"/>
                </a:solidFill>
              </a:rPr>
              <a:t>apples</a:t>
            </a:r>
            <a:r>
              <a:rPr lang="da-DK" sz="1800" dirty="0">
                <a:solidFill>
                  <a:schemeClr val="tx1"/>
                </a:solidFill>
              </a:rPr>
              <a:t> most </a:t>
            </a:r>
            <a:r>
              <a:rPr lang="da-DK" sz="1800" dirty="0" err="1">
                <a:solidFill>
                  <a:schemeClr val="tx1"/>
                </a:solidFill>
              </a:rPr>
              <a:t>likely</a:t>
            </a:r>
            <a:r>
              <a:rPr lang="da-DK" sz="1800" dirty="0">
                <a:solidFill>
                  <a:schemeClr val="tx1"/>
                </a:solidFill>
              </a:rPr>
              <a:t> from </a:t>
            </a:r>
            <a:r>
              <a:rPr lang="da-DK" sz="1800" dirty="0" err="1">
                <a:solidFill>
                  <a:schemeClr val="tx1"/>
                </a:solidFill>
              </a:rPr>
              <a:t>local</a:t>
            </a:r>
            <a:r>
              <a:rPr lang="da-DK" sz="1800" dirty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sources</a:t>
            </a:r>
            <a:r>
              <a:rPr lang="da-DK" sz="1800" dirty="0" smtClean="0">
                <a:solidFill>
                  <a:schemeClr val="tx1"/>
                </a:solidFill>
              </a:rPr>
              <a:t> – an </a:t>
            </a:r>
            <a:r>
              <a:rPr lang="da-DK" sz="1800" dirty="0" err="1" smtClean="0">
                <a:solidFill>
                  <a:schemeClr val="tx1"/>
                </a:solidFill>
              </a:rPr>
              <a:t>emerging</a:t>
            </a:r>
            <a:r>
              <a:rPr lang="da-DK" sz="1800" dirty="0" smtClean="0">
                <a:solidFill>
                  <a:schemeClr val="tx1"/>
                </a:solidFill>
              </a:rPr>
              <a:t> problem at </a:t>
            </a:r>
            <a:r>
              <a:rPr lang="da-DK" sz="1800" dirty="0" err="1" smtClean="0">
                <a:solidFill>
                  <a:schemeClr val="tx1"/>
                </a:solidFill>
              </a:rPr>
              <a:t>least</a:t>
            </a:r>
            <a:r>
              <a:rPr lang="da-DK" sz="1800" dirty="0" smtClean="0">
                <a:solidFill>
                  <a:schemeClr val="tx1"/>
                </a:solidFill>
              </a:rPr>
              <a:t> in Denmark</a:t>
            </a:r>
            <a:endParaRPr lang="da-DK" sz="18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da-DK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04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material used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Huk</a:t>
            </a:r>
            <a:r>
              <a:rPr lang="en-US" dirty="0" smtClean="0"/>
              <a:t> at </a:t>
            </a:r>
            <a:r>
              <a:rPr lang="en-US" dirty="0" err="1" smtClean="0"/>
              <a:t>få</a:t>
            </a:r>
            <a:r>
              <a:rPr lang="en-US" dirty="0" smtClean="0"/>
              <a:t> </a:t>
            </a:r>
            <a:r>
              <a:rPr lang="en-US" dirty="0" err="1" smtClean="0"/>
              <a:t>disse</a:t>
            </a:r>
            <a:r>
              <a:rPr lang="en-US" dirty="0" smtClean="0"/>
              <a:t> </a:t>
            </a:r>
            <a:r>
              <a:rPr lang="en-US" dirty="0" err="1" smtClean="0"/>
              <a:t>informationer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Christian </a:t>
            </a:r>
            <a:r>
              <a:rPr lang="en-US" dirty="0" err="1" smtClean="0"/>
              <a:t>eller</a:t>
            </a:r>
            <a:r>
              <a:rPr lang="en-US" dirty="0" smtClean="0"/>
              <a:t> Ingeborg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33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body" sz="quarter" idx="13"/>
          </p:nvPr>
        </p:nvSpPr>
        <p:spPr bwMode="auto">
          <a:xfrm>
            <a:off x="899592" y="1485632"/>
            <a:ext cx="730881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a-DK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Danish</a:t>
            </a:r>
            <a:r>
              <a:rPr kumimoji="0" lang="da-DK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Air </a:t>
            </a:r>
            <a:r>
              <a:rPr kumimoji="0" lang="da-DK" alt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Quality</a:t>
            </a:r>
            <a:r>
              <a:rPr kumimoji="0" lang="da-DK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a-DK" altLang="en-US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Monitoring</a:t>
            </a:r>
            <a:r>
              <a:rPr kumimoji="0" lang="da-DK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a-DK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Program    		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Ship </a:t>
            </a:r>
            <a:r>
              <a:rPr lang="da-DK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emissions and long term trend in </a:t>
            </a:r>
            <a:r>
              <a:rPr lang="da-DK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SO</a:t>
            </a:r>
            <a:r>
              <a:rPr lang="da-DK" altLang="en-US" sz="1800" baseline="-25000" dirty="0" smtClean="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  <a:r>
              <a:rPr lang="da-DK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  </a:t>
            </a:r>
            <a:r>
              <a:rPr kumimoji="0" lang="da-DK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	</a:t>
            </a:r>
            <a:endParaRPr kumimoji="0" lang="da-DK" altLang="en-US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a-DK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Air </a:t>
            </a:r>
            <a:r>
              <a:rPr lang="da-DK" altLang="en-US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quality</a:t>
            </a:r>
            <a:r>
              <a:rPr lang="da-DK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a-DK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at </a:t>
            </a:r>
            <a:r>
              <a:rPr lang="da-DK" altLang="en-US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your</a:t>
            </a:r>
            <a:r>
              <a:rPr lang="da-DK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a-DK" altLang="en-US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home</a:t>
            </a:r>
            <a:r>
              <a:rPr lang="da-DK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a-DK" altLang="en-US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adress</a:t>
            </a:r>
            <a:r>
              <a:rPr lang="da-DK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a-DK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  		</a:t>
            </a:r>
            <a:endParaRPr kumimoji="0" lang="da-DK" altLang="en-US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lvl="0" indent="-285750" ea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da-DK" altLang="en-US" sz="18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N</a:t>
            </a:r>
            <a:r>
              <a:rPr lang="da-DK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– </a:t>
            </a:r>
            <a:r>
              <a:rPr lang="da-DK" altLang="en-US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deposition</a:t>
            </a:r>
            <a:r>
              <a:rPr lang="da-DK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to Danish </a:t>
            </a:r>
            <a:r>
              <a:rPr lang="da-DK" altLang="en-US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ecosystems</a:t>
            </a:r>
            <a:r>
              <a:rPr lang="da-DK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on </a:t>
            </a:r>
            <a:r>
              <a:rPr lang="da-DK" altLang="en-US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local</a:t>
            </a:r>
            <a:r>
              <a:rPr lang="da-DK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a-DK" altLang="en-US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scale</a:t>
            </a:r>
            <a:r>
              <a:rPr lang="da-DK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</a:p>
          <a:p>
            <a:pPr marL="285750" lvl="0" indent="-285750" ea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da-DK" altLang="en-US" sz="18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Pesticides</a:t>
            </a:r>
            <a:r>
              <a:rPr lang="da-DK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a-DK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in air and </a:t>
            </a:r>
            <a:r>
              <a:rPr lang="da-DK" altLang="en-US" sz="1800" dirty="0" err="1">
                <a:solidFill>
                  <a:schemeClr val="tx1"/>
                </a:solidFill>
                <a:latin typeface="Arial" panose="020B0604020202020204" pitchFamily="34" charset="0"/>
              </a:rPr>
              <a:t>precipitation</a:t>
            </a:r>
            <a:r>
              <a:rPr lang="da-DK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da-DK" altLang="en-US" sz="1800" dirty="0" smtClean="0">
                <a:solidFill>
                  <a:schemeClr val="tx1"/>
                </a:solidFill>
                <a:latin typeface="Arial" panose="020B0604020202020204" pitchFamily="34" charset="0"/>
              </a:rPr>
              <a:t>	</a:t>
            </a:r>
            <a:r>
              <a:rPr lang="da-DK" altLang="en-US" sz="1400" dirty="0" smtClean="0">
                <a:solidFill>
                  <a:schemeClr val="tx1"/>
                </a:solidFill>
                <a:latin typeface="Arial" panose="020B0604020202020204" pitchFamily="34" charset="0"/>
              </a:rPr>
              <a:t>				</a:t>
            </a:r>
            <a:endParaRPr kumimoji="0" lang="da-DK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36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of measurements and modelling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35595" y="1149349"/>
            <a:ext cx="2952329" cy="3222625"/>
          </a:xfrm>
        </p:spPr>
        <p:txBody>
          <a:bodyPr/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Measurements</a:t>
            </a:r>
          </a:p>
          <a:p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A</a:t>
            </a:r>
            <a:r>
              <a:rPr lang="en-US" sz="1800" dirty="0" smtClean="0"/>
              <a:t>ir quality and depositions at measurement stations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Long term trends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i="1" dirty="0" smtClean="0"/>
              <a:t>Sources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/>
              <a:t>Validation of model results</a:t>
            </a:r>
            <a:endParaRPr lang="en-US" sz="18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4895986" y="1149349"/>
            <a:ext cx="3672458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Tx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2000">
                <a:solidFill>
                  <a:srgbClr val="000000"/>
                </a:solidFill>
                <a:latin typeface="+mn-lt"/>
              </a:defRPr>
            </a:lvl2pPr>
            <a:lvl3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3pPr>
            <a:lvl4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4pPr>
            <a:lvl5pPr marL="324000" indent="-324000" algn="l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 3" pitchFamily="18" charset="2"/>
              <a:buChar char="u"/>
              <a:defRPr sz="1600">
                <a:solidFill>
                  <a:srgbClr val="000000"/>
                </a:solidFill>
                <a:latin typeface="+mn-lt"/>
              </a:defRPr>
            </a:lvl5pPr>
            <a:lvl6pPr marL="504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tabLst>
                <a:tab pos="1080000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684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400">
                <a:solidFill>
                  <a:schemeClr val="tx1"/>
                </a:solidFill>
                <a:latin typeface="+mn-lt"/>
              </a:defRPr>
            </a:lvl7pPr>
            <a:lvl8pPr marL="900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400">
                <a:solidFill>
                  <a:schemeClr val="tx1"/>
                </a:solidFill>
                <a:latin typeface="+mn-lt"/>
              </a:defRPr>
            </a:lvl8pPr>
            <a:lvl9pPr marL="111600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AU Passata" pitchFamily="34" charset="0"/>
              <a:buChar char="›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1" kern="0" dirty="0" smtClean="0">
                <a:solidFill>
                  <a:srgbClr val="FF0000"/>
                </a:solidFill>
              </a:rPr>
              <a:t>Modelling</a:t>
            </a:r>
          </a:p>
          <a:p>
            <a:endParaRPr lang="en-US" sz="1800" kern="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kern="0" dirty="0" smtClean="0"/>
              <a:t>Extrapolation to cover  Danish land and aquatic areas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i="1" kern="0" dirty="0" smtClean="0"/>
              <a:t>Long term trends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kern="0" dirty="0" smtClean="0"/>
              <a:t>Sources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kern="0" dirty="0" smtClean="0"/>
              <a:t>Impact assessment – human health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kern="0" dirty="0"/>
              <a:t>O</a:t>
            </a:r>
            <a:r>
              <a:rPr lang="en-US" sz="1800" kern="0" dirty="0" smtClean="0"/>
              <a:t>fficial reporting to EU in 2017 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7457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Ozonvarsling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875146"/>
            <a:ext cx="494982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Partikler</a:t>
            </a:r>
            <a:r>
              <a:rPr lang="en-US" dirty="0" smtClean="0"/>
              <a:t> – </a:t>
            </a:r>
            <a:r>
              <a:rPr lang="en-US" dirty="0" err="1" smtClean="0"/>
              <a:t>nøglebegreber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997" y="1152000"/>
            <a:ext cx="7817565" cy="3222626"/>
          </a:xfrm>
        </p:spPr>
        <p:txBody>
          <a:bodyPr/>
          <a:lstStyle/>
          <a:p>
            <a:r>
              <a:rPr lang="en-US" dirty="0" smtClean="0"/>
              <a:t>Total suspended particulate (TSP) diameter &lt; ca 20 µm</a:t>
            </a:r>
          </a:p>
          <a:p>
            <a:r>
              <a:rPr lang="en-US" dirty="0" smtClean="0"/>
              <a:t>PM10 – </a:t>
            </a:r>
            <a:r>
              <a:rPr lang="en-US" dirty="0" err="1" smtClean="0"/>
              <a:t>mindre</a:t>
            </a:r>
            <a:r>
              <a:rPr lang="en-US" dirty="0" smtClean="0"/>
              <a:t> end 10 µm                 	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29" b="24665"/>
          <a:stretch/>
        </p:blipFill>
        <p:spPr>
          <a:xfrm>
            <a:off x="5225166" y="1563638"/>
            <a:ext cx="3564396" cy="349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15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Nyt program for måling af ammoniakkoncentrationer </a:t>
            </a:r>
            <a:endParaRPr lang="da-D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8" b="10082"/>
          <a:stretch/>
        </p:blipFill>
        <p:spPr>
          <a:xfrm>
            <a:off x="958812" y="1131590"/>
            <a:ext cx="7309121" cy="363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9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19" y="411510"/>
            <a:ext cx="8581576" cy="37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904152" y="2436738"/>
            <a:ext cx="36000" cy="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Oval 5"/>
          <p:cNvSpPr/>
          <p:nvPr/>
        </p:nvSpPr>
        <p:spPr>
          <a:xfrm>
            <a:off x="5508104" y="816558"/>
            <a:ext cx="36000" cy="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Oval 6"/>
          <p:cNvSpPr/>
          <p:nvPr/>
        </p:nvSpPr>
        <p:spPr>
          <a:xfrm>
            <a:off x="2339752" y="2694915"/>
            <a:ext cx="36000" cy="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Oval 8"/>
          <p:cNvSpPr/>
          <p:nvPr/>
        </p:nvSpPr>
        <p:spPr>
          <a:xfrm>
            <a:off x="4932040" y="1545636"/>
            <a:ext cx="36000" cy="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Oval 9"/>
          <p:cNvSpPr/>
          <p:nvPr/>
        </p:nvSpPr>
        <p:spPr>
          <a:xfrm>
            <a:off x="5472104" y="3840894"/>
            <a:ext cx="36000" cy="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Oval 10"/>
          <p:cNvSpPr/>
          <p:nvPr/>
        </p:nvSpPr>
        <p:spPr>
          <a:xfrm>
            <a:off x="3707904" y="3813888"/>
            <a:ext cx="36000" cy="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Oval 11"/>
          <p:cNvSpPr/>
          <p:nvPr/>
        </p:nvSpPr>
        <p:spPr>
          <a:xfrm>
            <a:off x="2375760" y="1248606"/>
            <a:ext cx="36000" cy="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Oval 12"/>
          <p:cNvSpPr/>
          <p:nvPr/>
        </p:nvSpPr>
        <p:spPr>
          <a:xfrm>
            <a:off x="2879816" y="1464630"/>
            <a:ext cx="36000" cy="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Oval 13"/>
          <p:cNvSpPr/>
          <p:nvPr/>
        </p:nvSpPr>
        <p:spPr>
          <a:xfrm>
            <a:off x="4860032" y="3003798"/>
            <a:ext cx="36000" cy="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Oval 14"/>
          <p:cNvSpPr/>
          <p:nvPr/>
        </p:nvSpPr>
        <p:spPr>
          <a:xfrm>
            <a:off x="3923928" y="2531244"/>
            <a:ext cx="36000" cy="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Oval 15"/>
          <p:cNvSpPr/>
          <p:nvPr/>
        </p:nvSpPr>
        <p:spPr>
          <a:xfrm>
            <a:off x="7164288" y="2288010"/>
            <a:ext cx="36000" cy="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Oval 16"/>
          <p:cNvSpPr/>
          <p:nvPr/>
        </p:nvSpPr>
        <p:spPr>
          <a:xfrm>
            <a:off x="4608008" y="2301720"/>
            <a:ext cx="36000" cy="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Oval 17"/>
          <p:cNvSpPr/>
          <p:nvPr/>
        </p:nvSpPr>
        <p:spPr>
          <a:xfrm>
            <a:off x="3347864" y="1706730"/>
            <a:ext cx="36000" cy="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Oval 18"/>
          <p:cNvSpPr/>
          <p:nvPr/>
        </p:nvSpPr>
        <p:spPr>
          <a:xfrm>
            <a:off x="3203848" y="2150430"/>
            <a:ext cx="36000" cy="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xtBox 4"/>
          <p:cNvSpPr txBox="1"/>
          <p:nvPr/>
        </p:nvSpPr>
        <p:spPr>
          <a:xfrm>
            <a:off x="2051720" y="2579499"/>
            <a:ext cx="216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1</a:t>
            </a:r>
            <a:endParaRPr lang="da-DK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126527" y="1160190"/>
            <a:ext cx="216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15816" y="1383618"/>
            <a:ext cx="216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15816" y="2016882"/>
            <a:ext cx="216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31840" y="1545636"/>
            <a:ext cx="216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35896" y="3637062"/>
            <a:ext cx="2160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38228" y="2409732"/>
            <a:ext cx="2737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7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70276" y="2193708"/>
            <a:ext cx="2737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8</a:t>
            </a:r>
            <a:endParaRPr lang="da-DK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4890059" y="2772966"/>
            <a:ext cx="4020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10</a:t>
            </a:r>
            <a:endParaRPr lang="da-DK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4878032" y="1572827"/>
            <a:ext cx="4646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11</a:t>
            </a:r>
            <a:endParaRPr lang="da-DK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5220072" y="843558"/>
            <a:ext cx="4068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12</a:t>
            </a:r>
            <a:endParaRPr lang="da-DK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543455" y="3655362"/>
            <a:ext cx="403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13</a:t>
            </a:r>
            <a:endParaRPr lang="da-DK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738428" y="2232906"/>
            <a:ext cx="417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14</a:t>
            </a:r>
            <a:endParaRPr lang="da-DK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7178588" y="2085696"/>
            <a:ext cx="417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 smtClean="0"/>
              <a:t>15</a:t>
            </a:r>
            <a:endParaRPr lang="da-DK" sz="1400" dirty="0"/>
          </a:p>
        </p:txBody>
      </p:sp>
      <p:sp>
        <p:nvSpPr>
          <p:cNvPr id="35" name="Oval 34"/>
          <p:cNvSpPr/>
          <p:nvPr/>
        </p:nvSpPr>
        <p:spPr>
          <a:xfrm>
            <a:off x="4752024" y="2237730"/>
            <a:ext cx="36000" cy="27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TextBox 35"/>
          <p:cNvSpPr txBox="1"/>
          <p:nvPr/>
        </p:nvSpPr>
        <p:spPr>
          <a:xfrm>
            <a:off x="4730316" y="2085696"/>
            <a:ext cx="2737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913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Danish Air Quality Monitoring Program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82823" y="807554"/>
            <a:ext cx="7824279" cy="3222625"/>
          </a:xfrm>
        </p:spPr>
        <p:txBody>
          <a:bodyPr/>
          <a:lstStyle/>
          <a:p>
            <a:r>
              <a:rPr lang="en-US" sz="1600" dirty="0" smtClean="0"/>
              <a:t>5.5 million people  and 42.000 </a:t>
            </a:r>
            <a:r>
              <a:rPr lang="en-US" sz="1600" dirty="0"/>
              <a:t>km</a:t>
            </a:r>
            <a:r>
              <a:rPr lang="en-US" sz="1600" baseline="30000" dirty="0"/>
              <a:t>2</a:t>
            </a:r>
          </a:p>
          <a:p>
            <a:endParaRPr lang="en-US" sz="1600" dirty="0" smtClean="0"/>
          </a:p>
          <a:p>
            <a:r>
              <a:rPr lang="en-US" sz="1600" dirty="0" smtClean="0"/>
              <a:t>One single national air quality monitoring program:</a:t>
            </a:r>
          </a:p>
          <a:p>
            <a:pPr>
              <a:spcBef>
                <a:spcPts val="0"/>
              </a:spcBef>
            </a:pPr>
            <a:r>
              <a:rPr lang="en-US" sz="1600" baseline="30000" dirty="0" smtClean="0"/>
              <a:t>	</a:t>
            </a:r>
            <a:r>
              <a:rPr lang="en-US" sz="1400" i="1" dirty="0" smtClean="0"/>
              <a:t>EU</a:t>
            </a:r>
          </a:p>
          <a:p>
            <a:pPr>
              <a:spcBef>
                <a:spcPts val="0"/>
              </a:spcBef>
            </a:pPr>
            <a:r>
              <a:rPr lang="en-US" sz="1400" i="1" baseline="30000" dirty="0"/>
              <a:t>	</a:t>
            </a:r>
            <a:r>
              <a:rPr lang="en-US" sz="1400" i="1" dirty="0" smtClean="0"/>
              <a:t>National</a:t>
            </a:r>
          </a:p>
          <a:p>
            <a:pPr>
              <a:spcBef>
                <a:spcPts val="0"/>
              </a:spcBef>
            </a:pPr>
            <a:r>
              <a:rPr lang="en-US" sz="1400" i="1" dirty="0" smtClean="0"/>
              <a:t>	EMEP</a:t>
            </a:r>
          </a:p>
          <a:p>
            <a:r>
              <a:rPr lang="en-US" sz="1600" dirty="0" smtClean="0"/>
              <a:t>Integration of measurements and models</a:t>
            </a:r>
          </a:p>
          <a:p>
            <a:endParaRPr lang="en-US" sz="1600" dirty="0" smtClean="0"/>
          </a:p>
          <a:p>
            <a:r>
              <a:rPr lang="en-US" sz="1600" dirty="0" smtClean="0"/>
              <a:t>DCE – Danish Centre for Environment and Energy at Aarhus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	</a:t>
            </a:r>
            <a:r>
              <a:rPr lang="en-US" sz="1400" i="1" dirty="0" smtClean="0"/>
              <a:t>Daily management, measurements and modelling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i="1" dirty="0"/>
              <a:t>	N</a:t>
            </a:r>
            <a:r>
              <a:rPr lang="en-US" sz="1400" i="1" dirty="0" smtClean="0"/>
              <a:t>ational data host and responsible for reporting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i="1" dirty="0" smtClean="0"/>
              <a:t>	National reference laboratory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i="1" baseline="30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Ministry of Environment and Food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i="1" baseline="30000" dirty="0"/>
          </a:p>
        </p:txBody>
      </p:sp>
    </p:spTree>
    <p:extLst>
      <p:ext uri="{BB962C8B-B14F-4D97-AF65-F5344CB8AC3E}">
        <p14:creationId xmlns:p14="http://schemas.microsoft.com/office/powerpoint/2010/main" val="8847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"/>
          <a:stretch/>
        </p:blipFill>
        <p:spPr bwMode="auto">
          <a:xfrm>
            <a:off x="4860032" y="123478"/>
            <a:ext cx="4115986" cy="23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" r="29085" b="15453"/>
          <a:stretch/>
        </p:blipFill>
        <p:spPr bwMode="auto">
          <a:xfrm>
            <a:off x="550422" y="123478"/>
            <a:ext cx="4129590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3"/>
          <a:stretch/>
        </p:blipFill>
        <p:spPr>
          <a:xfrm>
            <a:off x="558012" y="2607754"/>
            <a:ext cx="4122000" cy="2376264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 bwMode="auto">
          <a:xfrm>
            <a:off x="5904396" y="4623978"/>
            <a:ext cx="2232000" cy="8943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9" name="Arc 18"/>
          <p:cNvSpPr/>
          <p:nvPr/>
        </p:nvSpPr>
        <p:spPr bwMode="auto">
          <a:xfrm rot="16200000">
            <a:off x="5930584" y="3661548"/>
            <a:ext cx="1008000" cy="108000"/>
          </a:xfrm>
          <a:prstGeom prst="arc">
            <a:avLst>
              <a:gd name="adj1" fmla="val 16200000"/>
              <a:gd name="adj2" fmla="val 5414651"/>
            </a:avLst>
          </a:prstGeom>
          <a:solidFill>
            <a:srgbClr val="00206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0" name="Arc 19"/>
          <p:cNvSpPr/>
          <p:nvPr/>
        </p:nvSpPr>
        <p:spPr bwMode="auto">
          <a:xfrm rot="16200000">
            <a:off x="6119011" y="3813949"/>
            <a:ext cx="1008000" cy="108000"/>
          </a:xfrm>
          <a:prstGeom prst="arc">
            <a:avLst>
              <a:gd name="adj1" fmla="val 16200000"/>
              <a:gd name="adj2" fmla="val 5414651"/>
            </a:avLst>
          </a:prstGeom>
          <a:solidFill>
            <a:srgbClr val="00206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1" name="Arc 20"/>
          <p:cNvSpPr/>
          <p:nvPr/>
        </p:nvSpPr>
        <p:spPr bwMode="auto">
          <a:xfrm rot="16200000">
            <a:off x="6300581" y="3553426"/>
            <a:ext cx="1008000" cy="108000"/>
          </a:xfrm>
          <a:prstGeom prst="arc">
            <a:avLst>
              <a:gd name="adj1" fmla="val 16200000"/>
              <a:gd name="adj2" fmla="val 5414651"/>
            </a:avLst>
          </a:prstGeom>
          <a:solidFill>
            <a:srgbClr val="00206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2" name="Arc 21"/>
          <p:cNvSpPr/>
          <p:nvPr/>
        </p:nvSpPr>
        <p:spPr bwMode="auto">
          <a:xfrm rot="16200000">
            <a:off x="6506648" y="3625545"/>
            <a:ext cx="1008000" cy="108000"/>
          </a:xfrm>
          <a:prstGeom prst="arc">
            <a:avLst>
              <a:gd name="adj1" fmla="val 16200000"/>
              <a:gd name="adj2" fmla="val 5414651"/>
            </a:avLst>
          </a:prstGeom>
          <a:solidFill>
            <a:srgbClr val="00206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3" name="Arc 22"/>
          <p:cNvSpPr/>
          <p:nvPr/>
        </p:nvSpPr>
        <p:spPr bwMode="auto">
          <a:xfrm rot="16200000">
            <a:off x="6684211" y="3553426"/>
            <a:ext cx="1008000" cy="108000"/>
          </a:xfrm>
          <a:prstGeom prst="arc">
            <a:avLst>
              <a:gd name="adj1" fmla="val 16200000"/>
              <a:gd name="adj2" fmla="val 5414651"/>
            </a:avLst>
          </a:prstGeom>
          <a:solidFill>
            <a:srgbClr val="00206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4" name="Arc 23"/>
          <p:cNvSpPr/>
          <p:nvPr/>
        </p:nvSpPr>
        <p:spPr bwMode="auto">
          <a:xfrm rot="16200000">
            <a:off x="6902704" y="3553426"/>
            <a:ext cx="1008000" cy="108000"/>
          </a:xfrm>
          <a:prstGeom prst="arc">
            <a:avLst>
              <a:gd name="adj1" fmla="val 16200000"/>
              <a:gd name="adj2" fmla="val 5414651"/>
            </a:avLst>
          </a:prstGeom>
          <a:solidFill>
            <a:srgbClr val="00206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5" name="Arc 24"/>
          <p:cNvSpPr/>
          <p:nvPr/>
        </p:nvSpPr>
        <p:spPr bwMode="auto">
          <a:xfrm rot="16200000">
            <a:off x="7118716" y="3733557"/>
            <a:ext cx="1008000" cy="108000"/>
          </a:xfrm>
          <a:prstGeom prst="arc">
            <a:avLst>
              <a:gd name="adj1" fmla="val 16200000"/>
              <a:gd name="adj2" fmla="val 5414651"/>
            </a:avLst>
          </a:prstGeom>
          <a:solidFill>
            <a:srgbClr val="002060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6" name="Arc 25"/>
          <p:cNvSpPr/>
          <p:nvPr/>
        </p:nvSpPr>
        <p:spPr bwMode="auto">
          <a:xfrm rot="16200000">
            <a:off x="6470776" y="2949974"/>
            <a:ext cx="1044000" cy="2232000"/>
          </a:xfrm>
          <a:prstGeom prst="arc">
            <a:avLst>
              <a:gd name="adj1" fmla="val 16200000"/>
              <a:gd name="adj2" fmla="val 5414651"/>
            </a:avLst>
          </a:prstGeom>
          <a:solidFill>
            <a:srgbClr val="C6443A"/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192452" y="3903898"/>
            <a:ext cx="3636404" cy="468052"/>
          </a:xfrm>
          <a:prstGeom prst="rect">
            <a:avLst/>
          </a:prstGeom>
          <a:solidFill>
            <a:schemeClr val="bg2">
              <a:lumMod val="75000"/>
            </a:schemeClr>
          </a:solidFill>
          <a:ln w="1778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15285" y="2751770"/>
            <a:ext cx="1836204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 smtClean="0">
                <a:latin typeface="+mn-lt"/>
              </a:rPr>
              <a:t>Street </a:t>
            </a:r>
            <a:r>
              <a:rPr lang="da-DK" sz="1600" dirty="0" err="1" smtClean="0">
                <a:latin typeface="+mn-lt"/>
              </a:rPr>
              <a:t>contribution</a:t>
            </a:r>
            <a:endParaRPr lang="da-DK" sz="1600" dirty="0" smtClean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72572" y="3663223"/>
            <a:ext cx="2403884" cy="2046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400" b="1" dirty="0" smtClean="0">
                <a:solidFill>
                  <a:schemeClr val="bg1"/>
                </a:solidFill>
                <a:latin typeface="+mn-lt"/>
              </a:rPr>
              <a:t>Urban </a:t>
            </a:r>
            <a:r>
              <a:rPr lang="da-DK" sz="1400" b="1" dirty="0" err="1" smtClean="0">
                <a:solidFill>
                  <a:schemeClr val="bg1"/>
                </a:solidFill>
                <a:latin typeface="+mn-lt"/>
              </a:rPr>
              <a:t>background</a:t>
            </a:r>
            <a:endParaRPr lang="da-DK" sz="14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20172" y="3997212"/>
            <a:ext cx="2403884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 smtClean="0">
                <a:solidFill>
                  <a:schemeClr val="bg1"/>
                </a:solidFill>
                <a:latin typeface="+mn-lt"/>
              </a:rPr>
              <a:t>Regional </a:t>
            </a:r>
            <a:r>
              <a:rPr lang="da-DK" sz="1600" dirty="0" err="1" smtClean="0">
                <a:solidFill>
                  <a:schemeClr val="bg1"/>
                </a:solidFill>
                <a:latin typeface="+mn-lt"/>
              </a:rPr>
              <a:t>background</a:t>
            </a:r>
            <a:endParaRPr lang="da-DK" sz="1600" dirty="0" smtClean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6020544" y="2985680"/>
            <a:ext cx="360040" cy="378269"/>
          </a:xfrm>
          <a:prstGeom prst="straightConnector1">
            <a:avLst/>
          </a:prstGeom>
          <a:solidFill>
            <a:schemeClr val="accent2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2" name="Rectangle 31"/>
          <p:cNvSpPr/>
          <p:nvPr/>
        </p:nvSpPr>
        <p:spPr bwMode="auto">
          <a:xfrm>
            <a:off x="6372200" y="4462076"/>
            <a:ext cx="1260128" cy="233910"/>
          </a:xfrm>
          <a:prstGeom prst="rect">
            <a:avLst/>
          </a:prstGeom>
          <a:solidFill>
            <a:srgbClr val="FFFFFF"/>
          </a:solidFill>
          <a:ln w="1778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U Passata" pitchFamily="34" charset="0"/>
              <a:buNone/>
              <a:tabLst/>
            </a:pPr>
            <a:endParaRPr kumimoji="0" lang="da-DK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U Passat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88602" y="4479962"/>
            <a:ext cx="1836204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a-DK" sz="1600" dirty="0" smtClean="0">
                <a:latin typeface="+mn-lt"/>
              </a:rPr>
              <a:t>Urban </a:t>
            </a:r>
            <a:r>
              <a:rPr lang="da-DK" sz="1600" dirty="0" err="1" smtClean="0">
                <a:latin typeface="+mn-lt"/>
              </a:rPr>
              <a:t>area</a:t>
            </a:r>
            <a:endParaRPr lang="da-DK" sz="1600" dirty="0" smtClean="0">
              <a:latin typeface="+mn-lt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10800000" flipH="1" flipV="1">
            <a:off x="4355976" y="2247714"/>
            <a:ext cx="756084" cy="504056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7884368" y="2400790"/>
            <a:ext cx="80404" cy="1395097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rot="10800000" flipH="1" flipV="1">
            <a:off x="4487575" y="4137924"/>
            <a:ext cx="631307" cy="12327"/>
          </a:xfrm>
          <a:prstGeom prst="straightConnector1">
            <a:avLst/>
          </a:prstGeom>
          <a:solidFill>
            <a:schemeClr val="accent2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594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Danish </a:t>
            </a:r>
            <a:r>
              <a:rPr lang="da-DK" dirty="0" err="1" smtClean="0"/>
              <a:t>measurement</a:t>
            </a:r>
            <a:r>
              <a:rPr lang="da-DK" dirty="0" smtClean="0"/>
              <a:t> stations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63630"/>
            <a:ext cx="5400000" cy="379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01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 emissions and long term trends in SO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Ship emissions in 2007</a:t>
            </a:r>
          </a:p>
          <a:p>
            <a:r>
              <a:rPr lang="en-US" dirty="0" smtClean="0"/>
              <a:t>1 km x 1 km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58385"/>
            <a:ext cx="3168352" cy="448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4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Ship emissions and long term trends in SO</a:t>
            </a:r>
            <a:r>
              <a:rPr lang="en-US" baseline="-25000" dirty="0"/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69" y="1170723"/>
            <a:ext cx="4365943" cy="252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012" y="1170723"/>
            <a:ext cx="4365944" cy="2520000"/>
          </a:xfrm>
          <a:prstGeom prst="rect">
            <a:avLst/>
          </a:prstGeom>
        </p:spPr>
      </p:pic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627784" y="3864142"/>
            <a:ext cx="536459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baseline="0" dirty="0"/>
              <a:t>Sulphur emission control area (SECA)</a:t>
            </a:r>
          </a:p>
          <a:p>
            <a:r>
              <a:rPr lang="en-US" altLang="en-US" sz="1400" baseline="0" dirty="0"/>
              <a:t>Change from 1% to 0.1% sulfur in shipping </a:t>
            </a:r>
            <a:r>
              <a:rPr lang="en-US" altLang="en-US" sz="1400" baseline="0" dirty="0" smtClean="0"/>
              <a:t>fuel from 01.01.2015</a:t>
            </a:r>
            <a:endParaRPr lang="en-US" altLang="en-US" sz="1400" baseline="0" dirty="0"/>
          </a:p>
        </p:txBody>
      </p:sp>
    </p:spTree>
    <p:extLst>
      <p:ext uri="{BB962C8B-B14F-4D97-AF65-F5344CB8AC3E}">
        <p14:creationId xmlns:p14="http://schemas.microsoft.com/office/powerpoint/2010/main" val="187588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Danish Eulerian Hemispheric Model, DEHM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Two way nested model</a:t>
            </a:r>
          </a:p>
          <a:p>
            <a:r>
              <a:rPr lang="en-US" dirty="0" smtClean="0"/>
              <a:t>Four domains</a:t>
            </a:r>
          </a:p>
          <a:p>
            <a:r>
              <a:rPr lang="en-US" dirty="0" smtClean="0"/>
              <a:t>Denmark 5.6 km x 5.6 km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149349"/>
            <a:ext cx="3240360" cy="337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956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500" y="1155622"/>
            <a:ext cx="5464275" cy="3159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Ship emissions and long term trends in SO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6" name="Straight Arrow Connector 8"/>
          <p:cNvCxnSpPr>
            <a:cxnSpLocks noChangeShapeType="1"/>
          </p:cNvCxnSpPr>
          <p:nvPr/>
        </p:nvCxnSpPr>
        <p:spPr bwMode="auto">
          <a:xfrm flipH="1">
            <a:off x="4741788" y="2735226"/>
            <a:ext cx="889000" cy="755650"/>
          </a:xfrm>
          <a:prstGeom prst="straightConnector1">
            <a:avLst/>
          </a:prstGeom>
          <a:noFill/>
          <a:ln w="1778" algn="ctr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5846762" y="1828835"/>
            <a:ext cx="315373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U Passata" panose="020B05030305020308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1400" baseline="0" dirty="0"/>
              <a:t>Sulphur emission control area (SECA</a:t>
            </a:r>
            <a:r>
              <a:rPr lang="en-US" altLang="en-US" sz="1400" baseline="0" dirty="0" smtClean="0"/>
              <a:t>)</a:t>
            </a:r>
            <a:endParaRPr lang="en-US" altLang="en-US" sz="1400" baseline="0" dirty="0"/>
          </a:p>
          <a:p>
            <a:pPr>
              <a:lnSpc>
                <a:spcPct val="100000"/>
              </a:lnSpc>
            </a:pPr>
            <a:r>
              <a:rPr lang="en-US" altLang="en-US" sz="1400" baseline="0" dirty="0"/>
              <a:t>Change from 1% to 0.1% sulfur in shipping fuel</a:t>
            </a:r>
          </a:p>
        </p:txBody>
      </p:sp>
    </p:spTree>
    <p:extLst>
      <p:ext uri="{BB962C8B-B14F-4D97-AF65-F5344CB8AC3E}">
        <p14:creationId xmlns:p14="http://schemas.microsoft.com/office/powerpoint/2010/main" val="192498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heme/theme1.xml><?xml version="1.0" encoding="utf-8"?>
<a:theme xmlns:a="http://schemas.openxmlformats.org/drawingml/2006/main" name="AU 16-9">
  <a:themeElements>
    <a:clrScheme name="05 AU Green">
      <a:dk1>
        <a:srgbClr val="000000"/>
      </a:dk1>
      <a:lt1>
        <a:srgbClr val="FFFFFF"/>
      </a:lt1>
      <a:dk2>
        <a:srgbClr val="458A0E"/>
      </a:dk2>
      <a:lt2>
        <a:srgbClr val="65AE21"/>
      </a:lt2>
      <a:accent1>
        <a:srgbClr val="0A1449"/>
      </a:accent1>
      <a:accent2>
        <a:srgbClr val="102970"/>
      </a:accent2>
      <a:accent3>
        <a:srgbClr val="87D1F4"/>
      </a:accent3>
      <a:accent4>
        <a:srgbClr val="33525F"/>
      </a:accent4>
      <a:accent5>
        <a:srgbClr val="548195"/>
      </a:accent5>
      <a:accent6>
        <a:srgbClr val="C6C6C6"/>
      </a:accent6>
      <a:hlink>
        <a:srgbClr val="03428E"/>
      </a:hlink>
      <a:folHlink>
        <a:srgbClr val="03428E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50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95000"/>
          </a:lnSpc>
          <a:defRPr sz="16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U PowerPoint Template 16-9.potx" id="{234782DB-C278-45E6-928C-2AB72BED65C7}" vid="{F0A7CC2E-FEA1-4778-96E3-ADB5CB336C6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522</Words>
  <Application>Microsoft Office PowerPoint</Application>
  <PresentationFormat>On-screen Show (16:9)</PresentationFormat>
  <Paragraphs>128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AU Passata Light</vt:lpstr>
      <vt:lpstr>AU Passata</vt:lpstr>
      <vt:lpstr>AU Peto</vt:lpstr>
      <vt:lpstr>Wingdings 3</vt:lpstr>
      <vt:lpstr>AU 16-9</vt:lpstr>
      <vt:lpstr>PowerPoint Presentation</vt:lpstr>
      <vt:lpstr>Content</vt:lpstr>
      <vt:lpstr>Danish Air Quality Monitoring Program</vt:lpstr>
      <vt:lpstr>PowerPoint Presentation</vt:lpstr>
      <vt:lpstr>Danish measurement stations</vt:lpstr>
      <vt:lpstr>Ship emissions and long term trends in SO2</vt:lpstr>
      <vt:lpstr>Ship emissions and long term trends in SO2</vt:lpstr>
      <vt:lpstr>Danish Eulerian Hemispheric Model, DEHM</vt:lpstr>
      <vt:lpstr>Ship emissions and long term trends in SO2</vt:lpstr>
      <vt:lpstr>Model calculations at adress level – three steps</vt:lpstr>
      <vt:lpstr>Air quality at your home address</vt:lpstr>
      <vt:lpstr>Air quality at you home adress</vt:lpstr>
      <vt:lpstr>Nitrogen deposition to terrestrial ecosystems</vt:lpstr>
      <vt:lpstr>Emission inventory on 1 km x 1 km Special version for NH3 on100 m x 100 m</vt:lpstr>
      <vt:lpstr>NH3 concentration and nitrogen deposition, 400 m x 400 m</vt:lpstr>
      <vt:lpstr>Pesticides in air and precipitation</vt:lpstr>
      <vt:lpstr>Concentration of prosulfocarb in air</vt:lpstr>
      <vt:lpstr>Summary</vt:lpstr>
      <vt:lpstr>Filter material used</vt:lpstr>
      <vt:lpstr>Integration of measurements and modelling</vt:lpstr>
      <vt:lpstr>Ozonvarsling</vt:lpstr>
      <vt:lpstr>Partikler – nøglebegreber</vt:lpstr>
      <vt:lpstr>Nyt program for måling af ammoniakkoncentrationer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2014-07-02T12:42:59Z</dcterms:created>
  <dcterms:modified xsi:type="dcterms:W3CDTF">2019-05-08T10:07:49Z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SD_ShowDocumentInfo">
    <vt:lpwstr>True</vt:lpwstr>
  </property>
  <property fmtid="{D5CDD505-2E9C-101B-9397-08002B2CF9AE}" pid="4" name="SD_DocumentLanguageString">
    <vt:lpwstr>Dansk</vt:lpwstr>
  </property>
  <property fmtid="{D5CDD505-2E9C-101B-9397-08002B2CF9AE}" pid="5" name="SD_CtlText_Usersettings_Userprofile">
    <vt:lpwstr>Standard Profile</vt:lpwstr>
  </property>
  <property fmtid="{D5CDD505-2E9C-101B-9397-08002B2CF9AE}" pid="6" name="SD_CtlText_Generelt_Event">
    <vt:lpwstr/>
  </property>
  <property fmtid="{D5CDD505-2E9C-101B-9397-08002B2CF9AE}" pid="7" name="SD_UserprofileName">
    <vt:lpwstr>Standard Profile</vt:lpwstr>
  </property>
  <property fmtid="{D5CDD505-2E9C-101B-9397-08002B2CF9AE}" pid="8" name="SD_RedigerEnhedsinfo">
    <vt:lpwstr>Nej</vt:lpwstr>
  </property>
  <property fmtid="{D5CDD505-2E9C-101B-9397-08002B2CF9AE}" pid="9" name="SD_USR_Name">
    <vt:lpwstr/>
  </property>
  <property fmtid="{D5CDD505-2E9C-101B-9397-08002B2CF9AE}" pid="10" name="SD_USR_Title">
    <vt:lpwstr/>
  </property>
  <property fmtid="{D5CDD505-2E9C-101B-9397-08002B2CF9AE}" pid="11" name="SD_USR_DirectPhone">
    <vt:lpwstr/>
  </property>
  <property fmtid="{D5CDD505-2E9C-101B-9397-08002B2CF9AE}" pid="12" name="SD_USR_Pager">
    <vt:lpwstr/>
  </property>
  <property fmtid="{D5CDD505-2E9C-101B-9397-08002B2CF9AE}" pid="13" name="SD_USR_PrivatePhone">
    <vt:lpwstr/>
  </property>
  <property fmtid="{D5CDD505-2E9C-101B-9397-08002B2CF9AE}" pid="14" name="SD_USR_Mobile">
    <vt:lpwstr/>
  </property>
  <property fmtid="{D5CDD505-2E9C-101B-9397-08002B2CF9AE}" pid="15" name="SD_USR_DirectFax">
    <vt:lpwstr/>
  </property>
  <property fmtid="{D5CDD505-2E9C-101B-9397-08002B2CF9AE}" pid="16" name="SD_USR_Email">
    <vt:lpwstr/>
  </property>
  <property fmtid="{D5CDD505-2E9C-101B-9397-08002B2CF9AE}" pid="17" name="SD_USR_www">
    <vt:lpwstr/>
  </property>
  <property fmtid="{D5CDD505-2E9C-101B-9397-08002B2CF9AE}" pid="18" name="SD_USR_Department">
    <vt:lpwstr/>
  </property>
  <property fmtid="{D5CDD505-2E9C-101B-9397-08002B2CF9AE}" pid="19" name="SD_Logofarve">
    <vt:lpwstr>Farvet</vt:lpwstr>
  </property>
  <property fmtid="{D5CDD505-2E9C-101B-9397-08002B2CF9AE}" pid="20" name="DocumentInfoFinished">
    <vt:lpwstr>True</vt:lpwstr>
  </property>
  <property fmtid="{D5CDD505-2E9C-101B-9397-08002B2CF9AE}" pid="21" name="SD_DocumentLanguage">
    <vt:lpwstr>da-DK</vt:lpwstr>
  </property>
  <property fmtid="{D5CDD505-2E9C-101B-9397-08002B2CF9AE}" pid="22" name="sdDocumentDate">
    <vt:lpwstr>42058</vt:lpwstr>
  </property>
  <property fmtid="{D5CDD505-2E9C-101B-9397-08002B2CF9AE}" pid="23" name="sdDocumentDateFormat">
    <vt:lpwstr>da-DK:d. MMMM yyyy</vt:lpwstr>
  </property>
</Properties>
</file>