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60" r:id="rId4"/>
    <p:sldId id="278" r:id="rId5"/>
    <p:sldId id="279" r:id="rId6"/>
    <p:sldId id="280" r:id="rId7"/>
    <p:sldId id="258" r:id="rId8"/>
    <p:sldId id="259" r:id="rId9"/>
    <p:sldId id="281" r:id="rId10"/>
    <p:sldId id="28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57" d="100"/>
          <a:sy n="57" d="100"/>
        </p:scale>
        <p:origin x="63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98AE06-2B76-4041-AB33-FC229540D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3"/>
          <a:stretch/>
        </p:blipFill>
        <p:spPr>
          <a:xfrm>
            <a:off x="0" y="0"/>
            <a:ext cx="121714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5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9E310A-D9C4-430A-83E5-9CC0F62E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6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6AEA7-323A-4C25-9703-B55773507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29F386-0D22-4D9D-86FD-F5E72B52C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0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FF1B8-1D47-49B8-AD3D-C5B850A56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9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82E8F-8A76-4DE5-928C-648F569B5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7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53950C-4316-4E52-A1DE-20C2DE974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5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3550C6-0008-4883-9919-A9D29ABBF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7B0DA9-10B2-41C8-B0EF-0654BC5DD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4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CC2B61-F608-4A90-838A-E6C8375B8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8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2E7956-AEDF-49AB-B44B-718730085C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648C-6510-42F7-801B-27BD53AA0C40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1545A-C51D-48C1-B453-40E004D9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8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hr/imgres?imgurl=http%3A%2F%2Fcas-16.wmo.int%2F_%2Frsrc%2F1548401070199%2Fsession-information%2FLJalkanen%2520photo.JPG%3Fheight%3D200%26width%3D151&amp;imgrefurl=http%3A%2F%2Fcas-16.wmo.int%2Fsession-information&amp;docid=YNdB6wqLOesTXM&amp;tbnid=JF2qBEKXX_6SMM%3A&amp;vet=10ahUKEwjux7m2yYviAhUB3uAKHW5kApUQMwhCKAQwBA..i&amp;w=151&amp;h=199&amp;bih=600&amp;biw=1421&amp;q=liisa%20jalkanen&amp;ved=0ahUKEwjux7m2yYviAhUB3uAKHW5kApUQMwhCKAQwBA&amp;iact=mrc&amp;uact=8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78C3BFC-FF45-4421-B662-0A6DDFEB4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" t="1481" r="1402" b="2010"/>
          <a:stretch/>
        </p:blipFill>
        <p:spPr>
          <a:xfrm>
            <a:off x="431800" y="430558"/>
            <a:ext cx="1941489" cy="18191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4E740A-B195-4DF6-BEE9-5C69A9BDE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2"/>
          <a:stretch/>
        </p:blipFill>
        <p:spPr>
          <a:xfrm>
            <a:off x="392150" y="2394472"/>
            <a:ext cx="2020789" cy="1931469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FF192F8-CFB1-4471-84F5-EA0322968E6A}"/>
              </a:ext>
            </a:extLst>
          </p:cNvPr>
          <p:cNvGrpSpPr/>
          <p:nvPr/>
        </p:nvGrpSpPr>
        <p:grpSpPr>
          <a:xfrm>
            <a:off x="3553422" y="2316005"/>
            <a:ext cx="4569666" cy="2223181"/>
            <a:chOff x="7124761" y="3832860"/>
            <a:chExt cx="4569666" cy="2223181"/>
          </a:xfrm>
        </p:grpSpPr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FED1FE86-4000-4D01-8F89-500C53C45BD0}"/>
                </a:ext>
              </a:extLst>
            </p:cNvPr>
            <p:cNvSpPr txBox="1">
              <a:spLocks/>
            </p:cNvSpPr>
            <p:nvPr/>
          </p:nvSpPr>
          <p:spPr>
            <a:xfrm>
              <a:off x="7124761" y="5132711"/>
              <a:ext cx="4569666" cy="92333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hr-HR" sz="1600" b="1" dirty="0">
                  <a:solidFill>
                    <a:schemeClr val="tx2"/>
                  </a:solidFill>
                  <a:latin typeface="Gill Sans MT" panose="020B0502020104020203" pitchFamily="34" charset="-18"/>
                </a:rPr>
                <a:t>OF TASK FORCE </a:t>
              </a:r>
            </a:p>
            <a:p>
              <a:pPr>
                <a:spcBef>
                  <a:spcPts val="0"/>
                </a:spcBef>
              </a:pPr>
              <a:r>
                <a:rPr lang="hr-HR" sz="1600" b="1" dirty="0">
                  <a:solidFill>
                    <a:schemeClr val="tx2"/>
                  </a:solidFill>
                  <a:latin typeface="Gill Sans MT" panose="020B0502020104020203" pitchFamily="34" charset="-18"/>
                </a:rPr>
                <a:t>ON MEASUREMENTS  AND MODELLING</a:t>
              </a:r>
              <a:endParaRPr lang="en-GB" sz="1600" b="1" dirty="0">
                <a:solidFill>
                  <a:schemeClr val="tx2"/>
                </a:solidFill>
                <a:latin typeface="Gill Sans MT" panose="020B0502020104020203" pitchFamily="34" charset="-1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916E08-52FB-4F07-9340-F52D7E75C0DF}"/>
                </a:ext>
              </a:extLst>
            </p:cNvPr>
            <p:cNvSpPr txBox="1"/>
            <p:nvPr/>
          </p:nvSpPr>
          <p:spPr>
            <a:xfrm>
              <a:off x="7924800" y="3832860"/>
              <a:ext cx="148470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800" b="1" dirty="0">
                  <a:solidFill>
                    <a:schemeClr val="tx2"/>
                  </a:solidFill>
                  <a:latin typeface="Giddyup Std" panose="03050402040302040404" pitchFamily="66" charset="0"/>
                </a:rPr>
                <a:t>20</a:t>
              </a:r>
              <a:endParaRPr lang="en-GB" sz="8800" b="1" dirty="0">
                <a:solidFill>
                  <a:schemeClr val="tx2"/>
                </a:solidFill>
                <a:latin typeface="Giddyup Std" panose="03050402040302040404" pitchFamily="66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F9D9A-69AF-42E7-A296-ED2EC3B2A1AD}"/>
                </a:ext>
              </a:extLst>
            </p:cNvPr>
            <p:cNvSpPr txBox="1"/>
            <p:nvPr/>
          </p:nvSpPr>
          <p:spPr>
            <a:xfrm>
              <a:off x="9480952" y="4017449"/>
              <a:ext cx="16914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b="1" dirty="0">
                  <a:solidFill>
                    <a:schemeClr val="tx2"/>
                  </a:solidFill>
                  <a:latin typeface="Giddyup Std" panose="03050402040302040404" pitchFamily="66" charset="0"/>
                </a:rPr>
                <a:t>years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5760DA-B905-465A-BFEA-906313C8A89D}"/>
              </a:ext>
            </a:extLst>
          </p:cNvPr>
          <p:cNvGrpSpPr/>
          <p:nvPr/>
        </p:nvGrpSpPr>
        <p:grpSpPr>
          <a:xfrm>
            <a:off x="4164720" y="299514"/>
            <a:ext cx="3347071" cy="1614103"/>
            <a:chOff x="2167928" y="3542196"/>
            <a:chExt cx="3347071" cy="1614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CCA5E9-95BE-47B3-8A7B-D78645CC30E9}"/>
                </a:ext>
              </a:extLst>
            </p:cNvPr>
            <p:cNvSpPr txBox="1"/>
            <p:nvPr/>
          </p:nvSpPr>
          <p:spPr>
            <a:xfrm>
              <a:off x="2654278" y="3542196"/>
              <a:ext cx="23198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5400" dirty="0">
                  <a:solidFill>
                    <a:schemeClr val="tx2"/>
                  </a:solidFill>
                  <a:latin typeface="Broadway" pitchFamily="82" charset="0"/>
                </a:rPr>
                <a:t>emep</a:t>
              </a:r>
              <a:endParaRPr lang="en-GB" sz="5400" dirty="0">
                <a:solidFill>
                  <a:schemeClr val="tx2"/>
                </a:solidFill>
                <a:latin typeface="Broadway" pitchFamily="8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8D0430-EBC4-442F-BC45-2E4017AC54A1}"/>
                </a:ext>
              </a:extLst>
            </p:cNvPr>
            <p:cNvSpPr txBox="1"/>
            <p:nvPr/>
          </p:nvSpPr>
          <p:spPr>
            <a:xfrm>
              <a:off x="2167928" y="4325302"/>
              <a:ext cx="33470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Gill Sans MT" panose="020B0502020104020203" pitchFamily="34" charset="-18"/>
                </a:rPr>
                <a:t>monitoring and modelling</a:t>
              </a: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Gill Sans MT" panose="020B0502020104020203" pitchFamily="34" charset="-18"/>
                </a:rPr>
                <a:t>of long-range transboundary pollution</a:t>
              </a: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Gill Sans MT" panose="020B0502020104020203" pitchFamily="34" charset="-18"/>
                </a:rPr>
                <a:t>in Europe and beyond</a:t>
              </a: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6AB38530-7C5F-42B2-8A41-17EF043F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977" y="5015875"/>
            <a:ext cx="3822556" cy="11620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hr-HR" sz="2400" dirty="0">
                <a:solidFill>
                  <a:schemeClr val="tx2"/>
                </a:solidFill>
              </a:rPr>
              <a:t>Sonja Vidič</a:t>
            </a:r>
            <a:br>
              <a:rPr lang="hr-HR" dirty="0">
                <a:solidFill>
                  <a:schemeClr val="tx2"/>
                </a:solidFill>
              </a:rPr>
            </a:br>
            <a:br>
              <a:rPr lang="hr-HR" sz="800" dirty="0">
                <a:solidFill>
                  <a:schemeClr val="tx2"/>
                </a:solidFill>
              </a:rPr>
            </a:br>
            <a:r>
              <a:rPr lang="hr-HR" sz="1600" b="0" dirty="0">
                <a:solidFill>
                  <a:schemeClr val="tx2"/>
                </a:solidFill>
              </a:rPr>
              <a:t>Meteorological and Hydrological Service Croatia</a:t>
            </a:r>
            <a:endParaRPr lang="en-GB" b="0" dirty="0">
              <a:solidFill>
                <a:schemeClr val="tx2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656020-EE93-4785-A84F-01ECD25F4E3D}"/>
              </a:ext>
            </a:extLst>
          </p:cNvPr>
          <p:cNvGrpSpPr/>
          <p:nvPr/>
        </p:nvGrpSpPr>
        <p:grpSpPr>
          <a:xfrm>
            <a:off x="4572862" y="5191037"/>
            <a:ext cx="576000" cy="648000"/>
            <a:chOff x="2868384" y="5804295"/>
            <a:chExt cx="576000" cy="64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68AF6C-939C-406F-A8E3-76000041BA34}"/>
                </a:ext>
              </a:extLst>
            </p:cNvPr>
            <p:cNvSpPr/>
            <p:nvPr userDrawn="1"/>
          </p:nvSpPr>
          <p:spPr bwMode="auto">
            <a:xfrm>
              <a:off x="2868384" y="5804295"/>
              <a:ext cx="576000" cy="64800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901024E-E697-437D-8FC0-3E7494E42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3910" y="5875455"/>
              <a:ext cx="360000" cy="369517"/>
            </a:xfrm>
            <a:custGeom>
              <a:avLst/>
              <a:gdLst>
                <a:gd name="T0" fmla="*/ 330 w 580"/>
                <a:gd name="T1" fmla="*/ 12 h 627"/>
                <a:gd name="T2" fmla="*/ 97 w 580"/>
                <a:gd name="T3" fmla="*/ 84 h 627"/>
                <a:gd name="T4" fmla="*/ 130 w 580"/>
                <a:gd name="T5" fmla="*/ 62 h 627"/>
                <a:gd name="T6" fmla="*/ 165 w 580"/>
                <a:gd name="T7" fmla="*/ 39 h 627"/>
                <a:gd name="T8" fmla="*/ 202 w 580"/>
                <a:gd name="T9" fmla="*/ 21 h 627"/>
                <a:gd name="T10" fmla="*/ 237 w 580"/>
                <a:gd name="T11" fmla="*/ 8 h 627"/>
                <a:gd name="T12" fmla="*/ 277 w 580"/>
                <a:gd name="T13" fmla="*/ 0 h 627"/>
                <a:gd name="T14" fmla="*/ 324 w 580"/>
                <a:gd name="T15" fmla="*/ 0 h 627"/>
                <a:gd name="T16" fmla="*/ 355 w 580"/>
                <a:gd name="T17" fmla="*/ 8 h 627"/>
                <a:gd name="T18" fmla="*/ 385 w 580"/>
                <a:gd name="T19" fmla="*/ 23 h 627"/>
                <a:gd name="T20" fmla="*/ 418 w 580"/>
                <a:gd name="T21" fmla="*/ 42 h 627"/>
                <a:gd name="T22" fmla="*/ 453 w 580"/>
                <a:gd name="T23" fmla="*/ 63 h 627"/>
                <a:gd name="T24" fmla="*/ 484 w 580"/>
                <a:gd name="T25" fmla="*/ 98 h 627"/>
                <a:gd name="T26" fmla="*/ 207 w 580"/>
                <a:gd name="T27" fmla="*/ 200 h 627"/>
                <a:gd name="T28" fmla="*/ 513 w 580"/>
                <a:gd name="T29" fmla="*/ 123 h 627"/>
                <a:gd name="T30" fmla="*/ 520 w 580"/>
                <a:gd name="T31" fmla="*/ 143 h 627"/>
                <a:gd name="T32" fmla="*/ 186 w 580"/>
                <a:gd name="T33" fmla="*/ 318 h 627"/>
                <a:gd name="T34" fmla="*/ 580 w 580"/>
                <a:gd name="T35" fmla="*/ 216 h 627"/>
                <a:gd name="T36" fmla="*/ 213 w 580"/>
                <a:gd name="T37" fmla="*/ 404 h 627"/>
                <a:gd name="T38" fmla="*/ 562 w 580"/>
                <a:gd name="T39" fmla="*/ 317 h 627"/>
                <a:gd name="T40" fmla="*/ 163 w 580"/>
                <a:gd name="T41" fmla="*/ 524 h 627"/>
                <a:gd name="T42" fmla="*/ 541 w 580"/>
                <a:gd name="T43" fmla="*/ 429 h 627"/>
                <a:gd name="T44" fmla="*/ 225 w 580"/>
                <a:gd name="T45" fmla="*/ 606 h 627"/>
                <a:gd name="T46" fmla="*/ 424 w 580"/>
                <a:gd name="T47" fmla="*/ 569 h 627"/>
                <a:gd name="T48" fmla="*/ 394 w 580"/>
                <a:gd name="T49" fmla="*/ 587 h 627"/>
                <a:gd name="T50" fmla="*/ 364 w 580"/>
                <a:gd name="T51" fmla="*/ 603 h 627"/>
                <a:gd name="T52" fmla="*/ 330 w 580"/>
                <a:gd name="T53" fmla="*/ 615 h 627"/>
                <a:gd name="T54" fmla="*/ 291 w 580"/>
                <a:gd name="T55" fmla="*/ 624 h 627"/>
                <a:gd name="T56" fmla="*/ 253 w 580"/>
                <a:gd name="T57" fmla="*/ 627 h 627"/>
                <a:gd name="T58" fmla="*/ 216 w 580"/>
                <a:gd name="T59" fmla="*/ 624 h 627"/>
                <a:gd name="T60" fmla="*/ 184 w 580"/>
                <a:gd name="T61" fmla="*/ 621 h 627"/>
                <a:gd name="T62" fmla="*/ 153 w 580"/>
                <a:gd name="T63" fmla="*/ 612 h 627"/>
                <a:gd name="T64" fmla="*/ 345 w 580"/>
                <a:gd name="T65" fmla="*/ 509 h 627"/>
                <a:gd name="T66" fmla="*/ 75 w 580"/>
                <a:gd name="T67" fmla="*/ 576 h 627"/>
                <a:gd name="T68" fmla="*/ 52 w 580"/>
                <a:gd name="T69" fmla="*/ 561 h 627"/>
                <a:gd name="T70" fmla="*/ 358 w 580"/>
                <a:gd name="T71" fmla="*/ 399 h 627"/>
                <a:gd name="T72" fmla="*/ 21 w 580"/>
                <a:gd name="T73" fmla="*/ 489 h 627"/>
                <a:gd name="T74" fmla="*/ 13 w 580"/>
                <a:gd name="T75" fmla="*/ 476 h 627"/>
                <a:gd name="T76" fmla="*/ 358 w 580"/>
                <a:gd name="T77" fmla="*/ 302 h 627"/>
                <a:gd name="T78" fmla="*/ 1 w 580"/>
                <a:gd name="T79" fmla="*/ 398 h 627"/>
                <a:gd name="T80" fmla="*/ 9 w 580"/>
                <a:gd name="T81" fmla="*/ 384 h 627"/>
                <a:gd name="T82" fmla="*/ 405 w 580"/>
                <a:gd name="T83" fmla="*/ 185 h 627"/>
                <a:gd name="T84" fmla="*/ 0 w 580"/>
                <a:gd name="T85" fmla="*/ 311 h 627"/>
                <a:gd name="T86" fmla="*/ 7 w 580"/>
                <a:gd name="T87" fmla="*/ 291 h 627"/>
                <a:gd name="T88" fmla="*/ 411 w 580"/>
                <a:gd name="T89" fmla="*/ 72 h 627"/>
                <a:gd name="T90" fmla="*/ 4 w 580"/>
                <a:gd name="T91" fmla="*/ 191 h 627"/>
                <a:gd name="T92" fmla="*/ 330 w 580"/>
                <a:gd name="T93" fmla="*/ 1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0" h="627">
                  <a:moveTo>
                    <a:pt x="330" y="12"/>
                  </a:moveTo>
                  <a:lnTo>
                    <a:pt x="97" y="84"/>
                  </a:lnTo>
                  <a:lnTo>
                    <a:pt x="130" y="62"/>
                  </a:lnTo>
                  <a:lnTo>
                    <a:pt x="165" y="39"/>
                  </a:lnTo>
                  <a:lnTo>
                    <a:pt x="202" y="21"/>
                  </a:lnTo>
                  <a:lnTo>
                    <a:pt x="237" y="8"/>
                  </a:lnTo>
                  <a:lnTo>
                    <a:pt x="277" y="0"/>
                  </a:lnTo>
                  <a:lnTo>
                    <a:pt x="324" y="0"/>
                  </a:lnTo>
                  <a:lnTo>
                    <a:pt x="355" y="8"/>
                  </a:lnTo>
                  <a:lnTo>
                    <a:pt x="385" y="23"/>
                  </a:lnTo>
                  <a:lnTo>
                    <a:pt x="418" y="42"/>
                  </a:lnTo>
                  <a:lnTo>
                    <a:pt x="453" y="63"/>
                  </a:lnTo>
                  <a:lnTo>
                    <a:pt x="484" y="98"/>
                  </a:lnTo>
                  <a:lnTo>
                    <a:pt x="207" y="200"/>
                  </a:lnTo>
                  <a:lnTo>
                    <a:pt x="513" y="123"/>
                  </a:lnTo>
                  <a:lnTo>
                    <a:pt x="520" y="143"/>
                  </a:lnTo>
                  <a:lnTo>
                    <a:pt x="186" y="318"/>
                  </a:lnTo>
                  <a:lnTo>
                    <a:pt x="580" y="216"/>
                  </a:lnTo>
                  <a:lnTo>
                    <a:pt x="213" y="404"/>
                  </a:lnTo>
                  <a:lnTo>
                    <a:pt x="562" y="317"/>
                  </a:lnTo>
                  <a:lnTo>
                    <a:pt x="163" y="524"/>
                  </a:lnTo>
                  <a:lnTo>
                    <a:pt x="541" y="429"/>
                  </a:lnTo>
                  <a:lnTo>
                    <a:pt x="225" y="606"/>
                  </a:lnTo>
                  <a:lnTo>
                    <a:pt x="424" y="569"/>
                  </a:lnTo>
                  <a:lnTo>
                    <a:pt x="394" y="587"/>
                  </a:lnTo>
                  <a:lnTo>
                    <a:pt x="364" y="603"/>
                  </a:lnTo>
                  <a:lnTo>
                    <a:pt x="330" y="615"/>
                  </a:lnTo>
                  <a:lnTo>
                    <a:pt x="291" y="624"/>
                  </a:lnTo>
                  <a:lnTo>
                    <a:pt x="253" y="627"/>
                  </a:lnTo>
                  <a:lnTo>
                    <a:pt x="216" y="624"/>
                  </a:lnTo>
                  <a:lnTo>
                    <a:pt x="184" y="621"/>
                  </a:lnTo>
                  <a:lnTo>
                    <a:pt x="153" y="612"/>
                  </a:lnTo>
                  <a:lnTo>
                    <a:pt x="345" y="509"/>
                  </a:lnTo>
                  <a:lnTo>
                    <a:pt x="75" y="576"/>
                  </a:lnTo>
                  <a:lnTo>
                    <a:pt x="52" y="561"/>
                  </a:lnTo>
                  <a:lnTo>
                    <a:pt x="358" y="399"/>
                  </a:lnTo>
                  <a:lnTo>
                    <a:pt x="21" y="489"/>
                  </a:lnTo>
                  <a:lnTo>
                    <a:pt x="13" y="476"/>
                  </a:lnTo>
                  <a:lnTo>
                    <a:pt x="358" y="302"/>
                  </a:lnTo>
                  <a:lnTo>
                    <a:pt x="1" y="398"/>
                  </a:lnTo>
                  <a:lnTo>
                    <a:pt x="9" y="384"/>
                  </a:lnTo>
                  <a:lnTo>
                    <a:pt x="405" y="185"/>
                  </a:lnTo>
                  <a:lnTo>
                    <a:pt x="0" y="311"/>
                  </a:lnTo>
                  <a:lnTo>
                    <a:pt x="7" y="291"/>
                  </a:lnTo>
                  <a:lnTo>
                    <a:pt x="411" y="72"/>
                  </a:lnTo>
                  <a:lnTo>
                    <a:pt x="4" y="191"/>
                  </a:lnTo>
                  <a:lnTo>
                    <a:pt x="330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2AE05A2-4C06-41F4-95B5-47218AE59C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1223" y="5889015"/>
              <a:ext cx="360000" cy="375205"/>
            </a:xfrm>
            <a:custGeom>
              <a:avLst/>
              <a:gdLst>
                <a:gd name="T0" fmla="*/ 360 w 580"/>
                <a:gd name="T1" fmla="*/ 12 h 626"/>
                <a:gd name="T2" fmla="*/ 102 w 580"/>
                <a:gd name="T3" fmla="*/ 78 h 626"/>
                <a:gd name="T4" fmla="*/ 144 w 580"/>
                <a:gd name="T5" fmla="*/ 45 h 626"/>
                <a:gd name="T6" fmla="*/ 184 w 580"/>
                <a:gd name="T7" fmla="*/ 24 h 626"/>
                <a:gd name="T8" fmla="*/ 237 w 580"/>
                <a:gd name="T9" fmla="*/ 6 h 626"/>
                <a:gd name="T10" fmla="*/ 292 w 580"/>
                <a:gd name="T11" fmla="*/ 2 h 626"/>
                <a:gd name="T12" fmla="*/ 343 w 580"/>
                <a:gd name="T13" fmla="*/ 3 h 626"/>
                <a:gd name="T14" fmla="*/ 388 w 580"/>
                <a:gd name="T15" fmla="*/ 15 h 626"/>
                <a:gd name="T16" fmla="*/ 414 w 580"/>
                <a:gd name="T17" fmla="*/ 32 h 626"/>
                <a:gd name="T18" fmla="*/ 271 w 580"/>
                <a:gd name="T19" fmla="*/ 99 h 626"/>
                <a:gd name="T20" fmla="*/ 453 w 580"/>
                <a:gd name="T21" fmla="*/ 54 h 626"/>
                <a:gd name="T22" fmla="*/ 493 w 580"/>
                <a:gd name="T23" fmla="*/ 90 h 626"/>
                <a:gd name="T24" fmla="*/ 268 w 580"/>
                <a:gd name="T25" fmla="*/ 215 h 626"/>
                <a:gd name="T26" fmla="*/ 534 w 580"/>
                <a:gd name="T27" fmla="*/ 140 h 626"/>
                <a:gd name="T28" fmla="*/ 547 w 580"/>
                <a:gd name="T29" fmla="*/ 167 h 626"/>
                <a:gd name="T30" fmla="*/ 247 w 580"/>
                <a:gd name="T31" fmla="*/ 329 h 626"/>
                <a:gd name="T32" fmla="*/ 571 w 580"/>
                <a:gd name="T33" fmla="*/ 245 h 626"/>
                <a:gd name="T34" fmla="*/ 573 w 580"/>
                <a:gd name="T35" fmla="*/ 257 h 626"/>
                <a:gd name="T36" fmla="*/ 277 w 580"/>
                <a:gd name="T37" fmla="*/ 411 h 626"/>
                <a:gd name="T38" fmla="*/ 579 w 580"/>
                <a:gd name="T39" fmla="*/ 330 h 626"/>
                <a:gd name="T40" fmla="*/ 580 w 580"/>
                <a:gd name="T41" fmla="*/ 345 h 626"/>
                <a:gd name="T42" fmla="*/ 217 w 580"/>
                <a:gd name="T43" fmla="*/ 534 h 626"/>
                <a:gd name="T44" fmla="*/ 547 w 580"/>
                <a:gd name="T45" fmla="*/ 452 h 626"/>
                <a:gd name="T46" fmla="*/ 523 w 580"/>
                <a:gd name="T47" fmla="*/ 483 h 626"/>
                <a:gd name="T48" fmla="*/ 477 w 580"/>
                <a:gd name="T49" fmla="*/ 522 h 626"/>
                <a:gd name="T50" fmla="*/ 430 w 580"/>
                <a:gd name="T51" fmla="*/ 557 h 626"/>
                <a:gd name="T52" fmla="*/ 385 w 580"/>
                <a:gd name="T53" fmla="*/ 588 h 626"/>
                <a:gd name="T54" fmla="*/ 331 w 580"/>
                <a:gd name="T55" fmla="*/ 612 h 626"/>
                <a:gd name="T56" fmla="*/ 270 w 580"/>
                <a:gd name="T57" fmla="*/ 626 h 626"/>
                <a:gd name="T58" fmla="*/ 229 w 580"/>
                <a:gd name="T59" fmla="*/ 626 h 626"/>
                <a:gd name="T60" fmla="*/ 189 w 580"/>
                <a:gd name="T61" fmla="*/ 623 h 626"/>
                <a:gd name="T62" fmla="*/ 169 w 580"/>
                <a:gd name="T63" fmla="*/ 620 h 626"/>
                <a:gd name="T64" fmla="*/ 358 w 580"/>
                <a:gd name="T65" fmla="*/ 524 h 626"/>
                <a:gd name="T66" fmla="*/ 67 w 580"/>
                <a:gd name="T67" fmla="*/ 582 h 626"/>
                <a:gd name="T68" fmla="*/ 384 w 580"/>
                <a:gd name="T69" fmla="*/ 404 h 626"/>
                <a:gd name="T70" fmla="*/ 0 w 580"/>
                <a:gd name="T71" fmla="*/ 501 h 626"/>
                <a:gd name="T72" fmla="*/ 402 w 580"/>
                <a:gd name="T73" fmla="*/ 291 h 626"/>
                <a:gd name="T74" fmla="*/ 54 w 580"/>
                <a:gd name="T75" fmla="*/ 380 h 626"/>
                <a:gd name="T76" fmla="*/ 427 w 580"/>
                <a:gd name="T77" fmla="*/ 189 h 626"/>
                <a:gd name="T78" fmla="*/ 24 w 580"/>
                <a:gd name="T79" fmla="*/ 294 h 626"/>
                <a:gd name="T80" fmla="*/ 439 w 580"/>
                <a:gd name="T81" fmla="*/ 75 h 626"/>
                <a:gd name="T82" fmla="*/ 49 w 580"/>
                <a:gd name="T83" fmla="*/ 177 h 626"/>
                <a:gd name="T84" fmla="*/ 360 w 580"/>
                <a:gd name="T85" fmla="*/ 1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0" h="626">
                  <a:moveTo>
                    <a:pt x="360" y="12"/>
                  </a:moveTo>
                  <a:lnTo>
                    <a:pt x="102" y="78"/>
                  </a:lnTo>
                  <a:cubicBezTo>
                    <a:pt x="102" y="78"/>
                    <a:pt x="130" y="54"/>
                    <a:pt x="144" y="45"/>
                  </a:cubicBezTo>
                  <a:cubicBezTo>
                    <a:pt x="158" y="36"/>
                    <a:pt x="169" y="30"/>
                    <a:pt x="184" y="24"/>
                  </a:cubicBezTo>
                  <a:cubicBezTo>
                    <a:pt x="199" y="18"/>
                    <a:pt x="219" y="10"/>
                    <a:pt x="237" y="6"/>
                  </a:cubicBezTo>
                  <a:cubicBezTo>
                    <a:pt x="255" y="2"/>
                    <a:pt x="274" y="2"/>
                    <a:pt x="292" y="2"/>
                  </a:cubicBezTo>
                  <a:cubicBezTo>
                    <a:pt x="310" y="2"/>
                    <a:pt x="322" y="0"/>
                    <a:pt x="343" y="3"/>
                  </a:cubicBezTo>
                  <a:cubicBezTo>
                    <a:pt x="364" y="6"/>
                    <a:pt x="377" y="11"/>
                    <a:pt x="388" y="15"/>
                  </a:cubicBezTo>
                  <a:lnTo>
                    <a:pt x="414" y="32"/>
                  </a:lnTo>
                  <a:lnTo>
                    <a:pt x="271" y="99"/>
                  </a:lnTo>
                  <a:lnTo>
                    <a:pt x="453" y="54"/>
                  </a:lnTo>
                  <a:lnTo>
                    <a:pt x="493" y="90"/>
                  </a:lnTo>
                  <a:lnTo>
                    <a:pt x="268" y="215"/>
                  </a:lnTo>
                  <a:lnTo>
                    <a:pt x="534" y="140"/>
                  </a:lnTo>
                  <a:lnTo>
                    <a:pt x="547" y="167"/>
                  </a:lnTo>
                  <a:lnTo>
                    <a:pt x="247" y="329"/>
                  </a:lnTo>
                  <a:lnTo>
                    <a:pt x="571" y="245"/>
                  </a:lnTo>
                  <a:lnTo>
                    <a:pt x="573" y="257"/>
                  </a:lnTo>
                  <a:lnTo>
                    <a:pt x="277" y="411"/>
                  </a:lnTo>
                  <a:lnTo>
                    <a:pt x="579" y="330"/>
                  </a:lnTo>
                  <a:lnTo>
                    <a:pt x="580" y="345"/>
                  </a:lnTo>
                  <a:lnTo>
                    <a:pt x="217" y="534"/>
                  </a:lnTo>
                  <a:lnTo>
                    <a:pt x="547" y="452"/>
                  </a:lnTo>
                  <a:lnTo>
                    <a:pt x="523" y="483"/>
                  </a:lnTo>
                  <a:lnTo>
                    <a:pt x="477" y="522"/>
                  </a:lnTo>
                  <a:lnTo>
                    <a:pt x="430" y="557"/>
                  </a:lnTo>
                  <a:lnTo>
                    <a:pt x="385" y="588"/>
                  </a:lnTo>
                  <a:lnTo>
                    <a:pt x="331" y="612"/>
                  </a:lnTo>
                  <a:lnTo>
                    <a:pt x="270" y="626"/>
                  </a:lnTo>
                  <a:lnTo>
                    <a:pt x="229" y="626"/>
                  </a:lnTo>
                  <a:lnTo>
                    <a:pt x="189" y="623"/>
                  </a:lnTo>
                  <a:lnTo>
                    <a:pt x="169" y="620"/>
                  </a:lnTo>
                  <a:lnTo>
                    <a:pt x="358" y="524"/>
                  </a:lnTo>
                  <a:lnTo>
                    <a:pt x="67" y="582"/>
                  </a:lnTo>
                  <a:lnTo>
                    <a:pt x="384" y="404"/>
                  </a:lnTo>
                  <a:lnTo>
                    <a:pt x="0" y="501"/>
                  </a:lnTo>
                  <a:lnTo>
                    <a:pt x="402" y="291"/>
                  </a:lnTo>
                  <a:lnTo>
                    <a:pt x="54" y="380"/>
                  </a:lnTo>
                  <a:lnTo>
                    <a:pt x="427" y="189"/>
                  </a:lnTo>
                  <a:lnTo>
                    <a:pt x="24" y="294"/>
                  </a:lnTo>
                  <a:lnTo>
                    <a:pt x="439" y="75"/>
                  </a:lnTo>
                  <a:lnTo>
                    <a:pt x="49" y="177"/>
                  </a:lnTo>
                  <a:lnTo>
                    <a:pt x="360" y="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58008C2-FCE7-40FB-8C70-143C36E0F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44" y="4470683"/>
            <a:ext cx="1981200" cy="1981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22A6E0-42EF-4E8B-8C4D-60C63EEB1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961"/>
          <a:stretch/>
        </p:blipFill>
        <p:spPr>
          <a:xfrm>
            <a:off x="9658607" y="595317"/>
            <a:ext cx="2052000" cy="19683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7106CE-2E37-422A-8437-A57991151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06" r="33553"/>
          <a:stretch/>
        </p:blipFill>
        <p:spPr>
          <a:xfrm>
            <a:off x="9661148" y="4514336"/>
            <a:ext cx="2052000" cy="196827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4B14C8-F9C4-4026-BB04-9367B66BFE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47"/>
          <a:stretch/>
        </p:blipFill>
        <p:spPr>
          <a:xfrm>
            <a:off x="9632898" y="2547951"/>
            <a:ext cx="2088000" cy="19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119FE-7A36-43D5-A50D-9F6093EF5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09" y="282456"/>
            <a:ext cx="7536181" cy="4387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08E89-108D-4713-9FBD-BA0F9FA22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94"/>
          <a:stretch/>
        </p:blipFill>
        <p:spPr>
          <a:xfrm>
            <a:off x="5831204" y="4192905"/>
            <a:ext cx="3305175" cy="2076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9DD3E-6D96-4662-B34F-51F6D9BD4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41" y="4043109"/>
            <a:ext cx="2120986" cy="23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4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1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55359C-5A16-4614-B5F0-A50F65882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12"/>
          <a:stretch/>
        </p:blipFill>
        <p:spPr>
          <a:xfrm>
            <a:off x="1958847" y="1579435"/>
            <a:ext cx="8928000" cy="4364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4AA69-F8D8-41BD-AFBA-978C95474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"/>
          <a:stretch/>
        </p:blipFill>
        <p:spPr>
          <a:xfrm>
            <a:off x="1958847" y="650622"/>
            <a:ext cx="8928000" cy="9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8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83B253-1008-400A-8297-B93C10C318F2}"/>
              </a:ext>
            </a:extLst>
          </p:cNvPr>
          <p:cNvSpPr txBox="1"/>
          <p:nvPr/>
        </p:nvSpPr>
        <p:spPr>
          <a:xfrm>
            <a:off x="1984247" y="458274"/>
            <a:ext cx="85208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500" b="1" dirty="0" err="1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When</a:t>
            </a:r>
            <a:r>
              <a:rPr lang="hr-HR" sz="2500" b="1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hr-HR" sz="2500" b="1" dirty="0" err="1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Where</a:t>
            </a:r>
            <a:r>
              <a:rPr lang="hr-HR" sz="2500" b="1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and </a:t>
            </a:r>
            <a:r>
              <a:rPr lang="hr-HR" sz="2500" b="1" dirty="0" err="1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Why</a:t>
            </a:r>
            <a:r>
              <a:rPr lang="hr-HR" sz="2500" b="1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the </a:t>
            </a:r>
            <a:r>
              <a:rPr lang="hr-HR" sz="2500" b="1" dirty="0" err="1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idea</a:t>
            </a:r>
            <a:r>
              <a:rPr lang="hr-HR" sz="2500" b="1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on TFMM was </a:t>
            </a:r>
            <a:r>
              <a:rPr lang="hr-HR" sz="2500" b="1" dirty="0" err="1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born</a:t>
            </a:r>
            <a:r>
              <a:rPr lang="hr-HR" sz="2500" b="1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?</a:t>
            </a:r>
            <a:endParaRPr lang="en-GB" sz="2500" b="1" dirty="0">
              <a:solidFill>
                <a:srgbClr val="005493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1C00F-D1BB-43EC-8F24-FAF461659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7" y="1193800"/>
            <a:ext cx="8177379" cy="467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9A269-D8B2-416E-AE4C-3E7E7F718F88}"/>
              </a:ext>
            </a:extLst>
          </p:cNvPr>
          <p:cNvSpPr txBox="1"/>
          <p:nvPr/>
        </p:nvSpPr>
        <p:spPr>
          <a:xfrm>
            <a:off x="866647" y="5891726"/>
            <a:ext cx="10430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1999</a:t>
            </a:r>
            <a:r>
              <a:rPr lang="hr-HR" sz="2000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at EMEP workshop on data </a:t>
            </a:r>
            <a:r>
              <a:rPr lang="hr-HR" sz="2000" dirty="0" err="1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analysis</a:t>
            </a:r>
            <a:r>
              <a:rPr lang="hr-HR" sz="2000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and </a:t>
            </a:r>
            <a:r>
              <a:rPr lang="hr-HR" sz="2000" dirty="0" err="1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interpretation</a:t>
            </a:r>
            <a:r>
              <a:rPr lang="hr-HR" sz="2000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Dubrovnik, Croatia</a:t>
            </a:r>
            <a:endParaRPr lang="en-GB" sz="2000" dirty="0">
              <a:solidFill>
                <a:srgbClr val="005493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6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D9CE0-A3B6-4F80-A8E5-265050C3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6" y="282575"/>
            <a:ext cx="7224783" cy="629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0D72C-FE27-4BB3-AF1B-382E8072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499" y="1314450"/>
            <a:ext cx="491981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A32D1-4D59-4CC0-A273-43DBC5DD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17" y="0"/>
            <a:ext cx="10583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3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3F22C-3DAA-4D84-8542-AA97D721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36" y="127000"/>
            <a:ext cx="10399527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4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D0A5A5-A7CB-4F6F-9940-D734CB3E30CE}"/>
              </a:ext>
            </a:extLst>
          </p:cNvPr>
          <p:cNvGrpSpPr/>
          <p:nvPr/>
        </p:nvGrpSpPr>
        <p:grpSpPr>
          <a:xfrm>
            <a:off x="382944" y="407829"/>
            <a:ext cx="6769813" cy="6042341"/>
            <a:chOff x="2895593" y="549000"/>
            <a:chExt cx="6769813" cy="60423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4E7DA9-6F74-4725-BFCA-455F7FA0C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7484" y="549000"/>
              <a:ext cx="6637922" cy="576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83FC63-CC45-45F4-993A-CE997DA91296}"/>
                </a:ext>
              </a:extLst>
            </p:cNvPr>
            <p:cNvSpPr txBox="1"/>
            <p:nvPr/>
          </p:nvSpPr>
          <p:spPr>
            <a:xfrm>
              <a:off x="2895593" y="6283564"/>
              <a:ext cx="5819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i="1" dirty="0" err="1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Location</a:t>
              </a:r>
              <a:r>
                <a:rPr lang="hr-HR" sz="1400" i="1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 of </a:t>
              </a:r>
              <a:r>
                <a:rPr lang="hr-HR" sz="1400" i="1" dirty="0" err="1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Task</a:t>
              </a:r>
              <a:r>
                <a:rPr lang="hr-HR" sz="1400" i="1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hr-HR" sz="1400" i="1" dirty="0" err="1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Force</a:t>
              </a:r>
              <a:r>
                <a:rPr lang="hr-HR" sz="1400" i="1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hr-HR" sz="1400" i="1" dirty="0" err="1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meetings</a:t>
              </a:r>
              <a:r>
                <a:rPr lang="hr-HR" sz="1400" i="1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 and </a:t>
              </a:r>
              <a:r>
                <a:rPr lang="hr-HR" sz="1400" i="1" dirty="0" err="1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workshops</a:t>
              </a:r>
              <a:r>
                <a:rPr lang="hr-HR" sz="1400" i="1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hr-HR" sz="1400" i="1" dirty="0" err="1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between</a:t>
              </a:r>
              <a:r>
                <a:rPr lang="hr-HR" sz="1400" i="1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 2000 and 2019</a:t>
              </a:r>
              <a:endParaRPr lang="en-GB" sz="1400" i="1" dirty="0">
                <a:solidFill>
                  <a:schemeClr val="tx2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7C14E0-EE64-4E20-917F-49A61B0C08DB}"/>
              </a:ext>
            </a:extLst>
          </p:cNvPr>
          <p:cNvSpPr txBox="1"/>
          <p:nvPr/>
        </p:nvSpPr>
        <p:spPr>
          <a:xfrm>
            <a:off x="7196039" y="423069"/>
            <a:ext cx="4183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20 </a:t>
            </a:r>
            <a:r>
              <a:rPr lang="hr-HR" sz="16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Countries</a:t>
            </a:r>
            <a:r>
              <a:rPr lang="hr-HR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hr-HR" sz="16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supporting</a:t>
            </a:r>
            <a:r>
              <a:rPr lang="hr-HR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TFMM </a:t>
            </a:r>
            <a:r>
              <a:rPr lang="hr-HR" sz="16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meetings</a:t>
            </a:r>
            <a:r>
              <a:rPr lang="hr-HR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and </a:t>
            </a:r>
          </a:p>
          <a:p>
            <a:pPr algn="ctr"/>
            <a:r>
              <a:rPr lang="hr-HR" sz="16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Workshops</a:t>
            </a:r>
            <a:r>
              <a:rPr lang="hr-HR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hr-HR" sz="16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between</a:t>
            </a:r>
            <a:r>
              <a:rPr lang="hr-HR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2000 and 2019</a:t>
            </a:r>
            <a:endParaRPr lang="en-GB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13308A-D458-4115-9431-2AEF744C2D43}"/>
              </a:ext>
            </a:extLst>
          </p:cNvPr>
          <p:cNvGrpSpPr/>
          <p:nvPr/>
        </p:nvGrpSpPr>
        <p:grpSpPr>
          <a:xfrm>
            <a:off x="7787667" y="1083996"/>
            <a:ext cx="2865065" cy="5375807"/>
            <a:chOff x="7787667" y="1083996"/>
            <a:chExt cx="2865065" cy="53758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DB0312-D1E9-4A6D-9E4B-AEE68C81C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667" y="1083996"/>
              <a:ext cx="2865065" cy="537580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6175C2-EED8-49FF-BF9B-976334D98BB3}"/>
                </a:ext>
              </a:extLst>
            </p:cNvPr>
            <p:cNvSpPr/>
            <p:nvPr/>
          </p:nvSpPr>
          <p:spPr>
            <a:xfrm>
              <a:off x="8267700" y="4610100"/>
              <a:ext cx="200891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443623E-2D8A-493D-86CB-5E917A9E40C3}"/>
              </a:ext>
            </a:extLst>
          </p:cNvPr>
          <p:cNvSpPr txBox="1"/>
          <p:nvPr/>
        </p:nvSpPr>
        <p:spPr>
          <a:xfrm>
            <a:off x="10826553" y="5433481"/>
            <a:ext cx="1106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chemeClr val="tx2"/>
                </a:solidFill>
                <a:latin typeface="Franklin Gothic Medium" panose="020B0603020102020204" pitchFamily="34" charset="0"/>
              </a:rPr>
              <a:t>37</a:t>
            </a:r>
          </a:p>
          <a:p>
            <a:pPr algn="ctr"/>
            <a:r>
              <a:rPr lang="hr-HR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meetings</a:t>
            </a:r>
            <a:endParaRPr lang="en-GB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7946E-A801-4A41-9F26-7E7CA6406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2" y="1033247"/>
            <a:ext cx="10840107" cy="45559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11C30D-E19C-4985-9262-CAFFE69ED4B4}"/>
              </a:ext>
            </a:extLst>
          </p:cNvPr>
          <p:cNvSpPr/>
          <p:nvPr/>
        </p:nvSpPr>
        <p:spPr>
          <a:xfrm>
            <a:off x="3230880" y="3771900"/>
            <a:ext cx="3436620" cy="472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9978F-DA41-42D9-8B9C-E391EC8602B3}"/>
              </a:ext>
            </a:extLst>
          </p:cNvPr>
          <p:cNvSpPr txBox="1"/>
          <p:nvPr/>
        </p:nvSpPr>
        <p:spPr>
          <a:xfrm>
            <a:off x="3594470" y="417757"/>
            <a:ext cx="4136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err="1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Chairpersons</a:t>
            </a:r>
            <a:r>
              <a:rPr lang="hr-HR" sz="2800" b="1" dirty="0">
                <a:solidFill>
                  <a:srgbClr val="00549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of TFMM</a:t>
            </a:r>
            <a:endParaRPr lang="en-GB" sz="2800" b="1" dirty="0">
              <a:solidFill>
                <a:srgbClr val="005493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EAA199-E42D-4336-A510-BAE8F02CECA9}"/>
              </a:ext>
            </a:extLst>
          </p:cNvPr>
          <p:cNvGrpSpPr/>
          <p:nvPr/>
        </p:nvGrpSpPr>
        <p:grpSpPr>
          <a:xfrm>
            <a:off x="571500" y="1292408"/>
            <a:ext cx="11691639" cy="5457982"/>
            <a:chOff x="571500" y="1292408"/>
            <a:chExt cx="11691639" cy="54579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85E462-D98E-47A5-A8E9-3E44B655FBDE}"/>
                </a:ext>
              </a:extLst>
            </p:cNvPr>
            <p:cNvGrpSpPr/>
            <p:nvPr/>
          </p:nvGrpSpPr>
          <p:grpSpPr>
            <a:xfrm>
              <a:off x="571500" y="1292408"/>
              <a:ext cx="11691639" cy="5457982"/>
              <a:chOff x="571500" y="1292408"/>
              <a:chExt cx="11691639" cy="545798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9ECB1A3-44D6-433C-88AA-4EAE8E9475D6}"/>
                  </a:ext>
                </a:extLst>
              </p:cNvPr>
              <p:cNvGrpSpPr/>
              <p:nvPr/>
            </p:nvGrpSpPr>
            <p:grpSpPr>
              <a:xfrm>
                <a:off x="571500" y="1292408"/>
                <a:ext cx="11316989" cy="3135700"/>
                <a:chOff x="571500" y="2146300"/>
                <a:chExt cx="11316989" cy="313570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E7DB313-DF00-4D40-A829-4CFF578ADD62}"/>
                    </a:ext>
                  </a:extLst>
                </p:cNvPr>
                <p:cNvGrpSpPr/>
                <p:nvPr/>
              </p:nvGrpSpPr>
              <p:grpSpPr>
                <a:xfrm>
                  <a:off x="571500" y="2146300"/>
                  <a:ext cx="11316989" cy="3135700"/>
                  <a:chOff x="571500" y="2755900"/>
                  <a:chExt cx="11316989" cy="3135700"/>
                </a:xfrm>
              </p:grpSpPr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6E7C6899-AF73-4AE8-9C85-C7E6CECA79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248" r="17243"/>
                  <a:stretch/>
                </p:blipFill>
                <p:spPr>
                  <a:xfrm>
                    <a:off x="6407149" y="2824163"/>
                    <a:ext cx="2654376" cy="1995487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47121AF9-A295-42A2-98D7-D1FBE48237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07550" y="2813050"/>
                    <a:ext cx="2012950" cy="201295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D7A101CE-9167-4134-A738-BFEC3D611A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3415"/>
                  <a:stretch/>
                </p:blipFill>
                <p:spPr>
                  <a:xfrm>
                    <a:off x="749300" y="2813050"/>
                    <a:ext cx="2274558" cy="1980000"/>
                  </a:xfrm>
                  <a:prstGeom prst="rect">
                    <a:avLst/>
                  </a:prstGeom>
                  <a:ln w="127000" cap="rnd">
                    <a:solidFill>
                      <a:srgbClr val="FFFFFF"/>
                    </a:solidFill>
                  </a:ln>
                  <a:effectLst>
                    <a:outerShdw blurRad="76200" dist="95250" dir="10500000" sx="97000" sy="23000" kx="900000" algn="br" rotWithShape="0">
                      <a:srgbClr val="000000">
                        <a:alpha val="2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800000"/>
                    </a:lightRig>
                  </a:scene3d>
                  <a:sp3d contourW="6350">
                    <a:bevelT w="50800" h="16510"/>
                    <a:contourClr>
                      <a:srgbClr val="C0C0C0"/>
                    </a:contourClr>
                  </a:sp3d>
                </p:spPr>
              </p:pic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2B9DAB56-E0E9-421B-9451-9EB4FE87ACE7}"/>
                      </a:ext>
                    </a:extLst>
                  </p:cNvPr>
                  <p:cNvGrpSpPr/>
                  <p:nvPr/>
                </p:nvGrpSpPr>
                <p:grpSpPr>
                  <a:xfrm>
                    <a:off x="3451193" y="2755900"/>
                    <a:ext cx="2149507" cy="2096681"/>
                    <a:chOff x="3076543" y="2749550"/>
                    <a:chExt cx="2149507" cy="2096681"/>
                  </a:xfrm>
                </p:grpSpPr>
                <p:sp>
                  <p:nvSpPr>
                    <p:cNvPr id="11" name="Frame 10">
                      <a:extLst>
                        <a:ext uri="{FF2B5EF4-FFF2-40B4-BE49-F238E27FC236}">
                          <a16:creationId xmlns:a16="http://schemas.microsoft.com/office/drawing/2014/main" id="{73AB6418-686C-4029-B33C-5BEA227D2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6543" y="2749550"/>
                      <a:ext cx="2149507" cy="2096681"/>
                    </a:xfrm>
                    <a:prstGeom prst="fram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EC160050-CE03-4A48-9E09-DCBDFDDFE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2151" y="2895600"/>
                      <a:ext cx="1822450" cy="1778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6" name="Text Placeholder 5">
                    <a:extLst>
                      <a:ext uri="{FF2B5EF4-FFF2-40B4-BE49-F238E27FC236}">
                        <a16:creationId xmlns:a16="http://schemas.microsoft.com/office/drawing/2014/main" id="{0BC6B38A-CF4A-4B36-AF63-E5159DE40AE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71500" y="4730750"/>
                    <a:ext cx="2548928" cy="10985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3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30000"/>
                      </a:lnSpc>
                      <a:spcBef>
                        <a:spcPts val="0"/>
                      </a:spcBef>
                    </a:pPr>
                    <a:r>
                      <a:rPr lang="hr-HR" sz="1800" b="1" dirty="0" err="1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Jürgen</a:t>
                    </a:r>
                    <a:r>
                      <a:rPr lang="hr-H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Schneider</a:t>
                    </a:r>
                  </a:p>
                  <a:p>
                    <a:pPr>
                      <a:lnSpc>
                        <a:spcPct val="130000"/>
                      </a:lnSpc>
                      <a:spcBef>
                        <a:spcPts val="0"/>
                      </a:spcBef>
                    </a:pPr>
                    <a:r>
                      <a:rPr lang="hr-H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2000-2003</a:t>
                    </a:r>
                  </a:p>
                </p:txBody>
              </p:sp>
              <p:sp>
                <p:nvSpPr>
                  <p:cNvPr id="17" name="Text Placeholder 5">
                    <a:extLst>
                      <a:ext uri="{FF2B5EF4-FFF2-40B4-BE49-F238E27FC236}">
                        <a16:creationId xmlns:a16="http://schemas.microsoft.com/office/drawing/2014/main" id="{76B78941-9709-418A-B06F-756D610D4E8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430886" y="4730750"/>
                    <a:ext cx="2548928" cy="10985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3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30000"/>
                      </a:lnSpc>
                      <a:spcBef>
                        <a:spcPts val="0"/>
                      </a:spcBef>
                    </a:pPr>
                    <a:r>
                      <a:rPr lang="hr-H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Richard </a:t>
                    </a:r>
                    <a:r>
                      <a:rPr lang="hr-HR" sz="1800" b="1" dirty="0" err="1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Derwent</a:t>
                    </a:r>
                    <a:endParaRPr lang="hr-HR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lnSpc>
                        <a:spcPct val="130000"/>
                      </a:lnSpc>
                      <a:spcBef>
                        <a:spcPts val="0"/>
                      </a:spcBef>
                    </a:pPr>
                    <a:r>
                      <a:rPr lang="hr-H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2003-2008</a:t>
                    </a:r>
                  </a:p>
                </p:txBody>
              </p:sp>
              <p:sp>
                <p:nvSpPr>
                  <p:cNvPr id="18" name="Text Placeholder 5">
                    <a:extLst>
                      <a:ext uri="{FF2B5EF4-FFF2-40B4-BE49-F238E27FC236}">
                        <a16:creationId xmlns:a16="http://schemas.microsoft.com/office/drawing/2014/main" id="{72B2BC2E-FBF0-48E5-A429-9B17B73E54A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501112" y="4793050"/>
                    <a:ext cx="2548928" cy="10985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3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30000"/>
                      </a:lnSpc>
                      <a:spcBef>
                        <a:spcPts val="0"/>
                      </a:spcBef>
                    </a:pPr>
                    <a:r>
                      <a:rPr lang="hr-H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Laurence </a:t>
                    </a:r>
                    <a:r>
                      <a:rPr lang="hr-HR" sz="1800" b="1" dirty="0" err="1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Rouil</a:t>
                    </a:r>
                    <a:endParaRPr lang="hr-HR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lnSpc>
                        <a:spcPct val="130000"/>
                      </a:lnSpc>
                      <a:spcBef>
                        <a:spcPts val="0"/>
                      </a:spcBef>
                    </a:pPr>
                    <a:r>
                      <a:rPr lang="hr-H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2008-2014</a:t>
                    </a:r>
                  </a:p>
                </p:txBody>
              </p:sp>
              <p:sp>
                <p:nvSpPr>
                  <p:cNvPr id="19" name="Text Placeholder 5">
                    <a:extLst>
                      <a:ext uri="{FF2B5EF4-FFF2-40B4-BE49-F238E27FC236}">
                        <a16:creationId xmlns:a16="http://schemas.microsoft.com/office/drawing/2014/main" id="{F2F8B616-D7B8-4EBE-B1E0-CAEE25C1EF9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339561" y="4787900"/>
                    <a:ext cx="2548928" cy="10985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3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30000"/>
                      </a:lnSpc>
                      <a:spcBef>
                        <a:spcPts val="0"/>
                      </a:spcBef>
                    </a:pPr>
                    <a:r>
                      <a:rPr lang="hr-H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Augustin </a:t>
                    </a:r>
                    <a:r>
                      <a:rPr lang="hr-HR" sz="1800" b="1" dirty="0" err="1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Colette</a:t>
                    </a:r>
                    <a:endParaRPr lang="hr-HR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lnSpc>
                        <a:spcPct val="130000"/>
                      </a:lnSpc>
                      <a:spcBef>
                        <a:spcPts val="0"/>
                      </a:spcBef>
                    </a:pPr>
                    <a:r>
                      <a:rPr lang="hr-H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2013 -</a:t>
                    </a:r>
                  </a:p>
                </p:txBody>
              </p:sp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EAF23F0C-815F-4330-9961-2F2258F711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288" t="6180" r="24607" b="3900"/>
                <a:stretch/>
              </p:blipFill>
              <p:spPr>
                <a:xfrm>
                  <a:off x="3904559" y="2377810"/>
                  <a:ext cx="1304341" cy="1664229"/>
                </a:xfrm>
                <a:prstGeom prst="rect">
                  <a:avLst/>
                </a:prstGeom>
              </p:spPr>
            </p:pic>
          </p:grpSp>
          <p:sp>
            <p:nvSpPr>
              <p:cNvPr id="21" name="Text Placeholder 5">
                <a:extLst>
                  <a:ext uri="{FF2B5EF4-FFF2-40B4-BE49-F238E27FC236}">
                    <a16:creationId xmlns:a16="http://schemas.microsoft.com/office/drawing/2014/main" id="{4898A68C-04A5-4967-87DA-04578650F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7020" y="5651840"/>
                <a:ext cx="2548928" cy="1098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hr-HR" sz="18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Liisa</a:t>
                </a:r>
                <a:r>
                  <a:rPr lang="hr-HR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r-HR" sz="18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Jalkanen</a:t>
                </a:r>
                <a:endParaRPr lang="hr-HR" sz="18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hr-HR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hr-HR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-20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09</a:t>
                </a:r>
                <a:endParaRPr lang="hr-HR" sz="18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28BE9CD-E120-4CE8-81E0-0A4239F5920A}"/>
                  </a:ext>
                </a:extLst>
              </p:cNvPr>
              <p:cNvGrpSpPr/>
              <p:nvPr/>
            </p:nvGrpSpPr>
            <p:grpSpPr>
              <a:xfrm>
                <a:off x="643926" y="4400326"/>
                <a:ext cx="2219924" cy="2096681"/>
                <a:chOff x="643926" y="4400326"/>
                <a:chExt cx="2219924" cy="2096681"/>
              </a:xfrm>
            </p:grpSpPr>
            <p:sp>
              <p:nvSpPr>
                <p:cNvPr id="24" name="Frame 23">
                  <a:extLst>
                    <a:ext uri="{FF2B5EF4-FFF2-40B4-BE49-F238E27FC236}">
                      <a16:creationId xmlns:a16="http://schemas.microsoft.com/office/drawing/2014/main" id="{E5792742-3846-4A7E-84DF-AB8ADFBD8769}"/>
                    </a:ext>
                  </a:extLst>
                </p:cNvPr>
                <p:cNvSpPr/>
                <p:nvPr/>
              </p:nvSpPr>
              <p:spPr>
                <a:xfrm>
                  <a:off x="643926" y="4400326"/>
                  <a:ext cx="2219924" cy="2096681"/>
                </a:xfrm>
                <a:prstGeom prst="fram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BCAF704-398B-4E34-98AA-C24ADB831534}"/>
                    </a:ext>
                  </a:extLst>
                </p:cNvPr>
                <p:cNvSpPr/>
                <p:nvPr/>
              </p:nvSpPr>
              <p:spPr>
                <a:xfrm>
                  <a:off x="815377" y="4546376"/>
                  <a:ext cx="1857974" cy="177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E50E1F8C-76BD-43D2-8C5C-390DEF09B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288" t="6180" r="24607" b="3900"/>
                <a:stretch/>
              </p:blipFill>
              <p:spPr>
                <a:xfrm>
                  <a:off x="1136675" y="4603261"/>
                  <a:ext cx="1259854" cy="1664229"/>
                </a:xfrm>
                <a:prstGeom prst="rect">
                  <a:avLst/>
                </a:prstGeom>
              </p:spPr>
            </p:pic>
          </p:grpSp>
          <p:sp>
            <p:nvSpPr>
              <p:cNvPr id="28" name="Text Placeholder 5">
                <a:extLst>
                  <a:ext uri="{FF2B5EF4-FFF2-40B4-BE49-F238E27FC236}">
                    <a16:creationId xmlns:a16="http://schemas.microsoft.com/office/drawing/2014/main" id="{9B61BBB3-0EBE-4F34-8CBD-FBA8A55D6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2228" y="5636789"/>
                <a:ext cx="2548928" cy="1098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hr-HR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John Miller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hr-HR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2000-2002</a:t>
                </a:r>
              </a:p>
            </p:txBody>
          </p:sp>
          <p:pic>
            <p:nvPicPr>
              <p:cNvPr id="2051" name="Picture 3" descr="Slikovni rezultat za liisa jalkanen">
                <a:hlinkClick r:id="rId6"/>
                <a:extLst>
                  <a:ext uri="{FF2B5EF4-FFF2-40B4-BE49-F238E27FC236}">
                    <a16:creationId xmlns:a16="http://schemas.microsoft.com/office/drawing/2014/main" id="{3D4B29FF-583C-4EBB-A723-2D54C5371F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821" y="4439876"/>
                <a:ext cx="1556414" cy="205116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7F399FD8-428F-4D2C-9B16-3360FF33C6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14211" y="5638983"/>
                <a:ext cx="2548928" cy="1098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hr-HR" sz="18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Oksana</a:t>
                </a:r>
                <a:r>
                  <a:rPr lang="hr-HR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r-HR" sz="18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Tarasova</a:t>
                </a:r>
                <a:endParaRPr lang="hr-HR" sz="18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hr-HR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09 </a:t>
                </a:r>
                <a:r>
                  <a:rPr lang="hr-HR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80FDD1-22AF-405C-8EC7-D461C47DE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76"/>
            <a:stretch/>
          </p:blipFill>
          <p:spPr>
            <a:xfrm>
              <a:off x="8281911" y="4495559"/>
              <a:ext cx="1636776" cy="199548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641923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W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WMO" id="{5DA953FB-6712-48D0-812C-E9021A2A2AC1}" vid="{27574C2C-DA30-471C-B28E-3B2E5662B4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WMO</Template>
  <TotalTime>1151</TotalTime>
  <Words>102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Broadway</vt:lpstr>
      <vt:lpstr>Calibri</vt:lpstr>
      <vt:lpstr>Franklin Gothic Medium</vt:lpstr>
      <vt:lpstr>Giddyup Std</vt:lpstr>
      <vt:lpstr>Gill Sans MT</vt:lpstr>
      <vt:lpstr>Theme WMO</vt:lpstr>
      <vt:lpstr>Sonja Vidič  Meteorological and Hydrological Service Croatia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Vidič</dc:creator>
  <cp:lastModifiedBy>Sonja Vidič</cp:lastModifiedBy>
  <cp:revision>58</cp:revision>
  <dcterms:created xsi:type="dcterms:W3CDTF">2019-05-07T12:42:40Z</dcterms:created>
  <dcterms:modified xsi:type="dcterms:W3CDTF">2019-05-08T09:49:04Z</dcterms:modified>
</cp:coreProperties>
</file>