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8"/>
  </p:notesMasterIdLst>
  <p:handoutMasterIdLst>
    <p:handoutMasterId r:id="rId19"/>
  </p:handoutMasterIdLst>
  <p:sldIdLst>
    <p:sldId id="278" r:id="rId2"/>
    <p:sldId id="363" r:id="rId3"/>
    <p:sldId id="279" r:id="rId4"/>
    <p:sldId id="367" r:id="rId5"/>
    <p:sldId id="435" r:id="rId6"/>
    <p:sldId id="434" r:id="rId7"/>
    <p:sldId id="368" r:id="rId8"/>
    <p:sldId id="430" r:id="rId9"/>
    <p:sldId id="419" r:id="rId10"/>
    <p:sldId id="369" r:id="rId11"/>
    <p:sldId id="429" r:id="rId12"/>
    <p:sldId id="417" r:id="rId13"/>
    <p:sldId id="424" r:id="rId14"/>
    <p:sldId id="425" r:id="rId15"/>
    <p:sldId id="433" r:id="rId16"/>
    <p:sldId id="293" r:id="rId17"/>
  </p:sldIdLst>
  <p:sldSz cx="9144000" cy="6858000" type="screen4x3"/>
  <p:notesSz cx="6669088" cy="9928225"/>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8DA"/>
    <a:srgbClr val="DEE9C9"/>
    <a:srgbClr val="1C4372"/>
    <a:srgbClr val="F6F5EE"/>
    <a:srgbClr val="F8F7F2"/>
    <a:srgbClr val="2E3917"/>
    <a:srgbClr val="003CE6"/>
    <a:srgbClr val="C1E0FF"/>
    <a:srgbClr val="183962"/>
    <a:srgbClr val="A9FD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03" autoAdjust="0"/>
    <p:restoredTop sz="94660"/>
  </p:normalViewPr>
  <p:slideViewPr>
    <p:cSldViewPr>
      <p:cViewPr varScale="1">
        <p:scale>
          <a:sx n="77" d="100"/>
          <a:sy n="77" d="100"/>
        </p:scale>
        <p:origin x="-1594"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BMZ\AERMOD_BMZ_2019\BMZ_AERMOD_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BMZ\&#1056;&#1072;&#1089;&#1087;&#1088;&#1077;&#1076;_analizer_&#1087;&#1086;_&#1085;&#1072;&#1087;&#1088;_&#1074;&#1077;&#1090;&#1088;&#107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BMZ\&#1056;&#1072;&#1089;&#1087;&#1088;&#1077;&#1076;_analizer_&#1087;&#1086;_&#1085;&#1072;&#1087;&#1088;_&#1074;&#1077;&#1090;&#1088;&#107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BMZ\&#1056;&#1072;&#1089;&#1087;&#1088;&#1077;&#1076;_analizer_&#1087;&#1086;_&#1085;&#1072;&#1087;&#1088;_&#1074;&#1077;&#1090;&#1088;&#107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26"/>
  <c:chart>
    <c:view3D>
      <c:rAngAx val="1"/>
    </c:view3D>
    <c:plotArea>
      <c:layout/>
      <c:bar3DChart>
        <c:barDir val="col"/>
        <c:grouping val="clustered"/>
        <c:ser>
          <c:idx val="0"/>
          <c:order val="0"/>
          <c:tx>
            <c:strRef>
              <c:f>'1hr-All Sour'!$H$608</c:f>
              <c:strCache>
                <c:ptCount val="1"/>
                <c:pt idx="0">
                  <c:v>total</c:v>
                </c:pt>
              </c:strCache>
            </c:strRef>
          </c:tx>
          <c:cat>
            <c:strRef>
              <c:f>'1hr-All Sour'!$G$609:$G$610</c:f>
              <c:strCache>
                <c:ptCount val="2"/>
                <c:pt idx="0">
                  <c:v>AVG</c:v>
                </c:pt>
                <c:pt idx="1">
                  <c:v>MAX</c:v>
                </c:pt>
              </c:strCache>
            </c:strRef>
          </c:cat>
          <c:val>
            <c:numRef>
              <c:f>'1hr-All Sour'!$H$609:$H$610</c:f>
              <c:numCache>
                <c:formatCode>0.00</c:formatCode>
                <c:ptCount val="2"/>
                <c:pt idx="0">
                  <c:v>69.418035553633189</c:v>
                </c:pt>
                <c:pt idx="1">
                  <c:v>239.45451</c:v>
                </c:pt>
              </c:numCache>
            </c:numRef>
          </c:val>
        </c:ser>
        <c:ser>
          <c:idx val="1"/>
          <c:order val="1"/>
          <c:tx>
            <c:strRef>
              <c:f>'1hr-All Sour'!$I$608</c:f>
              <c:strCache>
                <c:ptCount val="1"/>
                <c:pt idx="0">
                  <c:v>total industrial</c:v>
                </c:pt>
              </c:strCache>
            </c:strRef>
          </c:tx>
          <c:cat>
            <c:strRef>
              <c:f>'1hr-All Sour'!$G$609:$G$610</c:f>
              <c:strCache>
                <c:ptCount val="2"/>
                <c:pt idx="0">
                  <c:v>AVG</c:v>
                </c:pt>
                <c:pt idx="1">
                  <c:v>MAX</c:v>
                </c:pt>
              </c:strCache>
            </c:strRef>
          </c:cat>
          <c:val>
            <c:numRef>
              <c:f>'1hr-All Sour'!$I$609:$I$610</c:f>
              <c:numCache>
                <c:formatCode>0.00</c:formatCode>
                <c:ptCount val="2"/>
                <c:pt idx="0">
                  <c:v>66.025415432525946</c:v>
                </c:pt>
                <c:pt idx="1">
                  <c:v>235.15</c:v>
                </c:pt>
              </c:numCache>
            </c:numRef>
          </c:val>
        </c:ser>
        <c:ser>
          <c:idx val="2"/>
          <c:order val="2"/>
          <c:tx>
            <c:strRef>
              <c:f>'1hr-All Sour'!$J$608</c:f>
              <c:strCache>
                <c:ptCount val="1"/>
                <c:pt idx="0">
                  <c:v>mobile sources</c:v>
                </c:pt>
              </c:strCache>
            </c:strRef>
          </c:tx>
          <c:cat>
            <c:strRef>
              <c:f>'1hr-All Sour'!$G$609:$G$610</c:f>
              <c:strCache>
                <c:ptCount val="2"/>
                <c:pt idx="0">
                  <c:v>AVG</c:v>
                </c:pt>
                <c:pt idx="1">
                  <c:v>MAX</c:v>
                </c:pt>
              </c:strCache>
            </c:strRef>
          </c:cat>
          <c:val>
            <c:numRef>
              <c:f>'1hr-All Sour'!$J$609:$J$610</c:f>
              <c:numCache>
                <c:formatCode>0.00</c:formatCode>
                <c:ptCount val="2"/>
                <c:pt idx="0">
                  <c:v>15.169452422145326</c:v>
                </c:pt>
                <c:pt idx="1">
                  <c:v>32.732350000000018</c:v>
                </c:pt>
              </c:numCache>
            </c:numRef>
          </c:val>
        </c:ser>
        <c:ser>
          <c:idx val="3"/>
          <c:order val="3"/>
          <c:tx>
            <c:strRef>
              <c:f>'1hr-All Sour'!$K$608</c:f>
              <c:strCache>
                <c:ptCount val="1"/>
                <c:pt idx="0">
                  <c:v>Steel Works</c:v>
                </c:pt>
              </c:strCache>
            </c:strRef>
          </c:tx>
          <c:cat>
            <c:strRef>
              <c:f>'1hr-All Sour'!$G$609:$G$610</c:f>
              <c:strCache>
                <c:ptCount val="2"/>
                <c:pt idx="0">
                  <c:v>AVG</c:v>
                </c:pt>
                <c:pt idx="1">
                  <c:v>MAX</c:v>
                </c:pt>
              </c:strCache>
            </c:strRef>
          </c:cat>
          <c:val>
            <c:numRef>
              <c:f>'1hr-All Sour'!$K$609:$K$610</c:f>
              <c:numCache>
                <c:formatCode>0.00</c:formatCode>
                <c:ptCount val="2"/>
                <c:pt idx="0">
                  <c:v>38.541345155709365</c:v>
                </c:pt>
                <c:pt idx="1">
                  <c:v>161.54051999999999</c:v>
                </c:pt>
              </c:numCache>
            </c:numRef>
          </c:val>
        </c:ser>
        <c:shape val="box"/>
        <c:axId val="71763840"/>
        <c:axId val="71765376"/>
        <c:axId val="0"/>
      </c:bar3DChart>
      <c:catAx>
        <c:axId val="71763840"/>
        <c:scaling>
          <c:orientation val="minMax"/>
        </c:scaling>
        <c:axPos val="b"/>
        <c:tickLblPos val="nextTo"/>
        <c:crossAx val="71765376"/>
        <c:crosses val="autoZero"/>
        <c:auto val="1"/>
        <c:lblAlgn val="ctr"/>
        <c:lblOffset val="100"/>
      </c:catAx>
      <c:valAx>
        <c:axId val="71765376"/>
        <c:scaling>
          <c:orientation val="minMax"/>
        </c:scaling>
        <c:axPos val="l"/>
        <c:majorGridlines/>
        <c:numFmt formatCode="0" sourceLinked="0"/>
        <c:tickLblPos val="nextTo"/>
        <c:crossAx val="71763840"/>
        <c:crosses val="autoZero"/>
        <c:crossBetween val="between"/>
      </c:valAx>
    </c:plotArea>
    <c:legend>
      <c:legendPos val="r"/>
      <c:layout/>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26"/>
  <c:chart>
    <c:plotArea>
      <c:layout>
        <c:manualLayout>
          <c:layoutTarget val="inner"/>
          <c:xMode val="edge"/>
          <c:yMode val="edge"/>
          <c:x val="8.4301247235364932E-2"/>
          <c:y val="9.3871608947619173E-2"/>
          <c:w val="0.59624196272758667"/>
          <c:h val="0.79498928363678345"/>
        </c:manualLayout>
      </c:layout>
      <c:radarChart>
        <c:radarStyle val="marker"/>
        <c:ser>
          <c:idx val="0"/>
          <c:order val="0"/>
          <c:tx>
            <c:strRef>
              <c:f>кольцевая!$C$14</c:f>
              <c:strCache>
                <c:ptCount val="1"/>
                <c:pt idx="0">
                  <c:v>Avg</c:v>
                </c:pt>
              </c:strCache>
            </c:strRef>
          </c:tx>
          <c:marker>
            <c:symbol val="diamond"/>
            <c:size val="10"/>
          </c:marker>
          <c:cat>
            <c:strRef>
              <c:f>кольцевая!$B$15:$B$22</c:f>
              <c:strCache>
                <c:ptCount val="8"/>
                <c:pt idx="0">
                  <c:v>N</c:v>
                </c:pt>
                <c:pt idx="1">
                  <c:v>NE</c:v>
                </c:pt>
                <c:pt idx="2">
                  <c:v>E</c:v>
                </c:pt>
                <c:pt idx="3">
                  <c:v>SE</c:v>
                </c:pt>
                <c:pt idx="4">
                  <c:v>S</c:v>
                </c:pt>
                <c:pt idx="5">
                  <c:v>SW</c:v>
                </c:pt>
                <c:pt idx="6">
                  <c:v>W</c:v>
                </c:pt>
                <c:pt idx="7">
                  <c:v>NW</c:v>
                </c:pt>
              </c:strCache>
            </c:strRef>
          </c:cat>
          <c:val>
            <c:numRef>
              <c:f>кольцевая!$C$15:$C$22</c:f>
              <c:numCache>
                <c:formatCode>General</c:formatCode>
                <c:ptCount val="8"/>
                <c:pt idx="0">
                  <c:v>20.537234070221029</c:v>
                </c:pt>
                <c:pt idx="1">
                  <c:v>21.367263955892554</c:v>
                </c:pt>
                <c:pt idx="2">
                  <c:v>22.720929691725097</c:v>
                </c:pt>
                <c:pt idx="3">
                  <c:v>26.370615149456604</c:v>
                </c:pt>
                <c:pt idx="4">
                  <c:v>29.440822883294974</c:v>
                </c:pt>
                <c:pt idx="5">
                  <c:v>25.81210507391118</c:v>
                </c:pt>
                <c:pt idx="6">
                  <c:v>20.147919599999874</c:v>
                </c:pt>
                <c:pt idx="7">
                  <c:v>17.500251466890326</c:v>
                </c:pt>
              </c:numCache>
            </c:numRef>
          </c:val>
        </c:ser>
        <c:ser>
          <c:idx val="1"/>
          <c:order val="1"/>
          <c:tx>
            <c:strRef>
              <c:f>кольцевая!$D$14</c:f>
              <c:strCache>
                <c:ptCount val="1"/>
                <c:pt idx="0">
                  <c:v>Min</c:v>
                </c:pt>
              </c:strCache>
            </c:strRef>
          </c:tx>
          <c:marker>
            <c:symbol val="circle"/>
            <c:size val="10"/>
          </c:marker>
          <c:cat>
            <c:strRef>
              <c:f>кольцевая!$B$15:$B$22</c:f>
              <c:strCache>
                <c:ptCount val="8"/>
                <c:pt idx="0">
                  <c:v>N</c:v>
                </c:pt>
                <c:pt idx="1">
                  <c:v>NE</c:v>
                </c:pt>
                <c:pt idx="2">
                  <c:v>E</c:v>
                </c:pt>
                <c:pt idx="3">
                  <c:v>SE</c:v>
                </c:pt>
                <c:pt idx="4">
                  <c:v>S</c:v>
                </c:pt>
                <c:pt idx="5">
                  <c:v>SW</c:v>
                </c:pt>
                <c:pt idx="6">
                  <c:v>W</c:v>
                </c:pt>
                <c:pt idx="7">
                  <c:v>NW</c:v>
                </c:pt>
              </c:strCache>
            </c:strRef>
          </c:cat>
          <c:val>
            <c:numRef>
              <c:f>кольцевая!$D$15:$D$22</c:f>
              <c:numCache>
                <c:formatCode>General</c:formatCode>
                <c:ptCount val="8"/>
                <c:pt idx="0">
                  <c:v>1.3</c:v>
                </c:pt>
                <c:pt idx="1">
                  <c:v>2.8</c:v>
                </c:pt>
                <c:pt idx="2">
                  <c:v>3.2</c:v>
                </c:pt>
                <c:pt idx="3">
                  <c:v>2.6</c:v>
                </c:pt>
                <c:pt idx="4">
                  <c:v>2.6</c:v>
                </c:pt>
                <c:pt idx="5">
                  <c:v>2.4</c:v>
                </c:pt>
                <c:pt idx="6">
                  <c:v>2</c:v>
                </c:pt>
                <c:pt idx="7">
                  <c:v>1.3</c:v>
                </c:pt>
              </c:numCache>
            </c:numRef>
          </c:val>
        </c:ser>
        <c:ser>
          <c:idx val="2"/>
          <c:order val="2"/>
          <c:tx>
            <c:strRef>
              <c:f>кольцевая!$E$14</c:f>
              <c:strCache>
                <c:ptCount val="1"/>
                <c:pt idx="0">
                  <c:v>Max</c:v>
                </c:pt>
              </c:strCache>
            </c:strRef>
          </c:tx>
          <c:marker>
            <c:symbol val="triangle"/>
            <c:size val="10"/>
          </c:marker>
          <c:cat>
            <c:strRef>
              <c:f>кольцевая!$B$15:$B$22</c:f>
              <c:strCache>
                <c:ptCount val="8"/>
                <c:pt idx="0">
                  <c:v>N</c:v>
                </c:pt>
                <c:pt idx="1">
                  <c:v>NE</c:v>
                </c:pt>
                <c:pt idx="2">
                  <c:v>E</c:v>
                </c:pt>
                <c:pt idx="3">
                  <c:v>SE</c:v>
                </c:pt>
                <c:pt idx="4">
                  <c:v>S</c:v>
                </c:pt>
                <c:pt idx="5">
                  <c:v>SW</c:v>
                </c:pt>
                <c:pt idx="6">
                  <c:v>W</c:v>
                </c:pt>
                <c:pt idx="7">
                  <c:v>NW</c:v>
                </c:pt>
              </c:strCache>
            </c:strRef>
          </c:cat>
          <c:val>
            <c:numRef>
              <c:f>кольцевая!$E$15:$E$22</c:f>
              <c:numCache>
                <c:formatCode>General</c:formatCode>
                <c:ptCount val="8"/>
                <c:pt idx="0">
                  <c:v>114.7</c:v>
                </c:pt>
                <c:pt idx="1">
                  <c:v>88.9</c:v>
                </c:pt>
                <c:pt idx="2">
                  <c:v>80.400000000000006</c:v>
                </c:pt>
                <c:pt idx="3">
                  <c:v>80.400000000000006</c:v>
                </c:pt>
                <c:pt idx="4">
                  <c:v>80.400000000000006</c:v>
                </c:pt>
                <c:pt idx="5">
                  <c:v>114.7</c:v>
                </c:pt>
                <c:pt idx="6">
                  <c:v>114.7</c:v>
                </c:pt>
                <c:pt idx="7">
                  <c:v>88.9</c:v>
                </c:pt>
              </c:numCache>
            </c:numRef>
          </c:val>
        </c:ser>
        <c:axId val="71828224"/>
        <c:axId val="71829760"/>
      </c:radarChart>
      <c:catAx>
        <c:axId val="71828224"/>
        <c:scaling>
          <c:orientation val="minMax"/>
        </c:scaling>
        <c:axPos val="b"/>
        <c:majorGridlines/>
        <c:tickLblPos val="nextTo"/>
        <c:crossAx val="71829760"/>
        <c:crosses val="autoZero"/>
        <c:auto val="1"/>
        <c:lblAlgn val="ctr"/>
        <c:lblOffset val="100"/>
      </c:catAx>
      <c:valAx>
        <c:axId val="71829760"/>
        <c:scaling>
          <c:orientation val="minMax"/>
        </c:scaling>
        <c:axPos val="l"/>
        <c:majorGridlines/>
        <c:numFmt formatCode="General" sourceLinked="1"/>
        <c:tickLblPos val="nextTo"/>
        <c:crossAx val="71828224"/>
        <c:crosses val="autoZero"/>
        <c:crossBetween val="between"/>
      </c:valAx>
      <c:spPr>
        <a:solidFill>
          <a:schemeClr val="bg1">
            <a:lumMod val="85000"/>
          </a:schemeClr>
        </a:solidFill>
      </c:spPr>
    </c:plotArea>
    <c:legend>
      <c:legendPos val="r"/>
      <c:layout>
        <c:manualLayout>
          <c:xMode val="edge"/>
          <c:yMode val="edge"/>
          <c:x val="0.78037065209087775"/>
          <c:y val="0.37896431004441011"/>
          <c:w val="0.20155037840089854"/>
          <c:h val="0.22937272280059032"/>
        </c:manualLayout>
      </c:layout>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34"/>
  <c:chart>
    <c:plotArea>
      <c:layout>
        <c:manualLayout>
          <c:layoutTarget val="inner"/>
          <c:xMode val="edge"/>
          <c:yMode val="edge"/>
          <c:x val="0.1268947771621419"/>
          <c:y val="2.8828627053661349E-2"/>
          <c:w val="0.83754991613834628"/>
          <c:h val="0.70259412244070274"/>
        </c:manualLayout>
      </c:layout>
      <c:lineChart>
        <c:grouping val="standard"/>
        <c:ser>
          <c:idx val="0"/>
          <c:order val="0"/>
          <c:tx>
            <c:strRef>
              <c:f>гистограммы!$K$3</c:f>
              <c:strCache>
                <c:ptCount val="1"/>
                <c:pt idx="0">
                  <c:v>NE</c:v>
                </c:pt>
              </c:strCache>
            </c:strRef>
          </c:tx>
          <c:marker>
            <c:symbol val="none"/>
          </c:marker>
          <c:cat>
            <c:strRef>
              <c:f>гистограммы!$J$4:$J$16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гистограммы!$K$4:$K$16</c:f>
              <c:numCache>
                <c:formatCode>General</c:formatCode>
                <c:ptCount val="13"/>
                <c:pt idx="0">
                  <c:v>0</c:v>
                </c:pt>
                <c:pt idx="1">
                  <c:v>21</c:v>
                </c:pt>
                <c:pt idx="2">
                  <c:v>233</c:v>
                </c:pt>
                <c:pt idx="3">
                  <c:v>501</c:v>
                </c:pt>
                <c:pt idx="4">
                  <c:v>414</c:v>
                </c:pt>
                <c:pt idx="5">
                  <c:v>167</c:v>
                </c:pt>
                <c:pt idx="6">
                  <c:v>87</c:v>
                </c:pt>
                <c:pt idx="7">
                  <c:v>8</c:v>
                </c:pt>
                <c:pt idx="8">
                  <c:v>15</c:v>
                </c:pt>
                <c:pt idx="9">
                  <c:v>1</c:v>
                </c:pt>
                <c:pt idx="10">
                  <c:v>4</c:v>
                </c:pt>
                <c:pt idx="11">
                  <c:v>0</c:v>
                </c:pt>
                <c:pt idx="12">
                  <c:v>0</c:v>
                </c:pt>
              </c:numCache>
            </c:numRef>
          </c:val>
        </c:ser>
        <c:ser>
          <c:idx val="1"/>
          <c:order val="1"/>
          <c:tx>
            <c:strRef>
              <c:f>гистограммы!$L$3</c:f>
              <c:strCache>
                <c:ptCount val="1"/>
                <c:pt idx="0">
                  <c:v>SE</c:v>
                </c:pt>
              </c:strCache>
            </c:strRef>
          </c:tx>
          <c:marker>
            <c:symbol val="none"/>
          </c:marker>
          <c:cat>
            <c:strRef>
              <c:f>гистограммы!$J$4:$J$16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гистограммы!$L$4:$L$16</c:f>
              <c:numCache>
                <c:formatCode>General</c:formatCode>
                <c:ptCount val="13"/>
                <c:pt idx="0">
                  <c:v>0</c:v>
                </c:pt>
                <c:pt idx="1">
                  <c:v>21</c:v>
                </c:pt>
                <c:pt idx="2">
                  <c:v>95</c:v>
                </c:pt>
                <c:pt idx="3">
                  <c:v>935</c:v>
                </c:pt>
                <c:pt idx="4">
                  <c:v>1091</c:v>
                </c:pt>
                <c:pt idx="5">
                  <c:v>391</c:v>
                </c:pt>
                <c:pt idx="6">
                  <c:v>241</c:v>
                </c:pt>
                <c:pt idx="7">
                  <c:v>80</c:v>
                </c:pt>
                <c:pt idx="8">
                  <c:v>65</c:v>
                </c:pt>
                <c:pt idx="9">
                  <c:v>15</c:v>
                </c:pt>
                <c:pt idx="10">
                  <c:v>10</c:v>
                </c:pt>
                <c:pt idx="11">
                  <c:v>0</c:v>
                </c:pt>
                <c:pt idx="12">
                  <c:v>0</c:v>
                </c:pt>
              </c:numCache>
            </c:numRef>
          </c:val>
        </c:ser>
        <c:ser>
          <c:idx val="2"/>
          <c:order val="2"/>
          <c:tx>
            <c:strRef>
              <c:f>гистограммы!$M$3</c:f>
              <c:strCache>
                <c:ptCount val="1"/>
                <c:pt idx="0">
                  <c:v>SW</c:v>
                </c:pt>
              </c:strCache>
            </c:strRef>
          </c:tx>
          <c:marker>
            <c:symbol val="none"/>
          </c:marker>
          <c:cat>
            <c:strRef>
              <c:f>гистограммы!$J$4:$J$16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гистограммы!$M$4:$M$16</c:f>
              <c:numCache>
                <c:formatCode>General</c:formatCode>
                <c:ptCount val="13"/>
                <c:pt idx="0">
                  <c:v>0</c:v>
                </c:pt>
                <c:pt idx="1">
                  <c:v>37</c:v>
                </c:pt>
                <c:pt idx="2">
                  <c:v>192</c:v>
                </c:pt>
                <c:pt idx="3">
                  <c:v>883</c:v>
                </c:pt>
                <c:pt idx="4">
                  <c:v>576</c:v>
                </c:pt>
                <c:pt idx="5">
                  <c:v>427</c:v>
                </c:pt>
                <c:pt idx="6">
                  <c:v>170</c:v>
                </c:pt>
                <c:pt idx="7">
                  <c:v>124</c:v>
                </c:pt>
                <c:pt idx="8">
                  <c:v>47</c:v>
                </c:pt>
                <c:pt idx="9">
                  <c:v>39</c:v>
                </c:pt>
                <c:pt idx="10">
                  <c:v>6</c:v>
                </c:pt>
                <c:pt idx="11">
                  <c:v>0</c:v>
                </c:pt>
                <c:pt idx="12">
                  <c:v>2</c:v>
                </c:pt>
              </c:numCache>
            </c:numRef>
          </c:val>
        </c:ser>
        <c:ser>
          <c:idx val="3"/>
          <c:order val="3"/>
          <c:tx>
            <c:strRef>
              <c:f>гистограммы!$N$3</c:f>
              <c:strCache>
                <c:ptCount val="1"/>
                <c:pt idx="0">
                  <c:v>NW</c:v>
                </c:pt>
              </c:strCache>
            </c:strRef>
          </c:tx>
          <c:marker>
            <c:symbol val="none"/>
          </c:marker>
          <c:cat>
            <c:strRef>
              <c:f>гистограммы!$J$4:$J$16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гистограммы!$N$4:$N$16</c:f>
              <c:numCache>
                <c:formatCode>General</c:formatCode>
                <c:ptCount val="13"/>
                <c:pt idx="0">
                  <c:v>0</c:v>
                </c:pt>
                <c:pt idx="1">
                  <c:v>162</c:v>
                </c:pt>
                <c:pt idx="2">
                  <c:v>523</c:v>
                </c:pt>
                <c:pt idx="3">
                  <c:v>1012</c:v>
                </c:pt>
                <c:pt idx="4">
                  <c:v>409</c:v>
                </c:pt>
                <c:pt idx="5">
                  <c:v>151</c:v>
                </c:pt>
                <c:pt idx="6">
                  <c:v>62</c:v>
                </c:pt>
                <c:pt idx="7">
                  <c:v>31</c:v>
                </c:pt>
                <c:pt idx="8">
                  <c:v>21</c:v>
                </c:pt>
                <c:pt idx="9">
                  <c:v>11</c:v>
                </c:pt>
                <c:pt idx="10">
                  <c:v>4</c:v>
                </c:pt>
                <c:pt idx="11">
                  <c:v>0</c:v>
                </c:pt>
                <c:pt idx="12">
                  <c:v>0</c:v>
                </c:pt>
              </c:numCache>
            </c:numRef>
          </c:val>
        </c:ser>
        <c:marker val="1"/>
        <c:axId val="72224768"/>
        <c:axId val="72226304"/>
      </c:lineChart>
      <c:catAx>
        <c:axId val="72224768"/>
        <c:scaling>
          <c:orientation val="minMax"/>
        </c:scaling>
        <c:axPos val="b"/>
        <c:tickLblPos val="nextTo"/>
        <c:crossAx val="72226304"/>
        <c:crosses val="autoZero"/>
        <c:auto val="1"/>
        <c:lblAlgn val="ctr"/>
        <c:lblOffset val="100"/>
      </c:catAx>
      <c:valAx>
        <c:axId val="72226304"/>
        <c:scaling>
          <c:orientation val="minMax"/>
        </c:scaling>
        <c:axPos val="l"/>
        <c:majorGridlines/>
        <c:numFmt formatCode="General" sourceLinked="1"/>
        <c:tickLblPos val="nextTo"/>
        <c:crossAx val="72224768"/>
        <c:crosses val="autoZero"/>
        <c:crossBetween val="between"/>
      </c:valAx>
    </c:plotArea>
    <c:legend>
      <c:legendPos val="b"/>
      <c:layout/>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plotArea>
      <c:layout>
        <c:manualLayout>
          <c:layoutTarget val="inner"/>
          <c:xMode val="edge"/>
          <c:yMode val="edge"/>
          <c:x val="0.13251734339645999"/>
          <c:y val="2.8828627053661349E-2"/>
          <c:w val="0.816849852872507"/>
          <c:h val="0.70259412244070274"/>
        </c:manualLayout>
      </c:layout>
      <c:lineChart>
        <c:grouping val="standard"/>
        <c:ser>
          <c:idx val="0"/>
          <c:order val="0"/>
          <c:tx>
            <c:strRef>
              <c:f>гистограммы!$P$3</c:f>
              <c:strCache>
                <c:ptCount val="1"/>
                <c:pt idx="0">
                  <c:v>N</c:v>
                </c:pt>
              </c:strCache>
            </c:strRef>
          </c:tx>
          <c:marker>
            <c:symbol val="none"/>
          </c:marker>
          <c:cat>
            <c:strRef>
              <c:f>гистограммы!$O$4:$O$16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гистограммы!$P$4:$P$16</c:f>
              <c:numCache>
                <c:formatCode>General</c:formatCode>
                <c:ptCount val="13"/>
                <c:pt idx="0">
                  <c:v>0</c:v>
                </c:pt>
                <c:pt idx="1">
                  <c:v>139</c:v>
                </c:pt>
                <c:pt idx="2">
                  <c:v>358</c:v>
                </c:pt>
                <c:pt idx="3">
                  <c:v>820</c:v>
                </c:pt>
                <c:pt idx="4">
                  <c:v>538</c:v>
                </c:pt>
                <c:pt idx="5">
                  <c:v>285</c:v>
                </c:pt>
                <c:pt idx="6">
                  <c:v>85</c:v>
                </c:pt>
                <c:pt idx="7">
                  <c:v>44</c:v>
                </c:pt>
                <c:pt idx="8">
                  <c:v>22</c:v>
                </c:pt>
                <c:pt idx="9">
                  <c:v>9</c:v>
                </c:pt>
                <c:pt idx="10">
                  <c:v>6</c:v>
                </c:pt>
                <c:pt idx="11">
                  <c:v>0</c:v>
                </c:pt>
                <c:pt idx="12">
                  <c:v>1</c:v>
                </c:pt>
              </c:numCache>
            </c:numRef>
          </c:val>
        </c:ser>
        <c:ser>
          <c:idx val="1"/>
          <c:order val="1"/>
          <c:tx>
            <c:strRef>
              <c:f>гистограммы!$Q$3</c:f>
              <c:strCache>
                <c:ptCount val="1"/>
                <c:pt idx="0">
                  <c:v>E</c:v>
                </c:pt>
              </c:strCache>
            </c:strRef>
          </c:tx>
          <c:marker>
            <c:symbol val="none"/>
          </c:marker>
          <c:cat>
            <c:strRef>
              <c:f>гистограммы!$O$4:$O$16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гистограммы!$Q$4:$Q$16</c:f>
              <c:numCache>
                <c:formatCode>General</c:formatCode>
                <c:ptCount val="13"/>
                <c:pt idx="0">
                  <c:v>0</c:v>
                </c:pt>
                <c:pt idx="1">
                  <c:v>5</c:v>
                </c:pt>
                <c:pt idx="2">
                  <c:v>124</c:v>
                </c:pt>
                <c:pt idx="3">
                  <c:v>770</c:v>
                </c:pt>
                <c:pt idx="4">
                  <c:v>592</c:v>
                </c:pt>
                <c:pt idx="5">
                  <c:v>249</c:v>
                </c:pt>
                <c:pt idx="6">
                  <c:v>47</c:v>
                </c:pt>
                <c:pt idx="7">
                  <c:v>27</c:v>
                </c:pt>
                <c:pt idx="8">
                  <c:v>22</c:v>
                </c:pt>
                <c:pt idx="9">
                  <c:v>11</c:v>
                </c:pt>
                <c:pt idx="10">
                  <c:v>2</c:v>
                </c:pt>
                <c:pt idx="11">
                  <c:v>0</c:v>
                </c:pt>
                <c:pt idx="12">
                  <c:v>0</c:v>
                </c:pt>
              </c:numCache>
            </c:numRef>
          </c:val>
        </c:ser>
        <c:ser>
          <c:idx val="2"/>
          <c:order val="2"/>
          <c:tx>
            <c:strRef>
              <c:f>гистограммы!$R$3</c:f>
              <c:strCache>
                <c:ptCount val="1"/>
                <c:pt idx="0">
                  <c:v>S</c:v>
                </c:pt>
              </c:strCache>
            </c:strRef>
          </c:tx>
          <c:marker>
            <c:symbol val="none"/>
          </c:marker>
          <c:cat>
            <c:strRef>
              <c:f>гистограммы!$O$4:$O$16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гистограммы!$R$4:$R$16</c:f>
              <c:numCache>
                <c:formatCode>General</c:formatCode>
                <c:ptCount val="13"/>
                <c:pt idx="0">
                  <c:v>0</c:v>
                </c:pt>
                <c:pt idx="1">
                  <c:v>16</c:v>
                </c:pt>
                <c:pt idx="2">
                  <c:v>58</c:v>
                </c:pt>
                <c:pt idx="3">
                  <c:v>573</c:v>
                </c:pt>
                <c:pt idx="4">
                  <c:v>623</c:v>
                </c:pt>
                <c:pt idx="5">
                  <c:v>451</c:v>
                </c:pt>
                <c:pt idx="6">
                  <c:v>261</c:v>
                </c:pt>
                <c:pt idx="7">
                  <c:v>127</c:v>
                </c:pt>
                <c:pt idx="8">
                  <c:v>45</c:v>
                </c:pt>
                <c:pt idx="9">
                  <c:v>30</c:v>
                </c:pt>
                <c:pt idx="10">
                  <c:v>1</c:v>
                </c:pt>
                <c:pt idx="11">
                  <c:v>0</c:v>
                </c:pt>
                <c:pt idx="12">
                  <c:v>0</c:v>
                </c:pt>
              </c:numCache>
            </c:numRef>
          </c:val>
        </c:ser>
        <c:ser>
          <c:idx val="3"/>
          <c:order val="3"/>
          <c:tx>
            <c:strRef>
              <c:f>гистограммы!$S$3</c:f>
              <c:strCache>
                <c:ptCount val="1"/>
                <c:pt idx="0">
                  <c:v>W</c:v>
                </c:pt>
              </c:strCache>
            </c:strRef>
          </c:tx>
          <c:marker>
            <c:symbol val="none"/>
          </c:marker>
          <c:cat>
            <c:strRef>
              <c:f>гистограммы!$O$4:$O$16</c:f>
              <c:strCache>
                <c:ptCount val="13"/>
                <c:pt idx="0">
                  <c:v>0</c:v>
                </c:pt>
                <c:pt idx="1">
                  <c:v>5</c:v>
                </c:pt>
                <c:pt idx="2">
                  <c:v>10</c:v>
                </c:pt>
                <c:pt idx="3">
                  <c:v>20</c:v>
                </c:pt>
                <c:pt idx="4">
                  <c:v>30</c:v>
                </c:pt>
                <c:pt idx="5">
                  <c:v>40</c:v>
                </c:pt>
                <c:pt idx="6">
                  <c:v>50</c:v>
                </c:pt>
                <c:pt idx="7">
                  <c:v>60</c:v>
                </c:pt>
                <c:pt idx="8">
                  <c:v>70</c:v>
                </c:pt>
                <c:pt idx="9">
                  <c:v>80</c:v>
                </c:pt>
                <c:pt idx="10">
                  <c:v>90</c:v>
                </c:pt>
                <c:pt idx="11">
                  <c:v>100</c:v>
                </c:pt>
                <c:pt idx="12">
                  <c:v>Other</c:v>
                </c:pt>
              </c:strCache>
            </c:strRef>
          </c:cat>
          <c:val>
            <c:numRef>
              <c:f>гистограммы!$S$4:$S$16</c:f>
              <c:numCache>
                <c:formatCode>General</c:formatCode>
                <c:ptCount val="13"/>
                <c:pt idx="0">
                  <c:v>0</c:v>
                </c:pt>
                <c:pt idx="1">
                  <c:v>84</c:v>
                </c:pt>
                <c:pt idx="2">
                  <c:v>472</c:v>
                </c:pt>
                <c:pt idx="3">
                  <c:v>984</c:v>
                </c:pt>
                <c:pt idx="4">
                  <c:v>562</c:v>
                </c:pt>
                <c:pt idx="5">
                  <c:v>224</c:v>
                </c:pt>
                <c:pt idx="6">
                  <c:v>58</c:v>
                </c:pt>
                <c:pt idx="7">
                  <c:v>34</c:v>
                </c:pt>
                <c:pt idx="8">
                  <c:v>25</c:v>
                </c:pt>
                <c:pt idx="9">
                  <c:v>42</c:v>
                </c:pt>
                <c:pt idx="10">
                  <c:v>3</c:v>
                </c:pt>
                <c:pt idx="11">
                  <c:v>0</c:v>
                </c:pt>
                <c:pt idx="12">
                  <c:v>12</c:v>
                </c:pt>
              </c:numCache>
            </c:numRef>
          </c:val>
        </c:ser>
        <c:marker val="1"/>
        <c:axId val="72272896"/>
        <c:axId val="72282880"/>
      </c:lineChart>
      <c:catAx>
        <c:axId val="72272896"/>
        <c:scaling>
          <c:orientation val="minMax"/>
        </c:scaling>
        <c:axPos val="b"/>
        <c:tickLblPos val="nextTo"/>
        <c:crossAx val="72282880"/>
        <c:crosses val="autoZero"/>
        <c:auto val="1"/>
        <c:lblAlgn val="ctr"/>
        <c:lblOffset val="100"/>
      </c:catAx>
      <c:valAx>
        <c:axId val="72282880"/>
        <c:scaling>
          <c:orientation val="minMax"/>
        </c:scaling>
        <c:axPos val="l"/>
        <c:majorGridlines/>
        <c:numFmt formatCode="General" sourceLinked="1"/>
        <c:tickLblPos val="nextTo"/>
        <c:crossAx val="72272896"/>
        <c:crosses val="autoZero"/>
        <c:crossBetween val="between"/>
      </c:valAx>
    </c:plotArea>
    <c:legend>
      <c:legendPos val="b"/>
      <c:layout/>
    </c:legend>
    <c:plotVisOnly val="1"/>
  </c:chart>
  <c:spPr>
    <a:solidFill>
      <a:schemeClr val="lt1"/>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ru-RU"/>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89626" cy="496967"/>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777902" y="0"/>
            <a:ext cx="2889626" cy="496967"/>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166AB5-B550-4AF3-AA7F-C950E6CA8745}" type="datetimeFigureOut">
              <a:rPr lang="ru-RU"/>
              <a:pPr>
                <a:defRPr/>
              </a:pPr>
              <a:t>22/05/19</a:t>
            </a:fld>
            <a:endParaRPr lang="ru-RU"/>
          </a:p>
        </p:txBody>
      </p:sp>
      <p:sp>
        <p:nvSpPr>
          <p:cNvPr id="4" name="Нижний колонтитул 3"/>
          <p:cNvSpPr>
            <a:spLocks noGrp="1"/>
          </p:cNvSpPr>
          <p:nvPr>
            <p:ph type="ftr" sz="quarter" idx="2"/>
          </p:nvPr>
        </p:nvSpPr>
        <p:spPr>
          <a:xfrm>
            <a:off x="1" y="9429671"/>
            <a:ext cx="2889626" cy="49696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777902" y="9429671"/>
            <a:ext cx="2889626" cy="49696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973F66B-F828-4466-8109-FCBED32D270D}"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89626" cy="496967"/>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777902" y="0"/>
            <a:ext cx="2889626" cy="496967"/>
          </a:xfrm>
          <a:prstGeom prst="rect">
            <a:avLst/>
          </a:prstGeom>
        </p:spPr>
        <p:txBody>
          <a:bodyPr vert="horz" lIns="91440" tIns="45720" rIns="91440" bIns="45720" rtlCol="0"/>
          <a:lstStyle>
            <a:lvl1pPr algn="r">
              <a:defRPr sz="1200"/>
            </a:lvl1pPr>
          </a:lstStyle>
          <a:p>
            <a:pPr>
              <a:defRPr/>
            </a:pPr>
            <a:fld id="{ED70DAB0-8E11-488D-AEAF-81E72984B6D0}" type="datetimeFigureOut">
              <a:rPr lang="ru-RU"/>
              <a:pPr>
                <a:defRPr/>
              </a:pPr>
              <a:t>22/05/19</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66597" y="4715629"/>
            <a:ext cx="5335895" cy="4467939"/>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9671"/>
            <a:ext cx="2889626" cy="496966"/>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777902" y="9429671"/>
            <a:ext cx="2889626" cy="496966"/>
          </a:xfrm>
          <a:prstGeom prst="rect">
            <a:avLst/>
          </a:prstGeom>
        </p:spPr>
        <p:txBody>
          <a:bodyPr vert="horz" lIns="91440" tIns="45720" rIns="91440" bIns="45720" rtlCol="0" anchor="b"/>
          <a:lstStyle>
            <a:lvl1pPr algn="r">
              <a:defRPr sz="1200"/>
            </a:lvl1pPr>
          </a:lstStyle>
          <a:p>
            <a:pPr>
              <a:defRPr/>
            </a:pPr>
            <a:fld id="{29C86986-8F41-4CA6-A7C6-B5F8C51C1E2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098B4D-7941-4F1B-8B5E-39948120BF7D}" type="datetimeFigureOut">
              <a:rPr lang="ru-RU"/>
              <a:pPr>
                <a:defRPr/>
              </a:pPr>
              <a:t>22/05/19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327B11-14DC-45AF-8229-44F1BA126EAB}"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F01E63B-CD01-4D4B-A3A3-6CDAB5E773FD}" type="datetimeFigureOut">
              <a:rPr lang="ru-RU"/>
              <a:pPr>
                <a:defRPr/>
              </a:pPr>
              <a:t>22/05/19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81C2D8-BF11-42DC-8EA0-BF39D29F64E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B2809D4-039C-4663-8D7E-8682707E443F}" type="datetimeFigureOut">
              <a:rPr lang="ru-RU"/>
              <a:pPr>
                <a:defRPr/>
              </a:pPr>
              <a:t>22/05/19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3FEE549-BE16-4718-A955-E5C75D89603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2D5E645-A821-4730-9F08-9FCA0B9AC22D}" type="datetimeFigureOut">
              <a:rPr lang="ru-RU"/>
              <a:pPr>
                <a:defRPr/>
              </a:pPr>
              <a:t>22/05/19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836A8C34-6BA8-4C15-9D99-647A7D4A187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7AB5314-8F1C-45D8-AEA4-D1EFBBB00D85}" type="datetimeFigureOut">
              <a:rPr lang="ru-RU"/>
              <a:pPr>
                <a:defRPr/>
              </a:pPr>
              <a:t>22/05/19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5EBCA0A-6139-43A9-8F01-2927EC1C28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CF1A9-B342-4617-8B30-EB552D7D1686}" type="datetimeFigureOut">
              <a:rPr lang="ru-RU"/>
              <a:pPr>
                <a:defRPr/>
              </a:pPr>
              <a:t>22/05/19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BE52FA-3F94-4D0F-8245-71325FE5B56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37D4DE2-6C91-4B98-8E9C-6DE24340786F}" type="datetimeFigureOut">
              <a:rPr lang="ru-RU"/>
              <a:pPr>
                <a:defRPr/>
              </a:pPr>
              <a:t>22/05/19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7703881-E13A-445F-9492-A323AFB347C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AD6A8D6-7DD5-498D-B654-D420C53CAE48}" type="datetimeFigureOut">
              <a:rPr lang="ru-RU"/>
              <a:pPr>
                <a:defRPr/>
              </a:pPr>
              <a:t>22/05/19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EC41336-9A10-49C3-9F11-9D96BC7D646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B3E0DF-D994-4163-A186-C1E55D34AAC9}" type="datetimeFigureOut">
              <a:rPr lang="ru-RU"/>
              <a:pPr>
                <a:defRPr/>
              </a:pPr>
              <a:t>22/05/19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291F7D2-D7EE-44C6-B0CB-EB2C2793C08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2E407F8-152C-4E39-BB48-A7F63041C4AF}" type="datetimeFigureOut">
              <a:rPr lang="ru-RU"/>
              <a:pPr>
                <a:defRPr/>
              </a:pPr>
              <a:t>22/05/19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21F5395-F679-47E2-AB82-05C5A189C4F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39FEC2-837C-420F-9BB4-16C9261984F0}" type="datetimeFigureOut">
              <a:rPr lang="ru-RU"/>
              <a:pPr>
                <a:defRPr/>
              </a:pPr>
              <a:t>22/05/19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1F68AE4-F19E-4AD0-9265-306972D40EC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098C64A-4D31-4637-BECB-7012928FC2C5}" type="datetimeFigureOut">
              <a:rPr lang="ru-RU"/>
              <a:pPr>
                <a:defRPr/>
              </a:pPr>
              <a:t>22/05/19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27AB013-20F7-4031-BC8D-FB5F23EF69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9041E7-216B-484C-A97A-EC2BD5027DBE}" type="datetimeFigureOut">
              <a:rPr lang="ru-RU"/>
              <a:pPr>
                <a:defRPr/>
              </a:pPr>
              <a:t>22/05/19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1881C19-F4E1-483F-95F5-2E12C24C5DA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C1E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1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6F23F17-3311-44B3-BAE9-BA9E095C882C}" type="datetimeFigureOut">
              <a:rPr lang="ru-RU"/>
              <a:pPr>
                <a:defRPr/>
              </a:pPr>
              <a:t>22/05/19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A46FBB5-EE7C-4BDA-86CD-A785DE033B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Verdana" pitchFamily="34" charset="0"/>
        </a:defRPr>
      </a:lvl6pPr>
      <a:lvl7pPr marL="914400" algn="ctr" rtl="0" fontAlgn="base">
        <a:spcBef>
          <a:spcPct val="0"/>
        </a:spcBef>
        <a:spcAft>
          <a:spcPct val="0"/>
        </a:spcAft>
        <a:defRPr sz="4400">
          <a:solidFill>
            <a:schemeClr val="tx1"/>
          </a:solidFill>
          <a:latin typeface="Verdana" pitchFamily="34" charset="0"/>
        </a:defRPr>
      </a:lvl7pPr>
      <a:lvl8pPr marL="1371600" algn="ctr" rtl="0" fontAlgn="base">
        <a:spcBef>
          <a:spcPct val="0"/>
        </a:spcBef>
        <a:spcAft>
          <a:spcPct val="0"/>
        </a:spcAft>
        <a:defRPr sz="4400">
          <a:solidFill>
            <a:schemeClr val="tx1"/>
          </a:solidFill>
          <a:latin typeface="Verdana" pitchFamily="34" charset="0"/>
        </a:defRPr>
      </a:lvl8pPr>
      <a:lvl9pPr marL="1828800" algn="ctr" rtl="0" fontAlgn="base">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srl.noaa.gov/raobs/" TargetMode="External"/><Relationship Id="rId2" Type="http://schemas.openxmlformats.org/officeDocument/2006/relationships/hyperlink" Target="ftp://ftp.ncdc.noaa.gov/pub/data/noa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4"/>
          <p:cNvSpPr>
            <a:spLocks noGrp="1"/>
          </p:cNvSpPr>
          <p:nvPr>
            <p:ph type="ctrTitle"/>
          </p:nvPr>
        </p:nvSpPr>
        <p:spPr>
          <a:xfrm>
            <a:off x="785786" y="1142984"/>
            <a:ext cx="7918450" cy="1658937"/>
          </a:xfrm>
        </p:spPr>
        <p:txBody>
          <a:bodyPr/>
          <a:lstStyle/>
          <a:p>
            <a:r>
              <a:rPr lang="en-US" sz="3000" b="1" dirty="0" smtClean="0">
                <a:solidFill>
                  <a:schemeClr val="tx2"/>
                </a:solidFill>
              </a:rPr>
              <a:t>Dispersion modeling at an urban scale: a case study </a:t>
            </a:r>
            <a:endParaRPr lang="ru-RU" sz="3000" dirty="0" smtClean="0">
              <a:solidFill>
                <a:srgbClr val="183962"/>
              </a:solidFill>
            </a:endParaRPr>
          </a:p>
        </p:txBody>
      </p:sp>
      <p:sp>
        <p:nvSpPr>
          <p:cNvPr id="6147" name="Rectangle 5"/>
          <p:cNvSpPr>
            <a:spLocks noGrp="1"/>
          </p:cNvSpPr>
          <p:nvPr>
            <p:ph type="subTitle" idx="1"/>
          </p:nvPr>
        </p:nvSpPr>
        <p:spPr>
          <a:xfrm>
            <a:off x="1142976" y="3643314"/>
            <a:ext cx="6977062" cy="863600"/>
          </a:xfrm>
        </p:spPr>
        <p:txBody>
          <a:bodyPr/>
          <a:lstStyle/>
          <a:p>
            <a:r>
              <a:rPr lang="en-US" sz="2400" b="1" dirty="0" smtClean="0">
                <a:solidFill>
                  <a:srgbClr val="183962"/>
                </a:solidFill>
                <a:latin typeface="Calibri" pitchFamily="34" charset="0"/>
                <a:cs typeface="Calibri" pitchFamily="34" charset="0"/>
              </a:rPr>
              <a:t>Institute for Nature Management,</a:t>
            </a:r>
          </a:p>
          <a:p>
            <a:r>
              <a:rPr lang="en-US" sz="2400" b="1" dirty="0" smtClean="0">
                <a:solidFill>
                  <a:srgbClr val="183962"/>
                </a:solidFill>
                <a:latin typeface="Calibri" pitchFamily="34" charset="0"/>
                <a:cs typeface="Calibri" pitchFamily="34" charset="0"/>
              </a:rPr>
              <a:t>Minsk, Belarus</a:t>
            </a:r>
            <a:endParaRPr lang="ru-RU" sz="2400" b="1" dirty="0" smtClean="0">
              <a:solidFill>
                <a:srgbClr val="183962"/>
              </a:solidFill>
              <a:latin typeface="Calibri" pitchFamily="34" charset="0"/>
              <a:cs typeface="Calibri" pitchFamily="34" charset="0"/>
            </a:endParaRPr>
          </a:p>
          <a:p>
            <a:pPr>
              <a:lnSpc>
                <a:spcPct val="80000"/>
              </a:lnSpc>
            </a:pPr>
            <a:endParaRPr lang="ru-RU" sz="2400" b="1" dirty="0" smtClean="0">
              <a:solidFill>
                <a:srgbClr val="183962"/>
              </a:solidFill>
              <a:latin typeface="Calibri" pitchFamily="34" charset="0"/>
              <a:cs typeface="Calibri" pitchFamily="34" charset="0"/>
            </a:endParaRPr>
          </a:p>
          <a:p>
            <a:pPr>
              <a:lnSpc>
                <a:spcPct val="80000"/>
              </a:lnSpc>
            </a:pPr>
            <a:r>
              <a:rPr lang="ru-RU" sz="2400" b="1" dirty="0" smtClean="0">
                <a:solidFill>
                  <a:srgbClr val="183962"/>
                </a:solidFill>
                <a:latin typeface="Calibri" pitchFamily="34" charset="0"/>
                <a:cs typeface="Calibri" pitchFamily="34" charset="0"/>
              </a:rPr>
              <a:t>			</a:t>
            </a:r>
          </a:p>
        </p:txBody>
      </p:sp>
      <p:sp>
        <p:nvSpPr>
          <p:cNvPr id="6148" name="Rectangle 6"/>
          <p:cNvSpPr>
            <a:spLocks/>
          </p:cNvSpPr>
          <p:nvPr/>
        </p:nvSpPr>
        <p:spPr bwMode="auto">
          <a:xfrm>
            <a:off x="142844" y="5429264"/>
            <a:ext cx="3460745" cy="842981"/>
          </a:xfrm>
          <a:prstGeom prst="rect">
            <a:avLst/>
          </a:prstGeom>
          <a:noFill/>
          <a:ln w="9525">
            <a:noFill/>
            <a:miter lim="800000"/>
            <a:headEnd/>
            <a:tailEnd/>
          </a:ln>
        </p:spPr>
        <p:txBody>
          <a:bodyPr/>
          <a:lstStyle/>
          <a:p>
            <a:pPr algn="ctr" eaLnBrk="0" hangingPunct="0">
              <a:lnSpc>
                <a:spcPct val="90000"/>
              </a:lnSpc>
              <a:spcBef>
                <a:spcPct val="20000"/>
              </a:spcBef>
              <a:buFont typeface="Arial" charset="0"/>
              <a:buNone/>
            </a:pPr>
            <a:r>
              <a:rPr lang="en-US" sz="1600" b="1" dirty="0" smtClean="0">
                <a:solidFill>
                  <a:schemeClr val="accent1">
                    <a:lumMod val="20000"/>
                    <a:lumOff val="80000"/>
                  </a:schemeClr>
                </a:solidFill>
                <a:latin typeface="Calibri" pitchFamily="34" charset="0"/>
                <a:cs typeface="Calibri" pitchFamily="34" charset="0"/>
              </a:rPr>
              <a:t>20th  Task Force on Measurement</a:t>
            </a:r>
            <a:br>
              <a:rPr lang="en-US" sz="1600" b="1" dirty="0" smtClean="0">
                <a:solidFill>
                  <a:schemeClr val="accent1">
                    <a:lumMod val="20000"/>
                    <a:lumOff val="80000"/>
                  </a:schemeClr>
                </a:solidFill>
                <a:latin typeface="Calibri" pitchFamily="34" charset="0"/>
                <a:cs typeface="Calibri" pitchFamily="34" charset="0"/>
              </a:rPr>
            </a:br>
            <a:r>
              <a:rPr lang="en-US" sz="1600" b="1" dirty="0" smtClean="0">
                <a:solidFill>
                  <a:schemeClr val="accent1">
                    <a:lumMod val="20000"/>
                    <a:lumOff val="80000"/>
                  </a:schemeClr>
                </a:solidFill>
                <a:latin typeface="Calibri" pitchFamily="34" charset="0"/>
                <a:cs typeface="Calibri" pitchFamily="34" charset="0"/>
              </a:rPr>
              <a:t> and </a:t>
            </a:r>
            <a:r>
              <a:rPr lang="en-US" sz="1600" b="1" dirty="0" err="1" smtClean="0">
                <a:solidFill>
                  <a:schemeClr val="accent1">
                    <a:lumMod val="20000"/>
                    <a:lumOff val="80000"/>
                  </a:schemeClr>
                </a:solidFill>
                <a:latin typeface="Calibri" pitchFamily="34" charset="0"/>
                <a:cs typeface="Calibri" pitchFamily="34" charset="0"/>
              </a:rPr>
              <a:t>Modelling</a:t>
            </a:r>
            <a:r>
              <a:rPr lang="en-US" sz="1600" b="1" dirty="0" smtClean="0">
                <a:solidFill>
                  <a:schemeClr val="accent1">
                    <a:lumMod val="20000"/>
                    <a:lumOff val="80000"/>
                  </a:schemeClr>
                </a:solidFill>
                <a:latin typeface="Calibri" pitchFamily="34" charset="0"/>
                <a:cs typeface="Calibri" pitchFamily="34" charset="0"/>
              </a:rPr>
              <a:t> Meeting  </a:t>
            </a:r>
          </a:p>
          <a:p>
            <a:pPr algn="ctr" eaLnBrk="0" hangingPunct="0">
              <a:lnSpc>
                <a:spcPct val="90000"/>
              </a:lnSpc>
              <a:spcBef>
                <a:spcPct val="20000"/>
              </a:spcBef>
              <a:buFont typeface="Arial" charset="0"/>
              <a:buNone/>
            </a:pPr>
            <a:r>
              <a:rPr lang="en-US" sz="1600" b="1" dirty="0" smtClean="0">
                <a:solidFill>
                  <a:schemeClr val="accent1">
                    <a:lumMod val="20000"/>
                    <a:lumOff val="80000"/>
                  </a:schemeClr>
                </a:solidFill>
                <a:latin typeface="Calibri" pitchFamily="34" charset="0"/>
                <a:cs typeface="Calibri" pitchFamily="34" charset="0"/>
              </a:rPr>
              <a:t>7 - 9 May 2019. Madrid, Spain </a:t>
            </a:r>
            <a:endParaRPr lang="ru-RU" sz="1600" b="1" dirty="0">
              <a:solidFill>
                <a:schemeClr val="accent1">
                  <a:lumMod val="20000"/>
                  <a:lumOff val="80000"/>
                </a:schemeClr>
              </a:solidFill>
              <a:latin typeface="Calibri" pitchFamily="34" charset="0"/>
              <a:cs typeface="Calibri" pitchFamily="34" charset="0"/>
            </a:endParaRPr>
          </a:p>
        </p:txBody>
      </p:sp>
      <p:sp>
        <p:nvSpPr>
          <p:cNvPr id="5" name="Rectangle 5"/>
          <p:cNvSpPr txBox="1">
            <a:spLocks/>
          </p:cNvSpPr>
          <p:nvPr/>
        </p:nvSpPr>
        <p:spPr bwMode="auto">
          <a:xfrm>
            <a:off x="1071538" y="2928934"/>
            <a:ext cx="7072362" cy="571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80000"/>
              </a:lnSpc>
              <a:spcBef>
                <a:spcPct val="20000"/>
              </a:spcBef>
              <a:spcAft>
                <a:spcPct val="0"/>
              </a:spcAft>
              <a:buClrTx/>
              <a:buSzTx/>
              <a:buFont typeface="Arial" charset="0"/>
              <a:buNone/>
              <a:tabLst/>
              <a:defRPr/>
            </a:pPr>
            <a:r>
              <a:rPr kumimoji="0" lang="en-US" sz="2800" b="1" i="0" u="none" strike="noStrike" kern="1200" cap="none" spc="0" normalizeH="0" baseline="0" noProof="0" dirty="0" err="1" smtClean="0">
                <a:ln>
                  <a:noFill/>
                </a:ln>
                <a:solidFill>
                  <a:srgbClr val="183962"/>
                </a:solidFill>
                <a:effectLst/>
                <a:uLnTx/>
                <a:uFillTx/>
                <a:latin typeface="Calibri" pitchFamily="34" charset="0"/>
                <a:cs typeface="Calibri" pitchFamily="34" charset="0"/>
              </a:rPr>
              <a:t>S.Kakareka</a:t>
            </a:r>
            <a:r>
              <a:rPr kumimoji="0" lang="en-US" sz="2800" b="1" i="0" u="none" strike="noStrike" kern="1200" cap="none" spc="0" normalizeH="0" baseline="0" noProof="0" dirty="0" smtClean="0">
                <a:ln>
                  <a:noFill/>
                </a:ln>
                <a:solidFill>
                  <a:srgbClr val="183962"/>
                </a:solidFill>
                <a:effectLst/>
                <a:uLnTx/>
                <a:uFillTx/>
                <a:latin typeface="Calibri" pitchFamily="34" charset="0"/>
                <a:cs typeface="Calibri" pitchFamily="34" charset="0"/>
              </a:rPr>
              <a:t>, </a:t>
            </a:r>
            <a:r>
              <a:rPr kumimoji="0" lang="en-US" sz="2800" b="1" i="0" u="none" strike="noStrike" kern="1200" cap="none" spc="0" normalizeH="0" baseline="0" noProof="0" dirty="0" err="1" smtClean="0">
                <a:ln>
                  <a:noFill/>
                </a:ln>
                <a:solidFill>
                  <a:srgbClr val="183962"/>
                </a:solidFill>
                <a:effectLst/>
                <a:uLnTx/>
                <a:uFillTx/>
                <a:latin typeface="Calibri" pitchFamily="34" charset="0"/>
                <a:cs typeface="Calibri" pitchFamily="34" charset="0"/>
              </a:rPr>
              <a:t>S.Salivonchyk</a:t>
            </a:r>
            <a:endParaRPr kumimoji="0" lang="ru-RU" sz="2800" b="1" i="0" u="none" strike="noStrike" kern="1200" cap="none" spc="0" normalizeH="0" baseline="0" noProof="0" dirty="0" smtClean="0">
              <a:ln>
                <a:noFill/>
              </a:ln>
              <a:solidFill>
                <a:srgbClr val="183962"/>
              </a:solidFill>
              <a:effectLst/>
              <a:uLnTx/>
              <a:uFillTx/>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Текст 4"/>
          <p:cNvSpPr txBox="1">
            <a:spLocks/>
          </p:cNvSpPr>
          <p:nvPr/>
        </p:nvSpPr>
        <p:spPr>
          <a:xfrm>
            <a:off x="500034" y="71414"/>
            <a:ext cx="8143932" cy="714380"/>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eaLnBrk="0" hangingPunct="0">
              <a:lnSpc>
                <a:spcPct val="80000"/>
              </a:lnSpc>
              <a:spcBef>
                <a:spcPct val="20000"/>
              </a:spcBef>
              <a:defRPr/>
            </a:pPr>
            <a:r>
              <a:rPr lang="en-US" sz="2200" b="1" dirty="0" smtClean="0">
                <a:solidFill>
                  <a:srgbClr val="1C4372"/>
                </a:solidFill>
                <a:latin typeface="+mj-lt"/>
                <a:cs typeface="Calibri" pitchFamily="34" charset="0"/>
              </a:rPr>
              <a:t>PM</a:t>
            </a:r>
            <a:r>
              <a:rPr lang="en-US" sz="2200" b="1" baseline="-25000" dirty="0" smtClean="0">
                <a:solidFill>
                  <a:srgbClr val="1C4372"/>
                </a:solidFill>
                <a:latin typeface="+mj-lt"/>
                <a:cs typeface="Calibri" pitchFamily="34" charset="0"/>
              </a:rPr>
              <a:t>10</a:t>
            </a:r>
            <a:r>
              <a:rPr lang="en-US" sz="2200" b="1" dirty="0" smtClean="0">
                <a:solidFill>
                  <a:srgbClr val="1C4372"/>
                </a:solidFill>
                <a:latin typeface="+mj-lt"/>
                <a:cs typeface="Calibri" pitchFamily="34" charset="0"/>
              </a:rPr>
              <a:t> air concentrations at receptor points </a:t>
            </a:r>
            <a:endParaRPr kumimoji="0" lang="ru-RU" sz="2200" b="1" i="0" u="none" strike="noStrike" kern="1200" cap="none" spc="0" normalizeH="0" baseline="0" noProof="0" dirty="0">
              <a:ln>
                <a:noFill/>
              </a:ln>
              <a:solidFill>
                <a:srgbClr val="1C4372"/>
              </a:solidFill>
              <a:effectLst/>
              <a:uLnTx/>
              <a:uFillTx/>
              <a:latin typeface="+mj-lt"/>
              <a:cs typeface="Calibri" pitchFamily="34" charset="0"/>
            </a:endParaRPr>
          </a:p>
        </p:txBody>
      </p:sp>
      <p:sp>
        <p:nvSpPr>
          <p:cNvPr id="25" name="Прямоугольник 24"/>
          <p:cNvSpPr/>
          <p:nvPr/>
        </p:nvSpPr>
        <p:spPr>
          <a:xfrm>
            <a:off x="285720" y="857232"/>
            <a:ext cx="8501122" cy="2308324"/>
          </a:xfrm>
          <a:prstGeom prst="rect">
            <a:avLst/>
          </a:prstGeom>
        </p:spPr>
        <p:txBody>
          <a:bodyPr wrap="square">
            <a:spAutoFit/>
          </a:bodyPr>
          <a:lstStyle/>
          <a:p>
            <a:pPr algn="just"/>
            <a:r>
              <a:rPr lang="en-US" dirty="0" smtClean="0">
                <a:solidFill>
                  <a:schemeClr val="tx2">
                    <a:lumMod val="75000"/>
                  </a:schemeClr>
                </a:solidFill>
                <a:latin typeface="Calibri" pitchFamily="34" charset="0"/>
                <a:cs typeface="Calibri" pitchFamily="34" charset="0"/>
              </a:rPr>
              <a:t>The concentrations in receptor</a:t>
            </a:r>
            <a:r>
              <a:rPr lang="ru-RU" dirty="0" smtClean="0">
                <a:solidFill>
                  <a:schemeClr val="tx2">
                    <a:lumMod val="75000"/>
                  </a:schemeClr>
                </a:solidFill>
                <a:latin typeface="Calibri" pitchFamily="34" charset="0"/>
                <a:cs typeface="Calibri" pitchFamily="34" charset="0"/>
              </a:rPr>
              <a:t> </a:t>
            </a:r>
            <a:r>
              <a:rPr lang="en-US" dirty="0" smtClean="0">
                <a:solidFill>
                  <a:schemeClr val="tx2">
                    <a:lumMod val="75000"/>
                  </a:schemeClr>
                </a:solidFill>
                <a:latin typeface="Calibri" pitchFamily="34" charset="0"/>
                <a:cs typeface="Calibri" pitchFamily="34" charset="0"/>
              </a:rPr>
              <a:t>points were calculated for each hour of constructed meteorological files. Than for comparison all the data were reduced to maximum monthly and average monthly values. </a:t>
            </a:r>
          </a:p>
          <a:p>
            <a:pPr algn="just"/>
            <a:r>
              <a:rPr lang="en-US" dirty="0" smtClean="0">
                <a:solidFill>
                  <a:schemeClr val="tx2">
                    <a:lumMod val="75000"/>
                  </a:schemeClr>
                </a:solidFill>
                <a:latin typeface="Calibri" pitchFamily="34" charset="0"/>
                <a:cs typeface="Calibri" pitchFamily="34" charset="0"/>
              </a:rPr>
              <a:t>According to the results of the correlation analysis, an </a:t>
            </a:r>
            <a:r>
              <a:rPr lang="en-GB" dirty="0" smtClean="0">
                <a:solidFill>
                  <a:schemeClr val="tx2">
                    <a:lumMod val="75000"/>
                  </a:schemeClr>
                </a:solidFill>
                <a:latin typeface="Calibri" pitchFamily="34" charset="0"/>
                <a:cs typeface="Calibri" pitchFamily="34" charset="0"/>
              </a:rPr>
              <a:t>insignificant</a:t>
            </a:r>
            <a:r>
              <a:rPr lang="en-US" dirty="0" smtClean="0">
                <a:solidFill>
                  <a:schemeClr val="tx2">
                    <a:lumMod val="75000"/>
                  </a:schemeClr>
                </a:solidFill>
                <a:latin typeface="Calibri" pitchFamily="34" charset="0"/>
                <a:cs typeface="Calibri" pitchFamily="34" charset="0"/>
              </a:rPr>
              <a:t> and, in most cases, negative relationship was found between the observations in the posts and the results of model calculations.</a:t>
            </a:r>
            <a:r>
              <a:rPr lang="ru-RU" dirty="0" smtClean="0">
                <a:solidFill>
                  <a:schemeClr val="tx2">
                    <a:lumMod val="75000"/>
                  </a:schemeClr>
                </a:solidFill>
                <a:latin typeface="Calibri" pitchFamily="34" charset="0"/>
                <a:cs typeface="Calibri" pitchFamily="34" charset="0"/>
              </a:rPr>
              <a:t> </a:t>
            </a:r>
            <a:endParaRPr lang="en-US" dirty="0" smtClean="0">
              <a:solidFill>
                <a:schemeClr val="tx2">
                  <a:lumMod val="75000"/>
                </a:schemeClr>
              </a:solidFill>
              <a:latin typeface="Calibri" pitchFamily="34" charset="0"/>
              <a:cs typeface="Calibri" pitchFamily="34" charset="0"/>
            </a:endParaRPr>
          </a:p>
          <a:p>
            <a:pPr algn="just"/>
            <a:r>
              <a:rPr lang="en-US" dirty="0" smtClean="0">
                <a:solidFill>
                  <a:schemeClr val="tx2">
                    <a:lumMod val="75000"/>
                  </a:schemeClr>
                </a:solidFill>
                <a:latin typeface="Calibri" pitchFamily="34" charset="0"/>
                <a:cs typeface="Calibri" pitchFamily="34" charset="0"/>
              </a:rPr>
              <a:t>Significant positive correlation is found only between the data of an automatic analyzer and model calculations for meteorological series </a:t>
            </a:r>
            <a:r>
              <a:rPr lang="en-US" dirty="0" smtClean="0">
                <a:solidFill>
                  <a:schemeClr val="tx2">
                    <a:lumMod val="75000"/>
                  </a:schemeClr>
                </a:solidFill>
                <a:latin typeface="Calibri" pitchFamily="34" charset="0"/>
                <a:cs typeface="Calibri" pitchFamily="34" charset="0"/>
              </a:rPr>
              <a:t>of </a:t>
            </a:r>
            <a:r>
              <a:rPr lang="en-US" dirty="0" err="1" smtClean="0">
                <a:solidFill>
                  <a:schemeClr val="tx2">
                    <a:lumMod val="75000"/>
                  </a:schemeClr>
                </a:solidFill>
                <a:latin typeface="Calibri" pitchFamily="34" charset="0"/>
                <a:cs typeface="Calibri" pitchFamily="34" charset="0"/>
              </a:rPr>
              <a:t>st</a:t>
            </a:r>
            <a:r>
              <a:rPr lang="en-US" dirty="0" smtClean="0">
                <a:solidFill>
                  <a:schemeClr val="tx2">
                    <a:lumMod val="75000"/>
                  </a:schemeClr>
                </a:solidFill>
                <a:latin typeface="Calibri" pitchFamily="34" charset="0"/>
                <a:cs typeface="Calibri" pitchFamily="34" charset="0"/>
              </a:rPr>
              <a:t>. Minsk.</a:t>
            </a:r>
            <a:endParaRPr lang="ru-RU" dirty="0">
              <a:solidFill>
                <a:schemeClr val="tx2">
                  <a:lumMod val="75000"/>
                </a:schemeClr>
              </a:solidFill>
              <a:latin typeface="Calibri" pitchFamily="34" charset="0"/>
              <a:cs typeface="Calibri" pitchFamily="34" charset="0"/>
            </a:endParaRPr>
          </a:p>
        </p:txBody>
      </p:sp>
      <p:graphicFrame>
        <p:nvGraphicFramePr>
          <p:cNvPr id="26" name="Таблица 25"/>
          <p:cNvGraphicFramePr>
            <a:graphicFrameLocks noGrp="1"/>
          </p:cNvGraphicFramePr>
          <p:nvPr/>
        </p:nvGraphicFramePr>
        <p:xfrm>
          <a:off x="482565" y="3927175"/>
          <a:ext cx="7675944" cy="2458401"/>
        </p:xfrm>
        <a:graphic>
          <a:graphicData uri="http://schemas.openxmlformats.org/drawingml/2006/table">
            <a:tbl>
              <a:tblPr/>
              <a:tblGrid>
                <a:gridCol w="2874989"/>
                <a:gridCol w="1304772"/>
                <a:gridCol w="1126236"/>
                <a:gridCol w="1243711"/>
                <a:gridCol w="1126236"/>
              </a:tblGrid>
              <a:tr h="176213">
                <a:tc rowSpan="2">
                  <a:txBody>
                    <a:bodyPr/>
                    <a:lstStyle/>
                    <a:p>
                      <a:pPr marL="36000" indent="0"/>
                      <a:endParaRPr lang="ru-RU" sz="1600" dirty="0">
                        <a:solidFill>
                          <a:srgbClr val="1C4372"/>
                        </a:solidFill>
                        <a:latin typeface="Calibri" pitchFamily="34" charset="0"/>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gridSpan="2">
                  <a:txBody>
                    <a:bodyPr/>
                    <a:lstStyle/>
                    <a:p>
                      <a:pPr marL="241300" indent="-226695" algn="ctr">
                        <a:spcAft>
                          <a:spcPts val="0"/>
                        </a:spcAft>
                      </a:pPr>
                      <a:r>
                        <a:rPr lang="en-US" sz="1600" dirty="0" smtClean="0">
                          <a:solidFill>
                            <a:srgbClr val="002060"/>
                          </a:solidFill>
                          <a:latin typeface="Calibri" pitchFamily="34" charset="0"/>
                          <a:cs typeface="Calibri" pitchFamily="34" charset="0"/>
                        </a:rPr>
                        <a:t>Site </a:t>
                      </a:r>
                      <a:r>
                        <a:rPr lang="ru-RU" sz="1600" dirty="0" smtClean="0">
                          <a:solidFill>
                            <a:srgbClr val="002060"/>
                          </a:solidFill>
                          <a:latin typeface="Calibri" pitchFamily="34" charset="0"/>
                          <a:cs typeface="Calibri" pitchFamily="34" charset="0"/>
                        </a:rPr>
                        <a:t>1</a:t>
                      </a:r>
                      <a:r>
                        <a:rPr lang="en-US" sz="1600" dirty="0" smtClean="0">
                          <a:solidFill>
                            <a:srgbClr val="002060"/>
                          </a:solidFill>
                          <a:latin typeface="Calibri" pitchFamily="34" charset="0"/>
                          <a:cs typeface="Calibri" pitchFamily="34" charset="0"/>
                        </a:rPr>
                        <a:t> (AERMOD)</a:t>
                      </a:r>
                      <a:endParaRPr lang="ru-RU" sz="1600" dirty="0">
                        <a:solidFill>
                          <a:srgbClr val="002060"/>
                        </a:solidFill>
                        <a:latin typeface="Calibri" pitchFamily="34" charset="0"/>
                        <a:ea typeface="Calibri"/>
                        <a:cs typeface="Calibri" pitchFamily="34" charset="0"/>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chemeClr val="accent4">
                        <a:lumMod val="20000"/>
                        <a:lumOff val="80000"/>
                      </a:schemeClr>
                    </a:solidFill>
                  </a:tcPr>
                </a:tc>
                <a:tc hMerge="1">
                  <a:txBody>
                    <a:bodyPr/>
                    <a:lstStyle/>
                    <a:p>
                      <a:endParaRPr lang="ru-RU"/>
                    </a:p>
                  </a:txBody>
                  <a:tcPr/>
                </a:tc>
                <a:tc gridSpan="2">
                  <a:txBody>
                    <a:bodyPr/>
                    <a:lstStyle/>
                    <a:p>
                      <a:pPr marL="241300" marR="0" indent="-226695"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2060"/>
                          </a:solidFill>
                          <a:latin typeface="Calibri" pitchFamily="34" charset="0"/>
                          <a:cs typeface="Calibri" pitchFamily="34" charset="0"/>
                        </a:rPr>
                        <a:t>Site 2 (AERMOD)</a:t>
                      </a:r>
                      <a:endParaRPr lang="ru-RU" sz="1600" dirty="0">
                        <a:solidFill>
                          <a:srgbClr val="002060"/>
                        </a:solidFill>
                        <a:latin typeface="Calibri" pitchFamily="34" charset="0"/>
                        <a:ea typeface="Calibri"/>
                        <a:cs typeface="Calibri" pitchFamily="34" charset="0"/>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endParaRPr lang="ru-RU"/>
                    </a:p>
                  </a:txBody>
                  <a:tcPr/>
                </a:tc>
              </a:tr>
              <a:tr h="256226">
                <a:tc vMerge="1">
                  <a:txBody>
                    <a:bodyPr/>
                    <a:lstStyle/>
                    <a:p>
                      <a:endParaRPr lang="ru-RU"/>
                    </a:p>
                  </a:txBody>
                  <a:tcPr/>
                </a:tc>
                <a:tc>
                  <a:txBody>
                    <a:bodyPr/>
                    <a:lstStyle/>
                    <a:p>
                      <a:pPr marL="36000" indent="0" algn="ctr">
                        <a:spcAft>
                          <a:spcPts val="0"/>
                        </a:spcAft>
                      </a:pPr>
                      <a:r>
                        <a:rPr lang="en-US" sz="1400" dirty="0" err="1" smtClean="0">
                          <a:solidFill>
                            <a:srgbClr val="002060"/>
                          </a:solidFill>
                          <a:latin typeface="Calibri" pitchFamily="34" charset="0"/>
                          <a:ea typeface="Times New Roman"/>
                          <a:cs typeface="Calibri" pitchFamily="34" charset="0"/>
                        </a:rPr>
                        <a:t>Zhlobin</a:t>
                      </a:r>
                      <a:r>
                        <a:rPr lang="en-US" sz="1400" dirty="0" smtClean="0">
                          <a:solidFill>
                            <a:srgbClr val="002060"/>
                          </a:solidFill>
                          <a:latin typeface="Calibri" pitchFamily="34" charset="0"/>
                          <a:ea typeface="Times New Roman"/>
                          <a:cs typeface="Calibri" pitchFamily="34" charset="0"/>
                        </a:rPr>
                        <a:t> meteorology</a:t>
                      </a:r>
                      <a:endParaRPr lang="ru-RU" sz="1400" dirty="0">
                        <a:solidFill>
                          <a:srgbClr val="002060"/>
                        </a:solidFill>
                        <a:latin typeface="Calibri" pitchFamily="34" charset="0"/>
                        <a:ea typeface="Calibri"/>
                        <a:cs typeface="Calibri" pitchFamily="34" charset="0"/>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en-US" sz="1400" dirty="0" smtClean="0">
                          <a:solidFill>
                            <a:srgbClr val="002060"/>
                          </a:solidFill>
                          <a:latin typeface="Calibri" pitchFamily="34" charset="0"/>
                          <a:ea typeface="Times New Roman"/>
                          <a:cs typeface="Calibri" pitchFamily="34" charset="0"/>
                        </a:rPr>
                        <a:t>Minsk meteorology</a:t>
                      </a:r>
                      <a:endParaRPr lang="ru-RU" sz="1400" dirty="0">
                        <a:solidFill>
                          <a:srgbClr val="002060"/>
                        </a:solidFill>
                        <a:latin typeface="Calibri" pitchFamily="34" charset="0"/>
                        <a:ea typeface="Calibri"/>
                        <a:cs typeface="Calibri" pitchFamily="34" charset="0"/>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en-US" sz="1400" dirty="0" err="1" smtClean="0">
                          <a:solidFill>
                            <a:srgbClr val="002060"/>
                          </a:solidFill>
                          <a:latin typeface="Calibri" pitchFamily="34" charset="0"/>
                          <a:ea typeface="Times New Roman"/>
                          <a:cs typeface="Calibri" pitchFamily="34" charset="0"/>
                        </a:rPr>
                        <a:t>Zhlobin</a:t>
                      </a:r>
                      <a:r>
                        <a:rPr lang="en-US" sz="1400" dirty="0" smtClean="0">
                          <a:solidFill>
                            <a:srgbClr val="002060"/>
                          </a:solidFill>
                          <a:latin typeface="Calibri" pitchFamily="34" charset="0"/>
                          <a:ea typeface="Times New Roman"/>
                          <a:cs typeface="Calibri" pitchFamily="34" charset="0"/>
                        </a:rPr>
                        <a:t> meteorology</a:t>
                      </a:r>
                      <a:endParaRPr lang="ru-RU" sz="1400" dirty="0">
                        <a:solidFill>
                          <a:srgbClr val="002060"/>
                        </a:solidFill>
                        <a:latin typeface="Calibri" pitchFamily="34" charset="0"/>
                        <a:ea typeface="Calibri"/>
                        <a:cs typeface="Calibri" pitchFamily="34" charset="0"/>
                      </a:endParaRPr>
                    </a:p>
                  </a:txBody>
                  <a:tcPr marL="68580" marR="68580" marT="0" marB="0">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en-US" sz="1400" dirty="0" smtClean="0">
                          <a:solidFill>
                            <a:srgbClr val="002060"/>
                          </a:solidFill>
                          <a:latin typeface="Calibri" pitchFamily="34" charset="0"/>
                          <a:ea typeface="Times New Roman"/>
                          <a:cs typeface="Calibri" pitchFamily="34" charset="0"/>
                        </a:rPr>
                        <a:t>Minsk meteorology</a:t>
                      </a:r>
                      <a:endParaRPr lang="ru-RU" sz="1400" dirty="0">
                        <a:solidFill>
                          <a:srgbClr val="002060"/>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282878">
                <a:tc>
                  <a:txBody>
                    <a:bodyPr/>
                    <a:lstStyle/>
                    <a:p>
                      <a:pPr marL="36000" indent="0">
                        <a:spcAft>
                          <a:spcPts val="0"/>
                        </a:spcAft>
                      </a:pPr>
                      <a:r>
                        <a:rPr lang="en-US" sz="1500" dirty="0" smtClean="0">
                          <a:solidFill>
                            <a:srgbClr val="1C4372"/>
                          </a:solidFill>
                          <a:latin typeface="Calibri" pitchFamily="34" charset="0"/>
                          <a:ea typeface="Times New Roman"/>
                          <a:cs typeface="Calibri" pitchFamily="34" charset="0"/>
                        </a:rPr>
                        <a:t>Site 1, 2 (manual)</a:t>
                      </a:r>
                      <a:r>
                        <a:rPr lang="ru-RU" sz="1500" dirty="0" smtClean="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a:t>
                      </a:r>
                      <a:r>
                        <a:rPr lang="en-US" sz="1500" dirty="0" err="1" smtClean="0">
                          <a:solidFill>
                            <a:srgbClr val="1C4372"/>
                          </a:solidFill>
                          <a:latin typeface="Calibri" pitchFamily="34" charset="0"/>
                          <a:ea typeface="Times New Roman"/>
                          <a:cs typeface="Calibri" pitchFamily="34" charset="0"/>
                        </a:rPr>
                        <a:t>avg</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-0.041</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-0.264</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-0.104</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-0.072</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288626">
                <a:tc>
                  <a:txBody>
                    <a:bodyPr/>
                    <a:lstStyle/>
                    <a:p>
                      <a:pPr marL="36000" indent="0">
                        <a:spcAft>
                          <a:spcPts val="0"/>
                        </a:spcAft>
                      </a:pPr>
                      <a:r>
                        <a:rPr lang="en-US" sz="1500" dirty="0" smtClean="0">
                          <a:solidFill>
                            <a:srgbClr val="1C4372"/>
                          </a:solidFill>
                          <a:latin typeface="Calibri" pitchFamily="34" charset="0"/>
                          <a:ea typeface="Times New Roman"/>
                          <a:cs typeface="Calibri" pitchFamily="34" charset="0"/>
                        </a:rPr>
                        <a:t>Site 1, 2 (manual)</a:t>
                      </a:r>
                      <a:r>
                        <a:rPr lang="ru-RU" sz="1500" dirty="0" smtClean="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max</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-0.140</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-0.140</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0.118</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-0.080</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292408">
                <a:tc>
                  <a:txBody>
                    <a:bodyPr/>
                    <a:lstStyle/>
                    <a:p>
                      <a:pPr marL="36000" indent="0">
                        <a:spcAft>
                          <a:spcPts val="0"/>
                        </a:spcAft>
                      </a:pPr>
                      <a:r>
                        <a:rPr lang="en-US" sz="1500" dirty="0" smtClean="0">
                          <a:solidFill>
                            <a:srgbClr val="1C4372"/>
                          </a:solidFill>
                          <a:latin typeface="Calibri" pitchFamily="34" charset="0"/>
                          <a:ea typeface="Times New Roman"/>
                          <a:cs typeface="Calibri" pitchFamily="34" charset="0"/>
                        </a:rPr>
                        <a:t>Site 2 (</a:t>
                      </a:r>
                      <a:r>
                        <a:rPr lang="en-US" sz="1500" dirty="0" err="1" smtClean="0">
                          <a:solidFill>
                            <a:srgbClr val="1C4372"/>
                          </a:solidFill>
                          <a:latin typeface="Calibri" pitchFamily="34" charset="0"/>
                          <a:ea typeface="Times New Roman"/>
                          <a:cs typeface="Calibri" pitchFamily="34" charset="0"/>
                        </a:rPr>
                        <a:t>a</a:t>
                      </a:r>
                      <a:r>
                        <a:rPr lang="en-US" sz="1500" dirty="0" err="1" smtClean="0">
                          <a:solidFill>
                            <a:srgbClr val="1C4372"/>
                          </a:solidFill>
                          <a:latin typeface="Calibri" pitchFamily="34" charset="0"/>
                          <a:cs typeface="Calibri" pitchFamily="34" charset="0"/>
                        </a:rPr>
                        <a:t>ut</a:t>
                      </a:r>
                      <a:r>
                        <a:rPr lang="en-US" sz="1500" dirty="0" smtClean="0">
                          <a:solidFill>
                            <a:srgbClr val="1C4372"/>
                          </a:solidFill>
                          <a:latin typeface="Calibri" pitchFamily="34" charset="0"/>
                          <a:cs typeface="Calibri" pitchFamily="34" charset="0"/>
                        </a:rPr>
                        <a:t>. analyzer)</a:t>
                      </a:r>
                      <a:r>
                        <a:rPr lang="ru-RU" sz="1500" dirty="0" smtClean="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a:t>
                      </a:r>
                      <a:r>
                        <a:rPr lang="en-US" sz="1500" dirty="0" err="1" smtClean="0">
                          <a:solidFill>
                            <a:srgbClr val="1C4372"/>
                          </a:solidFill>
                          <a:latin typeface="Calibri" pitchFamily="34" charset="0"/>
                          <a:ea typeface="Times New Roman"/>
                          <a:cs typeface="Calibri" pitchFamily="34" charset="0"/>
                        </a:rPr>
                        <a:t>avg</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-0.249</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b="1" dirty="0" smtClean="0">
                          <a:solidFill>
                            <a:srgbClr val="1C4372"/>
                          </a:solidFill>
                          <a:latin typeface="Calibri" pitchFamily="34" charset="0"/>
                          <a:ea typeface="Times New Roman"/>
                          <a:cs typeface="Calibri" pitchFamily="34" charset="0"/>
                        </a:rPr>
                        <a:t>0.524</a:t>
                      </a:r>
                      <a:r>
                        <a:rPr lang="en-US" sz="1500" b="1" dirty="0" smtClean="0">
                          <a:solidFill>
                            <a:srgbClr val="1C4372"/>
                          </a:solidFill>
                          <a:latin typeface="Calibri" pitchFamily="34" charset="0"/>
                          <a:ea typeface="Times New Roman"/>
                          <a:cs typeface="Calibri" pitchFamily="34" charset="0"/>
                        </a:rPr>
                        <a:t>*</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-0.274</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0.274</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285752">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1C4372"/>
                          </a:solidFill>
                          <a:latin typeface="Calibri" pitchFamily="34" charset="0"/>
                          <a:ea typeface="Times New Roman"/>
                          <a:cs typeface="Calibri" pitchFamily="34" charset="0"/>
                        </a:rPr>
                        <a:t>Site 2 (</a:t>
                      </a:r>
                      <a:r>
                        <a:rPr lang="en-US" sz="1500" dirty="0" err="1" smtClean="0">
                          <a:solidFill>
                            <a:srgbClr val="1C4372"/>
                          </a:solidFill>
                          <a:latin typeface="Calibri" pitchFamily="34" charset="0"/>
                          <a:ea typeface="Times New Roman"/>
                          <a:cs typeface="Calibri" pitchFamily="34" charset="0"/>
                        </a:rPr>
                        <a:t>a</a:t>
                      </a:r>
                      <a:r>
                        <a:rPr lang="en-US" sz="1500" dirty="0" err="1" smtClean="0">
                          <a:solidFill>
                            <a:srgbClr val="1C4372"/>
                          </a:solidFill>
                          <a:latin typeface="Calibri" pitchFamily="34" charset="0"/>
                          <a:cs typeface="Calibri" pitchFamily="34" charset="0"/>
                        </a:rPr>
                        <a:t>ut</a:t>
                      </a:r>
                      <a:r>
                        <a:rPr lang="en-US" sz="1500" dirty="0" smtClean="0">
                          <a:solidFill>
                            <a:srgbClr val="1C4372"/>
                          </a:solidFill>
                          <a:latin typeface="Calibri" pitchFamily="34" charset="0"/>
                          <a:cs typeface="Calibri" pitchFamily="34" charset="0"/>
                        </a:rPr>
                        <a:t>. analyzer),</a:t>
                      </a:r>
                      <a:r>
                        <a:rPr lang="ru-RU" sz="1500" dirty="0" smtClean="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max</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-0.051</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b="1" dirty="0">
                          <a:solidFill>
                            <a:srgbClr val="1C4372"/>
                          </a:solidFill>
                          <a:latin typeface="Calibri" pitchFamily="34" charset="0"/>
                          <a:ea typeface="Times New Roman"/>
                          <a:cs typeface="Calibri" pitchFamily="34" charset="0"/>
                        </a:rPr>
                        <a:t>0.436</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-0.180</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-0.002</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285752">
                <a:tc>
                  <a:txBody>
                    <a:bodyPr/>
                    <a:lstStyle/>
                    <a:p>
                      <a:pPr marL="36000" indent="0">
                        <a:spcAft>
                          <a:spcPts val="0"/>
                        </a:spcAft>
                      </a:pPr>
                      <a:r>
                        <a:rPr lang="en-US" sz="1500" dirty="0">
                          <a:solidFill>
                            <a:srgbClr val="1C4372"/>
                          </a:solidFill>
                          <a:latin typeface="Calibri" pitchFamily="34" charset="0"/>
                          <a:ea typeface="Times New Roman"/>
                          <a:cs typeface="Calibri" pitchFamily="34" charset="0"/>
                        </a:rPr>
                        <a:t>EMEP</a:t>
                      </a:r>
                      <a:r>
                        <a:rPr lang="ru-RU" sz="1500" dirty="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a:t>
                      </a:r>
                      <a:r>
                        <a:rPr lang="en-US" sz="1500" dirty="0" err="1" smtClean="0">
                          <a:solidFill>
                            <a:srgbClr val="1C4372"/>
                          </a:solidFill>
                          <a:latin typeface="Calibri" pitchFamily="34" charset="0"/>
                          <a:ea typeface="Times New Roman"/>
                          <a:cs typeface="Calibri" pitchFamily="34" charset="0"/>
                        </a:rPr>
                        <a:t>avg</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0.019</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0.113</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-0.002</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-0.066</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r h="352425">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rgbClr val="1C4372"/>
                          </a:solidFill>
                          <a:latin typeface="Calibri" pitchFamily="34" charset="0"/>
                          <a:ea typeface="Times New Roman"/>
                          <a:cs typeface="Calibri" pitchFamily="34" charset="0"/>
                        </a:rPr>
                        <a:t>EMEP</a:t>
                      </a:r>
                      <a:r>
                        <a:rPr lang="ru-RU" sz="1500" dirty="0">
                          <a:solidFill>
                            <a:srgbClr val="1C4372"/>
                          </a:solidFill>
                          <a:latin typeface="Calibri" pitchFamily="34" charset="0"/>
                          <a:ea typeface="Times New Roman"/>
                          <a:cs typeface="Calibri" pitchFamily="34" charset="0"/>
                        </a:rPr>
                        <a:t>, </a:t>
                      </a:r>
                      <a:r>
                        <a:rPr lang="en-US" sz="1500" dirty="0" smtClean="0">
                          <a:solidFill>
                            <a:srgbClr val="1C4372"/>
                          </a:solidFill>
                          <a:latin typeface="Calibri" pitchFamily="34" charset="0"/>
                          <a:ea typeface="Times New Roman"/>
                          <a:cs typeface="Calibri" pitchFamily="34" charset="0"/>
                        </a:rPr>
                        <a:t>month max</a:t>
                      </a:r>
                      <a:endParaRPr lang="ru-RU" sz="1500" dirty="0">
                        <a:solidFill>
                          <a:srgbClr val="1C4372"/>
                        </a:solidFill>
                        <a:latin typeface="Calibri" pitchFamily="34" charset="0"/>
                        <a:ea typeface="Calibri"/>
                        <a:cs typeface="Calibri"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-0.107</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-0.158</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solidFill>
                      <a:srgbClr val="F6F5EE"/>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0.053</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accent1">
                          <a:lumMod val="75000"/>
                        </a:schemeClr>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36000" indent="0" algn="ctr">
                        <a:spcAft>
                          <a:spcPts val="0"/>
                        </a:spcAft>
                      </a:pPr>
                      <a:r>
                        <a:rPr lang="ru-RU" sz="1500" dirty="0">
                          <a:solidFill>
                            <a:srgbClr val="1C4372"/>
                          </a:solidFill>
                          <a:latin typeface="Calibri" pitchFamily="34" charset="0"/>
                          <a:ea typeface="Times New Roman"/>
                          <a:cs typeface="Calibri" pitchFamily="34" charset="0"/>
                        </a:rPr>
                        <a:t>-0.202</a:t>
                      </a:r>
                      <a:endParaRPr lang="ru-RU" sz="15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6F5EE"/>
                    </a:solidFill>
                  </a:tcPr>
                </a:tc>
              </a:tr>
            </a:tbl>
          </a:graphicData>
        </a:graphic>
      </p:graphicFrame>
      <p:sp>
        <p:nvSpPr>
          <p:cNvPr id="27" name="Прямоугольник 26"/>
          <p:cNvSpPr/>
          <p:nvPr/>
        </p:nvSpPr>
        <p:spPr>
          <a:xfrm>
            <a:off x="482565" y="3282735"/>
            <a:ext cx="7661335" cy="646331"/>
          </a:xfrm>
          <a:prstGeom prst="rect">
            <a:avLst/>
          </a:prstGeom>
          <a:solidFill>
            <a:srgbClr val="EAE8DA"/>
          </a:solidFill>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rgbClr val="1C4372"/>
                </a:solidFill>
                <a:latin typeface="Calibri" pitchFamily="34" charset="0"/>
                <a:cs typeface="Calibri" pitchFamily="34" charset="0"/>
              </a:rPr>
              <a:t>Correlation coefficients between PM</a:t>
            </a:r>
            <a:r>
              <a:rPr lang="en-US" baseline="-25000" dirty="0" smtClean="0">
                <a:solidFill>
                  <a:srgbClr val="1C4372"/>
                </a:solidFill>
                <a:latin typeface="Calibri" pitchFamily="34" charset="0"/>
                <a:cs typeface="Calibri" pitchFamily="34" charset="0"/>
              </a:rPr>
              <a:t>10</a:t>
            </a:r>
            <a:r>
              <a:rPr lang="en-US" dirty="0" smtClean="0">
                <a:solidFill>
                  <a:srgbClr val="1C4372"/>
                </a:solidFill>
                <a:latin typeface="Calibri" pitchFamily="34" charset="0"/>
                <a:cs typeface="Calibri" pitchFamily="34" charset="0"/>
              </a:rPr>
              <a:t> monthly average concentrations at monitoring sites and calculated by the AERMOD model</a:t>
            </a:r>
            <a:r>
              <a:rPr lang="ru-RU" dirty="0" smtClean="0">
                <a:solidFill>
                  <a:srgbClr val="1C4372"/>
                </a:solidFill>
                <a:latin typeface="Calibri" pitchFamily="34" charset="0"/>
                <a:cs typeface="Calibri" pitchFamily="34" charset="0"/>
              </a:rPr>
              <a:t>, </a:t>
            </a:r>
            <a:r>
              <a:rPr lang="en-US" dirty="0" smtClean="0">
                <a:solidFill>
                  <a:srgbClr val="1C4372"/>
                </a:solidFill>
                <a:latin typeface="Calibri" pitchFamily="34" charset="0"/>
                <a:cs typeface="Calibri" pitchFamily="34" charset="0"/>
              </a:rPr>
              <a:t>n</a:t>
            </a:r>
            <a:r>
              <a:rPr lang="ru-RU" dirty="0" smtClean="0">
                <a:solidFill>
                  <a:srgbClr val="1C4372"/>
                </a:solidFill>
                <a:latin typeface="Calibri" pitchFamily="34" charset="0"/>
                <a:cs typeface="Calibri" pitchFamily="34" charset="0"/>
              </a:rPr>
              <a:t>=48, </a:t>
            </a:r>
            <a:r>
              <a:rPr lang="en-US" dirty="0" err="1" smtClean="0">
                <a:solidFill>
                  <a:srgbClr val="1C4372"/>
                </a:solidFill>
                <a:latin typeface="Calibri" pitchFamily="34" charset="0"/>
                <a:cs typeface="Calibri" pitchFamily="34" charset="0"/>
              </a:rPr>
              <a:t>df</a:t>
            </a:r>
            <a:r>
              <a:rPr lang="ru-RU" dirty="0" smtClean="0">
                <a:solidFill>
                  <a:srgbClr val="1C4372"/>
                </a:solidFill>
                <a:latin typeface="Calibri" pitchFamily="34" charset="0"/>
                <a:cs typeface="Calibri" pitchFamily="34" charset="0"/>
              </a:rPr>
              <a:t>=46)</a:t>
            </a:r>
            <a:endParaRPr lang="ru-RU" dirty="0">
              <a:solidFill>
                <a:srgbClr val="1C4372"/>
              </a:solidFill>
              <a:latin typeface="Calibri" pitchFamily="34" charset="0"/>
              <a:cs typeface="Calibri" pitchFamily="34" charset="0"/>
            </a:endParaRPr>
          </a:p>
        </p:txBody>
      </p:sp>
      <p:sp>
        <p:nvSpPr>
          <p:cNvPr id="28" name="Прямоугольник 27"/>
          <p:cNvSpPr/>
          <p:nvPr/>
        </p:nvSpPr>
        <p:spPr>
          <a:xfrm>
            <a:off x="500034" y="6357958"/>
            <a:ext cx="8143932" cy="338554"/>
          </a:xfrm>
          <a:prstGeom prst="rect">
            <a:avLst/>
          </a:prstGeom>
        </p:spPr>
        <p:txBody>
          <a:bodyPr wrap="square">
            <a:spAutoFit/>
          </a:bodyPr>
          <a:lstStyle/>
          <a:p>
            <a:r>
              <a:rPr lang="en-US" sz="1600" i="1" dirty="0" smtClean="0">
                <a:solidFill>
                  <a:schemeClr val="accent1">
                    <a:lumMod val="50000"/>
                  </a:schemeClr>
                </a:solidFill>
                <a:latin typeface="Calibri" pitchFamily="34" charset="0"/>
                <a:cs typeface="Calibri" pitchFamily="34" charset="0"/>
              </a:rPr>
              <a:t>*Significant correlation coefficients are highlighted in bold (for n = 48 and P = 0.05)</a:t>
            </a:r>
            <a:endParaRPr lang="ru-RU" sz="1600" i="1" dirty="0">
              <a:solidFill>
                <a:schemeClr val="accent1">
                  <a:lumMod val="50000"/>
                </a:schemeClr>
              </a:solidFill>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4"/>
          <p:cNvSpPr txBox="1">
            <a:spLocks/>
          </p:cNvSpPr>
          <p:nvPr/>
        </p:nvSpPr>
        <p:spPr bwMode="auto">
          <a:xfrm>
            <a:off x="500034" y="214290"/>
            <a:ext cx="8143932" cy="565089"/>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a:lnSpc>
                <a:spcPct val="80000"/>
              </a:lnSpc>
              <a:buNone/>
              <a:defRPr/>
            </a:pPr>
            <a:r>
              <a:rPr lang="en-US" sz="2200" b="1" dirty="0" smtClean="0">
                <a:solidFill>
                  <a:srgbClr val="1C4372"/>
                </a:solidFill>
                <a:latin typeface="+mj-lt"/>
                <a:ea typeface="Calibri" pitchFamily="34" charset="0"/>
                <a:cs typeface="Calibri" pitchFamily="34" charset="0"/>
              </a:rPr>
              <a:t>PM</a:t>
            </a:r>
            <a:r>
              <a:rPr lang="en-US" sz="2200" b="1" baseline="-25000" dirty="0" smtClean="0">
                <a:solidFill>
                  <a:srgbClr val="1C4372"/>
                </a:solidFill>
                <a:latin typeface="+mj-lt"/>
                <a:ea typeface="Calibri" pitchFamily="34" charset="0"/>
                <a:cs typeface="Calibri" pitchFamily="34" charset="0"/>
              </a:rPr>
              <a:t>10</a:t>
            </a:r>
            <a:r>
              <a:rPr lang="en-US" sz="2200" b="1" dirty="0" smtClean="0">
                <a:solidFill>
                  <a:srgbClr val="1C4372"/>
                </a:solidFill>
                <a:latin typeface="+mj-lt"/>
                <a:ea typeface="Calibri" pitchFamily="34" charset="0"/>
                <a:cs typeface="Calibri" pitchFamily="34" charset="0"/>
              </a:rPr>
              <a:t> monitored concentrations </a:t>
            </a:r>
            <a:endParaRPr lang="ru-RU" sz="2200" b="1" dirty="0" smtClean="0">
              <a:solidFill>
                <a:srgbClr val="1C4372"/>
              </a:solidFill>
              <a:latin typeface="+mj-lt"/>
              <a:cs typeface="Calibri" pitchFamily="34" charset="0"/>
            </a:endParaRPr>
          </a:p>
        </p:txBody>
      </p:sp>
      <p:graphicFrame>
        <p:nvGraphicFramePr>
          <p:cNvPr id="5" name="Таблица 4"/>
          <p:cNvGraphicFramePr>
            <a:graphicFrameLocks noGrp="1"/>
          </p:cNvGraphicFramePr>
          <p:nvPr/>
        </p:nvGraphicFramePr>
        <p:xfrm>
          <a:off x="500034" y="3143248"/>
          <a:ext cx="8072494" cy="1463040"/>
        </p:xfrm>
        <a:graphic>
          <a:graphicData uri="http://schemas.openxmlformats.org/drawingml/2006/table">
            <a:tbl>
              <a:tblPr>
                <a:effectLst>
                  <a:outerShdw blurRad="50800" dist="38100" dir="5400000" algn="t" rotWithShape="0">
                    <a:prstClr val="black">
                      <a:alpha val="40000"/>
                    </a:prstClr>
                  </a:outerShdw>
                </a:effectLst>
              </a:tblPr>
              <a:tblGrid>
                <a:gridCol w="1836801"/>
                <a:gridCol w="766127"/>
                <a:gridCol w="935990"/>
                <a:gridCol w="1377061"/>
                <a:gridCol w="723265"/>
                <a:gridCol w="935990"/>
                <a:gridCol w="1497260"/>
              </a:tblGrid>
              <a:tr h="190500">
                <a:tc>
                  <a:txBody>
                    <a:bodyPr/>
                    <a:lstStyle/>
                    <a:p>
                      <a:pPr indent="-226695"/>
                      <a:endParaRPr lang="ru-RU" sz="1600" dirty="0">
                        <a:solidFill>
                          <a:srgbClr val="1C4372"/>
                        </a:solidFill>
                        <a:latin typeface="Calibri"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gridSpan="3">
                  <a:txBody>
                    <a:bodyPr/>
                    <a:lstStyle/>
                    <a:p>
                      <a:pPr marL="241300" indent="-226695" algn="ctr">
                        <a:spcAft>
                          <a:spcPts val="0"/>
                        </a:spcAft>
                      </a:pPr>
                      <a:r>
                        <a:rPr lang="en-GB" sz="1600" dirty="0" smtClean="0">
                          <a:solidFill>
                            <a:srgbClr val="1C4372"/>
                          </a:solidFill>
                          <a:latin typeface="Calibri" pitchFamily="34" charset="0"/>
                          <a:ea typeface="Times New Roman"/>
                          <a:cs typeface="Calibri" pitchFamily="34" charset="0"/>
                        </a:rPr>
                        <a:t>monthly mean values</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endParaRPr lang="ru-RU"/>
                    </a:p>
                  </a:txBody>
                  <a:tcPr/>
                </a:tc>
                <a:tc hMerge="1">
                  <a:txBody>
                    <a:bodyPr/>
                    <a:lstStyle/>
                    <a:p>
                      <a:endParaRPr lang="ru-RU"/>
                    </a:p>
                  </a:txBody>
                  <a:tcPr/>
                </a:tc>
                <a:tc gridSpan="3">
                  <a:txBody>
                    <a:bodyPr/>
                    <a:lstStyle/>
                    <a:p>
                      <a:pPr marL="241300" indent="-226695" algn="ctr">
                        <a:spcAft>
                          <a:spcPts val="0"/>
                        </a:spcAft>
                      </a:pPr>
                      <a:r>
                        <a:rPr lang="en-GB" sz="1600" dirty="0" smtClean="0">
                          <a:solidFill>
                            <a:srgbClr val="1C4372"/>
                          </a:solidFill>
                          <a:latin typeface="Calibri" pitchFamily="34" charset="0"/>
                          <a:ea typeface="Times New Roman"/>
                          <a:cs typeface="Calibri" pitchFamily="34" charset="0"/>
                        </a:rPr>
                        <a:t>maximum monthly values</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hMerge="1">
                  <a:txBody>
                    <a:bodyPr/>
                    <a:lstStyle/>
                    <a:p>
                      <a:endParaRPr lang="ru-RU"/>
                    </a:p>
                  </a:txBody>
                  <a:tcPr/>
                </a:tc>
                <a:tc hMerge="1">
                  <a:txBody>
                    <a:bodyPr/>
                    <a:lstStyle/>
                    <a:p>
                      <a:endParaRPr lang="ru-RU"/>
                    </a:p>
                  </a:txBody>
                  <a:tcPr/>
                </a:tc>
              </a:tr>
              <a:tr h="190500">
                <a:tc>
                  <a:txBody>
                    <a:bodyPr/>
                    <a:lstStyle/>
                    <a:p>
                      <a:pPr marL="241300" indent="-226695">
                        <a:spcAft>
                          <a:spcPts val="0"/>
                        </a:spcAft>
                      </a:pPr>
                      <a:r>
                        <a:rPr lang="ru-RU" sz="1600" dirty="0">
                          <a:solidFill>
                            <a:srgbClr val="1C4372"/>
                          </a:solidFill>
                          <a:latin typeface="Calibri" pitchFamily="34" charset="0"/>
                          <a:ea typeface="Times New Roman"/>
                          <a:cs typeface="Calibri" pitchFamily="34" charset="0"/>
                        </a:rPr>
                        <a:t> </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241300" indent="-226695" algn="ctr">
                        <a:spcAft>
                          <a:spcPts val="0"/>
                        </a:spcAft>
                      </a:pPr>
                      <a:r>
                        <a:rPr lang="en-US" sz="1600" dirty="0" smtClean="0">
                          <a:solidFill>
                            <a:srgbClr val="1C4372"/>
                          </a:solidFill>
                          <a:latin typeface="Calibri" pitchFamily="34" charset="0"/>
                          <a:cs typeface="Calibri" pitchFamily="34" charset="0"/>
                        </a:rPr>
                        <a:t>Site 1</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en-US" sz="1600" dirty="0" smtClean="0">
                          <a:solidFill>
                            <a:srgbClr val="1C4372"/>
                          </a:solidFill>
                          <a:latin typeface="Calibri" pitchFamily="34" charset="0"/>
                          <a:cs typeface="Calibri" pitchFamily="34" charset="0"/>
                        </a:rPr>
                        <a:t>Site 2</a:t>
                      </a:r>
                    </a:p>
                    <a:p>
                      <a:pPr marL="241300" indent="-226695" algn="ctr">
                        <a:spcAft>
                          <a:spcPts val="0"/>
                        </a:spcAft>
                      </a:pPr>
                      <a:r>
                        <a:rPr lang="en-US" sz="1600" dirty="0" smtClean="0">
                          <a:solidFill>
                            <a:srgbClr val="1C4372"/>
                          </a:solidFill>
                          <a:latin typeface="Calibri" pitchFamily="34" charset="0"/>
                          <a:ea typeface="Calibri"/>
                          <a:cs typeface="Calibri" pitchFamily="34" charset="0"/>
                        </a:rPr>
                        <a:t>(manual)</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indent="15875" algn="ctr">
                        <a:spcAft>
                          <a:spcPts val="0"/>
                        </a:spcAft>
                      </a:pPr>
                      <a:r>
                        <a:rPr lang="en-US" sz="1600" dirty="0" smtClean="0">
                          <a:solidFill>
                            <a:srgbClr val="1C4372"/>
                          </a:solidFill>
                          <a:latin typeface="Calibri" pitchFamily="34" charset="0"/>
                          <a:ea typeface="Times New Roman"/>
                          <a:cs typeface="Calibri" pitchFamily="34" charset="0"/>
                        </a:rPr>
                        <a:t>Site 2</a:t>
                      </a:r>
                    </a:p>
                    <a:p>
                      <a:pPr marL="0" indent="15875" algn="ctr">
                        <a:spcAft>
                          <a:spcPts val="0"/>
                        </a:spcAft>
                      </a:pPr>
                      <a:r>
                        <a:rPr lang="en-US" sz="1600" dirty="0" smtClean="0">
                          <a:solidFill>
                            <a:srgbClr val="1C4372"/>
                          </a:solidFill>
                          <a:latin typeface="Calibri" pitchFamily="34" charset="0"/>
                          <a:ea typeface="Times New Roman"/>
                          <a:cs typeface="Calibri" pitchFamily="34" charset="0"/>
                        </a:rPr>
                        <a:t>(</a:t>
                      </a:r>
                      <a:r>
                        <a:rPr lang="en-US" sz="1600" dirty="0" err="1" smtClean="0">
                          <a:solidFill>
                            <a:srgbClr val="1C4372"/>
                          </a:solidFill>
                          <a:latin typeface="Calibri" pitchFamily="34" charset="0"/>
                          <a:ea typeface="Times New Roman"/>
                          <a:cs typeface="Calibri" pitchFamily="34" charset="0"/>
                        </a:rPr>
                        <a:t>aut</a:t>
                      </a:r>
                      <a:r>
                        <a:rPr lang="ru-RU" sz="1600" dirty="0" smtClean="0">
                          <a:solidFill>
                            <a:srgbClr val="1C4372"/>
                          </a:solidFill>
                          <a:latin typeface="Calibri" pitchFamily="34" charset="0"/>
                          <a:ea typeface="Times New Roman"/>
                          <a:cs typeface="Calibri" pitchFamily="34" charset="0"/>
                        </a:rPr>
                        <a:t>. </a:t>
                      </a:r>
                      <a:r>
                        <a:rPr lang="en-US" sz="1600" dirty="0" smtClean="0">
                          <a:solidFill>
                            <a:srgbClr val="1C4372"/>
                          </a:solidFill>
                          <a:latin typeface="Calibri" pitchFamily="34" charset="0"/>
                          <a:cs typeface="Calibri" pitchFamily="34" charset="0"/>
                        </a:rPr>
                        <a:t>analyzer)</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en-US" sz="1600" dirty="0" smtClean="0">
                          <a:solidFill>
                            <a:srgbClr val="1C4372"/>
                          </a:solidFill>
                          <a:latin typeface="Calibri" pitchFamily="34" charset="0"/>
                          <a:cs typeface="Calibri" pitchFamily="34" charset="0"/>
                        </a:rPr>
                        <a:t>Site 1</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r>
                        <a:rPr lang="en-US" sz="1600" dirty="0" smtClean="0">
                          <a:solidFill>
                            <a:srgbClr val="1C4372"/>
                          </a:solidFill>
                          <a:latin typeface="Calibri" pitchFamily="34" charset="0"/>
                          <a:cs typeface="Calibri" pitchFamily="34" charset="0"/>
                        </a:rPr>
                        <a:t>Site 2</a:t>
                      </a:r>
                    </a:p>
                    <a:p>
                      <a:pPr marL="241300" indent="-226695" algn="ctr">
                        <a:spcAft>
                          <a:spcPts val="0"/>
                        </a:spcAft>
                      </a:pPr>
                      <a:r>
                        <a:rPr lang="en-US" sz="1600" dirty="0" smtClean="0">
                          <a:solidFill>
                            <a:srgbClr val="1C4372"/>
                          </a:solidFill>
                          <a:latin typeface="Calibri" pitchFamily="34" charset="0"/>
                          <a:ea typeface="Calibri"/>
                          <a:cs typeface="Calibri" pitchFamily="34" charset="0"/>
                        </a:rPr>
                        <a:t>(manual)</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0" indent="15875" algn="ctr">
                        <a:spcAft>
                          <a:spcPts val="0"/>
                        </a:spcAft>
                      </a:pPr>
                      <a:r>
                        <a:rPr lang="en-US" sz="1600" dirty="0" smtClean="0">
                          <a:solidFill>
                            <a:srgbClr val="1C4372"/>
                          </a:solidFill>
                          <a:latin typeface="Calibri" pitchFamily="34" charset="0"/>
                          <a:ea typeface="Times New Roman"/>
                          <a:cs typeface="Calibri" pitchFamily="34" charset="0"/>
                        </a:rPr>
                        <a:t>Site 2</a:t>
                      </a:r>
                    </a:p>
                    <a:p>
                      <a:pPr marL="0" indent="15875" algn="ctr">
                        <a:spcAft>
                          <a:spcPts val="0"/>
                        </a:spcAft>
                      </a:pPr>
                      <a:r>
                        <a:rPr lang="en-US" sz="1600" dirty="0" smtClean="0">
                          <a:solidFill>
                            <a:srgbClr val="1C4372"/>
                          </a:solidFill>
                          <a:latin typeface="Calibri" pitchFamily="34" charset="0"/>
                          <a:ea typeface="Times New Roman"/>
                          <a:cs typeface="Calibri" pitchFamily="34" charset="0"/>
                        </a:rPr>
                        <a:t>(</a:t>
                      </a:r>
                      <a:r>
                        <a:rPr lang="en-US" sz="1600" dirty="0" err="1" smtClean="0">
                          <a:solidFill>
                            <a:srgbClr val="1C4372"/>
                          </a:solidFill>
                          <a:latin typeface="Calibri" pitchFamily="34" charset="0"/>
                          <a:ea typeface="Times New Roman"/>
                          <a:cs typeface="Calibri" pitchFamily="34" charset="0"/>
                        </a:rPr>
                        <a:t>aut</a:t>
                      </a:r>
                      <a:r>
                        <a:rPr lang="ru-RU" sz="1600" dirty="0" smtClean="0">
                          <a:solidFill>
                            <a:srgbClr val="1C4372"/>
                          </a:solidFill>
                          <a:latin typeface="Calibri" pitchFamily="34" charset="0"/>
                          <a:ea typeface="Times New Roman"/>
                          <a:cs typeface="Calibri" pitchFamily="34" charset="0"/>
                        </a:rPr>
                        <a:t>. </a:t>
                      </a:r>
                      <a:r>
                        <a:rPr lang="en-US" sz="1600" dirty="0" smtClean="0">
                          <a:solidFill>
                            <a:srgbClr val="1C4372"/>
                          </a:solidFill>
                          <a:latin typeface="Calibri" pitchFamily="34" charset="0"/>
                          <a:cs typeface="Calibri" pitchFamily="34" charset="0"/>
                        </a:rPr>
                        <a:t>analyzer)</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r>
              <a:tr h="190500">
                <a:tc>
                  <a:txBody>
                    <a:bodyPr/>
                    <a:lstStyle/>
                    <a:p>
                      <a:pPr marL="0" indent="0">
                        <a:spcAft>
                          <a:spcPts val="0"/>
                        </a:spcAft>
                      </a:pPr>
                      <a:r>
                        <a:rPr lang="en-US" sz="1600" dirty="0" smtClean="0">
                          <a:solidFill>
                            <a:srgbClr val="1C4372"/>
                          </a:solidFill>
                          <a:latin typeface="Calibri" pitchFamily="34" charset="0"/>
                          <a:cs typeface="Calibri" pitchFamily="34" charset="0"/>
                        </a:rPr>
                        <a:t>Site 2 manual </a:t>
                      </a:r>
                      <a:r>
                        <a:rPr lang="en-US" sz="1600" dirty="0" err="1" smtClean="0">
                          <a:solidFill>
                            <a:srgbClr val="1C4372"/>
                          </a:solidFill>
                          <a:latin typeface="Calibri" pitchFamily="34" charset="0"/>
                          <a:cs typeface="Calibri" pitchFamily="34" charset="0"/>
                        </a:rPr>
                        <a:t>sampl</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b="1" dirty="0" smtClean="0">
                          <a:solidFill>
                            <a:srgbClr val="1C4372"/>
                          </a:solidFill>
                          <a:latin typeface="Calibri" pitchFamily="34" charset="0"/>
                          <a:ea typeface="Times New Roman"/>
                          <a:cs typeface="Calibri" pitchFamily="34" charset="0"/>
                        </a:rPr>
                        <a:t>0.943</a:t>
                      </a:r>
                      <a:r>
                        <a:rPr lang="en-US" sz="1600" b="1" dirty="0" smtClean="0">
                          <a:solidFill>
                            <a:srgbClr val="1C4372"/>
                          </a:solidFill>
                          <a:latin typeface="Calibri" pitchFamily="34" charset="0"/>
                          <a:ea typeface="Times New Roman"/>
                          <a:cs typeface="Calibri" pitchFamily="34" charset="0"/>
                        </a:rPr>
                        <a:t>*</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indent="-226695" algn="ctr"/>
                      <a:endParaRPr lang="ru-RU" sz="1600" dirty="0">
                        <a:solidFill>
                          <a:srgbClr val="1C4372"/>
                        </a:solidFill>
                        <a:latin typeface="Calibri"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indent="-226695" algn="ctr"/>
                      <a:endParaRPr lang="ru-RU" sz="1600" dirty="0">
                        <a:solidFill>
                          <a:srgbClr val="1C4372"/>
                        </a:solidFill>
                        <a:latin typeface="Calibri"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b="1" dirty="0">
                          <a:solidFill>
                            <a:srgbClr val="1C4372"/>
                          </a:solidFill>
                          <a:latin typeface="Calibri" pitchFamily="34" charset="0"/>
                          <a:ea typeface="Times New Roman"/>
                          <a:cs typeface="Calibri" pitchFamily="34" charset="0"/>
                        </a:rPr>
                        <a:t>0.825</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endParaRPr lang="ru-RU" sz="1600" dirty="0">
                        <a:solidFill>
                          <a:srgbClr val="1C4372"/>
                        </a:solidFill>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endParaRPr lang="ru-RU" sz="1600" dirty="0">
                        <a:solidFill>
                          <a:srgbClr val="1C4372"/>
                        </a:solidFill>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r>
              <a:tr h="190500">
                <a:tc>
                  <a:txBody>
                    <a:bodyPr/>
                    <a:lstStyle/>
                    <a:p>
                      <a:pPr marL="0" indent="0">
                        <a:spcAft>
                          <a:spcPts val="0"/>
                        </a:spcAft>
                      </a:pPr>
                      <a:r>
                        <a:rPr lang="en-US" sz="1600" dirty="0" smtClean="0">
                          <a:solidFill>
                            <a:srgbClr val="1C4372"/>
                          </a:solidFill>
                          <a:latin typeface="Calibri" pitchFamily="34" charset="0"/>
                          <a:ea typeface="Times New Roman"/>
                          <a:cs typeface="Calibri" pitchFamily="34" charset="0"/>
                        </a:rPr>
                        <a:t>Site 2</a:t>
                      </a:r>
                      <a:r>
                        <a:rPr lang="en-US" sz="1600" baseline="0" dirty="0" smtClean="0">
                          <a:solidFill>
                            <a:srgbClr val="1C4372"/>
                          </a:solidFill>
                          <a:latin typeface="Calibri" pitchFamily="34" charset="0"/>
                          <a:ea typeface="Times New Roman"/>
                          <a:cs typeface="Calibri" pitchFamily="34" charset="0"/>
                        </a:rPr>
                        <a:t> </a:t>
                      </a:r>
                      <a:r>
                        <a:rPr lang="en-US" sz="1600" dirty="0" err="1" smtClean="0">
                          <a:solidFill>
                            <a:srgbClr val="1C4372"/>
                          </a:solidFill>
                          <a:latin typeface="Calibri" pitchFamily="34" charset="0"/>
                          <a:ea typeface="Times New Roman"/>
                          <a:cs typeface="Calibri" pitchFamily="34" charset="0"/>
                        </a:rPr>
                        <a:t>aut</a:t>
                      </a:r>
                      <a:r>
                        <a:rPr lang="ru-RU" sz="1600" dirty="0" smtClean="0">
                          <a:solidFill>
                            <a:srgbClr val="1C4372"/>
                          </a:solidFill>
                          <a:latin typeface="Calibri" pitchFamily="34" charset="0"/>
                          <a:ea typeface="Times New Roman"/>
                          <a:cs typeface="Calibri" pitchFamily="34" charset="0"/>
                        </a:rPr>
                        <a:t>. </a:t>
                      </a:r>
                      <a:r>
                        <a:rPr lang="en-US" sz="1600" dirty="0" smtClean="0">
                          <a:solidFill>
                            <a:srgbClr val="1C4372"/>
                          </a:solidFill>
                          <a:latin typeface="Calibri" pitchFamily="34" charset="0"/>
                          <a:ea typeface="Times New Roman"/>
                          <a:cs typeface="Calibri" pitchFamily="34" charset="0"/>
                        </a:rPr>
                        <a:t>a</a:t>
                      </a:r>
                      <a:r>
                        <a:rPr lang="en-US" sz="1600" dirty="0" smtClean="0">
                          <a:solidFill>
                            <a:srgbClr val="1C4372"/>
                          </a:solidFill>
                          <a:latin typeface="Calibri" pitchFamily="34" charset="0"/>
                          <a:cs typeface="Calibri" pitchFamily="34" charset="0"/>
                        </a:rPr>
                        <a:t>nalyzer</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1C4372"/>
                          </a:solidFill>
                          <a:latin typeface="Calibri" pitchFamily="34" charset="0"/>
                          <a:ea typeface="Times New Roman"/>
                          <a:cs typeface="Calibri" pitchFamily="34" charset="0"/>
                        </a:rPr>
                        <a:t>0.238</a:t>
                      </a:r>
                      <a:endParaRPr lang="ru-RU" sz="160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a:solidFill>
                            <a:srgbClr val="1C4372"/>
                          </a:solidFill>
                          <a:latin typeface="Calibri" pitchFamily="34" charset="0"/>
                          <a:ea typeface="Times New Roman"/>
                          <a:cs typeface="Calibri" pitchFamily="34" charset="0"/>
                        </a:rPr>
                        <a:t>0.181</a:t>
                      </a:r>
                      <a:endParaRPr lang="ru-RU" sz="160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indent="-226695" algn="ctr"/>
                      <a:endParaRPr lang="ru-RU" sz="1600" dirty="0">
                        <a:solidFill>
                          <a:srgbClr val="1C4372"/>
                        </a:solidFill>
                        <a:latin typeface="Calibri" pitchFamily="34" charset="0"/>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a:solidFill>
                            <a:srgbClr val="1C4372"/>
                          </a:solidFill>
                          <a:latin typeface="Calibri" pitchFamily="34" charset="0"/>
                          <a:ea typeface="Times New Roman"/>
                          <a:cs typeface="Calibri" pitchFamily="34" charset="0"/>
                        </a:rPr>
                        <a:t>-0.077</a:t>
                      </a:r>
                      <a:endParaRPr lang="ru-RU" sz="160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1C4372"/>
                          </a:solidFill>
                          <a:latin typeface="Calibri" pitchFamily="34" charset="0"/>
                          <a:ea typeface="Times New Roman"/>
                          <a:cs typeface="Calibri" pitchFamily="34" charset="0"/>
                        </a:rPr>
                        <a:t>-0.222</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endParaRPr lang="ru-RU" sz="1600" dirty="0">
                        <a:solidFill>
                          <a:srgbClr val="1C4372"/>
                        </a:solidFill>
                        <a:latin typeface="Calibri" pitchFamily="34" charset="0"/>
                        <a:ea typeface="Times New Roman"/>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r>
              <a:tr h="200025">
                <a:tc>
                  <a:txBody>
                    <a:bodyPr/>
                    <a:lstStyle/>
                    <a:p>
                      <a:pPr marL="0" indent="0">
                        <a:spcAft>
                          <a:spcPts val="0"/>
                        </a:spcAft>
                      </a:pPr>
                      <a:r>
                        <a:rPr lang="ru-RU" sz="1600" dirty="0">
                          <a:solidFill>
                            <a:srgbClr val="1C4372"/>
                          </a:solidFill>
                          <a:latin typeface="Calibri" pitchFamily="34" charset="0"/>
                          <a:ea typeface="Times New Roman"/>
                          <a:cs typeface="Calibri" pitchFamily="34" charset="0"/>
                        </a:rPr>
                        <a:t>EMEP</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b="1" dirty="0">
                          <a:solidFill>
                            <a:srgbClr val="1C4372"/>
                          </a:solidFill>
                          <a:latin typeface="Calibri" pitchFamily="34" charset="0"/>
                          <a:ea typeface="Times New Roman"/>
                          <a:cs typeface="Calibri" pitchFamily="34" charset="0"/>
                        </a:rPr>
                        <a:t>-0.435</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b="1" dirty="0">
                          <a:solidFill>
                            <a:srgbClr val="1C4372"/>
                          </a:solidFill>
                          <a:latin typeface="Calibri" pitchFamily="34" charset="0"/>
                          <a:ea typeface="Times New Roman"/>
                          <a:cs typeface="Calibri" pitchFamily="34" charset="0"/>
                        </a:rPr>
                        <a:t>-0.485</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dirty="0">
                          <a:solidFill>
                            <a:srgbClr val="1C4372"/>
                          </a:solidFill>
                          <a:latin typeface="Calibri" pitchFamily="34" charset="0"/>
                          <a:ea typeface="Times New Roman"/>
                          <a:cs typeface="Calibri" pitchFamily="34" charset="0"/>
                        </a:rPr>
                        <a:t>-0.280</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241300" indent="-226695" algn="ctr">
                        <a:spcAft>
                          <a:spcPts val="0"/>
                        </a:spcAft>
                      </a:pPr>
                      <a:r>
                        <a:rPr lang="ru-RU" sz="1600">
                          <a:solidFill>
                            <a:srgbClr val="1C4372"/>
                          </a:solidFill>
                          <a:latin typeface="Calibri" pitchFamily="34" charset="0"/>
                          <a:ea typeface="Times New Roman"/>
                          <a:cs typeface="Calibri" pitchFamily="34" charset="0"/>
                        </a:rPr>
                        <a:t>0.049</a:t>
                      </a:r>
                      <a:endParaRPr lang="ru-RU" sz="160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1C4372"/>
                          </a:solidFill>
                          <a:latin typeface="Calibri" pitchFamily="34" charset="0"/>
                          <a:ea typeface="Times New Roman"/>
                          <a:cs typeface="Calibri" pitchFamily="34" charset="0"/>
                        </a:rPr>
                        <a:t>0.219</a:t>
                      </a:r>
                      <a:endParaRPr lang="ru-RU" sz="1600"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b="1" dirty="0">
                          <a:solidFill>
                            <a:srgbClr val="1C4372"/>
                          </a:solidFill>
                          <a:latin typeface="Calibri" pitchFamily="34" charset="0"/>
                          <a:ea typeface="Times New Roman"/>
                          <a:cs typeface="Calibri" pitchFamily="34" charset="0"/>
                        </a:rPr>
                        <a:t>-0.371</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9C9"/>
                    </a:solidFill>
                  </a:tcPr>
                </a:tc>
              </a:tr>
            </a:tbl>
          </a:graphicData>
        </a:graphic>
      </p:graphicFrame>
      <p:sp>
        <p:nvSpPr>
          <p:cNvPr id="1025" name="Rectangle 1"/>
          <p:cNvSpPr>
            <a:spLocks noChangeArrowheads="1"/>
          </p:cNvSpPr>
          <p:nvPr/>
        </p:nvSpPr>
        <p:spPr bwMode="auto">
          <a:xfrm>
            <a:off x="500034" y="2496917"/>
            <a:ext cx="8072494" cy="646331"/>
          </a:xfrm>
          <a:prstGeom prst="rect">
            <a:avLst/>
          </a:prstGeom>
          <a:solidFill>
            <a:srgbClr val="EAE8DA"/>
          </a:solidFill>
          <a:ln>
            <a:headEnd/>
            <a:tailEnd/>
          </a:ln>
          <a:effectLst>
            <a:innerShdw blurRad="63500" dist="50800" dir="5400000">
              <a:prstClr val="black">
                <a:alpha val="50000"/>
              </a:prstClr>
            </a:inn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US" dirty="0" smtClean="0">
                <a:solidFill>
                  <a:srgbClr val="1C4372"/>
                </a:solidFill>
                <a:latin typeface="Calibri" pitchFamily="34" charset="0"/>
                <a:ea typeface="Calibri" pitchFamily="34" charset="0"/>
                <a:cs typeface="Calibri" pitchFamily="34" charset="0"/>
              </a:rPr>
              <a:t>The correlation coefficients between the concentrations of PM</a:t>
            </a:r>
            <a:r>
              <a:rPr lang="en-US" baseline="-25000" dirty="0" smtClean="0">
                <a:solidFill>
                  <a:srgbClr val="1C4372"/>
                </a:solidFill>
                <a:latin typeface="Calibri" pitchFamily="34" charset="0"/>
                <a:ea typeface="Calibri" pitchFamily="34" charset="0"/>
                <a:cs typeface="Calibri" pitchFamily="34" charset="0"/>
              </a:rPr>
              <a:t>10 </a:t>
            </a:r>
            <a:r>
              <a:rPr lang="en-US" dirty="0" smtClean="0">
                <a:solidFill>
                  <a:srgbClr val="1C4372"/>
                </a:solidFill>
                <a:latin typeface="Calibri" pitchFamily="34" charset="0"/>
                <a:ea typeface="Calibri" pitchFamily="34" charset="0"/>
                <a:cs typeface="Calibri" pitchFamily="34" charset="0"/>
              </a:rPr>
              <a:t>data of different observation series</a:t>
            </a:r>
            <a:r>
              <a:rPr kumimoji="0" lang="ru-RU" i="0" u="none" strike="noStrike" cap="none" normalizeH="0" baseline="0" dirty="0" smtClean="0">
                <a:ln>
                  <a:noFill/>
                </a:ln>
                <a:solidFill>
                  <a:srgbClr val="1C4372"/>
                </a:solidFill>
                <a:effectLst/>
                <a:latin typeface="Calibri" pitchFamily="34" charset="0"/>
                <a:ea typeface="Calibri" pitchFamily="34" charset="0"/>
                <a:cs typeface="Calibri" pitchFamily="34" charset="0"/>
              </a:rPr>
              <a:t> (</a:t>
            </a:r>
            <a:r>
              <a:rPr kumimoji="0" lang="en-US" i="0" u="none" strike="noStrike" cap="none" normalizeH="0" baseline="0" dirty="0" smtClean="0">
                <a:ln>
                  <a:noFill/>
                </a:ln>
                <a:solidFill>
                  <a:srgbClr val="1C4372"/>
                </a:solidFill>
                <a:effectLst/>
                <a:latin typeface="Calibri" pitchFamily="34" charset="0"/>
                <a:ea typeface="Calibri" pitchFamily="34" charset="0"/>
                <a:cs typeface="Calibri" pitchFamily="34" charset="0"/>
              </a:rPr>
              <a:t>n</a:t>
            </a:r>
            <a:r>
              <a:rPr kumimoji="0" lang="ru-RU" i="0" u="none" strike="noStrike" cap="none" normalizeH="0" baseline="0" dirty="0" smtClean="0">
                <a:ln>
                  <a:noFill/>
                </a:ln>
                <a:solidFill>
                  <a:srgbClr val="1C4372"/>
                </a:solidFill>
                <a:effectLst/>
                <a:latin typeface="Calibri" pitchFamily="34" charset="0"/>
                <a:ea typeface="Calibri" pitchFamily="34" charset="0"/>
                <a:cs typeface="Calibri" pitchFamily="34" charset="0"/>
              </a:rPr>
              <a:t>=48, </a:t>
            </a:r>
            <a:r>
              <a:rPr kumimoji="0" lang="en-US" i="0" u="none" strike="noStrike" cap="none" normalizeH="0" baseline="0" dirty="0" err="1" smtClean="0">
                <a:ln>
                  <a:noFill/>
                </a:ln>
                <a:solidFill>
                  <a:srgbClr val="1C4372"/>
                </a:solidFill>
                <a:effectLst/>
                <a:latin typeface="Calibri" pitchFamily="34" charset="0"/>
                <a:ea typeface="Calibri" pitchFamily="34" charset="0"/>
                <a:cs typeface="Calibri" pitchFamily="34" charset="0"/>
              </a:rPr>
              <a:t>df</a:t>
            </a:r>
            <a:r>
              <a:rPr kumimoji="0" lang="ru-RU" i="0" u="none" strike="noStrike" cap="none" normalizeH="0" baseline="0" dirty="0" smtClean="0">
                <a:ln>
                  <a:noFill/>
                </a:ln>
                <a:solidFill>
                  <a:srgbClr val="1C4372"/>
                </a:solidFill>
                <a:effectLst/>
                <a:latin typeface="Calibri" pitchFamily="34" charset="0"/>
                <a:ea typeface="Calibri" pitchFamily="34" charset="0"/>
                <a:cs typeface="Calibri" pitchFamily="34" charset="0"/>
              </a:rPr>
              <a:t>=46)</a:t>
            </a:r>
            <a:endParaRPr kumimoji="0" lang="ru-RU" i="0" u="none" strike="noStrike" cap="none" normalizeH="0" baseline="0" dirty="0" smtClean="0">
              <a:ln>
                <a:noFill/>
              </a:ln>
              <a:solidFill>
                <a:srgbClr val="1C4372"/>
              </a:solidFill>
              <a:effectLst/>
              <a:latin typeface="Calibri" pitchFamily="34" charset="0"/>
              <a:cs typeface="Calibri" pitchFamily="34" charset="0"/>
            </a:endParaRPr>
          </a:p>
        </p:txBody>
      </p:sp>
      <p:sp>
        <p:nvSpPr>
          <p:cNvPr id="7" name="Прямоугольник 6"/>
          <p:cNvSpPr/>
          <p:nvPr/>
        </p:nvSpPr>
        <p:spPr>
          <a:xfrm>
            <a:off x="285720" y="857232"/>
            <a:ext cx="8501122" cy="1631216"/>
          </a:xfrm>
          <a:prstGeom prst="rect">
            <a:avLst/>
          </a:prstGeom>
        </p:spPr>
        <p:txBody>
          <a:bodyPr wrap="square">
            <a:spAutoFit/>
          </a:bodyPr>
          <a:lstStyle/>
          <a:p>
            <a:pPr algn="just"/>
            <a:r>
              <a:rPr lang="en-US" sz="2000" dirty="0" smtClean="0">
                <a:solidFill>
                  <a:schemeClr val="tx2">
                    <a:lumMod val="75000"/>
                  </a:schemeClr>
                </a:solidFill>
                <a:latin typeface="Calibri" pitchFamily="34" charset="0"/>
                <a:cs typeface="Calibri" pitchFamily="34" charset="0"/>
              </a:rPr>
              <a:t>There is a significant positive correlation between the measured values at the two observation posts obtained by the manual sampling method. A significant, but negative correlation can be traced between the monthly mean values of PM</a:t>
            </a:r>
            <a:r>
              <a:rPr lang="en-US" sz="2000" baseline="-25000" dirty="0" smtClean="0">
                <a:solidFill>
                  <a:schemeClr val="tx2">
                    <a:lumMod val="75000"/>
                  </a:schemeClr>
                </a:solidFill>
                <a:latin typeface="Calibri" pitchFamily="34" charset="0"/>
                <a:cs typeface="Calibri" pitchFamily="34" charset="0"/>
              </a:rPr>
              <a:t>10</a:t>
            </a:r>
            <a:r>
              <a:rPr lang="en-US" sz="2000" dirty="0" smtClean="0">
                <a:solidFill>
                  <a:schemeClr val="tx2">
                    <a:lumMod val="75000"/>
                  </a:schemeClr>
                </a:solidFill>
                <a:latin typeface="Calibri" pitchFamily="34" charset="0"/>
                <a:cs typeface="Calibri" pitchFamily="34" charset="0"/>
              </a:rPr>
              <a:t> concentration at the posts and the monthly average results of the EMEP modeling.</a:t>
            </a:r>
            <a:endParaRPr lang="ru-RU" sz="2000" dirty="0" smtClean="0">
              <a:solidFill>
                <a:schemeClr val="tx2">
                  <a:lumMod val="75000"/>
                </a:schemeClr>
              </a:solidFill>
              <a:latin typeface="Calibri" pitchFamily="34" charset="0"/>
              <a:cs typeface="Calibri" pitchFamily="34" charset="0"/>
            </a:endParaRPr>
          </a:p>
        </p:txBody>
      </p:sp>
      <p:sp>
        <p:nvSpPr>
          <p:cNvPr id="6" name="Прямоугольник 5"/>
          <p:cNvSpPr/>
          <p:nvPr/>
        </p:nvSpPr>
        <p:spPr>
          <a:xfrm>
            <a:off x="357158" y="5143512"/>
            <a:ext cx="8143932" cy="1323439"/>
          </a:xfrm>
          <a:prstGeom prst="rect">
            <a:avLst/>
          </a:prstGeom>
        </p:spPr>
        <p:txBody>
          <a:bodyPr wrap="square">
            <a:spAutoFit/>
          </a:bodyPr>
          <a:lstStyle/>
          <a:p>
            <a:pPr algn="just"/>
            <a:r>
              <a:rPr lang="en-US" sz="2000" dirty="0" smtClean="0">
                <a:solidFill>
                  <a:schemeClr val="tx2">
                    <a:lumMod val="75000"/>
                  </a:schemeClr>
                </a:solidFill>
                <a:latin typeface="Calibri" pitchFamily="34" charset="0"/>
                <a:cs typeface="Calibri" pitchFamily="34" charset="0"/>
              </a:rPr>
              <a:t>The EMEP absolute value data has the lowest values. Short-term maximum peaks associated with local industrial and motor vehicle emissions are practically not distinguished in them.</a:t>
            </a:r>
          </a:p>
          <a:p>
            <a:r>
              <a:rPr lang="en-US" sz="2000" dirty="0" smtClean="0">
                <a:solidFill>
                  <a:schemeClr val="tx2">
                    <a:lumMod val="75000"/>
                  </a:schemeClr>
                </a:solidFill>
                <a:latin typeface="Calibri" pitchFamily="34" charset="0"/>
                <a:cs typeface="Calibri" pitchFamily="34" charset="0"/>
              </a:rPr>
              <a:t>Therefore, taking them as background seems to be the most optimal.</a:t>
            </a:r>
            <a:endParaRPr lang="ru-RU" sz="2000" dirty="0">
              <a:solidFill>
                <a:schemeClr val="tx2">
                  <a:lumMod val="75000"/>
                </a:schemeClr>
              </a:solidFill>
              <a:latin typeface="Calibri" pitchFamily="34" charset="0"/>
              <a:cs typeface="Calibri" pitchFamily="34" charset="0"/>
            </a:endParaRPr>
          </a:p>
        </p:txBody>
      </p:sp>
      <p:sp>
        <p:nvSpPr>
          <p:cNvPr id="8" name="Прямоугольник 7"/>
          <p:cNvSpPr/>
          <p:nvPr/>
        </p:nvSpPr>
        <p:spPr>
          <a:xfrm>
            <a:off x="285720" y="4714884"/>
            <a:ext cx="8143932" cy="338554"/>
          </a:xfrm>
          <a:prstGeom prst="rect">
            <a:avLst/>
          </a:prstGeom>
        </p:spPr>
        <p:txBody>
          <a:bodyPr wrap="square">
            <a:spAutoFit/>
          </a:bodyPr>
          <a:lstStyle/>
          <a:p>
            <a:r>
              <a:rPr lang="en-US" sz="1600" i="1" dirty="0" smtClean="0">
                <a:solidFill>
                  <a:schemeClr val="accent1">
                    <a:lumMod val="50000"/>
                  </a:schemeClr>
                </a:solidFill>
                <a:latin typeface="Calibri" pitchFamily="34" charset="0"/>
                <a:cs typeface="Calibri" pitchFamily="34" charset="0"/>
              </a:rPr>
              <a:t>*Significant correlation coefficients are highlighted in bold (for n = 48 and P = 0.05)</a:t>
            </a:r>
            <a:endParaRPr lang="ru-RU" sz="1600" i="1" dirty="0">
              <a:solidFill>
                <a:schemeClr val="accent1">
                  <a:lumMod val="50000"/>
                </a:schemeClr>
              </a:solidFill>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42844" y="142852"/>
            <a:ext cx="871543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solidFill>
                  <a:srgbClr val="1C4372"/>
                </a:solidFill>
                <a:latin typeface="+mj-lt"/>
                <a:cs typeface="Calibri" pitchFamily="34" charset="0"/>
              </a:rPr>
              <a:t>Analysis of PM</a:t>
            </a:r>
            <a:r>
              <a:rPr lang="en-US" b="1" baseline="-25000" dirty="0" smtClean="0">
                <a:solidFill>
                  <a:srgbClr val="1C4372"/>
                </a:solidFill>
                <a:latin typeface="+mj-lt"/>
                <a:cs typeface="Calibri" pitchFamily="34" charset="0"/>
              </a:rPr>
              <a:t>10</a:t>
            </a:r>
            <a:r>
              <a:rPr lang="en-US" b="1" dirty="0" smtClean="0">
                <a:solidFill>
                  <a:srgbClr val="1C4372"/>
                </a:solidFill>
                <a:latin typeface="+mj-lt"/>
                <a:cs typeface="Calibri" pitchFamily="34" charset="0"/>
              </a:rPr>
              <a:t> concentration at the monitoring sites accounting the frequency of certain meteorological conditions in </a:t>
            </a:r>
            <a:r>
              <a:rPr lang="en-US" b="1" dirty="0" err="1" smtClean="0">
                <a:solidFill>
                  <a:srgbClr val="1C4372"/>
                </a:solidFill>
                <a:latin typeface="+mj-lt"/>
                <a:cs typeface="Calibri" pitchFamily="34" charset="0"/>
              </a:rPr>
              <a:t>Zhlobin</a:t>
            </a:r>
            <a:endParaRPr lang="ru-RU" b="1" dirty="0">
              <a:solidFill>
                <a:srgbClr val="1C4372"/>
              </a:solidFill>
              <a:latin typeface="+mj-lt"/>
              <a:cs typeface="Calibri" pitchFamily="34" charset="0"/>
            </a:endParaRPr>
          </a:p>
        </p:txBody>
      </p:sp>
      <p:graphicFrame>
        <p:nvGraphicFramePr>
          <p:cNvPr id="10" name="Таблица 9"/>
          <p:cNvGraphicFramePr>
            <a:graphicFrameLocks noGrp="1"/>
          </p:cNvGraphicFramePr>
          <p:nvPr/>
        </p:nvGraphicFramePr>
        <p:xfrm>
          <a:off x="285720" y="2428868"/>
          <a:ext cx="8501122" cy="1349525"/>
        </p:xfrm>
        <a:graphic>
          <a:graphicData uri="http://schemas.openxmlformats.org/drawingml/2006/table">
            <a:tbl>
              <a:tblPr>
                <a:tableStyleId>{3C2FFA5D-87B4-456A-9821-1D502468CF0F}</a:tableStyleId>
              </a:tblPr>
              <a:tblGrid>
                <a:gridCol w="2136405"/>
                <a:gridCol w="1935561"/>
                <a:gridCol w="1571636"/>
                <a:gridCol w="2857520"/>
              </a:tblGrid>
              <a:tr h="285752">
                <a:tc>
                  <a:txBody>
                    <a:bodyPr/>
                    <a:lstStyle/>
                    <a:p>
                      <a:pPr marL="241300" indent="-226695" algn="ctr">
                        <a:spcAft>
                          <a:spcPts val="0"/>
                        </a:spcAft>
                      </a:pPr>
                      <a:r>
                        <a:rPr lang="ru-RU" sz="1600" dirty="0">
                          <a:solidFill>
                            <a:srgbClr val="002060"/>
                          </a:solidFill>
                          <a:latin typeface="Calibri" pitchFamily="34" charset="0"/>
                          <a:cs typeface="Calibri" pitchFamily="34" charset="0"/>
                        </a:rPr>
                        <a:t> </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0" indent="0" algn="ctr">
                        <a:spcAft>
                          <a:spcPts val="0"/>
                        </a:spcAft>
                      </a:pPr>
                      <a:r>
                        <a:rPr lang="ru-RU" sz="1600" dirty="0">
                          <a:solidFill>
                            <a:srgbClr val="002060"/>
                          </a:solidFill>
                          <a:latin typeface="Calibri" pitchFamily="34" charset="0"/>
                          <a:cs typeface="Calibri" pitchFamily="34" charset="0"/>
                        </a:rPr>
                        <a:t>1) </a:t>
                      </a:r>
                      <a:r>
                        <a:rPr lang="en-US" sz="1600" dirty="0" smtClean="0">
                          <a:solidFill>
                            <a:srgbClr val="002060"/>
                          </a:solidFill>
                          <a:latin typeface="Calibri" pitchFamily="34" charset="0"/>
                          <a:cs typeface="Calibri" pitchFamily="34" charset="0"/>
                        </a:rPr>
                        <a:t>WD</a:t>
                      </a:r>
                      <a:r>
                        <a:rPr lang="ru-RU" sz="1600" dirty="0" smtClean="0">
                          <a:solidFill>
                            <a:srgbClr val="002060"/>
                          </a:solidFill>
                          <a:latin typeface="Calibri" pitchFamily="34" charset="0"/>
                          <a:cs typeface="Calibri" pitchFamily="34" charset="0"/>
                        </a:rPr>
                        <a:t> 215-235</a:t>
                      </a:r>
                      <a:r>
                        <a:rPr lang="ru-RU" sz="1600" dirty="0">
                          <a:solidFill>
                            <a:srgbClr val="002060"/>
                          </a:solidFill>
                          <a:latin typeface="Calibri" pitchFamily="34" charset="0"/>
                          <a:cs typeface="Calibri" pitchFamily="34" charset="0"/>
                          <a:sym typeface="Symbol"/>
                        </a:rPr>
                        <a:t></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0" indent="0" algn="ctr">
                        <a:spcAft>
                          <a:spcPts val="0"/>
                        </a:spcAft>
                      </a:pPr>
                      <a:r>
                        <a:rPr lang="ru-RU" sz="1600" dirty="0">
                          <a:solidFill>
                            <a:srgbClr val="002060"/>
                          </a:solidFill>
                          <a:latin typeface="Calibri" pitchFamily="34" charset="0"/>
                          <a:cs typeface="Calibri" pitchFamily="34" charset="0"/>
                        </a:rPr>
                        <a:t>2) </a:t>
                      </a:r>
                      <a:r>
                        <a:rPr lang="en-US" sz="1600" dirty="0" smtClean="0">
                          <a:solidFill>
                            <a:srgbClr val="002060"/>
                          </a:solidFill>
                          <a:latin typeface="Calibri" pitchFamily="34" charset="0"/>
                          <a:cs typeface="Calibri" pitchFamily="34" charset="0"/>
                        </a:rPr>
                        <a:t>WS </a:t>
                      </a:r>
                      <a:r>
                        <a:rPr lang="ru-RU" sz="1600" dirty="0" smtClean="0">
                          <a:solidFill>
                            <a:srgbClr val="002060"/>
                          </a:solidFill>
                          <a:latin typeface="Calibri" pitchFamily="34" charset="0"/>
                          <a:cs typeface="Calibri" pitchFamily="34" charset="0"/>
                        </a:rPr>
                        <a:t>&lt;3</a:t>
                      </a:r>
                      <a:r>
                        <a:rPr lang="en-US" sz="1600" dirty="0" smtClean="0">
                          <a:solidFill>
                            <a:srgbClr val="002060"/>
                          </a:solidFill>
                          <a:latin typeface="Calibri" pitchFamily="34" charset="0"/>
                          <a:cs typeface="Calibri" pitchFamily="34" charset="0"/>
                        </a:rPr>
                        <a:t>m</a:t>
                      </a:r>
                      <a:r>
                        <a:rPr lang="ru-RU" sz="1600" dirty="0" smtClean="0">
                          <a:solidFill>
                            <a:srgbClr val="002060"/>
                          </a:solidFill>
                          <a:latin typeface="Calibri" pitchFamily="34" charset="0"/>
                          <a:cs typeface="Calibri" pitchFamily="34" charset="0"/>
                        </a:rPr>
                        <a:t>/</a:t>
                      </a:r>
                      <a:r>
                        <a:rPr lang="en-US" sz="1600" dirty="0" smtClean="0">
                          <a:solidFill>
                            <a:srgbClr val="002060"/>
                          </a:solidFill>
                          <a:latin typeface="Calibri" pitchFamily="34" charset="0"/>
                          <a:cs typeface="Calibri" pitchFamily="34" charset="0"/>
                        </a:rPr>
                        <a:t>s</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0" indent="0" algn="ctr">
                        <a:spcAft>
                          <a:spcPts val="0"/>
                        </a:spcAft>
                      </a:pPr>
                      <a:r>
                        <a:rPr lang="ru-RU" sz="1600" dirty="0">
                          <a:solidFill>
                            <a:srgbClr val="002060"/>
                          </a:solidFill>
                          <a:latin typeface="Calibri" pitchFamily="34" charset="0"/>
                          <a:cs typeface="Calibri" pitchFamily="34" charset="0"/>
                        </a:rPr>
                        <a:t>3) </a:t>
                      </a:r>
                      <a:r>
                        <a:rPr lang="en-US" sz="1600" dirty="0" smtClean="0">
                          <a:solidFill>
                            <a:srgbClr val="002060"/>
                          </a:solidFill>
                          <a:latin typeface="Calibri" pitchFamily="34" charset="0"/>
                          <a:cs typeface="Calibri" pitchFamily="34" charset="0"/>
                        </a:rPr>
                        <a:t>WS </a:t>
                      </a:r>
                      <a:r>
                        <a:rPr lang="ru-RU" sz="1600" dirty="0" smtClean="0">
                          <a:solidFill>
                            <a:srgbClr val="002060"/>
                          </a:solidFill>
                          <a:latin typeface="Calibri" pitchFamily="34" charset="0"/>
                          <a:cs typeface="Calibri" pitchFamily="34" charset="0"/>
                        </a:rPr>
                        <a:t>&lt;3</a:t>
                      </a:r>
                      <a:r>
                        <a:rPr lang="en-US" sz="1600" dirty="0" smtClean="0">
                          <a:solidFill>
                            <a:srgbClr val="002060"/>
                          </a:solidFill>
                          <a:latin typeface="Calibri" pitchFamily="34" charset="0"/>
                          <a:cs typeface="Calibri" pitchFamily="34" charset="0"/>
                        </a:rPr>
                        <a:t>m</a:t>
                      </a:r>
                      <a:r>
                        <a:rPr lang="ru-RU" sz="1600" dirty="0" smtClean="0">
                          <a:solidFill>
                            <a:srgbClr val="002060"/>
                          </a:solidFill>
                          <a:latin typeface="Calibri" pitchFamily="34" charset="0"/>
                          <a:cs typeface="Calibri" pitchFamily="34" charset="0"/>
                        </a:rPr>
                        <a:t>/</a:t>
                      </a:r>
                      <a:r>
                        <a:rPr lang="en-US" sz="1600" dirty="0" smtClean="0">
                          <a:solidFill>
                            <a:srgbClr val="002060"/>
                          </a:solidFill>
                          <a:latin typeface="Calibri" pitchFamily="34" charset="0"/>
                          <a:cs typeface="Calibri" pitchFamily="34" charset="0"/>
                        </a:rPr>
                        <a:t>s</a:t>
                      </a:r>
                      <a:r>
                        <a:rPr lang="ru-RU" sz="1600" dirty="0" smtClean="0">
                          <a:solidFill>
                            <a:srgbClr val="002060"/>
                          </a:solidFill>
                          <a:latin typeface="Calibri" pitchFamily="34" charset="0"/>
                          <a:cs typeface="Calibri" pitchFamily="34" charset="0"/>
                        </a:rPr>
                        <a:t> </a:t>
                      </a:r>
                      <a:r>
                        <a:rPr lang="en-US" sz="1600" dirty="0" smtClean="0">
                          <a:solidFill>
                            <a:srgbClr val="002060"/>
                          </a:solidFill>
                          <a:latin typeface="Calibri" pitchFamily="34" charset="0"/>
                          <a:cs typeface="Calibri" pitchFamily="34" charset="0"/>
                        </a:rPr>
                        <a:t>and WD</a:t>
                      </a:r>
                      <a:r>
                        <a:rPr lang="ru-RU" sz="1600" dirty="0" smtClean="0">
                          <a:solidFill>
                            <a:srgbClr val="002060"/>
                          </a:solidFill>
                          <a:latin typeface="Calibri" pitchFamily="34" charset="0"/>
                          <a:cs typeface="Calibri" pitchFamily="34" charset="0"/>
                        </a:rPr>
                        <a:t> 215-235</a:t>
                      </a:r>
                      <a:r>
                        <a:rPr lang="ru-RU" sz="1600" dirty="0">
                          <a:solidFill>
                            <a:srgbClr val="002060"/>
                          </a:solidFill>
                          <a:latin typeface="Calibri" pitchFamily="34" charset="0"/>
                          <a:cs typeface="Calibri" pitchFamily="34" charset="0"/>
                          <a:sym typeface="Symbol"/>
                        </a:rPr>
                        <a:t></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r>
              <a:tr h="262660">
                <a:tc>
                  <a:txBody>
                    <a:bodyPr/>
                    <a:lstStyle/>
                    <a:p>
                      <a:pPr marL="241300" indent="-226695">
                        <a:spcAft>
                          <a:spcPts val="0"/>
                        </a:spcAft>
                      </a:pPr>
                      <a:r>
                        <a:rPr lang="en-US" sz="1600" dirty="0" smtClean="0">
                          <a:solidFill>
                            <a:srgbClr val="002060"/>
                          </a:solidFill>
                          <a:latin typeface="Calibri" pitchFamily="34" charset="0"/>
                          <a:cs typeface="Calibri" pitchFamily="34" charset="0"/>
                        </a:rPr>
                        <a:t>Site 1</a:t>
                      </a:r>
                      <a:r>
                        <a:rPr lang="ru-RU" sz="1600" dirty="0" smtClean="0">
                          <a:solidFill>
                            <a:srgbClr val="002060"/>
                          </a:solidFill>
                          <a:latin typeface="Calibri" pitchFamily="34" charset="0"/>
                          <a:cs typeface="Calibri" pitchFamily="34" charset="0"/>
                        </a:rPr>
                        <a:t>, </a:t>
                      </a:r>
                      <a:r>
                        <a:rPr lang="en-US" sz="1600" dirty="0" smtClean="0">
                          <a:solidFill>
                            <a:srgbClr val="002060"/>
                          </a:solidFill>
                          <a:latin typeface="Calibri" pitchFamily="34" charset="0"/>
                          <a:cs typeface="Calibri" pitchFamily="34" charset="0"/>
                        </a:rPr>
                        <a:t>month </a:t>
                      </a:r>
                      <a:r>
                        <a:rPr lang="en-US" sz="1600" dirty="0" err="1" smtClean="0">
                          <a:solidFill>
                            <a:srgbClr val="002060"/>
                          </a:solidFill>
                          <a:latin typeface="Calibri" pitchFamily="34" charset="0"/>
                          <a:cs typeface="Calibri" pitchFamily="34" charset="0"/>
                        </a:rPr>
                        <a:t>avg</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0.3</a:t>
                      </a:r>
                      <a:r>
                        <a:rPr lang="en-US" sz="1600" b="1" dirty="0">
                          <a:solidFill>
                            <a:srgbClr val="002060"/>
                          </a:solidFill>
                          <a:latin typeface="Calibri" pitchFamily="34" charset="0"/>
                          <a:cs typeface="Calibri" pitchFamily="34" charset="0"/>
                        </a:rPr>
                        <a:t>92</a:t>
                      </a:r>
                      <a:r>
                        <a:rPr lang="ru-RU" sz="1600" b="1" dirty="0">
                          <a:solidFill>
                            <a:srgbClr val="002060"/>
                          </a:solidFill>
                          <a:latin typeface="Calibri" pitchFamily="34" charset="0"/>
                          <a:cs typeface="Calibri" pitchFamily="34" charset="0"/>
                        </a:rPr>
                        <a:t>*</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0.374</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0.480</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r>
              <a:tr h="262660">
                <a:tc>
                  <a:txBody>
                    <a:bodyPr/>
                    <a:lstStyle/>
                    <a:p>
                      <a:pPr marL="241300" indent="-226695">
                        <a:spcAft>
                          <a:spcPts val="0"/>
                        </a:spcAft>
                      </a:pPr>
                      <a:r>
                        <a:rPr lang="en-US" sz="1600" dirty="0" smtClean="0">
                          <a:solidFill>
                            <a:srgbClr val="002060"/>
                          </a:solidFill>
                          <a:latin typeface="Calibri" pitchFamily="34" charset="0"/>
                          <a:cs typeface="Calibri" pitchFamily="34" charset="0"/>
                        </a:rPr>
                        <a:t>Site 1</a:t>
                      </a:r>
                      <a:r>
                        <a:rPr lang="ru-RU" sz="1600" dirty="0" smtClean="0">
                          <a:solidFill>
                            <a:srgbClr val="002060"/>
                          </a:solidFill>
                          <a:latin typeface="Calibri" pitchFamily="34" charset="0"/>
                          <a:cs typeface="Calibri" pitchFamily="34" charset="0"/>
                        </a:rPr>
                        <a:t>, </a:t>
                      </a:r>
                      <a:r>
                        <a:rPr lang="en-US" sz="1600" dirty="0" smtClean="0">
                          <a:solidFill>
                            <a:srgbClr val="002060"/>
                          </a:solidFill>
                          <a:latin typeface="Calibri" pitchFamily="34" charset="0"/>
                          <a:cs typeface="Calibri" pitchFamily="34" charset="0"/>
                        </a:rPr>
                        <a:t>month max</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dirty="0">
                          <a:solidFill>
                            <a:srgbClr val="002060"/>
                          </a:solidFill>
                          <a:latin typeface="Calibri" pitchFamily="34" charset="0"/>
                          <a:cs typeface="Calibri" pitchFamily="34" charset="0"/>
                        </a:rPr>
                        <a:t>0.2</a:t>
                      </a:r>
                      <a:r>
                        <a:rPr lang="en-US" sz="1600" dirty="0">
                          <a:solidFill>
                            <a:srgbClr val="002060"/>
                          </a:solidFill>
                          <a:latin typeface="Calibri" pitchFamily="34" charset="0"/>
                          <a:cs typeface="Calibri" pitchFamily="34" charset="0"/>
                        </a:rPr>
                        <a:t>68</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dirty="0">
                          <a:solidFill>
                            <a:srgbClr val="002060"/>
                          </a:solidFill>
                          <a:latin typeface="Calibri" pitchFamily="34" charset="0"/>
                          <a:cs typeface="Calibri" pitchFamily="34" charset="0"/>
                        </a:rPr>
                        <a:t>0.259</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0.310</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r>
              <a:tr h="262660">
                <a:tc>
                  <a:txBody>
                    <a:bodyPr/>
                    <a:lstStyle/>
                    <a:p>
                      <a:pPr marL="241300" indent="-226695">
                        <a:spcAft>
                          <a:spcPts val="0"/>
                        </a:spcAft>
                      </a:pPr>
                      <a:r>
                        <a:rPr lang="en-US" sz="1600" dirty="0" smtClean="0">
                          <a:solidFill>
                            <a:srgbClr val="002060"/>
                          </a:solidFill>
                          <a:latin typeface="Calibri" pitchFamily="34" charset="0"/>
                          <a:cs typeface="Calibri" pitchFamily="34" charset="0"/>
                        </a:rPr>
                        <a:t>Site 2</a:t>
                      </a:r>
                      <a:r>
                        <a:rPr lang="ru-RU" sz="1600" dirty="0" smtClean="0">
                          <a:solidFill>
                            <a:srgbClr val="002060"/>
                          </a:solidFill>
                          <a:latin typeface="Calibri" pitchFamily="34" charset="0"/>
                          <a:cs typeface="Calibri" pitchFamily="34" charset="0"/>
                        </a:rPr>
                        <a:t>, </a:t>
                      </a:r>
                      <a:r>
                        <a:rPr lang="en-US" sz="1600" dirty="0" smtClean="0">
                          <a:solidFill>
                            <a:srgbClr val="002060"/>
                          </a:solidFill>
                          <a:latin typeface="Calibri" pitchFamily="34" charset="0"/>
                          <a:cs typeface="Calibri" pitchFamily="34" charset="0"/>
                        </a:rPr>
                        <a:t>month </a:t>
                      </a:r>
                      <a:r>
                        <a:rPr lang="en-US" sz="1600" dirty="0" err="1" smtClean="0">
                          <a:solidFill>
                            <a:srgbClr val="002060"/>
                          </a:solidFill>
                          <a:latin typeface="Calibri" pitchFamily="34" charset="0"/>
                          <a:cs typeface="Calibri" pitchFamily="34" charset="0"/>
                        </a:rPr>
                        <a:t>avg</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0.3</a:t>
                      </a:r>
                      <a:r>
                        <a:rPr lang="en-US" sz="1600" b="1" dirty="0">
                          <a:solidFill>
                            <a:srgbClr val="002060"/>
                          </a:solidFill>
                          <a:latin typeface="Calibri" pitchFamily="34" charset="0"/>
                          <a:cs typeface="Calibri" pitchFamily="34" charset="0"/>
                        </a:rPr>
                        <a:t>86</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0.407</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0.499</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r>
              <a:tr h="275793">
                <a:tc>
                  <a:txBody>
                    <a:bodyPr/>
                    <a:lstStyle/>
                    <a:p>
                      <a:pPr marL="241300" indent="-226695">
                        <a:spcAft>
                          <a:spcPts val="0"/>
                        </a:spcAft>
                      </a:pPr>
                      <a:r>
                        <a:rPr lang="en-US" sz="1600" dirty="0" smtClean="0">
                          <a:solidFill>
                            <a:srgbClr val="002060"/>
                          </a:solidFill>
                          <a:latin typeface="Calibri" pitchFamily="34" charset="0"/>
                          <a:cs typeface="Calibri" pitchFamily="34" charset="0"/>
                        </a:rPr>
                        <a:t>Site 2</a:t>
                      </a:r>
                      <a:r>
                        <a:rPr lang="ru-RU" sz="1600" dirty="0" smtClean="0">
                          <a:solidFill>
                            <a:srgbClr val="002060"/>
                          </a:solidFill>
                          <a:latin typeface="Calibri" pitchFamily="34" charset="0"/>
                          <a:cs typeface="Calibri" pitchFamily="34" charset="0"/>
                        </a:rPr>
                        <a:t>, </a:t>
                      </a:r>
                      <a:r>
                        <a:rPr lang="en-US" sz="1600" dirty="0" smtClean="0">
                          <a:solidFill>
                            <a:srgbClr val="002060"/>
                          </a:solidFill>
                          <a:latin typeface="Calibri" pitchFamily="34" charset="0"/>
                          <a:cs typeface="Calibri" pitchFamily="34" charset="0"/>
                        </a:rPr>
                        <a:t>month max</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dirty="0">
                          <a:solidFill>
                            <a:srgbClr val="002060"/>
                          </a:solidFill>
                          <a:latin typeface="Calibri" pitchFamily="34" charset="0"/>
                          <a:cs typeface="Calibri" pitchFamily="34" charset="0"/>
                        </a:rPr>
                        <a:t>0.</a:t>
                      </a:r>
                      <a:r>
                        <a:rPr lang="en-US" sz="1600" dirty="0">
                          <a:solidFill>
                            <a:srgbClr val="002060"/>
                          </a:solidFill>
                          <a:latin typeface="Calibri" pitchFamily="34" charset="0"/>
                          <a:cs typeface="Calibri" pitchFamily="34" charset="0"/>
                        </a:rPr>
                        <a:t>211</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dirty="0">
                          <a:solidFill>
                            <a:srgbClr val="002060"/>
                          </a:solidFill>
                          <a:latin typeface="Calibri" pitchFamily="34" charset="0"/>
                          <a:cs typeface="Calibri" pitchFamily="34" charset="0"/>
                        </a:rPr>
                        <a:t>0.243</a:t>
                      </a:r>
                      <a:endParaRPr lang="ru-RU" sz="1600" dirty="0">
                        <a:solidFill>
                          <a:srgbClr val="002060"/>
                        </a:solidFill>
                        <a:latin typeface="Calibri" pitchFamily="34" charset="0"/>
                        <a:ea typeface="Calibri"/>
                        <a:cs typeface="Calibri" pitchFamily="34" charset="0"/>
                      </a:endParaRPr>
                    </a:p>
                  </a:txBody>
                  <a:tcPr marL="68580" marR="68580" marT="0" marB="0">
                    <a:solidFill>
                      <a:schemeClr val="bg1"/>
                    </a:solidFill>
                  </a:tcPr>
                </a:tc>
                <a:tc>
                  <a:txBody>
                    <a:bodyPr/>
                    <a:lstStyle/>
                    <a:p>
                      <a:pPr marL="241300" indent="-226695" algn="ctr">
                        <a:spcAft>
                          <a:spcPts val="0"/>
                        </a:spcAft>
                      </a:pPr>
                      <a:r>
                        <a:rPr lang="ru-RU" sz="1600" b="1" dirty="0">
                          <a:solidFill>
                            <a:srgbClr val="002060"/>
                          </a:solidFill>
                          <a:latin typeface="Calibri" pitchFamily="34" charset="0"/>
                          <a:cs typeface="Calibri" pitchFamily="34" charset="0"/>
                        </a:rPr>
                        <a:t>0.311</a:t>
                      </a:r>
                      <a:endParaRPr lang="ru-RU" sz="1600" b="1" dirty="0">
                        <a:solidFill>
                          <a:srgbClr val="002060"/>
                        </a:solidFill>
                        <a:latin typeface="Calibri" pitchFamily="34" charset="0"/>
                        <a:ea typeface="Calibri"/>
                        <a:cs typeface="Calibri" pitchFamily="34" charset="0"/>
                      </a:endParaRPr>
                    </a:p>
                  </a:txBody>
                  <a:tcPr marL="68580" marR="68580" marT="0" marB="0">
                    <a:solidFill>
                      <a:schemeClr val="bg1"/>
                    </a:solidFill>
                  </a:tcPr>
                </a:tc>
              </a:tr>
            </a:tbl>
          </a:graphicData>
        </a:graphic>
      </p:graphicFrame>
      <p:sp>
        <p:nvSpPr>
          <p:cNvPr id="14" name="Прямоугольник 13"/>
          <p:cNvSpPr/>
          <p:nvPr/>
        </p:nvSpPr>
        <p:spPr>
          <a:xfrm>
            <a:off x="214282" y="3764165"/>
            <a:ext cx="8429684" cy="307777"/>
          </a:xfrm>
          <a:prstGeom prst="rect">
            <a:avLst/>
          </a:prstGeom>
        </p:spPr>
        <p:txBody>
          <a:bodyPr wrap="square">
            <a:spAutoFit/>
          </a:bodyPr>
          <a:lstStyle/>
          <a:p>
            <a:r>
              <a:rPr lang="en-US" sz="1400" i="1" dirty="0" smtClean="0">
                <a:solidFill>
                  <a:schemeClr val="tx2">
                    <a:lumMod val="75000"/>
                  </a:schemeClr>
                </a:solidFill>
                <a:latin typeface="Calibri" pitchFamily="34" charset="0"/>
                <a:cs typeface="Calibri" pitchFamily="34" charset="0"/>
              </a:rPr>
              <a:t>*Significant correlation coefficients are highlighted in bold (for n = 48 and P = 0.05)</a:t>
            </a:r>
            <a:endParaRPr lang="ru-RU" sz="1400" i="1" dirty="0">
              <a:solidFill>
                <a:schemeClr val="tx2">
                  <a:lumMod val="75000"/>
                </a:schemeClr>
              </a:solidFill>
              <a:latin typeface="Calibri" pitchFamily="34" charset="0"/>
              <a:cs typeface="Calibri" pitchFamily="34" charset="0"/>
            </a:endParaRPr>
          </a:p>
        </p:txBody>
      </p:sp>
      <p:sp>
        <p:nvSpPr>
          <p:cNvPr id="15" name="Прямоугольник 14"/>
          <p:cNvSpPr/>
          <p:nvPr/>
        </p:nvSpPr>
        <p:spPr>
          <a:xfrm>
            <a:off x="285720" y="1857364"/>
            <a:ext cx="850112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600" dirty="0" smtClean="0">
                <a:solidFill>
                  <a:srgbClr val="002060"/>
                </a:solidFill>
                <a:latin typeface="Calibri" pitchFamily="34" charset="0"/>
                <a:cs typeface="Calibri" pitchFamily="34" charset="0"/>
              </a:rPr>
              <a:t>The correlation coefficients between the data of the PM</a:t>
            </a:r>
            <a:r>
              <a:rPr lang="en-US" sz="1600" baseline="-25000" dirty="0" smtClean="0">
                <a:solidFill>
                  <a:srgbClr val="002060"/>
                </a:solidFill>
                <a:latin typeface="Calibri" pitchFamily="34" charset="0"/>
                <a:cs typeface="Calibri" pitchFamily="34" charset="0"/>
              </a:rPr>
              <a:t>10</a:t>
            </a:r>
            <a:r>
              <a:rPr lang="en-US" sz="1600" dirty="0" smtClean="0">
                <a:solidFill>
                  <a:srgbClr val="002060"/>
                </a:solidFill>
                <a:latin typeface="Calibri" pitchFamily="34" charset="0"/>
                <a:cs typeface="Calibri" pitchFamily="34" charset="0"/>
              </a:rPr>
              <a:t> concentration at the observation posts and the frequency of certain meteorological conditions at </a:t>
            </a:r>
            <a:r>
              <a:rPr lang="en-US" sz="1600" dirty="0" err="1" smtClean="0">
                <a:solidFill>
                  <a:srgbClr val="002060"/>
                </a:solidFill>
                <a:latin typeface="Calibri" pitchFamily="34" charset="0"/>
                <a:cs typeface="Calibri" pitchFamily="34" charset="0"/>
              </a:rPr>
              <a:t>st</a:t>
            </a:r>
            <a:r>
              <a:rPr lang="en-US" sz="1600" dirty="0" smtClean="0">
                <a:solidFill>
                  <a:srgbClr val="002060"/>
                </a:solidFill>
                <a:latin typeface="Calibri" pitchFamily="34" charset="0"/>
                <a:cs typeface="Calibri" pitchFamily="34" charset="0"/>
              </a:rPr>
              <a:t>. </a:t>
            </a:r>
            <a:r>
              <a:rPr lang="en-US" sz="1600" dirty="0" err="1" smtClean="0">
                <a:solidFill>
                  <a:srgbClr val="002060"/>
                </a:solidFill>
                <a:latin typeface="Calibri" pitchFamily="34" charset="0"/>
                <a:cs typeface="Calibri" pitchFamily="34" charset="0"/>
              </a:rPr>
              <a:t>Zhlobin</a:t>
            </a:r>
            <a:endParaRPr lang="ru-RU" sz="1600" dirty="0">
              <a:solidFill>
                <a:srgbClr val="002060"/>
              </a:solidFill>
              <a:latin typeface="Calibri" pitchFamily="34" charset="0"/>
              <a:cs typeface="Calibri" pitchFamily="34" charset="0"/>
            </a:endParaRPr>
          </a:p>
        </p:txBody>
      </p:sp>
      <p:sp>
        <p:nvSpPr>
          <p:cNvPr id="19" name="Прямоугольник 18"/>
          <p:cNvSpPr/>
          <p:nvPr/>
        </p:nvSpPr>
        <p:spPr>
          <a:xfrm>
            <a:off x="285720" y="785794"/>
            <a:ext cx="8501122" cy="1077218"/>
          </a:xfrm>
          <a:prstGeom prst="rect">
            <a:avLst/>
          </a:prstGeom>
        </p:spPr>
        <p:txBody>
          <a:bodyPr wrap="square">
            <a:spAutoFit/>
          </a:bodyPr>
          <a:lstStyle/>
          <a:p>
            <a:r>
              <a:rPr lang="en-US" sz="1600" dirty="0" smtClean="0">
                <a:solidFill>
                  <a:schemeClr val="tx2">
                    <a:lumMod val="75000"/>
                  </a:schemeClr>
                </a:solidFill>
                <a:latin typeface="Calibri" pitchFamily="34" charset="0"/>
                <a:cs typeface="Calibri" pitchFamily="34" charset="0"/>
              </a:rPr>
              <a:t>Calculated repeatability of observations with:</a:t>
            </a:r>
          </a:p>
          <a:p>
            <a:r>
              <a:rPr lang="en-US" sz="1600" dirty="0" smtClean="0">
                <a:solidFill>
                  <a:schemeClr val="tx2">
                    <a:lumMod val="75000"/>
                  </a:schemeClr>
                </a:solidFill>
                <a:latin typeface="Calibri" pitchFamily="34" charset="0"/>
                <a:cs typeface="Calibri" pitchFamily="34" charset="0"/>
              </a:rPr>
              <a:t>1) wind directions between </a:t>
            </a:r>
            <a:r>
              <a:rPr lang="ru-RU" sz="1600" dirty="0" smtClean="0">
                <a:solidFill>
                  <a:schemeClr val="tx2">
                    <a:lumMod val="75000"/>
                  </a:schemeClr>
                </a:solidFill>
                <a:latin typeface="Calibri" pitchFamily="34" charset="0"/>
                <a:cs typeface="Calibri" pitchFamily="34" charset="0"/>
              </a:rPr>
              <a:t>2</a:t>
            </a:r>
            <a:r>
              <a:rPr lang="en-US" sz="1600" dirty="0" smtClean="0">
                <a:solidFill>
                  <a:schemeClr val="tx2">
                    <a:lumMod val="75000"/>
                  </a:schemeClr>
                </a:solidFill>
                <a:latin typeface="Calibri" pitchFamily="34" charset="0"/>
                <a:cs typeface="Calibri" pitchFamily="34" charset="0"/>
              </a:rPr>
              <a:t>15 to </a:t>
            </a:r>
            <a:r>
              <a:rPr lang="ru-RU" sz="1600" dirty="0" smtClean="0">
                <a:solidFill>
                  <a:schemeClr val="tx2">
                    <a:lumMod val="75000"/>
                  </a:schemeClr>
                </a:solidFill>
                <a:latin typeface="Calibri" pitchFamily="34" charset="0"/>
                <a:cs typeface="Calibri" pitchFamily="34" charset="0"/>
              </a:rPr>
              <a:t>2</a:t>
            </a:r>
            <a:r>
              <a:rPr lang="en-US" sz="1600" dirty="0" smtClean="0">
                <a:solidFill>
                  <a:schemeClr val="tx2">
                    <a:lumMod val="75000"/>
                  </a:schemeClr>
                </a:solidFill>
                <a:latin typeface="Calibri" pitchFamily="34" charset="0"/>
                <a:cs typeface="Calibri" pitchFamily="34" charset="0"/>
              </a:rPr>
              <a:t>35</a:t>
            </a:r>
            <a:r>
              <a:rPr lang="en-US" sz="1600" dirty="0" smtClean="0">
                <a:solidFill>
                  <a:schemeClr val="tx2">
                    <a:lumMod val="75000"/>
                  </a:schemeClr>
                </a:solidFill>
                <a:latin typeface="Calibri" pitchFamily="34" charset="0"/>
                <a:cs typeface="Calibri" pitchFamily="34" charset="0"/>
                <a:sym typeface="Symbol"/>
              </a:rPr>
              <a:t></a:t>
            </a:r>
            <a:r>
              <a:rPr lang="en-US" sz="1600" dirty="0" smtClean="0">
                <a:solidFill>
                  <a:schemeClr val="tx2">
                    <a:lumMod val="75000"/>
                  </a:schemeClr>
                </a:solidFill>
                <a:latin typeface="Calibri" pitchFamily="34" charset="0"/>
                <a:cs typeface="Calibri" pitchFamily="34" charset="0"/>
              </a:rPr>
              <a:t> (from the facility towards observation posts);</a:t>
            </a:r>
          </a:p>
          <a:p>
            <a:r>
              <a:rPr lang="en-US" sz="1600" dirty="0" smtClean="0">
                <a:solidFill>
                  <a:schemeClr val="tx2">
                    <a:lumMod val="75000"/>
                  </a:schemeClr>
                </a:solidFill>
                <a:latin typeface="Calibri" pitchFamily="34" charset="0"/>
                <a:cs typeface="Calibri" pitchFamily="34" charset="0"/>
              </a:rPr>
              <a:t>2) wind speeds &lt;3 m/s;</a:t>
            </a:r>
          </a:p>
          <a:p>
            <a:r>
              <a:rPr lang="en-US" sz="1600" dirty="0" smtClean="0">
                <a:solidFill>
                  <a:schemeClr val="tx2">
                    <a:lumMod val="75000"/>
                  </a:schemeClr>
                </a:solidFill>
                <a:latin typeface="Calibri" pitchFamily="34" charset="0"/>
                <a:cs typeface="Calibri" pitchFamily="34" charset="0"/>
              </a:rPr>
              <a:t>3) wind directions of </a:t>
            </a:r>
            <a:r>
              <a:rPr lang="ru-RU" sz="1600" dirty="0" smtClean="0">
                <a:solidFill>
                  <a:schemeClr val="tx2">
                    <a:lumMod val="75000"/>
                  </a:schemeClr>
                </a:solidFill>
                <a:latin typeface="Calibri" pitchFamily="34" charset="0"/>
                <a:cs typeface="Calibri" pitchFamily="34" charset="0"/>
              </a:rPr>
              <a:t>2</a:t>
            </a:r>
            <a:r>
              <a:rPr lang="en-US" sz="1600" dirty="0" smtClean="0">
                <a:solidFill>
                  <a:schemeClr val="tx2">
                    <a:lumMod val="75000"/>
                  </a:schemeClr>
                </a:solidFill>
                <a:latin typeface="Calibri" pitchFamily="34" charset="0"/>
                <a:cs typeface="Calibri" pitchFamily="34" charset="0"/>
              </a:rPr>
              <a:t>15 - </a:t>
            </a:r>
            <a:r>
              <a:rPr lang="ru-RU" sz="1600" dirty="0" smtClean="0">
                <a:solidFill>
                  <a:schemeClr val="tx2">
                    <a:lumMod val="75000"/>
                  </a:schemeClr>
                </a:solidFill>
                <a:latin typeface="Calibri" pitchFamily="34" charset="0"/>
                <a:cs typeface="Calibri" pitchFamily="34" charset="0"/>
              </a:rPr>
              <a:t>2</a:t>
            </a:r>
            <a:r>
              <a:rPr lang="en-US" sz="1600" dirty="0" smtClean="0">
                <a:solidFill>
                  <a:schemeClr val="tx2">
                    <a:lumMod val="75000"/>
                  </a:schemeClr>
                </a:solidFill>
                <a:latin typeface="Calibri" pitchFamily="34" charset="0"/>
                <a:cs typeface="Calibri" pitchFamily="34" charset="0"/>
              </a:rPr>
              <a:t>35</a:t>
            </a:r>
            <a:r>
              <a:rPr lang="en-US" sz="1600" dirty="0" smtClean="0">
                <a:solidFill>
                  <a:schemeClr val="tx2">
                    <a:lumMod val="75000"/>
                  </a:schemeClr>
                </a:solidFill>
                <a:latin typeface="Calibri" pitchFamily="34" charset="0"/>
                <a:cs typeface="Calibri" pitchFamily="34" charset="0"/>
                <a:sym typeface="Symbol"/>
              </a:rPr>
              <a:t></a:t>
            </a:r>
            <a:r>
              <a:rPr lang="en-US" sz="1600" dirty="0" smtClean="0">
                <a:solidFill>
                  <a:schemeClr val="tx2">
                    <a:lumMod val="75000"/>
                  </a:schemeClr>
                </a:solidFill>
                <a:latin typeface="Calibri" pitchFamily="34" charset="0"/>
                <a:cs typeface="Calibri" pitchFamily="34" charset="0"/>
              </a:rPr>
              <a:t> and wind speeds &lt;3 m/s.</a:t>
            </a:r>
            <a:endParaRPr lang="ru-RU" sz="1600" dirty="0">
              <a:solidFill>
                <a:schemeClr val="tx2">
                  <a:lumMod val="75000"/>
                </a:schemeClr>
              </a:solidFill>
              <a:latin typeface="Calibri" pitchFamily="34" charset="0"/>
              <a:cs typeface="Calibri" pitchFamily="34" charset="0"/>
            </a:endParaRPr>
          </a:p>
        </p:txBody>
      </p:sp>
      <p:sp>
        <p:nvSpPr>
          <p:cNvPr id="6146" name="Rectangle 2"/>
          <p:cNvSpPr>
            <a:spLocks noChangeArrowheads="1"/>
          </p:cNvSpPr>
          <p:nvPr/>
        </p:nvSpPr>
        <p:spPr bwMode="auto">
          <a:xfrm>
            <a:off x="285720" y="4098201"/>
            <a:ext cx="8496000" cy="83099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n-US" sz="1600" dirty="0" smtClean="0">
                <a:solidFill>
                  <a:schemeClr val="tx2">
                    <a:lumMod val="75000"/>
                  </a:schemeClr>
                </a:solidFill>
                <a:latin typeface="Calibri" pitchFamily="34" charset="0"/>
                <a:ea typeface="Times New Roman" pitchFamily="18" charset="0"/>
                <a:cs typeface="Calibri" pitchFamily="34" charset="0"/>
              </a:rPr>
              <a:t>Between the repeatability of the SW (</a:t>
            </a:r>
            <a:r>
              <a:rPr lang="ru-RU" sz="1600" dirty="0" smtClean="0">
                <a:solidFill>
                  <a:schemeClr val="tx2">
                    <a:lumMod val="75000"/>
                  </a:schemeClr>
                </a:solidFill>
                <a:latin typeface="Calibri" pitchFamily="34" charset="0"/>
                <a:ea typeface="Times New Roman" pitchFamily="18" charset="0"/>
                <a:cs typeface="Calibri" pitchFamily="34" charset="0"/>
              </a:rPr>
              <a:t>2</a:t>
            </a:r>
            <a:r>
              <a:rPr lang="en-US" sz="1600" dirty="0" smtClean="0">
                <a:solidFill>
                  <a:schemeClr val="tx2">
                    <a:lumMod val="75000"/>
                  </a:schemeClr>
                </a:solidFill>
                <a:latin typeface="Calibri" pitchFamily="34" charset="0"/>
                <a:ea typeface="Times New Roman" pitchFamily="18" charset="0"/>
                <a:cs typeface="Calibri" pitchFamily="34" charset="0"/>
              </a:rPr>
              <a:t>15-</a:t>
            </a:r>
            <a:r>
              <a:rPr lang="ru-RU" sz="1600" dirty="0" smtClean="0">
                <a:solidFill>
                  <a:schemeClr val="tx2">
                    <a:lumMod val="75000"/>
                  </a:schemeClr>
                </a:solidFill>
                <a:latin typeface="Calibri" pitchFamily="34" charset="0"/>
                <a:ea typeface="Times New Roman" pitchFamily="18" charset="0"/>
                <a:cs typeface="Calibri" pitchFamily="34" charset="0"/>
              </a:rPr>
              <a:t>2</a:t>
            </a:r>
            <a:r>
              <a:rPr lang="en-US" sz="1600" dirty="0" smtClean="0">
                <a:solidFill>
                  <a:schemeClr val="tx2">
                    <a:lumMod val="75000"/>
                  </a:schemeClr>
                </a:solidFill>
                <a:latin typeface="Calibri" pitchFamily="34" charset="0"/>
                <a:ea typeface="Times New Roman" pitchFamily="18" charset="0"/>
                <a:cs typeface="Calibri" pitchFamily="34" charset="0"/>
              </a:rPr>
              <a:t>35</a:t>
            </a:r>
            <a:r>
              <a:rPr lang="ru-RU" sz="1600" dirty="0" smtClean="0">
                <a:solidFill>
                  <a:schemeClr val="tx2">
                    <a:lumMod val="75000"/>
                  </a:schemeClr>
                </a:solidFill>
                <a:latin typeface="Calibri" pitchFamily="34" charset="0"/>
                <a:cs typeface="Calibri" pitchFamily="34" charset="0"/>
                <a:sym typeface="Symbol"/>
              </a:rPr>
              <a:t></a:t>
            </a:r>
            <a:r>
              <a:rPr lang="en-US" sz="1600" dirty="0" smtClean="0">
                <a:solidFill>
                  <a:schemeClr val="tx2">
                    <a:lumMod val="75000"/>
                  </a:schemeClr>
                </a:solidFill>
                <a:latin typeface="Calibri" pitchFamily="34" charset="0"/>
                <a:ea typeface="Times New Roman" pitchFamily="18" charset="0"/>
                <a:cs typeface="Calibri" pitchFamily="34" charset="0"/>
              </a:rPr>
              <a:t>) winds of low speeds (&lt;3 m/s) and elevated concentrations at observation posts in the city of </a:t>
            </a:r>
            <a:r>
              <a:rPr lang="en-US" sz="1600" dirty="0" err="1" smtClean="0">
                <a:solidFill>
                  <a:schemeClr val="tx2">
                    <a:lumMod val="75000"/>
                  </a:schemeClr>
                </a:solidFill>
                <a:latin typeface="Calibri" pitchFamily="34" charset="0"/>
                <a:ea typeface="Times New Roman" pitchFamily="18" charset="0"/>
                <a:cs typeface="Calibri" pitchFamily="34" charset="0"/>
              </a:rPr>
              <a:t>Zhlobin</a:t>
            </a:r>
            <a:r>
              <a:rPr lang="en-US" sz="1600" dirty="0" smtClean="0">
                <a:solidFill>
                  <a:schemeClr val="tx2">
                    <a:lumMod val="75000"/>
                  </a:schemeClr>
                </a:solidFill>
                <a:latin typeface="Calibri" pitchFamily="34" charset="0"/>
                <a:ea typeface="Times New Roman" pitchFamily="18" charset="0"/>
                <a:cs typeface="Calibri" pitchFamily="34" charset="0"/>
              </a:rPr>
              <a:t>, both monthly and maximum, a significant correlation is found.</a:t>
            </a:r>
            <a:endParaRPr kumimoji="0" lang="ru-RU" sz="1600" b="0" i="0" u="none" strike="noStrike" cap="none" normalizeH="0" baseline="0" dirty="0" smtClean="0">
              <a:ln>
                <a:noFill/>
              </a:ln>
              <a:solidFill>
                <a:schemeClr val="tx2">
                  <a:lumMod val="75000"/>
                </a:schemeClr>
              </a:solidFill>
              <a:effectLst/>
              <a:latin typeface="Calibri" pitchFamily="34" charset="0"/>
              <a:ea typeface="Calibri" pitchFamily="34" charset="0"/>
              <a:cs typeface="Calibri" pitchFamily="34" charset="0"/>
              <a:sym typeface="Symbol" pitchFamily="18" charset="2"/>
            </a:endParaRPr>
          </a:p>
        </p:txBody>
      </p:sp>
      <p:sp>
        <p:nvSpPr>
          <p:cNvPr id="6147" name="Rectangle 3"/>
          <p:cNvSpPr>
            <a:spLocks noChangeArrowheads="1"/>
          </p:cNvSpPr>
          <p:nvPr/>
        </p:nvSpPr>
        <p:spPr bwMode="auto">
          <a:xfrm>
            <a:off x="285720" y="5000636"/>
            <a:ext cx="8496000" cy="5847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n-US" sz="1600" dirty="0" smtClean="0">
                <a:solidFill>
                  <a:schemeClr val="tx2">
                    <a:lumMod val="75000"/>
                  </a:schemeClr>
                </a:solidFill>
                <a:latin typeface="Calibri" pitchFamily="34" charset="0"/>
                <a:ea typeface="Times New Roman" pitchFamily="18" charset="0"/>
                <a:cs typeface="Calibri" pitchFamily="34" charset="0"/>
              </a:rPr>
              <a:t>The repeatability of the selected weather conditions is more correlated with the monthly average concentration values at the posts than with their maximum levels.</a:t>
            </a:r>
            <a:endParaRPr kumimoji="0" lang="ru-RU" sz="1600" b="0" i="0" u="none" strike="noStrike" cap="none" normalizeH="0" baseline="0" dirty="0" smtClean="0">
              <a:ln>
                <a:noFill/>
              </a:ln>
              <a:solidFill>
                <a:schemeClr val="tx2">
                  <a:lumMod val="75000"/>
                </a:schemeClr>
              </a:solidFill>
              <a:effectLst/>
              <a:latin typeface="Calibri" pitchFamily="34" charset="0"/>
              <a:cs typeface="Calibri" pitchFamily="34" charset="0"/>
            </a:endParaRPr>
          </a:p>
        </p:txBody>
      </p:sp>
      <p:sp>
        <p:nvSpPr>
          <p:cNvPr id="6148" name="Rectangle 4"/>
          <p:cNvSpPr>
            <a:spLocks noChangeArrowheads="1"/>
          </p:cNvSpPr>
          <p:nvPr/>
        </p:nvSpPr>
        <p:spPr bwMode="auto">
          <a:xfrm>
            <a:off x="285720" y="5643578"/>
            <a:ext cx="8496000" cy="10772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a:r>
              <a:rPr lang="en-US" sz="1600" dirty="0" smtClean="0">
                <a:solidFill>
                  <a:schemeClr val="tx2">
                    <a:lumMod val="75000"/>
                  </a:schemeClr>
                </a:solidFill>
                <a:latin typeface="Calibri" pitchFamily="34" charset="0"/>
                <a:ea typeface="Times New Roman" pitchFamily="18" charset="0"/>
                <a:cs typeface="Calibri" pitchFamily="34" charset="0"/>
              </a:rPr>
              <a:t>Up to 39% of all cases of high concentrations at monitoring sites occur at SW (</a:t>
            </a:r>
            <a:r>
              <a:rPr lang="ru-RU" sz="1600" dirty="0" smtClean="0">
                <a:solidFill>
                  <a:schemeClr val="tx2">
                    <a:lumMod val="75000"/>
                  </a:schemeClr>
                </a:solidFill>
                <a:latin typeface="Calibri" pitchFamily="34" charset="0"/>
                <a:ea typeface="Times New Roman" pitchFamily="18" charset="0"/>
                <a:cs typeface="Calibri" pitchFamily="34" charset="0"/>
              </a:rPr>
              <a:t>2</a:t>
            </a:r>
            <a:r>
              <a:rPr lang="en-US" sz="1600" dirty="0" smtClean="0">
                <a:solidFill>
                  <a:schemeClr val="tx2">
                    <a:lumMod val="75000"/>
                  </a:schemeClr>
                </a:solidFill>
                <a:latin typeface="Calibri" pitchFamily="34" charset="0"/>
                <a:ea typeface="Times New Roman" pitchFamily="18" charset="0"/>
                <a:cs typeface="Calibri" pitchFamily="34" charset="0"/>
              </a:rPr>
              <a:t>15-</a:t>
            </a:r>
            <a:r>
              <a:rPr lang="ru-RU" sz="1600" dirty="0" smtClean="0">
                <a:solidFill>
                  <a:schemeClr val="tx2">
                    <a:lumMod val="75000"/>
                  </a:schemeClr>
                </a:solidFill>
                <a:latin typeface="Calibri" pitchFamily="34" charset="0"/>
                <a:ea typeface="Times New Roman" pitchFamily="18" charset="0"/>
                <a:cs typeface="Calibri" pitchFamily="34" charset="0"/>
              </a:rPr>
              <a:t>2</a:t>
            </a:r>
            <a:r>
              <a:rPr lang="en-US" sz="1600" dirty="0" smtClean="0">
                <a:solidFill>
                  <a:schemeClr val="tx2">
                    <a:lumMod val="75000"/>
                  </a:schemeClr>
                </a:solidFill>
                <a:latin typeface="Calibri" pitchFamily="34" charset="0"/>
                <a:ea typeface="Times New Roman" pitchFamily="18" charset="0"/>
                <a:cs typeface="Calibri" pitchFamily="34" charset="0"/>
              </a:rPr>
              <a:t>35) wind directions, when it blows from the Steel Works to the location of monitoring points; up to 37-41% of cases of elevated concentrations - at low wind speeds; almost half of the increased concentrations - with a combination of predetermined directions with low wind speeds.</a:t>
            </a:r>
            <a:endParaRPr kumimoji="0" lang="ru-RU" sz="1600" b="0" i="0" u="none" strike="noStrike" cap="none" normalizeH="0" baseline="0" dirty="0" smtClean="0">
              <a:ln>
                <a:noFill/>
              </a:ln>
              <a:solidFill>
                <a:schemeClr val="tx2">
                  <a:lumMod val="75000"/>
                </a:schemeClr>
              </a:solidFill>
              <a:effectLst/>
              <a:latin typeface="Calibri" pitchFamily="34" charset="0"/>
              <a:ea typeface="Calibri" pitchFamily="34" charset="0"/>
              <a:cs typeface="Calibri" pitchFamily="34" charset="0"/>
              <a:sym typeface="Symbol" pitchFamily="18"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3357562"/>
            <a:ext cx="3786214" cy="584775"/>
          </a:xfrm>
          <a:prstGeom prst="rect">
            <a:avLst/>
          </a:prstGeom>
          <a:noFill/>
        </p:spPr>
        <p:txBody>
          <a:bodyPr wrap="square" rtlCol="0">
            <a:spAutoFit/>
          </a:bodyPr>
          <a:lstStyle/>
          <a:p>
            <a:pPr algn="ctr"/>
            <a:r>
              <a:rPr lang="en-US" sz="1600" dirty="0" err="1" smtClean="0">
                <a:solidFill>
                  <a:schemeClr val="tx2">
                    <a:lumMod val="50000"/>
                  </a:schemeClr>
                </a:solidFill>
                <a:latin typeface="Calibri" pitchFamily="34" charset="0"/>
                <a:cs typeface="Calibri" pitchFamily="34" charset="0"/>
              </a:rPr>
              <a:t>Avg</a:t>
            </a:r>
            <a:r>
              <a:rPr lang="en-US" sz="1600" dirty="0" smtClean="0">
                <a:solidFill>
                  <a:schemeClr val="tx2">
                    <a:lumMod val="50000"/>
                  </a:schemeClr>
                </a:solidFill>
                <a:latin typeface="Calibri" pitchFamily="34" charset="0"/>
                <a:cs typeface="Calibri" pitchFamily="34" charset="0"/>
              </a:rPr>
              <a:t>, min and max  PM</a:t>
            </a:r>
            <a:r>
              <a:rPr lang="en-US" sz="1600" baseline="-25000" dirty="0" smtClean="0">
                <a:solidFill>
                  <a:schemeClr val="tx2">
                    <a:lumMod val="50000"/>
                  </a:schemeClr>
                </a:solidFill>
                <a:latin typeface="Calibri" pitchFamily="34" charset="0"/>
                <a:cs typeface="Calibri" pitchFamily="34" charset="0"/>
              </a:rPr>
              <a:t>10</a:t>
            </a:r>
            <a:r>
              <a:rPr lang="en-US" sz="1600" dirty="0" smtClean="0">
                <a:solidFill>
                  <a:schemeClr val="tx2">
                    <a:lumMod val="50000"/>
                  </a:schemeClr>
                </a:solidFill>
                <a:latin typeface="Calibri" pitchFamily="34" charset="0"/>
                <a:cs typeface="Calibri" pitchFamily="34" charset="0"/>
              </a:rPr>
              <a:t> concentrations distributed by wind directions</a:t>
            </a:r>
            <a:endParaRPr lang="ru-RU" sz="1600" dirty="0">
              <a:solidFill>
                <a:schemeClr val="tx2">
                  <a:lumMod val="50000"/>
                </a:schemeClr>
              </a:solidFill>
              <a:latin typeface="Calibri" pitchFamily="34" charset="0"/>
              <a:cs typeface="Calibri" pitchFamily="34" charset="0"/>
            </a:endParaRPr>
          </a:p>
        </p:txBody>
      </p:sp>
      <p:graphicFrame>
        <p:nvGraphicFramePr>
          <p:cNvPr id="7" name="Диаграмма 6"/>
          <p:cNvGraphicFramePr/>
          <p:nvPr/>
        </p:nvGraphicFramePr>
        <p:xfrm>
          <a:off x="285720" y="857232"/>
          <a:ext cx="3429024" cy="25717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357158" y="3929066"/>
          <a:ext cx="3786214"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000629" y="3929066"/>
          <a:ext cx="3643338" cy="250033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643042" y="6429396"/>
            <a:ext cx="5715040" cy="338554"/>
          </a:xfrm>
          <a:prstGeom prst="rect">
            <a:avLst/>
          </a:prstGeom>
          <a:noFill/>
        </p:spPr>
        <p:txBody>
          <a:bodyPr wrap="square" rtlCol="0">
            <a:spAutoFit/>
          </a:bodyPr>
          <a:lstStyle/>
          <a:p>
            <a:r>
              <a:rPr lang="en-US" sz="1600" dirty="0" smtClean="0">
                <a:solidFill>
                  <a:schemeClr val="tx2">
                    <a:lumMod val="50000"/>
                  </a:schemeClr>
                </a:solidFill>
                <a:latin typeface="Calibri" pitchFamily="34" charset="0"/>
                <a:cs typeface="Calibri" pitchFamily="34" charset="0"/>
              </a:rPr>
              <a:t>PM</a:t>
            </a:r>
            <a:r>
              <a:rPr lang="en-US" sz="1600" baseline="-25000" dirty="0" smtClean="0">
                <a:solidFill>
                  <a:schemeClr val="tx2">
                    <a:lumMod val="50000"/>
                  </a:schemeClr>
                </a:solidFill>
                <a:latin typeface="Calibri" pitchFamily="34" charset="0"/>
                <a:cs typeface="Calibri" pitchFamily="34" charset="0"/>
              </a:rPr>
              <a:t>10</a:t>
            </a:r>
            <a:r>
              <a:rPr lang="en-US" sz="1600" dirty="0" smtClean="0">
                <a:solidFill>
                  <a:schemeClr val="tx2">
                    <a:lumMod val="50000"/>
                  </a:schemeClr>
                </a:solidFill>
                <a:latin typeface="Calibri" pitchFamily="34" charset="0"/>
                <a:cs typeface="Calibri" pitchFamily="34" charset="0"/>
              </a:rPr>
              <a:t> concentration histograms for 8 different wind directions</a:t>
            </a:r>
            <a:endParaRPr lang="ru-RU" sz="1600" dirty="0">
              <a:solidFill>
                <a:schemeClr val="tx2">
                  <a:lumMod val="50000"/>
                </a:schemeClr>
              </a:solidFill>
              <a:latin typeface="Calibri" pitchFamily="34" charset="0"/>
              <a:cs typeface="Calibri" pitchFamily="34" charset="0"/>
            </a:endParaRPr>
          </a:p>
        </p:txBody>
      </p:sp>
      <p:sp>
        <p:nvSpPr>
          <p:cNvPr id="12" name="Текст 4"/>
          <p:cNvSpPr txBox="1">
            <a:spLocks/>
          </p:cNvSpPr>
          <p:nvPr/>
        </p:nvSpPr>
        <p:spPr>
          <a:xfrm>
            <a:off x="500034" y="71414"/>
            <a:ext cx="8286808" cy="714380"/>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eaLnBrk="0" hangingPunct="0">
              <a:lnSpc>
                <a:spcPct val="80000"/>
              </a:lnSpc>
              <a:spcBef>
                <a:spcPct val="20000"/>
              </a:spcBef>
              <a:defRPr/>
            </a:pPr>
            <a:r>
              <a:rPr lang="en-US" sz="2200" b="1" dirty="0" smtClean="0">
                <a:solidFill>
                  <a:srgbClr val="1C4372"/>
                </a:solidFill>
                <a:latin typeface="+mj-lt"/>
                <a:cs typeface="Calibri" pitchFamily="34" charset="0"/>
              </a:rPr>
              <a:t>PM</a:t>
            </a:r>
            <a:r>
              <a:rPr lang="en-US" sz="2200" b="1" baseline="-25000" dirty="0" smtClean="0">
                <a:solidFill>
                  <a:srgbClr val="1C4372"/>
                </a:solidFill>
                <a:latin typeface="+mj-lt"/>
                <a:cs typeface="Calibri" pitchFamily="34" charset="0"/>
              </a:rPr>
              <a:t>10</a:t>
            </a:r>
            <a:r>
              <a:rPr lang="en-US" sz="2200" b="1" dirty="0" smtClean="0">
                <a:solidFill>
                  <a:srgbClr val="1C4372"/>
                </a:solidFill>
                <a:latin typeface="+mj-lt"/>
                <a:cs typeface="Calibri" pitchFamily="34" charset="0"/>
              </a:rPr>
              <a:t> </a:t>
            </a:r>
            <a:r>
              <a:rPr lang="en-US" sz="2200" b="1" dirty="0" smtClean="0">
                <a:solidFill>
                  <a:srgbClr val="1C4372"/>
                </a:solidFill>
                <a:latin typeface="+mj-lt"/>
                <a:ea typeface="Calibri" pitchFamily="34" charset="0"/>
                <a:cs typeface="Calibri" pitchFamily="34" charset="0"/>
              </a:rPr>
              <a:t>monitored</a:t>
            </a:r>
            <a:r>
              <a:rPr lang="en-US" sz="2200" b="1" dirty="0" smtClean="0">
                <a:solidFill>
                  <a:srgbClr val="1C4372"/>
                </a:solidFill>
                <a:latin typeface="+mj-lt"/>
                <a:cs typeface="Calibri" pitchFamily="34" charset="0"/>
              </a:rPr>
              <a:t> concentrations distribution by wind directions</a:t>
            </a:r>
            <a:endParaRPr kumimoji="0" lang="ru-RU" sz="2200" b="1" i="0" u="none" strike="noStrike" kern="1200" cap="none" spc="0" normalizeH="0" baseline="0" noProof="0" dirty="0">
              <a:ln>
                <a:noFill/>
              </a:ln>
              <a:solidFill>
                <a:srgbClr val="1C4372"/>
              </a:solidFill>
              <a:effectLst/>
              <a:uLnTx/>
              <a:uFillTx/>
              <a:latin typeface="+mj-lt"/>
              <a:cs typeface="Calibri" pitchFamily="34" charset="0"/>
            </a:endParaRPr>
          </a:p>
        </p:txBody>
      </p:sp>
      <p:sp>
        <p:nvSpPr>
          <p:cNvPr id="13" name="TextBox 12"/>
          <p:cNvSpPr txBox="1"/>
          <p:nvPr/>
        </p:nvSpPr>
        <p:spPr>
          <a:xfrm>
            <a:off x="3929058" y="928670"/>
            <a:ext cx="4929222" cy="2723823"/>
          </a:xfrm>
          <a:prstGeom prst="rect">
            <a:avLst/>
          </a:prstGeom>
          <a:noFill/>
        </p:spPr>
        <p:txBody>
          <a:bodyPr wrap="square" rtlCol="0">
            <a:spAutoFit/>
          </a:bodyPr>
          <a:lstStyle/>
          <a:p>
            <a:pPr algn="just"/>
            <a:r>
              <a:rPr lang="en-US" sz="1900" dirty="0" smtClean="0">
                <a:solidFill>
                  <a:schemeClr val="tx2">
                    <a:lumMod val="75000"/>
                  </a:schemeClr>
                </a:solidFill>
                <a:latin typeface="Calibri" pitchFamily="34" charset="0"/>
                <a:cs typeface="Calibri" pitchFamily="34" charset="0"/>
              </a:rPr>
              <a:t>Observed differences of measured PM</a:t>
            </a:r>
            <a:r>
              <a:rPr lang="en-US" sz="1900" baseline="-25000" dirty="0" smtClean="0">
                <a:solidFill>
                  <a:schemeClr val="tx2">
                    <a:lumMod val="75000"/>
                  </a:schemeClr>
                </a:solidFill>
                <a:latin typeface="Calibri" pitchFamily="34" charset="0"/>
                <a:cs typeface="Calibri" pitchFamily="34" charset="0"/>
              </a:rPr>
              <a:t>10 </a:t>
            </a:r>
            <a:r>
              <a:rPr lang="en-US" sz="1900" dirty="0" smtClean="0">
                <a:solidFill>
                  <a:schemeClr val="tx2">
                    <a:lumMod val="75000"/>
                  </a:schemeClr>
                </a:solidFill>
                <a:latin typeface="Calibri" pitchFamily="34" charset="0"/>
                <a:cs typeface="Calibri" pitchFamily="34" charset="0"/>
              </a:rPr>
              <a:t>concentrations depending of wind direction is not high. Maximum concentrations are registered more often at S, SW and SE winds thus at such winds more high average PM</a:t>
            </a:r>
            <a:r>
              <a:rPr lang="en-US" sz="1900" baseline="-25000" dirty="0" smtClean="0">
                <a:solidFill>
                  <a:schemeClr val="tx2">
                    <a:lumMod val="75000"/>
                  </a:schemeClr>
                </a:solidFill>
                <a:latin typeface="Calibri" pitchFamily="34" charset="0"/>
                <a:cs typeface="Calibri" pitchFamily="34" charset="0"/>
              </a:rPr>
              <a:t>10 </a:t>
            </a:r>
            <a:r>
              <a:rPr lang="en-US" sz="1900" dirty="0" smtClean="0">
                <a:solidFill>
                  <a:schemeClr val="tx2">
                    <a:lumMod val="75000"/>
                  </a:schemeClr>
                </a:solidFill>
                <a:latin typeface="Calibri" pitchFamily="34" charset="0"/>
                <a:cs typeface="Calibri" pitchFamily="34" charset="0"/>
              </a:rPr>
              <a:t>concentrations are observed</a:t>
            </a:r>
            <a:r>
              <a:rPr lang="ru-RU" sz="1900" dirty="0" smtClean="0">
                <a:solidFill>
                  <a:schemeClr val="tx2">
                    <a:lumMod val="75000"/>
                  </a:schemeClr>
                </a:solidFill>
                <a:latin typeface="Calibri" pitchFamily="34" charset="0"/>
                <a:cs typeface="Calibri" pitchFamily="34" charset="0"/>
              </a:rPr>
              <a:t>. </a:t>
            </a:r>
            <a:r>
              <a:rPr lang="en-US" sz="1900" dirty="0" smtClean="0">
                <a:solidFill>
                  <a:schemeClr val="tx2">
                    <a:lumMod val="75000"/>
                  </a:schemeClr>
                </a:solidFill>
                <a:latin typeface="Calibri" pitchFamily="34" charset="0"/>
                <a:cs typeface="Calibri" pitchFamily="34" charset="0"/>
              </a:rPr>
              <a:t>Most low concentrations of PM</a:t>
            </a:r>
            <a:r>
              <a:rPr lang="en-US" sz="1900" baseline="-25000" dirty="0" smtClean="0">
                <a:solidFill>
                  <a:schemeClr val="tx2">
                    <a:lumMod val="75000"/>
                  </a:schemeClr>
                </a:solidFill>
                <a:latin typeface="Calibri" pitchFamily="34" charset="0"/>
                <a:cs typeface="Calibri" pitchFamily="34" charset="0"/>
              </a:rPr>
              <a:t>10</a:t>
            </a:r>
            <a:r>
              <a:rPr lang="en-US" sz="1900" dirty="0" smtClean="0">
                <a:solidFill>
                  <a:schemeClr val="tx2">
                    <a:lumMod val="75000"/>
                  </a:schemeClr>
                </a:solidFill>
                <a:latin typeface="Calibri" pitchFamily="34" charset="0"/>
                <a:cs typeface="Calibri" pitchFamily="34" charset="0"/>
              </a:rPr>
              <a:t> are observed at NW, W and N winds. Variation of PM</a:t>
            </a:r>
            <a:r>
              <a:rPr lang="en-US" sz="1900" baseline="-25000" dirty="0" smtClean="0">
                <a:solidFill>
                  <a:schemeClr val="tx2">
                    <a:lumMod val="75000"/>
                  </a:schemeClr>
                </a:solidFill>
                <a:latin typeface="Calibri" pitchFamily="34" charset="0"/>
                <a:cs typeface="Calibri" pitchFamily="34" charset="0"/>
              </a:rPr>
              <a:t>10</a:t>
            </a:r>
            <a:r>
              <a:rPr lang="en-US" sz="1900" dirty="0" smtClean="0">
                <a:solidFill>
                  <a:schemeClr val="tx2">
                    <a:lumMod val="75000"/>
                  </a:schemeClr>
                </a:solidFill>
                <a:latin typeface="Calibri" pitchFamily="34" charset="0"/>
                <a:cs typeface="Calibri" pitchFamily="34" charset="0"/>
              </a:rPr>
              <a:t> concentrations at N wind direction is the most high. </a:t>
            </a:r>
            <a:endParaRPr lang="ru-RU" sz="1900" dirty="0" smtClean="0">
              <a:solidFill>
                <a:schemeClr val="tx2">
                  <a:lumMod val="75000"/>
                </a:schemeClr>
              </a:solidFill>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2143108" y="1571612"/>
          <a:ext cx="4714909" cy="1857390"/>
        </p:xfrm>
        <a:graphic>
          <a:graphicData uri="http://schemas.openxmlformats.org/drawingml/2006/table">
            <a:tbl>
              <a:tblPr>
                <a:tableStyleId>{3C2FFA5D-87B4-456A-9821-1D502468CF0F}</a:tableStyleId>
              </a:tblPr>
              <a:tblGrid>
                <a:gridCol w="638825"/>
                <a:gridCol w="1270834"/>
                <a:gridCol w="844692"/>
                <a:gridCol w="1071433"/>
                <a:gridCol w="889125"/>
              </a:tblGrid>
              <a:tr h="371478">
                <a:tc>
                  <a:txBody>
                    <a:bodyPr/>
                    <a:lstStyle/>
                    <a:p>
                      <a:pPr algn="l" fontAlgn="b"/>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gridSpan="2">
                  <a:txBody>
                    <a:bodyPr/>
                    <a:lstStyle/>
                    <a:p>
                      <a:pPr algn="ctr" fontAlgn="b"/>
                      <a:r>
                        <a:rPr lang="en-US" sz="1600" u="none" strike="noStrike" dirty="0" err="1" smtClean="0">
                          <a:solidFill>
                            <a:schemeClr val="tx2">
                              <a:lumMod val="75000"/>
                            </a:schemeClr>
                          </a:solidFill>
                          <a:latin typeface="Calibri" pitchFamily="34" charset="0"/>
                          <a:cs typeface="Calibri" pitchFamily="34" charset="0"/>
                        </a:rPr>
                        <a:t>Berezinsky</a:t>
                      </a:r>
                      <a:r>
                        <a:rPr lang="en-US" sz="1600" u="none" strike="noStrike" dirty="0" smtClean="0">
                          <a:solidFill>
                            <a:schemeClr val="tx2">
                              <a:lumMod val="75000"/>
                            </a:schemeClr>
                          </a:solidFill>
                          <a:latin typeface="Calibri" pitchFamily="34" charset="0"/>
                          <a:cs typeface="Calibri" pitchFamily="34" charset="0"/>
                        </a:rPr>
                        <a:t> reserve</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hMerge="1">
                  <a:txBody>
                    <a:bodyPr/>
                    <a:lstStyle/>
                    <a:p>
                      <a:pPr algn="ctr" fontAlgn="b"/>
                      <a:endParaRPr lang="ru-RU" sz="1100" b="0" i="0" u="none" strike="noStrike" dirty="0">
                        <a:solidFill>
                          <a:srgbClr val="000000"/>
                        </a:solidFill>
                        <a:latin typeface="Calibri"/>
                      </a:endParaRPr>
                    </a:p>
                  </a:txBody>
                  <a:tcPr marL="0" marR="0" marT="0" marB="0" anchor="b"/>
                </a:tc>
                <a:tc gridSpan="2">
                  <a:txBody>
                    <a:bodyPr/>
                    <a:lstStyle/>
                    <a:p>
                      <a:pPr algn="ctr" fontAlgn="b"/>
                      <a:r>
                        <a:rPr lang="en-US" sz="1600" u="none" strike="noStrike" dirty="0" err="1" smtClean="0">
                          <a:solidFill>
                            <a:schemeClr val="tx2">
                              <a:lumMod val="75000"/>
                            </a:schemeClr>
                          </a:solidFill>
                          <a:latin typeface="Calibri" pitchFamily="34" charset="0"/>
                          <a:cs typeface="Calibri" pitchFamily="34" charset="0"/>
                        </a:rPr>
                        <a:t>Zhlobin</a:t>
                      </a:r>
                      <a:r>
                        <a:rPr lang="en-US" sz="1600" u="none" strike="noStrike" dirty="0" smtClean="0">
                          <a:solidFill>
                            <a:schemeClr val="tx2">
                              <a:lumMod val="75000"/>
                            </a:schemeClr>
                          </a:solidFill>
                          <a:latin typeface="Calibri" pitchFamily="34" charset="0"/>
                          <a:cs typeface="Calibri" pitchFamily="34" charset="0"/>
                        </a:rPr>
                        <a:t> city</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hMerge="1">
                  <a:txBody>
                    <a:bodyPr/>
                    <a:lstStyle/>
                    <a:p>
                      <a:pPr algn="ctr" fontAlgn="b"/>
                      <a:endParaRPr lang="ru-RU" sz="1100" b="0" i="0" u="none" strike="noStrike" dirty="0">
                        <a:solidFill>
                          <a:srgbClr val="000000"/>
                        </a:solidFill>
                        <a:latin typeface="Calibri"/>
                      </a:endParaRPr>
                    </a:p>
                  </a:txBody>
                  <a:tcPr marL="0" marR="0" marT="0" marB="0" anchor="b"/>
                </a:tc>
              </a:tr>
              <a:tr h="371478">
                <a:tc>
                  <a:txBody>
                    <a:bodyPr/>
                    <a:lstStyle/>
                    <a:p>
                      <a:pPr algn="l" fontAlgn="b"/>
                      <a:endParaRPr lang="ru-RU" sz="1600" b="0" i="0" u="none" strike="noStrike">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en-GB" sz="1600" u="none" strike="noStrike" dirty="0" smtClean="0">
                          <a:solidFill>
                            <a:schemeClr val="tx2">
                              <a:lumMod val="75000"/>
                            </a:schemeClr>
                          </a:solidFill>
                          <a:latin typeface="Calibri" pitchFamily="34" charset="0"/>
                          <a:cs typeface="Calibri" pitchFamily="34" charset="0"/>
                        </a:rPr>
                        <a:t>Observed</a:t>
                      </a:r>
                      <a:endParaRPr lang="en-GB" sz="1600" b="0" i="1"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en-GB" sz="1600" u="none" strike="noStrike" dirty="0">
                          <a:solidFill>
                            <a:schemeClr val="tx2">
                              <a:lumMod val="75000"/>
                            </a:schemeClr>
                          </a:solidFill>
                          <a:latin typeface="Calibri" pitchFamily="34" charset="0"/>
                          <a:cs typeface="Calibri" pitchFamily="34" charset="0"/>
                        </a:rPr>
                        <a:t>EMEP</a:t>
                      </a:r>
                      <a:endParaRPr lang="en-GB" sz="1600" b="0" i="1"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en-GB" sz="1600" u="none" strike="noStrike" dirty="0" smtClean="0">
                          <a:solidFill>
                            <a:schemeClr val="tx2">
                              <a:lumMod val="75000"/>
                            </a:schemeClr>
                          </a:solidFill>
                          <a:latin typeface="Calibri" pitchFamily="34" charset="0"/>
                          <a:cs typeface="Calibri" pitchFamily="34" charset="0"/>
                        </a:rPr>
                        <a:t>Observed</a:t>
                      </a:r>
                      <a:endParaRPr lang="en-GB" sz="1600" b="0" i="1"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en-GB" sz="1600" u="none" strike="noStrike" dirty="0">
                          <a:solidFill>
                            <a:schemeClr val="tx2">
                              <a:lumMod val="75000"/>
                            </a:schemeClr>
                          </a:solidFill>
                          <a:latin typeface="Calibri" pitchFamily="34" charset="0"/>
                          <a:cs typeface="Calibri" pitchFamily="34" charset="0"/>
                        </a:rPr>
                        <a:t>EMEP</a:t>
                      </a:r>
                      <a:endParaRPr lang="en-GB" sz="1600" b="0" i="1" u="none" strike="noStrike" dirty="0">
                        <a:solidFill>
                          <a:schemeClr val="tx2">
                            <a:lumMod val="75000"/>
                          </a:schemeClr>
                        </a:solidFill>
                        <a:latin typeface="Calibri" pitchFamily="34" charset="0"/>
                        <a:cs typeface="Calibri" pitchFamily="34" charset="0"/>
                      </a:endParaRPr>
                    </a:p>
                  </a:txBody>
                  <a:tcPr marL="0" marR="0" marT="0" marB="0" anchor="b"/>
                </a:tc>
              </a:tr>
              <a:tr h="371478">
                <a:tc>
                  <a:txBody>
                    <a:bodyPr/>
                    <a:lstStyle/>
                    <a:p>
                      <a:pPr algn="l" fontAlgn="b"/>
                      <a:r>
                        <a:rPr lang="en-US" sz="1600" u="none" strike="noStrike" dirty="0" err="1" smtClean="0">
                          <a:solidFill>
                            <a:schemeClr val="tx2">
                              <a:lumMod val="75000"/>
                            </a:schemeClr>
                          </a:solidFill>
                          <a:latin typeface="Calibri" pitchFamily="34" charset="0"/>
                          <a:cs typeface="Calibri" pitchFamily="34" charset="0"/>
                        </a:rPr>
                        <a:t>Avg</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14.45</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7.41</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25.66</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9.49</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r>
              <a:tr h="371478">
                <a:tc>
                  <a:txBody>
                    <a:bodyPr/>
                    <a:lstStyle/>
                    <a:p>
                      <a:pPr algn="l" fontAlgn="b"/>
                      <a:r>
                        <a:rPr lang="en-US" sz="1600" u="none" strike="noStrike" dirty="0" smtClean="0">
                          <a:solidFill>
                            <a:schemeClr val="tx2">
                              <a:lumMod val="75000"/>
                            </a:schemeClr>
                          </a:solidFill>
                          <a:latin typeface="Calibri" pitchFamily="34" charset="0"/>
                          <a:cs typeface="Calibri" pitchFamily="34" charset="0"/>
                        </a:rPr>
                        <a:t>Min</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0.00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0.60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2.40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1.20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r>
              <a:tr h="371478">
                <a:tc>
                  <a:txBody>
                    <a:bodyPr/>
                    <a:lstStyle/>
                    <a:p>
                      <a:pPr algn="l" fontAlgn="b"/>
                      <a:r>
                        <a:rPr lang="en-US" sz="1600" u="none" strike="noStrike" dirty="0" smtClean="0">
                          <a:solidFill>
                            <a:schemeClr val="tx2">
                              <a:lumMod val="75000"/>
                            </a:schemeClr>
                          </a:solidFill>
                          <a:latin typeface="Calibri" pitchFamily="34" charset="0"/>
                          <a:cs typeface="Calibri" pitchFamily="34" charset="0"/>
                        </a:rPr>
                        <a:t>Max</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56.00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72.10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a:solidFill>
                            <a:schemeClr val="tx2">
                              <a:lumMod val="75000"/>
                            </a:schemeClr>
                          </a:solidFill>
                          <a:latin typeface="Calibri" pitchFamily="34" charset="0"/>
                          <a:cs typeface="Calibri" pitchFamily="34" charset="0"/>
                        </a:rPr>
                        <a:t>85.90</a:t>
                      </a:r>
                      <a:endParaRPr lang="ru-RU" sz="1600" b="0" i="0" u="none" strike="noStrike">
                        <a:solidFill>
                          <a:schemeClr val="tx2">
                            <a:lumMod val="75000"/>
                          </a:schemeClr>
                        </a:solidFill>
                        <a:latin typeface="Calibri" pitchFamily="34" charset="0"/>
                        <a:cs typeface="Calibri" pitchFamily="34" charset="0"/>
                      </a:endParaRPr>
                    </a:p>
                  </a:txBody>
                  <a:tcPr marL="0" marR="0" marT="0" marB="0" anchor="b"/>
                </a:tc>
                <a:tc>
                  <a:txBody>
                    <a:bodyPr/>
                    <a:lstStyle/>
                    <a:p>
                      <a:pPr algn="ctr" fontAlgn="b"/>
                      <a:r>
                        <a:rPr lang="ru-RU" sz="1600" u="none" strike="noStrike" dirty="0">
                          <a:solidFill>
                            <a:schemeClr val="tx2">
                              <a:lumMod val="75000"/>
                            </a:schemeClr>
                          </a:solidFill>
                          <a:latin typeface="Calibri" pitchFamily="34" charset="0"/>
                          <a:cs typeface="Calibri" pitchFamily="34" charset="0"/>
                        </a:rPr>
                        <a:t>89.60</a:t>
                      </a:r>
                      <a:endParaRPr lang="ru-RU" sz="1600" b="0" i="0" u="none" strike="noStrike" dirty="0">
                        <a:solidFill>
                          <a:schemeClr val="tx2">
                            <a:lumMod val="75000"/>
                          </a:schemeClr>
                        </a:solidFill>
                        <a:latin typeface="Calibri" pitchFamily="34" charset="0"/>
                        <a:cs typeface="Calibri" pitchFamily="34" charset="0"/>
                      </a:endParaRPr>
                    </a:p>
                  </a:txBody>
                  <a:tcPr marL="0" marR="0" marT="0" marB="0" anchor="b"/>
                </a:tc>
              </a:tr>
            </a:tbl>
          </a:graphicData>
        </a:graphic>
      </p:graphicFrame>
      <p:sp>
        <p:nvSpPr>
          <p:cNvPr id="7" name="TextBox 6"/>
          <p:cNvSpPr txBox="1"/>
          <p:nvPr/>
        </p:nvSpPr>
        <p:spPr>
          <a:xfrm>
            <a:off x="500034" y="4071942"/>
            <a:ext cx="8286808" cy="1200329"/>
          </a:xfrm>
          <a:prstGeom prst="rect">
            <a:avLst/>
          </a:prstGeom>
          <a:noFill/>
        </p:spPr>
        <p:txBody>
          <a:bodyPr wrap="square" rtlCol="0">
            <a:spAutoFit/>
          </a:bodyPr>
          <a:lstStyle/>
          <a:p>
            <a:pPr algn="just"/>
            <a:r>
              <a:rPr lang="en-US" dirty="0" smtClean="0">
                <a:solidFill>
                  <a:schemeClr val="tx2">
                    <a:lumMod val="75000"/>
                  </a:schemeClr>
                </a:solidFill>
                <a:latin typeface="Calibri" pitchFamily="34" charset="0"/>
                <a:cs typeface="Calibri" pitchFamily="34" charset="0"/>
              </a:rPr>
              <a:t>MSC-W </a:t>
            </a:r>
            <a:r>
              <a:rPr lang="en-US" dirty="0" err="1" smtClean="0">
                <a:solidFill>
                  <a:schemeClr val="tx2">
                    <a:lumMod val="75000"/>
                  </a:schemeClr>
                </a:solidFill>
                <a:latin typeface="Calibri" pitchFamily="34" charset="0"/>
                <a:cs typeface="Calibri" pitchFamily="34" charset="0"/>
              </a:rPr>
              <a:t>modelled</a:t>
            </a:r>
            <a:r>
              <a:rPr lang="en-US" dirty="0" smtClean="0">
                <a:solidFill>
                  <a:schemeClr val="tx2">
                    <a:lumMod val="75000"/>
                  </a:schemeClr>
                </a:solidFill>
                <a:latin typeface="Calibri" pitchFamily="34" charset="0"/>
                <a:cs typeface="Calibri" pitchFamily="34" charset="0"/>
              </a:rPr>
              <a:t> PM</a:t>
            </a:r>
            <a:r>
              <a:rPr lang="en-US" baseline="-25000" dirty="0" smtClean="0">
                <a:solidFill>
                  <a:schemeClr val="tx2">
                    <a:lumMod val="75000"/>
                  </a:schemeClr>
                </a:solidFill>
                <a:latin typeface="Calibri" pitchFamily="34" charset="0"/>
                <a:cs typeface="Calibri" pitchFamily="34" charset="0"/>
              </a:rPr>
              <a:t>10</a:t>
            </a:r>
            <a:r>
              <a:rPr lang="en-US" dirty="0" smtClean="0">
                <a:solidFill>
                  <a:schemeClr val="tx2">
                    <a:lumMod val="75000"/>
                  </a:schemeClr>
                </a:solidFill>
                <a:latin typeface="Calibri" pitchFamily="34" charset="0"/>
                <a:cs typeface="Calibri" pitchFamily="34" charset="0"/>
              </a:rPr>
              <a:t> concentrations  are lover than registered at continuous monitoring sites at </a:t>
            </a:r>
            <a:r>
              <a:rPr lang="en-US" dirty="0" err="1" smtClean="0">
                <a:solidFill>
                  <a:schemeClr val="tx2">
                    <a:lumMod val="75000"/>
                  </a:schemeClr>
                </a:solidFill>
                <a:latin typeface="Calibri" pitchFamily="34" charset="0"/>
                <a:cs typeface="Calibri" pitchFamily="34" charset="0"/>
              </a:rPr>
              <a:t>Beresinsky</a:t>
            </a:r>
            <a:r>
              <a:rPr lang="en-US" dirty="0" smtClean="0">
                <a:solidFill>
                  <a:schemeClr val="tx2">
                    <a:lumMod val="75000"/>
                  </a:schemeClr>
                </a:solidFill>
                <a:latin typeface="Calibri" pitchFamily="34" charset="0"/>
                <a:cs typeface="Calibri" pitchFamily="34" charset="0"/>
              </a:rPr>
              <a:t> reserve and in </a:t>
            </a:r>
            <a:r>
              <a:rPr lang="en-US" dirty="0" err="1" smtClean="0">
                <a:solidFill>
                  <a:schemeClr val="tx2">
                    <a:lumMod val="75000"/>
                  </a:schemeClr>
                </a:solidFill>
                <a:latin typeface="Calibri" pitchFamily="34" charset="0"/>
                <a:cs typeface="Calibri" pitchFamily="34" charset="0"/>
              </a:rPr>
              <a:t>Zlobin</a:t>
            </a:r>
            <a:r>
              <a:rPr lang="ru-RU" dirty="0" smtClean="0">
                <a:solidFill>
                  <a:schemeClr val="tx2">
                    <a:lumMod val="75000"/>
                  </a:schemeClr>
                </a:solidFill>
                <a:latin typeface="Calibri" pitchFamily="34" charset="0"/>
                <a:cs typeface="Calibri" pitchFamily="34" charset="0"/>
              </a:rPr>
              <a:t>.  </a:t>
            </a:r>
            <a:r>
              <a:rPr lang="en-US" dirty="0" err="1" smtClean="0">
                <a:solidFill>
                  <a:schemeClr val="tx2">
                    <a:lumMod val="75000"/>
                  </a:schemeClr>
                </a:solidFill>
                <a:latin typeface="Calibri" pitchFamily="34" charset="0"/>
                <a:cs typeface="Calibri" pitchFamily="34" charset="0"/>
              </a:rPr>
              <a:t>Diffrerences</a:t>
            </a:r>
            <a:r>
              <a:rPr lang="en-US" dirty="0" smtClean="0">
                <a:solidFill>
                  <a:schemeClr val="tx2">
                    <a:lumMod val="75000"/>
                  </a:schemeClr>
                </a:solidFill>
                <a:latin typeface="Calibri" pitchFamily="34" charset="0"/>
                <a:cs typeface="Calibri" pitchFamily="34" charset="0"/>
              </a:rPr>
              <a:t> between </a:t>
            </a:r>
            <a:r>
              <a:rPr lang="en-US" dirty="0" err="1" smtClean="0">
                <a:solidFill>
                  <a:schemeClr val="tx2">
                    <a:lumMod val="75000"/>
                  </a:schemeClr>
                </a:solidFill>
                <a:latin typeface="Calibri" pitchFamily="34" charset="0"/>
                <a:cs typeface="Calibri" pitchFamily="34" charset="0"/>
              </a:rPr>
              <a:t>modelled</a:t>
            </a:r>
            <a:r>
              <a:rPr lang="en-US" dirty="0" smtClean="0">
                <a:solidFill>
                  <a:schemeClr val="tx2">
                    <a:lumMod val="75000"/>
                  </a:schemeClr>
                </a:solidFill>
                <a:latin typeface="Calibri" pitchFamily="34" charset="0"/>
                <a:cs typeface="Calibri" pitchFamily="34" charset="0"/>
              </a:rPr>
              <a:t> and observed concentrations  are lower at background site </a:t>
            </a:r>
            <a:r>
              <a:rPr lang="ru-RU" dirty="0" smtClean="0">
                <a:solidFill>
                  <a:schemeClr val="tx2">
                    <a:lumMod val="75000"/>
                  </a:schemeClr>
                </a:solidFill>
                <a:latin typeface="Calibri" pitchFamily="34" charset="0"/>
                <a:cs typeface="Calibri" pitchFamily="34" charset="0"/>
              </a:rPr>
              <a:t>(</a:t>
            </a:r>
            <a:r>
              <a:rPr lang="ru-RU" dirty="0" smtClean="0">
                <a:solidFill>
                  <a:schemeClr val="tx2">
                    <a:lumMod val="75000"/>
                  </a:schemeClr>
                </a:solidFill>
                <a:latin typeface="Calibri" pitchFamily="34" charset="0"/>
                <a:cs typeface="Calibri" pitchFamily="34" charset="0"/>
                <a:sym typeface="Symbol"/>
              </a:rPr>
              <a:t>2.7 </a:t>
            </a:r>
            <a:r>
              <a:rPr lang="en-US" dirty="0" smtClean="0">
                <a:solidFill>
                  <a:schemeClr val="tx2">
                    <a:lumMod val="75000"/>
                  </a:schemeClr>
                </a:solidFill>
                <a:latin typeface="Calibri" pitchFamily="34" charset="0"/>
                <a:cs typeface="Calibri" pitchFamily="34" charset="0"/>
                <a:sym typeface="Symbol"/>
              </a:rPr>
              <a:t>times difference</a:t>
            </a:r>
            <a:r>
              <a:rPr lang="ru-RU" dirty="0" smtClean="0">
                <a:solidFill>
                  <a:schemeClr val="tx2">
                    <a:lumMod val="75000"/>
                  </a:schemeClr>
                </a:solidFill>
                <a:latin typeface="Calibri" pitchFamily="34" charset="0"/>
                <a:cs typeface="Calibri" pitchFamily="34" charset="0"/>
              </a:rPr>
              <a:t>).  </a:t>
            </a:r>
          </a:p>
          <a:p>
            <a:pPr algn="just"/>
            <a:r>
              <a:rPr lang="en-US" dirty="0" smtClean="0">
                <a:solidFill>
                  <a:schemeClr val="tx2">
                    <a:lumMod val="75000"/>
                  </a:schemeClr>
                </a:solidFill>
                <a:latin typeface="Calibri" pitchFamily="34" charset="0"/>
                <a:cs typeface="Calibri" pitchFamily="34" charset="0"/>
              </a:rPr>
              <a:t>Correlation </a:t>
            </a:r>
            <a:r>
              <a:rPr lang="en-US" dirty="0" err="1" smtClean="0">
                <a:solidFill>
                  <a:schemeClr val="tx2">
                    <a:lumMod val="75000"/>
                  </a:schemeClr>
                </a:solidFill>
                <a:latin typeface="Calibri" pitchFamily="34" charset="0"/>
                <a:cs typeface="Calibri" pitchFamily="34" charset="0"/>
              </a:rPr>
              <a:t>coeff</a:t>
            </a:r>
            <a:r>
              <a:rPr lang="en-US" dirty="0" smtClean="0">
                <a:solidFill>
                  <a:schemeClr val="tx2">
                    <a:lumMod val="75000"/>
                  </a:schemeClr>
                </a:solidFill>
                <a:latin typeface="Calibri" pitchFamily="34" charset="0"/>
                <a:cs typeface="Calibri" pitchFamily="34" charset="0"/>
              </a:rPr>
              <a:t>. is </a:t>
            </a:r>
            <a:r>
              <a:rPr lang="ru-RU" dirty="0" smtClean="0">
                <a:solidFill>
                  <a:schemeClr val="tx2">
                    <a:lumMod val="75000"/>
                  </a:schemeClr>
                </a:solidFill>
                <a:latin typeface="Calibri" pitchFamily="34" charset="0"/>
                <a:cs typeface="Calibri" pitchFamily="34" charset="0"/>
              </a:rPr>
              <a:t>0,40  </a:t>
            </a:r>
            <a:r>
              <a:rPr lang="en-US" dirty="0" smtClean="0">
                <a:solidFill>
                  <a:schemeClr val="tx2">
                    <a:lumMod val="75000"/>
                  </a:schemeClr>
                </a:solidFill>
                <a:latin typeface="Calibri" pitchFamily="34" charset="0"/>
                <a:cs typeface="Calibri" pitchFamily="34" charset="0"/>
              </a:rPr>
              <a:t>for </a:t>
            </a:r>
            <a:r>
              <a:rPr lang="en-US" dirty="0" err="1" smtClean="0">
                <a:solidFill>
                  <a:schemeClr val="tx2">
                    <a:lumMod val="75000"/>
                  </a:schemeClr>
                </a:solidFill>
                <a:latin typeface="Calibri" pitchFamily="34" charset="0"/>
                <a:cs typeface="Calibri" pitchFamily="34" charset="0"/>
              </a:rPr>
              <a:t>Berezinsky</a:t>
            </a:r>
            <a:r>
              <a:rPr lang="en-US" dirty="0" smtClean="0">
                <a:solidFill>
                  <a:schemeClr val="tx2">
                    <a:lumMod val="75000"/>
                  </a:schemeClr>
                </a:solidFill>
                <a:latin typeface="Calibri" pitchFamily="34" charset="0"/>
                <a:cs typeface="Calibri" pitchFamily="34" charset="0"/>
              </a:rPr>
              <a:t> Reserve and </a:t>
            </a:r>
            <a:r>
              <a:rPr lang="ru-RU" dirty="0" smtClean="0">
                <a:solidFill>
                  <a:schemeClr val="tx2">
                    <a:lumMod val="75000"/>
                  </a:schemeClr>
                </a:solidFill>
                <a:latin typeface="Calibri" pitchFamily="34" charset="0"/>
                <a:cs typeface="Calibri" pitchFamily="34" charset="0"/>
              </a:rPr>
              <a:t>0,33 </a:t>
            </a:r>
            <a:r>
              <a:rPr lang="en-US" dirty="0" smtClean="0">
                <a:solidFill>
                  <a:schemeClr val="tx2">
                    <a:lumMod val="75000"/>
                  </a:schemeClr>
                </a:solidFill>
                <a:latin typeface="Calibri" pitchFamily="34" charset="0"/>
                <a:cs typeface="Calibri" pitchFamily="34" charset="0"/>
              </a:rPr>
              <a:t>for </a:t>
            </a:r>
            <a:r>
              <a:rPr lang="en-US" dirty="0" err="1" smtClean="0">
                <a:solidFill>
                  <a:schemeClr val="tx2">
                    <a:lumMod val="75000"/>
                  </a:schemeClr>
                </a:solidFill>
                <a:latin typeface="Calibri" pitchFamily="34" charset="0"/>
                <a:cs typeface="Calibri" pitchFamily="34" charset="0"/>
              </a:rPr>
              <a:t>Zlobin</a:t>
            </a:r>
            <a:r>
              <a:rPr lang="en-US" dirty="0" smtClean="0">
                <a:solidFill>
                  <a:schemeClr val="tx2">
                    <a:lumMod val="75000"/>
                  </a:schemeClr>
                </a:solidFill>
                <a:latin typeface="Calibri" pitchFamily="34" charset="0"/>
                <a:cs typeface="Calibri" pitchFamily="34" charset="0"/>
              </a:rPr>
              <a:t>.</a:t>
            </a:r>
            <a:endParaRPr lang="ru-RU" dirty="0">
              <a:solidFill>
                <a:schemeClr val="tx2">
                  <a:lumMod val="75000"/>
                </a:schemeClr>
              </a:solidFill>
              <a:latin typeface="Calibri" pitchFamily="34" charset="0"/>
              <a:cs typeface="Calibri" pitchFamily="34" charset="0"/>
            </a:endParaRPr>
          </a:p>
        </p:txBody>
      </p:sp>
      <p:sp>
        <p:nvSpPr>
          <p:cNvPr id="13" name="Текст 4"/>
          <p:cNvSpPr txBox="1">
            <a:spLocks/>
          </p:cNvSpPr>
          <p:nvPr/>
        </p:nvSpPr>
        <p:spPr>
          <a:xfrm>
            <a:off x="571472" y="214290"/>
            <a:ext cx="8143932" cy="714380"/>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eaLnBrk="0" hangingPunct="0">
              <a:lnSpc>
                <a:spcPct val="80000"/>
              </a:lnSpc>
              <a:spcBef>
                <a:spcPct val="20000"/>
              </a:spcBef>
              <a:defRPr/>
            </a:pPr>
            <a:r>
              <a:rPr lang="en-US" sz="2200" b="1" dirty="0" smtClean="0">
                <a:solidFill>
                  <a:srgbClr val="1C4372"/>
                </a:solidFill>
                <a:latin typeface="+mj-lt"/>
                <a:cs typeface="Calibri" pitchFamily="34" charset="0"/>
              </a:rPr>
              <a:t>EMEP </a:t>
            </a:r>
            <a:r>
              <a:rPr lang="en-US" sz="2200" b="1" dirty="0" err="1" smtClean="0">
                <a:solidFill>
                  <a:srgbClr val="1C4372"/>
                </a:solidFill>
                <a:latin typeface="+mj-lt"/>
                <a:cs typeface="Calibri" pitchFamily="34" charset="0"/>
              </a:rPr>
              <a:t>modelled</a:t>
            </a:r>
            <a:r>
              <a:rPr lang="en-US" sz="2200" b="1" dirty="0" smtClean="0">
                <a:solidFill>
                  <a:srgbClr val="1C4372"/>
                </a:solidFill>
                <a:latin typeface="+mj-lt"/>
                <a:cs typeface="Calibri" pitchFamily="34" charset="0"/>
              </a:rPr>
              <a:t> </a:t>
            </a:r>
            <a:r>
              <a:rPr lang="en-US" sz="2200" b="1" dirty="0" err="1" smtClean="0">
                <a:solidFill>
                  <a:srgbClr val="1C4372"/>
                </a:solidFill>
                <a:latin typeface="+mj-lt"/>
                <a:cs typeface="Calibri" pitchFamily="34" charset="0"/>
              </a:rPr>
              <a:t>vs</a:t>
            </a:r>
            <a:r>
              <a:rPr lang="en-US" sz="2200" b="1" dirty="0" smtClean="0">
                <a:solidFill>
                  <a:srgbClr val="1C4372"/>
                </a:solidFill>
                <a:latin typeface="+mj-lt"/>
                <a:cs typeface="Calibri" pitchFamily="34" charset="0"/>
              </a:rPr>
              <a:t> monitored background concentrations</a:t>
            </a:r>
            <a:endParaRPr kumimoji="0" lang="ru-RU" sz="2200" b="1" i="0" u="none" strike="noStrike" kern="1200" cap="none" spc="0" normalizeH="0" baseline="0" noProof="0" dirty="0">
              <a:ln>
                <a:noFill/>
              </a:ln>
              <a:solidFill>
                <a:srgbClr val="1C4372"/>
              </a:solidFill>
              <a:effectLst/>
              <a:uLnTx/>
              <a:uFillTx/>
              <a:latin typeface="+mj-lt"/>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3429024"/>
          </a:xfrm>
        </p:spPr>
        <p:txBody>
          <a:bodyPr/>
          <a:lstStyle/>
          <a:p>
            <a:pPr algn="just">
              <a:spcAft>
                <a:spcPts val="600"/>
              </a:spcAft>
              <a:buFont typeface="Wingdings" pitchFamily="2" charset="2"/>
              <a:buChar char="q"/>
            </a:pPr>
            <a:r>
              <a:rPr lang="en-US" sz="2000" dirty="0" smtClean="0">
                <a:solidFill>
                  <a:schemeClr val="tx2">
                    <a:lumMod val="75000"/>
                  </a:schemeClr>
                </a:solidFill>
                <a:latin typeface="Calibri" pitchFamily="34" charset="0"/>
                <a:cs typeface="Calibri" pitchFamily="34" charset="0"/>
              </a:rPr>
              <a:t>no significant discrepancies between measured and </a:t>
            </a:r>
            <a:r>
              <a:rPr lang="en-US" sz="2000" dirty="0" err="1" smtClean="0">
                <a:solidFill>
                  <a:schemeClr val="tx2">
                    <a:lumMod val="75000"/>
                  </a:schemeClr>
                </a:solidFill>
                <a:latin typeface="Calibri" pitchFamily="34" charset="0"/>
                <a:cs typeface="Calibri" pitchFamily="34" charset="0"/>
              </a:rPr>
              <a:t>modelled</a:t>
            </a:r>
            <a:r>
              <a:rPr lang="en-US" sz="2000" dirty="0" smtClean="0">
                <a:solidFill>
                  <a:schemeClr val="tx2">
                    <a:lumMod val="75000"/>
                  </a:schemeClr>
                </a:solidFill>
                <a:latin typeface="Calibri" pitchFamily="34" charset="0"/>
                <a:cs typeface="Calibri" pitchFamily="34" charset="0"/>
              </a:rPr>
              <a:t> concentrations though correlations are not high yet;</a:t>
            </a:r>
          </a:p>
          <a:p>
            <a:pPr algn="just">
              <a:spcAft>
                <a:spcPts val="600"/>
              </a:spcAft>
              <a:buFont typeface="Wingdings" pitchFamily="2" charset="2"/>
              <a:buChar char="q"/>
            </a:pPr>
            <a:r>
              <a:rPr lang="en-US" sz="2000" dirty="0" smtClean="0">
                <a:solidFill>
                  <a:schemeClr val="tx2">
                    <a:lumMod val="75000"/>
                  </a:schemeClr>
                </a:solidFill>
                <a:latin typeface="Calibri" pitchFamily="34" charset="0"/>
                <a:cs typeface="Calibri" pitchFamily="34" charset="0"/>
              </a:rPr>
              <a:t>account of background levels using MSC-W </a:t>
            </a:r>
            <a:r>
              <a:rPr lang="en-US" sz="2000" dirty="0" err="1" smtClean="0">
                <a:solidFill>
                  <a:schemeClr val="tx2">
                    <a:lumMod val="75000"/>
                  </a:schemeClr>
                </a:solidFill>
                <a:latin typeface="Calibri" pitchFamily="34" charset="0"/>
                <a:cs typeface="Calibri" pitchFamily="34" charset="0"/>
              </a:rPr>
              <a:t>modelling</a:t>
            </a:r>
            <a:r>
              <a:rPr lang="en-US" sz="2000" dirty="0" smtClean="0">
                <a:solidFill>
                  <a:schemeClr val="tx2">
                    <a:lumMod val="75000"/>
                  </a:schemeClr>
                </a:solidFill>
                <a:latin typeface="Calibri" pitchFamily="34" charset="0"/>
                <a:cs typeface="Calibri" pitchFamily="34" charset="0"/>
              </a:rPr>
              <a:t> results is valuable;</a:t>
            </a:r>
          </a:p>
          <a:p>
            <a:pPr algn="just">
              <a:spcAft>
                <a:spcPts val="600"/>
              </a:spcAft>
              <a:buFont typeface="Wingdings" pitchFamily="2" charset="2"/>
              <a:buChar char="q"/>
            </a:pPr>
            <a:r>
              <a:rPr lang="en-US" sz="2000" dirty="0" smtClean="0">
                <a:solidFill>
                  <a:schemeClr val="tx2">
                    <a:lumMod val="75000"/>
                  </a:schemeClr>
                </a:solidFill>
                <a:latin typeface="Calibri" pitchFamily="34" charset="0"/>
                <a:cs typeface="Calibri" pitchFamily="34" charset="0"/>
              </a:rPr>
              <a:t>problems to be solved for more effective dispersion </a:t>
            </a:r>
            <a:r>
              <a:rPr lang="en-US" sz="2000" dirty="0" err="1" smtClean="0">
                <a:solidFill>
                  <a:schemeClr val="tx2">
                    <a:lumMod val="75000"/>
                  </a:schemeClr>
                </a:solidFill>
                <a:latin typeface="Calibri" pitchFamily="34" charset="0"/>
                <a:cs typeface="Calibri" pitchFamily="34" charset="0"/>
              </a:rPr>
              <a:t>modelling</a:t>
            </a:r>
            <a:r>
              <a:rPr lang="en-US" sz="2000" dirty="0" smtClean="0">
                <a:solidFill>
                  <a:schemeClr val="tx2">
                    <a:lumMod val="75000"/>
                  </a:schemeClr>
                </a:solidFill>
                <a:latin typeface="Calibri" pitchFamily="34" charset="0"/>
                <a:cs typeface="Calibri" pitchFamily="34" charset="0"/>
              </a:rPr>
              <a:t>:</a:t>
            </a:r>
          </a:p>
          <a:p>
            <a:pPr lvl="1" algn="just">
              <a:spcBef>
                <a:spcPts val="1800"/>
              </a:spcBef>
              <a:spcAft>
                <a:spcPts val="600"/>
              </a:spcAft>
              <a:buFont typeface="Wingdings" pitchFamily="2" charset="2"/>
              <a:buChar char="ü"/>
            </a:pPr>
            <a:r>
              <a:rPr lang="en-US" sz="2000" dirty="0" smtClean="0">
                <a:solidFill>
                  <a:schemeClr val="tx2">
                    <a:lumMod val="75000"/>
                  </a:schemeClr>
                </a:solidFill>
                <a:latin typeface="Calibri" pitchFamily="34" charset="0"/>
                <a:cs typeface="Calibri" pitchFamily="34" charset="0"/>
              </a:rPr>
              <a:t>gaps in meteorology and measurement results;</a:t>
            </a:r>
          </a:p>
          <a:p>
            <a:pPr lvl="1" algn="just">
              <a:spcAft>
                <a:spcPts val="600"/>
              </a:spcAft>
              <a:buFont typeface="Wingdings" pitchFamily="2" charset="2"/>
              <a:buChar char="ü"/>
            </a:pPr>
            <a:r>
              <a:rPr lang="en-US" sz="2000" dirty="0" smtClean="0">
                <a:solidFill>
                  <a:schemeClr val="tx2">
                    <a:lumMod val="75000"/>
                  </a:schemeClr>
                </a:solidFill>
                <a:latin typeface="Calibri" pitchFamily="34" charset="0"/>
                <a:cs typeface="Calibri" pitchFamily="34" charset="0"/>
              </a:rPr>
              <a:t>time profiles of emission;</a:t>
            </a:r>
          </a:p>
          <a:p>
            <a:pPr lvl="1" algn="just">
              <a:spcAft>
                <a:spcPts val="1800"/>
              </a:spcAft>
              <a:buFont typeface="Wingdings" pitchFamily="2" charset="2"/>
              <a:buChar char="ü"/>
            </a:pPr>
            <a:r>
              <a:rPr lang="en-US" sz="2000" dirty="0" smtClean="0">
                <a:solidFill>
                  <a:schemeClr val="tx2">
                    <a:lumMod val="75000"/>
                  </a:schemeClr>
                </a:solidFill>
                <a:latin typeface="Calibri" pitchFamily="34" charset="0"/>
                <a:cs typeface="Calibri" pitchFamily="34" charset="0"/>
              </a:rPr>
              <a:t>speciation of PM</a:t>
            </a:r>
            <a:r>
              <a:rPr lang="en-US" sz="2000" baseline="-25000" dirty="0" smtClean="0">
                <a:solidFill>
                  <a:schemeClr val="tx2">
                    <a:lumMod val="75000"/>
                  </a:schemeClr>
                </a:solidFill>
                <a:latin typeface="Calibri" pitchFamily="34" charset="0"/>
                <a:cs typeface="Calibri" pitchFamily="34" charset="0"/>
              </a:rPr>
              <a:t>10</a:t>
            </a:r>
            <a:endParaRPr lang="en-US" sz="2000" dirty="0" smtClean="0">
              <a:solidFill>
                <a:schemeClr val="tx2">
                  <a:lumMod val="75000"/>
                </a:schemeClr>
              </a:solidFill>
              <a:latin typeface="Calibri" pitchFamily="34" charset="0"/>
              <a:cs typeface="Calibri" pitchFamily="34" charset="0"/>
            </a:endParaRPr>
          </a:p>
          <a:p>
            <a:pPr algn="just">
              <a:spcAft>
                <a:spcPts val="600"/>
              </a:spcAft>
              <a:buFont typeface="Wingdings" pitchFamily="2" charset="2"/>
              <a:buChar char="q"/>
            </a:pPr>
            <a:r>
              <a:rPr lang="en-US" sz="2000" dirty="0" smtClean="0">
                <a:solidFill>
                  <a:schemeClr val="tx2">
                    <a:lumMod val="75000"/>
                  </a:schemeClr>
                </a:solidFill>
                <a:latin typeface="Calibri" pitchFamily="34" charset="0"/>
                <a:cs typeface="Calibri" pitchFamily="34" charset="0"/>
              </a:rPr>
              <a:t> further </a:t>
            </a:r>
            <a:r>
              <a:rPr lang="en-US" sz="2000" dirty="0" err="1" smtClean="0">
                <a:solidFill>
                  <a:schemeClr val="tx2">
                    <a:lumMod val="75000"/>
                  </a:schemeClr>
                </a:solidFill>
                <a:latin typeface="Calibri" pitchFamily="34" charset="0"/>
                <a:cs typeface="Calibri" pitchFamily="34" charset="0"/>
              </a:rPr>
              <a:t>modelling</a:t>
            </a:r>
            <a:r>
              <a:rPr lang="en-US" sz="2000" dirty="0" smtClean="0">
                <a:solidFill>
                  <a:schemeClr val="tx2">
                    <a:lumMod val="75000"/>
                  </a:schemeClr>
                </a:solidFill>
                <a:latin typeface="Calibri" pitchFamily="34" charset="0"/>
                <a:cs typeface="Calibri" pitchFamily="34" charset="0"/>
              </a:rPr>
              <a:t>/measurement exercises  incl. non-steady state models;</a:t>
            </a:r>
          </a:p>
          <a:p>
            <a:pPr algn="just">
              <a:spcAft>
                <a:spcPts val="600"/>
              </a:spcAft>
              <a:buFont typeface="Wingdings" pitchFamily="2" charset="2"/>
              <a:buChar char="q"/>
            </a:pPr>
            <a:r>
              <a:rPr lang="en-US" sz="2000" dirty="0" smtClean="0">
                <a:solidFill>
                  <a:schemeClr val="tx2">
                    <a:lumMod val="75000"/>
                  </a:schemeClr>
                </a:solidFill>
                <a:latin typeface="Calibri" pitchFamily="34" charset="0"/>
                <a:cs typeface="Calibri" pitchFamily="34" charset="0"/>
              </a:rPr>
              <a:t> proposals for MNREP authorities on wider air pollutants dispersion </a:t>
            </a:r>
            <a:r>
              <a:rPr lang="en-US" sz="2000" dirty="0" err="1" smtClean="0">
                <a:solidFill>
                  <a:schemeClr val="tx2">
                    <a:lumMod val="75000"/>
                  </a:schemeClr>
                </a:solidFill>
                <a:latin typeface="Calibri" pitchFamily="34" charset="0"/>
                <a:cs typeface="Calibri" pitchFamily="34" charset="0"/>
              </a:rPr>
              <a:t>modelling</a:t>
            </a:r>
            <a:r>
              <a:rPr lang="en-US" sz="2000" dirty="0" smtClean="0">
                <a:solidFill>
                  <a:schemeClr val="tx2">
                    <a:lumMod val="75000"/>
                  </a:schemeClr>
                </a:solidFill>
                <a:latin typeface="Calibri" pitchFamily="34" charset="0"/>
                <a:cs typeface="Calibri" pitchFamily="34" charset="0"/>
              </a:rPr>
              <a:t>.</a:t>
            </a:r>
          </a:p>
          <a:p>
            <a:pPr algn="just">
              <a:spcAft>
                <a:spcPts val="600"/>
              </a:spcAft>
              <a:buNone/>
            </a:pPr>
            <a:r>
              <a:rPr lang="en-US" sz="2000" dirty="0" smtClean="0">
                <a:solidFill>
                  <a:schemeClr val="tx2">
                    <a:lumMod val="75000"/>
                  </a:schemeClr>
                </a:solidFill>
                <a:latin typeface="Calibri" pitchFamily="34" charset="0"/>
                <a:cs typeface="Calibri" pitchFamily="34" charset="0"/>
              </a:rPr>
              <a:t> </a:t>
            </a:r>
            <a:br>
              <a:rPr lang="en-US" sz="2000" dirty="0" smtClean="0">
                <a:solidFill>
                  <a:schemeClr val="tx2">
                    <a:lumMod val="75000"/>
                  </a:schemeClr>
                </a:solidFill>
                <a:latin typeface="Calibri" pitchFamily="34" charset="0"/>
                <a:cs typeface="Calibri" pitchFamily="34" charset="0"/>
              </a:rPr>
            </a:br>
            <a:endParaRPr lang="en-US" sz="2000" dirty="0" smtClean="0">
              <a:solidFill>
                <a:schemeClr val="tx2">
                  <a:lumMod val="75000"/>
                </a:schemeClr>
              </a:solidFill>
              <a:latin typeface="Calibri" pitchFamily="34" charset="0"/>
              <a:cs typeface="Calibri" pitchFamily="34" charset="0"/>
            </a:endParaRPr>
          </a:p>
          <a:p>
            <a:pPr lvl="1" algn="just">
              <a:spcAft>
                <a:spcPts val="600"/>
              </a:spcAft>
              <a:buNone/>
            </a:pPr>
            <a:r>
              <a:rPr lang="en-US" sz="2000" dirty="0" smtClean="0">
                <a:solidFill>
                  <a:schemeClr val="tx2">
                    <a:lumMod val="75000"/>
                  </a:schemeClr>
                </a:solidFill>
                <a:latin typeface="Calibri" pitchFamily="34" charset="0"/>
                <a:cs typeface="Calibri" pitchFamily="34" charset="0"/>
              </a:rPr>
              <a:t/>
            </a:r>
            <a:br>
              <a:rPr lang="en-US" sz="2000" dirty="0" smtClean="0">
                <a:solidFill>
                  <a:schemeClr val="tx2">
                    <a:lumMod val="75000"/>
                  </a:schemeClr>
                </a:solidFill>
                <a:latin typeface="Calibri" pitchFamily="34" charset="0"/>
                <a:cs typeface="Calibri" pitchFamily="34" charset="0"/>
              </a:rPr>
            </a:br>
            <a:endParaRPr lang="en-US" sz="2000" dirty="0" smtClean="0">
              <a:solidFill>
                <a:schemeClr val="tx2">
                  <a:lumMod val="75000"/>
                </a:schemeClr>
              </a:solidFill>
              <a:latin typeface="Calibri" pitchFamily="34" charset="0"/>
              <a:cs typeface="Calibri" pitchFamily="34" charset="0"/>
            </a:endParaRPr>
          </a:p>
          <a:p>
            <a:pPr algn="just">
              <a:spcAft>
                <a:spcPts val="600"/>
              </a:spcAft>
              <a:buFont typeface="Wingdings" pitchFamily="2" charset="2"/>
              <a:buChar char="q"/>
            </a:pPr>
            <a:endParaRPr lang="ru-RU" sz="2000" dirty="0">
              <a:solidFill>
                <a:schemeClr val="tx2">
                  <a:lumMod val="75000"/>
                </a:schemeClr>
              </a:solidFill>
            </a:endParaRPr>
          </a:p>
        </p:txBody>
      </p:sp>
      <p:sp>
        <p:nvSpPr>
          <p:cNvPr id="4" name="Скругленный прямоугольник 3"/>
          <p:cNvSpPr/>
          <p:nvPr/>
        </p:nvSpPr>
        <p:spPr>
          <a:xfrm>
            <a:off x="428596" y="285728"/>
            <a:ext cx="8391876" cy="69614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defRPr/>
            </a:pPr>
            <a:r>
              <a:rPr lang="en-US" sz="2200" b="1" dirty="0" smtClean="0">
                <a:solidFill>
                  <a:schemeClr val="tx2"/>
                </a:solidFill>
                <a:latin typeface="+mj-lt"/>
              </a:rPr>
              <a:t>Conclusions and ways forward</a:t>
            </a:r>
            <a:endParaRPr lang="ru-RU" sz="2200" dirty="0">
              <a:solidFill>
                <a:schemeClr val="tx2"/>
              </a:solidFill>
              <a:latin typeface="+mj-lt"/>
            </a:endParaRPr>
          </a:p>
        </p:txBody>
      </p:sp>
      <p:sp>
        <p:nvSpPr>
          <p:cNvPr id="5" name="Скругленный прямоугольник 4"/>
          <p:cNvSpPr/>
          <p:nvPr/>
        </p:nvSpPr>
        <p:spPr>
          <a:xfrm>
            <a:off x="500034" y="5572140"/>
            <a:ext cx="8391876" cy="696140"/>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120000"/>
              </a:lnSpc>
              <a:defRPr/>
            </a:pPr>
            <a:r>
              <a:rPr lang="en-US" sz="2000" b="1" dirty="0" smtClean="0">
                <a:solidFill>
                  <a:schemeClr val="tx2"/>
                </a:solidFill>
                <a:latin typeface="+mj-lt"/>
              </a:rPr>
              <a:t>Acknowledgements: </a:t>
            </a:r>
            <a:r>
              <a:rPr lang="en-US" sz="2000" dirty="0" smtClean="0">
                <a:solidFill>
                  <a:schemeClr val="tx2"/>
                </a:solidFill>
                <a:latin typeface="+mj-lt"/>
              </a:rPr>
              <a:t>to </a:t>
            </a:r>
            <a:r>
              <a:rPr lang="en-US" sz="2000" dirty="0" err="1" smtClean="0">
                <a:solidFill>
                  <a:schemeClr val="tx2"/>
                </a:solidFill>
                <a:latin typeface="+mj-lt"/>
              </a:rPr>
              <a:t>Belhydromet</a:t>
            </a:r>
            <a:r>
              <a:rPr lang="en-US" sz="2000" dirty="0" smtClean="0">
                <a:solidFill>
                  <a:schemeClr val="tx2"/>
                </a:solidFill>
                <a:latin typeface="+mj-lt"/>
              </a:rPr>
              <a:t> for air monitoring data</a:t>
            </a:r>
            <a:endParaRPr lang="ru-RU" sz="2000" dirty="0">
              <a:solidFill>
                <a:schemeClr val="tx2"/>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p:cNvSpPr>
          <p:nvPr>
            <p:ph type="ctrTitle"/>
          </p:nvPr>
        </p:nvSpPr>
        <p:spPr>
          <a:xfrm>
            <a:off x="714348" y="1500174"/>
            <a:ext cx="7772400" cy="1470025"/>
          </a:xfrm>
        </p:spPr>
        <p:txBody>
          <a:bodyPr/>
          <a:lstStyle/>
          <a:p>
            <a:r>
              <a:rPr lang="en-US" sz="2800" b="1" dirty="0" smtClean="0">
                <a:solidFill>
                  <a:schemeClr val="tx2">
                    <a:lumMod val="75000"/>
                  </a:schemeClr>
                </a:solidFill>
              </a:rPr>
              <a:t>Thank you for your attention</a:t>
            </a:r>
            <a:r>
              <a:rPr lang="ru-RU" sz="2800" b="1" dirty="0" smtClean="0">
                <a:solidFill>
                  <a:schemeClr val="tx2">
                    <a:lumMod val="75000"/>
                  </a:schemeClr>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2910" y="4786322"/>
            <a:ext cx="7929618" cy="1107996"/>
          </a:xfrm>
          <a:prstGeom prst="rect">
            <a:avLst/>
          </a:prstGeom>
        </p:spPr>
        <p:txBody>
          <a:bodyPr wrap="square">
            <a:spAutoFit/>
          </a:bodyPr>
          <a:lstStyle/>
          <a:p>
            <a:pPr indent="360363" algn="just"/>
            <a:r>
              <a:rPr lang="en-US" sz="2200" dirty="0" smtClean="0">
                <a:solidFill>
                  <a:schemeClr val="tx2">
                    <a:lumMod val="75000"/>
                  </a:schemeClr>
                </a:solidFill>
                <a:latin typeface="Calibri" pitchFamily="34" charset="0"/>
                <a:cs typeface="Calibri" pitchFamily="34" charset="0"/>
              </a:rPr>
              <a:t>Last year results of AERMOD application for </a:t>
            </a:r>
            <a:r>
              <a:rPr lang="en-US" sz="2200" dirty="0" err="1" smtClean="0">
                <a:solidFill>
                  <a:schemeClr val="tx2">
                    <a:lumMod val="75000"/>
                  </a:schemeClr>
                </a:solidFill>
                <a:latin typeface="Calibri" pitchFamily="34" charset="0"/>
                <a:cs typeface="Calibri" pitchFamily="34" charset="0"/>
              </a:rPr>
              <a:t>modelling</a:t>
            </a:r>
            <a:r>
              <a:rPr lang="en-US" sz="2200" dirty="0" smtClean="0">
                <a:solidFill>
                  <a:schemeClr val="tx2">
                    <a:lumMod val="75000"/>
                  </a:schemeClr>
                </a:solidFill>
                <a:latin typeface="Calibri" pitchFamily="34" charset="0"/>
                <a:cs typeface="Calibri" pitchFamily="34" charset="0"/>
              </a:rPr>
              <a:t> of  PM</a:t>
            </a:r>
            <a:r>
              <a:rPr lang="en-US" sz="2200" baseline="-25000" dirty="0" smtClean="0">
                <a:solidFill>
                  <a:schemeClr val="tx2">
                    <a:lumMod val="75000"/>
                  </a:schemeClr>
                </a:solidFill>
                <a:latin typeface="Calibri" pitchFamily="34" charset="0"/>
                <a:cs typeface="Calibri" pitchFamily="34" charset="0"/>
              </a:rPr>
              <a:t>10</a:t>
            </a:r>
            <a:r>
              <a:rPr lang="en-US" sz="2200" dirty="0" smtClean="0">
                <a:solidFill>
                  <a:schemeClr val="tx2">
                    <a:lumMod val="75000"/>
                  </a:schemeClr>
                </a:solidFill>
                <a:latin typeface="Calibri" pitchFamily="34" charset="0"/>
                <a:cs typeface="Calibri" pitchFamily="34" charset="0"/>
              </a:rPr>
              <a:t> dispersion for a medium-size city of Belarus (</a:t>
            </a:r>
            <a:r>
              <a:rPr lang="en-US" sz="2200" dirty="0" err="1" smtClean="0">
                <a:solidFill>
                  <a:schemeClr val="tx2">
                    <a:lumMod val="75000"/>
                  </a:schemeClr>
                </a:solidFill>
                <a:latin typeface="Calibri" pitchFamily="34" charset="0"/>
                <a:cs typeface="Calibri" pitchFamily="34" charset="0"/>
              </a:rPr>
              <a:t>appr</a:t>
            </a:r>
            <a:r>
              <a:rPr lang="en-US" sz="2200" dirty="0" smtClean="0">
                <a:solidFill>
                  <a:schemeClr val="tx2">
                    <a:lumMod val="75000"/>
                  </a:schemeClr>
                </a:solidFill>
                <a:latin typeface="Calibri" pitchFamily="34" charset="0"/>
                <a:cs typeface="Calibri" pitchFamily="34" charset="0"/>
              </a:rPr>
              <a:t>. 70 </a:t>
            </a:r>
            <a:r>
              <a:rPr lang="en-US" sz="2200" dirty="0" err="1" smtClean="0">
                <a:solidFill>
                  <a:schemeClr val="tx2">
                    <a:lumMod val="75000"/>
                  </a:schemeClr>
                </a:solidFill>
                <a:latin typeface="Calibri" pitchFamily="34" charset="0"/>
                <a:cs typeface="Calibri" pitchFamily="34" charset="0"/>
              </a:rPr>
              <a:t>thous</a:t>
            </a:r>
            <a:r>
              <a:rPr lang="en-US" sz="2200" dirty="0" smtClean="0">
                <a:solidFill>
                  <a:schemeClr val="tx2">
                    <a:lumMod val="75000"/>
                  </a:schemeClr>
                </a:solidFill>
                <a:latin typeface="Calibri" pitchFamily="34" charset="0"/>
                <a:cs typeface="Calibri" pitchFamily="34" charset="0"/>
              </a:rPr>
              <a:t>. inhabitants) were presented.</a:t>
            </a:r>
            <a:endParaRPr lang="ru-RU" sz="2200" dirty="0">
              <a:solidFill>
                <a:schemeClr val="tx2">
                  <a:lumMod val="75000"/>
                </a:schemeClr>
              </a:solidFill>
              <a:latin typeface="Calibri" pitchFamily="34" charset="0"/>
              <a:cs typeface="Calibri" pitchFamily="34" charset="0"/>
            </a:endParaRPr>
          </a:p>
        </p:txBody>
      </p:sp>
      <p:sp>
        <p:nvSpPr>
          <p:cNvPr id="6" name="Текст 4"/>
          <p:cNvSpPr txBox="1">
            <a:spLocks/>
          </p:cNvSpPr>
          <p:nvPr/>
        </p:nvSpPr>
        <p:spPr bwMode="auto">
          <a:xfrm>
            <a:off x="500034" y="214290"/>
            <a:ext cx="8143932" cy="785818"/>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algn="ctr">
              <a:lnSpc>
                <a:spcPct val="110000"/>
              </a:lnSpc>
              <a:buNone/>
              <a:defRPr/>
            </a:pPr>
            <a:r>
              <a:rPr lang="en-US" sz="2200" b="1" dirty="0" smtClean="0">
                <a:solidFill>
                  <a:schemeClr val="tx2"/>
                </a:solidFill>
                <a:latin typeface="+mj-lt"/>
                <a:cs typeface="Calibri" pitchFamily="34" charset="0"/>
              </a:rPr>
              <a:t>Rationale</a:t>
            </a:r>
          </a:p>
        </p:txBody>
      </p:sp>
      <p:sp>
        <p:nvSpPr>
          <p:cNvPr id="7" name="Прямоугольник 6"/>
          <p:cNvSpPr/>
          <p:nvPr/>
        </p:nvSpPr>
        <p:spPr>
          <a:xfrm>
            <a:off x="500034" y="1285860"/>
            <a:ext cx="8072494" cy="29645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52000" indent="0" algn="just">
              <a:lnSpc>
                <a:spcPct val="120000"/>
              </a:lnSpc>
              <a:spcBef>
                <a:spcPts val="0"/>
              </a:spcBef>
              <a:spcAft>
                <a:spcPts val="1800"/>
              </a:spcAft>
              <a:buFont typeface="Wingdings" pitchFamily="2" charset="2"/>
              <a:buChar char="q"/>
              <a:defRPr/>
            </a:pPr>
            <a:r>
              <a:rPr lang="en-US" sz="2200" dirty="0" smtClean="0">
                <a:solidFill>
                  <a:schemeClr val="tx2">
                    <a:lumMod val="75000"/>
                  </a:schemeClr>
                </a:solidFill>
                <a:latin typeface="Calibri" pitchFamily="34" charset="0"/>
                <a:cs typeface="Calibri" pitchFamily="34" charset="0"/>
              </a:rPr>
              <a:t> outdated methodological basis of air impact assessment and dispersion </a:t>
            </a:r>
            <a:r>
              <a:rPr lang="en-US" sz="2200" dirty="0" err="1" smtClean="0">
                <a:solidFill>
                  <a:schemeClr val="tx2">
                    <a:lumMod val="75000"/>
                  </a:schemeClr>
                </a:solidFill>
                <a:latin typeface="Calibri" pitchFamily="34" charset="0"/>
                <a:cs typeface="Calibri" pitchFamily="34" charset="0"/>
              </a:rPr>
              <a:t>modelling</a:t>
            </a:r>
            <a:r>
              <a:rPr lang="en-US" sz="2200" dirty="0" smtClean="0">
                <a:solidFill>
                  <a:schemeClr val="tx2">
                    <a:lumMod val="75000"/>
                  </a:schemeClr>
                </a:solidFill>
                <a:latin typeface="Calibri" pitchFamily="34" charset="0"/>
                <a:cs typeface="Calibri" pitchFamily="34" charset="0"/>
              </a:rPr>
              <a:t> (local scale) in the former SU countries;</a:t>
            </a:r>
          </a:p>
          <a:p>
            <a:pPr marL="252000" indent="0" algn="just">
              <a:lnSpc>
                <a:spcPct val="120000"/>
              </a:lnSpc>
              <a:spcBef>
                <a:spcPts val="0"/>
              </a:spcBef>
              <a:spcAft>
                <a:spcPts val="1800"/>
              </a:spcAft>
              <a:buFont typeface="Wingdings" pitchFamily="2" charset="2"/>
              <a:buChar char="q"/>
              <a:defRPr/>
            </a:pPr>
            <a:r>
              <a:rPr lang="en-US" sz="2200" dirty="0" smtClean="0">
                <a:solidFill>
                  <a:schemeClr val="tx2">
                    <a:lumMod val="75000"/>
                  </a:schemeClr>
                </a:solidFill>
                <a:latin typeface="Calibri" pitchFamily="34" charset="0"/>
                <a:cs typeface="Calibri" pitchFamily="34" charset="0"/>
              </a:rPr>
              <a:t> approved dispersion models are too laborious  for application at a city level, poorly account meteorology, do not account many emission sources;</a:t>
            </a:r>
          </a:p>
          <a:p>
            <a:pPr marL="252000" indent="0" algn="just">
              <a:lnSpc>
                <a:spcPct val="120000"/>
              </a:lnSpc>
              <a:spcBef>
                <a:spcPts val="0"/>
              </a:spcBef>
              <a:spcAft>
                <a:spcPts val="1800"/>
              </a:spcAft>
              <a:buFont typeface="Wingdings" pitchFamily="2" charset="2"/>
              <a:buChar char="q"/>
              <a:defRPr/>
            </a:pPr>
            <a:r>
              <a:rPr lang="en-US" sz="2200" dirty="0" smtClean="0">
                <a:solidFill>
                  <a:schemeClr val="tx2">
                    <a:lumMod val="75000"/>
                  </a:schemeClr>
                </a:solidFill>
                <a:latin typeface="Calibri" pitchFamily="34" charset="0"/>
                <a:cs typeface="Calibri" pitchFamily="34" charset="0"/>
              </a:rPr>
              <a:t> other models application is necessary.</a:t>
            </a:r>
            <a:endParaRPr lang="ru-RU" sz="2200" dirty="0">
              <a:solidFill>
                <a:schemeClr val="tx2">
                  <a:lumMod val="75000"/>
                </a:schemeClr>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p:cNvSpPr>
          <p:nvPr/>
        </p:nvSpPr>
        <p:spPr bwMode="auto">
          <a:xfrm>
            <a:off x="250825" y="5500688"/>
            <a:ext cx="8893175" cy="1498600"/>
          </a:xfrm>
          <a:prstGeom prst="rect">
            <a:avLst/>
          </a:prstGeom>
          <a:noFill/>
          <a:ln w="9525">
            <a:noFill/>
            <a:miter lim="800000"/>
            <a:headEnd/>
            <a:tailEnd/>
          </a:ln>
        </p:spPr>
        <p:txBody>
          <a:bodyPr anchor="ctr"/>
          <a:lstStyle/>
          <a:p>
            <a:pPr eaLnBrk="0" hangingPunct="0"/>
            <a:r>
              <a:rPr lang="ru-RU">
                <a:solidFill>
                  <a:srgbClr val="FF0000"/>
                </a:solidFill>
                <a:latin typeface="Verdana" pitchFamily="34" charset="0"/>
              </a:rPr>
              <a:t/>
            </a:r>
            <a:br>
              <a:rPr lang="ru-RU">
                <a:solidFill>
                  <a:srgbClr val="FF0000"/>
                </a:solidFill>
                <a:latin typeface="Verdana" pitchFamily="34" charset="0"/>
              </a:rPr>
            </a:br>
            <a:endParaRPr lang="ru-RU">
              <a:solidFill>
                <a:srgbClr val="FF0000"/>
              </a:solidFill>
              <a:latin typeface="Verdana" pitchFamily="34" charset="0"/>
            </a:endParaRPr>
          </a:p>
        </p:txBody>
      </p:sp>
      <p:sp>
        <p:nvSpPr>
          <p:cNvPr id="4" name="Прямоугольник 3"/>
          <p:cNvSpPr/>
          <p:nvPr/>
        </p:nvSpPr>
        <p:spPr>
          <a:xfrm>
            <a:off x="435404" y="4214818"/>
            <a:ext cx="8280000" cy="23606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lnSpc>
                <a:spcPct val="110000"/>
              </a:lnSpc>
              <a:buNone/>
            </a:pPr>
            <a:r>
              <a:rPr lang="en-US" sz="2400" b="1" dirty="0" smtClean="0">
                <a:solidFill>
                  <a:schemeClr val="tx2">
                    <a:lumMod val="75000"/>
                  </a:schemeClr>
                </a:solidFill>
                <a:latin typeface="Calibri" pitchFamily="34" charset="0"/>
                <a:cs typeface="Calibri" pitchFamily="34" charset="0"/>
              </a:rPr>
              <a:t>Tasks</a:t>
            </a:r>
          </a:p>
          <a:p>
            <a:pPr marL="457200" indent="-457200">
              <a:lnSpc>
                <a:spcPct val="110000"/>
              </a:lnSpc>
              <a:buFont typeface="+mj-lt"/>
              <a:buAutoNum type="arabicPeriod"/>
            </a:pPr>
            <a:r>
              <a:rPr lang="en-GB" sz="2200" dirty="0" smtClean="0">
                <a:solidFill>
                  <a:schemeClr val="tx2">
                    <a:lumMod val="75000"/>
                  </a:schemeClr>
                </a:solidFill>
                <a:latin typeface="Calibri" pitchFamily="34" charset="0"/>
                <a:cs typeface="Calibri" pitchFamily="34" charset="0"/>
              </a:rPr>
              <a:t>PM</a:t>
            </a:r>
            <a:r>
              <a:rPr lang="en-GB" sz="2200" baseline="-25000" dirty="0" smtClean="0">
                <a:solidFill>
                  <a:schemeClr val="tx2">
                    <a:lumMod val="75000"/>
                  </a:schemeClr>
                </a:solidFill>
                <a:latin typeface="Calibri" pitchFamily="34" charset="0"/>
                <a:cs typeface="Calibri" pitchFamily="34" charset="0"/>
              </a:rPr>
              <a:t>10</a:t>
            </a:r>
            <a:r>
              <a:rPr lang="en-US" sz="2200" dirty="0" smtClean="0">
                <a:solidFill>
                  <a:schemeClr val="tx2">
                    <a:lumMod val="75000"/>
                  </a:schemeClr>
                </a:solidFill>
                <a:latin typeface="Calibri" pitchFamily="34" charset="0"/>
                <a:cs typeface="Calibri" pitchFamily="34" charset="0"/>
              </a:rPr>
              <a:t> emission sources parameterization improvement for </a:t>
            </a:r>
            <a:r>
              <a:rPr lang="en-GB" sz="2200" dirty="0" smtClean="0">
                <a:solidFill>
                  <a:schemeClr val="tx2">
                    <a:lumMod val="75000"/>
                  </a:schemeClr>
                </a:solidFill>
                <a:latin typeface="Calibri" pitchFamily="34" charset="0"/>
                <a:cs typeface="Calibri" pitchFamily="34" charset="0"/>
              </a:rPr>
              <a:t> Steel Works  as main source of PM</a:t>
            </a:r>
            <a:r>
              <a:rPr lang="en-GB" sz="2200" baseline="-25000" dirty="0" smtClean="0">
                <a:solidFill>
                  <a:schemeClr val="tx2">
                    <a:lumMod val="75000"/>
                  </a:schemeClr>
                </a:solidFill>
                <a:latin typeface="Calibri" pitchFamily="34" charset="0"/>
                <a:cs typeface="Calibri" pitchFamily="34" charset="0"/>
              </a:rPr>
              <a:t>10</a:t>
            </a:r>
            <a:r>
              <a:rPr lang="en-GB" sz="2200" dirty="0" smtClean="0">
                <a:solidFill>
                  <a:schemeClr val="tx2">
                    <a:lumMod val="75000"/>
                  </a:schemeClr>
                </a:solidFill>
                <a:latin typeface="Calibri" pitchFamily="34" charset="0"/>
                <a:cs typeface="Calibri" pitchFamily="34" charset="0"/>
              </a:rPr>
              <a:t> emission</a:t>
            </a:r>
            <a:endParaRPr lang="en-US" sz="2200" dirty="0" smtClean="0">
              <a:solidFill>
                <a:schemeClr val="tx2">
                  <a:lumMod val="75000"/>
                </a:schemeClr>
              </a:solidFill>
              <a:latin typeface="Calibri" pitchFamily="34" charset="0"/>
              <a:cs typeface="Calibri" pitchFamily="34" charset="0"/>
            </a:endParaRPr>
          </a:p>
          <a:p>
            <a:pPr marL="457200" indent="-457200" algn="just">
              <a:lnSpc>
                <a:spcPct val="110000"/>
              </a:lnSpc>
              <a:buFont typeface="+mj-lt"/>
              <a:buAutoNum type="arabicPeriod"/>
            </a:pPr>
            <a:r>
              <a:rPr lang="en-US" sz="2200" dirty="0" smtClean="0">
                <a:solidFill>
                  <a:schemeClr val="tx2">
                    <a:lumMod val="75000"/>
                  </a:schemeClr>
                </a:solidFill>
                <a:latin typeface="Calibri" pitchFamily="34" charset="0"/>
                <a:cs typeface="Calibri" pitchFamily="34" charset="0"/>
              </a:rPr>
              <a:t> Meteorological parameterization improvement</a:t>
            </a:r>
          </a:p>
          <a:p>
            <a:pPr marL="457200" indent="-457200" algn="just">
              <a:lnSpc>
                <a:spcPct val="110000"/>
              </a:lnSpc>
              <a:buFont typeface="+mj-lt"/>
              <a:buAutoNum type="arabicPeriod"/>
            </a:pPr>
            <a:r>
              <a:rPr lang="en-US" sz="2200" dirty="0" smtClean="0">
                <a:solidFill>
                  <a:schemeClr val="tx2">
                    <a:lumMod val="75000"/>
                  </a:schemeClr>
                </a:solidFill>
                <a:latin typeface="Calibri" pitchFamily="34" charset="0"/>
                <a:cs typeface="Calibri" pitchFamily="34" charset="0"/>
              </a:rPr>
              <a:t> Background concentrations accounting</a:t>
            </a:r>
          </a:p>
          <a:p>
            <a:pPr marL="457200" indent="-457200" algn="just">
              <a:lnSpc>
                <a:spcPct val="110000"/>
              </a:lnSpc>
              <a:buFont typeface="+mj-lt"/>
              <a:buAutoNum type="arabicPeriod"/>
            </a:pPr>
            <a:r>
              <a:rPr lang="en-US" sz="2200" dirty="0" smtClean="0">
                <a:solidFill>
                  <a:schemeClr val="tx2">
                    <a:lumMod val="75000"/>
                  </a:schemeClr>
                </a:solidFill>
                <a:latin typeface="Calibri" pitchFamily="34" charset="0"/>
                <a:cs typeface="Calibri" pitchFamily="34" charset="0"/>
              </a:rPr>
              <a:t>Verification </a:t>
            </a:r>
            <a:r>
              <a:rPr lang="en-US" sz="2200" dirty="0" err="1" smtClean="0">
                <a:solidFill>
                  <a:schemeClr val="tx2">
                    <a:lumMod val="75000"/>
                  </a:schemeClr>
                </a:solidFill>
                <a:latin typeface="Calibri" pitchFamily="34" charset="0"/>
                <a:cs typeface="Calibri" pitchFamily="34" charset="0"/>
              </a:rPr>
              <a:t>vs</a:t>
            </a:r>
            <a:r>
              <a:rPr lang="en-US" sz="2200" dirty="0" smtClean="0">
                <a:solidFill>
                  <a:schemeClr val="tx2">
                    <a:lumMod val="75000"/>
                  </a:schemeClr>
                </a:solidFill>
                <a:latin typeface="Calibri" pitchFamily="34" charset="0"/>
                <a:cs typeface="Calibri" pitchFamily="34" charset="0"/>
              </a:rPr>
              <a:t> measured and EMEP </a:t>
            </a:r>
            <a:r>
              <a:rPr lang="en-US" sz="2200" dirty="0" err="1" smtClean="0">
                <a:solidFill>
                  <a:schemeClr val="tx2">
                    <a:lumMod val="75000"/>
                  </a:schemeClr>
                </a:solidFill>
                <a:latin typeface="Calibri" pitchFamily="34" charset="0"/>
                <a:cs typeface="Calibri" pitchFamily="34" charset="0"/>
              </a:rPr>
              <a:t>modelled</a:t>
            </a:r>
            <a:r>
              <a:rPr lang="en-US" sz="2200" dirty="0" smtClean="0">
                <a:solidFill>
                  <a:schemeClr val="tx2">
                    <a:lumMod val="75000"/>
                  </a:schemeClr>
                </a:solidFill>
                <a:latin typeface="Calibri" pitchFamily="34" charset="0"/>
                <a:cs typeface="Calibri" pitchFamily="34" charset="0"/>
              </a:rPr>
              <a:t> concentrations</a:t>
            </a:r>
            <a:endParaRPr lang="ru-RU" sz="2200" dirty="0" smtClean="0">
              <a:solidFill>
                <a:schemeClr val="tx2">
                  <a:lumMod val="75000"/>
                </a:schemeClr>
              </a:solidFill>
              <a:latin typeface="Calibri" pitchFamily="34" charset="0"/>
              <a:cs typeface="Calibri" pitchFamily="34" charset="0"/>
            </a:endParaRPr>
          </a:p>
        </p:txBody>
      </p:sp>
      <p:sp>
        <p:nvSpPr>
          <p:cNvPr id="5" name="Скругленный прямоугольник 4"/>
          <p:cNvSpPr/>
          <p:nvPr/>
        </p:nvSpPr>
        <p:spPr>
          <a:xfrm>
            <a:off x="435404" y="428604"/>
            <a:ext cx="8280000" cy="11430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lnSpc>
                <a:spcPct val="110000"/>
              </a:lnSpc>
              <a:buNone/>
            </a:pPr>
            <a:r>
              <a:rPr lang="en-US" sz="2200" b="1" dirty="0" smtClean="0">
                <a:solidFill>
                  <a:schemeClr val="accent1">
                    <a:lumMod val="50000"/>
                  </a:schemeClr>
                </a:solidFill>
                <a:latin typeface="Calibri" pitchFamily="34" charset="0"/>
                <a:cs typeface="Calibri" pitchFamily="34" charset="0"/>
              </a:rPr>
              <a:t>Goal</a:t>
            </a:r>
          </a:p>
          <a:p>
            <a:pPr marL="0" lvl="0" indent="0" algn="just">
              <a:lnSpc>
                <a:spcPct val="110000"/>
              </a:lnSpc>
              <a:buNone/>
            </a:pPr>
            <a:r>
              <a:rPr lang="en-US" sz="2200" dirty="0" smtClean="0">
                <a:solidFill>
                  <a:schemeClr val="accent1">
                    <a:lumMod val="50000"/>
                  </a:schemeClr>
                </a:solidFill>
                <a:latin typeface="Calibri" pitchFamily="34" charset="0"/>
                <a:cs typeface="Calibri" pitchFamily="34" charset="0"/>
              </a:rPr>
              <a:t>Further improvement of air impact assessment of anthropogenic emission sources using AERMOD (on an example of PM</a:t>
            </a:r>
            <a:r>
              <a:rPr lang="en-US" sz="2200" baseline="-25000" dirty="0" smtClean="0">
                <a:solidFill>
                  <a:schemeClr val="accent1">
                    <a:lumMod val="50000"/>
                  </a:schemeClr>
                </a:solidFill>
                <a:latin typeface="Calibri" pitchFamily="34" charset="0"/>
                <a:cs typeface="Calibri" pitchFamily="34" charset="0"/>
              </a:rPr>
              <a:t>10</a:t>
            </a:r>
            <a:r>
              <a:rPr lang="en-US" sz="2200" dirty="0" smtClean="0">
                <a:solidFill>
                  <a:schemeClr val="accent1">
                    <a:lumMod val="50000"/>
                  </a:schemeClr>
                </a:solidFill>
                <a:latin typeface="Calibri" pitchFamily="34" charset="0"/>
                <a:cs typeface="Calibri" pitchFamily="34" charset="0"/>
              </a:rPr>
              <a:t>) </a:t>
            </a:r>
          </a:p>
        </p:txBody>
      </p:sp>
      <p:sp>
        <p:nvSpPr>
          <p:cNvPr id="8" name="Скругленный прямоугольник 7"/>
          <p:cNvSpPr/>
          <p:nvPr/>
        </p:nvSpPr>
        <p:spPr>
          <a:xfrm>
            <a:off x="435404" y="1714488"/>
            <a:ext cx="8280000" cy="107157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just">
              <a:buNone/>
            </a:pPr>
            <a:r>
              <a:rPr lang="en-US" sz="2400" b="1" dirty="0" smtClean="0">
                <a:solidFill>
                  <a:srgbClr val="2E3917"/>
                </a:solidFill>
                <a:latin typeface="Calibri" pitchFamily="34" charset="0"/>
                <a:cs typeface="Calibri" pitchFamily="34" charset="0"/>
              </a:rPr>
              <a:t>Area</a:t>
            </a:r>
          </a:p>
          <a:p>
            <a:pPr marL="0" indent="0" algn="just">
              <a:buNone/>
            </a:pPr>
            <a:r>
              <a:rPr lang="en-US" sz="2200" dirty="0" err="1" smtClean="0">
                <a:solidFill>
                  <a:srgbClr val="2E3917"/>
                </a:solidFill>
                <a:latin typeface="Calibri" pitchFamily="34" charset="0"/>
                <a:cs typeface="Calibri" pitchFamily="34" charset="0"/>
              </a:rPr>
              <a:t>Zlobin</a:t>
            </a:r>
            <a:r>
              <a:rPr lang="en-US" sz="2200" dirty="0" smtClean="0">
                <a:solidFill>
                  <a:srgbClr val="2E3917"/>
                </a:solidFill>
                <a:latin typeface="Calibri" pitchFamily="34" charset="0"/>
                <a:cs typeface="Calibri" pitchFamily="34" charset="0"/>
              </a:rPr>
              <a:t> - a medium-size city of Belarus (</a:t>
            </a:r>
            <a:r>
              <a:rPr lang="en-US" sz="2200" dirty="0" err="1" smtClean="0">
                <a:solidFill>
                  <a:srgbClr val="2E3917"/>
                </a:solidFill>
                <a:latin typeface="Calibri" pitchFamily="34" charset="0"/>
                <a:cs typeface="Calibri" pitchFamily="34" charset="0"/>
              </a:rPr>
              <a:t>appr</a:t>
            </a:r>
            <a:r>
              <a:rPr lang="en-US" sz="2200" dirty="0" smtClean="0">
                <a:solidFill>
                  <a:srgbClr val="2E3917"/>
                </a:solidFill>
                <a:latin typeface="Calibri" pitchFamily="34" charset="0"/>
                <a:cs typeface="Calibri" pitchFamily="34" charset="0"/>
              </a:rPr>
              <a:t>. 70 </a:t>
            </a:r>
            <a:r>
              <a:rPr lang="en-US" sz="2200" dirty="0" err="1" smtClean="0">
                <a:solidFill>
                  <a:srgbClr val="2E3917"/>
                </a:solidFill>
                <a:latin typeface="Calibri" pitchFamily="34" charset="0"/>
                <a:cs typeface="Calibri" pitchFamily="34" charset="0"/>
              </a:rPr>
              <a:t>thous</a:t>
            </a:r>
            <a:r>
              <a:rPr lang="en-US" sz="2200" dirty="0" smtClean="0">
                <a:solidFill>
                  <a:srgbClr val="2E3917"/>
                </a:solidFill>
                <a:latin typeface="Calibri" pitchFamily="34" charset="0"/>
                <a:cs typeface="Calibri" pitchFamily="34" charset="0"/>
              </a:rPr>
              <a:t>. inhabitants)</a:t>
            </a:r>
            <a:r>
              <a:rPr lang="ru-RU" sz="2200" dirty="0" smtClean="0">
                <a:solidFill>
                  <a:srgbClr val="2E3917"/>
                </a:solidFill>
                <a:latin typeface="Calibri" pitchFamily="34" charset="0"/>
                <a:cs typeface="Calibri" pitchFamily="34" charset="0"/>
              </a:rPr>
              <a:t> </a:t>
            </a:r>
            <a:endParaRPr lang="en-US" sz="2200" dirty="0" smtClean="0">
              <a:solidFill>
                <a:srgbClr val="2E3917"/>
              </a:solidFill>
              <a:latin typeface="Calibri" pitchFamily="34" charset="0"/>
              <a:cs typeface="Calibri" pitchFamily="34" charset="0"/>
            </a:endParaRPr>
          </a:p>
        </p:txBody>
      </p:sp>
      <p:sp>
        <p:nvSpPr>
          <p:cNvPr id="9" name="Скругленный прямоугольник 8"/>
          <p:cNvSpPr/>
          <p:nvPr/>
        </p:nvSpPr>
        <p:spPr>
          <a:xfrm>
            <a:off x="435404" y="2928934"/>
            <a:ext cx="8280000" cy="1071570"/>
          </a:xfrm>
          <a:prstGeom prst="roundRect">
            <a:avLst/>
          </a:prstGeom>
          <a:gradFill>
            <a:gsLst>
              <a:gs pos="0">
                <a:schemeClr val="accent1">
                  <a:lumMod val="20000"/>
                  <a:lumOff val="8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rtlCol="0" anchor="ctr"/>
          <a:lstStyle/>
          <a:p>
            <a:pPr marL="0" indent="0" algn="just">
              <a:buNone/>
            </a:pPr>
            <a:r>
              <a:rPr lang="en-US" sz="2400" b="1" dirty="0" smtClean="0">
                <a:solidFill>
                  <a:schemeClr val="tx2"/>
                </a:solidFill>
                <a:latin typeface="Calibri" pitchFamily="34" charset="0"/>
                <a:cs typeface="Calibri" pitchFamily="34" charset="0"/>
              </a:rPr>
              <a:t>Model</a:t>
            </a:r>
          </a:p>
          <a:p>
            <a:pPr marL="0" indent="0" algn="just">
              <a:buNone/>
            </a:pPr>
            <a:r>
              <a:rPr lang="en-US" sz="2200" dirty="0" smtClean="0">
                <a:solidFill>
                  <a:schemeClr val="tx2"/>
                </a:solidFill>
                <a:latin typeface="Calibri" pitchFamily="34" charset="0"/>
                <a:cs typeface="Calibri" pitchFamily="34" charset="0"/>
              </a:rPr>
              <a:t>AERMOD model of US EPA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78581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200" b="1" dirty="0" smtClean="0">
                <a:solidFill>
                  <a:srgbClr val="1C4372"/>
                </a:solidFill>
                <a:latin typeface="+mj-lt"/>
                <a:cs typeface="Calibri" pitchFamily="34" charset="0"/>
              </a:rPr>
              <a:t>Location of </a:t>
            </a:r>
            <a:r>
              <a:rPr lang="en-US" sz="2200" b="1" dirty="0" err="1" smtClean="0">
                <a:solidFill>
                  <a:srgbClr val="1C4372"/>
                </a:solidFill>
                <a:latin typeface="+mj-lt"/>
                <a:cs typeface="Calibri" pitchFamily="34" charset="0"/>
              </a:rPr>
              <a:t>modelling</a:t>
            </a:r>
            <a:r>
              <a:rPr lang="en-US" sz="2200" b="1" dirty="0" smtClean="0">
                <a:solidFill>
                  <a:srgbClr val="1C4372"/>
                </a:solidFill>
                <a:latin typeface="+mj-lt"/>
                <a:cs typeface="Calibri" pitchFamily="34" charset="0"/>
              </a:rPr>
              <a:t> domain  </a:t>
            </a:r>
            <a:endParaRPr lang="ru-RU" sz="2200" b="1" dirty="0">
              <a:solidFill>
                <a:srgbClr val="1C4372"/>
              </a:solidFill>
              <a:latin typeface="+mj-lt"/>
              <a:cs typeface="Calibri" pitchFamily="34" charset="0"/>
            </a:endParaRP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6" name="Рисунок 5" descr="con_location.jpg"/>
          <p:cNvPicPr>
            <a:picLocks noChangeAspect="1"/>
          </p:cNvPicPr>
          <p:nvPr/>
        </p:nvPicPr>
        <p:blipFill>
          <a:blip r:embed="rId2" cstate="print">
            <a:clrChange>
              <a:clrFrom>
                <a:srgbClr val="FFFFFF"/>
              </a:clrFrom>
              <a:clrTo>
                <a:srgbClr val="FFFFFF">
                  <a:alpha val="0"/>
                </a:srgbClr>
              </a:clrTo>
            </a:clrChange>
          </a:blip>
          <a:stretch>
            <a:fillRect/>
          </a:stretch>
        </p:blipFill>
        <p:spPr>
          <a:xfrm>
            <a:off x="0" y="1571612"/>
            <a:ext cx="5286388" cy="5286388"/>
          </a:xfrm>
          <a:prstGeom prst="rect">
            <a:avLst/>
          </a:prstGeom>
        </p:spPr>
      </p:pic>
      <p:sp>
        <p:nvSpPr>
          <p:cNvPr id="8" name="Стрелка вправо 7"/>
          <p:cNvSpPr/>
          <p:nvPr/>
        </p:nvSpPr>
        <p:spPr>
          <a:xfrm rot="2160000">
            <a:off x="1872589" y="3269749"/>
            <a:ext cx="500066" cy="214314"/>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TextBox 9"/>
          <p:cNvSpPr txBox="1"/>
          <p:nvPr/>
        </p:nvSpPr>
        <p:spPr>
          <a:xfrm>
            <a:off x="714348" y="2571744"/>
            <a:ext cx="1300356" cy="369332"/>
          </a:xfrm>
          <a:prstGeom prst="rect">
            <a:avLst/>
          </a:prstGeom>
          <a:noFill/>
        </p:spPr>
        <p:txBody>
          <a:bodyPr wrap="none" rtlCol="0">
            <a:spAutoFit/>
          </a:bodyPr>
          <a:lstStyle/>
          <a:p>
            <a:r>
              <a:rPr lang="en-US" b="1" dirty="0" smtClean="0">
                <a:solidFill>
                  <a:schemeClr val="accent2">
                    <a:lumMod val="50000"/>
                  </a:schemeClr>
                </a:solidFill>
              </a:rPr>
              <a:t>BELARUS</a:t>
            </a:r>
            <a:endParaRPr lang="ru-RU" b="1" dirty="0">
              <a:solidFill>
                <a:schemeClr val="accent2">
                  <a:lumMod val="50000"/>
                </a:schemeClr>
              </a:solidFill>
            </a:endParaRPr>
          </a:p>
        </p:txBody>
      </p:sp>
      <p:sp>
        <p:nvSpPr>
          <p:cNvPr id="12" name="TextBox 11"/>
          <p:cNvSpPr txBox="1"/>
          <p:nvPr/>
        </p:nvSpPr>
        <p:spPr>
          <a:xfrm>
            <a:off x="2352798" y="5215261"/>
            <a:ext cx="1851789" cy="369332"/>
          </a:xfrm>
          <a:prstGeom prst="rect">
            <a:avLst/>
          </a:prstGeom>
          <a:noFill/>
        </p:spPr>
        <p:txBody>
          <a:bodyPr wrap="none" rtlCol="0">
            <a:spAutoFit/>
          </a:bodyPr>
          <a:lstStyle/>
          <a:p>
            <a:r>
              <a:rPr lang="en-US" b="1" dirty="0" err="1" smtClean="0">
                <a:solidFill>
                  <a:schemeClr val="accent2">
                    <a:lumMod val="50000"/>
                  </a:schemeClr>
                </a:solidFill>
              </a:rPr>
              <a:t>Zhlobin</a:t>
            </a:r>
            <a:r>
              <a:rPr lang="en-US" b="1" dirty="0" smtClean="0">
                <a:solidFill>
                  <a:schemeClr val="accent2">
                    <a:lumMod val="50000"/>
                  </a:schemeClr>
                </a:solidFill>
              </a:rPr>
              <a:t> district</a:t>
            </a:r>
            <a:endParaRPr lang="ru-RU" b="1" dirty="0">
              <a:solidFill>
                <a:schemeClr val="accent2">
                  <a:lumMod val="50000"/>
                </a:schemeClr>
              </a:solidFill>
            </a:endParaRPr>
          </a:p>
        </p:txBody>
      </p:sp>
      <p:sp>
        <p:nvSpPr>
          <p:cNvPr id="13" name="TextBox 12"/>
          <p:cNvSpPr txBox="1"/>
          <p:nvPr/>
        </p:nvSpPr>
        <p:spPr>
          <a:xfrm>
            <a:off x="2857488" y="3786190"/>
            <a:ext cx="1143008"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err="1" smtClean="0">
                <a:solidFill>
                  <a:schemeClr val="accent5">
                    <a:lumMod val="50000"/>
                  </a:schemeClr>
                </a:solidFill>
              </a:rPr>
              <a:t>Zhlobin</a:t>
            </a:r>
            <a:r>
              <a:rPr lang="en-US" sz="1200" b="1" dirty="0" smtClean="0">
                <a:solidFill>
                  <a:schemeClr val="accent5">
                    <a:lumMod val="50000"/>
                  </a:schemeClr>
                </a:solidFill>
              </a:rPr>
              <a:t> city</a:t>
            </a:r>
            <a:endParaRPr lang="ru-RU" sz="1200" b="1" dirty="0">
              <a:solidFill>
                <a:schemeClr val="accent5">
                  <a:lumMod val="50000"/>
                </a:schemeClr>
              </a:solidFill>
            </a:endParaRPr>
          </a:p>
        </p:txBody>
      </p:sp>
      <p:pic>
        <p:nvPicPr>
          <p:cNvPr id="1028" name="Picture 4"/>
          <p:cNvPicPr>
            <a:picLocks noChangeAspect="1" noChangeArrowheads="1"/>
          </p:cNvPicPr>
          <p:nvPr/>
        </p:nvPicPr>
        <p:blipFill>
          <a:blip r:embed="rId3" cstate="print"/>
          <a:srcRect/>
          <a:stretch>
            <a:fillRect/>
          </a:stretch>
        </p:blipFill>
        <p:spPr bwMode="auto">
          <a:xfrm>
            <a:off x="5000628" y="1428736"/>
            <a:ext cx="3784595" cy="2799256"/>
          </a:xfrm>
          <a:prstGeom prst="rect">
            <a:avLst/>
          </a:prstGeom>
          <a:noFill/>
          <a:ln w="3175">
            <a:solidFill>
              <a:schemeClr val="tx1"/>
            </a:solidFill>
            <a:miter lim="800000"/>
            <a:headEnd/>
            <a:tailEnd/>
          </a:ln>
          <a:effectLst/>
        </p:spPr>
      </p:pic>
      <p:sp>
        <p:nvSpPr>
          <p:cNvPr id="9" name="Стрелка вправо 8"/>
          <p:cNvSpPr/>
          <p:nvPr/>
        </p:nvSpPr>
        <p:spPr>
          <a:xfrm rot="-1260000">
            <a:off x="3402094" y="4189196"/>
            <a:ext cx="2169642" cy="252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357166"/>
            <a:ext cx="8143932" cy="785818"/>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200" b="1" dirty="0" smtClean="0">
                <a:solidFill>
                  <a:srgbClr val="1C4372"/>
                </a:solidFill>
                <a:latin typeface="+mj-lt"/>
                <a:cs typeface="Calibri" pitchFamily="34" charset="0"/>
              </a:rPr>
              <a:t>Earlier </a:t>
            </a:r>
            <a:r>
              <a:rPr lang="en-US" sz="2200" b="1" dirty="0" err="1" smtClean="0">
                <a:solidFill>
                  <a:srgbClr val="1C4372"/>
                </a:solidFill>
                <a:latin typeface="+mj-lt"/>
                <a:cs typeface="Calibri" pitchFamily="34" charset="0"/>
              </a:rPr>
              <a:t>modelling</a:t>
            </a:r>
            <a:r>
              <a:rPr lang="en-US" sz="2200" b="1" dirty="0" smtClean="0">
                <a:solidFill>
                  <a:srgbClr val="1C4372"/>
                </a:solidFill>
                <a:latin typeface="+mj-lt"/>
                <a:cs typeface="Calibri" pitchFamily="34" charset="0"/>
              </a:rPr>
              <a:t> results</a:t>
            </a:r>
            <a:endParaRPr lang="ru-RU" sz="2200" b="1" dirty="0">
              <a:solidFill>
                <a:srgbClr val="1C4372"/>
              </a:solidFill>
              <a:latin typeface="+mj-lt"/>
              <a:cs typeface="Calibri" pitchFamily="34" charset="0"/>
            </a:endParaRPr>
          </a:p>
        </p:txBody>
      </p:sp>
      <p:sp>
        <p:nvSpPr>
          <p:cNvPr id="143361" name="Rectangle 1"/>
          <p:cNvSpPr>
            <a:spLocks noChangeArrowheads="1"/>
          </p:cNvSpPr>
          <p:nvPr/>
        </p:nvSpPr>
        <p:spPr bwMode="auto">
          <a:xfrm>
            <a:off x="642910" y="1571612"/>
            <a:ext cx="7929618" cy="41303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lnSpc>
                <a:spcPct val="120000"/>
              </a:lnSpc>
            </a:pPr>
            <a:r>
              <a:rPr lang="en-US" sz="2000" dirty="0" smtClean="0">
                <a:solidFill>
                  <a:schemeClr val="tx2">
                    <a:lumMod val="75000"/>
                  </a:schemeClr>
                </a:solidFill>
                <a:latin typeface="Calibri" pitchFamily="34" charset="0"/>
              </a:rPr>
              <a:t>According to the calculation results, the highest concentrations of PM10 are more likely in the southern part of the city. The zone of the highest concentrations of PM10 in the annual calculation cycle stretched there NW and is apparently associated with low wind speeds, which are most often caused by winds of the SE direction. The location of the zones varies in different periods of the year and is determined by the combination of the meteorological conditions of a particular month, which determine the conditions for scattering of pollutants. Of the several 2015 periods for which calculations were made, the worst situation was recorded in March. In July and January 2015, conditions for dispersion of PM10 were more favorable.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7158" y="1285860"/>
            <a:ext cx="8143932" cy="1631216"/>
          </a:xfrm>
          <a:prstGeom prst="rect">
            <a:avLst/>
          </a:prstGeom>
          <a:noFill/>
        </p:spPr>
        <p:txBody>
          <a:bodyPr wrap="square" rtlCol="0">
            <a:spAutoFit/>
          </a:bodyPr>
          <a:lstStyle/>
          <a:p>
            <a:pPr algn="just"/>
            <a:r>
              <a:rPr lang="en-US" sz="2000" dirty="0" smtClean="0">
                <a:solidFill>
                  <a:schemeClr val="tx2">
                    <a:lumMod val="75000"/>
                  </a:schemeClr>
                </a:solidFill>
                <a:latin typeface="Calibri" pitchFamily="34" charset="0"/>
                <a:cs typeface="Calibri" pitchFamily="34" charset="0"/>
              </a:rPr>
              <a:t>Estimation of input of other anthropogenic sources into PM</a:t>
            </a:r>
            <a:r>
              <a:rPr lang="en-US" sz="2000" baseline="-25000" dirty="0" smtClean="0">
                <a:solidFill>
                  <a:schemeClr val="tx2">
                    <a:lumMod val="75000"/>
                  </a:schemeClr>
                </a:solidFill>
                <a:latin typeface="Calibri" pitchFamily="34" charset="0"/>
                <a:cs typeface="Calibri" pitchFamily="34" charset="0"/>
              </a:rPr>
              <a:t>10</a:t>
            </a:r>
            <a:r>
              <a:rPr lang="en-US" sz="2000" dirty="0" smtClean="0">
                <a:solidFill>
                  <a:schemeClr val="tx2">
                    <a:lumMod val="75000"/>
                  </a:schemeClr>
                </a:solidFill>
                <a:latin typeface="Calibri" pitchFamily="34" charset="0"/>
                <a:cs typeface="Calibri" pitchFamily="34" charset="0"/>
              </a:rPr>
              <a:t> ambient air concentrations. Contribution of the plant comprised 58.5% of  total input of anthropogenic sources into air pollution of the model domain and 62.2% of industrial sources input. Contribution of the plant exceeds mobile sources input 2.7 times.</a:t>
            </a:r>
            <a:endParaRPr lang="ru-RU" sz="2000" dirty="0" smtClean="0">
              <a:solidFill>
                <a:schemeClr val="tx2">
                  <a:lumMod val="75000"/>
                </a:schemeClr>
              </a:solidFill>
              <a:latin typeface="Calibri" pitchFamily="34" charset="0"/>
              <a:cs typeface="Calibri" pitchFamily="34" charset="0"/>
            </a:endParaRPr>
          </a:p>
        </p:txBody>
      </p:sp>
      <p:sp>
        <p:nvSpPr>
          <p:cNvPr id="6" name="Текст 4"/>
          <p:cNvSpPr txBox="1">
            <a:spLocks/>
          </p:cNvSpPr>
          <p:nvPr/>
        </p:nvSpPr>
        <p:spPr bwMode="auto">
          <a:xfrm>
            <a:off x="428596" y="285728"/>
            <a:ext cx="8143932" cy="785817"/>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342900" lvl="0" indent="-342900" algn="ctr" eaLnBrk="0" hangingPunct="0">
              <a:spcBef>
                <a:spcPct val="20000"/>
              </a:spcBef>
            </a:pPr>
            <a:r>
              <a:rPr lang="en-US" sz="2200" b="1" dirty="0" smtClean="0">
                <a:solidFill>
                  <a:schemeClr val="tx2"/>
                </a:solidFill>
                <a:latin typeface="+mj-lt"/>
              </a:rPr>
              <a:t>Plant contribution into PM10 air pollution </a:t>
            </a:r>
            <a:r>
              <a:rPr lang="en-US" sz="2200" b="1" dirty="0" err="1" smtClean="0">
                <a:solidFill>
                  <a:schemeClr val="tx2"/>
                </a:solidFill>
                <a:latin typeface="+mj-lt"/>
              </a:rPr>
              <a:t>vs</a:t>
            </a:r>
            <a:r>
              <a:rPr lang="en-US" sz="2200" b="1" dirty="0" smtClean="0">
                <a:solidFill>
                  <a:schemeClr val="tx2"/>
                </a:solidFill>
                <a:latin typeface="+mj-lt"/>
              </a:rPr>
              <a:t> other sources</a:t>
            </a:r>
            <a:endParaRPr kumimoji="0" lang="ru-RU" sz="2200" b="1" i="0" u="none" strike="noStrike" kern="1200" cap="none" spc="0" normalizeH="0" baseline="0" noProof="0" dirty="0" smtClean="0">
              <a:ln>
                <a:noFill/>
              </a:ln>
              <a:solidFill>
                <a:srgbClr val="1C4372"/>
              </a:solidFill>
              <a:effectLst/>
              <a:uLnTx/>
              <a:uFillTx/>
              <a:latin typeface="+mj-lt"/>
              <a:ea typeface="+mn-ea"/>
              <a:cs typeface="Calibri" pitchFamily="34" charset="0"/>
            </a:endParaRPr>
          </a:p>
        </p:txBody>
      </p:sp>
      <p:graphicFrame>
        <p:nvGraphicFramePr>
          <p:cNvPr id="7" name="Диаграмма 6"/>
          <p:cNvGraphicFramePr/>
          <p:nvPr/>
        </p:nvGraphicFramePr>
        <p:xfrm>
          <a:off x="2143108" y="2786058"/>
          <a:ext cx="6286544" cy="37147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500034" y="214290"/>
            <a:ext cx="8143932" cy="642942"/>
          </a:xfrm>
          <a:prstGeom prst="roundRect">
            <a:avLst/>
          </a:prstGeom>
          <a:gradFill flip="none" rotWithShape="1">
            <a:gsLst>
              <a:gs pos="0">
                <a:srgbClr val="A7CBFF"/>
              </a:gs>
              <a:gs pos="19000">
                <a:schemeClr val="bg1"/>
              </a:gs>
            </a:gsLst>
            <a:lin ang="16200000" scaled="1"/>
            <a:tileRect/>
          </a:gradFill>
          <a:ln w="19050"/>
        </p:spPr>
        <p:style>
          <a:lnRef idx="1">
            <a:schemeClr val="accent1"/>
          </a:lnRef>
          <a:fillRef idx="2">
            <a:schemeClr val="accent1"/>
          </a:fillRef>
          <a:effectRef idx="1">
            <a:schemeClr val="accent1"/>
          </a:effectRef>
          <a:fontRef idx="minor">
            <a:schemeClr val="dk1"/>
          </a:fontRef>
        </p:style>
        <p:txBody>
          <a:bodyPr anchor="ctr"/>
          <a:lstStyle/>
          <a:p>
            <a:pPr algn="ctr">
              <a:lnSpc>
                <a:spcPct val="80000"/>
              </a:lnSpc>
              <a:buNone/>
              <a:defRPr/>
            </a:pPr>
            <a:r>
              <a:rPr lang="en-US" sz="2200" b="1" dirty="0" smtClean="0">
                <a:solidFill>
                  <a:srgbClr val="1C4372"/>
                </a:solidFill>
                <a:latin typeface="+mj-lt"/>
                <a:cs typeface="Calibri" pitchFamily="34" charset="0"/>
              </a:rPr>
              <a:t>Meteorology</a:t>
            </a:r>
            <a:endParaRPr lang="ru-RU" sz="2200" b="1" dirty="0">
              <a:solidFill>
                <a:srgbClr val="1C4372"/>
              </a:solidFill>
              <a:latin typeface="+mj-lt"/>
              <a:cs typeface="Calibri" pitchFamily="34" charset="0"/>
            </a:endParaRPr>
          </a:p>
        </p:txBody>
      </p:sp>
      <p:sp>
        <p:nvSpPr>
          <p:cNvPr id="4" name="Прямоугольник 3"/>
          <p:cNvSpPr/>
          <p:nvPr/>
        </p:nvSpPr>
        <p:spPr>
          <a:xfrm>
            <a:off x="214282" y="2773916"/>
            <a:ext cx="8786874" cy="369332"/>
          </a:xfrm>
          <a:prstGeom prst="rect">
            <a:avLst/>
          </a:prstGeom>
        </p:spPr>
        <p:txBody>
          <a:bodyPr wrap="square">
            <a:spAutoFit/>
          </a:bodyPr>
          <a:lstStyle/>
          <a:p>
            <a:pPr algn="just"/>
            <a:r>
              <a:rPr lang="en-US" dirty="0" smtClean="0">
                <a:latin typeface="Calibri" pitchFamily="34" charset="0"/>
                <a:cs typeface="Calibri" pitchFamily="34" charset="0"/>
              </a:rPr>
              <a:t>Meteorological files were obtained with AERMET over a 10 year period (from 2009 to 2018). </a:t>
            </a:r>
          </a:p>
        </p:txBody>
      </p:sp>
      <p:sp>
        <p:nvSpPr>
          <p:cNvPr id="7" name="Прямоугольник 6"/>
          <p:cNvSpPr/>
          <p:nvPr/>
        </p:nvSpPr>
        <p:spPr>
          <a:xfrm>
            <a:off x="142844" y="987966"/>
            <a:ext cx="8858280" cy="369332"/>
          </a:xfrm>
          <a:prstGeom prst="rect">
            <a:avLst/>
          </a:prstGeom>
        </p:spPr>
        <p:txBody>
          <a:bodyPr wrap="square">
            <a:spAutoFit/>
          </a:bodyPr>
          <a:lstStyle/>
          <a:p>
            <a:r>
              <a:rPr lang="en-US" dirty="0" smtClean="0">
                <a:latin typeface="Calibri" pitchFamily="34" charset="0"/>
                <a:cs typeface="Calibri" pitchFamily="34" charset="0"/>
              </a:rPr>
              <a:t>Two sets of surface and meteorological data and 1 set of upper air sounding data were used: </a:t>
            </a:r>
          </a:p>
        </p:txBody>
      </p:sp>
      <p:sp>
        <p:nvSpPr>
          <p:cNvPr id="8" name="Прямоугольник 7"/>
          <p:cNvSpPr/>
          <p:nvPr/>
        </p:nvSpPr>
        <p:spPr>
          <a:xfrm>
            <a:off x="357158" y="1428736"/>
            <a:ext cx="4786346"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smtClean="0">
                <a:latin typeface="Calibri" pitchFamily="34" charset="0"/>
                <a:cs typeface="Calibri" pitchFamily="34" charset="0"/>
              </a:rPr>
              <a:t>SURFACE</a:t>
            </a:r>
            <a:r>
              <a:rPr lang="en-US" b="1" dirty="0" smtClean="0">
                <a:latin typeface="Calibri" pitchFamily="34" charset="0"/>
                <a:cs typeface="Calibri" pitchFamily="34" charset="0"/>
              </a:rPr>
              <a:t> </a:t>
            </a:r>
            <a:r>
              <a:rPr lang="en-US" dirty="0" smtClean="0">
                <a:latin typeface="Calibri" pitchFamily="34" charset="0"/>
                <a:cs typeface="Calibri" pitchFamily="34" charset="0"/>
              </a:rPr>
              <a:t>data for Minsk (WMO 268500) and </a:t>
            </a:r>
            <a:r>
              <a:rPr lang="en-US" dirty="0" err="1" smtClean="0">
                <a:latin typeface="Calibri" pitchFamily="34" charset="0"/>
                <a:cs typeface="Calibri" pitchFamily="34" charset="0"/>
              </a:rPr>
              <a:t>Zhlobin</a:t>
            </a:r>
            <a:r>
              <a:rPr lang="ru-RU" dirty="0" smtClean="0">
                <a:latin typeface="Calibri" pitchFamily="34" charset="0"/>
                <a:cs typeface="Calibri" pitchFamily="34" charset="0"/>
              </a:rPr>
              <a:t> </a:t>
            </a:r>
            <a:r>
              <a:rPr lang="en-US" dirty="0" smtClean="0">
                <a:latin typeface="Calibri" pitchFamily="34" charset="0"/>
                <a:cs typeface="Calibri" pitchFamily="34" charset="0"/>
              </a:rPr>
              <a:t>(WMO 268500) meteorology station from Integrated Surface Hourly Data Base (3505) </a:t>
            </a:r>
            <a:r>
              <a:rPr lang="en-US" dirty="0" smtClean="0">
                <a:latin typeface="Calibri" pitchFamily="34" charset="0"/>
                <a:cs typeface="Calibri" pitchFamily="34" charset="0"/>
                <a:hlinkClick r:id="rId2"/>
              </a:rPr>
              <a:t>ftp://ftp.ncdc.noaa.gov/pub/data/noaa/</a:t>
            </a:r>
            <a:endParaRPr lang="en-US" dirty="0" smtClean="0">
              <a:latin typeface="Calibri" pitchFamily="34" charset="0"/>
              <a:cs typeface="Calibri" pitchFamily="34" charset="0"/>
            </a:endParaRPr>
          </a:p>
        </p:txBody>
      </p:sp>
      <p:sp>
        <p:nvSpPr>
          <p:cNvPr id="9" name="Прямоугольник 8"/>
          <p:cNvSpPr/>
          <p:nvPr/>
        </p:nvSpPr>
        <p:spPr>
          <a:xfrm>
            <a:off x="5214942" y="1428736"/>
            <a:ext cx="35719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latin typeface="Calibri" pitchFamily="34" charset="0"/>
                <a:cs typeface="Calibri" pitchFamily="34" charset="0"/>
              </a:rPr>
              <a:t>UPPER AIR SOUNDING data for Gomel station (WMO 330410) from </a:t>
            </a:r>
            <a:r>
              <a:rPr lang="ru-RU" dirty="0" err="1" smtClean="0">
                <a:latin typeface="Calibri" pitchFamily="34" charset="0"/>
                <a:cs typeface="Calibri" pitchFamily="34" charset="0"/>
              </a:rPr>
              <a:t>Radiosonde</a:t>
            </a:r>
            <a:r>
              <a:rPr lang="ru-RU" dirty="0" smtClean="0">
                <a:latin typeface="Calibri" pitchFamily="34" charset="0"/>
                <a:cs typeface="Calibri" pitchFamily="34" charset="0"/>
              </a:rPr>
              <a:t> </a:t>
            </a:r>
            <a:r>
              <a:rPr lang="ru-RU" dirty="0" err="1" smtClean="0">
                <a:latin typeface="Calibri" pitchFamily="34" charset="0"/>
                <a:cs typeface="Calibri" pitchFamily="34" charset="0"/>
              </a:rPr>
              <a:t>Database</a:t>
            </a:r>
            <a:r>
              <a:rPr lang="ru-RU" dirty="0" smtClean="0">
                <a:latin typeface="Calibri" pitchFamily="34" charset="0"/>
                <a:cs typeface="Calibri" pitchFamily="34" charset="0"/>
              </a:rPr>
              <a:t> </a:t>
            </a:r>
            <a:r>
              <a:rPr lang="ru-RU" dirty="0" err="1" smtClean="0">
                <a:latin typeface="Calibri" pitchFamily="34" charset="0"/>
                <a:cs typeface="Calibri" pitchFamily="34" charset="0"/>
              </a:rPr>
              <a:t>Access</a:t>
            </a:r>
            <a:r>
              <a:rPr lang="ru-RU" dirty="0" smtClean="0">
                <a:latin typeface="Calibri" pitchFamily="34" charset="0"/>
                <a:cs typeface="Calibri" pitchFamily="34" charset="0"/>
              </a:rPr>
              <a:t> </a:t>
            </a:r>
            <a:r>
              <a:rPr lang="en-US" dirty="0" smtClean="0">
                <a:latin typeface="Calibri" pitchFamily="34" charset="0"/>
                <a:cs typeface="Calibri" pitchFamily="34" charset="0"/>
              </a:rPr>
              <a:t> </a:t>
            </a:r>
            <a:r>
              <a:rPr lang="ru-RU" u="sng" dirty="0" smtClean="0">
                <a:latin typeface="Calibri" pitchFamily="34" charset="0"/>
                <a:cs typeface="Calibri" pitchFamily="34" charset="0"/>
                <a:hlinkClick r:id="rId3"/>
              </a:rPr>
              <a:t>https://esrl.noaa.gov/raobs/</a:t>
            </a:r>
            <a:endParaRPr lang="ru-RU" dirty="0"/>
          </a:p>
        </p:txBody>
      </p:sp>
      <p:pic>
        <p:nvPicPr>
          <p:cNvPr id="13" name="Рисунок 12" descr="Жлобин_роза.bmp"/>
          <p:cNvPicPr/>
          <p:nvPr/>
        </p:nvPicPr>
        <p:blipFill>
          <a:blip r:embed="rId4" cstate="print"/>
          <a:srcRect l="3922" t="2174"/>
          <a:stretch>
            <a:fillRect/>
          </a:stretch>
        </p:blipFill>
        <p:spPr>
          <a:xfrm>
            <a:off x="785786" y="3143248"/>
            <a:ext cx="3357586" cy="3214710"/>
          </a:xfrm>
          <a:prstGeom prst="rect">
            <a:avLst/>
          </a:prstGeom>
          <a:solidFill>
            <a:srgbClr val="FFFFFF">
              <a:shade val="85000"/>
            </a:srgbClr>
          </a:solidFill>
          <a:ln w="3175"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descr="Минск_роза.bmp"/>
          <p:cNvPicPr>
            <a:picLocks noChangeAspect="1"/>
          </p:cNvPicPr>
          <p:nvPr/>
        </p:nvPicPr>
        <p:blipFill>
          <a:blip r:embed="rId5" cstate="print"/>
          <a:srcRect l="4255" t="2128" b="2128"/>
          <a:stretch>
            <a:fillRect/>
          </a:stretch>
        </p:blipFill>
        <p:spPr>
          <a:xfrm>
            <a:off x="5286380" y="3143248"/>
            <a:ext cx="3214710" cy="3214710"/>
          </a:xfrm>
          <a:prstGeom prst="rect">
            <a:avLst/>
          </a:prstGeom>
          <a:solidFill>
            <a:srgbClr val="FFFFFF">
              <a:shade val="85000"/>
            </a:srgbClr>
          </a:solidFill>
          <a:ln w="3175"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Прямоугольник 15"/>
          <p:cNvSpPr/>
          <p:nvPr/>
        </p:nvSpPr>
        <p:spPr>
          <a:xfrm>
            <a:off x="829301" y="5857892"/>
            <a:ext cx="88517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err="1" smtClean="0">
                <a:latin typeface="Calibri" pitchFamily="34" charset="0"/>
                <a:cs typeface="Calibri" pitchFamily="34" charset="0"/>
              </a:rPr>
              <a:t>Zhlobin</a:t>
            </a:r>
            <a:endParaRPr lang="ru-RU" dirty="0"/>
          </a:p>
        </p:txBody>
      </p:sp>
      <p:sp>
        <p:nvSpPr>
          <p:cNvPr id="17" name="Прямоугольник 16"/>
          <p:cNvSpPr/>
          <p:nvPr/>
        </p:nvSpPr>
        <p:spPr>
          <a:xfrm>
            <a:off x="5321672" y="5857892"/>
            <a:ext cx="750526"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smtClean="0">
                <a:latin typeface="Calibri" pitchFamily="34" charset="0"/>
                <a:cs typeface="Calibri" pitchFamily="34" charset="0"/>
              </a:rPr>
              <a:t>Minsk</a:t>
            </a:r>
            <a:endParaRPr lang="ru-RU" dirty="0"/>
          </a:p>
        </p:txBody>
      </p:sp>
      <p:sp>
        <p:nvSpPr>
          <p:cNvPr id="14" name="TextBox 13"/>
          <p:cNvSpPr txBox="1"/>
          <p:nvPr/>
        </p:nvSpPr>
        <p:spPr>
          <a:xfrm>
            <a:off x="714348" y="6357958"/>
            <a:ext cx="7929618" cy="338554"/>
          </a:xfrm>
          <a:prstGeom prst="rect">
            <a:avLst/>
          </a:prstGeom>
          <a:noFill/>
        </p:spPr>
        <p:txBody>
          <a:bodyPr wrap="square" rtlCol="0">
            <a:spAutoFit/>
          </a:bodyPr>
          <a:lstStyle/>
          <a:p>
            <a:r>
              <a:rPr lang="en-US" sz="1600" i="1" dirty="0" smtClean="0">
                <a:solidFill>
                  <a:schemeClr val="bg2">
                    <a:lumMod val="10000"/>
                  </a:schemeClr>
                </a:solidFill>
                <a:latin typeface="Calibri" pitchFamily="34" charset="0"/>
                <a:cs typeface="Calibri" pitchFamily="34" charset="0"/>
              </a:rPr>
              <a:t>Figures are built using WRPLOT </a:t>
            </a:r>
            <a:r>
              <a:rPr lang="en-US" sz="1600" i="1" dirty="0" err="1" smtClean="0">
                <a:solidFill>
                  <a:schemeClr val="bg2">
                    <a:lumMod val="10000"/>
                  </a:schemeClr>
                </a:solidFill>
                <a:latin typeface="Calibri" pitchFamily="34" charset="0"/>
                <a:cs typeface="Calibri" pitchFamily="34" charset="0"/>
              </a:rPr>
              <a:t>View</a:t>
            </a:r>
            <a:r>
              <a:rPr lang="en-US" sz="1600" i="1" baseline="30000" dirty="0" err="1" smtClean="0">
                <a:solidFill>
                  <a:schemeClr val="bg2">
                    <a:lumMod val="10000"/>
                  </a:schemeClr>
                </a:solidFill>
                <a:latin typeface="Calibri" pitchFamily="34" charset="0"/>
                <a:cs typeface="Calibri" pitchFamily="34" charset="0"/>
              </a:rPr>
              <a:t>TM</a:t>
            </a:r>
            <a:r>
              <a:rPr lang="en-US" sz="1600" i="1" dirty="0" err="1" smtClean="0">
                <a:solidFill>
                  <a:schemeClr val="bg2">
                    <a:lumMod val="10000"/>
                  </a:schemeClr>
                </a:solidFill>
                <a:latin typeface="Calibri" pitchFamily="34" charset="0"/>
                <a:cs typeface="Calibri" pitchFamily="34" charset="0"/>
              </a:rPr>
              <a:t>,Lakes</a:t>
            </a:r>
            <a:r>
              <a:rPr lang="en-US" sz="1600" i="1" dirty="0" smtClean="0">
                <a:solidFill>
                  <a:schemeClr val="bg2">
                    <a:lumMod val="10000"/>
                  </a:schemeClr>
                </a:solidFill>
                <a:latin typeface="Calibri" pitchFamily="34" charset="0"/>
                <a:cs typeface="Calibri" pitchFamily="34" charset="0"/>
              </a:rPr>
              <a:t> Environmental Software</a:t>
            </a:r>
            <a:endParaRPr lang="ru-RU" sz="1600" i="1" dirty="0">
              <a:solidFill>
                <a:schemeClr val="bg2">
                  <a:lumMod val="10000"/>
                </a:schemeClr>
              </a:solidFill>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4"/>
          <p:cNvSpPr txBox="1">
            <a:spLocks/>
          </p:cNvSpPr>
          <p:nvPr/>
        </p:nvSpPr>
        <p:spPr bwMode="auto">
          <a:xfrm>
            <a:off x="500034" y="214290"/>
            <a:ext cx="8143932" cy="565089"/>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342900" marR="0" lvl="0" indent="-342900" algn="ctr" defTabSz="914400" rtl="0" eaLnBrk="0" fontAlgn="base" latinLnBrk="0" hangingPunct="0">
              <a:lnSpc>
                <a:spcPct val="80000"/>
              </a:lnSpc>
              <a:spcBef>
                <a:spcPct val="20000"/>
              </a:spcBef>
              <a:spcAft>
                <a:spcPct val="0"/>
              </a:spcAft>
              <a:buClrTx/>
              <a:buSzTx/>
              <a:buFont typeface="Arial" charset="0"/>
              <a:buNone/>
              <a:tabLst/>
              <a:defRPr/>
            </a:pPr>
            <a:r>
              <a:rPr kumimoji="0" lang="en-US" sz="2200" b="1" i="0" u="none" strike="noStrike" kern="1200" cap="none" spc="0" normalizeH="0" baseline="0" noProof="0" dirty="0" smtClean="0">
                <a:ln>
                  <a:noFill/>
                </a:ln>
                <a:solidFill>
                  <a:srgbClr val="1C4372"/>
                </a:solidFill>
                <a:effectLst/>
                <a:uLnTx/>
                <a:uFillTx/>
                <a:latin typeface="+mj-lt"/>
                <a:ea typeface="Calibri" pitchFamily="34" charset="0"/>
                <a:cs typeface="Calibri" pitchFamily="34" charset="0"/>
              </a:rPr>
              <a:t>Background PM</a:t>
            </a:r>
            <a:r>
              <a:rPr kumimoji="0" lang="en-US" sz="2200" b="1" i="0" u="none" strike="noStrike" kern="1200" cap="none" spc="0" normalizeH="0" baseline="-25000" noProof="0" dirty="0" smtClean="0">
                <a:ln>
                  <a:noFill/>
                </a:ln>
                <a:solidFill>
                  <a:srgbClr val="1C4372"/>
                </a:solidFill>
                <a:effectLst/>
                <a:uLnTx/>
                <a:uFillTx/>
                <a:latin typeface="+mj-lt"/>
                <a:ea typeface="Calibri" pitchFamily="34" charset="0"/>
                <a:cs typeface="Calibri" pitchFamily="34" charset="0"/>
              </a:rPr>
              <a:t>10</a:t>
            </a:r>
            <a:r>
              <a:rPr kumimoji="0" lang="en-US" sz="2200" b="1" i="0" u="none" strike="noStrike" kern="1200" cap="none" spc="0" normalizeH="0" baseline="0" noProof="0" dirty="0" smtClean="0">
                <a:ln>
                  <a:noFill/>
                </a:ln>
                <a:solidFill>
                  <a:srgbClr val="1C4372"/>
                </a:solidFill>
                <a:effectLst/>
                <a:uLnTx/>
                <a:uFillTx/>
                <a:latin typeface="+mj-lt"/>
                <a:ea typeface="Calibri" pitchFamily="34" charset="0"/>
                <a:cs typeface="Calibri" pitchFamily="34" charset="0"/>
              </a:rPr>
              <a:t> concentrations</a:t>
            </a:r>
            <a:endParaRPr kumimoji="0" lang="ru-RU" sz="2200" b="1" i="0" u="none" strike="noStrike" kern="1200" cap="none" spc="0" normalizeH="0" baseline="0" noProof="0" dirty="0" smtClean="0">
              <a:ln>
                <a:noFill/>
              </a:ln>
              <a:solidFill>
                <a:srgbClr val="1C4372"/>
              </a:solidFill>
              <a:effectLst/>
              <a:uLnTx/>
              <a:uFillTx/>
              <a:latin typeface="+mj-lt"/>
              <a:ea typeface="+mn-ea"/>
              <a:cs typeface="Calibri" pitchFamily="34" charset="0"/>
            </a:endParaRPr>
          </a:p>
        </p:txBody>
      </p:sp>
      <p:graphicFrame>
        <p:nvGraphicFramePr>
          <p:cNvPr id="5" name="Таблица 4"/>
          <p:cNvGraphicFramePr>
            <a:graphicFrameLocks noGrp="1"/>
          </p:cNvGraphicFramePr>
          <p:nvPr/>
        </p:nvGraphicFramePr>
        <p:xfrm>
          <a:off x="500034" y="3786194"/>
          <a:ext cx="8009115" cy="2500326"/>
        </p:xfrm>
        <a:graphic>
          <a:graphicData uri="http://schemas.openxmlformats.org/drawingml/2006/table">
            <a:tbl>
              <a:tblPr>
                <a:effectLst/>
              </a:tblPr>
              <a:tblGrid>
                <a:gridCol w="1283462"/>
                <a:gridCol w="553403"/>
                <a:gridCol w="553403"/>
                <a:gridCol w="553403"/>
                <a:gridCol w="553403"/>
                <a:gridCol w="553403"/>
                <a:gridCol w="553403"/>
                <a:gridCol w="553403"/>
                <a:gridCol w="553403"/>
                <a:gridCol w="553403"/>
                <a:gridCol w="553403"/>
                <a:gridCol w="553403"/>
                <a:gridCol w="638220"/>
              </a:tblGrid>
              <a:tr h="277814">
                <a:tc rowSpan="2">
                  <a:txBody>
                    <a:bodyPr/>
                    <a:lstStyle/>
                    <a:p>
                      <a:pPr marL="0" indent="0" algn="ctr">
                        <a:spcAft>
                          <a:spcPts val="0"/>
                        </a:spcAft>
                      </a:pPr>
                      <a:r>
                        <a:rPr lang="en-US" sz="1600" b="1" dirty="0" smtClean="0">
                          <a:solidFill>
                            <a:srgbClr val="1C4372"/>
                          </a:solidFill>
                          <a:latin typeface="Calibri" pitchFamily="34" charset="0"/>
                          <a:ea typeface="Times New Roman"/>
                          <a:cs typeface="Calibri" pitchFamily="34" charset="0"/>
                        </a:rPr>
                        <a:t>Day of </a:t>
                      </a:r>
                      <a:r>
                        <a:rPr lang="ru-RU" sz="1600" b="1" dirty="0" smtClean="0">
                          <a:solidFill>
                            <a:srgbClr val="1C4372"/>
                          </a:solidFill>
                          <a:latin typeface="Calibri" pitchFamily="34" charset="0"/>
                          <a:ea typeface="Times New Roman"/>
                          <a:cs typeface="Calibri" pitchFamily="34" charset="0"/>
                        </a:rPr>
                        <a:t> </a:t>
                      </a:r>
                      <a:r>
                        <a:rPr lang="en-US" sz="1600" b="1" dirty="0" smtClean="0">
                          <a:solidFill>
                            <a:srgbClr val="1C4372"/>
                          </a:solidFill>
                          <a:latin typeface="Calibri" pitchFamily="34" charset="0"/>
                          <a:ea typeface="Times New Roman"/>
                          <a:cs typeface="Calibri" pitchFamily="34" charset="0"/>
                        </a:rPr>
                        <a:t>the</a:t>
                      </a:r>
                      <a:r>
                        <a:rPr lang="en-US" sz="1600" b="1" baseline="0" dirty="0" smtClean="0">
                          <a:solidFill>
                            <a:srgbClr val="1C4372"/>
                          </a:solidFill>
                          <a:latin typeface="Calibri" pitchFamily="34" charset="0"/>
                          <a:ea typeface="Times New Roman"/>
                          <a:cs typeface="Calibri" pitchFamily="34" charset="0"/>
                        </a:rPr>
                        <a:t> </a:t>
                      </a:r>
                      <a:r>
                        <a:rPr lang="en-US" sz="1600" b="1" dirty="0" smtClean="0">
                          <a:solidFill>
                            <a:srgbClr val="1C4372"/>
                          </a:solidFill>
                          <a:latin typeface="Calibri" pitchFamily="34" charset="0"/>
                          <a:ea typeface="Times New Roman"/>
                          <a:cs typeface="Calibri" pitchFamily="34" charset="0"/>
                        </a:rPr>
                        <a:t>week</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gridSpan="12">
                  <a:txBody>
                    <a:bodyPr/>
                    <a:lstStyle/>
                    <a:p>
                      <a:pPr marL="241300" indent="-226695" algn="ctr">
                        <a:spcAft>
                          <a:spcPts val="0"/>
                        </a:spcAft>
                      </a:pPr>
                      <a:r>
                        <a:rPr lang="en-US" sz="1600" b="1" dirty="0" smtClean="0">
                          <a:solidFill>
                            <a:srgbClr val="1C4372"/>
                          </a:solidFill>
                          <a:latin typeface="Calibri" pitchFamily="34" charset="0"/>
                          <a:ea typeface="Calibri"/>
                          <a:cs typeface="Calibri" pitchFamily="34" charset="0"/>
                        </a:rPr>
                        <a:t>Month</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7814">
                <a:tc vMerge="1">
                  <a:txBody>
                    <a:bodyPr/>
                    <a:lstStyle/>
                    <a:p>
                      <a:endParaRPr lang="ru-RU"/>
                    </a:p>
                  </a:txBody>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9C9"/>
                    </a:solidFill>
                  </a:tcPr>
                </a:tc>
              </a:tr>
              <a:tr h="277814">
                <a:tc>
                  <a:txBody>
                    <a:bodyPr/>
                    <a:lstStyle/>
                    <a:p>
                      <a:pPr marL="241300" indent="-226695" algn="ctr">
                        <a:spcAft>
                          <a:spcPts val="0"/>
                        </a:spcAft>
                      </a:pPr>
                      <a:r>
                        <a:rPr lang="en-US" sz="1600" b="1" dirty="0" smtClean="0">
                          <a:solidFill>
                            <a:srgbClr val="1C4372"/>
                          </a:solidFill>
                          <a:latin typeface="Calibri" pitchFamily="34" charset="0"/>
                          <a:ea typeface="Times New Roman"/>
                          <a:cs typeface="Calibri" pitchFamily="34" charset="0"/>
                        </a:rPr>
                        <a:t>Mon</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8.32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8.39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6.97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6.85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7.48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6.08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5.53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9.77</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GB" sz="1600" b="1" i="0" kern="1200" dirty="0" smtClean="0">
                          <a:solidFill>
                            <a:srgbClr val="1C4372"/>
                          </a:solidFill>
                          <a:latin typeface="Calibri" pitchFamily="34" charset="0"/>
                          <a:ea typeface="+mn-ea"/>
                          <a:cs typeface="Calibri" pitchFamily="34" charset="0"/>
                        </a:rPr>
                        <a:t>Tue</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8.22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11.1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8.75</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6.63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7.74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5.98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6.00</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6.13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6.28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9.05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11.5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11.2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GB" sz="1600" b="1" i="0" kern="1200" dirty="0" smtClean="0">
                          <a:solidFill>
                            <a:srgbClr val="1C4372"/>
                          </a:solidFill>
                          <a:latin typeface="Calibri" pitchFamily="34" charset="0"/>
                          <a:ea typeface="+mn-ea"/>
                          <a:cs typeface="Calibri" pitchFamily="34" charset="0"/>
                        </a:rPr>
                        <a:t>Wed</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9.04</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8.52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7.27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8.05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6.37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5.65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6.48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7.95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11.1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GB" sz="1600" b="1" i="0" kern="1200" dirty="0" smtClean="0">
                          <a:solidFill>
                            <a:srgbClr val="1C4372"/>
                          </a:solidFill>
                          <a:latin typeface="Calibri" pitchFamily="34" charset="0"/>
                          <a:ea typeface="+mn-ea"/>
                          <a:cs typeface="Calibri" pitchFamily="34" charset="0"/>
                        </a:rPr>
                        <a:t>Thu</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9.32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10.0</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10.2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8.49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7.93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5.49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5.45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7.81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6.70</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9.84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9.88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GB" sz="1600" b="1" i="0" kern="1200" dirty="0" smtClean="0">
                          <a:solidFill>
                            <a:srgbClr val="1C4372"/>
                          </a:solidFill>
                          <a:latin typeface="Calibri" pitchFamily="34" charset="0"/>
                          <a:ea typeface="+mn-ea"/>
                          <a:cs typeface="Calibri" pitchFamily="34" charset="0"/>
                        </a:rPr>
                        <a:t>Fri</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8.18</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8.35</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8.12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9.32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4.4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6.75</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6.09</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6.93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9.87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12.3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US" sz="1600" b="1" dirty="0" smtClean="0">
                          <a:solidFill>
                            <a:srgbClr val="1C4372"/>
                          </a:solidFill>
                          <a:latin typeface="Calibri" pitchFamily="34" charset="0"/>
                          <a:ea typeface="Times New Roman"/>
                          <a:cs typeface="Calibri" pitchFamily="34" charset="0"/>
                        </a:rPr>
                        <a:t>Sat</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8.54</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9.78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6.13</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8.36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13.3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4.91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7.98</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5.13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7.72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8.28</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13.7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9.66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r h="277814">
                <a:tc>
                  <a:txBody>
                    <a:bodyPr/>
                    <a:lstStyle/>
                    <a:p>
                      <a:pPr marL="241300" indent="-226695" algn="ctr">
                        <a:spcAft>
                          <a:spcPts val="0"/>
                        </a:spcAft>
                      </a:pPr>
                      <a:r>
                        <a:rPr lang="en-US" sz="1600" b="1" dirty="0" smtClean="0">
                          <a:solidFill>
                            <a:srgbClr val="1C4372"/>
                          </a:solidFill>
                          <a:latin typeface="Calibri" pitchFamily="34" charset="0"/>
                          <a:ea typeface="Calibri"/>
                          <a:cs typeface="Calibri" pitchFamily="34" charset="0"/>
                        </a:rPr>
                        <a:t>San</a:t>
                      </a:r>
                      <a:endParaRPr lang="ru-RU" sz="1600" b="1" dirty="0">
                        <a:solidFill>
                          <a:srgbClr val="1C4372"/>
                        </a:solidFill>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7.37</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10.4</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6.24</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7.31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10.3</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a:solidFill>
                            <a:srgbClr val="000000"/>
                          </a:solidFill>
                          <a:latin typeface="Calibri" pitchFamily="34" charset="0"/>
                          <a:ea typeface="Times New Roman"/>
                          <a:cs typeface="Calibri" pitchFamily="34" charset="0"/>
                        </a:rPr>
                        <a:t>6.22</a:t>
                      </a:r>
                      <a:endParaRPr lang="ru-RU" sz="160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5.76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5.93</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10.1</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12.6</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5EE"/>
                    </a:solidFill>
                  </a:tcPr>
                </a:tc>
                <a:tc>
                  <a:txBody>
                    <a:bodyPr/>
                    <a:lstStyle/>
                    <a:p>
                      <a:pPr marL="241300" indent="-226695" algn="ctr">
                        <a:spcAft>
                          <a:spcPts val="0"/>
                        </a:spcAft>
                      </a:pPr>
                      <a:r>
                        <a:rPr lang="ru-RU" sz="1600" dirty="0">
                          <a:solidFill>
                            <a:srgbClr val="000000"/>
                          </a:solidFill>
                          <a:latin typeface="Calibri" pitchFamily="34" charset="0"/>
                          <a:ea typeface="Times New Roman"/>
                          <a:cs typeface="Calibri" pitchFamily="34" charset="0"/>
                        </a:rPr>
                        <a:t>10.2</a:t>
                      </a:r>
                      <a:endParaRPr lang="ru-RU" sz="1600" dirty="0">
                        <a:latin typeface="Calibri" pitchFamily="34" charset="0"/>
                        <a:ea typeface="Calibri"/>
                        <a:cs typeface="Calibri"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E8DA"/>
                    </a:solidFill>
                  </a:tcPr>
                </a:tc>
              </a:tr>
            </a:tbl>
          </a:graphicData>
        </a:graphic>
      </p:graphicFrame>
      <p:sp>
        <p:nvSpPr>
          <p:cNvPr id="6" name="Прямоугольник 5"/>
          <p:cNvSpPr/>
          <p:nvPr/>
        </p:nvSpPr>
        <p:spPr>
          <a:xfrm>
            <a:off x="500034" y="1000108"/>
            <a:ext cx="8143932" cy="1938992"/>
          </a:xfrm>
          <a:prstGeom prst="rect">
            <a:avLst/>
          </a:prstGeom>
        </p:spPr>
        <p:txBody>
          <a:bodyPr wrap="square">
            <a:spAutoFit/>
          </a:bodyPr>
          <a:lstStyle/>
          <a:p>
            <a:r>
              <a:rPr lang="en-US" sz="2000" dirty="0" smtClean="0">
                <a:solidFill>
                  <a:schemeClr val="tx2">
                    <a:lumMod val="75000"/>
                  </a:schemeClr>
                </a:solidFill>
                <a:latin typeface="Calibri" pitchFamily="34" charset="0"/>
              </a:rPr>
              <a:t>MSC-W </a:t>
            </a:r>
            <a:r>
              <a:rPr lang="en-US" sz="2000" dirty="0" err="1" smtClean="0">
                <a:solidFill>
                  <a:schemeClr val="tx2">
                    <a:lumMod val="75000"/>
                  </a:schemeClr>
                </a:solidFill>
                <a:latin typeface="Calibri" pitchFamily="34" charset="0"/>
              </a:rPr>
              <a:t>modelled</a:t>
            </a:r>
            <a:r>
              <a:rPr lang="en-US" sz="2000" dirty="0" smtClean="0">
                <a:solidFill>
                  <a:schemeClr val="tx2">
                    <a:lumMod val="75000"/>
                  </a:schemeClr>
                </a:solidFill>
                <a:latin typeface="Calibri" pitchFamily="34" charset="0"/>
              </a:rPr>
              <a:t> PM</a:t>
            </a:r>
            <a:r>
              <a:rPr lang="en-US" sz="2000" baseline="-25000" dirty="0" smtClean="0">
                <a:solidFill>
                  <a:schemeClr val="tx2">
                    <a:lumMod val="75000"/>
                  </a:schemeClr>
                </a:solidFill>
                <a:latin typeface="Calibri" pitchFamily="34" charset="0"/>
              </a:rPr>
              <a:t>10</a:t>
            </a:r>
            <a:r>
              <a:rPr lang="en-US" sz="2000" dirty="0" smtClean="0">
                <a:solidFill>
                  <a:schemeClr val="tx2">
                    <a:lumMod val="75000"/>
                  </a:schemeClr>
                </a:solidFill>
                <a:latin typeface="Calibri" pitchFamily="34" charset="0"/>
              </a:rPr>
              <a:t> daily air concentrations (EMEP01_L20_rv4_17a_day)  for a 0.1x0.1 grid cell were used as background  values. For their input in AERMOD, they were presented in 2 variants: </a:t>
            </a:r>
          </a:p>
          <a:p>
            <a:pPr marL="342900" indent="-342900">
              <a:buAutoNum type="arabicParenR"/>
            </a:pPr>
            <a:r>
              <a:rPr lang="en-US" sz="2000" dirty="0" smtClean="0">
                <a:solidFill>
                  <a:schemeClr val="tx2">
                    <a:lumMod val="75000"/>
                  </a:schemeClr>
                </a:solidFill>
                <a:latin typeface="Calibri" pitchFamily="34" charset="0"/>
              </a:rPr>
              <a:t>as an average value depending on the month of the year and day of the week (table below) and </a:t>
            </a:r>
          </a:p>
          <a:p>
            <a:pPr marL="342900" indent="-342900">
              <a:buAutoNum type="arabicParenR"/>
            </a:pPr>
            <a:r>
              <a:rPr lang="en-US" sz="2000" dirty="0" smtClean="0">
                <a:solidFill>
                  <a:schemeClr val="tx2">
                    <a:lumMod val="75000"/>
                  </a:schemeClr>
                </a:solidFill>
                <a:latin typeface="Calibri" pitchFamily="34" charset="0"/>
              </a:rPr>
              <a:t>in the form of hourly values for each day of the year.</a:t>
            </a:r>
            <a:endParaRPr lang="ru-RU" sz="2000" dirty="0">
              <a:solidFill>
                <a:schemeClr val="tx2">
                  <a:lumMod val="75000"/>
                </a:schemeClr>
              </a:solidFill>
              <a:latin typeface="Calibri" pitchFamily="34" charset="0"/>
            </a:endParaRPr>
          </a:p>
        </p:txBody>
      </p:sp>
      <p:sp>
        <p:nvSpPr>
          <p:cNvPr id="7" name="Прямоугольник 6"/>
          <p:cNvSpPr/>
          <p:nvPr/>
        </p:nvSpPr>
        <p:spPr>
          <a:xfrm>
            <a:off x="500034" y="3139863"/>
            <a:ext cx="8001056" cy="646331"/>
          </a:xfrm>
          <a:prstGeom prst="rect">
            <a:avLst/>
          </a:prstGeom>
          <a:solidFill>
            <a:srgbClr val="EAE8DA"/>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rgbClr val="1C4372"/>
                </a:solidFill>
                <a:latin typeface="Calibri" pitchFamily="34" charset="0"/>
                <a:cs typeface="Calibri" pitchFamily="34" charset="0"/>
              </a:rPr>
              <a:t>Distribution of PM</a:t>
            </a:r>
            <a:r>
              <a:rPr lang="en-US" baseline="-25000" dirty="0" smtClean="0">
                <a:solidFill>
                  <a:srgbClr val="1C4372"/>
                </a:solidFill>
                <a:latin typeface="Calibri" pitchFamily="34" charset="0"/>
                <a:cs typeface="Calibri" pitchFamily="34" charset="0"/>
              </a:rPr>
              <a:t>10</a:t>
            </a:r>
            <a:r>
              <a:rPr lang="en-US" dirty="0" smtClean="0">
                <a:solidFill>
                  <a:srgbClr val="1C4372"/>
                </a:solidFill>
                <a:latin typeface="Calibri" pitchFamily="34" charset="0"/>
                <a:cs typeface="Calibri" pitchFamily="34" charset="0"/>
              </a:rPr>
              <a:t> background concentrations in the area of </a:t>
            </a:r>
            <a:r>
              <a:rPr lang="en-US" dirty="0" err="1" smtClean="0">
                <a:solidFill>
                  <a:srgbClr val="1C4372"/>
                </a:solidFill>
                <a:latin typeface="Calibri" pitchFamily="34" charset="0"/>
                <a:cs typeface="Calibri" pitchFamily="34" charset="0"/>
              </a:rPr>
              <a:t>Zhlobin</a:t>
            </a:r>
            <a:r>
              <a:rPr lang="en-US" dirty="0" smtClean="0">
                <a:solidFill>
                  <a:srgbClr val="1C4372"/>
                </a:solidFill>
                <a:latin typeface="Calibri" pitchFamily="34" charset="0"/>
                <a:cs typeface="Calibri" pitchFamily="34" charset="0"/>
              </a:rPr>
              <a:t> by days of the week and months</a:t>
            </a:r>
            <a:endParaRPr lang="ru-RU" dirty="0">
              <a:solidFill>
                <a:srgbClr val="1C4372"/>
              </a:solidFill>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4"/>
          <p:cNvSpPr txBox="1">
            <a:spLocks/>
          </p:cNvSpPr>
          <p:nvPr/>
        </p:nvSpPr>
        <p:spPr>
          <a:xfrm>
            <a:off x="500034" y="214290"/>
            <a:ext cx="8143932" cy="714380"/>
          </a:xfrm>
          <a:prstGeom prst="roundRect">
            <a:avLst/>
          </a:prstGeom>
          <a:gradFill flip="none" rotWithShape="1">
            <a:gsLst>
              <a:gs pos="0">
                <a:srgbClr val="A7CBFF"/>
              </a:gs>
              <a:gs pos="19000">
                <a:schemeClr val="bg1"/>
              </a:gs>
            </a:gsLst>
            <a:lin ang="16200000" scaled="1"/>
            <a:tileRect/>
          </a:gradFill>
          <a:ln w="19050" cap="flat" cmpd="sng" algn="ctr">
            <a:solidFill>
              <a:schemeClr val="accent1">
                <a:shade val="95000"/>
                <a:satMod val="105000"/>
              </a:schemeClr>
            </a:solidFill>
            <a:prstDash val="solid"/>
          </a:ln>
        </p:spPr>
        <p:style>
          <a:lnRef idx="1">
            <a:schemeClr val="accent1"/>
          </a:lnRef>
          <a:fillRef idx="2">
            <a:schemeClr val="accent1"/>
          </a:fillRef>
          <a:effectRef idx="1">
            <a:schemeClr val="accent1"/>
          </a:effectRef>
          <a:fontRef idx="minor">
            <a:schemeClr val="dk1"/>
          </a:fontRef>
        </p:style>
        <p:txBody>
          <a:bodyPr anchor="ctr"/>
          <a:lstStyle/>
          <a:p>
            <a:pPr marL="342900" indent="-342900" algn="ctr" eaLnBrk="0" hangingPunct="0">
              <a:lnSpc>
                <a:spcPct val="80000"/>
              </a:lnSpc>
              <a:spcBef>
                <a:spcPct val="20000"/>
              </a:spcBef>
              <a:defRPr/>
            </a:pPr>
            <a:r>
              <a:rPr lang="en-US" sz="2200" b="1" dirty="0" smtClean="0">
                <a:solidFill>
                  <a:srgbClr val="1C4372"/>
                </a:solidFill>
                <a:latin typeface="+mj-lt"/>
                <a:ea typeface="Calibri" pitchFamily="34" charset="0"/>
                <a:cs typeface="Calibri" pitchFamily="34" charset="0"/>
              </a:rPr>
              <a:t>Results </a:t>
            </a:r>
          </a:p>
          <a:p>
            <a:pPr marL="342900" indent="-342900" algn="ctr" eaLnBrk="0" hangingPunct="0">
              <a:lnSpc>
                <a:spcPct val="80000"/>
              </a:lnSpc>
              <a:spcBef>
                <a:spcPct val="20000"/>
              </a:spcBef>
              <a:defRPr/>
            </a:pPr>
            <a:r>
              <a:rPr lang="en-US" sz="2000" b="1" dirty="0" smtClean="0">
                <a:solidFill>
                  <a:srgbClr val="1C4372"/>
                </a:solidFill>
                <a:latin typeface="+mj-lt"/>
                <a:ea typeface="Calibri" pitchFamily="34" charset="0"/>
                <a:cs typeface="Calibri" pitchFamily="34" charset="0"/>
              </a:rPr>
              <a:t>PM</a:t>
            </a:r>
            <a:r>
              <a:rPr lang="en-US" sz="2000" b="1" baseline="-25000" dirty="0" smtClean="0">
                <a:solidFill>
                  <a:srgbClr val="1C4372"/>
                </a:solidFill>
                <a:latin typeface="+mj-lt"/>
                <a:ea typeface="Calibri" pitchFamily="34" charset="0"/>
                <a:cs typeface="Calibri" pitchFamily="34" charset="0"/>
              </a:rPr>
              <a:t>10 </a:t>
            </a:r>
            <a:r>
              <a:rPr lang="en-US" sz="2000" b="1" dirty="0" smtClean="0">
                <a:solidFill>
                  <a:srgbClr val="1C4372"/>
                </a:solidFill>
                <a:latin typeface="+mj-lt"/>
                <a:ea typeface="Calibri" pitchFamily="34" charset="0"/>
                <a:cs typeface="Calibri" pitchFamily="34" charset="0"/>
              </a:rPr>
              <a:t>air concentrations</a:t>
            </a:r>
            <a:endParaRPr kumimoji="0" lang="ru-RU" sz="2000" b="1" i="0" u="none" strike="noStrike" kern="1200" cap="none" spc="0" normalizeH="0" baseline="-25000" noProof="0" dirty="0">
              <a:ln>
                <a:noFill/>
              </a:ln>
              <a:solidFill>
                <a:srgbClr val="1C4372"/>
              </a:solidFill>
              <a:effectLst/>
              <a:uLnTx/>
              <a:uFillTx/>
              <a:latin typeface="+mj-lt"/>
              <a:cs typeface="Calibri" pitchFamily="34" charset="0"/>
            </a:endParaRPr>
          </a:p>
        </p:txBody>
      </p:sp>
      <p:sp>
        <p:nvSpPr>
          <p:cNvPr id="17" name="Прямоугольник 16"/>
          <p:cNvSpPr/>
          <p:nvPr/>
        </p:nvSpPr>
        <p:spPr>
          <a:xfrm>
            <a:off x="4071934" y="1000108"/>
            <a:ext cx="4786346" cy="3170099"/>
          </a:xfrm>
          <a:prstGeom prst="rect">
            <a:avLst/>
          </a:prstGeom>
        </p:spPr>
        <p:txBody>
          <a:bodyPr wrap="square">
            <a:spAutoFit/>
          </a:bodyPr>
          <a:lstStyle/>
          <a:p>
            <a:pPr algn="just"/>
            <a:r>
              <a:rPr lang="en-US" sz="2000" dirty="0" smtClean="0">
                <a:solidFill>
                  <a:schemeClr val="tx2">
                    <a:lumMod val="75000"/>
                  </a:schemeClr>
                </a:solidFill>
                <a:latin typeface="Calibri" pitchFamily="34" charset="0"/>
                <a:cs typeface="Calibri" pitchFamily="34" charset="0"/>
              </a:rPr>
              <a:t>Maximum concentrations and depositions of PM</a:t>
            </a:r>
            <a:r>
              <a:rPr lang="en-US" sz="2000" baseline="-25000" dirty="0" smtClean="0">
                <a:solidFill>
                  <a:schemeClr val="tx2">
                    <a:lumMod val="75000"/>
                  </a:schemeClr>
                </a:solidFill>
                <a:latin typeface="Calibri" pitchFamily="34" charset="0"/>
                <a:cs typeface="Calibri" pitchFamily="34" charset="0"/>
              </a:rPr>
              <a:t>10</a:t>
            </a:r>
            <a:r>
              <a:rPr lang="en-US" sz="2000" dirty="0" smtClean="0">
                <a:solidFill>
                  <a:schemeClr val="tx2">
                    <a:lumMod val="75000"/>
                  </a:schemeClr>
                </a:solidFill>
                <a:latin typeface="Calibri" pitchFamily="34" charset="0"/>
                <a:cs typeface="Calibri" pitchFamily="34" charset="0"/>
              </a:rPr>
              <a:t> were estimated with averaging 1 hour, 24 hour and month</a:t>
            </a:r>
            <a:endParaRPr lang="ru-RU" sz="2000" dirty="0" smtClean="0">
              <a:solidFill>
                <a:schemeClr val="tx2">
                  <a:lumMod val="75000"/>
                </a:schemeClr>
              </a:solidFill>
              <a:latin typeface="Calibri" pitchFamily="34" charset="0"/>
              <a:cs typeface="Calibri" pitchFamily="34" charset="0"/>
            </a:endParaRPr>
          </a:p>
          <a:p>
            <a:pPr algn="just"/>
            <a:r>
              <a:rPr lang="en-US" sz="2000" dirty="0" smtClean="0">
                <a:solidFill>
                  <a:schemeClr val="tx2">
                    <a:lumMod val="75000"/>
                  </a:schemeClr>
                </a:solidFill>
                <a:latin typeface="Calibri" pitchFamily="34" charset="0"/>
                <a:cs typeface="Calibri" pitchFamily="34" charset="0"/>
              </a:rPr>
              <a:t>The results showed that the maximum hourly concentrations of PM</a:t>
            </a:r>
            <a:r>
              <a:rPr lang="en-US" sz="2000" baseline="-25000" dirty="0" smtClean="0">
                <a:solidFill>
                  <a:schemeClr val="tx2">
                    <a:lumMod val="75000"/>
                  </a:schemeClr>
                </a:solidFill>
                <a:latin typeface="Calibri" pitchFamily="34" charset="0"/>
                <a:cs typeface="Calibri" pitchFamily="34" charset="0"/>
              </a:rPr>
              <a:t>10</a:t>
            </a:r>
            <a:r>
              <a:rPr lang="en-US" sz="2000" dirty="0" smtClean="0">
                <a:solidFill>
                  <a:schemeClr val="tx2">
                    <a:lumMod val="75000"/>
                  </a:schemeClr>
                </a:solidFill>
                <a:latin typeface="Calibri" pitchFamily="34" charset="0"/>
                <a:cs typeface="Calibri" pitchFamily="34" charset="0"/>
              </a:rPr>
              <a:t> can increase up to 202 µg/m</a:t>
            </a:r>
            <a:r>
              <a:rPr lang="en-US" sz="2000" baseline="30000" dirty="0" smtClean="0">
                <a:solidFill>
                  <a:schemeClr val="tx2">
                    <a:lumMod val="75000"/>
                  </a:schemeClr>
                </a:solidFill>
                <a:latin typeface="Calibri" pitchFamily="34" charset="0"/>
                <a:cs typeface="Calibri" pitchFamily="34" charset="0"/>
              </a:rPr>
              <a:t>3</a:t>
            </a:r>
            <a:r>
              <a:rPr lang="en-US" sz="2000" dirty="0" smtClean="0">
                <a:solidFill>
                  <a:schemeClr val="tx2">
                    <a:lumMod val="75000"/>
                  </a:schemeClr>
                </a:solidFill>
                <a:latin typeface="Calibri" pitchFamily="34" charset="0"/>
                <a:cs typeface="Calibri" pitchFamily="34" charset="0"/>
              </a:rPr>
              <a:t>, 24-hourly up to 74 µg/m</a:t>
            </a:r>
            <a:r>
              <a:rPr lang="en-US" sz="2000" baseline="30000" dirty="0" smtClean="0">
                <a:solidFill>
                  <a:schemeClr val="tx2">
                    <a:lumMod val="75000"/>
                  </a:schemeClr>
                </a:solidFill>
                <a:latin typeface="Calibri" pitchFamily="34" charset="0"/>
                <a:cs typeface="Calibri" pitchFamily="34" charset="0"/>
              </a:rPr>
              <a:t>3</a:t>
            </a:r>
            <a:r>
              <a:rPr lang="en-US" sz="2000" dirty="0" smtClean="0">
                <a:solidFill>
                  <a:schemeClr val="tx2">
                    <a:lumMod val="75000"/>
                  </a:schemeClr>
                </a:solidFill>
                <a:latin typeface="Calibri" pitchFamily="34" charset="0"/>
                <a:cs typeface="Calibri" pitchFamily="34" charset="0"/>
              </a:rPr>
              <a:t>, maximum monthly up to 15 µg/m</a:t>
            </a:r>
            <a:r>
              <a:rPr lang="en-US" sz="2000" baseline="30000" dirty="0" smtClean="0">
                <a:solidFill>
                  <a:schemeClr val="tx2">
                    <a:lumMod val="75000"/>
                  </a:schemeClr>
                </a:solidFill>
                <a:latin typeface="Calibri" pitchFamily="34" charset="0"/>
                <a:cs typeface="Calibri" pitchFamily="34" charset="0"/>
              </a:rPr>
              <a:t>3</a:t>
            </a:r>
          </a:p>
          <a:p>
            <a:pPr algn="just"/>
            <a:r>
              <a:rPr lang="en-US" sz="2000" dirty="0" smtClean="0">
                <a:solidFill>
                  <a:schemeClr val="tx2">
                    <a:lumMod val="75000"/>
                  </a:schemeClr>
                </a:solidFill>
                <a:latin typeface="Calibri" pitchFamily="34" charset="0"/>
                <a:cs typeface="Calibri" pitchFamily="34" charset="0"/>
              </a:rPr>
              <a:t>The highest concentrations of PM</a:t>
            </a:r>
            <a:r>
              <a:rPr lang="en-US" sz="2000" baseline="-25000" dirty="0" smtClean="0">
                <a:solidFill>
                  <a:schemeClr val="tx2">
                    <a:lumMod val="75000"/>
                  </a:schemeClr>
                </a:solidFill>
                <a:latin typeface="Calibri" pitchFamily="34" charset="0"/>
                <a:cs typeface="Calibri" pitchFamily="34" charset="0"/>
              </a:rPr>
              <a:t>10</a:t>
            </a:r>
            <a:r>
              <a:rPr lang="en-US" sz="2000" dirty="0" smtClean="0">
                <a:solidFill>
                  <a:schemeClr val="tx2">
                    <a:lumMod val="75000"/>
                  </a:schemeClr>
                </a:solidFill>
                <a:latin typeface="Calibri" pitchFamily="34" charset="0"/>
                <a:cs typeface="Calibri" pitchFamily="34" charset="0"/>
              </a:rPr>
              <a:t> from Steel Works sources are formed outside of the city.</a:t>
            </a:r>
          </a:p>
        </p:txBody>
      </p:sp>
      <p:pic>
        <p:nvPicPr>
          <p:cNvPr id="8" name="Picture 2"/>
          <p:cNvPicPr>
            <a:picLocks noChangeAspect="1" noChangeArrowheads="1"/>
          </p:cNvPicPr>
          <p:nvPr/>
        </p:nvPicPr>
        <p:blipFill>
          <a:blip r:embed="rId2" cstate="print"/>
          <a:srcRect/>
          <a:stretch>
            <a:fillRect/>
          </a:stretch>
        </p:blipFill>
        <p:spPr bwMode="auto">
          <a:xfrm>
            <a:off x="4972528" y="4018273"/>
            <a:ext cx="3600000" cy="2696875"/>
          </a:xfrm>
          <a:prstGeom prst="rect">
            <a:avLst/>
          </a:prstGeom>
          <a:solidFill>
            <a:srgbClr val="FFFFFF">
              <a:shade val="85000"/>
            </a:srgbClr>
          </a:solidFill>
          <a:ln w="31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3" cstate="print"/>
          <a:srcRect/>
          <a:stretch>
            <a:fillRect/>
          </a:stretch>
        </p:blipFill>
        <p:spPr bwMode="auto">
          <a:xfrm>
            <a:off x="428596" y="1160754"/>
            <a:ext cx="3600000" cy="2696874"/>
          </a:xfrm>
          <a:prstGeom prst="rect">
            <a:avLst/>
          </a:prstGeom>
          <a:solidFill>
            <a:srgbClr val="FFFFFF">
              <a:shade val="85000"/>
            </a:srgbClr>
          </a:solidFill>
          <a:ln w="31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p:cNvPicPr>
            <a:picLocks noChangeAspect="1" noChangeArrowheads="1"/>
          </p:cNvPicPr>
          <p:nvPr/>
        </p:nvPicPr>
        <p:blipFill>
          <a:blip r:embed="rId4" cstate="print"/>
          <a:srcRect/>
          <a:stretch>
            <a:fillRect/>
          </a:stretch>
        </p:blipFill>
        <p:spPr bwMode="auto">
          <a:xfrm>
            <a:off x="428596" y="4018273"/>
            <a:ext cx="3600000" cy="2696875"/>
          </a:xfrm>
          <a:prstGeom prst="rect">
            <a:avLst/>
          </a:prstGeom>
          <a:solidFill>
            <a:srgbClr val="FFFFFF">
              <a:shade val="85000"/>
            </a:srgbClr>
          </a:solidFill>
          <a:ln w="3175" cap="sq">
            <a:solidFill>
              <a:schemeClr val="bg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742448" y="987966"/>
            <a:ext cx="2916183"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max1-hour concentrations</a:t>
            </a:r>
            <a:endParaRPr lang="ru-RU" dirty="0"/>
          </a:p>
        </p:txBody>
      </p:sp>
      <p:sp>
        <p:nvSpPr>
          <p:cNvPr id="11" name="TextBox 10"/>
          <p:cNvSpPr txBox="1"/>
          <p:nvPr/>
        </p:nvSpPr>
        <p:spPr>
          <a:xfrm>
            <a:off x="671010" y="3929066"/>
            <a:ext cx="3044423" cy="369332"/>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max 24-hour concentrations</a:t>
            </a:r>
            <a:endParaRPr lang="ru-RU" dirty="0"/>
          </a:p>
        </p:txBody>
      </p:sp>
      <p:sp>
        <p:nvSpPr>
          <p:cNvPr id="12" name="TextBox 11"/>
          <p:cNvSpPr txBox="1"/>
          <p:nvPr/>
        </p:nvSpPr>
        <p:spPr>
          <a:xfrm>
            <a:off x="5286380" y="3929066"/>
            <a:ext cx="305724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t>max monthly concentrations</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9756</TotalTime>
  <Words>1761</Words>
  <Application>Microsoft Office PowerPoint</Application>
  <PresentationFormat>Экран (4:3)</PresentationFormat>
  <Paragraphs>306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Dispersion modeling at an urban scale: a case study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Thank you for your attention!</vt:lpstr>
    </vt:vector>
  </TitlesOfParts>
  <Company>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dc:creator>
  <cp:lastModifiedBy>Пользователь</cp:lastModifiedBy>
  <cp:revision>894</cp:revision>
  <dcterms:created xsi:type="dcterms:W3CDTF">2011-12-16T09:54:58Z</dcterms:created>
  <dcterms:modified xsi:type="dcterms:W3CDTF">2019-05-22T10:01:58Z</dcterms:modified>
</cp:coreProperties>
</file>