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4" r:id="rId3"/>
    <p:sldId id="271" r:id="rId4"/>
    <p:sldId id="266" r:id="rId5"/>
    <p:sldId id="269" r:id="rId6"/>
    <p:sldId id="286" r:id="rId7"/>
    <p:sldId id="287" r:id="rId8"/>
    <p:sldId id="290" r:id="rId9"/>
    <p:sldId id="291" r:id="rId10"/>
    <p:sldId id="282" r:id="rId11"/>
    <p:sldId id="270" r:id="rId12"/>
    <p:sldId id="276" r:id="rId13"/>
    <p:sldId id="278" r:id="rId14"/>
    <p:sldId id="279" r:id="rId15"/>
    <p:sldId id="280" r:id="rId16"/>
    <p:sldId id="281" r:id="rId17"/>
    <p:sldId id="285" r:id="rId18"/>
    <p:sldId id="288" r:id="rId19"/>
    <p:sldId id="289" r:id="rId20"/>
    <p:sldId id="292" r:id="rId21"/>
    <p:sldId id="293" r:id="rId22"/>
    <p:sldId id="256" r:id="rId2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a:srgbClr val="004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80858" autoAdjust="0"/>
  </p:normalViewPr>
  <p:slideViewPr>
    <p:cSldViewPr>
      <p:cViewPr>
        <p:scale>
          <a:sx n="66" d="100"/>
          <a:sy n="66" d="100"/>
        </p:scale>
        <p:origin x="1152" y="-304"/>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8729A-D03E-43D0-AD55-06E94DA41F06}" type="datetimeFigureOut">
              <a:rPr lang="es-ES" smtClean="0"/>
              <a:pPr/>
              <a:t>08/05/2019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44E714-1E1B-4509-B5B0-A7337F46F290}"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SIA</a:t>
            </a:r>
            <a:r>
              <a:rPr lang="en-US" sz="1200" kern="1200" dirty="0" smtClean="0">
                <a:solidFill>
                  <a:schemeClr val="tx1"/>
                </a:solidFill>
                <a:latin typeface="+mn-lt"/>
                <a:ea typeface="+mn-ea"/>
                <a:cs typeface="+mn-cs"/>
              </a:rPr>
              <a:t> was among the most abundant components of PM. Similar SIA in FR and DE. Higher in NL, ES and CH. </a:t>
            </a:r>
          </a:p>
          <a:p>
            <a:r>
              <a:rPr lang="en-US" sz="1200" kern="1200" dirty="0" smtClean="0">
                <a:solidFill>
                  <a:schemeClr val="tx1"/>
                </a:solidFill>
                <a:latin typeface="+mn-lt"/>
                <a:ea typeface="+mn-ea"/>
                <a:cs typeface="+mn-cs"/>
              </a:rPr>
              <a:t>High NSA in NL (ammonia -&gt; summer NSA). Higher NSA in winter. Higher SSA in summer (except NL).</a:t>
            </a:r>
          </a:p>
          <a:p>
            <a:r>
              <a:rPr lang="en-US" sz="1200" kern="1200" dirty="0" smtClean="0">
                <a:solidFill>
                  <a:schemeClr val="tx1"/>
                </a:solidFill>
                <a:latin typeface="+mn-lt"/>
                <a:ea typeface="+mn-ea"/>
                <a:cs typeface="+mn-cs"/>
              </a:rPr>
              <a:t>MM:</a:t>
            </a:r>
            <a:r>
              <a:rPr lang="en-US" sz="1200" kern="1200" baseline="0" dirty="0" smtClean="0">
                <a:solidFill>
                  <a:schemeClr val="tx1"/>
                </a:solidFill>
                <a:latin typeface="+mn-lt"/>
                <a:ea typeface="+mn-ea"/>
                <a:cs typeface="+mn-cs"/>
              </a:rPr>
              <a:t> regional differences (</a:t>
            </a:r>
            <a:r>
              <a:rPr lang="en-US" sz="1200" kern="1200" baseline="0" dirty="0" err="1" smtClean="0">
                <a:solidFill>
                  <a:schemeClr val="tx1"/>
                </a:solidFill>
                <a:latin typeface="+mn-lt"/>
                <a:ea typeface="+mn-ea"/>
                <a:cs typeface="+mn-cs"/>
              </a:rPr>
              <a:t>meteo</a:t>
            </a:r>
            <a:r>
              <a:rPr lang="en-US" sz="1200" kern="1200" baseline="0" dirty="0" smtClean="0">
                <a:solidFill>
                  <a:schemeClr val="tx1"/>
                </a:solidFill>
                <a:latin typeface="+mn-lt"/>
                <a:ea typeface="+mn-ea"/>
                <a:cs typeface="+mn-cs"/>
              </a:rPr>
              <a:t>, NAF). MM higher in summer. </a:t>
            </a:r>
            <a:endParaRPr lang="es-ES" dirty="0"/>
          </a:p>
        </p:txBody>
      </p:sp>
      <p:sp>
        <p:nvSpPr>
          <p:cNvPr id="4" name="3 Marcador de número de diapositiva"/>
          <p:cNvSpPr>
            <a:spLocks noGrp="1"/>
          </p:cNvSpPr>
          <p:nvPr>
            <p:ph type="sldNum" sz="quarter" idx="10"/>
          </p:nvPr>
        </p:nvSpPr>
        <p:spPr/>
        <p:txBody>
          <a:bodyPr/>
          <a:lstStyle/>
          <a:p>
            <a:fld id="{DA44E714-1E1B-4509-B5B0-A7337F46F290}" type="slidenum">
              <a:rPr lang="es-ES" smtClean="0"/>
              <a:pPr/>
              <a:t>5</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A44E714-1E1B-4509-B5B0-A7337F46F290}" type="slidenum">
              <a:rPr lang="es-ES" smtClean="0"/>
              <a:pPr/>
              <a:t>7</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A44E714-1E1B-4509-B5B0-A7337F46F290}" type="slidenum">
              <a:rPr lang="es-ES" smtClean="0"/>
              <a:pPr/>
              <a:t>8</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A44E714-1E1B-4509-B5B0-A7337F46F290}" type="slidenum">
              <a:rPr lang="es-ES" smtClean="0"/>
              <a:pPr/>
              <a:t>9</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285750" indent="-285750">
              <a:buFontTx/>
              <a:buChar char="-"/>
            </a:pPr>
            <a:r>
              <a:rPr lang="en-US" dirty="0" smtClean="0"/>
              <a:t>Traffic (70-90% is local); the highest in BCN (traffic density)</a:t>
            </a:r>
          </a:p>
          <a:p>
            <a:r>
              <a:rPr lang="en-US" dirty="0" smtClean="0"/>
              <a:t>Less is R+H</a:t>
            </a:r>
          </a:p>
          <a:p>
            <a:r>
              <a:rPr lang="en-US" dirty="0" smtClean="0"/>
              <a:t>W/S = 1 (FR, CH, DE); 2 (BCN); 4 (NL)</a:t>
            </a:r>
          </a:p>
          <a:p>
            <a:pPr marL="285750" indent="-285750">
              <a:buFontTx/>
              <a:buChar char="-"/>
            </a:pPr>
            <a:r>
              <a:rPr lang="en-US" dirty="0" smtClean="0"/>
              <a:t>NSA has an important local contribution</a:t>
            </a:r>
          </a:p>
          <a:p>
            <a:r>
              <a:rPr lang="en-US" dirty="0" smtClean="0"/>
              <a:t>(especially FR and ES: </a:t>
            </a:r>
            <a:r>
              <a:rPr lang="en-US" dirty="0" err="1" smtClean="0"/>
              <a:t>NOx</a:t>
            </a:r>
            <a:r>
              <a:rPr lang="en-US" dirty="0" smtClean="0"/>
              <a:t> + NH3; traffic, shipping)</a:t>
            </a:r>
          </a:p>
          <a:p>
            <a:r>
              <a:rPr lang="en-US" dirty="0" smtClean="0"/>
              <a:t>NSA is mostly regional in NL, DE, and CH (NH3 agriculture,</a:t>
            </a:r>
          </a:p>
          <a:p>
            <a:r>
              <a:rPr lang="en-US" dirty="0" err="1" smtClean="0"/>
              <a:t>NOx</a:t>
            </a:r>
            <a:r>
              <a:rPr lang="en-US" dirty="0" smtClean="0"/>
              <a:t>: road-maritime, industry): highest local and R+H NSA in</a:t>
            </a:r>
          </a:p>
          <a:p>
            <a:r>
              <a:rPr lang="en-US" dirty="0" smtClean="0"/>
              <a:t>The Netherland (NH3 sufficient to stabilize nitrate after sulfate)</a:t>
            </a:r>
          </a:p>
          <a:p>
            <a:pPr marL="285750" indent="-285750">
              <a:buFontTx/>
              <a:buChar char="-"/>
            </a:pPr>
            <a:r>
              <a:rPr lang="en-US" dirty="0" smtClean="0"/>
              <a:t>SSA is mostly regional. Highest regional increment in ES (</a:t>
            </a:r>
            <a:r>
              <a:rPr lang="en-US" dirty="0" err="1" smtClean="0"/>
              <a:t>openair</a:t>
            </a:r>
            <a:r>
              <a:rPr lang="en-US" dirty="0" smtClean="0"/>
              <a:t>:</a:t>
            </a:r>
          </a:p>
          <a:p>
            <a:r>
              <a:rPr lang="en-US" dirty="0" smtClean="0"/>
              <a:t>Ships+NH3. R+H SSA &gt; summer, but local SSA without seasonal cycle.</a:t>
            </a:r>
          </a:p>
          <a:p>
            <a:pPr marL="285750" indent="-285750">
              <a:buFontTx/>
              <a:buChar char="-"/>
            </a:pPr>
            <a:r>
              <a:rPr lang="en-US" dirty="0" smtClean="0"/>
              <a:t>So: SIA R+H very important in all countries (so I present DE also)</a:t>
            </a:r>
          </a:p>
          <a:p>
            <a:pPr marL="285750" indent="-285750">
              <a:buFontTx/>
              <a:buChar char="-"/>
            </a:pPr>
            <a:r>
              <a:rPr lang="en-US" dirty="0" smtClean="0"/>
              <a:t>In all countries R+H mineral &gt; local and R+H mineral &gt; summer (dry,</a:t>
            </a:r>
          </a:p>
          <a:p>
            <a:r>
              <a:rPr lang="en-US" dirty="0" err="1" smtClean="0"/>
              <a:t>resuspension</a:t>
            </a:r>
            <a:r>
              <a:rPr lang="en-US" dirty="0" smtClean="0"/>
              <a:t>, dust)</a:t>
            </a:r>
          </a:p>
          <a:p>
            <a:endParaRPr lang="en-US" dirty="0" smtClean="0"/>
          </a:p>
          <a:p>
            <a:pPr marL="285750" indent="-285750">
              <a:buFontTx/>
              <a:buChar char="-"/>
            </a:pPr>
            <a:r>
              <a:rPr lang="en-US" dirty="0" smtClean="0"/>
              <a:t>BB is local and regional and much higher in winter;</a:t>
            </a:r>
          </a:p>
          <a:p>
            <a:pPr marL="285750" indent="-285750">
              <a:buFontTx/>
              <a:buChar char="-"/>
            </a:pPr>
            <a:r>
              <a:rPr lang="en-US" dirty="0" smtClean="0"/>
              <a:t>V-Ni more important in Spain in summer</a:t>
            </a:r>
          </a:p>
          <a:p>
            <a:pPr marL="285750" indent="-285750">
              <a:buFontTx/>
              <a:buChar char="-"/>
            </a:pPr>
            <a:endParaRPr lang="en-US" dirty="0" smtClean="0"/>
          </a:p>
          <a:p>
            <a:r>
              <a:rPr lang="en-US" dirty="0" smtClean="0"/>
              <a:t>Extra sources: NATURAL in FR (&gt; summer)</a:t>
            </a:r>
          </a:p>
          <a:p>
            <a:r>
              <a:rPr lang="en-US" dirty="0" smtClean="0"/>
              <a:t>Germany: more important: Coal (Winter: air mass); and </a:t>
            </a:r>
            <a:r>
              <a:rPr lang="en-US" dirty="0" err="1" smtClean="0"/>
              <a:t>photochem</a:t>
            </a:r>
            <a:endParaRPr lang="en-US" dirty="0" smtClean="0"/>
          </a:p>
          <a:p>
            <a:r>
              <a:rPr lang="en-US" dirty="0" smtClean="0"/>
              <a:t>(mixed OM+SSA) much higher in summer (related with SIA) un </a:t>
            </a:r>
            <a:r>
              <a:rPr lang="en-US" dirty="0" err="1" smtClean="0"/>
              <a:t>poco</a:t>
            </a:r>
            <a:r>
              <a:rPr lang="en-US" dirty="0" smtClean="0"/>
              <a:t>.</a:t>
            </a:r>
          </a:p>
          <a:p>
            <a:endParaRPr lang="es-ES" dirty="0"/>
          </a:p>
        </p:txBody>
      </p:sp>
      <p:sp>
        <p:nvSpPr>
          <p:cNvPr id="4" name="3 Marcador de número de diapositiva"/>
          <p:cNvSpPr>
            <a:spLocks noGrp="1"/>
          </p:cNvSpPr>
          <p:nvPr>
            <p:ph type="sldNum" sz="quarter" idx="10"/>
          </p:nvPr>
        </p:nvSpPr>
        <p:spPr/>
        <p:txBody>
          <a:bodyPr/>
          <a:lstStyle/>
          <a:p>
            <a:fld id="{DA44E714-1E1B-4509-B5B0-A7337F46F290}" type="slidenum">
              <a:rPr lang="es-ES" smtClean="0"/>
              <a:pPr/>
              <a:t>10</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285750" indent="-285750">
              <a:buFontTx/>
              <a:buChar char="-"/>
            </a:pPr>
            <a:r>
              <a:rPr lang="en-US" dirty="0" smtClean="0"/>
              <a:t>Majority of PM is </a:t>
            </a:r>
            <a:r>
              <a:rPr lang="en-US" dirty="0" err="1" smtClean="0"/>
              <a:t>regional+H</a:t>
            </a:r>
            <a:r>
              <a:rPr lang="en-US" dirty="0" smtClean="0"/>
              <a:t>. </a:t>
            </a:r>
            <a:r>
              <a:rPr lang="en-US" sz="1200" kern="1200" dirty="0" smtClean="0">
                <a:solidFill>
                  <a:schemeClr val="tx1"/>
                </a:solidFill>
                <a:latin typeface="+mn-lt"/>
                <a:ea typeface="+mn-ea"/>
                <a:cs typeface="+mn-cs"/>
              </a:rPr>
              <a:t>Sum of the annual natural and anthropogenic PM regional increments in all countries were higher compared to the urban increments, therefore confirming the statement of the 2016 LRTAP Assessment Report about the importance of long range air pollution, even in urban areas</a:t>
            </a:r>
            <a:endParaRPr lang="en-US" dirty="0" smtClean="0"/>
          </a:p>
          <a:p>
            <a:pPr marL="285750" indent="-285750">
              <a:buFontTx/>
              <a:buChar char="-"/>
            </a:pPr>
            <a:r>
              <a:rPr lang="en-US" dirty="0" smtClean="0"/>
              <a:t>Local (30%)</a:t>
            </a:r>
          </a:p>
          <a:p>
            <a:pPr marL="285750" indent="-285750">
              <a:buFontTx/>
              <a:buChar char="-"/>
            </a:pPr>
            <a:r>
              <a:rPr lang="en-US" dirty="0" smtClean="0"/>
              <a:t>Confirming CLRTAP statement</a:t>
            </a:r>
          </a:p>
          <a:p>
            <a:pPr marL="285750" indent="-285750">
              <a:buFontTx/>
              <a:buChar char="-"/>
            </a:pPr>
            <a:r>
              <a:rPr lang="en-US" dirty="0" smtClean="0"/>
              <a:t>R+H </a:t>
            </a:r>
            <a:r>
              <a:rPr lang="en-US" dirty="0" err="1" smtClean="0"/>
              <a:t>anthr</a:t>
            </a:r>
            <a:r>
              <a:rPr lang="en-US" dirty="0" smtClean="0"/>
              <a:t>. Higher than natural in</a:t>
            </a:r>
          </a:p>
          <a:p>
            <a:r>
              <a:rPr lang="en-US" dirty="0" smtClean="0"/>
              <a:t>NL, DE, CH</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DA44E714-1E1B-4509-B5B0-A7337F46F290}" type="slidenum">
              <a:rPr lang="es-ES" smtClean="0"/>
              <a:pPr/>
              <a:t>11</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285750" indent="-285750">
              <a:buFontTx/>
              <a:buChar char="-"/>
            </a:pPr>
            <a:r>
              <a:rPr lang="en-US" dirty="0" smtClean="0"/>
              <a:t>PM winter &gt;&gt; summer (NL, DE, CH) (exception</a:t>
            </a:r>
          </a:p>
          <a:p>
            <a:r>
              <a:rPr lang="en-US" dirty="0" smtClean="0"/>
              <a:t>ES and FR)</a:t>
            </a:r>
          </a:p>
          <a:p>
            <a:pPr marL="285750" indent="-285750">
              <a:buFontTx/>
              <a:buChar char="-"/>
            </a:pPr>
            <a:r>
              <a:rPr lang="en-US" dirty="0" smtClean="0"/>
              <a:t>Local &gt; winter (exception DE); less dispersion</a:t>
            </a:r>
          </a:p>
          <a:p>
            <a:pPr marL="285750" indent="-285750">
              <a:buFontTx/>
              <a:buChar char="-"/>
            </a:pPr>
            <a:r>
              <a:rPr lang="en-US" dirty="0" smtClean="0"/>
              <a:t>R+H natural &gt; summer (SS, MM) (exception</a:t>
            </a:r>
          </a:p>
          <a:p>
            <a:r>
              <a:rPr lang="en-US" dirty="0" smtClean="0"/>
              <a:t>NL because of SS</a:t>
            </a:r>
          </a:p>
          <a:p>
            <a:pPr marL="285750" indent="-285750">
              <a:buFontTx/>
              <a:buChar char="-"/>
            </a:pPr>
            <a:r>
              <a:rPr lang="en-US" dirty="0" smtClean="0"/>
              <a:t>R+H </a:t>
            </a:r>
            <a:r>
              <a:rPr lang="en-US" dirty="0" err="1" smtClean="0"/>
              <a:t>anthr</a:t>
            </a:r>
            <a:r>
              <a:rPr lang="en-US" dirty="0" smtClean="0"/>
              <a:t> &gt; winter (BB, NSA) (exception</a:t>
            </a:r>
          </a:p>
          <a:p>
            <a:r>
              <a:rPr lang="en-US" dirty="0" smtClean="0"/>
              <a:t>ES because of SSA and V-Ni in summer)</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DA44E714-1E1B-4509-B5B0-A7337F46F290}" type="slidenum">
              <a:rPr lang="es-ES" smtClean="0"/>
              <a:pPr/>
              <a:t>12</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BC815DB-97EA-4625-811C-E821A86D4F5E}" type="datetimeFigureOut">
              <a:rPr lang="es-ES" smtClean="0"/>
              <a:pPr/>
              <a:t>08/05/2019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D7CE2AE-887C-4D1B-802B-E3B5E9C36CB8}"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815DB-97EA-4625-811C-E821A86D4F5E}" type="datetimeFigureOut">
              <a:rPr lang="es-ES" smtClean="0"/>
              <a:pPr/>
              <a:t>08/05/2019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CE2AE-887C-4D1B-802B-E3B5E9C36CB8}"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3.emf"/><Relationship Id="rId18" Type="http://schemas.openxmlformats.org/officeDocument/2006/relationships/image" Target="../media/image48.emf"/><Relationship Id="rId3" Type="http://schemas.openxmlformats.org/officeDocument/2006/relationships/image" Target="../media/image2.emf"/><Relationship Id="rId21" Type="http://schemas.openxmlformats.org/officeDocument/2006/relationships/image" Target="../media/image51.emf"/><Relationship Id="rId7" Type="http://schemas.openxmlformats.org/officeDocument/2006/relationships/image" Target="../media/image37.emf"/><Relationship Id="rId12" Type="http://schemas.openxmlformats.org/officeDocument/2006/relationships/image" Target="../media/image42.emf"/><Relationship Id="rId17" Type="http://schemas.openxmlformats.org/officeDocument/2006/relationships/image" Target="../media/image47.emf"/><Relationship Id="rId2" Type="http://schemas.openxmlformats.org/officeDocument/2006/relationships/notesSlide" Target="../notesSlides/notesSlide5.xml"/><Relationship Id="rId16" Type="http://schemas.openxmlformats.org/officeDocument/2006/relationships/image" Target="../media/image46.emf"/><Relationship Id="rId20"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35.emf"/><Relationship Id="rId15" Type="http://schemas.openxmlformats.org/officeDocument/2006/relationships/image" Target="../media/image45.emf"/><Relationship Id="rId10" Type="http://schemas.openxmlformats.org/officeDocument/2006/relationships/image" Target="../media/image40.emf"/><Relationship Id="rId19" Type="http://schemas.openxmlformats.org/officeDocument/2006/relationships/image" Target="../media/image49.emf"/><Relationship Id="rId4" Type="http://schemas.openxmlformats.org/officeDocument/2006/relationships/image" Target="../media/image34.emf"/><Relationship Id="rId9" Type="http://schemas.openxmlformats.org/officeDocument/2006/relationships/image" Target="../media/image39.emf"/><Relationship Id="rId14" Type="http://schemas.openxmlformats.org/officeDocument/2006/relationships/image" Target="../media/image44.emf"/><Relationship Id="rId22" Type="http://schemas.openxmlformats.org/officeDocument/2006/relationships/image" Target="../media/image52.emf"/></Relationships>
</file>

<file path=ppt/slides/_rels/slide1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2.emf"/><Relationship Id="rId7" Type="http://schemas.openxmlformats.org/officeDocument/2006/relationships/image" Target="../media/image5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 Id="rId9" Type="http://schemas.openxmlformats.org/officeDocument/2006/relationships/image" Target="../media/image58.emf"/></Relationships>
</file>

<file path=ppt/slides/_rels/slide12.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emf"/><Relationship Id="rId3" Type="http://schemas.openxmlformats.org/officeDocument/2006/relationships/image" Target="../media/image2.emf"/><Relationship Id="rId7" Type="http://schemas.openxmlformats.org/officeDocument/2006/relationships/image" Target="../media/image61.emf"/><Relationship Id="rId12" Type="http://schemas.openxmlformats.org/officeDocument/2006/relationships/image" Target="../media/image6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emf"/><Relationship Id="rId11" Type="http://schemas.openxmlformats.org/officeDocument/2006/relationships/image" Target="../media/image65.emf"/><Relationship Id="rId5" Type="http://schemas.openxmlformats.org/officeDocument/2006/relationships/image" Target="../media/image59.emf"/><Relationship Id="rId10" Type="http://schemas.openxmlformats.org/officeDocument/2006/relationships/image" Target="../media/image64.emf"/><Relationship Id="rId4" Type="http://schemas.openxmlformats.org/officeDocument/2006/relationships/image" Target="../media/image53.emf"/><Relationship Id="rId9" Type="http://schemas.openxmlformats.org/officeDocument/2006/relationships/image" Target="../media/image63.emf"/><Relationship Id="rId14" Type="http://schemas.openxmlformats.org/officeDocument/2006/relationships/image" Target="../media/image6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78.emf"/><Relationship Id="rId18" Type="http://schemas.openxmlformats.org/officeDocument/2006/relationships/image" Target="../media/image83.emf"/><Relationship Id="rId3" Type="http://schemas.openxmlformats.org/officeDocument/2006/relationships/image" Target="../media/image36.emf"/><Relationship Id="rId7" Type="http://schemas.openxmlformats.org/officeDocument/2006/relationships/image" Target="../media/image72.emf"/><Relationship Id="rId12" Type="http://schemas.openxmlformats.org/officeDocument/2006/relationships/image" Target="../media/image77.emf"/><Relationship Id="rId17" Type="http://schemas.openxmlformats.org/officeDocument/2006/relationships/image" Target="../media/image82.emf"/><Relationship Id="rId2" Type="http://schemas.openxmlformats.org/officeDocument/2006/relationships/image" Target="../media/image2.emf"/><Relationship Id="rId16"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71.emf"/><Relationship Id="rId11" Type="http://schemas.openxmlformats.org/officeDocument/2006/relationships/image" Target="../media/image76.emf"/><Relationship Id="rId5" Type="http://schemas.openxmlformats.org/officeDocument/2006/relationships/image" Target="../media/image70.emf"/><Relationship Id="rId15" Type="http://schemas.openxmlformats.org/officeDocument/2006/relationships/image" Target="../media/image80.emf"/><Relationship Id="rId10" Type="http://schemas.openxmlformats.org/officeDocument/2006/relationships/image" Target="../media/image75.emf"/><Relationship Id="rId19" Type="http://schemas.openxmlformats.org/officeDocument/2006/relationships/image" Target="../media/image84.emf"/><Relationship Id="rId4" Type="http://schemas.openxmlformats.org/officeDocument/2006/relationships/image" Target="../media/image69.emf"/><Relationship Id="rId9" Type="http://schemas.openxmlformats.org/officeDocument/2006/relationships/image" Target="../media/image74.emf"/><Relationship Id="rId14" Type="http://schemas.openxmlformats.org/officeDocument/2006/relationships/image" Target="../media/image79.emf"/></Relationships>
</file>

<file path=ppt/slides/_rels/slide19.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image" Target="../media/image94.emf"/><Relationship Id="rId18" Type="http://schemas.openxmlformats.org/officeDocument/2006/relationships/image" Target="../media/image99.emf"/><Relationship Id="rId3" Type="http://schemas.openxmlformats.org/officeDocument/2006/relationships/image" Target="../media/image36.emf"/><Relationship Id="rId7" Type="http://schemas.openxmlformats.org/officeDocument/2006/relationships/image" Target="../media/image88.emf"/><Relationship Id="rId12" Type="http://schemas.openxmlformats.org/officeDocument/2006/relationships/image" Target="../media/image93.emf"/><Relationship Id="rId17" Type="http://schemas.openxmlformats.org/officeDocument/2006/relationships/image" Target="../media/image98.emf"/><Relationship Id="rId2" Type="http://schemas.openxmlformats.org/officeDocument/2006/relationships/image" Target="../media/image2.emf"/><Relationship Id="rId16" Type="http://schemas.openxmlformats.org/officeDocument/2006/relationships/image" Target="../media/image97.emf"/><Relationship Id="rId1" Type="http://schemas.openxmlformats.org/officeDocument/2006/relationships/slideLayout" Target="../slideLayouts/slideLayout2.xml"/><Relationship Id="rId6" Type="http://schemas.openxmlformats.org/officeDocument/2006/relationships/image" Target="../media/image87.emf"/><Relationship Id="rId11" Type="http://schemas.openxmlformats.org/officeDocument/2006/relationships/image" Target="../media/image92.emf"/><Relationship Id="rId5" Type="http://schemas.openxmlformats.org/officeDocument/2006/relationships/image" Target="../media/image86.emf"/><Relationship Id="rId15" Type="http://schemas.openxmlformats.org/officeDocument/2006/relationships/image" Target="../media/image96.emf"/><Relationship Id="rId10" Type="http://schemas.openxmlformats.org/officeDocument/2006/relationships/image" Target="../media/image91.emf"/><Relationship Id="rId19" Type="http://schemas.openxmlformats.org/officeDocument/2006/relationships/image" Target="../media/image100.emf"/><Relationship Id="rId4" Type="http://schemas.openxmlformats.org/officeDocument/2006/relationships/image" Target="../media/image85.emf"/><Relationship Id="rId9" Type="http://schemas.openxmlformats.org/officeDocument/2006/relationships/image" Target="../media/image90.emf"/><Relationship Id="rId14" Type="http://schemas.openxmlformats.org/officeDocument/2006/relationships/image" Target="../media/image95.emf"/></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emf"/></Relationships>
</file>

<file path=ppt/slides/_rels/slide20.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png"/><Relationship Id="rId18" Type="http://schemas.openxmlformats.org/officeDocument/2006/relationships/image" Target="../media/image25.emf"/><Relationship Id="rId3" Type="http://schemas.openxmlformats.org/officeDocument/2006/relationships/image" Target="../media/image2.emf"/><Relationship Id="rId7" Type="http://schemas.openxmlformats.org/officeDocument/2006/relationships/image" Target="../media/image14.emf"/><Relationship Id="rId12" Type="http://schemas.openxmlformats.org/officeDocument/2006/relationships/image" Target="../media/image19.emf"/><Relationship Id="rId17" Type="http://schemas.openxmlformats.org/officeDocument/2006/relationships/image" Target="../media/image24.emf"/><Relationship Id="rId2" Type="http://schemas.openxmlformats.org/officeDocument/2006/relationships/notesSlide" Target="../notesSlides/notesSlide1.xml"/><Relationship Id="rId16"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5" Type="http://schemas.openxmlformats.org/officeDocument/2006/relationships/image" Target="../media/image2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0.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emf"/><Relationship Id="rId7"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emf"/><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6.emf"/><Relationship Id="rId9"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p:cNvSpPr/>
          <p:nvPr/>
        </p:nvSpPr>
        <p:spPr>
          <a:xfrm>
            <a:off x="2414628" y="1595901"/>
            <a:ext cx="3575000" cy="3559408"/>
          </a:xfrm>
          <a:prstGeom prst="ellipse">
            <a:avLst/>
          </a:prstGeom>
          <a:solidFill>
            <a:schemeClr val="bg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5 CuadroTexto"/>
          <p:cNvSpPr txBox="1"/>
          <p:nvPr/>
        </p:nvSpPr>
        <p:spPr>
          <a:xfrm>
            <a:off x="152400" y="152400"/>
            <a:ext cx="9144000" cy="5355312"/>
          </a:xfrm>
          <a:prstGeom prst="rect">
            <a:avLst/>
          </a:prstGeom>
          <a:noFill/>
        </p:spPr>
        <p:txBody>
          <a:bodyPr wrap="square" rtlCol="0">
            <a:spAutoFit/>
          </a:bodyP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s-ES" dirty="0"/>
          </a:p>
          <a:p>
            <a:pPr algn="ctr"/>
            <a:r>
              <a:rPr lang="en-US" dirty="0"/>
              <a:t>Marco </a:t>
            </a:r>
            <a:r>
              <a:rPr lang="en-US" dirty="0" err="1"/>
              <a:t>Pandolfi</a:t>
            </a:r>
            <a:r>
              <a:rPr lang="en-US" dirty="0"/>
              <a:t> </a:t>
            </a:r>
            <a:r>
              <a:rPr lang="en-US" baseline="30000" dirty="0"/>
              <a:t>a,</a:t>
            </a:r>
            <a:r>
              <a:rPr lang="en-US" dirty="0"/>
              <a:t>*, Dennis </a:t>
            </a:r>
            <a:r>
              <a:rPr lang="en-US" dirty="0" err="1"/>
              <a:t>Mooibroek</a:t>
            </a:r>
            <a:r>
              <a:rPr lang="en-US" dirty="0"/>
              <a:t> </a:t>
            </a:r>
            <a:r>
              <a:rPr lang="en-US" baseline="30000" dirty="0"/>
              <a:t>b</a:t>
            </a:r>
            <a:r>
              <a:rPr lang="en-US" dirty="0"/>
              <a:t>, Dominik van </a:t>
            </a:r>
            <a:r>
              <a:rPr lang="en-US" dirty="0" err="1"/>
              <a:t>Pinxteren</a:t>
            </a:r>
            <a:r>
              <a:rPr lang="en-US" dirty="0"/>
              <a:t> </a:t>
            </a:r>
            <a:r>
              <a:rPr lang="en-US" baseline="30000" dirty="0"/>
              <a:t>c</a:t>
            </a:r>
            <a:r>
              <a:rPr lang="en-US" dirty="0"/>
              <a:t>, Xavier </a:t>
            </a:r>
            <a:r>
              <a:rPr lang="en-US" dirty="0" err="1"/>
              <a:t>Querol</a:t>
            </a:r>
            <a:r>
              <a:rPr lang="en-US" dirty="0"/>
              <a:t> </a:t>
            </a:r>
            <a:r>
              <a:rPr lang="en-US" baseline="30000" dirty="0"/>
              <a:t>a</a:t>
            </a:r>
            <a:r>
              <a:rPr lang="en-US" dirty="0"/>
              <a:t>, Philip </a:t>
            </a:r>
            <a:r>
              <a:rPr lang="en-US" dirty="0" err="1"/>
              <a:t>Hopke</a:t>
            </a:r>
            <a:r>
              <a:rPr lang="en-US" dirty="0"/>
              <a:t> </a:t>
            </a:r>
            <a:r>
              <a:rPr lang="en-US" baseline="30000" dirty="0"/>
              <a:t>d</a:t>
            </a:r>
            <a:r>
              <a:rPr lang="en-US" dirty="0"/>
              <a:t>, Andrés </a:t>
            </a:r>
            <a:r>
              <a:rPr lang="en-US" dirty="0" err="1"/>
              <a:t>Alastuey</a:t>
            </a:r>
            <a:r>
              <a:rPr lang="en-US" dirty="0"/>
              <a:t> </a:t>
            </a:r>
            <a:r>
              <a:rPr lang="en-US" baseline="30000" dirty="0"/>
              <a:t>a</a:t>
            </a:r>
            <a:r>
              <a:rPr lang="en-US" dirty="0"/>
              <a:t>, Olivier </a:t>
            </a:r>
            <a:r>
              <a:rPr lang="en-US" dirty="0" err="1"/>
              <a:t>Favez</a:t>
            </a:r>
            <a:r>
              <a:rPr lang="en-US" dirty="0"/>
              <a:t> </a:t>
            </a:r>
            <a:r>
              <a:rPr lang="en-US" baseline="30000" dirty="0"/>
              <a:t>e</a:t>
            </a:r>
            <a:r>
              <a:rPr lang="en-US" dirty="0"/>
              <a:t>, Christoph </a:t>
            </a:r>
            <a:r>
              <a:rPr lang="en-US" dirty="0" err="1"/>
              <a:t>Hueglin</a:t>
            </a:r>
            <a:r>
              <a:rPr lang="en-US" dirty="0"/>
              <a:t> </a:t>
            </a:r>
            <a:r>
              <a:rPr lang="en-US" baseline="30000" dirty="0"/>
              <a:t>f</a:t>
            </a:r>
            <a:r>
              <a:rPr lang="en-US" dirty="0"/>
              <a:t>, Esperanza </a:t>
            </a:r>
            <a:r>
              <a:rPr lang="en-US" dirty="0" err="1"/>
              <a:t>Perdrix</a:t>
            </a:r>
            <a:r>
              <a:rPr lang="en-US" dirty="0"/>
              <a:t> </a:t>
            </a:r>
            <a:r>
              <a:rPr lang="en-US" baseline="30000" dirty="0"/>
              <a:t>g</a:t>
            </a:r>
            <a:r>
              <a:rPr lang="en-US" dirty="0"/>
              <a:t>, </a:t>
            </a:r>
            <a:r>
              <a:rPr lang="en-US" dirty="0" err="1"/>
              <a:t>Véronique</a:t>
            </a:r>
            <a:r>
              <a:rPr lang="en-US" dirty="0"/>
              <a:t> </a:t>
            </a:r>
            <a:r>
              <a:rPr lang="en-US" dirty="0" err="1"/>
              <a:t>Riffault</a:t>
            </a:r>
            <a:r>
              <a:rPr lang="en-US" dirty="0"/>
              <a:t> </a:t>
            </a:r>
            <a:r>
              <a:rPr lang="en-US" baseline="30000" dirty="0"/>
              <a:t>g</a:t>
            </a:r>
            <a:r>
              <a:rPr lang="en-US" dirty="0"/>
              <a:t>, </a:t>
            </a:r>
            <a:r>
              <a:rPr lang="en-US" dirty="0" err="1"/>
              <a:t>Stéphane</a:t>
            </a:r>
            <a:r>
              <a:rPr lang="en-US" dirty="0"/>
              <a:t> </a:t>
            </a:r>
            <a:r>
              <a:rPr lang="en-US" dirty="0" err="1"/>
              <a:t>Sauvage</a:t>
            </a:r>
            <a:r>
              <a:rPr lang="en-US" dirty="0"/>
              <a:t> </a:t>
            </a:r>
            <a:r>
              <a:rPr lang="en-US" baseline="30000" dirty="0"/>
              <a:t>g</a:t>
            </a:r>
            <a:r>
              <a:rPr lang="en-US" dirty="0"/>
              <a:t>, Eric van der </a:t>
            </a:r>
            <a:r>
              <a:rPr lang="en-US" dirty="0" err="1"/>
              <a:t>Swaluw</a:t>
            </a:r>
            <a:r>
              <a:rPr lang="en-US" dirty="0"/>
              <a:t> </a:t>
            </a:r>
            <a:r>
              <a:rPr lang="en-US" baseline="30000" dirty="0"/>
              <a:t>b</a:t>
            </a:r>
            <a:r>
              <a:rPr lang="en-US" dirty="0"/>
              <a:t>, Oksana </a:t>
            </a:r>
            <a:r>
              <a:rPr lang="en-US" dirty="0" err="1"/>
              <a:t>Tarasova</a:t>
            </a:r>
            <a:r>
              <a:rPr lang="en-US" dirty="0"/>
              <a:t> </a:t>
            </a:r>
            <a:r>
              <a:rPr lang="en-US" baseline="30000" dirty="0"/>
              <a:t>h</a:t>
            </a:r>
            <a:r>
              <a:rPr lang="en-US" dirty="0"/>
              <a:t>, and Augustin Colette </a:t>
            </a:r>
            <a:r>
              <a:rPr lang="en-US" baseline="30000" dirty="0" smtClean="0"/>
              <a:t>e</a:t>
            </a:r>
          </a:p>
          <a:p>
            <a:pPr algn="ctr"/>
            <a:r>
              <a:rPr lang="en-US" dirty="0" smtClean="0"/>
              <a:t> </a:t>
            </a:r>
            <a:endParaRPr lang="es-ES" dirty="0" smtClean="0"/>
          </a:p>
          <a:p>
            <a:pPr algn="ctr"/>
            <a:r>
              <a:rPr lang="en-US" sz="1200" baseline="30000" dirty="0"/>
              <a:t>a</a:t>
            </a:r>
            <a:r>
              <a:rPr lang="en-US" sz="1200" dirty="0"/>
              <a:t> Institute of Environmental Analysis and Water Research (IDAEA-CSIC), c/ Jordi-Girona 18-26, Barcelona, Spain</a:t>
            </a:r>
            <a:endParaRPr lang="es-ES" sz="1200" dirty="0"/>
          </a:p>
          <a:p>
            <a:pPr algn="ctr"/>
            <a:r>
              <a:rPr lang="en-US" sz="1200" baseline="30000" dirty="0"/>
              <a:t>b</a:t>
            </a:r>
            <a:r>
              <a:rPr lang="en-US" sz="1200" dirty="0"/>
              <a:t> Centre for Environmental Monitoring, National Institute of Public Health and the Environment (RIVM), A. van </a:t>
            </a:r>
            <a:r>
              <a:rPr lang="en-US" sz="1200" dirty="0" err="1"/>
              <a:t>Leeuwenhoeklaan</a:t>
            </a:r>
            <a:r>
              <a:rPr lang="en-US" sz="1200" dirty="0"/>
              <a:t> 9, P.O. Box 1, 3720 BA, </a:t>
            </a:r>
            <a:r>
              <a:rPr lang="en-US" sz="1200" dirty="0" err="1"/>
              <a:t>Bilthoven</a:t>
            </a:r>
            <a:r>
              <a:rPr lang="en-US" sz="1200" dirty="0"/>
              <a:t>, The Netherlands</a:t>
            </a:r>
            <a:r>
              <a:rPr lang="en-US" sz="1200" baseline="30000" dirty="0"/>
              <a:t> </a:t>
            </a:r>
            <a:endParaRPr lang="es-ES" sz="1200" dirty="0"/>
          </a:p>
          <a:p>
            <a:pPr algn="ctr"/>
            <a:r>
              <a:rPr lang="en-US" sz="1200" baseline="30000" dirty="0"/>
              <a:t>c</a:t>
            </a:r>
            <a:r>
              <a:rPr lang="en-US" sz="1200" dirty="0"/>
              <a:t> Leibniz Institute for Tropospheric Research (TROPOS), Atmospheric Chemistry Department (ACD), </a:t>
            </a:r>
            <a:r>
              <a:rPr lang="en-US" sz="1200" dirty="0" err="1"/>
              <a:t>Permoserstr</a:t>
            </a:r>
            <a:r>
              <a:rPr lang="en-US" sz="1200" dirty="0"/>
              <a:t>. 15, 04318 Leipzig, Germany</a:t>
            </a:r>
            <a:endParaRPr lang="es-ES" sz="1200" dirty="0"/>
          </a:p>
          <a:p>
            <a:pPr algn="ctr"/>
            <a:r>
              <a:rPr lang="en-US" sz="1200" baseline="30000" dirty="0"/>
              <a:t>d</a:t>
            </a:r>
            <a:r>
              <a:rPr lang="en-US" sz="1200" dirty="0"/>
              <a:t> Center for Air Resources Engineering and Science, Clarkson University, Potsdam, NY, USA</a:t>
            </a:r>
            <a:endParaRPr lang="es-ES" sz="1200" dirty="0"/>
          </a:p>
          <a:p>
            <a:pPr algn="ctr"/>
            <a:r>
              <a:rPr lang="en-US" sz="1200" baseline="30000" dirty="0"/>
              <a:t>e</a:t>
            </a:r>
            <a:r>
              <a:rPr lang="en-US" sz="1200" dirty="0"/>
              <a:t> National Institute for Industrial Environment and Risks (INERIS), </a:t>
            </a:r>
            <a:r>
              <a:rPr lang="en-US" sz="1200" dirty="0" err="1"/>
              <a:t>Verneuil-en-Halatte</a:t>
            </a:r>
            <a:r>
              <a:rPr lang="en-US" sz="1200" dirty="0"/>
              <a:t>, 60550, France</a:t>
            </a:r>
            <a:endParaRPr lang="es-ES" sz="1200" dirty="0"/>
          </a:p>
          <a:p>
            <a:pPr algn="ctr"/>
            <a:r>
              <a:rPr lang="en-US" sz="1200" baseline="30000" dirty="0"/>
              <a:t>f</a:t>
            </a:r>
            <a:r>
              <a:rPr lang="en-US" sz="1200" dirty="0"/>
              <a:t> </a:t>
            </a:r>
            <a:r>
              <a:rPr lang="en-US" sz="1200" dirty="0" err="1"/>
              <a:t>Empa</a:t>
            </a:r>
            <a:r>
              <a:rPr lang="en-US" sz="1200" dirty="0"/>
              <a:t>, Swiss Federal Laboratories for Materials Science and Technology, 8600 </a:t>
            </a:r>
            <a:r>
              <a:rPr lang="en-US" sz="1200" dirty="0" err="1"/>
              <a:t>Dübendorf</a:t>
            </a:r>
            <a:r>
              <a:rPr lang="en-US" sz="1200" dirty="0"/>
              <a:t>, Switzerland</a:t>
            </a:r>
            <a:endParaRPr lang="es-ES" sz="1200" dirty="0"/>
          </a:p>
          <a:p>
            <a:pPr algn="ctr"/>
            <a:r>
              <a:rPr lang="en-US" sz="1200" baseline="30000" dirty="0"/>
              <a:t>g</a:t>
            </a:r>
            <a:r>
              <a:rPr lang="en-US" sz="1200" dirty="0"/>
              <a:t> IMT Lille Douai, Univ. Lille, SAGE – </a:t>
            </a:r>
            <a:r>
              <a:rPr lang="en-US" sz="1200" dirty="0" err="1"/>
              <a:t>Département</a:t>
            </a:r>
            <a:r>
              <a:rPr lang="en-US" sz="1200" dirty="0"/>
              <a:t> Sciences de </a:t>
            </a:r>
            <a:r>
              <a:rPr lang="en-US" sz="1200" dirty="0" err="1"/>
              <a:t>l'Atmosphère</a:t>
            </a:r>
            <a:r>
              <a:rPr lang="en-US" sz="1200" dirty="0"/>
              <a:t> et </a:t>
            </a:r>
            <a:r>
              <a:rPr lang="en-US" sz="1200" dirty="0" err="1"/>
              <a:t>Génie</a:t>
            </a:r>
            <a:r>
              <a:rPr lang="en-US" sz="1200" dirty="0"/>
              <a:t> de </a:t>
            </a:r>
            <a:r>
              <a:rPr lang="en-US" sz="1200" dirty="0" err="1"/>
              <a:t>l'Environnement</a:t>
            </a:r>
            <a:r>
              <a:rPr lang="en-US" sz="1200" dirty="0"/>
              <a:t>, 59000 Lille, France</a:t>
            </a:r>
            <a:endParaRPr lang="es-ES" sz="1200" dirty="0"/>
          </a:p>
          <a:p>
            <a:pPr algn="ctr"/>
            <a:r>
              <a:rPr lang="en-US" sz="1200" baseline="30000" dirty="0"/>
              <a:t>h</a:t>
            </a:r>
            <a:r>
              <a:rPr lang="en-US" sz="1200" dirty="0"/>
              <a:t> </a:t>
            </a:r>
            <a:r>
              <a:rPr lang="en-US" sz="1200" dirty="0" smtClean="0"/>
              <a:t>World Meteorological Organization, Research Department, 2300 CH-1211 Geneva 2, Switzerland</a:t>
            </a:r>
            <a:endParaRPr lang="es-ES" sz="1200" dirty="0"/>
          </a:p>
          <a:p>
            <a:pPr algn="ctr"/>
            <a:endParaRPr lang="es-ES" sz="1200" dirty="0"/>
          </a:p>
          <a:p>
            <a:pPr algn="ctr"/>
            <a:endParaRPr lang="es-ES" sz="1200" dirty="0"/>
          </a:p>
          <a:p>
            <a:pPr algn="ctr"/>
            <a:endParaRPr lang="es-ES" dirty="0"/>
          </a:p>
        </p:txBody>
      </p:sp>
      <p:sp>
        <p:nvSpPr>
          <p:cNvPr id="6" name="5 CuadroTexto"/>
          <p:cNvSpPr txBox="1"/>
          <p:nvPr/>
        </p:nvSpPr>
        <p:spPr>
          <a:xfrm>
            <a:off x="154216" y="162500"/>
            <a:ext cx="9144000" cy="954107"/>
          </a:xfrm>
          <a:prstGeom prst="rect">
            <a:avLst/>
          </a:prstGeom>
          <a:noFill/>
        </p:spPr>
        <p:txBody>
          <a:bodyPr wrap="square" rtlCol="0">
            <a:spAutoFit/>
          </a:bodyPr>
          <a:lstStyle/>
          <a:p>
            <a:pPr algn="ctr"/>
            <a:r>
              <a:rPr lang="en-US" sz="2800" b="1" dirty="0" smtClean="0"/>
              <a:t>Long range and local air pollution: what can we learn from chemical speciation of particulate matter at paired sites ?</a:t>
            </a:r>
            <a:endParaRPr lang="es-ES" dirty="0"/>
          </a:p>
        </p:txBody>
      </p:sp>
      <p:sp>
        <p:nvSpPr>
          <p:cNvPr id="3" name="2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4" name="Imagen 3"/>
          <p:cNvPicPr>
            <a:picLocks noChangeAspect="1"/>
          </p:cNvPicPr>
          <p:nvPr/>
        </p:nvPicPr>
        <p:blipFill rotWithShape="1">
          <a:blip r:embed="rId2" cstate="print"/>
          <a:srcRect l="13765" t="9752" r="15577" b="9752"/>
          <a:stretch/>
        </p:blipFill>
        <p:spPr>
          <a:xfrm>
            <a:off x="2219704" y="1268760"/>
            <a:ext cx="4464496" cy="3892125"/>
          </a:xfrm>
          <a:prstGeom prst="rect">
            <a:avLst/>
          </a:prstGeom>
        </p:spPr>
      </p:pic>
      <p:sp>
        <p:nvSpPr>
          <p:cNvPr id="8" name="CuadroTexto 7"/>
          <p:cNvSpPr txBox="1"/>
          <p:nvPr/>
        </p:nvSpPr>
        <p:spPr>
          <a:xfrm>
            <a:off x="5532072" y="1100218"/>
            <a:ext cx="1773819" cy="707886"/>
          </a:xfrm>
          <a:prstGeom prst="rect">
            <a:avLst/>
          </a:prstGeom>
          <a:noFill/>
        </p:spPr>
        <p:txBody>
          <a:bodyPr wrap="none" rtlCol="0">
            <a:spAutoFit/>
          </a:bodyPr>
          <a:lstStyle/>
          <a:p>
            <a:r>
              <a:rPr lang="en-US" sz="4000" b="1" dirty="0" smtClean="0">
                <a:solidFill>
                  <a:srgbClr val="0070C0"/>
                </a:solidFill>
              </a:rPr>
              <a:t>LOCAL?</a:t>
            </a:r>
            <a:endParaRPr lang="es-ES" sz="4000" b="1" dirty="0">
              <a:solidFill>
                <a:srgbClr val="0070C0"/>
              </a:solidFill>
            </a:endParaRPr>
          </a:p>
        </p:txBody>
      </p:sp>
      <p:sp>
        <p:nvSpPr>
          <p:cNvPr id="9" name="CuadroTexto 8"/>
          <p:cNvSpPr txBox="1"/>
          <p:nvPr/>
        </p:nvSpPr>
        <p:spPr>
          <a:xfrm>
            <a:off x="418203" y="1100218"/>
            <a:ext cx="2953629" cy="707886"/>
          </a:xfrm>
          <a:prstGeom prst="rect">
            <a:avLst/>
          </a:prstGeom>
          <a:noFill/>
        </p:spPr>
        <p:txBody>
          <a:bodyPr wrap="none" rtlCol="0">
            <a:spAutoFit/>
          </a:bodyPr>
          <a:lstStyle/>
          <a:p>
            <a:r>
              <a:rPr lang="en-US" sz="4000" b="1" dirty="0" smtClean="0">
                <a:solidFill>
                  <a:schemeClr val="accent6">
                    <a:lumMod val="75000"/>
                  </a:schemeClr>
                </a:solidFill>
              </a:rPr>
              <a:t>NON-LOCAL?</a:t>
            </a:r>
            <a:endParaRPr lang="es-ES" sz="4000" b="1" dirty="0">
              <a:solidFill>
                <a:schemeClr val="accent6">
                  <a:lumMod val="75000"/>
                </a:schemeClr>
              </a:solidFill>
            </a:endParaRPr>
          </a:p>
        </p:txBody>
      </p:sp>
      <p:sp>
        <p:nvSpPr>
          <p:cNvPr id="13" name="CuadroTexto 12"/>
          <p:cNvSpPr txBox="1"/>
          <p:nvPr/>
        </p:nvSpPr>
        <p:spPr>
          <a:xfrm>
            <a:off x="251520" y="5257518"/>
            <a:ext cx="8584530" cy="461665"/>
          </a:xfrm>
          <a:prstGeom prst="rect">
            <a:avLst/>
          </a:prstGeom>
          <a:noFill/>
        </p:spPr>
        <p:txBody>
          <a:bodyPr wrap="none" rtlCol="0">
            <a:spAutoFit/>
          </a:bodyPr>
          <a:lstStyle/>
          <a:p>
            <a:r>
              <a:rPr lang="en-US" sz="2400" b="1" i="1" dirty="0"/>
              <a:t>Determination of the </a:t>
            </a:r>
            <a:r>
              <a:rPr lang="en-US" sz="2400" b="1" i="1" dirty="0" smtClean="0"/>
              <a:t>urban/regional </a:t>
            </a:r>
            <a:r>
              <a:rPr lang="en-US" sz="2400" b="1" i="1" dirty="0"/>
              <a:t>increments by activity </a:t>
            </a:r>
            <a:r>
              <a:rPr lang="en-US" sz="2400" b="1" i="1" dirty="0" smtClean="0"/>
              <a:t>sector</a:t>
            </a:r>
            <a:endParaRPr lang="en-US" sz="2400" i="1" dirty="0"/>
          </a:p>
        </p:txBody>
      </p:sp>
      <p:sp>
        <p:nvSpPr>
          <p:cNvPr id="15" name="CuadroTexto 14"/>
          <p:cNvSpPr txBox="1"/>
          <p:nvPr/>
        </p:nvSpPr>
        <p:spPr>
          <a:xfrm>
            <a:off x="3058492" y="1715766"/>
            <a:ext cx="2912785" cy="3170099"/>
          </a:xfrm>
          <a:prstGeom prst="rect">
            <a:avLst/>
          </a:prstGeom>
          <a:noFill/>
        </p:spPr>
        <p:txBody>
          <a:bodyPr wrap="none" rtlCol="0">
            <a:spAutoFit/>
          </a:bodyPr>
          <a:lstStyle/>
          <a:p>
            <a:pPr algn="ctr"/>
            <a:r>
              <a:rPr lang="en-US" sz="2000" b="1" dirty="0" smtClean="0"/>
              <a:t>URBAN PM [</a:t>
            </a:r>
            <a:r>
              <a:rPr lang="en-US" sz="2000" b="1" dirty="0" smtClean="0">
                <a:latin typeface="Symbol" panose="05050102010706020507" pitchFamily="18" charset="2"/>
              </a:rPr>
              <a:t>m</a:t>
            </a:r>
            <a:r>
              <a:rPr lang="en-US" sz="2000" b="1" dirty="0" smtClean="0"/>
              <a:t>g/m</a:t>
            </a:r>
            <a:r>
              <a:rPr lang="en-US" sz="2000" b="1" baseline="30000" dirty="0" smtClean="0"/>
              <a:t>3</a:t>
            </a:r>
            <a:r>
              <a:rPr lang="en-US" sz="2000" b="1" dirty="0" smtClean="0"/>
              <a:t>]</a:t>
            </a:r>
          </a:p>
          <a:p>
            <a:pPr marL="342900" indent="-342900">
              <a:buFontTx/>
              <a:buChar char="-"/>
            </a:pPr>
            <a:endParaRPr lang="en-US" b="1" dirty="0" smtClean="0"/>
          </a:p>
          <a:p>
            <a:pPr marL="342900" indent="-342900">
              <a:buFontTx/>
              <a:buChar char="-"/>
            </a:pPr>
            <a:r>
              <a:rPr lang="en-US" b="1" dirty="0" smtClean="0"/>
              <a:t>traffic</a:t>
            </a:r>
          </a:p>
          <a:p>
            <a:pPr marL="342900" indent="-342900">
              <a:buFontTx/>
              <a:buChar char="-"/>
            </a:pPr>
            <a:r>
              <a:rPr lang="en-US" b="1" dirty="0"/>
              <a:t>s</a:t>
            </a:r>
            <a:r>
              <a:rPr lang="en-US" b="1" dirty="0" smtClean="0"/>
              <a:t>hips</a:t>
            </a:r>
          </a:p>
          <a:p>
            <a:pPr marL="342900" indent="-342900">
              <a:buFontTx/>
              <a:buChar char="-"/>
            </a:pPr>
            <a:r>
              <a:rPr lang="en-US" b="1" dirty="0" smtClean="0"/>
              <a:t>industry</a:t>
            </a:r>
          </a:p>
          <a:p>
            <a:pPr marL="342900" indent="-342900">
              <a:buFontTx/>
              <a:buChar char="-"/>
            </a:pPr>
            <a:r>
              <a:rPr lang="en-US" b="1" dirty="0"/>
              <a:t>c</a:t>
            </a:r>
            <a:r>
              <a:rPr lang="en-US" b="1" dirty="0" smtClean="0"/>
              <a:t>oal combustion</a:t>
            </a:r>
          </a:p>
          <a:p>
            <a:pPr marL="342900" indent="-342900">
              <a:buFontTx/>
              <a:buChar char="-"/>
            </a:pPr>
            <a:r>
              <a:rPr lang="en-US" b="1" dirty="0"/>
              <a:t>b</a:t>
            </a:r>
            <a:r>
              <a:rPr lang="en-US" b="1" dirty="0" smtClean="0"/>
              <a:t>iomass burning</a:t>
            </a:r>
          </a:p>
          <a:p>
            <a:pPr marL="342900" indent="-342900">
              <a:buFontTx/>
              <a:buChar char="-"/>
            </a:pPr>
            <a:r>
              <a:rPr lang="en-US" b="1" dirty="0" smtClean="0"/>
              <a:t>Mineral</a:t>
            </a:r>
          </a:p>
          <a:p>
            <a:pPr marL="342900" indent="-342900">
              <a:buFontTx/>
              <a:buChar char="-"/>
            </a:pPr>
            <a:r>
              <a:rPr lang="en-US" b="1" dirty="0" smtClean="0"/>
              <a:t>SS</a:t>
            </a:r>
          </a:p>
          <a:p>
            <a:pPr marL="342900" indent="-342900">
              <a:buFontTx/>
              <a:buChar char="-"/>
            </a:pPr>
            <a:r>
              <a:rPr lang="en-US" b="1" dirty="0" smtClean="0"/>
              <a:t>…..</a:t>
            </a:r>
          </a:p>
          <a:p>
            <a:pPr marL="342900" indent="-342900">
              <a:buFontTx/>
              <a:buChar char="-"/>
            </a:pPr>
            <a:r>
              <a:rPr lang="en-US" b="1" dirty="0">
                <a:solidFill>
                  <a:srgbClr val="7030A0"/>
                </a:solidFill>
              </a:rPr>
              <a:t>n</a:t>
            </a:r>
            <a:r>
              <a:rPr lang="en-US" b="1" dirty="0" smtClean="0">
                <a:solidFill>
                  <a:srgbClr val="7030A0"/>
                </a:solidFill>
              </a:rPr>
              <a:t>atural or anthropogenic</a:t>
            </a:r>
            <a:endParaRPr lang="es-ES"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P spid="8" grpId="0"/>
      <p:bldP spid="9"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28" name="Picture 4"/>
          <p:cNvPicPr>
            <a:picLocks noChangeAspect="1" noChangeArrowheads="1"/>
          </p:cNvPicPr>
          <p:nvPr/>
        </p:nvPicPr>
        <p:blipFill>
          <a:blip r:embed="rId3" cstate="print"/>
          <a:srcRect/>
          <a:stretch>
            <a:fillRect/>
          </a:stretch>
        </p:blipFill>
        <p:spPr bwMode="auto">
          <a:xfrm>
            <a:off x="179512" y="620688"/>
            <a:ext cx="8600053" cy="5694387"/>
          </a:xfrm>
          <a:prstGeom prst="rect">
            <a:avLst/>
          </a:prstGeom>
          <a:noFill/>
          <a:ln w="9525">
            <a:noFill/>
            <a:miter lim="800000"/>
            <a:headEnd/>
            <a:tailEnd/>
          </a:ln>
          <a:effectLst/>
        </p:spPr>
      </p:pic>
      <p:sp>
        <p:nvSpPr>
          <p:cNvPr id="46" name="45 CuadroTexto"/>
          <p:cNvSpPr txBox="1"/>
          <p:nvPr/>
        </p:nvSpPr>
        <p:spPr>
          <a:xfrm>
            <a:off x="6133316" y="6001246"/>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(19.3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49" name="48 CuadroTexto"/>
          <p:cNvSpPr txBox="1"/>
          <p:nvPr/>
        </p:nvSpPr>
        <p:spPr>
          <a:xfrm>
            <a:off x="7020272" y="579160"/>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(21.6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64" name="63 CuadroTexto"/>
          <p:cNvSpPr txBox="1"/>
          <p:nvPr/>
        </p:nvSpPr>
        <p:spPr>
          <a:xfrm>
            <a:off x="202372" y="6335608"/>
            <a:ext cx="1965538" cy="369332"/>
          </a:xfrm>
          <a:prstGeom prst="rect">
            <a:avLst/>
          </a:prstGeom>
          <a:solidFill>
            <a:schemeClr val="tx1"/>
          </a:solidFill>
        </p:spPr>
        <p:txBody>
          <a:bodyPr wrap="none" rtlCol="0">
            <a:spAutoFit/>
          </a:bodyPr>
          <a:lstStyle/>
          <a:p>
            <a:r>
              <a:rPr lang="es-ES" b="1" dirty="0" smtClean="0">
                <a:solidFill>
                  <a:schemeClr val="bg1"/>
                </a:solidFill>
              </a:rPr>
              <a:t>ANNUAL AVERAGE</a:t>
            </a:r>
            <a:endParaRPr lang="es-ES" b="1" dirty="0">
              <a:solidFill>
                <a:schemeClr val="bg1"/>
              </a:solidFill>
            </a:endParaRPr>
          </a:p>
        </p:txBody>
      </p:sp>
      <p:pic>
        <p:nvPicPr>
          <p:cNvPr id="28674" name="Picture 2"/>
          <p:cNvPicPr>
            <a:picLocks noChangeAspect="1" noChangeArrowheads="1"/>
          </p:cNvPicPr>
          <p:nvPr/>
        </p:nvPicPr>
        <p:blipFill rotWithShape="1">
          <a:blip r:embed="rId4" cstate="print"/>
          <a:srcRect r="-1432"/>
          <a:stretch/>
        </p:blipFill>
        <p:spPr bwMode="auto">
          <a:xfrm>
            <a:off x="251521" y="5049857"/>
            <a:ext cx="1368151" cy="924814"/>
          </a:xfrm>
          <a:prstGeom prst="rect">
            <a:avLst/>
          </a:prstGeom>
          <a:noFill/>
          <a:ln w="9525">
            <a:noFill/>
            <a:miter lim="800000"/>
            <a:headEnd/>
            <a:tailEnd/>
          </a:ln>
          <a:effectLst/>
        </p:spPr>
      </p:pic>
      <p:sp>
        <p:nvSpPr>
          <p:cNvPr id="24" name="23 CuadroTexto"/>
          <p:cNvSpPr txBox="1"/>
          <p:nvPr/>
        </p:nvSpPr>
        <p:spPr>
          <a:xfrm>
            <a:off x="300668" y="483182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(35%)</a:t>
            </a:r>
            <a:endParaRPr lang="es-ES" sz="1200" b="1" dirty="0">
              <a:solidFill>
                <a:schemeClr val="bg1"/>
              </a:solidFill>
            </a:endParaRPr>
          </a:p>
        </p:txBody>
      </p:sp>
      <p:pic>
        <p:nvPicPr>
          <p:cNvPr id="28675" name="Picture 3"/>
          <p:cNvPicPr>
            <a:picLocks noChangeAspect="1" noChangeArrowheads="1"/>
          </p:cNvPicPr>
          <p:nvPr/>
        </p:nvPicPr>
        <p:blipFill rotWithShape="1">
          <a:blip r:embed="rId5" cstate="print"/>
          <a:srcRect r="29109"/>
          <a:stretch/>
        </p:blipFill>
        <p:spPr bwMode="auto">
          <a:xfrm>
            <a:off x="1599567" y="5051529"/>
            <a:ext cx="956209" cy="924814"/>
          </a:xfrm>
          <a:prstGeom prst="rect">
            <a:avLst/>
          </a:prstGeom>
          <a:noFill/>
          <a:ln w="9525">
            <a:noFill/>
            <a:miter lim="800000"/>
            <a:headEnd/>
            <a:tailEnd/>
          </a:ln>
          <a:effectLst/>
        </p:spPr>
      </p:pic>
      <p:sp>
        <p:nvSpPr>
          <p:cNvPr id="29" name="28 CuadroTexto"/>
          <p:cNvSpPr txBox="1"/>
          <p:nvPr/>
        </p:nvSpPr>
        <p:spPr>
          <a:xfrm>
            <a:off x="1346053" y="482763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(32%)</a:t>
            </a:r>
            <a:endParaRPr lang="es-ES" sz="1200" b="1" dirty="0">
              <a:solidFill>
                <a:schemeClr val="bg1"/>
              </a:solidFill>
            </a:endParaRPr>
          </a:p>
        </p:txBody>
      </p:sp>
      <p:pic>
        <p:nvPicPr>
          <p:cNvPr id="28676" name="Picture 4"/>
          <p:cNvPicPr>
            <a:picLocks noChangeAspect="1" noChangeArrowheads="1"/>
          </p:cNvPicPr>
          <p:nvPr/>
        </p:nvPicPr>
        <p:blipFill>
          <a:blip r:embed="rId6" cstate="print"/>
          <a:srcRect r="30193"/>
          <a:stretch>
            <a:fillRect/>
          </a:stretch>
        </p:blipFill>
        <p:spPr bwMode="auto">
          <a:xfrm>
            <a:off x="2593876" y="5051277"/>
            <a:ext cx="941583" cy="924814"/>
          </a:xfrm>
          <a:prstGeom prst="rect">
            <a:avLst/>
          </a:prstGeom>
          <a:noFill/>
          <a:ln w="9525">
            <a:noFill/>
            <a:miter lim="800000"/>
            <a:headEnd/>
            <a:tailEnd/>
          </a:ln>
          <a:effectLst/>
        </p:spPr>
      </p:pic>
      <p:sp>
        <p:nvSpPr>
          <p:cNvPr id="30" name="29 CuadroTexto"/>
          <p:cNvSpPr txBox="1"/>
          <p:nvPr/>
        </p:nvSpPr>
        <p:spPr>
          <a:xfrm>
            <a:off x="2506628" y="4827632"/>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(32%)</a:t>
            </a:r>
            <a:endParaRPr lang="es-ES" sz="1200" b="1" dirty="0">
              <a:solidFill>
                <a:schemeClr val="bg1"/>
              </a:solidFill>
            </a:endParaRPr>
          </a:p>
        </p:txBody>
      </p:sp>
      <p:pic>
        <p:nvPicPr>
          <p:cNvPr id="31" name="Picture 4"/>
          <p:cNvPicPr>
            <a:picLocks noChangeAspect="1" noChangeArrowheads="1"/>
          </p:cNvPicPr>
          <p:nvPr/>
        </p:nvPicPr>
        <p:blipFill>
          <a:blip r:embed="rId6" cstate="print"/>
          <a:srcRect l="73092" t="35693" b="40084"/>
          <a:stretch>
            <a:fillRect/>
          </a:stretch>
        </p:blipFill>
        <p:spPr bwMode="auto">
          <a:xfrm>
            <a:off x="3491880" y="5589240"/>
            <a:ext cx="466652" cy="288032"/>
          </a:xfrm>
          <a:prstGeom prst="rect">
            <a:avLst/>
          </a:prstGeom>
          <a:noFill/>
          <a:ln w="9525">
            <a:noFill/>
            <a:miter lim="800000"/>
            <a:headEnd/>
            <a:tailEnd/>
          </a:ln>
          <a:effectLst/>
        </p:spPr>
      </p:pic>
      <p:sp>
        <p:nvSpPr>
          <p:cNvPr id="32" name="31 CuadroTexto"/>
          <p:cNvSpPr txBox="1"/>
          <p:nvPr/>
        </p:nvSpPr>
        <p:spPr>
          <a:xfrm>
            <a:off x="5121776" y="489407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(34%)</a:t>
            </a:r>
            <a:endParaRPr lang="es-ES" sz="1200" b="1" dirty="0">
              <a:solidFill>
                <a:schemeClr val="bg1"/>
              </a:solidFill>
            </a:endParaRPr>
          </a:p>
        </p:txBody>
      </p:sp>
      <p:sp>
        <p:nvSpPr>
          <p:cNvPr id="33" name="32 CuadroTexto"/>
          <p:cNvSpPr txBox="1"/>
          <p:nvPr/>
        </p:nvSpPr>
        <p:spPr>
          <a:xfrm>
            <a:off x="6356960" y="4898009"/>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(52%)</a:t>
            </a:r>
            <a:endParaRPr lang="es-ES" sz="1200" b="1" dirty="0">
              <a:solidFill>
                <a:schemeClr val="bg1"/>
              </a:solidFill>
            </a:endParaRPr>
          </a:p>
        </p:txBody>
      </p:sp>
      <p:sp>
        <p:nvSpPr>
          <p:cNvPr id="34" name="33 CuadroTexto"/>
          <p:cNvSpPr txBox="1"/>
          <p:nvPr/>
        </p:nvSpPr>
        <p:spPr>
          <a:xfrm>
            <a:off x="7583997" y="4898266"/>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(17%)</a:t>
            </a:r>
            <a:endParaRPr lang="es-ES" sz="1200" b="1" dirty="0">
              <a:solidFill>
                <a:schemeClr val="bg1"/>
              </a:solidFill>
            </a:endParaRPr>
          </a:p>
        </p:txBody>
      </p:sp>
      <p:pic>
        <p:nvPicPr>
          <p:cNvPr id="28681" name="Picture 9"/>
          <p:cNvPicPr>
            <a:picLocks noChangeAspect="1" noChangeArrowheads="1"/>
          </p:cNvPicPr>
          <p:nvPr/>
        </p:nvPicPr>
        <p:blipFill>
          <a:blip r:embed="rId7" cstate="print"/>
          <a:srcRect/>
          <a:stretch>
            <a:fillRect/>
          </a:stretch>
        </p:blipFill>
        <p:spPr bwMode="auto">
          <a:xfrm>
            <a:off x="6292572" y="5129530"/>
            <a:ext cx="1348838" cy="924814"/>
          </a:xfrm>
          <a:prstGeom prst="rect">
            <a:avLst/>
          </a:prstGeom>
          <a:noFill/>
          <a:ln w="9525">
            <a:noFill/>
            <a:miter lim="800000"/>
            <a:headEnd/>
            <a:tailEnd/>
          </a:ln>
          <a:effectLst/>
        </p:spPr>
      </p:pic>
      <p:sp>
        <p:nvSpPr>
          <p:cNvPr id="43" name="42 CuadroTexto"/>
          <p:cNvSpPr txBox="1"/>
          <p:nvPr/>
        </p:nvSpPr>
        <p:spPr>
          <a:xfrm>
            <a:off x="1631377" y="2751579"/>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(23%)</a:t>
            </a:r>
            <a:endParaRPr lang="es-ES" sz="1200" b="1" dirty="0">
              <a:solidFill>
                <a:schemeClr val="bg1"/>
              </a:solidFill>
            </a:endParaRPr>
          </a:p>
        </p:txBody>
      </p:sp>
      <p:sp>
        <p:nvSpPr>
          <p:cNvPr id="48" name="47 Rectángulo"/>
          <p:cNvSpPr/>
          <p:nvPr/>
        </p:nvSpPr>
        <p:spPr>
          <a:xfrm>
            <a:off x="323528" y="836712"/>
            <a:ext cx="576064" cy="1224136"/>
          </a:xfrm>
          <a:prstGeom prst="rect">
            <a:avLst/>
          </a:prstGeom>
          <a:solidFill>
            <a:srgbClr val="00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CuadroTexto"/>
          <p:cNvSpPr txBox="1"/>
          <p:nvPr/>
        </p:nvSpPr>
        <p:spPr>
          <a:xfrm>
            <a:off x="1386234" y="3861048"/>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(20.7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41" name="40 CuadroTexto"/>
          <p:cNvSpPr txBox="1"/>
          <p:nvPr/>
        </p:nvSpPr>
        <p:spPr>
          <a:xfrm>
            <a:off x="528504" y="2750080"/>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(33%)</a:t>
            </a:r>
            <a:endParaRPr lang="es-ES" sz="1200" b="1" dirty="0">
              <a:solidFill>
                <a:schemeClr val="bg1"/>
              </a:solidFill>
            </a:endParaRPr>
          </a:p>
        </p:txBody>
      </p:sp>
      <p:pic>
        <p:nvPicPr>
          <p:cNvPr id="28682" name="Picture 10"/>
          <p:cNvPicPr>
            <a:picLocks noChangeAspect="1" noChangeArrowheads="1"/>
          </p:cNvPicPr>
          <p:nvPr/>
        </p:nvPicPr>
        <p:blipFill>
          <a:blip r:embed="rId8" cstate="print"/>
          <a:srcRect/>
          <a:stretch>
            <a:fillRect/>
          </a:stretch>
        </p:blipFill>
        <p:spPr bwMode="auto">
          <a:xfrm>
            <a:off x="226581" y="2968876"/>
            <a:ext cx="1348838" cy="924814"/>
          </a:xfrm>
          <a:prstGeom prst="rect">
            <a:avLst/>
          </a:prstGeom>
          <a:noFill/>
          <a:ln w="9525">
            <a:noFill/>
            <a:miter lim="800000"/>
            <a:headEnd/>
            <a:tailEnd/>
          </a:ln>
          <a:effectLst/>
        </p:spPr>
      </p:pic>
      <p:pic>
        <p:nvPicPr>
          <p:cNvPr id="28683" name="Picture 11"/>
          <p:cNvPicPr>
            <a:picLocks noChangeAspect="1" noChangeArrowheads="1"/>
          </p:cNvPicPr>
          <p:nvPr/>
        </p:nvPicPr>
        <p:blipFill>
          <a:blip r:embed="rId9" cstate="print"/>
          <a:srcRect/>
          <a:stretch>
            <a:fillRect/>
          </a:stretch>
        </p:blipFill>
        <p:spPr bwMode="auto">
          <a:xfrm>
            <a:off x="1589192" y="2970377"/>
            <a:ext cx="1348838" cy="924814"/>
          </a:xfrm>
          <a:prstGeom prst="rect">
            <a:avLst/>
          </a:prstGeom>
          <a:noFill/>
          <a:ln w="9525">
            <a:noFill/>
            <a:miter lim="800000"/>
            <a:headEnd/>
            <a:tailEnd/>
          </a:ln>
          <a:effectLst/>
        </p:spPr>
      </p:pic>
      <p:pic>
        <p:nvPicPr>
          <p:cNvPr id="28684" name="Picture 12"/>
          <p:cNvPicPr>
            <a:picLocks noChangeAspect="1" noChangeArrowheads="1"/>
          </p:cNvPicPr>
          <p:nvPr/>
        </p:nvPicPr>
        <p:blipFill>
          <a:blip r:embed="rId10" cstate="print"/>
          <a:srcRect/>
          <a:stretch>
            <a:fillRect/>
          </a:stretch>
        </p:blipFill>
        <p:spPr bwMode="auto">
          <a:xfrm>
            <a:off x="2946178" y="2965862"/>
            <a:ext cx="1348838" cy="924814"/>
          </a:xfrm>
          <a:prstGeom prst="rect">
            <a:avLst/>
          </a:prstGeom>
          <a:noFill/>
          <a:ln w="9525">
            <a:noFill/>
            <a:miter lim="800000"/>
            <a:headEnd/>
            <a:tailEnd/>
          </a:ln>
          <a:effectLst/>
        </p:spPr>
      </p:pic>
      <p:sp>
        <p:nvSpPr>
          <p:cNvPr id="45" name="44 CuadroTexto"/>
          <p:cNvSpPr txBox="1"/>
          <p:nvPr/>
        </p:nvSpPr>
        <p:spPr>
          <a:xfrm>
            <a:off x="3043124" y="2753788"/>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(44%)</a:t>
            </a:r>
            <a:endParaRPr lang="es-ES" sz="1200" b="1" dirty="0">
              <a:solidFill>
                <a:schemeClr val="bg1"/>
              </a:solidFill>
            </a:endParaRPr>
          </a:p>
        </p:txBody>
      </p:sp>
      <p:sp>
        <p:nvSpPr>
          <p:cNvPr id="40" name="39 CuadroTexto"/>
          <p:cNvSpPr txBox="1"/>
          <p:nvPr/>
        </p:nvSpPr>
        <p:spPr>
          <a:xfrm>
            <a:off x="1026194" y="5949280"/>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(24.4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pic>
        <p:nvPicPr>
          <p:cNvPr id="28685" name="Picture 13"/>
          <p:cNvPicPr>
            <a:picLocks noChangeAspect="1" noChangeArrowheads="1"/>
          </p:cNvPicPr>
          <p:nvPr/>
        </p:nvPicPr>
        <p:blipFill>
          <a:blip r:embed="rId11" cstate="print"/>
          <a:srcRect/>
          <a:stretch>
            <a:fillRect/>
          </a:stretch>
        </p:blipFill>
        <p:spPr bwMode="auto">
          <a:xfrm>
            <a:off x="213420" y="1052736"/>
            <a:ext cx="1348838" cy="924814"/>
          </a:xfrm>
          <a:prstGeom prst="rect">
            <a:avLst/>
          </a:prstGeom>
          <a:noFill/>
          <a:ln w="9525">
            <a:noFill/>
            <a:miter lim="800000"/>
            <a:headEnd/>
            <a:tailEnd/>
          </a:ln>
          <a:effectLst/>
        </p:spPr>
      </p:pic>
      <p:sp>
        <p:nvSpPr>
          <p:cNvPr id="58" name="57 CuadroTexto"/>
          <p:cNvSpPr txBox="1"/>
          <p:nvPr/>
        </p:nvSpPr>
        <p:spPr>
          <a:xfrm>
            <a:off x="418396" y="82566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(24%)</a:t>
            </a:r>
            <a:endParaRPr lang="es-ES" sz="1200" b="1" dirty="0">
              <a:solidFill>
                <a:schemeClr val="bg1"/>
              </a:solidFill>
            </a:endParaRPr>
          </a:p>
        </p:txBody>
      </p:sp>
      <p:sp>
        <p:nvSpPr>
          <p:cNvPr id="60" name="59 CuadroTexto"/>
          <p:cNvSpPr txBox="1"/>
          <p:nvPr/>
        </p:nvSpPr>
        <p:spPr>
          <a:xfrm>
            <a:off x="1488882" y="82147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(62%)</a:t>
            </a:r>
            <a:endParaRPr lang="es-ES" sz="1200" b="1" dirty="0">
              <a:solidFill>
                <a:schemeClr val="bg1"/>
              </a:solidFill>
            </a:endParaRPr>
          </a:p>
        </p:txBody>
      </p:sp>
      <p:sp>
        <p:nvSpPr>
          <p:cNvPr id="61" name="60 CuadroTexto"/>
          <p:cNvSpPr txBox="1"/>
          <p:nvPr/>
        </p:nvSpPr>
        <p:spPr>
          <a:xfrm>
            <a:off x="2619637" y="810424"/>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(12%)</a:t>
            </a:r>
            <a:endParaRPr lang="es-ES" sz="1200" b="1" dirty="0">
              <a:solidFill>
                <a:schemeClr val="bg1"/>
              </a:solidFill>
            </a:endParaRPr>
          </a:p>
        </p:txBody>
      </p:sp>
      <p:pic>
        <p:nvPicPr>
          <p:cNvPr id="28686" name="Picture 14"/>
          <p:cNvPicPr>
            <a:picLocks noChangeAspect="1" noChangeArrowheads="1"/>
          </p:cNvPicPr>
          <p:nvPr/>
        </p:nvPicPr>
        <p:blipFill>
          <a:blip r:embed="rId12" cstate="print"/>
          <a:srcRect/>
          <a:stretch>
            <a:fillRect/>
          </a:stretch>
        </p:blipFill>
        <p:spPr bwMode="auto">
          <a:xfrm>
            <a:off x="1562904" y="1052736"/>
            <a:ext cx="1348838" cy="924814"/>
          </a:xfrm>
          <a:prstGeom prst="rect">
            <a:avLst/>
          </a:prstGeom>
          <a:noFill/>
          <a:ln w="9525">
            <a:noFill/>
            <a:miter lim="800000"/>
            <a:headEnd/>
            <a:tailEnd/>
          </a:ln>
          <a:effectLst/>
        </p:spPr>
      </p:pic>
      <p:pic>
        <p:nvPicPr>
          <p:cNvPr id="28687" name="Picture 15"/>
          <p:cNvPicPr>
            <a:picLocks noChangeAspect="1" noChangeArrowheads="1"/>
          </p:cNvPicPr>
          <p:nvPr/>
        </p:nvPicPr>
        <p:blipFill>
          <a:blip r:embed="rId13" cstate="print"/>
          <a:srcRect r="28171"/>
          <a:stretch>
            <a:fillRect/>
          </a:stretch>
        </p:blipFill>
        <p:spPr bwMode="auto">
          <a:xfrm>
            <a:off x="2650644" y="1052736"/>
            <a:ext cx="968856" cy="924814"/>
          </a:xfrm>
          <a:prstGeom prst="rect">
            <a:avLst/>
          </a:prstGeom>
          <a:noFill/>
          <a:ln w="9525">
            <a:noFill/>
            <a:miter lim="800000"/>
            <a:headEnd/>
            <a:tailEnd/>
          </a:ln>
          <a:effectLst/>
        </p:spPr>
      </p:pic>
      <p:sp>
        <p:nvSpPr>
          <p:cNvPr id="47" name="46 CuadroTexto"/>
          <p:cNvSpPr txBox="1"/>
          <p:nvPr/>
        </p:nvSpPr>
        <p:spPr>
          <a:xfrm>
            <a:off x="1187624" y="1916832"/>
            <a:ext cx="178247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2.5</a:t>
            </a:r>
            <a:r>
              <a:rPr lang="es-ES" sz="1600" b="1" dirty="0" smtClean="0">
                <a:solidFill>
                  <a:schemeClr val="bg1"/>
                </a:solidFill>
              </a:rPr>
              <a:t> (16.8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pic>
        <p:nvPicPr>
          <p:cNvPr id="72" name="Picture 4"/>
          <p:cNvPicPr>
            <a:picLocks noChangeAspect="1" noChangeArrowheads="1"/>
          </p:cNvPicPr>
          <p:nvPr/>
        </p:nvPicPr>
        <p:blipFill>
          <a:blip r:embed="rId6" cstate="print"/>
          <a:srcRect l="73092" t="35693" b="40084"/>
          <a:stretch>
            <a:fillRect/>
          </a:stretch>
        </p:blipFill>
        <p:spPr bwMode="auto">
          <a:xfrm>
            <a:off x="2650644" y="1700808"/>
            <a:ext cx="466652" cy="288032"/>
          </a:xfrm>
          <a:prstGeom prst="rect">
            <a:avLst/>
          </a:prstGeom>
          <a:noFill/>
          <a:ln w="9525">
            <a:noFill/>
            <a:miter lim="800000"/>
            <a:headEnd/>
            <a:tailEnd/>
          </a:ln>
          <a:effectLst/>
        </p:spPr>
      </p:pic>
      <p:sp>
        <p:nvSpPr>
          <p:cNvPr id="75" name="74 CuadroTexto"/>
          <p:cNvSpPr txBox="1"/>
          <p:nvPr/>
        </p:nvSpPr>
        <p:spPr>
          <a:xfrm>
            <a:off x="7549479" y="817265"/>
            <a:ext cx="978858" cy="276999"/>
          </a:xfrm>
          <a:prstGeom prst="rect">
            <a:avLst/>
          </a:prstGeom>
          <a:noFill/>
        </p:spPr>
        <p:txBody>
          <a:bodyPr wrap="none" rtlCol="0">
            <a:spAutoFit/>
          </a:bodyPr>
          <a:lstStyle/>
          <a:p>
            <a:r>
              <a:rPr lang="es-ES" sz="1200" b="1" dirty="0" err="1" smtClean="0">
                <a:solidFill>
                  <a:schemeClr val="bg1"/>
                </a:solidFill>
              </a:rPr>
              <a:t>Traffic</a:t>
            </a:r>
            <a:r>
              <a:rPr lang="es-ES" sz="1200" b="1" dirty="0" smtClean="0">
                <a:solidFill>
                  <a:schemeClr val="bg1"/>
                </a:solidFill>
              </a:rPr>
              <a:t> (25%)</a:t>
            </a:r>
            <a:endParaRPr lang="es-ES" sz="1200" b="1" dirty="0">
              <a:solidFill>
                <a:schemeClr val="bg1"/>
              </a:solidFill>
            </a:endParaRPr>
          </a:p>
        </p:txBody>
      </p:sp>
      <p:sp>
        <p:nvSpPr>
          <p:cNvPr id="76" name="75 CuadroTexto"/>
          <p:cNvSpPr txBox="1"/>
          <p:nvPr/>
        </p:nvSpPr>
        <p:spPr>
          <a:xfrm>
            <a:off x="7547188" y="1912625"/>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(18%)</a:t>
            </a:r>
            <a:endParaRPr lang="es-ES" sz="1200" b="1" dirty="0">
              <a:solidFill>
                <a:schemeClr val="bg1"/>
              </a:solidFill>
            </a:endParaRPr>
          </a:p>
        </p:txBody>
      </p:sp>
      <p:pic>
        <p:nvPicPr>
          <p:cNvPr id="28690" name="Picture 18"/>
          <p:cNvPicPr>
            <a:picLocks noChangeAspect="1" noChangeArrowheads="1"/>
          </p:cNvPicPr>
          <p:nvPr/>
        </p:nvPicPr>
        <p:blipFill>
          <a:blip r:embed="rId14" cstate="print"/>
          <a:srcRect/>
          <a:stretch>
            <a:fillRect/>
          </a:stretch>
        </p:blipFill>
        <p:spPr bwMode="auto">
          <a:xfrm>
            <a:off x="7308304" y="3239264"/>
            <a:ext cx="1348838" cy="924814"/>
          </a:xfrm>
          <a:prstGeom prst="rect">
            <a:avLst/>
          </a:prstGeom>
          <a:noFill/>
          <a:ln w="9525">
            <a:noFill/>
            <a:miter lim="800000"/>
            <a:headEnd/>
            <a:tailEnd/>
          </a:ln>
          <a:effectLst/>
        </p:spPr>
      </p:pic>
      <p:sp>
        <p:nvSpPr>
          <p:cNvPr id="81" name="80 CuadroTexto"/>
          <p:cNvSpPr txBox="1"/>
          <p:nvPr/>
        </p:nvSpPr>
        <p:spPr>
          <a:xfrm>
            <a:off x="7349832" y="299695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(48%)</a:t>
            </a:r>
            <a:endParaRPr lang="es-ES" sz="1200" b="1" dirty="0">
              <a:solidFill>
                <a:schemeClr val="bg1"/>
              </a:solidFill>
            </a:endParaRPr>
          </a:p>
        </p:txBody>
      </p:sp>
      <p:pic>
        <p:nvPicPr>
          <p:cNvPr id="28693" name="Picture 21"/>
          <p:cNvPicPr>
            <a:picLocks noChangeAspect="1" noChangeArrowheads="1"/>
          </p:cNvPicPr>
          <p:nvPr/>
        </p:nvPicPr>
        <p:blipFill>
          <a:blip r:embed="rId15" cstate="print"/>
          <a:srcRect/>
          <a:stretch>
            <a:fillRect/>
          </a:stretch>
        </p:blipFill>
        <p:spPr bwMode="auto">
          <a:xfrm>
            <a:off x="7293710" y="1037496"/>
            <a:ext cx="1348838" cy="924814"/>
          </a:xfrm>
          <a:prstGeom prst="rect">
            <a:avLst/>
          </a:prstGeom>
          <a:noFill/>
          <a:ln w="9525">
            <a:noFill/>
            <a:miter lim="800000"/>
            <a:headEnd/>
            <a:tailEnd/>
          </a:ln>
          <a:effectLst/>
        </p:spPr>
      </p:pic>
      <p:pic>
        <p:nvPicPr>
          <p:cNvPr id="28694" name="Picture 22"/>
          <p:cNvPicPr>
            <a:picLocks noChangeAspect="1" noChangeArrowheads="1"/>
          </p:cNvPicPr>
          <p:nvPr/>
        </p:nvPicPr>
        <p:blipFill>
          <a:blip r:embed="rId16" cstate="print"/>
          <a:srcRect/>
          <a:stretch>
            <a:fillRect/>
          </a:stretch>
        </p:blipFill>
        <p:spPr bwMode="auto">
          <a:xfrm>
            <a:off x="7293710" y="2132856"/>
            <a:ext cx="1348838" cy="924814"/>
          </a:xfrm>
          <a:prstGeom prst="rect">
            <a:avLst/>
          </a:prstGeom>
          <a:noFill/>
          <a:ln w="9525">
            <a:noFill/>
            <a:miter lim="800000"/>
            <a:headEnd/>
            <a:tailEnd/>
          </a:ln>
          <a:effectLst/>
        </p:spPr>
      </p:pic>
      <p:sp>
        <p:nvSpPr>
          <p:cNvPr id="85" name="84 CuadroTexto"/>
          <p:cNvSpPr txBox="1"/>
          <p:nvPr/>
        </p:nvSpPr>
        <p:spPr>
          <a:xfrm>
            <a:off x="6107028" y="3019812"/>
            <a:ext cx="1096967"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(7%)</a:t>
            </a:r>
            <a:endParaRPr lang="es-ES" sz="1200" b="1" dirty="0">
              <a:solidFill>
                <a:schemeClr val="bg1"/>
              </a:solidFill>
            </a:endParaRPr>
          </a:p>
        </p:txBody>
      </p:sp>
      <p:sp>
        <p:nvSpPr>
          <p:cNvPr id="86" name="85 CuadroTexto"/>
          <p:cNvSpPr txBox="1"/>
          <p:nvPr/>
        </p:nvSpPr>
        <p:spPr>
          <a:xfrm>
            <a:off x="1835696" y="2420888"/>
            <a:ext cx="811504" cy="369332"/>
          </a:xfrm>
          <a:prstGeom prst="rect">
            <a:avLst/>
          </a:prstGeom>
          <a:noFill/>
        </p:spPr>
        <p:txBody>
          <a:bodyPr wrap="none" rtlCol="0">
            <a:spAutoFit/>
          </a:bodyPr>
          <a:lstStyle/>
          <a:p>
            <a:r>
              <a:rPr lang="es-ES" b="1" dirty="0" smtClean="0">
                <a:solidFill>
                  <a:srgbClr val="FF0000"/>
                </a:solidFill>
              </a:rPr>
              <a:t>France</a:t>
            </a:r>
            <a:endParaRPr lang="es-ES" b="1" dirty="0">
              <a:solidFill>
                <a:srgbClr val="FF0000"/>
              </a:solidFill>
            </a:endParaRPr>
          </a:p>
        </p:txBody>
      </p:sp>
      <p:sp>
        <p:nvSpPr>
          <p:cNvPr id="87" name="86 CuadroTexto"/>
          <p:cNvSpPr txBox="1"/>
          <p:nvPr/>
        </p:nvSpPr>
        <p:spPr>
          <a:xfrm>
            <a:off x="1259632" y="548680"/>
            <a:ext cx="1765227" cy="369332"/>
          </a:xfrm>
          <a:prstGeom prst="rect">
            <a:avLst/>
          </a:prstGeom>
          <a:noFill/>
        </p:spPr>
        <p:txBody>
          <a:bodyPr wrap="none" rtlCol="0">
            <a:spAutoFit/>
          </a:bodyPr>
          <a:lstStyle/>
          <a:p>
            <a:r>
              <a:rPr lang="es-ES" b="1" dirty="0" err="1" smtClean="0">
                <a:solidFill>
                  <a:srgbClr val="FF0000"/>
                </a:solidFill>
              </a:rPr>
              <a:t>The</a:t>
            </a:r>
            <a:r>
              <a:rPr lang="es-ES" b="1" dirty="0" smtClean="0">
                <a:solidFill>
                  <a:srgbClr val="FF0000"/>
                </a:solidFill>
              </a:rPr>
              <a:t> </a:t>
            </a:r>
            <a:r>
              <a:rPr lang="es-ES" b="1" dirty="0" err="1" smtClean="0">
                <a:solidFill>
                  <a:srgbClr val="FF0000"/>
                </a:solidFill>
              </a:rPr>
              <a:t>Netherlands</a:t>
            </a:r>
            <a:endParaRPr lang="es-ES" b="1" dirty="0">
              <a:solidFill>
                <a:srgbClr val="FF0000"/>
              </a:solidFill>
            </a:endParaRPr>
          </a:p>
        </p:txBody>
      </p:sp>
      <p:sp>
        <p:nvSpPr>
          <p:cNvPr id="88" name="87 CuadroTexto"/>
          <p:cNvSpPr txBox="1"/>
          <p:nvPr/>
        </p:nvSpPr>
        <p:spPr>
          <a:xfrm>
            <a:off x="6228184" y="1988840"/>
            <a:ext cx="1058944" cy="369332"/>
          </a:xfrm>
          <a:prstGeom prst="rect">
            <a:avLst/>
          </a:prstGeom>
          <a:noFill/>
        </p:spPr>
        <p:txBody>
          <a:bodyPr wrap="none" rtlCol="0">
            <a:spAutoFit/>
          </a:bodyPr>
          <a:lstStyle/>
          <a:p>
            <a:r>
              <a:rPr lang="es-ES" b="1" dirty="0" err="1" smtClean="0">
                <a:solidFill>
                  <a:srgbClr val="FF0000"/>
                </a:solidFill>
              </a:rPr>
              <a:t>Germany</a:t>
            </a:r>
            <a:endParaRPr lang="es-ES" b="1" dirty="0">
              <a:solidFill>
                <a:srgbClr val="FF0000"/>
              </a:solidFill>
            </a:endParaRPr>
          </a:p>
        </p:txBody>
      </p:sp>
      <p:sp>
        <p:nvSpPr>
          <p:cNvPr id="89" name="88 CuadroTexto"/>
          <p:cNvSpPr txBox="1"/>
          <p:nvPr/>
        </p:nvSpPr>
        <p:spPr>
          <a:xfrm>
            <a:off x="6300192" y="4631006"/>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
        <p:nvSpPr>
          <p:cNvPr id="90" name="89 CuadroTexto"/>
          <p:cNvSpPr txBox="1"/>
          <p:nvPr/>
        </p:nvSpPr>
        <p:spPr>
          <a:xfrm>
            <a:off x="1619672" y="4581128"/>
            <a:ext cx="710451" cy="369332"/>
          </a:xfrm>
          <a:prstGeom prst="rect">
            <a:avLst/>
          </a:prstGeom>
          <a:noFill/>
        </p:spPr>
        <p:txBody>
          <a:bodyPr wrap="none" rtlCol="0">
            <a:spAutoFit/>
          </a:bodyPr>
          <a:lstStyle/>
          <a:p>
            <a:r>
              <a:rPr lang="es-ES" b="1" dirty="0" err="1" smtClean="0">
                <a:solidFill>
                  <a:srgbClr val="FF0000"/>
                </a:solidFill>
              </a:rPr>
              <a:t>Spain</a:t>
            </a:r>
            <a:endParaRPr lang="es-ES" b="1" dirty="0">
              <a:solidFill>
                <a:srgbClr val="FF0000"/>
              </a:solidFill>
            </a:endParaRPr>
          </a:p>
        </p:txBody>
      </p:sp>
      <p:sp>
        <p:nvSpPr>
          <p:cNvPr id="91" name="90 Rectángulo"/>
          <p:cNvSpPr/>
          <p:nvPr/>
        </p:nvSpPr>
        <p:spPr>
          <a:xfrm>
            <a:off x="204451" y="637314"/>
            <a:ext cx="3528392" cy="172819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91 Rectángulo"/>
          <p:cNvSpPr/>
          <p:nvPr/>
        </p:nvSpPr>
        <p:spPr>
          <a:xfrm>
            <a:off x="218268" y="2506713"/>
            <a:ext cx="4129288" cy="172819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Rectángulo"/>
          <p:cNvSpPr/>
          <p:nvPr/>
        </p:nvSpPr>
        <p:spPr>
          <a:xfrm>
            <a:off x="218268" y="4655127"/>
            <a:ext cx="3838343" cy="1645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Rectángulo"/>
          <p:cNvSpPr/>
          <p:nvPr/>
        </p:nvSpPr>
        <p:spPr>
          <a:xfrm>
            <a:off x="4838007" y="4691892"/>
            <a:ext cx="4101331" cy="1645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Rectángulo"/>
          <p:cNvSpPr/>
          <p:nvPr/>
        </p:nvSpPr>
        <p:spPr>
          <a:xfrm>
            <a:off x="5860473" y="628704"/>
            <a:ext cx="2846110" cy="36510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696" name="Picture 24"/>
          <p:cNvPicPr>
            <a:picLocks noChangeAspect="1" noChangeArrowheads="1"/>
          </p:cNvPicPr>
          <p:nvPr/>
        </p:nvPicPr>
        <p:blipFill>
          <a:blip r:embed="rId17" cstate="print"/>
          <a:srcRect/>
          <a:stretch>
            <a:fillRect/>
          </a:stretch>
        </p:blipFill>
        <p:spPr bwMode="auto">
          <a:xfrm>
            <a:off x="4887659" y="5127791"/>
            <a:ext cx="1348838" cy="924814"/>
          </a:xfrm>
          <a:prstGeom prst="rect">
            <a:avLst/>
          </a:prstGeom>
          <a:noFill/>
          <a:ln w="9525">
            <a:noFill/>
            <a:miter lim="800000"/>
            <a:headEnd/>
            <a:tailEnd/>
          </a:ln>
          <a:effectLst/>
        </p:spPr>
      </p:pic>
      <p:pic>
        <p:nvPicPr>
          <p:cNvPr id="28697" name="Picture 25"/>
          <p:cNvPicPr>
            <a:picLocks noChangeAspect="1" noChangeArrowheads="1"/>
          </p:cNvPicPr>
          <p:nvPr/>
        </p:nvPicPr>
        <p:blipFill>
          <a:blip r:embed="rId18" cstate="print"/>
          <a:srcRect r="29007"/>
          <a:stretch>
            <a:fillRect/>
          </a:stretch>
        </p:blipFill>
        <p:spPr bwMode="auto">
          <a:xfrm>
            <a:off x="7654406" y="5132590"/>
            <a:ext cx="957580" cy="924814"/>
          </a:xfrm>
          <a:prstGeom prst="rect">
            <a:avLst/>
          </a:prstGeom>
          <a:noFill/>
          <a:ln w="9525">
            <a:noFill/>
            <a:miter lim="800000"/>
            <a:headEnd/>
            <a:tailEnd/>
          </a:ln>
          <a:effectLst/>
        </p:spPr>
      </p:pic>
      <p:pic>
        <p:nvPicPr>
          <p:cNvPr id="38" name="Picture 4"/>
          <p:cNvPicPr>
            <a:picLocks noChangeAspect="1" noChangeArrowheads="1"/>
          </p:cNvPicPr>
          <p:nvPr/>
        </p:nvPicPr>
        <p:blipFill>
          <a:blip r:embed="rId6" cstate="print"/>
          <a:srcRect l="73092" t="35693" b="40084"/>
          <a:stretch>
            <a:fillRect/>
          </a:stretch>
        </p:blipFill>
        <p:spPr bwMode="auto">
          <a:xfrm>
            <a:off x="8437572" y="5137150"/>
            <a:ext cx="466652" cy="288032"/>
          </a:xfrm>
          <a:prstGeom prst="rect">
            <a:avLst/>
          </a:prstGeom>
          <a:noFill/>
          <a:ln w="9525">
            <a:noFill/>
            <a:miter lim="800000"/>
            <a:headEnd/>
            <a:tailEnd/>
          </a:ln>
          <a:effectLst/>
        </p:spPr>
      </p:pic>
      <p:pic>
        <p:nvPicPr>
          <p:cNvPr id="28698" name="Picture 26"/>
          <p:cNvPicPr>
            <a:picLocks noChangeAspect="1" noChangeArrowheads="1"/>
          </p:cNvPicPr>
          <p:nvPr/>
        </p:nvPicPr>
        <p:blipFill>
          <a:blip r:embed="rId19" cstate="print"/>
          <a:srcRect/>
          <a:stretch>
            <a:fillRect/>
          </a:stretch>
        </p:blipFill>
        <p:spPr bwMode="auto">
          <a:xfrm>
            <a:off x="5909672" y="3232468"/>
            <a:ext cx="1348838" cy="924814"/>
          </a:xfrm>
          <a:prstGeom prst="rect">
            <a:avLst/>
          </a:prstGeom>
          <a:noFill/>
          <a:ln w="9525">
            <a:noFill/>
            <a:miter lim="800000"/>
            <a:headEnd/>
            <a:tailEnd/>
          </a:ln>
          <a:effectLst/>
        </p:spPr>
      </p:pic>
      <p:pic>
        <p:nvPicPr>
          <p:cNvPr id="3" name="Imagen 2"/>
          <p:cNvPicPr>
            <a:picLocks noChangeAspect="1"/>
          </p:cNvPicPr>
          <p:nvPr/>
        </p:nvPicPr>
        <p:blipFill>
          <a:blip r:embed="rId20" cstate="print"/>
          <a:stretch>
            <a:fillRect/>
          </a:stretch>
        </p:blipFill>
        <p:spPr>
          <a:xfrm>
            <a:off x="3851920" y="692696"/>
            <a:ext cx="3814650" cy="5615500"/>
          </a:xfrm>
          <a:prstGeom prst="rect">
            <a:avLst/>
          </a:prstGeom>
          <a:solidFill>
            <a:schemeClr val="bg1"/>
          </a:solidFill>
          <a:ln>
            <a:solidFill>
              <a:schemeClr val="tx1"/>
            </a:solidFill>
          </a:ln>
        </p:spPr>
      </p:pic>
      <p:sp>
        <p:nvSpPr>
          <p:cNvPr id="5" name="CuadroTexto 4"/>
          <p:cNvSpPr txBox="1"/>
          <p:nvPr/>
        </p:nvSpPr>
        <p:spPr>
          <a:xfrm>
            <a:off x="-7525344" y="-1467544"/>
            <a:ext cx="184731" cy="369332"/>
          </a:xfrm>
          <a:prstGeom prst="rect">
            <a:avLst/>
          </a:prstGeom>
          <a:noFill/>
        </p:spPr>
        <p:txBody>
          <a:bodyPr wrap="none" rtlCol="0">
            <a:spAutoFit/>
          </a:bodyPr>
          <a:lstStyle/>
          <a:p>
            <a:endParaRPr lang="en-US" dirty="0" smtClean="0"/>
          </a:p>
        </p:txBody>
      </p:sp>
      <p:pic>
        <p:nvPicPr>
          <p:cNvPr id="2050" name="Picture 2"/>
          <p:cNvPicPr>
            <a:picLocks noChangeAspect="1" noChangeArrowheads="1"/>
          </p:cNvPicPr>
          <p:nvPr/>
        </p:nvPicPr>
        <p:blipFill>
          <a:blip r:embed="rId21" cstate="print"/>
          <a:srcRect/>
          <a:stretch>
            <a:fillRect/>
          </a:stretch>
        </p:blipFill>
        <p:spPr bwMode="auto">
          <a:xfrm>
            <a:off x="3923928" y="1268760"/>
            <a:ext cx="4305300" cy="2152650"/>
          </a:xfrm>
          <a:prstGeom prst="rect">
            <a:avLst/>
          </a:prstGeom>
          <a:noFill/>
          <a:ln w="9525">
            <a:solidFill>
              <a:schemeClr val="tx1"/>
            </a:solidFill>
            <a:miter lim="800000"/>
            <a:headEnd/>
            <a:tailEnd/>
          </a:ln>
          <a:effectLst/>
        </p:spPr>
      </p:pic>
      <p:pic>
        <p:nvPicPr>
          <p:cNvPr id="2051" name="Picture 3"/>
          <p:cNvPicPr>
            <a:picLocks noChangeAspect="1" noChangeArrowheads="1"/>
          </p:cNvPicPr>
          <p:nvPr/>
        </p:nvPicPr>
        <p:blipFill>
          <a:blip r:embed="rId22" cstate="print"/>
          <a:srcRect/>
          <a:stretch>
            <a:fillRect/>
          </a:stretch>
        </p:blipFill>
        <p:spPr bwMode="auto">
          <a:xfrm>
            <a:off x="3563888" y="980728"/>
            <a:ext cx="5257800" cy="4257675"/>
          </a:xfrm>
          <a:prstGeom prst="rect">
            <a:avLst/>
          </a:prstGeom>
          <a:noFill/>
          <a:ln w="9525">
            <a:noFill/>
            <a:miter lim="800000"/>
            <a:headEnd/>
            <a:tailEnd/>
          </a:ln>
          <a:effectLst/>
        </p:spPr>
      </p:pic>
      <p:sp>
        <p:nvSpPr>
          <p:cNvPr id="2" name="CuadroTexto 1"/>
          <p:cNvSpPr txBox="1"/>
          <p:nvPr/>
        </p:nvSpPr>
        <p:spPr>
          <a:xfrm>
            <a:off x="4838007" y="1484784"/>
            <a:ext cx="652743" cy="369332"/>
          </a:xfrm>
          <a:prstGeom prst="rect">
            <a:avLst/>
          </a:prstGeom>
          <a:noFill/>
        </p:spPr>
        <p:txBody>
          <a:bodyPr wrap="none" rtlCol="0">
            <a:spAutoFit/>
          </a:bodyPr>
          <a:lstStyle/>
          <a:p>
            <a:r>
              <a:rPr lang="en-US" b="1" dirty="0" smtClean="0"/>
              <a:t>2012</a:t>
            </a:r>
            <a:endParaRPr lang="es-ES" b="1" dirty="0"/>
          </a:p>
        </p:txBody>
      </p:sp>
    </p:spTree>
    <p:extLst>
      <p:ext uri="{BB962C8B-B14F-4D97-AF65-F5344CB8AC3E}">
        <p14:creationId xmlns:p14="http://schemas.microsoft.com/office/powerpoint/2010/main" val="4137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500"/>
                                        <p:tgtEl>
                                          <p:spTgt spid="2051"/>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051"/>
                                        </p:tgtEl>
                                      </p:cBhvr>
                                    </p:animEffect>
                                    <p:set>
                                      <p:cBhvr>
                                        <p:cTn id="35" dur="1" fill="hold">
                                          <p:stCondLst>
                                            <p:cond delay="499"/>
                                          </p:stCondLst>
                                        </p:cTn>
                                        <p:tgtEl>
                                          <p:spTgt spid="205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28" name="Picture 4"/>
          <p:cNvPicPr>
            <a:picLocks noChangeAspect="1" noChangeArrowheads="1"/>
          </p:cNvPicPr>
          <p:nvPr/>
        </p:nvPicPr>
        <p:blipFill>
          <a:blip r:embed="rId3" cstate="print"/>
          <a:srcRect/>
          <a:stretch>
            <a:fillRect/>
          </a:stretch>
        </p:blipFill>
        <p:spPr bwMode="auto">
          <a:xfrm>
            <a:off x="179512" y="620688"/>
            <a:ext cx="8600053" cy="5694387"/>
          </a:xfrm>
          <a:prstGeom prst="rect">
            <a:avLst/>
          </a:prstGeom>
          <a:noFill/>
          <a:ln w="9525">
            <a:noFill/>
            <a:miter lim="800000"/>
            <a:headEnd/>
            <a:tailEnd/>
          </a:ln>
          <a:effectLst/>
        </p:spPr>
      </p:pic>
      <p:pic>
        <p:nvPicPr>
          <p:cNvPr id="7176" name="Picture 8"/>
          <p:cNvPicPr>
            <a:picLocks noChangeAspect="1" noChangeArrowheads="1"/>
          </p:cNvPicPr>
          <p:nvPr/>
        </p:nvPicPr>
        <p:blipFill>
          <a:blip r:embed="rId4" cstate="print"/>
          <a:srcRect/>
          <a:stretch>
            <a:fillRect/>
          </a:stretch>
        </p:blipFill>
        <p:spPr bwMode="auto">
          <a:xfrm>
            <a:off x="4860032" y="5589240"/>
            <a:ext cx="3867150" cy="600075"/>
          </a:xfrm>
          <a:prstGeom prst="rect">
            <a:avLst/>
          </a:prstGeom>
          <a:noFill/>
          <a:ln w="9525">
            <a:noFill/>
            <a:miter lim="800000"/>
            <a:headEnd/>
            <a:tailEnd/>
          </a:ln>
          <a:effectLst/>
        </p:spPr>
      </p:pic>
      <p:pic>
        <p:nvPicPr>
          <p:cNvPr id="7177" name="Picture 9"/>
          <p:cNvPicPr>
            <a:picLocks noChangeAspect="1" noChangeArrowheads="1"/>
          </p:cNvPicPr>
          <p:nvPr/>
        </p:nvPicPr>
        <p:blipFill>
          <a:blip r:embed="rId5" cstate="print"/>
          <a:srcRect/>
          <a:stretch>
            <a:fillRect/>
          </a:stretch>
        </p:blipFill>
        <p:spPr bwMode="auto">
          <a:xfrm>
            <a:off x="1276127" y="4804871"/>
            <a:ext cx="1628084" cy="1473969"/>
          </a:xfrm>
          <a:prstGeom prst="rect">
            <a:avLst/>
          </a:prstGeom>
          <a:noFill/>
          <a:ln w="9525">
            <a:noFill/>
            <a:miter lim="800000"/>
            <a:headEnd/>
            <a:tailEnd/>
          </a:ln>
          <a:effectLst/>
        </p:spPr>
      </p:pic>
      <p:sp>
        <p:nvSpPr>
          <p:cNvPr id="40" name="39 CuadroTexto"/>
          <p:cNvSpPr txBox="1"/>
          <p:nvPr/>
        </p:nvSpPr>
        <p:spPr>
          <a:xfrm>
            <a:off x="1249838" y="4498171"/>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(24.4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pic>
        <p:nvPicPr>
          <p:cNvPr id="7178" name="Picture 10"/>
          <p:cNvPicPr>
            <a:picLocks noChangeAspect="1" noChangeArrowheads="1"/>
          </p:cNvPicPr>
          <p:nvPr/>
        </p:nvPicPr>
        <p:blipFill>
          <a:blip r:embed="rId6" cstate="print"/>
          <a:srcRect/>
          <a:stretch>
            <a:fillRect/>
          </a:stretch>
        </p:blipFill>
        <p:spPr bwMode="auto">
          <a:xfrm>
            <a:off x="7092280" y="3645024"/>
            <a:ext cx="1625181" cy="1472438"/>
          </a:xfrm>
          <a:prstGeom prst="rect">
            <a:avLst/>
          </a:prstGeom>
          <a:noFill/>
          <a:ln w="9525">
            <a:noFill/>
            <a:miter lim="800000"/>
            <a:headEnd/>
            <a:tailEnd/>
          </a:ln>
          <a:effectLst/>
        </p:spPr>
      </p:pic>
      <p:cxnSp>
        <p:nvCxnSpPr>
          <p:cNvPr id="42" name="41 Conector recto de flecha"/>
          <p:cNvCxnSpPr/>
          <p:nvPr/>
        </p:nvCxnSpPr>
        <p:spPr>
          <a:xfrm flipH="1">
            <a:off x="2987824" y="4581128"/>
            <a:ext cx="720080" cy="72008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a:off x="5436096" y="2636912"/>
            <a:ext cx="1656184" cy="10081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6" name="45 CuadroTexto"/>
          <p:cNvSpPr txBox="1"/>
          <p:nvPr/>
        </p:nvSpPr>
        <p:spPr>
          <a:xfrm>
            <a:off x="7020272" y="3284984"/>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(19.3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pic>
        <p:nvPicPr>
          <p:cNvPr id="7179" name="Picture 11"/>
          <p:cNvPicPr>
            <a:picLocks noChangeAspect="1" noChangeArrowheads="1"/>
          </p:cNvPicPr>
          <p:nvPr/>
        </p:nvPicPr>
        <p:blipFill>
          <a:blip r:embed="rId7" cstate="print"/>
          <a:srcRect/>
          <a:stretch>
            <a:fillRect/>
          </a:stretch>
        </p:blipFill>
        <p:spPr bwMode="auto">
          <a:xfrm>
            <a:off x="1236772" y="881668"/>
            <a:ext cx="1625181" cy="1472438"/>
          </a:xfrm>
          <a:prstGeom prst="rect">
            <a:avLst/>
          </a:prstGeom>
          <a:noFill/>
          <a:ln w="9525">
            <a:noFill/>
            <a:miter lim="800000"/>
            <a:headEnd/>
            <a:tailEnd/>
          </a:ln>
          <a:effectLst/>
        </p:spPr>
      </p:pic>
      <p:sp>
        <p:nvSpPr>
          <p:cNvPr id="47" name="46 CuadroTexto"/>
          <p:cNvSpPr txBox="1"/>
          <p:nvPr/>
        </p:nvSpPr>
        <p:spPr>
          <a:xfrm>
            <a:off x="1164764" y="578396"/>
            <a:ext cx="178247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2.5</a:t>
            </a:r>
            <a:r>
              <a:rPr lang="es-ES" sz="1600" b="1" dirty="0" smtClean="0">
                <a:solidFill>
                  <a:schemeClr val="bg1"/>
                </a:solidFill>
              </a:rPr>
              <a:t> (16.8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pic>
        <p:nvPicPr>
          <p:cNvPr id="7180" name="Picture 12"/>
          <p:cNvPicPr>
            <a:picLocks noChangeAspect="1" noChangeArrowheads="1"/>
          </p:cNvPicPr>
          <p:nvPr/>
        </p:nvPicPr>
        <p:blipFill>
          <a:blip r:embed="rId8" cstate="print"/>
          <a:srcRect/>
          <a:stretch>
            <a:fillRect/>
          </a:stretch>
        </p:blipFill>
        <p:spPr bwMode="auto">
          <a:xfrm>
            <a:off x="7092280" y="908720"/>
            <a:ext cx="1625181" cy="1472438"/>
          </a:xfrm>
          <a:prstGeom prst="rect">
            <a:avLst/>
          </a:prstGeom>
          <a:noFill/>
          <a:ln w="9525">
            <a:noFill/>
            <a:miter lim="800000"/>
            <a:headEnd/>
            <a:tailEnd/>
          </a:ln>
          <a:effectLst/>
        </p:spPr>
      </p:pic>
      <p:sp>
        <p:nvSpPr>
          <p:cNvPr id="49" name="48 CuadroTexto"/>
          <p:cNvSpPr txBox="1"/>
          <p:nvPr/>
        </p:nvSpPr>
        <p:spPr>
          <a:xfrm>
            <a:off x="7020272" y="579160"/>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(21.6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pic>
        <p:nvPicPr>
          <p:cNvPr id="7181" name="Picture 13"/>
          <p:cNvPicPr>
            <a:picLocks noChangeAspect="1" noChangeArrowheads="1"/>
          </p:cNvPicPr>
          <p:nvPr/>
        </p:nvPicPr>
        <p:blipFill>
          <a:blip r:embed="rId9" cstate="print"/>
          <a:srcRect/>
          <a:stretch>
            <a:fillRect/>
          </a:stretch>
        </p:blipFill>
        <p:spPr bwMode="auto">
          <a:xfrm>
            <a:off x="1259632" y="2892666"/>
            <a:ext cx="1625181" cy="1472438"/>
          </a:xfrm>
          <a:prstGeom prst="rect">
            <a:avLst/>
          </a:prstGeom>
          <a:noFill/>
          <a:ln w="9525">
            <a:noFill/>
            <a:miter lim="800000"/>
            <a:headEnd/>
            <a:tailEnd/>
          </a:ln>
          <a:effectLst/>
        </p:spPr>
      </p:pic>
      <p:sp>
        <p:nvSpPr>
          <p:cNvPr id="51" name="50 CuadroTexto"/>
          <p:cNvSpPr txBox="1"/>
          <p:nvPr/>
        </p:nvSpPr>
        <p:spPr>
          <a:xfrm>
            <a:off x="1233344" y="2587764"/>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(20.7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cxnSp>
        <p:nvCxnSpPr>
          <p:cNvPr id="55" name="54 Conector recto de flecha"/>
          <p:cNvCxnSpPr/>
          <p:nvPr/>
        </p:nvCxnSpPr>
        <p:spPr>
          <a:xfrm flipH="1">
            <a:off x="2915816" y="1844824"/>
            <a:ext cx="1080120" cy="136815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p:nvPr/>
        </p:nvCxnSpPr>
        <p:spPr>
          <a:xfrm flipH="1">
            <a:off x="2915816" y="1268760"/>
            <a:ext cx="1296144" cy="7200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p:nvPr/>
        </p:nvCxnSpPr>
        <p:spPr>
          <a:xfrm>
            <a:off x="6084168" y="1196752"/>
            <a:ext cx="1008112" cy="14401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3" name="62 CuadroTexto"/>
          <p:cNvSpPr txBox="1"/>
          <p:nvPr/>
        </p:nvSpPr>
        <p:spPr>
          <a:xfrm>
            <a:off x="4644008" y="3212976"/>
            <a:ext cx="2223237" cy="646331"/>
          </a:xfrm>
          <a:prstGeom prst="rect">
            <a:avLst/>
          </a:prstGeom>
          <a:solidFill>
            <a:schemeClr val="tx1"/>
          </a:solidFill>
        </p:spPr>
        <p:txBody>
          <a:bodyPr wrap="none" rtlCol="0">
            <a:spAutoFit/>
          </a:bodyPr>
          <a:lstStyle/>
          <a:p>
            <a:r>
              <a:rPr lang="es-ES" sz="1200" b="1" dirty="0" err="1" smtClean="0">
                <a:solidFill>
                  <a:schemeClr val="bg1"/>
                </a:solidFill>
              </a:rPr>
              <a:t>Urban</a:t>
            </a:r>
            <a:r>
              <a:rPr lang="es-ES" sz="1200" b="1" dirty="0" smtClean="0">
                <a:solidFill>
                  <a:schemeClr val="bg1"/>
                </a:solidFill>
              </a:rPr>
              <a:t> PM: 3.5-8.5 (</a:t>
            </a:r>
            <a:r>
              <a:rPr lang="es-ES" sz="1200" b="1" dirty="0">
                <a:solidFill>
                  <a:schemeClr val="bg1"/>
                </a:solidFill>
              </a:rPr>
              <a:t>22-35</a:t>
            </a:r>
            <a:r>
              <a:rPr lang="es-ES" sz="1200" b="1" dirty="0" smtClean="0">
                <a:solidFill>
                  <a:schemeClr val="bg1"/>
                </a:solidFill>
              </a:rPr>
              <a:t>%)</a:t>
            </a:r>
          </a:p>
          <a:p>
            <a:r>
              <a:rPr lang="es-ES" sz="1200" b="1" dirty="0" err="1" smtClean="0">
                <a:solidFill>
                  <a:schemeClr val="bg1"/>
                </a:solidFill>
              </a:rPr>
              <a:t>Reg+H_anthr</a:t>
            </a:r>
            <a:r>
              <a:rPr lang="es-ES" sz="1200" b="1" dirty="0" smtClean="0">
                <a:solidFill>
                  <a:schemeClr val="bg1"/>
                </a:solidFill>
              </a:rPr>
              <a:t>: 4.7-10.8 (25-62%)</a:t>
            </a:r>
          </a:p>
          <a:p>
            <a:r>
              <a:rPr lang="es-ES" sz="1200" b="1" dirty="0" err="1" smtClean="0">
                <a:solidFill>
                  <a:schemeClr val="bg1"/>
                </a:solidFill>
              </a:rPr>
              <a:t>Reg+H_nat</a:t>
            </a:r>
            <a:r>
              <a:rPr lang="es-ES" sz="1200" b="1" dirty="0" smtClean="0">
                <a:solidFill>
                  <a:schemeClr val="bg1"/>
                </a:solidFill>
              </a:rPr>
              <a:t>.: 2.0-9.1 (12-44%) </a:t>
            </a:r>
            <a:endParaRPr lang="es-ES" sz="1200" b="1" dirty="0">
              <a:solidFill>
                <a:schemeClr val="bg1"/>
              </a:solidFill>
            </a:endParaRPr>
          </a:p>
        </p:txBody>
      </p:sp>
      <p:sp>
        <p:nvSpPr>
          <p:cNvPr id="64" name="63 CuadroTexto"/>
          <p:cNvSpPr txBox="1"/>
          <p:nvPr/>
        </p:nvSpPr>
        <p:spPr>
          <a:xfrm>
            <a:off x="202372" y="6335608"/>
            <a:ext cx="1965538" cy="369332"/>
          </a:xfrm>
          <a:prstGeom prst="rect">
            <a:avLst/>
          </a:prstGeom>
          <a:solidFill>
            <a:schemeClr val="tx1"/>
          </a:solidFill>
        </p:spPr>
        <p:txBody>
          <a:bodyPr wrap="none" rtlCol="0">
            <a:spAutoFit/>
          </a:bodyPr>
          <a:lstStyle/>
          <a:p>
            <a:r>
              <a:rPr lang="es-ES" b="1" dirty="0" smtClean="0">
                <a:solidFill>
                  <a:schemeClr val="bg1"/>
                </a:solidFill>
              </a:rPr>
              <a:t>ANNUAL AVERAGE</a:t>
            </a:r>
            <a:endParaRPr lang="es-ES" b="1" dirty="0">
              <a:solidFill>
                <a:schemeClr val="bg1"/>
              </a:solidFill>
            </a:endParaRPr>
          </a:p>
        </p:txBody>
      </p:sp>
      <p:sp>
        <p:nvSpPr>
          <p:cNvPr id="34" name="33 CuadroTexto"/>
          <p:cNvSpPr txBox="1"/>
          <p:nvPr/>
        </p:nvSpPr>
        <p:spPr>
          <a:xfrm rot="16200000">
            <a:off x="4105571" y="3433184"/>
            <a:ext cx="861133" cy="246221"/>
          </a:xfrm>
          <a:prstGeom prst="rect">
            <a:avLst/>
          </a:prstGeom>
          <a:solidFill>
            <a:schemeClr val="tx1"/>
          </a:solidFill>
        </p:spPr>
        <p:txBody>
          <a:bodyPr wrap="none" rtlCol="0">
            <a:spAutoFit/>
          </a:bodyPr>
          <a:lstStyle/>
          <a:p>
            <a:r>
              <a:rPr lang="es-ES" sz="1000" b="1" dirty="0" smtClean="0">
                <a:solidFill>
                  <a:schemeClr val="bg1"/>
                </a:solidFill>
              </a:rPr>
              <a:t>ANNUAL AV.</a:t>
            </a:r>
            <a:endParaRPr lang="es-ES" sz="10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28" name="Picture 4"/>
          <p:cNvPicPr>
            <a:picLocks noChangeAspect="1" noChangeArrowheads="1"/>
          </p:cNvPicPr>
          <p:nvPr/>
        </p:nvPicPr>
        <p:blipFill>
          <a:blip r:embed="rId3" cstate="print"/>
          <a:srcRect/>
          <a:stretch>
            <a:fillRect/>
          </a:stretch>
        </p:blipFill>
        <p:spPr bwMode="auto">
          <a:xfrm>
            <a:off x="179512" y="620688"/>
            <a:ext cx="8600053" cy="5694387"/>
          </a:xfrm>
          <a:prstGeom prst="rect">
            <a:avLst/>
          </a:prstGeom>
          <a:noFill/>
          <a:ln w="9525">
            <a:noFill/>
            <a:miter lim="800000"/>
            <a:headEnd/>
            <a:tailEnd/>
          </a:ln>
          <a:effectLst/>
        </p:spPr>
      </p:pic>
      <p:pic>
        <p:nvPicPr>
          <p:cNvPr id="7176" name="Picture 8"/>
          <p:cNvPicPr>
            <a:picLocks noChangeAspect="1" noChangeArrowheads="1"/>
          </p:cNvPicPr>
          <p:nvPr/>
        </p:nvPicPr>
        <p:blipFill>
          <a:blip r:embed="rId4" cstate="print"/>
          <a:srcRect/>
          <a:stretch>
            <a:fillRect/>
          </a:stretch>
        </p:blipFill>
        <p:spPr bwMode="auto">
          <a:xfrm>
            <a:off x="4860032" y="5589240"/>
            <a:ext cx="3867150" cy="600075"/>
          </a:xfrm>
          <a:prstGeom prst="rect">
            <a:avLst/>
          </a:prstGeom>
          <a:noFill/>
          <a:ln w="9525">
            <a:noFill/>
            <a:miter lim="800000"/>
            <a:headEnd/>
            <a:tailEnd/>
          </a:ln>
          <a:effectLst/>
        </p:spPr>
      </p:pic>
      <p:cxnSp>
        <p:nvCxnSpPr>
          <p:cNvPr id="42" name="41 Conector recto de flecha"/>
          <p:cNvCxnSpPr/>
          <p:nvPr/>
        </p:nvCxnSpPr>
        <p:spPr>
          <a:xfrm flipH="1">
            <a:off x="2987824" y="4581128"/>
            <a:ext cx="720080" cy="72008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a:off x="5436096" y="2636912"/>
            <a:ext cx="1656184" cy="10081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de flecha"/>
          <p:cNvCxnSpPr/>
          <p:nvPr/>
        </p:nvCxnSpPr>
        <p:spPr>
          <a:xfrm flipH="1">
            <a:off x="3034145" y="1844824"/>
            <a:ext cx="961791" cy="124751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p:nvPr/>
        </p:nvCxnSpPr>
        <p:spPr>
          <a:xfrm flipH="1">
            <a:off x="2915816" y="1268760"/>
            <a:ext cx="1296144" cy="7200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p:nvPr/>
        </p:nvCxnSpPr>
        <p:spPr>
          <a:xfrm>
            <a:off x="6084168" y="1196752"/>
            <a:ext cx="1008112" cy="14401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62 CuadroTexto"/>
          <p:cNvSpPr txBox="1"/>
          <p:nvPr/>
        </p:nvSpPr>
        <p:spPr>
          <a:xfrm>
            <a:off x="4644008" y="3904181"/>
            <a:ext cx="2223237" cy="646331"/>
          </a:xfrm>
          <a:prstGeom prst="rect">
            <a:avLst/>
          </a:prstGeom>
          <a:solidFill>
            <a:schemeClr val="tx1"/>
          </a:solidFill>
        </p:spPr>
        <p:txBody>
          <a:bodyPr wrap="none" rtlCol="0">
            <a:spAutoFit/>
          </a:bodyPr>
          <a:lstStyle/>
          <a:p>
            <a:r>
              <a:rPr lang="es-ES" sz="1200" b="1" dirty="0" err="1" smtClean="0">
                <a:solidFill>
                  <a:srgbClr val="00B0F0"/>
                </a:solidFill>
              </a:rPr>
              <a:t>Urban</a:t>
            </a:r>
            <a:r>
              <a:rPr lang="es-ES" sz="1200" b="1" dirty="0" smtClean="0">
                <a:solidFill>
                  <a:srgbClr val="00B0F0"/>
                </a:solidFill>
              </a:rPr>
              <a:t> PM: 3.4-10.3 (17-46%)</a:t>
            </a:r>
          </a:p>
          <a:p>
            <a:r>
              <a:rPr lang="es-ES" sz="1200" b="1" dirty="0" err="1" smtClean="0">
                <a:solidFill>
                  <a:srgbClr val="00B0F0"/>
                </a:solidFill>
              </a:rPr>
              <a:t>Reg+H_anthr</a:t>
            </a:r>
            <a:r>
              <a:rPr lang="es-ES" sz="1200" b="1" dirty="0" smtClean="0">
                <a:solidFill>
                  <a:srgbClr val="00B0F0"/>
                </a:solidFill>
              </a:rPr>
              <a:t>: 4.9-17.6 (26-76%)</a:t>
            </a:r>
          </a:p>
          <a:p>
            <a:r>
              <a:rPr lang="es-ES" sz="1200" b="1" dirty="0" err="1" smtClean="0">
                <a:solidFill>
                  <a:srgbClr val="00B0F0"/>
                </a:solidFill>
              </a:rPr>
              <a:t>Reg+H_nat</a:t>
            </a:r>
            <a:r>
              <a:rPr lang="es-ES" sz="1200" b="1" dirty="0" smtClean="0">
                <a:solidFill>
                  <a:srgbClr val="00B0F0"/>
                </a:solidFill>
              </a:rPr>
              <a:t>.: 0.9-5.7 (5-20%) </a:t>
            </a:r>
            <a:endParaRPr lang="es-ES" sz="1200" b="1" dirty="0">
              <a:solidFill>
                <a:srgbClr val="00B0F0"/>
              </a:solidFill>
            </a:endParaRPr>
          </a:p>
        </p:txBody>
      </p:sp>
      <p:sp>
        <p:nvSpPr>
          <p:cNvPr id="29" name="62 CuadroTexto"/>
          <p:cNvSpPr txBox="1"/>
          <p:nvPr/>
        </p:nvSpPr>
        <p:spPr>
          <a:xfrm>
            <a:off x="4644008" y="3212976"/>
            <a:ext cx="2223237" cy="646331"/>
          </a:xfrm>
          <a:prstGeom prst="rect">
            <a:avLst/>
          </a:prstGeom>
          <a:solidFill>
            <a:schemeClr val="tx1"/>
          </a:solidFill>
        </p:spPr>
        <p:txBody>
          <a:bodyPr wrap="none" rtlCol="0">
            <a:spAutoFit/>
          </a:bodyPr>
          <a:lstStyle/>
          <a:p>
            <a:r>
              <a:rPr lang="es-ES" sz="1200" b="1" dirty="0" err="1" smtClean="0">
                <a:solidFill>
                  <a:schemeClr val="bg1">
                    <a:lumMod val="75000"/>
                  </a:schemeClr>
                </a:solidFill>
              </a:rPr>
              <a:t>Urban</a:t>
            </a:r>
            <a:r>
              <a:rPr lang="es-ES" sz="1200" b="1" dirty="0" smtClean="0">
                <a:solidFill>
                  <a:schemeClr val="bg1">
                    <a:lumMod val="75000"/>
                  </a:schemeClr>
                </a:solidFill>
              </a:rPr>
              <a:t> PM: 3.5-8.5 (</a:t>
            </a:r>
            <a:r>
              <a:rPr lang="es-ES" sz="1200" b="1" dirty="0">
                <a:solidFill>
                  <a:schemeClr val="bg1">
                    <a:lumMod val="75000"/>
                  </a:schemeClr>
                </a:solidFill>
              </a:rPr>
              <a:t>22-35</a:t>
            </a:r>
            <a:r>
              <a:rPr lang="es-ES" sz="1200" b="1" dirty="0" smtClean="0">
                <a:solidFill>
                  <a:schemeClr val="bg1">
                    <a:lumMod val="75000"/>
                  </a:schemeClr>
                </a:solidFill>
              </a:rPr>
              <a:t>%)</a:t>
            </a:r>
          </a:p>
          <a:p>
            <a:r>
              <a:rPr lang="es-ES" sz="1200" b="1" dirty="0" err="1" smtClean="0">
                <a:solidFill>
                  <a:schemeClr val="bg1">
                    <a:lumMod val="75000"/>
                  </a:schemeClr>
                </a:solidFill>
              </a:rPr>
              <a:t>Reg+H_anthr</a:t>
            </a:r>
            <a:r>
              <a:rPr lang="es-ES" sz="1200" b="1" dirty="0" smtClean="0">
                <a:solidFill>
                  <a:schemeClr val="bg1">
                    <a:lumMod val="75000"/>
                  </a:schemeClr>
                </a:solidFill>
              </a:rPr>
              <a:t>: 4.7-10.8 (25-62%)</a:t>
            </a:r>
          </a:p>
          <a:p>
            <a:r>
              <a:rPr lang="es-ES" sz="1200" b="1" dirty="0" err="1" smtClean="0">
                <a:solidFill>
                  <a:schemeClr val="bg1">
                    <a:lumMod val="75000"/>
                  </a:schemeClr>
                </a:solidFill>
              </a:rPr>
              <a:t>Reg+H_nat</a:t>
            </a:r>
            <a:r>
              <a:rPr lang="es-ES" sz="1200" b="1" dirty="0" smtClean="0">
                <a:solidFill>
                  <a:schemeClr val="bg1">
                    <a:lumMod val="75000"/>
                  </a:schemeClr>
                </a:solidFill>
              </a:rPr>
              <a:t>.: 2.0-9.1 (12-44%) </a:t>
            </a:r>
            <a:endParaRPr lang="es-ES" sz="1200" b="1" dirty="0">
              <a:solidFill>
                <a:schemeClr val="bg1">
                  <a:lumMod val="75000"/>
                </a:schemeClr>
              </a:solidFill>
            </a:endParaRPr>
          </a:p>
        </p:txBody>
      </p:sp>
      <p:sp>
        <p:nvSpPr>
          <p:cNvPr id="24" name="23 CuadroTexto"/>
          <p:cNvSpPr txBox="1"/>
          <p:nvPr/>
        </p:nvSpPr>
        <p:spPr>
          <a:xfrm>
            <a:off x="1812014" y="4509120"/>
            <a:ext cx="155247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10</a:t>
            </a:r>
            <a:r>
              <a:rPr lang="es-ES" sz="1400" b="1" dirty="0" smtClean="0">
                <a:solidFill>
                  <a:schemeClr val="bg1"/>
                </a:solidFill>
              </a:rPr>
              <a:t> (22.3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sp>
        <p:nvSpPr>
          <p:cNvPr id="25" name="24 CuadroTexto"/>
          <p:cNvSpPr txBox="1"/>
          <p:nvPr/>
        </p:nvSpPr>
        <p:spPr>
          <a:xfrm>
            <a:off x="7452320" y="2353172"/>
            <a:ext cx="155247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10</a:t>
            </a:r>
            <a:r>
              <a:rPr lang="es-ES" sz="1400" b="1" dirty="0" smtClean="0">
                <a:solidFill>
                  <a:schemeClr val="bg1"/>
                </a:solidFill>
              </a:rPr>
              <a:t> (24.2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sp>
        <p:nvSpPr>
          <p:cNvPr id="26" name="25 CuadroTexto"/>
          <p:cNvSpPr txBox="1"/>
          <p:nvPr/>
        </p:nvSpPr>
        <p:spPr>
          <a:xfrm>
            <a:off x="1743434" y="632200"/>
            <a:ext cx="158453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2.5</a:t>
            </a:r>
            <a:r>
              <a:rPr lang="es-ES" sz="1400" b="1" dirty="0" smtClean="0">
                <a:solidFill>
                  <a:schemeClr val="bg1"/>
                </a:solidFill>
              </a:rPr>
              <a:t> (27.7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sp>
        <p:nvSpPr>
          <p:cNvPr id="27" name="26 CuadroTexto"/>
          <p:cNvSpPr txBox="1"/>
          <p:nvPr/>
        </p:nvSpPr>
        <p:spPr>
          <a:xfrm>
            <a:off x="7646330" y="614085"/>
            <a:ext cx="155247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10</a:t>
            </a:r>
            <a:r>
              <a:rPr lang="es-ES" sz="1400" b="1" dirty="0" smtClean="0">
                <a:solidFill>
                  <a:schemeClr val="bg1"/>
                </a:solidFill>
              </a:rPr>
              <a:t> (27.0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sp>
        <p:nvSpPr>
          <p:cNvPr id="30" name="29 CuadroTexto"/>
          <p:cNvSpPr txBox="1"/>
          <p:nvPr/>
        </p:nvSpPr>
        <p:spPr>
          <a:xfrm>
            <a:off x="1812014" y="2641568"/>
            <a:ext cx="155247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10</a:t>
            </a:r>
            <a:r>
              <a:rPr lang="es-ES" sz="1400" b="1" dirty="0" smtClean="0">
                <a:solidFill>
                  <a:schemeClr val="bg1"/>
                </a:solidFill>
              </a:rPr>
              <a:t> (17.8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pic>
        <p:nvPicPr>
          <p:cNvPr id="31" name="Imagen 1"/>
          <p:cNvPicPr>
            <a:picLocks noChangeAspect="1"/>
          </p:cNvPicPr>
          <p:nvPr/>
        </p:nvPicPr>
        <p:blipFill>
          <a:blip r:embed="rId5" cstate="print"/>
          <a:stretch>
            <a:fillRect/>
          </a:stretch>
        </p:blipFill>
        <p:spPr>
          <a:xfrm>
            <a:off x="1619672" y="4855030"/>
            <a:ext cx="1345398" cy="1157140"/>
          </a:xfrm>
          <a:prstGeom prst="rect">
            <a:avLst/>
          </a:prstGeom>
          <a:ln w="50800">
            <a:solidFill>
              <a:srgbClr val="00B0F0"/>
            </a:solidFill>
          </a:ln>
        </p:spPr>
      </p:pic>
      <p:pic>
        <p:nvPicPr>
          <p:cNvPr id="32" name="Imagen 2"/>
          <p:cNvPicPr>
            <a:picLocks/>
          </p:cNvPicPr>
          <p:nvPr/>
        </p:nvPicPr>
        <p:blipFill>
          <a:blip r:embed="rId6" cstate="print"/>
          <a:stretch>
            <a:fillRect/>
          </a:stretch>
        </p:blipFill>
        <p:spPr>
          <a:xfrm>
            <a:off x="7452320" y="2666143"/>
            <a:ext cx="1440160" cy="1290811"/>
          </a:xfrm>
          <a:prstGeom prst="rect">
            <a:avLst/>
          </a:prstGeom>
          <a:ln w="50800">
            <a:solidFill>
              <a:srgbClr val="00B0F0"/>
            </a:solidFill>
          </a:ln>
        </p:spPr>
      </p:pic>
      <p:pic>
        <p:nvPicPr>
          <p:cNvPr id="33" name="Imagen 4"/>
          <p:cNvPicPr>
            <a:picLocks noChangeAspect="1"/>
          </p:cNvPicPr>
          <p:nvPr/>
        </p:nvPicPr>
        <p:blipFill>
          <a:blip r:embed="rId7" cstate="print"/>
          <a:stretch>
            <a:fillRect/>
          </a:stretch>
        </p:blipFill>
        <p:spPr>
          <a:xfrm>
            <a:off x="1627145" y="2946786"/>
            <a:ext cx="1330236" cy="1171170"/>
          </a:xfrm>
          <a:prstGeom prst="rect">
            <a:avLst/>
          </a:prstGeom>
          <a:ln w="50800">
            <a:solidFill>
              <a:srgbClr val="00B0F0"/>
            </a:solidFill>
          </a:ln>
        </p:spPr>
      </p:pic>
      <p:pic>
        <p:nvPicPr>
          <p:cNvPr id="34" name="Imagen 5"/>
          <p:cNvPicPr>
            <a:picLocks/>
          </p:cNvPicPr>
          <p:nvPr/>
        </p:nvPicPr>
        <p:blipFill>
          <a:blip r:embed="rId8" cstate="print"/>
          <a:stretch>
            <a:fillRect/>
          </a:stretch>
        </p:blipFill>
        <p:spPr>
          <a:xfrm>
            <a:off x="1619672" y="966598"/>
            <a:ext cx="1298661" cy="1181436"/>
          </a:xfrm>
          <a:prstGeom prst="rect">
            <a:avLst/>
          </a:prstGeom>
          <a:ln w="50800">
            <a:solidFill>
              <a:srgbClr val="00B0F0"/>
            </a:solidFill>
          </a:ln>
        </p:spPr>
      </p:pic>
      <p:pic>
        <p:nvPicPr>
          <p:cNvPr id="35" name="Imagen 6"/>
          <p:cNvPicPr>
            <a:picLocks noChangeAspect="1"/>
          </p:cNvPicPr>
          <p:nvPr/>
        </p:nvPicPr>
        <p:blipFill>
          <a:blip r:embed="rId9" cstate="print"/>
          <a:stretch>
            <a:fillRect/>
          </a:stretch>
        </p:blipFill>
        <p:spPr>
          <a:xfrm>
            <a:off x="7717406" y="904106"/>
            <a:ext cx="1367100" cy="1201200"/>
          </a:xfrm>
          <a:prstGeom prst="rect">
            <a:avLst/>
          </a:prstGeom>
          <a:ln w="50800">
            <a:solidFill>
              <a:srgbClr val="00B0F0"/>
            </a:solidFill>
          </a:ln>
        </p:spPr>
      </p:pic>
      <p:sp>
        <p:nvSpPr>
          <p:cNvPr id="36" name="35 CuadroTexto"/>
          <p:cNvSpPr txBox="1"/>
          <p:nvPr/>
        </p:nvSpPr>
        <p:spPr>
          <a:xfrm rot="16200000">
            <a:off x="4105571" y="3433184"/>
            <a:ext cx="861133" cy="246221"/>
          </a:xfrm>
          <a:prstGeom prst="rect">
            <a:avLst/>
          </a:prstGeom>
          <a:solidFill>
            <a:schemeClr val="tx1"/>
          </a:solidFill>
        </p:spPr>
        <p:txBody>
          <a:bodyPr wrap="none" rtlCol="0">
            <a:spAutoFit/>
          </a:bodyPr>
          <a:lstStyle/>
          <a:p>
            <a:r>
              <a:rPr lang="es-ES" sz="1000" b="1" dirty="0" smtClean="0">
                <a:solidFill>
                  <a:schemeClr val="bg1">
                    <a:lumMod val="65000"/>
                  </a:schemeClr>
                </a:solidFill>
              </a:rPr>
              <a:t>ANNUAL AV.</a:t>
            </a:r>
            <a:endParaRPr lang="es-ES" sz="1000" b="1" dirty="0">
              <a:solidFill>
                <a:schemeClr val="bg1">
                  <a:lumMod val="65000"/>
                </a:schemeClr>
              </a:solidFill>
            </a:endParaRPr>
          </a:p>
        </p:txBody>
      </p:sp>
      <p:sp>
        <p:nvSpPr>
          <p:cNvPr id="37" name="36 CuadroTexto"/>
          <p:cNvSpPr txBox="1"/>
          <p:nvPr/>
        </p:nvSpPr>
        <p:spPr>
          <a:xfrm rot="16200000">
            <a:off x="4218695" y="4122319"/>
            <a:ext cx="619080" cy="246221"/>
          </a:xfrm>
          <a:prstGeom prst="rect">
            <a:avLst/>
          </a:prstGeom>
          <a:solidFill>
            <a:schemeClr val="tx1"/>
          </a:solidFill>
        </p:spPr>
        <p:txBody>
          <a:bodyPr wrap="none" rtlCol="0">
            <a:spAutoFit/>
          </a:bodyPr>
          <a:lstStyle/>
          <a:p>
            <a:r>
              <a:rPr lang="es-ES" sz="1000" b="1" dirty="0" smtClean="0">
                <a:solidFill>
                  <a:srgbClr val="00B0F0"/>
                </a:solidFill>
              </a:rPr>
              <a:t>WINTER</a:t>
            </a:r>
            <a:endParaRPr lang="es-ES" sz="1000" b="1" dirty="0">
              <a:solidFill>
                <a:srgbClr val="00B0F0"/>
              </a:solidFill>
            </a:endParaRPr>
          </a:p>
        </p:txBody>
      </p:sp>
      <p:sp>
        <p:nvSpPr>
          <p:cNvPr id="38" name="37 CuadroTexto"/>
          <p:cNvSpPr txBox="1"/>
          <p:nvPr/>
        </p:nvSpPr>
        <p:spPr>
          <a:xfrm>
            <a:off x="7365454" y="3936692"/>
            <a:ext cx="155247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10</a:t>
            </a:r>
            <a:r>
              <a:rPr lang="es-ES" sz="1400" b="1" dirty="0" smtClean="0">
                <a:solidFill>
                  <a:schemeClr val="bg1"/>
                </a:solidFill>
              </a:rPr>
              <a:t> (13.7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sp>
        <p:nvSpPr>
          <p:cNvPr id="39" name="38 CuadroTexto"/>
          <p:cNvSpPr txBox="1"/>
          <p:nvPr/>
        </p:nvSpPr>
        <p:spPr>
          <a:xfrm>
            <a:off x="119744" y="632200"/>
            <a:ext cx="158453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2.5</a:t>
            </a:r>
            <a:r>
              <a:rPr lang="es-ES" sz="1400" b="1" dirty="0" smtClean="0">
                <a:solidFill>
                  <a:schemeClr val="bg1"/>
                </a:solidFill>
              </a:rPr>
              <a:t> (12.0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sp>
        <p:nvSpPr>
          <p:cNvPr id="40" name="39 CuadroTexto"/>
          <p:cNvSpPr txBox="1"/>
          <p:nvPr/>
        </p:nvSpPr>
        <p:spPr>
          <a:xfrm>
            <a:off x="6174085" y="609549"/>
            <a:ext cx="155247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10</a:t>
            </a:r>
            <a:r>
              <a:rPr lang="es-ES" sz="1400" b="1" dirty="0" smtClean="0">
                <a:solidFill>
                  <a:schemeClr val="bg1"/>
                </a:solidFill>
              </a:rPr>
              <a:t> (16.0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sp>
        <p:nvSpPr>
          <p:cNvPr id="41" name="40 CuadroTexto"/>
          <p:cNvSpPr txBox="1"/>
          <p:nvPr/>
        </p:nvSpPr>
        <p:spPr>
          <a:xfrm>
            <a:off x="173810" y="2638380"/>
            <a:ext cx="155247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10</a:t>
            </a:r>
            <a:r>
              <a:rPr lang="es-ES" sz="1400" b="1" dirty="0" smtClean="0">
                <a:solidFill>
                  <a:schemeClr val="bg1"/>
                </a:solidFill>
              </a:rPr>
              <a:t> (19.1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pic>
        <p:nvPicPr>
          <p:cNvPr id="43" name="Picture 2"/>
          <p:cNvPicPr>
            <a:picLocks noChangeAspect="1" noChangeArrowheads="1"/>
          </p:cNvPicPr>
          <p:nvPr/>
        </p:nvPicPr>
        <p:blipFill>
          <a:blip r:embed="rId10" cstate="print"/>
          <a:srcRect/>
          <a:stretch>
            <a:fillRect/>
          </a:stretch>
        </p:blipFill>
        <p:spPr bwMode="auto">
          <a:xfrm>
            <a:off x="146260" y="4864862"/>
            <a:ext cx="1322824" cy="1166258"/>
          </a:xfrm>
          <a:prstGeom prst="rect">
            <a:avLst/>
          </a:prstGeom>
          <a:noFill/>
          <a:ln w="50800">
            <a:solidFill>
              <a:srgbClr val="FF0000"/>
            </a:solidFill>
            <a:miter lim="800000"/>
            <a:headEnd/>
            <a:tailEnd/>
          </a:ln>
          <a:effectLst/>
        </p:spPr>
      </p:pic>
      <p:sp>
        <p:nvSpPr>
          <p:cNvPr id="45" name="44 CuadroTexto"/>
          <p:cNvSpPr txBox="1"/>
          <p:nvPr/>
        </p:nvSpPr>
        <p:spPr>
          <a:xfrm>
            <a:off x="144782" y="4509120"/>
            <a:ext cx="1552476" cy="307777"/>
          </a:xfrm>
          <a:prstGeom prst="rect">
            <a:avLst/>
          </a:prstGeom>
          <a:noFill/>
        </p:spPr>
        <p:txBody>
          <a:bodyPr wrap="none" rtlCol="0">
            <a:spAutoFit/>
          </a:bodyPr>
          <a:lstStyle/>
          <a:p>
            <a:r>
              <a:rPr lang="es-ES" sz="1400" b="1" dirty="0" smtClean="0">
                <a:solidFill>
                  <a:schemeClr val="bg1"/>
                </a:solidFill>
              </a:rPr>
              <a:t>PM</a:t>
            </a:r>
            <a:r>
              <a:rPr lang="es-ES" sz="1400" b="1" baseline="-25000" dirty="0" smtClean="0">
                <a:solidFill>
                  <a:schemeClr val="bg1"/>
                </a:solidFill>
              </a:rPr>
              <a:t>10</a:t>
            </a:r>
            <a:r>
              <a:rPr lang="es-ES" sz="1400" b="1" dirty="0" smtClean="0">
                <a:solidFill>
                  <a:schemeClr val="bg1"/>
                </a:solidFill>
              </a:rPr>
              <a:t> (26.1 </a:t>
            </a:r>
            <a:r>
              <a:rPr lang="es-ES" sz="1400" b="1" dirty="0" smtClean="0">
                <a:solidFill>
                  <a:schemeClr val="bg1"/>
                </a:solidFill>
                <a:latin typeface="Symbol" pitchFamily="18" charset="2"/>
              </a:rPr>
              <a:t>m</a:t>
            </a:r>
            <a:r>
              <a:rPr lang="es-ES" sz="1400" b="1" dirty="0" smtClean="0">
                <a:solidFill>
                  <a:schemeClr val="bg1"/>
                </a:solidFill>
              </a:rPr>
              <a:t>g/m</a:t>
            </a:r>
            <a:r>
              <a:rPr lang="es-ES" sz="1400" b="1" baseline="30000" dirty="0" smtClean="0">
                <a:solidFill>
                  <a:schemeClr val="bg1"/>
                </a:solidFill>
              </a:rPr>
              <a:t>3</a:t>
            </a:r>
            <a:r>
              <a:rPr lang="es-ES" sz="1400" b="1" dirty="0" smtClean="0">
                <a:solidFill>
                  <a:schemeClr val="bg1"/>
                </a:solidFill>
              </a:rPr>
              <a:t>)</a:t>
            </a:r>
            <a:endParaRPr lang="es-ES" sz="1400" b="1" dirty="0">
              <a:solidFill>
                <a:schemeClr val="bg1"/>
              </a:solidFill>
            </a:endParaRPr>
          </a:p>
        </p:txBody>
      </p:sp>
      <p:pic>
        <p:nvPicPr>
          <p:cNvPr id="46" name="Picture 3"/>
          <p:cNvPicPr>
            <a:picLocks noChangeAspect="1" noChangeArrowheads="1"/>
          </p:cNvPicPr>
          <p:nvPr/>
        </p:nvPicPr>
        <p:blipFill>
          <a:blip r:embed="rId11" cstate="print"/>
          <a:srcRect/>
          <a:stretch>
            <a:fillRect/>
          </a:stretch>
        </p:blipFill>
        <p:spPr bwMode="auto">
          <a:xfrm>
            <a:off x="7441202" y="4236680"/>
            <a:ext cx="1451278" cy="1280552"/>
          </a:xfrm>
          <a:prstGeom prst="rect">
            <a:avLst/>
          </a:prstGeom>
          <a:noFill/>
          <a:ln w="50800">
            <a:solidFill>
              <a:srgbClr val="FF0000"/>
            </a:solidFill>
            <a:miter lim="800000"/>
            <a:headEnd/>
            <a:tailEnd/>
          </a:ln>
          <a:effectLst/>
        </p:spPr>
      </p:pic>
      <p:pic>
        <p:nvPicPr>
          <p:cNvPr id="47" name="Picture 4"/>
          <p:cNvPicPr>
            <a:picLocks noChangeAspect="1" noChangeArrowheads="1"/>
          </p:cNvPicPr>
          <p:nvPr/>
        </p:nvPicPr>
        <p:blipFill>
          <a:blip r:embed="rId12" cstate="print"/>
          <a:srcRect/>
          <a:stretch>
            <a:fillRect/>
          </a:stretch>
        </p:blipFill>
        <p:spPr bwMode="auto">
          <a:xfrm>
            <a:off x="182917" y="976429"/>
            <a:ext cx="1282897" cy="1185911"/>
          </a:xfrm>
          <a:prstGeom prst="rect">
            <a:avLst/>
          </a:prstGeom>
          <a:noFill/>
          <a:ln w="50800">
            <a:solidFill>
              <a:srgbClr val="FF0000"/>
            </a:solidFill>
            <a:miter lim="800000"/>
            <a:headEnd/>
            <a:tailEnd/>
          </a:ln>
          <a:effectLst/>
        </p:spPr>
      </p:pic>
      <p:pic>
        <p:nvPicPr>
          <p:cNvPr id="48" name="Picture 6"/>
          <p:cNvPicPr>
            <a:picLocks noChangeAspect="1" noChangeArrowheads="1"/>
          </p:cNvPicPr>
          <p:nvPr/>
        </p:nvPicPr>
        <p:blipFill>
          <a:blip r:embed="rId13" cstate="print"/>
          <a:srcRect/>
          <a:stretch>
            <a:fillRect/>
          </a:stretch>
        </p:blipFill>
        <p:spPr bwMode="auto">
          <a:xfrm>
            <a:off x="163054" y="2959402"/>
            <a:ext cx="1319847" cy="1167768"/>
          </a:xfrm>
          <a:prstGeom prst="rect">
            <a:avLst/>
          </a:prstGeom>
          <a:noFill/>
          <a:ln w="50800">
            <a:solidFill>
              <a:srgbClr val="FF0000"/>
            </a:solidFill>
            <a:miter lim="800000"/>
            <a:headEnd/>
            <a:tailEnd/>
          </a:ln>
          <a:effectLst/>
        </p:spPr>
      </p:pic>
      <p:pic>
        <p:nvPicPr>
          <p:cNvPr id="49" name="Picture 7"/>
          <p:cNvPicPr>
            <a:picLocks noChangeAspect="1" noChangeArrowheads="1"/>
          </p:cNvPicPr>
          <p:nvPr/>
        </p:nvPicPr>
        <p:blipFill>
          <a:blip r:embed="rId14" cstate="print"/>
          <a:srcRect/>
          <a:stretch>
            <a:fillRect/>
          </a:stretch>
        </p:blipFill>
        <p:spPr bwMode="auto">
          <a:xfrm>
            <a:off x="6227569" y="917032"/>
            <a:ext cx="1349161" cy="1196305"/>
          </a:xfrm>
          <a:prstGeom prst="rect">
            <a:avLst/>
          </a:prstGeom>
          <a:noFill/>
          <a:ln w="50800">
            <a:solidFill>
              <a:srgbClr val="FF0000"/>
            </a:solidFill>
            <a:miter lim="800000"/>
            <a:headEnd/>
            <a:tailEnd/>
          </a:ln>
          <a:effectLst/>
        </p:spPr>
      </p:pic>
      <p:sp>
        <p:nvSpPr>
          <p:cNvPr id="51" name="50 CuadroTexto"/>
          <p:cNvSpPr txBox="1"/>
          <p:nvPr/>
        </p:nvSpPr>
        <p:spPr>
          <a:xfrm>
            <a:off x="179512" y="6381328"/>
            <a:ext cx="2081019" cy="369332"/>
          </a:xfrm>
          <a:prstGeom prst="rect">
            <a:avLst/>
          </a:prstGeom>
          <a:noFill/>
        </p:spPr>
        <p:txBody>
          <a:bodyPr wrap="none" rtlCol="0">
            <a:spAutoFit/>
          </a:bodyPr>
          <a:lstStyle/>
          <a:p>
            <a:r>
              <a:rPr lang="es-ES" b="1" dirty="0" smtClean="0">
                <a:solidFill>
                  <a:srgbClr val="FF0000"/>
                </a:solidFill>
              </a:rPr>
              <a:t>SUMMER</a:t>
            </a:r>
            <a:r>
              <a:rPr lang="es-ES" b="1" dirty="0" smtClean="0"/>
              <a:t>    </a:t>
            </a:r>
            <a:r>
              <a:rPr lang="es-ES" b="1" dirty="0" smtClean="0">
                <a:solidFill>
                  <a:srgbClr val="00B0F0"/>
                </a:solidFill>
              </a:rPr>
              <a:t>WINTER</a:t>
            </a:r>
            <a:endParaRPr lang="es-ES" b="1" dirty="0">
              <a:solidFill>
                <a:srgbClr val="00B0F0"/>
              </a:solidFill>
            </a:endParaRPr>
          </a:p>
        </p:txBody>
      </p:sp>
      <p:sp>
        <p:nvSpPr>
          <p:cNvPr id="52" name="62 CuadroTexto"/>
          <p:cNvSpPr txBox="1"/>
          <p:nvPr/>
        </p:nvSpPr>
        <p:spPr>
          <a:xfrm>
            <a:off x="4644008" y="4593651"/>
            <a:ext cx="2144690" cy="646331"/>
          </a:xfrm>
          <a:prstGeom prst="rect">
            <a:avLst/>
          </a:prstGeom>
          <a:solidFill>
            <a:schemeClr val="tx1"/>
          </a:solidFill>
        </p:spPr>
        <p:txBody>
          <a:bodyPr wrap="none" rtlCol="0">
            <a:spAutoFit/>
          </a:bodyPr>
          <a:lstStyle/>
          <a:p>
            <a:r>
              <a:rPr lang="es-ES" sz="1200" b="1" dirty="0" err="1" smtClean="0">
                <a:solidFill>
                  <a:srgbClr val="FF0000"/>
                </a:solidFill>
              </a:rPr>
              <a:t>Urban</a:t>
            </a:r>
            <a:r>
              <a:rPr lang="es-ES" sz="1200" b="1" dirty="0" smtClean="0">
                <a:solidFill>
                  <a:srgbClr val="FF0000"/>
                </a:solidFill>
              </a:rPr>
              <a:t> PM: 2.2-6.0 (11-34%)</a:t>
            </a:r>
          </a:p>
          <a:p>
            <a:r>
              <a:rPr lang="es-ES" sz="1200" b="1" dirty="0" err="1" smtClean="0">
                <a:solidFill>
                  <a:srgbClr val="FF0000"/>
                </a:solidFill>
              </a:rPr>
              <a:t>Reg+H_anthr</a:t>
            </a:r>
            <a:r>
              <a:rPr lang="es-ES" sz="1200" b="1" dirty="0" smtClean="0">
                <a:solidFill>
                  <a:srgbClr val="FF0000"/>
                </a:solidFill>
              </a:rPr>
              <a:t>: 2.5-8.2 (12-67%)</a:t>
            </a:r>
          </a:p>
          <a:p>
            <a:r>
              <a:rPr lang="es-ES" sz="1200" b="1" dirty="0" err="1" smtClean="0">
                <a:solidFill>
                  <a:srgbClr val="FF0000"/>
                </a:solidFill>
              </a:rPr>
              <a:t>Reg+H_nat</a:t>
            </a:r>
            <a:r>
              <a:rPr lang="es-ES" sz="1200" b="1" dirty="0" smtClean="0">
                <a:solidFill>
                  <a:srgbClr val="FF0000"/>
                </a:solidFill>
              </a:rPr>
              <a:t>.: 1.1-14.9 (9-75%) </a:t>
            </a:r>
            <a:endParaRPr lang="es-ES" sz="1200" b="1" dirty="0">
              <a:solidFill>
                <a:srgbClr val="FF0000"/>
              </a:solidFill>
            </a:endParaRPr>
          </a:p>
        </p:txBody>
      </p:sp>
      <p:sp>
        <p:nvSpPr>
          <p:cNvPr id="53" name="52 CuadroTexto"/>
          <p:cNvSpPr txBox="1"/>
          <p:nvPr/>
        </p:nvSpPr>
        <p:spPr>
          <a:xfrm rot="16200000">
            <a:off x="4184232" y="4811789"/>
            <a:ext cx="688009" cy="246221"/>
          </a:xfrm>
          <a:prstGeom prst="rect">
            <a:avLst/>
          </a:prstGeom>
          <a:solidFill>
            <a:schemeClr val="tx1"/>
          </a:solidFill>
        </p:spPr>
        <p:txBody>
          <a:bodyPr wrap="none" rtlCol="0">
            <a:spAutoFit/>
          </a:bodyPr>
          <a:lstStyle/>
          <a:p>
            <a:r>
              <a:rPr lang="es-ES" sz="1000" b="1" dirty="0" smtClean="0">
                <a:solidFill>
                  <a:srgbClr val="FF0000"/>
                </a:solidFill>
              </a:rPr>
              <a:t>SUMMER</a:t>
            </a:r>
            <a:endParaRPr lang="es-ES" sz="1000" b="1" dirty="0">
              <a:solidFill>
                <a:srgbClr val="FF0000"/>
              </a:solidFill>
            </a:endParaRPr>
          </a:p>
        </p:txBody>
      </p:sp>
    </p:spTree>
    <p:extLst>
      <p:ext uri="{BB962C8B-B14F-4D97-AF65-F5344CB8AC3E}">
        <p14:creationId xmlns:p14="http://schemas.microsoft.com/office/powerpoint/2010/main" val="3434423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sp>
        <p:nvSpPr>
          <p:cNvPr id="57" name="56 CuadroTexto"/>
          <p:cNvSpPr txBox="1"/>
          <p:nvPr/>
        </p:nvSpPr>
        <p:spPr>
          <a:xfrm>
            <a:off x="0" y="1547878"/>
            <a:ext cx="9144000" cy="3231654"/>
          </a:xfrm>
          <a:prstGeom prst="rect">
            <a:avLst/>
          </a:prstGeom>
          <a:noFill/>
        </p:spPr>
        <p:txBody>
          <a:bodyPr wrap="square" rtlCol="0">
            <a:spAutoFit/>
          </a:bodyPr>
          <a:lstStyle/>
          <a:p>
            <a:pPr>
              <a:buFont typeface="Wingdings" pitchFamily="2" charset="2"/>
              <a:buChar char="Ø"/>
            </a:pPr>
            <a:r>
              <a:rPr lang="en-US" sz="1200" dirty="0" smtClean="0"/>
              <a:t> </a:t>
            </a:r>
            <a:r>
              <a:rPr lang="en-US" sz="1200" b="1" dirty="0" smtClean="0">
                <a:solidFill>
                  <a:srgbClr val="0070C0"/>
                </a:solidFill>
              </a:rPr>
              <a:t>SIA (SSA + NSA)</a:t>
            </a:r>
            <a:r>
              <a:rPr lang="en-US" sz="1200" dirty="0" smtClean="0">
                <a:solidFill>
                  <a:srgbClr val="0070C0"/>
                </a:solidFill>
              </a:rPr>
              <a:t> is among the </a:t>
            </a:r>
            <a:r>
              <a:rPr lang="en-US" sz="1200" b="1" dirty="0" smtClean="0">
                <a:solidFill>
                  <a:srgbClr val="0070C0"/>
                </a:solidFill>
              </a:rPr>
              <a:t>most abundant components of PM</a:t>
            </a:r>
          </a:p>
          <a:p>
            <a:pPr lvl="1">
              <a:buFont typeface="Courier New" pitchFamily="49" charset="0"/>
              <a:buChar char="o"/>
            </a:pPr>
            <a:r>
              <a:rPr lang="en-US" sz="1200" dirty="0" smtClean="0"/>
              <a:t> 30-60% of PM mass (SSA: 11-25%; NSA: 12-40%)</a:t>
            </a:r>
          </a:p>
          <a:p>
            <a:pPr lvl="1">
              <a:buFont typeface="Courier New" pitchFamily="49" charset="0"/>
              <a:buChar char="o"/>
            </a:pPr>
            <a:r>
              <a:rPr lang="en-US" sz="1200" dirty="0" smtClean="0"/>
              <a:t> highest </a:t>
            </a:r>
            <a:r>
              <a:rPr lang="en-US" sz="1200" dirty="0" smtClean="0">
                <a:solidFill>
                  <a:srgbClr val="0070C0"/>
                </a:solidFill>
              </a:rPr>
              <a:t>NSA</a:t>
            </a:r>
            <a:r>
              <a:rPr lang="en-US" sz="1200" dirty="0" smtClean="0"/>
              <a:t> </a:t>
            </a:r>
            <a:r>
              <a:rPr lang="en-US" sz="1200" dirty="0"/>
              <a:t>contribution in </a:t>
            </a:r>
            <a:r>
              <a:rPr lang="en-US" sz="1200" i="1" dirty="0" smtClean="0"/>
              <a:t>Schiedam</a:t>
            </a:r>
            <a:r>
              <a:rPr lang="en-US" sz="1200" dirty="0" smtClean="0"/>
              <a:t> - </a:t>
            </a:r>
            <a:r>
              <a:rPr lang="en-US" sz="1200" i="1" dirty="0" smtClean="0"/>
              <a:t>NL</a:t>
            </a:r>
            <a:r>
              <a:rPr lang="en-US" sz="1200" dirty="0" smtClean="0"/>
              <a:t> </a:t>
            </a:r>
            <a:r>
              <a:rPr lang="en-US" sz="1200" dirty="0"/>
              <a:t>in both winter and summer </a:t>
            </a:r>
            <a:r>
              <a:rPr lang="en-US" sz="1200" dirty="0" smtClean="0"/>
              <a:t>(</a:t>
            </a:r>
            <a:r>
              <a:rPr lang="en-US" sz="1200" dirty="0" smtClean="0">
                <a:solidFill>
                  <a:srgbClr val="0070C0"/>
                </a:solidFill>
              </a:rPr>
              <a:t>NO</a:t>
            </a:r>
            <a:r>
              <a:rPr lang="en-US" sz="1200" baseline="-25000" dirty="0" smtClean="0">
                <a:solidFill>
                  <a:srgbClr val="0070C0"/>
                </a:solidFill>
              </a:rPr>
              <a:t>x</a:t>
            </a:r>
            <a:r>
              <a:rPr lang="en-US" sz="1200" dirty="0" smtClean="0">
                <a:solidFill>
                  <a:srgbClr val="0070C0"/>
                </a:solidFill>
              </a:rPr>
              <a:t> – road-maritime traffic/industry- + </a:t>
            </a:r>
            <a:r>
              <a:rPr lang="en-US" sz="1200" b="1" dirty="0" smtClean="0">
                <a:solidFill>
                  <a:srgbClr val="0070C0"/>
                </a:solidFill>
              </a:rPr>
              <a:t>ammonia</a:t>
            </a:r>
            <a:r>
              <a:rPr lang="en-US" sz="1200" dirty="0" smtClean="0"/>
              <a:t>)</a:t>
            </a:r>
          </a:p>
          <a:p>
            <a:pPr lvl="1">
              <a:buFont typeface="Courier New" pitchFamily="49" charset="0"/>
              <a:buChar char="o"/>
            </a:pPr>
            <a:r>
              <a:rPr lang="en-US" sz="1200" dirty="0"/>
              <a:t> </a:t>
            </a:r>
            <a:r>
              <a:rPr lang="en-US" sz="1200" dirty="0" smtClean="0"/>
              <a:t>highest </a:t>
            </a:r>
            <a:r>
              <a:rPr lang="en-US" sz="1200" dirty="0" smtClean="0">
                <a:solidFill>
                  <a:srgbClr val="0070C0"/>
                </a:solidFill>
              </a:rPr>
              <a:t>SSA</a:t>
            </a:r>
            <a:r>
              <a:rPr lang="en-US" sz="1200" dirty="0" smtClean="0"/>
              <a:t> contribution in </a:t>
            </a:r>
            <a:r>
              <a:rPr lang="en-US" sz="1200" i="1" dirty="0" smtClean="0"/>
              <a:t>Barcelona - ES </a:t>
            </a:r>
            <a:r>
              <a:rPr lang="en-US" sz="1200" dirty="0" smtClean="0"/>
              <a:t>(especially in summer: </a:t>
            </a:r>
            <a:r>
              <a:rPr lang="en-US" sz="1200" b="1" dirty="0" smtClean="0">
                <a:solidFill>
                  <a:srgbClr val="0070C0"/>
                </a:solidFill>
              </a:rPr>
              <a:t>maritime traffic + ammonia, photochemistry</a:t>
            </a:r>
            <a:r>
              <a:rPr lang="en-US" sz="1200" dirty="0" smtClean="0"/>
              <a:t>)</a:t>
            </a:r>
          </a:p>
          <a:p>
            <a:pPr lvl="1">
              <a:buFont typeface="Courier New" pitchFamily="49" charset="0"/>
              <a:buChar char="o"/>
            </a:pPr>
            <a:r>
              <a:rPr lang="en-US" sz="1200" dirty="0" smtClean="0"/>
              <a:t> W-to-S NSA  ratio = 4-5 (</a:t>
            </a:r>
            <a:r>
              <a:rPr lang="en-US" sz="1200" b="1" dirty="0" smtClean="0"/>
              <a:t>thermal instability</a:t>
            </a:r>
            <a:r>
              <a:rPr lang="en-US" sz="1200" dirty="0" smtClean="0"/>
              <a:t>)</a:t>
            </a:r>
          </a:p>
          <a:p>
            <a:pPr lvl="1">
              <a:buFont typeface="Courier New" pitchFamily="49" charset="0"/>
              <a:buChar char="o"/>
            </a:pPr>
            <a:r>
              <a:rPr lang="en-US" sz="1200" dirty="0" smtClean="0"/>
              <a:t> S-to-W SSA  ratio = 1-2 (</a:t>
            </a:r>
            <a:r>
              <a:rPr lang="en-US" sz="1200" b="1" dirty="0" smtClean="0"/>
              <a:t>photochemistry</a:t>
            </a:r>
            <a:r>
              <a:rPr lang="en-US" sz="1200" dirty="0" smtClean="0"/>
              <a:t>); (0.7 in </a:t>
            </a:r>
            <a:r>
              <a:rPr lang="en-US" sz="1200" i="1" dirty="0" smtClean="0"/>
              <a:t>Schiedam-NL</a:t>
            </a:r>
            <a:r>
              <a:rPr lang="en-US" sz="1200" dirty="0" smtClean="0"/>
              <a:t>: </a:t>
            </a:r>
            <a:r>
              <a:rPr lang="en-US" sz="1200" b="1" dirty="0" smtClean="0">
                <a:solidFill>
                  <a:srgbClr val="0070C0"/>
                </a:solidFill>
              </a:rPr>
              <a:t>primary sulfate from ships?</a:t>
            </a:r>
            <a:r>
              <a:rPr lang="en-US" sz="1200" dirty="0" smtClean="0"/>
              <a:t>)</a:t>
            </a:r>
          </a:p>
          <a:p>
            <a:pPr>
              <a:buFont typeface="Wingdings" pitchFamily="2" charset="2"/>
              <a:buChar char="Ø"/>
            </a:pPr>
            <a:r>
              <a:rPr lang="en-US" sz="1200" b="1" dirty="0" smtClean="0"/>
              <a:t> </a:t>
            </a:r>
            <a:r>
              <a:rPr lang="en-US" sz="1200" b="1" dirty="0" smtClean="0">
                <a:solidFill>
                  <a:srgbClr val="0070C0"/>
                </a:solidFill>
              </a:rPr>
              <a:t>Mineral</a:t>
            </a:r>
            <a:r>
              <a:rPr lang="en-US" sz="1200" b="1" dirty="0" smtClean="0"/>
              <a:t> </a:t>
            </a:r>
            <a:r>
              <a:rPr lang="en-US" sz="1200" dirty="0" smtClean="0"/>
              <a:t>(&gt;&gt; </a:t>
            </a:r>
            <a:r>
              <a:rPr lang="en-US" sz="1200" i="1" dirty="0" smtClean="0"/>
              <a:t>Barcelona-ES, Lens-FR, Zurich-CH</a:t>
            </a:r>
            <a:r>
              <a:rPr lang="en-US" sz="1200" dirty="0" smtClean="0"/>
              <a:t>; &lt;&lt; </a:t>
            </a:r>
            <a:r>
              <a:rPr lang="en-US" sz="1200" i="1" dirty="0" smtClean="0"/>
              <a:t>Schiedam-NL</a:t>
            </a:r>
            <a:r>
              <a:rPr lang="en-US" sz="1200" dirty="0" smtClean="0"/>
              <a:t> (PM</a:t>
            </a:r>
            <a:r>
              <a:rPr lang="en-US" sz="1200" baseline="-25000" dirty="0" smtClean="0"/>
              <a:t>2.5</a:t>
            </a:r>
            <a:r>
              <a:rPr lang="en-US" sz="1200" dirty="0" smtClean="0"/>
              <a:t>) and </a:t>
            </a:r>
            <a:r>
              <a:rPr lang="en-US" sz="1200" i="1" dirty="0" smtClean="0"/>
              <a:t>Leipzig-DE</a:t>
            </a:r>
            <a:r>
              <a:rPr lang="en-US" sz="1200" dirty="0" smtClean="0"/>
              <a:t> (lower in winter air mass)</a:t>
            </a:r>
          </a:p>
          <a:p>
            <a:pPr lvl="1">
              <a:buFont typeface="Courier New" pitchFamily="49" charset="0"/>
              <a:buChar char="o"/>
            </a:pPr>
            <a:r>
              <a:rPr lang="en-US" sz="1200" dirty="0" smtClean="0"/>
              <a:t> 13-24% of PM mass (</a:t>
            </a:r>
            <a:r>
              <a:rPr lang="en-US" sz="1200" i="1" dirty="0" smtClean="0"/>
              <a:t>Zurich-CH, Barcelona-ES, Lens-FR</a:t>
            </a:r>
            <a:r>
              <a:rPr lang="en-US" sz="1200" dirty="0" smtClean="0"/>
              <a:t>)</a:t>
            </a:r>
          </a:p>
          <a:p>
            <a:pPr lvl="1">
              <a:buFont typeface="Courier New" pitchFamily="49" charset="0"/>
              <a:buChar char="o"/>
            </a:pPr>
            <a:r>
              <a:rPr lang="en-US" sz="1200" dirty="0"/>
              <a:t> </a:t>
            </a:r>
            <a:r>
              <a:rPr lang="en-US" sz="1200" dirty="0" smtClean="0"/>
              <a:t>intensity and regional impact of </a:t>
            </a:r>
            <a:r>
              <a:rPr lang="en-US" sz="1200" b="1" dirty="0" smtClean="0">
                <a:solidFill>
                  <a:srgbClr val="0070C0"/>
                </a:solidFill>
              </a:rPr>
              <a:t>Saharan dust outbreaks</a:t>
            </a:r>
          </a:p>
          <a:p>
            <a:pPr lvl="1">
              <a:buFont typeface="Courier New" pitchFamily="49" charset="0"/>
              <a:buChar char="o"/>
            </a:pPr>
            <a:r>
              <a:rPr lang="en-US" sz="1200" b="1" dirty="0" smtClean="0"/>
              <a:t> </a:t>
            </a:r>
            <a:r>
              <a:rPr lang="en-US" sz="1200" dirty="0" smtClean="0"/>
              <a:t>S-to-W Mineral ratio = 2.5-3.5 (</a:t>
            </a:r>
            <a:r>
              <a:rPr lang="en-US" sz="1200" i="1" dirty="0" smtClean="0"/>
              <a:t>ES</a:t>
            </a:r>
            <a:r>
              <a:rPr lang="en-US" sz="1200" dirty="0" smtClean="0"/>
              <a:t>, </a:t>
            </a:r>
            <a:r>
              <a:rPr lang="en-US" sz="1200" i="1" dirty="0" smtClean="0"/>
              <a:t>CH</a:t>
            </a:r>
            <a:r>
              <a:rPr lang="en-US" sz="1200" dirty="0" smtClean="0"/>
              <a:t>); 1-2 (</a:t>
            </a:r>
            <a:r>
              <a:rPr lang="en-US" sz="1200" i="1" dirty="0" smtClean="0"/>
              <a:t>FR</a:t>
            </a:r>
            <a:r>
              <a:rPr lang="en-US" sz="1200" dirty="0" smtClean="0"/>
              <a:t>, </a:t>
            </a:r>
            <a:r>
              <a:rPr lang="en-US" sz="1200" i="1" dirty="0" smtClean="0"/>
              <a:t>NL</a:t>
            </a:r>
            <a:r>
              <a:rPr lang="en-US" sz="1200" dirty="0" smtClean="0"/>
              <a:t>)</a:t>
            </a:r>
          </a:p>
          <a:p>
            <a:pPr>
              <a:buFont typeface="Wingdings" pitchFamily="2" charset="2"/>
              <a:buChar char="Ø"/>
            </a:pPr>
            <a:r>
              <a:rPr lang="en-US" sz="1200" b="1" dirty="0" smtClean="0"/>
              <a:t> </a:t>
            </a:r>
            <a:r>
              <a:rPr lang="en-US" sz="1200" b="1" dirty="0" smtClean="0">
                <a:solidFill>
                  <a:srgbClr val="0070C0"/>
                </a:solidFill>
              </a:rPr>
              <a:t>Primary RT </a:t>
            </a:r>
            <a:r>
              <a:rPr lang="en-US" sz="1200" dirty="0" smtClean="0"/>
              <a:t>(&gt; </a:t>
            </a:r>
            <a:r>
              <a:rPr lang="en-US" sz="1200" i="1" dirty="0" smtClean="0"/>
              <a:t>ES</a:t>
            </a:r>
            <a:r>
              <a:rPr lang="en-US" sz="1200" dirty="0" smtClean="0"/>
              <a:t>, </a:t>
            </a:r>
            <a:r>
              <a:rPr lang="en-US" sz="1200" i="1" dirty="0" smtClean="0"/>
              <a:t>CH</a:t>
            </a:r>
            <a:r>
              <a:rPr lang="en-US" sz="1200" dirty="0" smtClean="0"/>
              <a:t>; &lt; </a:t>
            </a:r>
            <a:r>
              <a:rPr lang="en-US" sz="1200" i="1" dirty="0" smtClean="0"/>
              <a:t>NL, DE, FR)</a:t>
            </a:r>
            <a:endParaRPr lang="en-US" sz="1200" dirty="0" smtClean="0"/>
          </a:p>
          <a:p>
            <a:pPr lvl="1">
              <a:buFont typeface="Courier New" pitchFamily="49" charset="0"/>
              <a:buChar char="o"/>
            </a:pPr>
            <a:r>
              <a:rPr lang="en-US" sz="1200" dirty="0" smtClean="0"/>
              <a:t> 20% (</a:t>
            </a:r>
            <a:r>
              <a:rPr lang="en-US" sz="1200" i="1" dirty="0" smtClean="0"/>
              <a:t>Barcelona-ES, Zurich-CH</a:t>
            </a:r>
            <a:r>
              <a:rPr lang="en-US" sz="1200" dirty="0" smtClean="0"/>
              <a:t>); 6-12% (</a:t>
            </a:r>
            <a:r>
              <a:rPr lang="en-US" sz="1200" i="1" dirty="0" smtClean="0"/>
              <a:t>DE, FR, NL</a:t>
            </a:r>
            <a:r>
              <a:rPr lang="en-US" sz="1200" dirty="0" smtClean="0"/>
              <a:t>)</a:t>
            </a:r>
          </a:p>
          <a:p>
            <a:pPr lvl="1">
              <a:buFont typeface="Courier New" pitchFamily="49" charset="0"/>
              <a:buChar char="o"/>
            </a:pPr>
            <a:r>
              <a:rPr lang="en-US" sz="1200" dirty="0" smtClean="0"/>
              <a:t> W-to-S RT ratio = 1 (</a:t>
            </a:r>
            <a:r>
              <a:rPr lang="en-US" sz="1200" i="1" dirty="0" smtClean="0"/>
              <a:t>FR</a:t>
            </a:r>
            <a:r>
              <a:rPr lang="en-US" sz="1200" dirty="0" smtClean="0"/>
              <a:t>, </a:t>
            </a:r>
            <a:r>
              <a:rPr lang="en-US" sz="1200" i="1" dirty="0" smtClean="0"/>
              <a:t>CH</a:t>
            </a:r>
            <a:r>
              <a:rPr lang="en-US" sz="1200" dirty="0" smtClean="0"/>
              <a:t>, </a:t>
            </a:r>
            <a:r>
              <a:rPr lang="en-US" sz="1200" i="1" dirty="0" smtClean="0"/>
              <a:t>DE</a:t>
            </a:r>
            <a:r>
              <a:rPr lang="en-US" sz="1200" dirty="0" smtClean="0"/>
              <a:t>); 2 (</a:t>
            </a:r>
            <a:r>
              <a:rPr lang="en-US" sz="1200" i="1" dirty="0" smtClean="0"/>
              <a:t>ES</a:t>
            </a:r>
            <a:r>
              <a:rPr lang="en-US" sz="1200" dirty="0" smtClean="0"/>
              <a:t>); 4 (</a:t>
            </a:r>
            <a:r>
              <a:rPr lang="en-US" sz="1200" i="1" dirty="0" smtClean="0"/>
              <a:t>NL</a:t>
            </a:r>
            <a:r>
              <a:rPr lang="en-US" sz="1200" dirty="0" smtClean="0"/>
              <a:t>)</a:t>
            </a:r>
          </a:p>
          <a:p>
            <a:pPr>
              <a:buFont typeface="Wingdings" pitchFamily="2" charset="2"/>
              <a:buChar char="Ø"/>
            </a:pPr>
            <a:r>
              <a:rPr lang="en-US" sz="1200" b="1" dirty="0" smtClean="0"/>
              <a:t> </a:t>
            </a:r>
            <a:r>
              <a:rPr lang="en-US" sz="1200" b="1" dirty="0" smtClean="0">
                <a:solidFill>
                  <a:srgbClr val="0070C0"/>
                </a:solidFill>
              </a:rPr>
              <a:t>Sea salt </a:t>
            </a:r>
            <a:r>
              <a:rPr lang="en-US" sz="1200" dirty="0" smtClean="0"/>
              <a:t>(&gt; </a:t>
            </a:r>
            <a:r>
              <a:rPr lang="en-US" sz="1200" i="1" dirty="0" smtClean="0"/>
              <a:t>ES</a:t>
            </a:r>
            <a:r>
              <a:rPr lang="en-US" sz="1200" dirty="0" smtClean="0"/>
              <a:t>, </a:t>
            </a:r>
            <a:r>
              <a:rPr lang="en-US" sz="1200" i="1" dirty="0" smtClean="0"/>
              <a:t>FR</a:t>
            </a:r>
            <a:r>
              <a:rPr lang="en-US" sz="1200" dirty="0" smtClean="0"/>
              <a:t>; &lt; </a:t>
            </a:r>
            <a:r>
              <a:rPr lang="en-US" sz="1200" i="1" dirty="0" smtClean="0"/>
              <a:t>NL (PM</a:t>
            </a:r>
            <a:r>
              <a:rPr lang="en-US" sz="1200" i="1" baseline="-25000" dirty="0" smtClean="0"/>
              <a:t>2.5</a:t>
            </a:r>
            <a:r>
              <a:rPr lang="en-US" sz="1200" i="1" dirty="0" smtClean="0"/>
              <a:t>), CH, DE)</a:t>
            </a:r>
            <a:endParaRPr lang="en-US" sz="1200" dirty="0" smtClean="0"/>
          </a:p>
          <a:p>
            <a:pPr lvl="1">
              <a:buFont typeface="Courier New" pitchFamily="49" charset="0"/>
              <a:buChar char="o"/>
            </a:pPr>
            <a:r>
              <a:rPr lang="en-US" sz="1200" dirty="0" smtClean="0"/>
              <a:t> 20% (Barcelona-ES, Lens-FR); 4-10% (</a:t>
            </a:r>
            <a:r>
              <a:rPr lang="en-US" sz="1200" i="1" dirty="0" smtClean="0"/>
              <a:t>DE, CH, NL</a:t>
            </a:r>
            <a:r>
              <a:rPr lang="en-US" sz="1200" dirty="0" smtClean="0"/>
              <a:t>)</a:t>
            </a:r>
          </a:p>
          <a:p>
            <a:pPr lvl="1">
              <a:buFont typeface="Courier New" pitchFamily="49" charset="0"/>
              <a:buChar char="o"/>
            </a:pPr>
            <a:r>
              <a:rPr lang="en-US" sz="1200" dirty="0" smtClean="0"/>
              <a:t> S-to-W SS ratio = 0.2 (</a:t>
            </a:r>
            <a:r>
              <a:rPr lang="en-US" sz="1200" i="1" dirty="0" smtClean="0"/>
              <a:t>NL</a:t>
            </a:r>
            <a:r>
              <a:rPr lang="en-US" sz="1200" dirty="0" smtClean="0"/>
              <a:t>); 2 (</a:t>
            </a:r>
            <a:r>
              <a:rPr lang="en-US" sz="1200" i="1" dirty="0" smtClean="0"/>
              <a:t>ES</a:t>
            </a:r>
            <a:r>
              <a:rPr lang="en-US" sz="1200" dirty="0" smtClean="0"/>
              <a:t>, </a:t>
            </a:r>
            <a:r>
              <a:rPr lang="en-US" sz="1200" i="1" dirty="0" smtClean="0"/>
              <a:t>FR</a:t>
            </a:r>
            <a:r>
              <a:rPr lang="en-US" sz="1200" dirty="0" smtClean="0"/>
              <a:t>)</a:t>
            </a:r>
            <a:endParaRPr lang="es-ES" sz="1200" dirty="0" smtClean="0"/>
          </a:p>
          <a:p>
            <a:pPr lvl="1">
              <a:buFont typeface="Courier New" pitchFamily="49" charset="0"/>
              <a:buChar char="o"/>
            </a:pPr>
            <a:endParaRPr lang="es-ES" sz="1200" dirty="0"/>
          </a:p>
        </p:txBody>
      </p:sp>
      <p:sp>
        <p:nvSpPr>
          <p:cNvPr id="59" name="58 Rectángulo"/>
          <p:cNvSpPr/>
          <p:nvPr/>
        </p:nvSpPr>
        <p:spPr>
          <a:xfrm>
            <a:off x="0" y="1475870"/>
            <a:ext cx="9144000" cy="3096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CuadroTexto"/>
          <p:cNvSpPr txBox="1"/>
          <p:nvPr/>
        </p:nvSpPr>
        <p:spPr>
          <a:xfrm>
            <a:off x="2244" y="4699009"/>
            <a:ext cx="9144000" cy="1754326"/>
          </a:xfrm>
          <a:prstGeom prst="rect">
            <a:avLst/>
          </a:prstGeom>
          <a:noFill/>
        </p:spPr>
        <p:txBody>
          <a:bodyPr wrap="square" rtlCol="0">
            <a:spAutoFit/>
          </a:bodyPr>
          <a:lstStyle/>
          <a:p>
            <a:pPr>
              <a:buFont typeface="Wingdings" pitchFamily="2" charset="2"/>
              <a:buChar char="Ø"/>
            </a:pPr>
            <a:r>
              <a:rPr lang="en-US" sz="1200" dirty="0" smtClean="0"/>
              <a:t> </a:t>
            </a:r>
            <a:r>
              <a:rPr lang="en-US" sz="1200" b="1" dirty="0" smtClean="0">
                <a:solidFill>
                  <a:srgbClr val="0070C0"/>
                </a:solidFill>
              </a:rPr>
              <a:t>Biomass burning </a:t>
            </a:r>
            <a:r>
              <a:rPr lang="en-US" sz="1200" dirty="0" smtClean="0"/>
              <a:t>(</a:t>
            </a:r>
            <a:r>
              <a:rPr lang="en-US" sz="1200" i="1" dirty="0" smtClean="0"/>
              <a:t>FR</a:t>
            </a:r>
            <a:r>
              <a:rPr lang="en-US" sz="1200" dirty="0" smtClean="0"/>
              <a:t>, </a:t>
            </a:r>
            <a:r>
              <a:rPr lang="en-US" sz="1200" i="1" dirty="0" smtClean="0"/>
              <a:t>DE</a:t>
            </a:r>
            <a:r>
              <a:rPr lang="en-US" sz="1200" dirty="0" smtClean="0"/>
              <a:t>, </a:t>
            </a:r>
            <a:r>
              <a:rPr lang="en-US" sz="1200" i="1" dirty="0" smtClean="0"/>
              <a:t>CH</a:t>
            </a:r>
            <a:r>
              <a:rPr lang="en-US" sz="1200" dirty="0" smtClean="0"/>
              <a:t>)</a:t>
            </a:r>
          </a:p>
          <a:p>
            <a:pPr lvl="1">
              <a:buFont typeface="Courier New" pitchFamily="49" charset="0"/>
              <a:buChar char="o"/>
            </a:pPr>
            <a:r>
              <a:rPr lang="en-US" sz="1200" dirty="0" smtClean="0"/>
              <a:t> 6-13% of PM mass; 2.3-2.6 </a:t>
            </a:r>
            <a:r>
              <a:rPr lang="en-US" sz="1200" dirty="0" smtClean="0">
                <a:latin typeface="Symbol" pitchFamily="18" charset="2"/>
              </a:rPr>
              <a:t>m</a:t>
            </a:r>
            <a:r>
              <a:rPr lang="en-US" sz="1200" dirty="0" smtClean="0"/>
              <a:t>g/m</a:t>
            </a:r>
            <a:r>
              <a:rPr lang="en-US" sz="1200" baseline="30000" dirty="0" smtClean="0"/>
              <a:t>3</a:t>
            </a:r>
            <a:r>
              <a:rPr lang="en-US" sz="1200" dirty="0" smtClean="0"/>
              <a:t> (</a:t>
            </a:r>
            <a:r>
              <a:rPr lang="en-US" sz="1200" i="1" dirty="0" smtClean="0"/>
              <a:t>FR</a:t>
            </a:r>
            <a:r>
              <a:rPr lang="en-US" sz="1200" dirty="0" smtClean="0"/>
              <a:t>, </a:t>
            </a:r>
            <a:r>
              <a:rPr lang="en-US" sz="1200" i="1" dirty="0" smtClean="0"/>
              <a:t>CH</a:t>
            </a:r>
            <a:r>
              <a:rPr lang="en-US" sz="1200" dirty="0" smtClean="0"/>
              <a:t>); 1 </a:t>
            </a:r>
            <a:r>
              <a:rPr lang="en-US" sz="1200" dirty="0" smtClean="0">
                <a:latin typeface="Symbol" pitchFamily="18" charset="2"/>
              </a:rPr>
              <a:t>m</a:t>
            </a:r>
            <a:r>
              <a:rPr lang="en-US" sz="1200" dirty="0" smtClean="0"/>
              <a:t>g/m</a:t>
            </a:r>
            <a:r>
              <a:rPr lang="en-US" sz="1200" baseline="30000" dirty="0" smtClean="0"/>
              <a:t>3</a:t>
            </a:r>
            <a:r>
              <a:rPr lang="en-US" sz="1200" dirty="0" smtClean="0"/>
              <a:t> (</a:t>
            </a:r>
            <a:r>
              <a:rPr lang="en-US" sz="1200" i="1" dirty="0" smtClean="0"/>
              <a:t>DE</a:t>
            </a:r>
            <a:r>
              <a:rPr lang="en-US" sz="1200" dirty="0" smtClean="0"/>
              <a:t>)</a:t>
            </a:r>
          </a:p>
          <a:p>
            <a:pPr lvl="1">
              <a:buFont typeface="Courier New" pitchFamily="49" charset="0"/>
              <a:buChar char="o"/>
            </a:pPr>
            <a:r>
              <a:rPr lang="en-US" sz="1200" dirty="0" smtClean="0"/>
              <a:t> W-to-S BB ratio = 3-4 (</a:t>
            </a:r>
            <a:r>
              <a:rPr lang="en-US" sz="1200" i="1" dirty="0" smtClean="0"/>
              <a:t>DE</a:t>
            </a:r>
            <a:r>
              <a:rPr lang="en-US" sz="1200" dirty="0" smtClean="0"/>
              <a:t>) to 15-18 (</a:t>
            </a:r>
            <a:r>
              <a:rPr lang="en-US" sz="1200" i="1" dirty="0" smtClean="0"/>
              <a:t>CH</a:t>
            </a:r>
            <a:r>
              <a:rPr lang="en-US" sz="1200" dirty="0" smtClean="0"/>
              <a:t>)</a:t>
            </a:r>
          </a:p>
          <a:p>
            <a:pPr>
              <a:buFont typeface="Wingdings" pitchFamily="2" charset="2"/>
              <a:buChar char="Ø"/>
            </a:pPr>
            <a:r>
              <a:rPr lang="en-US" sz="1200" b="1" dirty="0" smtClean="0"/>
              <a:t> </a:t>
            </a:r>
            <a:r>
              <a:rPr lang="en-US" sz="1200" b="1" dirty="0" smtClean="0">
                <a:solidFill>
                  <a:srgbClr val="0070C0"/>
                </a:solidFill>
              </a:rPr>
              <a:t>V-Ni</a:t>
            </a:r>
            <a:r>
              <a:rPr lang="en-US" sz="1200" b="1" dirty="0" smtClean="0"/>
              <a:t> </a:t>
            </a:r>
            <a:r>
              <a:rPr lang="en-US" sz="1200" dirty="0" smtClean="0"/>
              <a:t>(</a:t>
            </a:r>
            <a:r>
              <a:rPr lang="en-US" sz="1200" i="1" dirty="0" smtClean="0"/>
              <a:t>ES, NL</a:t>
            </a:r>
            <a:r>
              <a:rPr lang="en-US" sz="1200" dirty="0" smtClean="0"/>
              <a:t>)</a:t>
            </a:r>
          </a:p>
          <a:p>
            <a:pPr lvl="1">
              <a:buFont typeface="Courier New" pitchFamily="49" charset="0"/>
              <a:buChar char="o"/>
            </a:pPr>
            <a:r>
              <a:rPr lang="en-US" sz="1200" dirty="0" smtClean="0"/>
              <a:t> 11% of PM mass, 2.7 </a:t>
            </a:r>
            <a:r>
              <a:rPr lang="en-US" sz="1200" dirty="0" smtClean="0">
                <a:latin typeface="Symbol" pitchFamily="18" charset="2"/>
              </a:rPr>
              <a:t>m</a:t>
            </a:r>
            <a:r>
              <a:rPr lang="en-US" sz="1200" dirty="0" smtClean="0"/>
              <a:t>g/m</a:t>
            </a:r>
            <a:r>
              <a:rPr lang="en-US" sz="1200" baseline="30000" dirty="0" smtClean="0"/>
              <a:t>3</a:t>
            </a:r>
            <a:r>
              <a:rPr lang="en-US" sz="1200" dirty="0" smtClean="0"/>
              <a:t> (</a:t>
            </a:r>
            <a:r>
              <a:rPr lang="en-US" sz="1200" i="1" dirty="0" smtClean="0"/>
              <a:t>ES</a:t>
            </a:r>
            <a:r>
              <a:rPr lang="en-US" sz="1200" dirty="0" smtClean="0"/>
              <a:t>); 0.3 </a:t>
            </a:r>
            <a:r>
              <a:rPr lang="en-US" sz="1200" dirty="0" smtClean="0">
                <a:latin typeface="Symbol" pitchFamily="18" charset="2"/>
              </a:rPr>
              <a:t>m</a:t>
            </a:r>
            <a:r>
              <a:rPr lang="en-US" sz="1200" dirty="0" smtClean="0"/>
              <a:t>g/m</a:t>
            </a:r>
            <a:r>
              <a:rPr lang="en-US" sz="1200" baseline="30000" dirty="0" smtClean="0"/>
              <a:t>3</a:t>
            </a:r>
            <a:r>
              <a:rPr lang="en-US" sz="1200" dirty="0" smtClean="0"/>
              <a:t> (</a:t>
            </a:r>
            <a:r>
              <a:rPr lang="en-US" sz="1200" i="1" dirty="0" smtClean="0"/>
              <a:t>NL</a:t>
            </a:r>
            <a:r>
              <a:rPr lang="en-US" sz="1200" dirty="0" smtClean="0"/>
              <a:t>)</a:t>
            </a:r>
          </a:p>
          <a:p>
            <a:pPr lvl="1">
              <a:buFont typeface="Courier New" pitchFamily="49" charset="0"/>
              <a:buChar char="o"/>
            </a:pPr>
            <a:r>
              <a:rPr lang="en-US" sz="1200" dirty="0" smtClean="0"/>
              <a:t> S-to-W V-Ni ratio = 3 (</a:t>
            </a:r>
            <a:r>
              <a:rPr lang="en-US" sz="1200" i="1" dirty="0" smtClean="0"/>
              <a:t>ES</a:t>
            </a:r>
            <a:r>
              <a:rPr lang="en-US" sz="1200" dirty="0" smtClean="0"/>
              <a:t>) (importance of </a:t>
            </a:r>
            <a:r>
              <a:rPr lang="en-US" sz="1200" b="1" dirty="0" smtClean="0">
                <a:solidFill>
                  <a:srgbClr val="0070C0"/>
                </a:solidFill>
              </a:rPr>
              <a:t>sulfur content in fuel </a:t>
            </a:r>
            <a:r>
              <a:rPr lang="en-US" sz="1200" dirty="0" smtClean="0">
                <a:solidFill>
                  <a:srgbClr val="0070C0"/>
                </a:solidFill>
              </a:rPr>
              <a:t>and primary sulfate</a:t>
            </a:r>
            <a:r>
              <a:rPr lang="en-US" sz="1200" dirty="0" smtClean="0"/>
              <a:t>)</a:t>
            </a:r>
          </a:p>
          <a:p>
            <a:pPr>
              <a:buFont typeface="Wingdings" pitchFamily="2" charset="2"/>
              <a:buChar char="Ø"/>
            </a:pPr>
            <a:r>
              <a:rPr lang="en-US" sz="1200" b="1" dirty="0" smtClean="0"/>
              <a:t> </a:t>
            </a:r>
            <a:r>
              <a:rPr lang="en-US" sz="1200" b="1" dirty="0" smtClean="0">
                <a:solidFill>
                  <a:srgbClr val="0070C0"/>
                </a:solidFill>
              </a:rPr>
              <a:t>Industrial</a:t>
            </a:r>
            <a:r>
              <a:rPr lang="en-US" sz="1200" b="1" dirty="0" smtClean="0"/>
              <a:t> </a:t>
            </a:r>
            <a:r>
              <a:rPr lang="en-US" sz="1200" dirty="0" smtClean="0"/>
              <a:t>(</a:t>
            </a:r>
            <a:r>
              <a:rPr lang="en-US" sz="1200" i="1" dirty="0" smtClean="0"/>
              <a:t>ES, NL</a:t>
            </a:r>
            <a:r>
              <a:rPr lang="en-US" sz="1200" dirty="0" smtClean="0"/>
              <a:t>)</a:t>
            </a:r>
          </a:p>
          <a:p>
            <a:pPr lvl="1">
              <a:buFont typeface="Courier New" pitchFamily="49" charset="0"/>
              <a:buChar char="o"/>
            </a:pPr>
            <a:r>
              <a:rPr lang="en-US" sz="1200" dirty="0" smtClean="0"/>
              <a:t> 13% of PM mass, 2.0 </a:t>
            </a:r>
            <a:r>
              <a:rPr lang="en-US" sz="1200" dirty="0" smtClean="0">
                <a:latin typeface="Symbol" pitchFamily="18" charset="2"/>
              </a:rPr>
              <a:t>m</a:t>
            </a:r>
            <a:r>
              <a:rPr lang="en-US" sz="1200" dirty="0" smtClean="0"/>
              <a:t>g/m</a:t>
            </a:r>
            <a:r>
              <a:rPr lang="en-US" sz="1200" baseline="30000" dirty="0" smtClean="0"/>
              <a:t>3</a:t>
            </a:r>
            <a:r>
              <a:rPr lang="en-US" sz="1200" dirty="0" smtClean="0"/>
              <a:t> (</a:t>
            </a:r>
            <a:r>
              <a:rPr lang="en-US" sz="1200" i="1" dirty="0" smtClean="0"/>
              <a:t>NL</a:t>
            </a:r>
            <a:r>
              <a:rPr lang="en-US" sz="1200" dirty="0" smtClean="0"/>
              <a:t>); 0.1 </a:t>
            </a:r>
            <a:r>
              <a:rPr lang="en-US" sz="1200" dirty="0" smtClean="0">
                <a:latin typeface="Symbol" pitchFamily="18" charset="2"/>
              </a:rPr>
              <a:t>m</a:t>
            </a:r>
            <a:r>
              <a:rPr lang="en-US" sz="1200" dirty="0" smtClean="0"/>
              <a:t>g/m</a:t>
            </a:r>
            <a:r>
              <a:rPr lang="en-US" sz="1200" baseline="30000" dirty="0" smtClean="0"/>
              <a:t>3</a:t>
            </a:r>
            <a:r>
              <a:rPr lang="en-US" sz="1200" dirty="0" smtClean="0"/>
              <a:t> (</a:t>
            </a:r>
            <a:r>
              <a:rPr lang="en-US" sz="1200" i="1" dirty="0" smtClean="0"/>
              <a:t>ES</a:t>
            </a:r>
            <a:r>
              <a:rPr lang="en-US" sz="1200" dirty="0" smtClean="0"/>
              <a:t>)</a:t>
            </a:r>
          </a:p>
          <a:p>
            <a:pPr lvl="1">
              <a:buFont typeface="Courier New" pitchFamily="49" charset="0"/>
              <a:buChar char="o"/>
            </a:pPr>
            <a:r>
              <a:rPr lang="en-US" sz="1200" dirty="0" smtClean="0"/>
              <a:t> S-to-W IND ratio = 1.7 (</a:t>
            </a:r>
            <a:r>
              <a:rPr lang="en-US" sz="1200" i="1" dirty="0" smtClean="0"/>
              <a:t>NL</a:t>
            </a:r>
            <a:r>
              <a:rPr lang="en-US" sz="1200" dirty="0" smtClean="0"/>
              <a:t>)</a:t>
            </a:r>
            <a:endParaRPr lang="es-ES" sz="1200" dirty="0" smtClean="0"/>
          </a:p>
        </p:txBody>
      </p:sp>
      <p:sp>
        <p:nvSpPr>
          <p:cNvPr id="63" name="62 Rectángulo"/>
          <p:cNvSpPr/>
          <p:nvPr/>
        </p:nvSpPr>
        <p:spPr>
          <a:xfrm>
            <a:off x="2244" y="4627002"/>
            <a:ext cx="5865900" cy="182633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8" name="62 Rectángulo"/>
          <p:cNvSpPr/>
          <p:nvPr/>
        </p:nvSpPr>
        <p:spPr>
          <a:xfrm>
            <a:off x="5940152" y="4624558"/>
            <a:ext cx="3197848" cy="182633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9" name="61 CuadroTexto"/>
          <p:cNvSpPr txBox="1"/>
          <p:nvPr/>
        </p:nvSpPr>
        <p:spPr>
          <a:xfrm>
            <a:off x="5941168" y="4706398"/>
            <a:ext cx="3196832" cy="646331"/>
          </a:xfrm>
          <a:prstGeom prst="rect">
            <a:avLst/>
          </a:prstGeom>
          <a:noFill/>
        </p:spPr>
        <p:txBody>
          <a:bodyPr wrap="square" rtlCol="0">
            <a:spAutoFit/>
          </a:bodyPr>
          <a:lstStyle/>
          <a:p>
            <a:pPr>
              <a:buFont typeface="Wingdings" pitchFamily="2" charset="2"/>
              <a:buChar char="Ø"/>
            </a:pPr>
            <a:r>
              <a:rPr lang="en-US" sz="1200" dirty="0" smtClean="0"/>
              <a:t> </a:t>
            </a:r>
            <a:r>
              <a:rPr lang="en-US" sz="1200" b="1" dirty="0" smtClean="0"/>
              <a:t>6F </a:t>
            </a:r>
            <a:r>
              <a:rPr lang="en-US" sz="1200" dirty="0" smtClean="0"/>
              <a:t>(25% of PM mass)</a:t>
            </a:r>
          </a:p>
          <a:p>
            <a:pPr marL="628650" lvl="1" indent="-171450">
              <a:buFont typeface="Courier New" panose="02070309020205020404" pitchFamily="49" charset="0"/>
              <a:buChar char="o"/>
            </a:pPr>
            <a:r>
              <a:rPr lang="en-US" sz="1200" b="1" dirty="0" smtClean="0">
                <a:solidFill>
                  <a:srgbClr val="0070C0"/>
                </a:solidFill>
              </a:rPr>
              <a:t>Coal combustion </a:t>
            </a:r>
            <a:r>
              <a:rPr lang="en-US" sz="1200" dirty="0" smtClean="0"/>
              <a:t>(higher in winter)</a:t>
            </a:r>
          </a:p>
          <a:p>
            <a:pPr marL="628650" lvl="1" indent="-171450">
              <a:buFont typeface="Courier New" panose="02070309020205020404" pitchFamily="49" charset="0"/>
              <a:buChar char="o"/>
            </a:pPr>
            <a:r>
              <a:rPr lang="en-US" sz="1200" b="1" dirty="0" smtClean="0">
                <a:solidFill>
                  <a:srgbClr val="0070C0"/>
                </a:solidFill>
              </a:rPr>
              <a:t>Photochemistry</a:t>
            </a:r>
            <a:r>
              <a:rPr lang="en-US" sz="1200" dirty="0" smtClean="0"/>
              <a:t> (higher in summer)</a:t>
            </a:r>
            <a:endParaRPr lang="es-ES" sz="1200" dirty="0" smtClean="0"/>
          </a:p>
        </p:txBody>
      </p:sp>
      <p:sp>
        <p:nvSpPr>
          <p:cNvPr id="2" name="CuadroTexto 1"/>
          <p:cNvSpPr txBox="1"/>
          <p:nvPr/>
        </p:nvSpPr>
        <p:spPr>
          <a:xfrm>
            <a:off x="-2244" y="974681"/>
            <a:ext cx="9140244" cy="369332"/>
          </a:xfrm>
          <a:prstGeom prst="rect">
            <a:avLst/>
          </a:prstGeom>
          <a:solidFill>
            <a:srgbClr val="FFFF00"/>
          </a:solidFill>
        </p:spPr>
        <p:txBody>
          <a:bodyPr wrap="square" rtlCol="0">
            <a:spAutoFit/>
          </a:bodyPr>
          <a:lstStyle/>
          <a:p>
            <a:pPr algn="ctr"/>
            <a:r>
              <a:rPr lang="en-US" b="1" dirty="0" smtClean="0"/>
              <a:t>PMF source contributions at the 12 measuring sites </a:t>
            </a:r>
            <a:endParaRPr lang="es-ES"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sp>
        <p:nvSpPr>
          <p:cNvPr id="8" name="7 Rectángulo"/>
          <p:cNvSpPr/>
          <p:nvPr/>
        </p:nvSpPr>
        <p:spPr>
          <a:xfrm>
            <a:off x="0" y="1293728"/>
            <a:ext cx="9144000" cy="1631216"/>
          </a:xfrm>
          <a:prstGeom prst="rect">
            <a:avLst/>
          </a:prstGeom>
        </p:spPr>
        <p:txBody>
          <a:bodyPr wrap="square">
            <a:spAutoFit/>
          </a:bodyPr>
          <a:lstStyle/>
          <a:p>
            <a:pPr>
              <a:buFont typeface="Wingdings" pitchFamily="2" charset="2"/>
              <a:buChar char="Ø"/>
            </a:pPr>
            <a:r>
              <a:rPr lang="en-US" sz="1600" b="1" dirty="0" smtClean="0"/>
              <a:t> </a:t>
            </a:r>
            <a:r>
              <a:rPr lang="en-US" sz="1600" b="1" dirty="0" smtClean="0">
                <a:solidFill>
                  <a:srgbClr val="0070C0"/>
                </a:solidFill>
              </a:rPr>
              <a:t>PM regional (anthrop. + natural) (64-74%) &gt; PM urban (anthrop.)</a:t>
            </a:r>
          </a:p>
          <a:p>
            <a:pPr lvl="1">
              <a:buFont typeface="Courier New" pitchFamily="49" charset="0"/>
              <a:buChar char="o"/>
            </a:pPr>
            <a:r>
              <a:rPr lang="en-US" sz="1400" b="1" dirty="0" smtClean="0"/>
              <a:t> </a:t>
            </a:r>
            <a:r>
              <a:rPr lang="en-US" sz="1400" dirty="0" smtClean="0"/>
              <a:t>PM regional anthrop. &gt; PM regional natural (</a:t>
            </a:r>
            <a:r>
              <a:rPr lang="en-US" sz="1400" i="1" dirty="0" smtClean="0"/>
              <a:t>CH</a:t>
            </a:r>
            <a:r>
              <a:rPr lang="en-US" sz="1400" dirty="0" smtClean="0"/>
              <a:t>, </a:t>
            </a:r>
            <a:r>
              <a:rPr lang="en-US" sz="1400" i="1" dirty="0" smtClean="0"/>
              <a:t>NL</a:t>
            </a:r>
            <a:r>
              <a:rPr lang="en-US" sz="1400" dirty="0" smtClean="0"/>
              <a:t>, </a:t>
            </a:r>
            <a:r>
              <a:rPr lang="en-US" sz="1400" i="1" dirty="0" smtClean="0"/>
              <a:t>DE</a:t>
            </a:r>
            <a:r>
              <a:rPr lang="en-US" sz="1400" dirty="0" smtClean="0"/>
              <a:t>)</a:t>
            </a:r>
          </a:p>
          <a:p>
            <a:pPr lvl="1">
              <a:buFont typeface="Courier New" pitchFamily="49" charset="0"/>
              <a:buChar char="o"/>
            </a:pPr>
            <a:r>
              <a:rPr lang="en-US" sz="1400" dirty="0" smtClean="0"/>
              <a:t> PM regional anthrop. = PM regional natural (</a:t>
            </a:r>
            <a:r>
              <a:rPr lang="en-US" sz="1400" i="1" dirty="0" smtClean="0"/>
              <a:t>ES, FR</a:t>
            </a:r>
            <a:r>
              <a:rPr lang="en-US" sz="1400" dirty="0" smtClean="0"/>
              <a:t>)</a:t>
            </a:r>
          </a:p>
          <a:p>
            <a:pPr lvl="1">
              <a:buFont typeface="Courier New" pitchFamily="49" charset="0"/>
              <a:buChar char="o"/>
            </a:pPr>
            <a:r>
              <a:rPr lang="en-US" sz="1400" dirty="0" smtClean="0"/>
              <a:t> W-to-S ratio PM (urban increment) = 1.5 (</a:t>
            </a:r>
            <a:r>
              <a:rPr lang="en-US" sz="1400" i="1" dirty="0" smtClean="0"/>
              <a:t>CH</a:t>
            </a:r>
            <a:r>
              <a:rPr lang="en-US" sz="1400" dirty="0" smtClean="0"/>
              <a:t>) to 3.5 (</a:t>
            </a:r>
            <a:r>
              <a:rPr lang="en-US" sz="1400" i="1" dirty="0" smtClean="0"/>
              <a:t>FR</a:t>
            </a:r>
            <a:r>
              <a:rPr lang="en-US" sz="1400" dirty="0" smtClean="0"/>
              <a:t>)</a:t>
            </a:r>
          </a:p>
          <a:p>
            <a:pPr lvl="1">
              <a:buFont typeface="Courier New" pitchFamily="49" charset="0"/>
              <a:buChar char="o"/>
            </a:pPr>
            <a:r>
              <a:rPr lang="en-US" sz="1400" dirty="0" smtClean="0"/>
              <a:t> PM regional natural in summer &gt; winter (</a:t>
            </a:r>
            <a:r>
              <a:rPr lang="en-US" sz="1400" dirty="0" smtClean="0">
                <a:solidFill>
                  <a:srgbClr val="0070C0"/>
                </a:solidFill>
              </a:rPr>
              <a:t>higher Mineral and SS in summer</a:t>
            </a:r>
            <a:r>
              <a:rPr lang="en-US" sz="1400" dirty="0" smtClean="0"/>
              <a:t>) (exception: </a:t>
            </a:r>
            <a:r>
              <a:rPr lang="en-US" sz="1400" i="1" dirty="0" smtClean="0"/>
              <a:t>NL</a:t>
            </a:r>
            <a:r>
              <a:rPr lang="en-US" sz="1400" dirty="0" smtClean="0"/>
              <a:t> due to high SS in winter)</a:t>
            </a:r>
          </a:p>
          <a:p>
            <a:pPr lvl="1">
              <a:buFont typeface="Courier New" pitchFamily="49" charset="0"/>
              <a:buChar char="o"/>
            </a:pPr>
            <a:r>
              <a:rPr lang="en-US" sz="1400" dirty="0" smtClean="0"/>
              <a:t> PM regional anthrop. in summer &lt; winter (</a:t>
            </a:r>
            <a:r>
              <a:rPr lang="en-US" sz="1400" dirty="0" smtClean="0">
                <a:solidFill>
                  <a:srgbClr val="0070C0"/>
                </a:solidFill>
              </a:rPr>
              <a:t>higher NSA and BB in winter</a:t>
            </a:r>
            <a:r>
              <a:rPr lang="en-US" sz="1400" dirty="0" smtClean="0"/>
              <a:t>) (exception: </a:t>
            </a:r>
            <a:r>
              <a:rPr lang="en-US" sz="1400" i="1" dirty="0" smtClean="0"/>
              <a:t>ES</a:t>
            </a:r>
            <a:r>
              <a:rPr lang="en-US" sz="1400" dirty="0" smtClean="0"/>
              <a:t> due to high SSA in summer) </a:t>
            </a:r>
          </a:p>
          <a:p>
            <a:pPr lvl="1">
              <a:buFont typeface="Courier New" pitchFamily="49" charset="0"/>
              <a:buChar char="o"/>
            </a:pPr>
            <a:endParaRPr lang="en-US" sz="1400" dirty="0" smtClean="0"/>
          </a:p>
        </p:txBody>
      </p:sp>
      <p:sp>
        <p:nvSpPr>
          <p:cNvPr id="9" name="8 Rectángulo"/>
          <p:cNvSpPr/>
          <p:nvPr/>
        </p:nvSpPr>
        <p:spPr>
          <a:xfrm>
            <a:off x="0" y="2729590"/>
            <a:ext cx="9144000" cy="36964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2244" y="2726989"/>
            <a:ext cx="9144000" cy="3662541"/>
          </a:xfrm>
          <a:prstGeom prst="rect">
            <a:avLst/>
          </a:prstGeom>
        </p:spPr>
        <p:txBody>
          <a:bodyPr wrap="square">
            <a:spAutoFit/>
          </a:bodyPr>
          <a:lstStyle/>
          <a:p>
            <a:pPr>
              <a:buFont typeface="Wingdings" pitchFamily="2" charset="2"/>
              <a:buChar char="Ø"/>
            </a:pPr>
            <a:r>
              <a:rPr lang="en-US" sz="1600" b="1" dirty="0" smtClean="0"/>
              <a:t> </a:t>
            </a:r>
            <a:r>
              <a:rPr lang="en-US" sz="1600" b="1" dirty="0" smtClean="0">
                <a:solidFill>
                  <a:srgbClr val="0070C0"/>
                </a:solidFill>
              </a:rPr>
              <a:t>SSA: </a:t>
            </a:r>
            <a:r>
              <a:rPr lang="en-US" sz="1600" dirty="0" smtClean="0">
                <a:solidFill>
                  <a:srgbClr val="0070C0"/>
                </a:solidFill>
              </a:rPr>
              <a:t>mostly regional </a:t>
            </a:r>
            <a:r>
              <a:rPr lang="en-US" sz="1600" dirty="0" smtClean="0"/>
              <a:t>(80-90%; </a:t>
            </a:r>
            <a:r>
              <a:rPr lang="en-US" sz="1600" i="1" dirty="0" smtClean="0"/>
              <a:t>CH, NL, FR, ES</a:t>
            </a:r>
            <a:r>
              <a:rPr lang="en-US" sz="1600" dirty="0" smtClean="0"/>
              <a:t>)</a:t>
            </a:r>
          </a:p>
          <a:p>
            <a:pPr lvl="1">
              <a:buFont typeface="Courier New" pitchFamily="49" charset="0"/>
              <a:buChar char="o"/>
            </a:pPr>
            <a:r>
              <a:rPr lang="en-US" sz="1400" dirty="0" smtClean="0"/>
              <a:t> highest regional SSA increment in </a:t>
            </a:r>
            <a:r>
              <a:rPr lang="en-US" sz="1400" i="1" dirty="0" smtClean="0"/>
              <a:t>ES</a:t>
            </a:r>
            <a:r>
              <a:rPr lang="en-US" sz="1400" dirty="0" smtClean="0"/>
              <a:t> (</a:t>
            </a:r>
            <a:r>
              <a:rPr lang="en-US" sz="1400" b="1" dirty="0" smtClean="0">
                <a:solidFill>
                  <a:srgbClr val="0070C0"/>
                </a:solidFill>
              </a:rPr>
              <a:t>maritime shipping, </a:t>
            </a:r>
            <a:r>
              <a:rPr lang="en-US" sz="1400" dirty="0" smtClean="0">
                <a:solidFill>
                  <a:srgbClr val="0070C0"/>
                </a:solidFill>
              </a:rPr>
              <a:t>availability of regional </a:t>
            </a:r>
            <a:r>
              <a:rPr lang="en-US" sz="1400" b="1" dirty="0" smtClean="0">
                <a:solidFill>
                  <a:srgbClr val="0070C0"/>
                </a:solidFill>
              </a:rPr>
              <a:t>ammonia</a:t>
            </a:r>
            <a:r>
              <a:rPr lang="en-US" sz="1400" dirty="0" smtClean="0">
                <a:solidFill>
                  <a:srgbClr val="0070C0"/>
                </a:solidFill>
              </a:rPr>
              <a:t>, </a:t>
            </a:r>
            <a:r>
              <a:rPr lang="en-US" sz="1400" b="1" dirty="0" smtClean="0">
                <a:solidFill>
                  <a:srgbClr val="0070C0"/>
                </a:solidFill>
              </a:rPr>
              <a:t>photochemistry</a:t>
            </a:r>
            <a:r>
              <a:rPr lang="en-US" sz="1400" dirty="0" smtClean="0"/>
              <a:t>)</a:t>
            </a:r>
          </a:p>
          <a:p>
            <a:pPr lvl="1">
              <a:buFont typeface="Courier New" pitchFamily="49" charset="0"/>
              <a:buChar char="o"/>
            </a:pPr>
            <a:r>
              <a:rPr lang="en-US" sz="1400" dirty="0" smtClean="0"/>
              <a:t> higher regional SSA increment in summer compared to winter (exception NL: resembling the </a:t>
            </a:r>
            <a:r>
              <a:rPr lang="en-US" sz="1400" b="1" dirty="0" smtClean="0"/>
              <a:t>long term average of sulfate </a:t>
            </a:r>
            <a:r>
              <a:rPr lang="en-US" sz="1400" dirty="0" smtClean="0"/>
              <a:t>and </a:t>
            </a:r>
            <a:r>
              <a:rPr lang="en-US" sz="1400" b="1" dirty="0" smtClean="0">
                <a:solidFill>
                  <a:srgbClr val="0070C0"/>
                </a:solidFill>
              </a:rPr>
              <a:t>S in ships fuel</a:t>
            </a:r>
            <a:r>
              <a:rPr lang="en-US" sz="1400" dirty="0" smtClean="0"/>
              <a:t>) </a:t>
            </a:r>
          </a:p>
          <a:p>
            <a:pPr>
              <a:buFont typeface="Wingdings" pitchFamily="2" charset="2"/>
              <a:buChar char="Ø"/>
            </a:pPr>
            <a:r>
              <a:rPr lang="en-US" sz="1600" b="1" dirty="0" smtClean="0">
                <a:solidFill>
                  <a:srgbClr val="0070C0"/>
                </a:solidFill>
              </a:rPr>
              <a:t>NSA: </a:t>
            </a:r>
            <a:r>
              <a:rPr lang="en-US" sz="1600" dirty="0" smtClean="0">
                <a:solidFill>
                  <a:srgbClr val="0070C0"/>
                </a:solidFill>
              </a:rPr>
              <a:t>important urban contribution </a:t>
            </a:r>
            <a:r>
              <a:rPr lang="en-US" sz="1600" dirty="0" smtClean="0"/>
              <a:t>(50-60%, </a:t>
            </a:r>
            <a:r>
              <a:rPr lang="en-US" sz="1600" i="1" dirty="0" smtClean="0"/>
              <a:t>ES</a:t>
            </a:r>
            <a:r>
              <a:rPr lang="en-US" sz="1600" dirty="0" smtClean="0"/>
              <a:t> and </a:t>
            </a:r>
            <a:r>
              <a:rPr lang="en-US" sz="1600" i="1" dirty="0" smtClean="0"/>
              <a:t>FR</a:t>
            </a:r>
            <a:r>
              <a:rPr lang="en-US" sz="1600" dirty="0" smtClean="0"/>
              <a:t>; 15-25%, </a:t>
            </a:r>
            <a:r>
              <a:rPr lang="en-US" sz="1600" i="1" dirty="0" smtClean="0"/>
              <a:t>CH</a:t>
            </a:r>
            <a:r>
              <a:rPr lang="en-US" sz="1600" dirty="0" smtClean="0"/>
              <a:t> and </a:t>
            </a:r>
            <a:r>
              <a:rPr lang="en-US" sz="1600" i="1" dirty="0" smtClean="0"/>
              <a:t>NL</a:t>
            </a:r>
            <a:r>
              <a:rPr lang="en-US" sz="1600" dirty="0" smtClean="0"/>
              <a:t>)</a:t>
            </a:r>
          </a:p>
          <a:p>
            <a:pPr lvl="1">
              <a:buFont typeface="Courier New" pitchFamily="49" charset="0"/>
              <a:buChar char="o"/>
            </a:pPr>
            <a:r>
              <a:rPr lang="en-US" sz="1400" dirty="0" smtClean="0"/>
              <a:t> both local and regional NSA increments were </a:t>
            </a:r>
            <a:r>
              <a:rPr lang="en-US" sz="1400" dirty="0" smtClean="0">
                <a:solidFill>
                  <a:srgbClr val="0070C0"/>
                </a:solidFill>
              </a:rPr>
              <a:t>higher in winter compared to summer </a:t>
            </a:r>
            <a:r>
              <a:rPr lang="en-US" sz="1400" dirty="0" smtClean="0"/>
              <a:t>(the highest increments in </a:t>
            </a:r>
            <a:r>
              <a:rPr lang="en-US" sz="1400" i="1" dirty="0" smtClean="0"/>
              <a:t>NL</a:t>
            </a:r>
            <a:r>
              <a:rPr lang="en-US" sz="1400" dirty="0" smtClean="0"/>
              <a:t>: </a:t>
            </a:r>
            <a:r>
              <a:rPr lang="en-US" sz="1400" b="1" dirty="0" smtClean="0"/>
              <a:t>ammonia</a:t>
            </a:r>
            <a:r>
              <a:rPr lang="en-US" sz="1400" dirty="0" smtClean="0"/>
              <a:t>)</a:t>
            </a:r>
          </a:p>
          <a:p>
            <a:pPr lvl="1">
              <a:buFont typeface="Courier New" pitchFamily="49" charset="0"/>
              <a:buChar char="o"/>
            </a:pPr>
            <a:r>
              <a:rPr lang="en-US" sz="1400" dirty="0" smtClean="0"/>
              <a:t> NSA regional increments higher in </a:t>
            </a:r>
            <a:r>
              <a:rPr lang="en-US" sz="1400" i="1" dirty="0" smtClean="0"/>
              <a:t>CH</a:t>
            </a:r>
            <a:r>
              <a:rPr lang="en-US" sz="1400" dirty="0" smtClean="0"/>
              <a:t> and </a:t>
            </a:r>
            <a:r>
              <a:rPr lang="en-US" sz="1400" i="1" dirty="0" smtClean="0"/>
              <a:t>NL</a:t>
            </a:r>
            <a:r>
              <a:rPr lang="en-US" sz="1400" dirty="0" smtClean="0"/>
              <a:t> (80-90%; ammonia from </a:t>
            </a:r>
            <a:r>
              <a:rPr lang="en-US" sz="1400" b="1" dirty="0" smtClean="0">
                <a:solidFill>
                  <a:srgbClr val="0070C0"/>
                </a:solidFill>
              </a:rPr>
              <a:t>agriculture</a:t>
            </a:r>
            <a:r>
              <a:rPr lang="en-US" sz="1400" dirty="0" smtClean="0"/>
              <a:t>) compared to </a:t>
            </a:r>
            <a:r>
              <a:rPr lang="en-US" sz="1400" i="1" dirty="0" smtClean="0"/>
              <a:t>FR</a:t>
            </a:r>
            <a:r>
              <a:rPr lang="en-US" sz="1400" dirty="0" smtClean="0"/>
              <a:t> and </a:t>
            </a:r>
            <a:r>
              <a:rPr lang="en-US" sz="1400" i="1" dirty="0" smtClean="0"/>
              <a:t>ES</a:t>
            </a:r>
            <a:r>
              <a:rPr lang="en-US" sz="1400" dirty="0" smtClean="0"/>
              <a:t> (40-50%; </a:t>
            </a:r>
            <a:r>
              <a:rPr lang="en-US" sz="1400" b="1" dirty="0" smtClean="0">
                <a:solidFill>
                  <a:srgbClr val="0070C0"/>
                </a:solidFill>
              </a:rPr>
              <a:t>NO</a:t>
            </a:r>
            <a:r>
              <a:rPr lang="en-US" sz="1400" b="1" baseline="-25000" dirty="0" smtClean="0">
                <a:solidFill>
                  <a:srgbClr val="0070C0"/>
                </a:solidFill>
              </a:rPr>
              <a:t>x</a:t>
            </a:r>
            <a:r>
              <a:rPr lang="en-US" sz="1400" b="1" dirty="0" smtClean="0">
                <a:solidFill>
                  <a:srgbClr val="0070C0"/>
                </a:solidFill>
              </a:rPr>
              <a:t> + ammonia </a:t>
            </a:r>
            <a:r>
              <a:rPr lang="en-US" sz="1400" dirty="0" smtClean="0">
                <a:solidFill>
                  <a:srgbClr val="0070C0"/>
                </a:solidFill>
              </a:rPr>
              <a:t>at UB level</a:t>
            </a:r>
            <a:r>
              <a:rPr lang="en-US" sz="1400" dirty="0" smtClean="0"/>
              <a:t>)</a:t>
            </a:r>
          </a:p>
          <a:p>
            <a:pPr>
              <a:buFont typeface="Wingdings" pitchFamily="2" charset="2"/>
              <a:buChar char="Ø"/>
            </a:pPr>
            <a:r>
              <a:rPr lang="en-US" sz="1600" b="1" dirty="0" smtClean="0"/>
              <a:t> </a:t>
            </a:r>
            <a:r>
              <a:rPr lang="en-US" sz="1600" b="1" dirty="0" smtClean="0">
                <a:solidFill>
                  <a:srgbClr val="0070C0"/>
                </a:solidFill>
              </a:rPr>
              <a:t>Mineral: </a:t>
            </a:r>
            <a:r>
              <a:rPr lang="en-US" sz="1600" dirty="0" smtClean="0">
                <a:solidFill>
                  <a:srgbClr val="0070C0"/>
                </a:solidFill>
              </a:rPr>
              <a:t>important regional </a:t>
            </a:r>
            <a:r>
              <a:rPr lang="en-US" sz="1600" dirty="0">
                <a:solidFill>
                  <a:srgbClr val="0070C0"/>
                </a:solidFill>
              </a:rPr>
              <a:t>contribution </a:t>
            </a:r>
            <a:r>
              <a:rPr lang="en-US" sz="1600" dirty="0" smtClean="0"/>
              <a:t>(65-80</a:t>
            </a:r>
            <a:r>
              <a:rPr lang="en-US" sz="1600" dirty="0"/>
              <a:t>%; </a:t>
            </a:r>
            <a:r>
              <a:rPr lang="en-US" sz="1600" i="1" dirty="0" smtClean="0"/>
              <a:t>DE, FR, CH, </a:t>
            </a:r>
            <a:r>
              <a:rPr lang="en-US" sz="1600" i="1" dirty="0"/>
              <a:t>NL, </a:t>
            </a:r>
            <a:r>
              <a:rPr lang="en-US" sz="1600" i="1" dirty="0" smtClean="0"/>
              <a:t>ES</a:t>
            </a:r>
            <a:r>
              <a:rPr lang="en-US" sz="1600" dirty="0" smtClean="0"/>
              <a:t>)</a:t>
            </a:r>
          </a:p>
          <a:p>
            <a:pPr lvl="1">
              <a:buFont typeface="Courier New" pitchFamily="49" charset="0"/>
              <a:buChar char="o"/>
            </a:pPr>
            <a:r>
              <a:rPr lang="en-US" sz="1400" dirty="0" smtClean="0"/>
              <a:t> regional Mineral increments are higher in summer compared to </a:t>
            </a:r>
            <a:r>
              <a:rPr lang="en-US" sz="1400" dirty="0"/>
              <a:t>winter </a:t>
            </a:r>
            <a:r>
              <a:rPr lang="en-US" sz="1400" dirty="0" smtClean="0"/>
              <a:t>(</a:t>
            </a:r>
            <a:r>
              <a:rPr lang="en-US" sz="1400" b="1" dirty="0" smtClean="0">
                <a:solidFill>
                  <a:srgbClr val="0070C0"/>
                </a:solidFill>
              </a:rPr>
              <a:t>regional </a:t>
            </a:r>
            <a:r>
              <a:rPr lang="en-US" sz="1400" b="1" dirty="0">
                <a:solidFill>
                  <a:srgbClr val="0070C0"/>
                </a:solidFill>
              </a:rPr>
              <a:t>resuspension</a:t>
            </a:r>
            <a:r>
              <a:rPr lang="en-US" sz="1400" b="1" dirty="0"/>
              <a:t> </a:t>
            </a:r>
            <a:r>
              <a:rPr lang="en-US" sz="1400" dirty="0" smtClean="0"/>
              <a:t>during </a:t>
            </a:r>
            <a:r>
              <a:rPr lang="en-US" sz="1400" dirty="0"/>
              <a:t>the dry </a:t>
            </a:r>
            <a:r>
              <a:rPr lang="en-US" sz="1400" dirty="0" smtClean="0"/>
              <a:t>season, </a:t>
            </a:r>
            <a:r>
              <a:rPr lang="en-US" sz="1400" b="1" dirty="0" smtClean="0">
                <a:solidFill>
                  <a:srgbClr val="0070C0"/>
                </a:solidFill>
              </a:rPr>
              <a:t>African dust</a:t>
            </a:r>
            <a:r>
              <a:rPr lang="en-US" sz="1400" dirty="0" smtClean="0"/>
              <a:t>)</a:t>
            </a:r>
          </a:p>
          <a:p>
            <a:pPr lvl="1">
              <a:buFont typeface="Courier New" pitchFamily="49" charset="0"/>
              <a:buChar char="o"/>
            </a:pPr>
            <a:r>
              <a:rPr lang="en-US" sz="1400" dirty="0" smtClean="0"/>
              <a:t> </a:t>
            </a:r>
            <a:r>
              <a:rPr lang="en-US" sz="1400" dirty="0"/>
              <a:t>regional Mineral increments </a:t>
            </a:r>
            <a:r>
              <a:rPr lang="en-US" sz="1400" dirty="0" smtClean="0"/>
              <a:t>are </a:t>
            </a:r>
            <a:r>
              <a:rPr lang="en-US" sz="1400" dirty="0"/>
              <a:t>higher </a:t>
            </a:r>
            <a:r>
              <a:rPr lang="en-US" sz="1400" dirty="0" smtClean="0"/>
              <a:t>in </a:t>
            </a:r>
            <a:r>
              <a:rPr lang="en-US" sz="1400" i="1" dirty="0" smtClean="0"/>
              <a:t>FR </a:t>
            </a:r>
            <a:r>
              <a:rPr lang="en-US" sz="1400" dirty="0" smtClean="0"/>
              <a:t>(influence of RT), </a:t>
            </a:r>
            <a:r>
              <a:rPr lang="en-US" sz="1400" i="1" dirty="0" smtClean="0"/>
              <a:t>ES</a:t>
            </a:r>
            <a:r>
              <a:rPr lang="en-US" sz="1400" dirty="0" smtClean="0"/>
              <a:t> (</a:t>
            </a:r>
            <a:r>
              <a:rPr lang="en-US" sz="1400" b="1" dirty="0" smtClean="0"/>
              <a:t>African dust</a:t>
            </a:r>
            <a:r>
              <a:rPr lang="en-US" sz="1400" dirty="0" smtClean="0"/>
              <a:t>) and </a:t>
            </a:r>
            <a:r>
              <a:rPr lang="en-US" sz="1400" i="1" dirty="0" smtClean="0"/>
              <a:t>CH</a:t>
            </a:r>
            <a:r>
              <a:rPr lang="en-US" sz="1400" dirty="0" smtClean="0"/>
              <a:t> compared to </a:t>
            </a:r>
            <a:r>
              <a:rPr lang="en-US" sz="1400" i="1" dirty="0" smtClean="0"/>
              <a:t>NL</a:t>
            </a:r>
            <a:r>
              <a:rPr lang="en-US" sz="1400" dirty="0" smtClean="0"/>
              <a:t> (PM</a:t>
            </a:r>
            <a:r>
              <a:rPr lang="en-US" sz="1400" baseline="-25000" dirty="0" smtClean="0"/>
              <a:t>2.5</a:t>
            </a:r>
            <a:r>
              <a:rPr lang="en-US" sz="1400" dirty="0" smtClean="0"/>
              <a:t>)</a:t>
            </a:r>
            <a:r>
              <a:rPr lang="en-US" sz="1400" i="1" dirty="0" smtClean="0"/>
              <a:t> </a:t>
            </a:r>
            <a:r>
              <a:rPr lang="en-US" sz="1400" dirty="0" smtClean="0"/>
              <a:t>and </a:t>
            </a:r>
            <a:r>
              <a:rPr lang="en-US" sz="1400" i="1" dirty="0" smtClean="0"/>
              <a:t>DE</a:t>
            </a:r>
          </a:p>
          <a:p>
            <a:pPr>
              <a:buFont typeface="Wingdings" pitchFamily="2" charset="2"/>
              <a:buChar char="Ø"/>
            </a:pPr>
            <a:r>
              <a:rPr lang="en-US" sz="1600" b="1" dirty="0" smtClean="0">
                <a:solidFill>
                  <a:srgbClr val="0070C0"/>
                </a:solidFill>
              </a:rPr>
              <a:t>Road traffic: </a:t>
            </a:r>
            <a:r>
              <a:rPr lang="en-US" sz="1600" dirty="0" smtClean="0">
                <a:solidFill>
                  <a:srgbClr val="0070C0"/>
                </a:solidFill>
              </a:rPr>
              <a:t>mostly local </a:t>
            </a:r>
            <a:r>
              <a:rPr lang="en-US" sz="1600" dirty="0" smtClean="0"/>
              <a:t>(80-90</a:t>
            </a:r>
            <a:r>
              <a:rPr lang="en-US" sz="1600" dirty="0"/>
              <a:t>%; </a:t>
            </a:r>
            <a:r>
              <a:rPr lang="en-US" sz="1600" i="1" dirty="0"/>
              <a:t>DE, FR, CH, NL, ES</a:t>
            </a:r>
            <a:r>
              <a:rPr lang="en-US" sz="1600" dirty="0"/>
              <a:t>)</a:t>
            </a:r>
          </a:p>
          <a:p>
            <a:pPr lvl="1">
              <a:buFont typeface="Courier New" pitchFamily="49" charset="0"/>
              <a:buChar char="o"/>
            </a:pPr>
            <a:r>
              <a:rPr lang="en-US" sz="1400" dirty="0"/>
              <a:t> </a:t>
            </a:r>
            <a:r>
              <a:rPr lang="en-US" sz="1400" dirty="0" smtClean="0"/>
              <a:t>W-to-S local RT ratio: 2-4 (</a:t>
            </a:r>
            <a:r>
              <a:rPr lang="en-US" sz="1400" i="1" dirty="0" smtClean="0"/>
              <a:t>ES, NL</a:t>
            </a:r>
            <a:r>
              <a:rPr lang="en-US" sz="1400" dirty="0" smtClean="0"/>
              <a:t>); 1 (</a:t>
            </a:r>
            <a:r>
              <a:rPr lang="en-US" sz="1400" i="1" dirty="0" smtClean="0"/>
              <a:t>CH, DE, FR</a:t>
            </a:r>
            <a:r>
              <a:rPr lang="en-US" sz="1400" dirty="0" smtClean="0"/>
              <a:t>)</a:t>
            </a:r>
            <a:endParaRPr lang="en-US" sz="1400" dirty="0"/>
          </a:p>
        </p:txBody>
      </p:sp>
      <p:sp>
        <p:nvSpPr>
          <p:cNvPr id="7" name="CuadroTexto 6"/>
          <p:cNvSpPr txBox="1"/>
          <p:nvPr/>
        </p:nvSpPr>
        <p:spPr>
          <a:xfrm>
            <a:off x="-2244" y="836712"/>
            <a:ext cx="9140244" cy="369332"/>
          </a:xfrm>
          <a:prstGeom prst="rect">
            <a:avLst/>
          </a:prstGeom>
          <a:solidFill>
            <a:srgbClr val="FFFF00"/>
          </a:solidFill>
        </p:spPr>
        <p:txBody>
          <a:bodyPr wrap="square" rtlCol="0">
            <a:spAutoFit/>
          </a:bodyPr>
          <a:lstStyle/>
          <a:p>
            <a:pPr algn="ctr"/>
            <a:r>
              <a:rPr lang="en-US" b="1" dirty="0" smtClean="0"/>
              <a:t>Urban vs. non-urban contribution to PM</a:t>
            </a:r>
            <a:endParaRPr lang="es-E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sp>
        <p:nvSpPr>
          <p:cNvPr id="9" name="8 Rectángulo"/>
          <p:cNvSpPr/>
          <p:nvPr/>
        </p:nvSpPr>
        <p:spPr>
          <a:xfrm>
            <a:off x="0" y="1556792"/>
            <a:ext cx="9144000" cy="170325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2244" y="1590654"/>
            <a:ext cx="9144000" cy="1908215"/>
          </a:xfrm>
          <a:prstGeom prst="rect">
            <a:avLst/>
          </a:prstGeom>
        </p:spPr>
        <p:txBody>
          <a:bodyPr wrap="square">
            <a:spAutoFit/>
          </a:bodyPr>
          <a:lstStyle/>
          <a:p>
            <a:pPr>
              <a:buFont typeface="Wingdings" pitchFamily="2" charset="2"/>
              <a:buChar char="Ø"/>
            </a:pPr>
            <a:r>
              <a:rPr lang="en-US" sz="1600" b="1" dirty="0" smtClean="0"/>
              <a:t> </a:t>
            </a:r>
            <a:r>
              <a:rPr lang="en-US" sz="1600" b="1" dirty="0" smtClean="0">
                <a:solidFill>
                  <a:srgbClr val="0070C0"/>
                </a:solidFill>
              </a:rPr>
              <a:t>Biomass burning: </a:t>
            </a:r>
            <a:r>
              <a:rPr lang="en-US" sz="1600" dirty="0" smtClean="0">
                <a:solidFill>
                  <a:srgbClr val="0070C0"/>
                </a:solidFill>
              </a:rPr>
              <a:t>mostly regional</a:t>
            </a:r>
            <a:r>
              <a:rPr lang="en-US" sz="1600" dirty="0" smtClean="0"/>
              <a:t> (80%, </a:t>
            </a:r>
            <a:r>
              <a:rPr lang="en-US" sz="1600" i="1" dirty="0" smtClean="0"/>
              <a:t>CH, DE; 40%, FR</a:t>
            </a:r>
            <a:r>
              <a:rPr lang="en-US" sz="1600" dirty="0" smtClean="0"/>
              <a:t>)</a:t>
            </a:r>
          </a:p>
          <a:p>
            <a:pPr lvl="1">
              <a:buFont typeface="Courier New" pitchFamily="49" charset="0"/>
              <a:buChar char="o"/>
            </a:pPr>
            <a:r>
              <a:rPr lang="en-US" sz="1400" dirty="0" smtClean="0"/>
              <a:t> W-to-S regional BB ratio: the highest (</a:t>
            </a:r>
            <a:r>
              <a:rPr lang="en-US" sz="1400" b="1" dirty="0" smtClean="0"/>
              <a:t>winter source</a:t>
            </a:r>
            <a:r>
              <a:rPr lang="en-US" sz="1400" dirty="0" smtClean="0"/>
              <a:t>)</a:t>
            </a:r>
          </a:p>
          <a:p>
            <a:pPr>
              <a:buFont typeface="Wingdings" pitchFamily="2" charset="2"/>
              <a:buChar char="Ø"/>
            </a:pPr>
            <a:r>
              <a:rPr lang="en-US" sz="1600" b="1" dirty="0" smtClean="0"/>
              <a:t> </a:t>
            </a:r>
            <a:r>
              <a:rPr lang="en-US" sz="1600" b="1" dirty="0" smtClean="0">
                <a:solidFill>
                  <a:srgbClr val="0070C0"/>
                </a:solidFill>
              </a:rPr>
              <a:t>Oil combustion: </a:t>
            </a:r>
            <a:r>
              <a:rPr lang="en-US" sz="1600" dirty="0">
                <a:solidFill>
                  <a:srgbClr val="0070C0"/>
                </a:solidFill>
              </a:rPr>
              <a:t>mostly </a:t>
            </a:r>
            <a:r>
              <a:rPr lang="en-US" sz="1600" dirty="0" smtClean="0">
                <a:solidFill>
                  <a:srgbClr val="0070C0"/>
                </a:solidFill>
              </a:rPr>
              <a:t>local </a:t>
            </a:r>
            <a:r>
              <a:rPr lang="en-US" sz="1600" dirty="0" smtClean="0"/>
              <a:t>(65%, </a:t>
            </a:r>
            <a:r>
              <a:rPr lang="en-US" sz="1600" i="1" dirty="0" smtClean="0"/>
              <a:t>ES; 85%, NL</a:t>
            </a:r>
            <a:r>
              <a:rPr lang="en-US" sz="1600" dirty="0" smtClean="0"/>
              <a:t>)</a:t>
            </a:r>
            <a:endParaRPr lang="en-US" sz="1600" dirty="0"/>
          </a:p>
          <a:p>
            <a:pPr lvl="1">
              <a:buFont typeface="Courier New" pitchFamily="49" charset="0"/>
              <a:buChar char="o"/>
            </a:pPr>
            <a:r>
              <a:rPr lang="en-US" sz="1400" dirty="0"/>
              <a:t> </a:t>
            </a:r>
            <a:r>
              <a:rPr lang="en-US" sz="1400" dirty="0" smtClean="0"/>
              <a:t>Local V-Ni increments (port of </a:t>
            </a:r>
            <a:r>
              <a:rPr lang="en-US" sz="1400" i="1" dirty="0" smtClean="0"/>
              <a:t>Barcelona – ES </a:t>
            </a:r>
            <a:r>
              <a:rPr lang="en-US" sz="1400" dirty="0" smtClean="0"/>
              <a:t>and </a:t>
            </a:r>
            <a:r>
              <a:rPr lang="en-US" sz="1400" i="1" dirty="0" smtClean="0"/>
              <a:t>Schiedam – NL</a:t>
            </a:r>
            <a:r>
              <a:rPr lang="en-US" sz="1400" dirty="0" smtClean="0"/>
              <a:t>)</a:t>
            </a:r>
          </a:p>
          <a:p>
            <a:pPr lvl="1">
              <a:buFont typeface="Courier New" pitchFamily="49" charset="0"/>
              <a:buChar char="o"/>
            </a:pPr>
            <a:r>
              <a:rPr lang="en-US" sz="1400" dirty="0"/>
              <a:t> </a:t>
            </a:r>
            <a:r>
              <a:rPr lang="en-US" sz="1400" dirty="0" smtClean="0"/>
              <a:t>both local and regional increments higher in </a:t>
            </a:r>
            <a:r>
              <a:rPr lang="en-US" sz="1400" i="1" dirty="0" smtClean="0"/>
              <a:t>Barcelona – ES </a:t>
            </a:r>
            <a:r>
              <a:rPr lang="en-US" sz="1400" dirty="0" smtClean="0"/>
              <a:t>in summer (</a:t>
            </a:r>
            <a:r>
              <a:rPr lang="en-US" sz="1400" b="1" dirty="0" smtClean="0"/>
              <a:t>cruise ships, sea breeze, photochemistry</a:t>
            </a:r>
            <a:r>
              <a:rPr lang="en-US" sz="1400" dirty="0" smtClean="0"/>
              <a:t>)</a:t>
            </a:r>
          </a:p>
          <a:p>
            <a:pPr>
              <a:buFont typeface="Wingdings" pitchFamily="2" charset="2"/>
              <a:buChar char="Ø"/>
            </a:pPr>
            <a:r>
              <a:rPr lang="en-US" sz="1600" b="1" dirty="0" smtClean="0"/>
              <a:t> </a:t>
            </a:r>
            <a:r>
              <a:rPr lang="en-US" sz="1600" b="1" dirty="0" smtClean="0">
                <a:solidFill>
                  <a:srgbClr val="0070C0"/>
                </a:solidFill>
              </a:rPr>
              <a:t>Industrial: </a:t>
            </a:r>
            <a:r>
              <a:rPr lang="en-US" sz="1600" dirty="0" smtClean="0">
                <a:solidFill>
                  <a:srgbClr val="0070C0"/>
                </a:solidFill>
              </a:rPr>
              <a:t>regional </a:t>
            </a:r>
            <a:r>
              <a:rPr lang="en-US" sz="1600" dirty="0" smtClean="0"/>
              <a:t>(90%, </a:t>
            </a:r>
            <a:r>
              <a:rPr lang="en-US" sz="1600" i="1" dirty="0" smtClean="0"/>
              <a:t>NL; </a:t>
            </a:r>
            <a:r>
              <a:rPr lang="en-US" sz="1600" dirty="0" smtClean="0"/>
              <a:t>negligible contribution in ES)</a:t>
            </a:r>
            <a:endParaRPr lang="en-US" sz="1600" dirty="0"/>
          </a:p>
          <a:p>
            <a:pPr lvl="1">
              <a:buFont typeface="Courier New" pitchFamily="49" charset="0"/>
              <a:buChar char="o"/>
            </a:pPr>
            <a:r>
              <a:rPr lang="en-US" sz="1400" dirty="0"/>
              <a:t> </a:t>
            </a:r>
            <a:r>
              <a:rPr lang="en-US" sz="1400" dirty="0" smtClean="0"/>
              <a:t>S-to-W regional IND increments = 1.5 (</a:t>
            </a:r>
            <a:r>
              <a:rPr lang="en-US" sz="1400" i="1" dirty="0" smtClean="0"/>
              <a:t>NL</a:t>
            </a:r>
            <a:r>
              <a:rPr lang="en-US" sz="1400" dirty="0" smtClean="0"/>
              <a:t>)</a:t>
            </a:r>
            <a:endParaRPr lang="en-US" sz="1400" dirty="0"/>
          </a:p>
          <a:p>
            <a:pPr lvl="1">
              <a:buFont typeface="Courier New" pitchFamily="49" charset="0"/>
              <a:buChar char="o"/>
            </a:pPr>
            <a:endParaRPr lang="en-US" sz="1400" dirty="0" smtClean="0"/>
          </a:p>
        </p:txBody>
      </p:sp>
      <p:sp>
        <p:nvSpPr>
          <p:cNvPr id="7" name="8 Rectángulo"/>
          <p:cNvSpPr/>
          <p:nvPr/>
        </p:nvSpPr>
        <p:spPr>
          <a:xfrm>
            <a:off x="-3832" y="3356992"/>
            <a:ext cx="9144000" cy="111896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9 Rectángulo"/>
          <p:cNvSpPr/>
          <p:nvPr/>
        </p:nvSpPr>
        <p:spPr>
          <a:xfrm>
            <a:off x="6000" y="3440062"/>
            <a:ext cx="9144000" cy="1015663"/>
          </a:xfrm>
          <a:prstGeom prst="rect">
            <a:avLst/>
          </a:prstGeom>
        </p:spPr>
        <p:txBody>
          <a:bodyPr wrap="square">
            <a:spAutoFit/>
          </a:bodyPr>
          <a:lstStyle/>
          <a:p>
            <a:pPr algn="ctr"/>
            <a:r>
              <a:rPr lang="en-US" sz="1600" b="1" dirty="0" smtClean="0"/>
              <a:t>Germany</a:t>
            </a:r>
          </a:p>
          <a:p>
            <a:pPr>
              <a:buFont typeface="Wingdings" pitchFamily="2" charset="2"/>
              <a:buChar char="Ø"/>
            </a:pPr>
            <a:r>
              <a:rPr lang="en-US" sz="1600" b="1" dirty="0" smtClean="0"/>
              <a:t> </a:t>
            </a:r>
            <a:r>
              <a:rPr lang="en-US" sz="1600" b="1" dirty="0" smtClean="0">
                <a:solidFill>
                  <a:srgbClr val="0070C0"/>
                </a:solidFill>
              </a:rPr>
              <a:t>Coal combustion </a:t>
            </a:r>
            <a:r>
              <a:rPr lang="en-US" sz="1600" dirty="0" smtClean="0">
                <a:solidFill>
                  <a:srgbClr val="0070C0"/>
                </a:solidFill>
              </a:rPr>
              <a:t>(99% regional) </a:t>
            </a:r>
            <a:r>
              <a:rPr lang="en-US" sz="1600" b="1" dirty="0" smtClean="0">
                <a:solidFill>
                  <a:srgbClr val="0070C0"/>
                </a:solidFill>
              </a:rPr>
              <a:t>and Photochemistry </a:t>
            </a:r>
            <a:r>
              <a:rPr lang="en-US" sz="1600" dirty="0" smtClean="0">
                <a:solidFill>
                  <a:srgbClr val="0070C0"/>
                </a:solidFill>
              </a:rPr>
              <a:t>(97% regional)</a:t>
            </a:r>
          </a:p>
          <a:p>
            <a:pPr marL="800100" lvl="1" indent="-342900">
              <a:buFont typeface="Courier New" panose="02070309020205020404" pitchFamily="49" charset="0"/>
              <a:buChar char="o"/>
            </a:pPr>
            <a:r>
              <a:rPr lang="en-US" sz="1400" dirty="0" smtClean="0"/>
              <a:t>Coal regional increment winter &gt;&gt;&gt; summer</a:t>
            </a:r>
          </a:p>
          <a:p>
            <a:pPr marL="800100" lvl="1" indent="-342900">
              <a:buFont typeface="Courier New" panose="02070309020205020404" pitchFamily="49" charset="0"/>
              <a:buChar char="o"/>
            </a:pPr>
            <a:r>
              <a:rPr lang="en-US" sz="1400" dirty="0" smtClean="0"/>
              <a:t>Photochemistry </a:t>
            </a:r>
            <a:r>
              <a:rPr lang="en-US" sz="1400" dirty="0"/>
              <a:t>regional increment winter &lt;</a:t>
            </a:r>
            <a:r>
              <a:rPr lang="en-US" sz="1400" dirty="0" smtClean="0"/>
              <a:t> summer</a:t>
            </a:r>
          </a:p>
        </p:txBody>
      </p:sp>
      <p:sp>
        <p:nvSpPr>
          <p:cNvPr id="12" name="CuadroTexto 11"/>
          <p:cNvSpPr txBox="1"/>
          <p:nvPr/>
        </p:nvSpPr>
        <p:spPr>
          <a:xfrm>
            <a:off x="-2244" y="836712"/>
            <a:ext cx="9140244" cy="369332"/>
          </a:xfrm>
          <a:prstGeom prst="rect">
            <a:avLst/>
          </a:prstGeom>
          <a:solidFill>
            <a:srgbClr val="FFFF00"/>
          </a:solidFill>
        </p:spPr>
        <p:txBody>
          <a:bodyPr wrap="square" rtlCol="0">
            <a:spAutoFit/>
          </a:bodyPr>
          <a:lstStyle/>
          <a:p>
            <a:pPr algn="ctr"/>
            <a:r>
              <a:rPr lang="en-US" b="1" dirty="0" smtClean="0"/>
              <a:t>Urban vs. non-urban contribution to PM</a:t>
            </a:r>
            <a:endParaRPr lang="es-ES" b="1" dirty="0"/>
          </a:p>
        </p:txBody>
      </p:sp>
    </p:spTree>
    <p:extLst>
      <p:ext uri="{BB962C8B-B14F-4D97-AF65-F5344CB8AC3E}">
        <p14:creationId xmlns:p14="http://schemas.microsoft.com/office/powerpoint/2010/main" val="1506438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sp>
        <p:nvSpPr>
          <p:cNvPr id="8" name="7 Rectángulo"/>
          <p:cNvSpPr/>
          <p:nvPr/>
        </p:nvSpPr>
        <p:spPr>
          <a:xfrm>
            <a:off x="0" y="1403479"/>
            <a:ext cx="9144000" cy="4185761"/>
          </a:xfrm>
          <a:prstGeom prst="rect">
            <a:avLst/>
          </a:prstGeom>
        </p:spPr>
        <p:txBody>
          <a:bodyPr wrap="square">
            <a:spAutoFit/>
          </a:bodyPr>
          <a:lstStyle/>
          <a:p>
            <a:pPr algn="just">
              <a:buFont typeface="Wingdings" pitchFamily="2" charset="2"/>
              <a:buChar char="Ø"/>
            </a:pPr>
            <a:r>
              <a:rPr lang="en-US" sz="1400" b="1" dirty="0" smtClean="0"/>
              <a:t> </a:t>
            </a:r>
            <a:r>
              <a:rPr lang="en-US" sz="1400" dirty="0"/>
              <a:t>S</a:t>
            </a:r>
            <a:r>
              <a:rPr lang="en-US" sz="1400" dirty="0" smtClean="0"/>
              <a:t>ources </a:t>
            </a:r>
            <a:r>
              <a:rPr lang="en-US" sz="1400" dirty="0"/>
              <a:t>such as </a:t>
            </a:r>
            <a:r>
              <a:rPr lang="en-US" sz="1400" i="1" dirty="0" smtClean="0"/>
              <a:t>maritime shipping</a:t>
            </a:r>
            <a:r>
              <a:rPr lang="en-US" sz="1400" i="1" dirty="0"/>
              <a:t>, agricultural activities, road transport, power generation, industry and domestic sector </a:t>
            </a:r>
            <a:r>
              <a:rPr lang="en-US" sz="1400" dirty="0"/>
              <a:t>are important contributors of </a:t>
            </a:r>
            <a:r>
              <a:rPr lang="en-US" sz="1400" b="1" dirty="0">
                <a:solidFill>
                  <a:srgbClr val="0070C0"/>
                </a:solidFill>
              </a:rPr>
              <a:t>gaseous precursors </a:t>
            </a:r>
            <a:r>
              <a:rPr lang="en-US" sz="1400" dirty="0"/>
              <a:t>and consequently to </a:t>
            </a:r>
            <a:r>
              <a:rPr lang="en-US" sz="1400" b="1" dirty="0">
                <a:solidFill>
                  <a:srgbClr val="0070C0"/>
                </a:solidFill>
              </a:rPr>
              <a:t>secondary aerosols</a:t>
            </a:r>
            <a:r>
              <a:rPr lang="en-US" sz="1400" dirty="0"/>
              <a:t>. However, these separated contributions cannot be easily identified using PMF that tends to group in the same source (e.g. NSA) secondary nitrates formed from different sources. However, the PMF allocation for secondary aerosols presented here is extremely </a:t>
            </a:r>
            <a:r>
              <a:rPr lang="en-US" sz="1400" dirty="0">
                <a:solidFill>
                  <a:srgbClr val="0070C0"/>
                </a:solidFill>
              </a:rPr>
              <a:t>useful for models</a:t>
            </a:r>
            <a:r>
              <a:rPr lang="en-US" sz="1400" dirty="0"/>
              <a:t> that can simulate, for example, NSA particles starting from emissions from different sectors. </a:t>
            </a:r>
            <a:endParaRPr lang="en-US" sz="1400" dirty="0" smtClean="0"/>
          </a:p>
          <a:p>
            <a:pPr algn="just"/>
            <a:endParaRPr lang="en-US" sz="1400" dirty="0" smtClean="0"/>
          </a:p>
          <a:p>
            <a:pPr algn="just">
              <a:buFont typeface="Wingdings" pitchFamily="2" charset="2"/>
              <a:buChar char="Ø"/>
            </a:pPr>
            <a:r>
              <a:rPr lang="en-US" sz="1400" dirty="0"/>
              <a:t> </a:t>
            </a:r>
            <a:r>
              <a:rPr lang="en-US" sz="1400" dirty="0">
                <a:solidFill>
                  <a:srgbClr val="0070C0"/>
                </a:solidFill>
              </a:rPr>
              <a:t>I</a:t>
            </a:r>
            <a:r>
              <a:rPr lang="en-US" sz="1400" dirty="0" smtClean="0">
                <a:solidFill>
                  <a:srgbClr val="0070C0"/>
                </a:solidFill>
              </a:rPr>
              <a:t>mprovement </a:t>
            </a:r>
            <a:r>
              <a:rPr lang="en-US" sz="1400" dirty="0">
                <a:solidFill>
                  <a:srgbClr val="0070C0"/>
                </a:solidFill>
              </a:rPr>
              <a:t>of air quality in the 5 cities </a:t>
            </a:r>
            <a:r>
              <a:rPr lang="en-US" sz="1400" dirty="0"/>
              <a:t>included in this study could be achieved by further reducing local (urban) emissions of </a:t>
            </a:r>
            <a:r>
              <a:rPr lang="en-US" sz="1400" b="1" dirty="0">
                <a:solidFill>
                  <a:srgbClr val="0070C0"/>
                </a:solidFill>
              </a:rPr>
              <a:t>PM, NOx and NH3</a:t>
            </a:r>
            <a:r>
              <a:rPr lang="en-US" sz="1400" b="1" dirty="0"/>
              <a:t> </a:t>
            </a:r>
            <a:r>
              <a:rPr lang="en-US" sz="1400" dirty="0"/>
              <a:t>(from both </a:t>
            </a:r>
            <a:r>
              <a:rPr lang="en-US" sz="1400" b="1" dirty="0"/>
              <a:t>traffic and non-traffic sources</a:t>
            </a:r>
            <a:r>
              <a:rPr lang="en-US" sz="1400" dirty="0"/>
              <a:t>) but also of </a:t>
            </a:r>
            <a:r>
              <a:rPr lang="en-US" sz="1400" b="1" dirty="0">
                <a:solidFill>
                  <a:srgbClr val="0070C0"/>
                </a:solidFill>
              </a:rPr>
              <a:t>PM and SO2 </a:t>
            </a:r>
            <a:r>
              <a:rPr lang="en-US" sz="1400" dirty="0">
                <a:solidFill>
                  <a:srgbClr val="0070C0"/>
                </a:solidFill>
              </a:rPr>
              <a:t>from </a:t>
            </a:r>
            <a:r>
              <a:rPr lang="en-US" sz="1400" b="1" dirty="0">
                <a:solidFill>
                  <a:srgbClr val="0070C0"/>
                </a:solidFill>
              </a:rPr>
              <a:t>maritime ships and ports</a:t>
            </a:r>
            <a:r>
              <a:rPr lang="en-US" sz="1400" dirty="0"/>
              <a:t>. Moreover, improvements can be achieved by reducing non-urban emissions of </a:t>
            </a:r>
            <a:r>
              <a:rPr lang="en-US" sz="1400" b="1" dirty="0">
                <a:solidFill>
                  <a:srgbClr val="0070C0"/>
                </a:solidFill>
              </a:rPr>
              <a:t>NH3</a:t>
            </a:r>
            <a:r>
              <a:rPr lang="en-US" sz="1400" dirty="0"/>
              <a:t> (</a:t>
            </a:r>
            <a:r>
              <a:rPr lang="en-US" sz="1400" b="1" dirty="0"/>
              <a:t>agriculture</a:t>
            </a:r>
            <a:r>
              <a:rPr lang="en-US" sz="1400" dirty="0"/>
              <a:t>), </a:t>
            </a:r>
            <a:r>
              <a:rPr lang="en-US" sz="1400" b="1" dirty="0">
                <a:solidFill>
                  <a:srgbClr val="0070C0"/>
                </a:solidFill>
              </a:rPr>
              <a:t>SO2</a:t>
            </a:r>
            <a:r>
              <a:rPr lang="en-US" sz="1400" dirty="0"/>
              <a:t> (</a:t>
            </a:r>
            <a:r>
              <a:rPr lang="en-US" sz="1400" b="1" dirty="0"/>
              <a:t>regional maritime shipping</a:t>
            </a:r>
            <a:r>
              <a:rPr lang="en-US" sz="1400" dirty="0"/>
              <a:t>) and </a:t>
            </a:r>
            <a:r>
              <a:rPr lang="en-US" sz="1400" b="1" dirty="0">
                <a:solidFill>
                  <a:srgbClr val="0070C0"/>
                </a:solidFill>
              </a:rPr>
              <a:t>PM and gaseous precursors </a:t>
            </a:r>
            <a:r>
              <a:rPr lang="en-US" sz="1400" dirty="0"/>
              <a:t>from regional </a:t>
            </a:r>
            <a:r>
              <a:rPr lang="en-US" sz="1400" b="1" dirty="0"/>
              <a:t>BB</a:t>
            </a:r>
            <a:r>
              <a:rPr lang="en-US" sz="1400" dirty="0"/>
              <a:t> sources, </a:t>
            </a:r>
            <a:r>
              <a:rPr lang="en-US" sz="1400" b="1" dirty="0"/>
              <a:t>power generation</a:t>
            </a:r>
            <a:r>
              <a:rPr lang="en-US" sz="1400" dirty="0"/>
              <a:t>, </a:t>
            </a:r>
            <a:r>
              <a:rPr lang="en-US" sz="1400" b="1" dirty="0"/>
              <a:t>coal combustion</a:t>
            </a:r>
            <a:r>
              <a:rPr lang="en-US" sz="1400" dirty="0"/>
              <a:t> and </a:t>
            </a:r>
            <a:r>
              <a:rPr lang="en-US" sz="1400" b="1" dirty="0"/>
              <a:t>industries</a:t>
            </a:r>
            <a:r>
              <a:rPr lang="en-US" sz="1400" dirty="0"/>
              <a:t>. </a:t>
            </a:r>
            <a:endParaRPr lang="en-US" sz="1400" dirty="0" smtClean="0"/>
          </a:p>
          <a:p>
            <a:pPr algn="just"/>
            <a:endParaRPr lang="en-US" sz="1400" dirty="0" smtClean="0"/>
          </a:p>
          <a:p>
            <a:pPr algn="just">
              <a:buFont typeface="Wingdings" pitchFamily="2" charset="2"/>
              <a:buChar char="Ø"/>
            </a:pPr>
            <a:r>
              <a:rPr lang="en-US" sz="1400" dirty="0"/>
              <a:t> </a:t>
            </a:r>
            <a:r>
              <a:rPr lang="en-US" sz="1400" dirty="0">
                <a:solidFill>
                  <a:srgbClr val="0070C0"/>
                </a:solidFill>
              </a:rPr>
              <a:t>The possibility to detect pollutant sources is related to the PM chemical speciation available</a:t>
            </a:r>
            <a:r>
              <a:rPr lang="en-US" sz="1400" dirty="0"/>
              <a:t>. We have shown here that BB emissions can be important contributors to PM, however, a clear determination of its contribution depends on the availability of specific </a:t>
            </a:r>
            <a:r>
              <a:rPr lang="en-US" sz="1400" b="1" dirty="0"/>
              <a:t>BB</a:t>
            </a:r>
            <a:r>
              <a:rPr lang="en-US" sz="1400" dirty="0"/>
              <a:t> tracers such as </a:t>
            </a:r>
            <a:r>
              <a:rPr lang="en-US" sz="1400" b="1" dirty="0" err="1">
                <a:solidFill>
                  <a:srgbClr val="0070C0"/>
                </a:solidFill>
              </a:rPr>
              <a:t>levoglucosan</a:t>
            </a:r>
            <a:r>
              <a:rPr lang="en-US" sz="1400" dirty="0"/>
              <a:t>, or other specific polysaccharides, together with </a:t>
            </a:r>
            <a:r>
              <a:rPr lang="en-US" sz="1400" b="1" dirty="0"/>
              <a:t>K+</a:t>
            </a:r>
            <a:r>
              <a:rPr lang="en-US" sz="1400" dirty="0"/>
              <a:t>. For the determination of </a:t>
            </a:r>
            <a:r>
              <a:rPr lang="en-US" sz="1400" b="1" dirty="0"/>
              <a:t>residual oil combustion </a:t>
            </a:r>
            <a:r>
              <a:rPr lang="en-US" sz="1400" dirty="0"/>
              <a:t>sources such as ships, whose emissions are projected to increase significantly if mitigation measures are not put in place swiftly, the determination of specific tracers such as </a:t>
            </a:r>
            <a:r>
              <a:rPr lang="en-US" sz="1400" b="1" dirty="0">
                <a:solidFill>
                  <a:srgbClr val="0070C0"/>
                </a:solidFill>
              </a:rPr>
              <a:t>V and Ni </a:t>
            </a:r>
            <a:r>
              <a:rPr lang="en-US" sz="1400" dirty="0"/>
              <a:t>is necessary. Emissions from </a:t>
            </a:r>
            <a:r>
              <a:rPr lang="en-US" sz="1400" b="1" dirty="0"/>
              <a:t>coal combustion</a:t>
            </a:r>
            <a:r>
              <a:rPr lang="en-US" sz="1400" dirty="0"/>
              <a:t>, which we have seen to be important in central Europe, can be traced by using </a:t>
            </a:r>
            <a:r>
              <a:rPr lang="en-US" sz="1400" b="1" dirty="0">
                <a:solidFill>
                  <a:srgbClr val="0070C0"/>
                </a:solidFill>
              </a:rPr>
              <a:t>PAHs,</a:t>
            </a:r>
            <a:r>
              <a:rPr lang="en-US" sz="1400" b="1" dirty="0"/>
              <a:t> As and Se</a:t>
            </a:r>
            <a:r>
              <a:rPr lang="en-US" sz="1400" dirty="0"/>
              <a:t>, as important tracers of this source.</a:t>
            </a:r>
            <a:endParaRPr lang="en-US" sz="1400" dirty="0" smtClean="0"/>
          </a:p>
        </p:txBody>
      </p:sp>
      <p:sp>
        <p:nvSpPr>
          <p:cNvPr id="5" name="CuadroTexto 4"/>
          <p:cNvSpPr txBox="1"/>
          <p:nvPr/>
        </p:nvSpPr>
        <p:spPr>
          <a:xfrm>
            <a:off x="-2244" y="836712"/>
            <a:ext cx="9140244" cy="369332"/>
          </a:xfrm>
          <a:prstGeom prst="rect">
            <a:avLst/>
          </a:prstGeom>
          <a:solidFill>
            <a:srgbClr val="FFFF00"/>
          </a:solidFill>
        </p:spPr>
        <p:txBody>
          <a:bodyPr wrap="square" rtlCol="0">
            <a:spAutoFit/>
          </a:bodyPr>
          <a:lstStyle/>
          <a:p>
            <a:pPr algn="ctr"/>
            <a:r>
              <a:rPr lang="en-US" b="1" dirty="0" smtClean="0"/>
              <a:t>Final remarks</a:t>
            </a:r>
            <a:endParaRPr lang="es-ES" b="1" dirty="0"/>
          </a:p>
        </p:txBody>
      </p:sp>
    </p:spTree>
    <p:extLst>
      <p:ext uri="{BB962C8B-B14F-4D97-AF65-F5344CB8AC3E}">
        <p14:creationId xmlns:p14="http://schemas.microsoft.com/office/powerpoint/2010/main" val="3362942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CuadroTexto"/>
          <p:cNvSpPr txBox="1"/>
          <p:nvPr/>
        </p:nvSpPr>
        <p:spPr>
          <a:xfrm>
            <a:off x="152400" y="152400"/>
            <a:ext cx="9144000" cy="5170646"/>
          </a:xfrm>
          <a:prstGeom prst="rect">
            <a:avLst/>
          </a:prstGeom>
          <a:noFill/>
        </p:spPr>
        <p:txBody>
          <a:bodyPr wrap="square" rtlCol="0">
            <a:spAutoFit/>
          </a:bodyP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s-ES" dirty="0"/>
          </a:p>
          <a:p>
            <a:pPr algn="ctr"/>
            <a:r>
              <a:rPr lang="en-US" dirty="0"/>
              <a:t>Marco </a:t>
            </a:r>
            <a:r>
              <a:rPr lang="en-US" dirty="0" err="1"/>
              <a:t>Pandolfi</a:t>
            </a:r>
            <a:r>
              <a:rPr lang="en-US" dirty="0"/>
              <a:t> </a:t>
            </a:r>
            <a:r>
              <a:rPr lang="en-US" baseline="30000" dirty="0"/>
              <a:t>a,</a:t>
            </a:r>
            <a:r>
              <a:rPr lang="en-US" dirty="0"/>
              <a:t>*, Dennis </a:t>
            </a:r>
            <a:r>
              <a:rPr lang="en-US" dirty="0" err="1"/>
              <a:t>Mooibroek</a:t>
            </a:r>
            <a:r>
              <a:rPr lang="en-US" dirty="0"/>
              <a:t> </a:t>
            </a:r>
            <a:r>
              <a:rPr lang="en-US" baseline="30000" dirty="0"/>
              <a:t>b</a:t>
            </a:r>
            <a:r>
              <a:rPr lang="en-US" dirty="0"/>
              <a:t>, Dominik van </a:t>
            </a:r>
            <a:r>
              <a:rPr lang="en-US" dirty="0" err="1"/>
              <a:t>Pinxteren</a:t>
            </a:r>
            <a:r>
              <a:rPr lang="en-US" dirty="0"/>
              <a:t> </a:t>
            </a:r>
            <a:r>
              <a:rPr lang="en-US" baseline="30000" dirty="0"/>
              <a:t>c</a:t>
            </a:r>
            <a:r>
              <a:rPr lang="en-US" dirty="0"/>
              <a:t>, Xavier </a:t>
            </a:r>
            <a:r>
              <a:rPr lang="en-US" dirty="0" err="1"/>
              <a:t>Querol</a:t>
            </a:r>
            <a:r>
              <a:rPr lang="en-US" dirty="0"/>
              <a:t> </a:t>
            </a:r>
            <a:r>
              <a:rPr lang="en-US" baseline="30000" dirty="0"/>
              <a:t>a</a:t>
            </a:r>
            <a:r>
              <a:rPr lang="en-US" dirty="0"/>
              <a:t>, Philip </a:t>
            </a:r>
            <a:r>
              <a:rPr lang="en-US" dirty="0" err="1"/>
              <a:t>Hopke</a:t>
            </a:r>
            <a:r>
              <a:rPr lang="en-US" dirty="0"/>
              <a:t> </a:t>
            </a:r>
            <a:r>
              <a:rPr lang="en-US" baseline="30000" dirty="0"/>
              <a:t>d</a:t>
            </a:r>
            <a:r>
              <a:rPr lang="en-US" dirty="0"/>
              <a:t>, Andrés </a:t>
            </a:r>
            <a:r>
              <a:rPr lang="en-US" dirty="0" err="1"/>
              <a:t>Alastuey</a:t>
            </a:r>
            <a:r>
              <a:rPr lang="en-US" dirty="0"/>
              <a:t> </a:t>
            </a:r>
            <a:r>
              <a:rPr lang="en-US" baseline="30000" dirty="0"/>
              <a:t>a</a:t>
            </a:r>
            <a:r>
              <a:rPr lang="en-US" dirty="0"/>
              <a:t>, Olivier </a:t>
            </a:r>
            <a:r>
              <a:rPr lang="en-US" dirty="0" err="1"/>
              <a:t>Favez</a:t>
            </a:r>
            <a:r>
              <a:rPr lang="en-US" dirty="0"/>
              <a:t> </a:t>
            </a:r>
            <a:r>
              <a:rPr lang="en-US" baseline="30000" dirty="0"/>
              <a:t>e</a:t>
            </a:r>
            <a:r>
              <a:rPr lang="en-US" dirty="0"/>
              <a:t>, Christoph </a:t>
            </a:r>
            <a:r>
              <a:rPr lang="en-US" dirty="0" err="1"/>
              <a:t>Hueglin</a:t>
            </a:r>
            <a:r>
              <a:rPr lang="en-US" dirty="0"/>
              <a:t> </a:t>
            </a:r>
            <a:r>
              <a:rPr lang="en-US" baseline="30000" dirty="0"/>
              <a:t>f</a:t>
            </a:r>
            <a:r>
              <a:rPr lang="en-US" dirty="0"/>
              <a:t>, Esperanza </a:t>
            </a:r>
            <a:r>
              <a:rPr lang="en-US" dirty="0" err="1"/>
              <a:t>Perdrix</a:t>
            </a:r>
            <a:r>
              <a:rPr lang="en-US" dirty="0"/>
              <a:t> </a:t>
            </a:r>
            <a:r>
              <a:rPr lang="en-US" baseline="30000" dirty="0"/>
              <a:t>g</a:t>
            </a:r>
            <a:r>
              <a:rPr lang="en-US" dirty="0"/>
              <a:t>, </a:t>
            </a:r>
            <a:r>
              <a:rPr lang="en-US" dirty="0" err="1"/>
              <a:t>Véronique</a:t>
            </a:r>
            <a:r>
              <a:rPr lang="en-US" dirty="0"/>
              <a:t> </a:t>
            </a:r>
            <a:r>
              <a:rPr lang="en-US" dirty="0" err="1"/>
              <a:t>Riffault</a:t>
            </a:r>
            <a:r>
              <a:rPr lang="en-US" dirty="0"/>
              <a:t> </a:t>
            </a:r>
            <a:r>
              <a:rPr lang="en-US" baseline="30000" dirty="0"/>
              <a:t>g</a:t>
            </a:r>
            <a:r>
              <a:rPr lang="en-US" dirty="0"/>
              <a:t>, </a:t>
            </a:r>
            <a:r>
              <a:rPr lang="en-US" dirty="0" err="1"/>
              <a:t>Stéphane</a:t>
            </a:r>
            <a:r>
              <a:rPr lang="en-US" dirty="0"/>
              <a:t> </a:t>
            </a:r>
            <a:r>
              <a:rPr lang="en-US" dirty="0" err="1"/>
              <a:t>Sauvage</a:t>
            </a:r>
            <a:r>
              <a:rPr lang="en-US" dirty="0"/>
              <a:t> </a:t>
            </a:r>
            <a:r>
              <a:rPr lang="en-US" baseline="30000" dirty="0"/>
              <a:t>g</a:t>
            </a:r>
            <a:r>
              <a:rPr lang="en-US" dirty="0"/>
              <a:t>, Eric van der </a:t>
            </a:r>
            <a:r>
              <a:rPr lang="en-US" dirty="0" err="1"/>
              <a:t>Swaluw</a:t>
            </a:r>
            <a:r>
              <a:rPr lang="en-US" dirty="0"/>
              <a:t> </a:t>
            </a:r>
            <a:r>
              <a:rPr lang="en-US" baseline="30000" dirty="0"/>
              <a:t>b</a:t>
            </a:r>
            <a:r>
              <a:rPr lang="en-US" dirty="0"/>
              <a:t>, Oksana </a:t>
            </a:r>
            <a:r>
              <a:rPr lang="en-US" dirty="0" err="1"/>
              <a:t>Tarasova</a:t>
            </a:r>
            <a:r>
              <a:rPr lang="en-US" dirty="0"/>
              <a:t> </a:t>
            </a:r>
            <a:r>
              <a:rPr lang="en-US" baseline="30000" dirty="0"/>
              <a:t>h</a:t>
            </a:r>
            <a:r>
              <a:rPr lang="en-US" dirty="0"/>
              <a:t>, and Augustin Colette </a:t>
            </a:r>
            <a:r>
              <a:rPr lang="en-US" baseline="30000" dirty="0" smtClean="0"/>
              <a:t>e</a:t>
            </a:r>
          </a:p>
          <a:p>
            <a:pPr algn="ctr"/>
            <a:r>
              <a:rPr lang="en-US" dirty="0" smtClean="0"/>
              <a:t> </a:t>
            </a:r>
            <a:endParaRPr lang="es-ES" dirty="0" smtClean="0"/>
          </a:p>
          <a:p>
            <a:pPr algn="ctr"/>
            <a:r>
              <a:rPr lang="en-US" sz="1200" baseline="30000" dirty="0"/>
              <a:t>a</a:t>
            </a:r>
            <a:r>
              <a:rPr lang="en-US" sz="1200" dirty="0"/>
              <a:t> Institute of Environmental Analysis and Water Research (IDAEA-CSIC), c/ Jordi-Girona 18-26, Barcelona, Spain</a:t>
            </a:r>
            <a:endParaRPr lang="es-ES" sz="1200" dirty="0"/>
          </a:p>
          <a:p>
            <a:pPr algn="ctr"/>
            <a:r>
              <a:rPr lang="en-US" sz="1200" baseline="30000" dirty="0"/>
              <a:t>b</a:t>
            </a:r>
            <a:r>
              <a:rPr lang="en-US" sz="1200" dirty="0"/>
              <a:t> Centre for Environmental Monitoring, National Institute of Public Health and the Environment (RIVM), A. van </a:t>
            </a:r>
            <a:r>
              <a:rPr lang="en-US" sz="1200" dirty="0" err="1"/>
              <a:t>Leeuwenhoeklaan</a:t>
            </a:r>
            <a:r>
              <a:rPr lang="en-US" sz="1200" dirty="0"/>
              <a:t> 9, P.O. Box 1, 3720 BA, </a:t>
            </a:r>
            <a:r>
              <a:rPr lang="en-US" sz="1200" dirty="0" err="1"/>
              <a:t>Bilthoven</a:t>
            </a:r>
            <a:r>
              <a:rPr lang="en-US" sz="1200" dirty="0"/>
              <a:t>, The Netherlands</a:t>
            </a:r>
            <a:r>
              <a:rPr lang="en-US" sz="1200" baseline="30000" dirty="0"/>
              <a:t> </a:t>
            </a:r>
            <a:endParaRPr lang="es-ES" sz="1200" dirty="0"/>
          </a:p>
          <a:p>
            <a:pPr algn="ctr"/>
            <a:r>
              <a:rPr lang="en-US" sz="1200" baseline="30000" dirty="0"/>
              <a:t>c</a:t>
            </a:r>
            <a:r>
              <a:rPr lang="en-US" sz="1200" dirty="0"/>
              <a:t> Leibniz Institute for Tropospheric Research (TROPOS), Atmospheric Chemistry Department (ACD), </a:t>
            </a:r>
            <a:r>
              <a:rPr lang="en-US" sz="1200" dirty="0" err="1"/>
              <a:t>Permoserstr</a:t>
            </a:r>
            <a:r>
              <a:rPr lang="en-US" sz="1200" dirty="0"/>
              <a:t>. 15, 04318 Leipzig, Germany</a:t>
            </a:r>
            <a:endParaRPr lang="es-ES" sz="1200" dirty="0"/>
          </a:p>
          <a:p>
            <a:pPr algn="ctr"/>
            <a:r>
              <a:rPr lang="en-US" sz="1200" baseline="30000" dirty="0"/>
              <a:t>d</a:t>
            </a:r>
            <a:r>
              <a:rPr lang="en-US" sz="1200" dirty="0"/>
              <a:t> Center for Air Resources Engineering and Science, Clarkson University, Potsdam, NY, USA</a:t>
            </a:r>
            <a:endParaRPr lang="es-ES" sz="1200" dirty="0"/>
          </a:p>
          <a:p>
            <a:pPr algn="ctr"/>
            <a:r>
              <a:rPr lang="en-US" sz="1200" baseline="30000" dirty="0"/>
              <a:t>e</a:t>
            </a:r>
            <a:r>
              <a:rPr lang="en-US" sz="1200" dirty="0"/>
              <a:t> National Institute for Industrial Environment and Risks (INERIS), </a:t>
            </a:r>
            <a:r>
              <a:rPr lang="en-US" sz="1200" dirty="0" err="1"/>
              <a:t>Verneuil-en-Halatte</a:t>
            </a:r>
            <a:r>
              <a:rPr lang="en-US" sz="1200" dirty="0"/>
              <a:t>, 60550, France</a:t>
            </a:r>
            <a:endParaRPr lang="es-ES" sz="1200" dirty="0"/>
          </a:p>
          <a:p>
            <a:pPr algn="ctr"/>
            <a:r>
              <a:rPr lang="en-US" sz="1200" baseline="30000" dirty="0"/>
              <a:t>f</a:t>
            </a:r>
            <a:r>
              <a:rPr lang="en-US" sz="1200" dirty="0"/>
              <a:t> </a:t>
            </a:r>
            <a:r>
              <a:rPr lang="en-US" sz="1200" dirty="0" err="1"/>
              <a:t>Empa</a:t>
            </a:r>
            <a:r>
              <a:rPr lang="en-US" sz="1200" dirty="0"/>
              <a:t>, Swiss Federal Laboratories for Materials Science and Technology, 8600 </a:t>
            </a:r>
            <a:r>
              <a:rPr lang="en-US" sz="1200" dirty="0" err="1"/>
              <a:t>Dübendorf</a:t>
            </a:r>
            <a:r>
              <a:rPr lang="en-US" sz="1200" dirty="0"/>
              <a:t>, Switzerland</a:t>
            </a:r>
            <a:endParaRPr lang="es-ES" sz="1200" dirty="0"/>
          </a:p>
          <a:p>
            <a:pPr algn="ctr"/>
            <a:r>
              <a:rPr lang="en-US" sz="1200" baseline="30000" dirty="0"/>
              <a:t>g</a:t>
            </a:r>
            <a:r>
              <a:rPr lang="en-US" sz="1200" dirty="0"/>
              <a:t> IMT Lille Douai, Univ. Lille, SAGE – </a:t>
            </a:r>
            <a:r>
              <a:rPr lang="en-US" sz="1200" dirty="0" err="1"/>
              <a:t>Département</a:t>
            </a:r>
            <a:r>
              <a:rPr lang="en-US" sz="1200" dirty="0"/>
              <a:t> Sciences de </a:t>
            </a:r>
            <a:r>
              <a:rPr lang="en-US" sz="1200" dirty="0" err="1"/>
              <a:t>l'Atmosphère</a:t>
            </a:r>
            <a:r>
              <a:rPr lang="en-US" sz="1200" dirty="0"/>
              <a:t> et </a:t>
            </a:r>
            <a:r>
              <a:rPr lang="en-US" sz="1200" dirty="0" err="1"/>
              <a:t>Génie</a:t>
            </a:r>
            <a:r>
              <a:rPr lang="en-US" sz="1200" dirty="0"/>
              <a:t> de </a:t>
            </a:r>
            <a:r>
              <a:rPr lang="en-US" sz="1200" dirty="0" err="1"/>
              <a:t>l'Environnement</a:t>
            </a:r>
            <a:r>
              <a:rPr lang="en-US" sz="1200" dirty="0"/>
              <a:t>, 59000 Lille, France</a:t>
            </a:r>
            <a:endParaRPr lang="es-ES" sz="1200" dirty="0"/>
          </a:p>
          <a:p>
            <a:pPr algn="ctr"/>
            <a:r>
              <a:rPr lang="en-US" sz="1200" baseline="30000" dirty="0"/>
              <a:t>h</a:t>
            </a:r>
            <a:r>
              <a:rPr lang="en-US" sz="1200" dirty="0"/>
              <a:t> </a:t>
            </a:r>
            <a:r>
              <a:rPr lang="en-US" sz="1200" dirty="0" smtClean="0"/>
              <a:t>World Meteorological Organization, Research Department, 2300 CH-1211 Geneva 2, Switzerland</a:t>
            </a:r>
            <a:endParaRPr lang="es-ES" sz="1200" dirty="0"/>
          </a:p>
          <a:p>
            <a:pPr algn="ctr"/>
            <a:endParaRPr lang="es-ES" sz="1200" dirty="0"/>
          </a:p>
          <a:p>
            <a:pPr algn="ctr"/>
            <a:endParaRPr lang="es-ES" dirty="0"/>
          </a:p>
        </p:txBody>
      </p:sp>
      <p:sp>
        <p:nvSpPr>
          <p:cNvPr id="6" name="5 CuadroTexto"/>
          <p:cNvSpPr txBox="1"/>
          <p:nvPr/>
        </p:nvSpPr>
        <p:spPr>
          <a:xfrm>
            <a:off x="154216" y="162500"/>
            <a:ext cx="9144000" cy="954107"/>
          </a:xfrm>
          <a:prstGeom prst="rect">
            <a:avLst/>
          </a:prstGeom>
          <a:noFill/>
        </p:spPr>
        <p:txBody>
          <a:bodyPr wrap="square" rtlCol="0">
            <a:spAutoFit/>
          </a:bodyPr>
          <a:lstStyle/>
          <a:p>
            <a:pPr algn="ctr"/>
            <a:r>
              <a:rPr lang="en-US" sz="2800" b="1" dirty="0" smtClean="0"/>
              <a:t>Long range and local air pollution: what can we learn from chemical speciation of particulate matter at paired sites ?</a:t>
            </a:r>
            <a:endParaRPr lang="es-ES" dirty="0"/>
          </a:p>
        </p:txBody>
      </p:sp>
      <p:sp>
        <p:nvSpPr>
          <p:cNvPr id="3" name="2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sp>
        <p:nvSpPr>
          <p:cNvPr id="2" name="CuadroTexto 1"/>
          <p:cNvSpPr txBox="1"/>
          <p:nvPr/>
        </p:nvSpPr>
        <p:spPr>
          <a:xfrm>
            <a:off x="0" y="4969103"/>
            <a:ext cx="9143999" cy="707886"/>
          </a:xfrm>
          <a:prstGeom prst="rect">
            <a:avLst/>
          </a:prstGeom>
          <a:noFill/>
        </p:spPr>
        <p:txBody>
          <a:bodyPr wrap="square" rtlCol="0">
            <a:spAutoFit/>
          </a:bodyPr>
          <a:lstStyle/>
          <a:p>
            <a:pPr algn="ctr"/>
            <a:r>
              <a:rPr lang="en-US" sz="4000" b="1" dirty="0" smtClean="0">
                <a:solidFill>
                  <a:srgbClr val="00B0F0"/>
                </a:solidFill>
              </a:rPr>
              <a:t>THANKS FOR YOUR ATTENTION !</a:t>
            </a:r>
            <a:endParaRPr lang="es-ES" sz="4000" b="1" dirty="0">
              <a:solidFill>
                <a:srgbClr val="00B0F0"/>
              </a:solidFill>
            </a:endParaRPr>
          </a:p>
        </p:txBody>
      </p:sp>
    </p:spTree>
    <p:extLst>
      <p:ext uri="{BB962C8B-B14F-4D97-AF65-F5344CB8AC3E}">
        <p14:creationId xmlns:p14="http://schemas.microsoft.com/office/powerpoint/2010/main" val="2383281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28" name="Picture 4"/>
          <p:cNvPicPr>
            <a:picLocks noChangeAspect="1" noChangeArrowheads="1"/>
          </p:cNvPicPr>
          <p:nvPr/>
        </p:nvPicPr>
        <p:blipFill>
          <a:blip r:embed="rId2" cstate="print"/>
          <a:srcRect/>
          <a:stretch>
            <a:fillRect/>
          </a:stretch>
        </p:blipFill>
        <p:spPr bwMode="auto">
          <a:xfrm>
            <a:off x="179512" y="620688"/>
            <a:ext cx="8600053" cy="5694387"/>
          </a:xfrm>
          <a:prstGeom prst="rect">
            <a:avLst/>
          </a:prstGeom>
          <a:noFill/>
          <a:ln w="9525">
            <a:noFill/>
            <a:miter lim="800000"/>
            <a:headEnd/>
            <a:tailEnd/>
          </a:ln>
          <a:effectLst/>
        </p:spPr>
      </p:pic>
      <p:sp>
        <p:nvSpPr>
          <p:cNvPr id="46" name="45 CuadroTexto"/>
          <p:cNvSpPr txBox="1"/>
          <p:nvPr/>
        </p:nvSpPr>
        <p:spPr>
          <a:xfrm>
            <a:off x="6133316" y="6001246"/>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(24.2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49" name="48 CuadroTexto"/>
          <p:cNvSpPr txBox="1"/>
          <p:nvPr/>
        </p:nvSpPr>
        <p:spPr>
          <a:xfrm>
            <a:off x="7020272" y="579160"/>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(27.0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64" name="63 CuadroTexto"/>
          <p:cNvSpPr txBox="1"/>
          <p:nvPr/>
        </p:nvSpPr>
        <p:spPr>
          <a:xfrm>
            <a:off x="235624" y="6335608"/>
            <a:ext cx="963725" cy="369332"/>
          </a:xfrm>
          <a:prstGeom prst="rect">
            <a:avLst/>
          </a:prstGeom>
          <a:solidFill>
            <a:schemeClr val="tx1"/>
          </a:solidFill>
        </p:spPr>
        <p:txBody>
          <a:bodyPr wrap="none" rtlCol="0">
            <a:spAutoFit/>
          </a:bodyPr>
          <a:lstStyle/>
          <a:p>
            <a:r>
              <a:rPr lang="es-ES" b="1" dirty="0" smtClean="0">
                <a:solidFill>
                  <a:schemeClr val="bg1"/>
                </a:solidFill>
              </a:rPr>
              <a:t>WINTER</a:t>
            </a:r>
            <a:endParaRPr lang="es-ES" b="1" dirty="0">
              <a:solidFill>
                <a:schemeClr val="bg1"/>
              </a:solidFill>
            </a:endParaRPr>
          </a:p>
        </p:txBody>
      </p:sp>
      <p:sp>
        <p:nvSpPr>
          <p:cNvPr id="32" name="31 CuadroTexto"/>
          <p:cNvSpPr txBox="1"/>
          <p:nvPr/>
        </p:nvSpPr>
        <p:spPr>
          <a:xfrm>
            <a:off x="5121776" y="489407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(32%)</a:t>
            </a:r>
            <a:endParaRPr lang="es-ES" sz="1200" b="1" dirty="0">
              <a:solidFill>
                <a:schemeClr val="bg1"/>
              </a:solidFill>
            </a:endParaRPr>
          </a:p>
        </p:txBody>
      </p:sp>
      <p:sp>
        <p:nvSpPr>
          <p:cNvPr id="33" name="32 CuadroTexto"/>
          <p:cNvSpPr txBox="1"/>
          <p:nvPr/>
        </p:nvSpPr>
        <p:spPr>
          <a:xfrm>
            <a:off x="6356960" y="4898009"/>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(58%)</a:t>
            </a:r>
            <a:endParaRPr lang="es-ES" sz="1200" b="1" dirty="0">
              <a:solidFill>
                <a:schemeClr val="bg1"/>
              </a:solidFill>
            </a:endParaRPr>
          </a:p>
        </p:txBody>
      </p:sp>
      <p:sp>
        <p:nvSpPr>
          <p:cNvPr id="34" name="33 CuadroTexto"/>
          <p:cNvSpPr txBox="1"/>
          <p:nvPr/>
        </p:nvSpPr>
        <p:spPr>
          <a:xfrm>
            <a:off x="7583997" y="4898266"/>
            <a:ext cx="1096967"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(8%)</a:t>
            </a:r>
            <a:endParaRPr lang="es-ES" sz="1200" b="1" dirty="0">
              <a:solidFill>
                <a:schemeClr val="bg1"/>
              </a:solidFill>
            </a:endParaRPr>
          </a:p>
        </p:txBody>
      </p:sp>
      <p:sp>
        <p:nvSpPr>
          <p:cNvPr id="43" name="42 CuadroTexto"/>
          <p:cNvSpPr txBox="1"/>
          <p:nvPr/>
        </p:nvSpPr>
        <p:spPr>
          <a:xfrm>
            <a:off x="1747489" y="2751579"/>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(28%)</a:t>
            </a:r>
            <a:endParaRPr lang="es-ES" sz="1200" b="1" dirty="0">
              <a:solidFill>
                <a:schemeClr val="bg1"/>
              </a:solidFill>
            </a:endParaRPr>
          </a:p>
        </p:txBody>
      </p:sp>
      <p:sp>
        <p:nvSpPr>
          <p:cNvPr id="48" name="47 Rectángulo"/>
          <p:cNvSpPr/>
          <p:nvPr/>
        </p:nvSpPr>
        <p:spPr>
          <a:xfrm>
            <a:off x="323528" y="836712"/>
            <a:ext cx="576064" cy="1224136"/>
          </a:xfrm>
          <a:prstGeom prst="rect">
            <a:avLst/>
          </a:prstGeom>
          <a:solidFill>
            <a:srgbClr val="00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CuadroTexto"/>
          <p:cNvSpPr txBox="1"/>
          <p:nvPr/>
        </p:nvSpPr>
        <p:spPr>
          <a:xfrm>
            <a:off x="1386234" y="3861048"/>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(17.8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41" name="40 CuadroTexto"/>
          <p:cNvSpPr txBox="1"/>
          <p:nvPr/>
        </p:nvSpPr>
        <p:spPr>
          <a:xfrm>
            <a:off x="528504" y="2750080"/>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(44%)</a:t>
            </a:r>
            <a:endParaRPr lang="es-ES" sz="1200" b="1" dirty="0">
              <a:solidFill>
                <a:schemeClr val="bg1"/>
              </a:solidFill>
            </a:endParaRPr>
          </a:p>
        </p:txBody>
      </p:sp>
      <p:sp>
        <p:nvSpPr>
          <p:cNvPr id="45" name="44 CuadroTexto"/>
          <p:cNvSpPr txBox="1"/>
          <p:nvPr/>
        </p:nvSpPr>
        <p:spPr>
          <a:xfrm>
            <a:off x="3043124" y="2753788"/>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(32%)</a:t>
            </a:r>
            <a:endParaRPr lang="es-ES" sz="1200" b="1" dirty="0">
              <a:solidFill>
                <a:schemeClr val="bg1"/>
              </a:solidFill>
            </a:endParaRPr>
          </a:p>
        </p:txBody>
      </p:sp>
      <p:sp>
        <p:nvSpPr>
          <p:cNvPr id="58" name="57 CuadroTexto"/>
          <p:cNvSpPr txBox="1"/>
          <p:nvPr/>
        </p:nvSpPr>
        <p:spPr>
          <a:xfrm>
            <a:off x="418396" y="82566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(27%)</a:t>
            </a:r>
            <a:endParaRPr lang="es-ES" sz="1200" b="1" dirty="0">
              <a:solidFill>
                <a:schemeClr val="bg1"/>
              </a:solidFill>
            </a:endParaRPr>
          </a:p>
        </p:txBody>
      </p:sp>
      <p:sp>
        <p:nvSpPr>
          <p:cNvPr id="60" name="59 CuadroTexto"/>
          <p:cNvSpPr txBox="1"/>
          <p:nvPr/>
        </p:nvSpPr>
        <p:spPr>
          <a:xfrm>
            <a:off x="1532424" y="82147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(64%)</a:t>
            </a:r>
            <a:endParaRPr lang="es-ES" sz="1200" b="1" dirty="0">
              <a:solidFill>
                <a:schemeClr val="bg1"/>
              </a:solidFill>
            </a:endParaRPr>
          </a:p>
        </p:txBody>
      </p:sp>
      <p:sp>
        <p:nvSpPr>
          <p:cNvPr id="61" name="60 CuadroTexto"/>
          <p:cNvSpPr txBox="1"/>
          <p:nvPr/>
        </p:nvSpPr>
        <p:spPr>
          <a:xfrm>
            <a:off x="2619637" y="810424"/>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(13%)</a:t>
            </a:r>
            <a:endParaRPr lang="es-ES" sz="1200" b="1" dirty="0">
              <a:solidFill>
                <a:schemeClr val="bg1"/>
              </a:solidFill>
            </a:endParaRPr>
          </a:p>
        </p:txBody>
      </p:sp>
      <p:sp>
        <p:nvSpPr>
          <p:cNvPr id="47" name="46 CuadroTexto"/>
          <p:cNvSpPr txBox="1"/>
          <p:nvPr/>
        </p:nvSpPr>
        <p:spPr>
          <a:xfrm>
            <a:off x="1187624" y="1916832"/>
            <a:ext cx="178247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2.5</a:t>
            </a:r>
            <a:r>
              <a:rPr lang="es-ES" sz="1600" b="1" dirty="0" smtClean="0">
                <a:solidFill>
                  <a:schemeClr val="bg1"/>
                </a:solidFill>
              </a:rPr>
              <a:t> (27.7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75" name="74 CuadroTexto"/>
          <p:cNvSpPr txBox="1"/>
          <p:nvPr/>
        </p:nvSpPr>
        <p:spPr>
          <a:xfrm>
            <a:off x="7549479" y="817265"/>
            <a:ext cx="978858" cy="276999"/>
          </a:xfrm>
          <a:prstGeom prst="rect">
            <a:avLst/>
          </a:prstGeom>
          <a:noFill/>
        </p:spPr>
        <p:txBody>
          <a:bodyPr wrap="none" rtlCol="0">
            <a:spAutoFit/>
          </a:bodyPr>
          <a:lstStyle/>
          <a:p>
            <a:r>
              <a:rPr lang="es-ES" sz="1200" b="1" dirty="0" err="1" smtClean="0">
                <a:solidFill>
                  <a:schemeClr val="bg1"/>
                </a:solidFill>
              </a:rPr>
              <a:t>Traffic</a:t>
            </a:r>
            <a:r>
              <a:rPr lang="es-ES" sz="1200" b="1" dirty="0" smtClean="0">
                <a:solidFill>
                  <a:schemeClr val="bg1"/>
                </a:solidFill>
              </a:rPr>
              <a:t> (24%)</a:t>
            </a:r>
            <a:endParaRPr lang="es-ES" sz="1200" b="1" dirty="0">
              <a:solidFill>
                <a:schemeClr val="bg1"/>
              </a:solidFill>
            </a:endParaRPr>
          </a:p>
        </p:txBody>
      </p:sp>
      <p:sp>
        <p:nvSpPr>
          <p:cNvPr id="76" name="75 CuadroTexto"/>
          <p:cNvSpPr txBox="1"/>
          <p:nvPr/>
        </p:nvSpPr>
        <p:spPr>
          <a:xfrm>
            <a:off x="7547188" y="1912625"/>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(13%)</a:t>
            </a:r>
            <a:endParaRPr lang="es-ES" sz="1200" b="1" dirty="0">
              <a:solidFill>
                <a:schemeClr val="bg1"/>
              </a:solidFill>
            </a:endParaRPr>
          </a:p>
        </p:txBody>
      </p:sp>
      <p:sp>
        <p:nvSpPr>
          <p:cNvPr id="81" name="80 CuadroTexto"/>
          <p:cNvSpPr txBox="1"/>
          <p:nvPr/>
        </p:nvSpPr>
        <p:spPr>
          <a:xfrm>
            <a:off x="7349832" y="299695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(57%)</a:t>
            </a:r>
            <a:endParaRPr lang="es-ES" sz="1200" b="1" dirty="0">
              <a:solidFill>
                <a:schemeClr val="bg1"/>
              </a:solidFill>
            </a:endParaRPr>
          </a:p>
        </p:txBody>
      </p:sp>
      <p:sp>
        <p:nvSpPr>
          <p:cNvPr id="85" name="84 CuadroTexto"/>
          <p:cNvSpPr txBox="1"/>
          <p:nvPr/>
        </p:nvSpPr>
        <p:spPr>
          <a:xfrm>
            <a:off x="6107028" y="3019812"/>
            <a:ext cx="1096967"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(4%)</a:t>
            </a:r>
            <a:endParaRPr lang="es-ES" sz="1200" b="1" dirty="0">
              <a:solidFill>
                <a:schemeClr val="bg1"/>
              </a:solidFill>
            </a:endParaRPr>
          </a:p>
        </p:txBody>
      </p:sp>
      <p:sp>
        <p:nvSpPr>
          <p:cNvPr id="86" name="85 CuadroTexto"/>
          <p:cNvSpPr txBox="1"/>
          <p:nvPr/>
        </p:nvSpPr>
        <p:spPr>
          <a:xfrm>
            <a:off x="1835696" y="2420888"/>
            <a:ext cx="811504" cy="369332"/>
          </a:xfrm>
          <a:prstGeom prst="rect">
            <a:avLst/>
          </a:prstGeom>
          <a:noFill/>
        </p:spPr>
        <p:txBody>
          <a:bodyPr wrap="none" rtlCol="0">
            <a:spAutoFit/>
          </a:bodyPr>
          <a:lstStyle/>
          <a:p>
            <a:r>
              <a:rPr lang="es-ES" b="1" dirty="0" smtClean="0">
                <a:solidFill>
                  <a:srgbClr val="FF0000"/>
                </a:solidFill>
              </a:rPr>
              <a:t>France</a:t>
            </a:r>
            <a:endParaRPr lang="es-ES" b="1" dirty="0">
              <a:solidFill>
                <a:srgbClr val="FF0000"/>
              </a:solidFill>
            </a:endParaRPr>
          </a:p>
        </p:txBody>
      </p:sp>
      <p:sp>
        <p:nvSpPr>
          <p:cNvPr id="87" name="86 CuadroTexto"/>
          <p:cNvSpPr txBox="1"/>
          <p:nvPr/>
        </p:nvSpPr>
        <p:spPr>
          <a:xfrm>
            <a:off x="1259632" y="548680"/>
            <a:ext cx="1765227" cy="369332"/>
          </a:xfrm>
          <a:prstGeom prst="rect">
            <a:avLst/>
          </a:prstGeom>
          <a:noFill/>
        </p:spPr>
        <p:txBody>
          <a:bodyPr wrap="none" rtlCol="0">
            <a:spAutoFit/>
          </a:bodyPr>
          <a:lstStyle/>
          <a:p>
            <a:r>
              <a:rPr lang="es-ES" b="1" dirty="0" err="1" smtClean="0">
                <a:solidFill>
                  <a:srgbClr val="FF0000"/>
                </a:solidFill>
              </a:rPr>
              <a:t>The</a:t>
            </a:r>
            <a:r>
              <a:rPr lang="es-ES" b="1" dirty="0" smtClean="0">
                <a:solidFill>
                  <a:srgbClr val="FF0000"/>
                </a:solidFill>
              </a:rPr>
              <a:t> </a:t>
            </a:r>
            <a:r>
              <a:rPr lang="es-ES" b="1" dirty="0" err="1" smtClean="0">
                <a:solidFill>
                  <a:srgbClr val="FF0000"/>
                </a:solidFill>
              </a:rPr>
              <a:t>Netherlands</a:t>
            </a:r>
            <a:endParaRPr lang="es-ES" b="1" dirty="0">
              <a:solidFill>
                <a:srgbClr val="FF0000"/>
              </a:solidFill>
            </a:endParaRPr>
          </a:p>
        </p:txBody>
      </p:sp>
      <p:sp>
        <p:nvSpPr>
          <p:cNvPr id="88" name="87 CuadroTexto"/>
          <p:cNvSpPr txBox="1"/>
          <p:nvPr/>
        </p:nvSpPr>
        <p:spPr>
          <a:xfrm>
            <a:off x="6228184" y="1988840"/>
            <a:ext cx="1058944" cy="369332"/>
          </a:xfrm>
          <a:prstGeom prst="rect">
            <a:avLst/>
          </a:prstGeom>
          <a:noFill/>
        </p:spPr>
        <p:txBody>
          <a:bodyPr wrap="none" rtlCol="0">
            <a:spAutoFit/>
          </a:bodyPr>
          <a:lstStyle/>
          <a:p>
            <a:r>
              <a:rPr lang="es-ES" b="1" dirty="0" err="1" smtClean="0">
                <a:solidFill>
                  <a:srgbClr val="FF0000"/>
                </a:solidFill>
              </a:rPr>
              <a:t>Germany</a:t>
            </a:r>
            <a:endParaRPr lang="es-ES" b="1" dirty="0">
              <a:solidFill>
                <a:srgbClr val="FF0000"/>
              </a:solidFill>
            </a:endParaRPr>
          </a:p>
        </p:txBody>
      </p:sp>
      <p:sp>
        <p:nvSpPr>
          <p:cNvPr id="89" name="88 CuadroTexto"/>
          <p:cNvSpPr txBox="1"/>
          <p:nvPr/>
        </p:nvSpPr>
        <p:spPr>
          <a:xfrm>
            <a:off x="6300192" y="4631006"/>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
        <p:nvSpPr>
          <p:cNvPr id="91" name="90 Rectángulo"/>
          <p:cNvSpPr/>
          <p:nvPr/>
        </p:nvSpPr>
        <p:spPr>
          <a:xfrm>
            <a:off x="204451" y="637314"/>
            <a:ext cx="3528392" cy="172819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91 Rectángulo"/>
          <p:cNvSpPr/>
          <p:nvPr/>
        </p:nvSpPr>
        <p:spPr>
          <a:xfrm>
            <a:off x="218268" y="2506713"/>
            <a:ext cx="4129288" cy="172819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Rectángulo"/>
          <p:cNvSpPr/>
          <p:nvPr/>
        </p:nvSpPr>
        <p:spPr>
          <a:xfrm>
            <a:off x="218268" y="4655127"/>
            <a:ext cx="3838343" cy="1645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Rectángulo"/>
          <p:cNvSpPr/>
          <p:nvPr/>
        </p:nvSpPr>
        <p:spPr>
          <a:xfrm>
            <a:off x="4838007" y="4691892"/>
            <a:ext cx="4101331" cy="1645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Rectángulo"/>
          <p:cNvSpPr/>
          <p:nvPr/>
        </p:nvSpPr>
        <p:spPr>
          <a:xfrm>
            <a:off x="5860473" y="590204"/>
            <a:ext cx="2846110" cy="36510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89 CuadroTexto"/>
          <p:cNvSpPr txBox="1"/>
          <p:nvPr/>
        </p:nvSpPr>
        <p:spPr>
          <a:xfrm>
            <a:off x="1619672" y="4581128"/>
            <a:ext cx="710451" cy="369332"/>
          </a:xfrm>
          <a:prstGeom prst="rect">
            <a:avLst/>
          </a:prstGeom>
          <a:noFill/>
        </p:spPr>
        <p:txBody>
          <a:bodyPr wrap="none" rtlCol="0">
            <a:spAutoFit/>
          </a:bodyPr>
          <a:lstStyle/>
          <a:p>
            <a:r>
              <a:rPr lang="es-ES" b="1" dirty="0" err="1" smtClean="0">
                <a:solidFill>
                  <a:srgbClr val="FF0000"/>
                </a:solidFill>
              </a:rPr>
              <a:t>Spain</a:t>
            </a:r>
            <a:endParaRPr lang="es-ES" b="1" dirty="0">
              <a:solidFill>
                <a:srgbClr val="FF0000"/>
              </a:solidFill>
            </a:endParaRPr>
          </a:p>
        </p:txBody>
      </p:sp>
      <p:sp>
        <p:nvSpPr>
          <p:cNvPr id="24" name="23 CuadroTexto"/>
          <p:cNvSpPr txBox="1"/>
          <p:nvPr/>
        </p:nvSpPr>
        <p:spPr>
          <a:xfrm>
            <a:off x="300668" y="483182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(46%)</a:t>
            </a:r>
            <a:endParaRPr lang="es-ES" sz="1200" b="1" dirty="0">
              <a:solidFill>
                <a:schemeClr val="bg1"/>
              </a:solidFill>
            </a:endParaRPr>
          </a:p>
        </p:txBody>
      </p:sp>
      <p:sp>
        <p:nvSpPr>
          <p:cNvPr id="29" name="28 CuadroTexto"/>
          <p:cNvSpPr txBox="1"/>
          <p:nvPr/>
        </p:nvSpPr>
        <p:spPr>
          <a:xfrm>
            <a:off x="1346053" y="482763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(23%)</a:t>
            </a:r>
            <a:endParaRPr lang="es-ES" sz="1200" b="1" dirty="0">
              <a:solidFill>
                <a:schemeClr val="bg1"/>
              </a:solidFill>
            </a:endParaRPr>
          </a:p>
        </p:txBody>
      </p:sp>
      <p:sp>
        <p:nvSpPr>
          <p:cNvPr id="30" name="29 CuadroTexto"/>
          <p:cNvSpPr txBox="1"/>
          <p:nvPr/>
        </p:nvSpPr>
        <p:spPr>
          <a:xfrm>
            <a:off x="2506628" y="4827632"/>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(23%)</a:t>
            </a:r>
            <a:endParaRPr lang="es-ES" sz="1200" b="1" dirty="0">
              <a:solidFill>
                <a:schemeClr val="bg1"/>
              </a:solidFill>
            </a:endParaRPr>
          </a:p>
        </p:txBody>
      </p:sp>
      <p:pic>
        <p:nvPicPr>
          <p:cNvPr id="31" name="Picture 4"/>
          <p:cNvPicPr>
            <a:picLocks noChangeAspect="1" noChangeArrowheads="1"/>
          </p:cNvPicPr>
          <p:nvPr/>
        </p:nvPicPr>
        <p:blipFill>
          <a:blip r:embed="rId3" cstate="print"/>
          <a:srcRect l="73092" t="35693" b="40084"/>
          <a:stretch>
            <a:fillRect/>
          </a:stretch>
        </p:blipFill>
        <p:spPr bwMode="auto">
          <a:xfrm>
            <a:off x="3491880" y="5589240"/>
            <a:ext cx="466652" cy="288032"/>
          </a:xfrm>
          <a:prstGeom prst="rect">
            <a:avLst/>
          </a:prstGeom>
          <a:noFill/>
          <a:ln w="9525">
            <a:noFill/>
            <a:miter lim="800000"/>
            <a:headEnd/>
            <a:tailEnd/>
          </a:ln>
          <a:effectLst/>
        </p:spPr>
      </p:pic>
      <p:sp>
        <p:nvSpPr>
          <p:cNvPr id="40" name="39 CuadroTexto"/>
          <p:cNvSpPr txBox="1"/>
          <p:nvPr/>
        </p:nvSpPr>
        <p:spPr>
          <a:xfrm>
            <a:off x="1026194" y="5949280"/>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(22.3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pic>
        <p:nvPicPr>
          <p:cNvPr id="29698" name="Picture 2"/>
          <p:cNvPicPr>
            <a:picLocks noChangeAspect="1" noChangeArrowheads="1"/>
          </p:cNvPicPr>
          <p:nvPr/>
        </p:nvPicPr>
        <p:blipFill>
          <a:blip r:embed="rId4" cstate="print"/>
          <a:srcRect/>
          <a:stretch>
            <a:fillRect/>
          </a:stretch>
        </p:blipFill>
        <p:spPr bwMode="auto">
          <a:xfrm>
            <a:off x="254861" y="5055167"/>
            <a:ext cx="1348838" cy="924814"/>
          </a:xfrm>
          <a:prstGeom prst="rect">
            <a:avLst/>
          </a:prstGeom>
          <a:noFill/>
          <a:ln w="9525">
            <a:noFill/>
            <a:miter lim="800000"/>
            <a:headEnd/>
            <a:tailEnd/>
          </a:ln>
          <a:effectLst/>
        </p:spPr>
      </p:pic>
      <p:pic>
        <p:nvPicPr>
          <p:cNvPr id="29699" name="Picture 3"/>
          <p:cNvPicPr>
            <a:picLocks noChangeAspect="1" noChangeArrowheads="1"/>
          </p:cNvPicPr>
          <p:nvPr/>
        </p:nvPicPr>
        <p:blipFill>
          <a:blip r:embed="rId5" cstate="print"/>
          <a:srcRect/>
          <a:stretch>
            <a:fillRect/>
          </a:stretch>
        </p:blipFill>
        <p:spPr bwMode="auto">
          <a:xfrm>
            <a:off x="1250348" y="5055784"/>
            <a:ext cx="1348838" cy="924814"/>
          </a:xfrm>
          <a:prstGeom prst="rect">
            <a:avLst/>
          </a:prstGeom>
          <a:noFill/>
          <a:ln w="9525">
            <a:noFill/>
            <a:miter lim="800000"/>
            <a:headEnd/>
            <a:tailEnd/>
          </a:ln>
          <a:effectLst/>
        </p:spPr>
      </p:pic>
      <p:pic>
        <p:nvPicPr>
          <p:cNvPr id="29700" name="Picture 4"/>
          <p:cNvPicPr>
            <a:picLocks noChangeAspect="1" noChangeArrowheads="1"/>
          </p:cNvPicPr>
          <p:nvPr/>
        </p:nvPicPr>
        <p:blipFill>
          <a:blip r:embed="rId6" cstate="print"/>
          <a:srcRect r="29198"/>
          <a:stretch>
            <a:fillRect/>
          </a:stretch>
        </p:blipFill>
        <p:spPr bwMode="auto">
          <a:xfrm>
            <a:off x="2602845" y="5055784"/>
            <a:ext cx="955002" cy="924814"/>
          </a:xfrm>
          <a:prstGeom prst="rect">
            <a:avLst/>
          </a:prstGeom>
          <a:noFill/>
          <a:ln w="9525">
            <a:noFill/>
            <a:miter lim="800000"/>
            <a:headEnd/>
            <a:tailEnd/>
          </a:ln>
          <a:effectLst/>
        </p:spPr>
      </p:pic>
      <p:pic>
        <p:nvPicPr>
          <p:cNvPr id="29702" name="Picture 6"/>
          <p:cNvPicPr>
            <a:picLocks noChangeAspect="1" noChangeArrowheads="1"/>
          </p:cNvPicPr>
          <p:nvPr/>
        </p:nvPicPr>
        <p:blipFill>
          <a:blip r:embed="rId7" cstate="print"/>
          <a:srcRect/>
          <a:stretch>
            <a:fillRect/>
          </a:stretch>
        </p:blipFill>
        <p:spPr bwMode="auto">
          <a:xfrm>
            <a:off x="6298980" y="5126749"/>
            <a:ext cx="1348838" cy="924814"/>
          </a:xfrm>
          <a:prstGeom prst="rect">
            <a:avLst/>
          </a:prstGeom>
          <a:noFill/>
          <a:ln w="9525">
            <a:noFill/>
            <a:miter lim="800000"/>
            <a:headEnd/>
            <a:tailEnd/>
          </a:ln>
          <a:effectLst/>
        </p:spPr>
      </p:pic>
      <p:pic>
        <p:nvPicPr>
          <p:cNvPr id="29704" name="Picture 8"/>
          <p:cNvPicPr>
            <a:picLocks noChangeAspect="1" noChangeArrowheads="1"/>
          </p:cNvPicPr>
          <p:nvPr/>
        </p:nvPicPr>
        <p:blipFill>
          <a:blip r:embed="rId8" cstate="print"/>
          <a:srcRect/>
          <a:stretch>
            <a:fillRect/>
          </a:stretch>
        </p:blipFill>
        <p:spPr bwMode="auto">
          <a:xfrm>
            <a:off x="227883" y="2963700"/>
            <a:ext cx="1348838" cy="924814"/>
          </a:xfrm>
          <a:prstGeom prst="rect">
            <a:avLst/>
          </a:prstGeom>
          <a:noFill/>
          <a:ln w="9525">
            <a:noFill/>
            <a:miter lim="800000"/>
            <a:headEnd/>
            <a:tailEnd/>
          </a:ln>
          <a:effectLst/>
        </p:spPr>
      </p:pic>
      <p:pic>
        <p:nvPicPr>
          <p:cNvPr id="29705" name="Picture 9"/>
          <p:cNvPicPr>
            <a:picLocks noChangeAspect="1" noChangeArrowheads="1"/>
          </p:cNvPicPr>
          <p:nvPr/>
        </p:nvPicPr>
        <p:blipFill>
          <a:blip r:embed="rId9" cstate="print"/>
          <a:srcRect/>
          <a:stretch>
            <a:fillRect/>
          </a:stretch>
        </p:blipFill>
        <p:spPr bwMode="auto">
          <a:xfrm>
            <a:off x="1589227" y="2966509"/>
            <a:ext cx="1348838" cy="924814"/>
          </a:xfrm>
          <a:prstGeom prst="rect">
            <a:avLst/>
          </a:prstGeom>
          <a:noFill/>
          <a:ln w="9525">
            <a:noFill/>
            <a:miter lim="800000"/>
            <a:headEnd/>
            <a:tailEnd/>
          </a:ln>
          <a:effectLst/>
        </p:spPr>
      </p:pic>
      <p:pic>
        <p:nvPicPr>
          <p:cNvPr id="29706" name="Picture 10"/>
          <p:cNvPicPr>
            <a:picLocks noChangeAspect="1" noChangeArrowheads="1"/>
          </p:cNvPicPr>
          <p:nvPr/>
        </p:nvPicPr>
        <p:blipFill>
          <a:blip r:embed="rId10" cstate="print"/>
          <a:srcRect/>
          <a:stretch>
            <a:fillRect/>
          </a:stretch>
        </p:blipFill>
        <p:spPr bwMode="auto">
          <a:xfrm>
            <a:off x="2946251" y="2963700"/>
            <a:ext cx="1348838" cy="924814"/>
          </a:xfrm>
          <a:prstGeom prst="rect">
            <a:avLst/>
          </a:prstGeom>
          <a:noFill/>
          <a:ln w="9525">
            <a:noFill/>
            <a:miter lim="800000"/>
            <a:headEnd/>
            <a:tailEnd/>
          </a:ln>
          <a:effectLst/>
        </p:spPr>
      </p:pic>
      <p:pic>
        <p:nvPicPr>
          <p:cNvPr id="29707" name="Picture 11"/>
          <p:cNvPicPr>
            <a:picLocks noChangeAspect="1" noChangeArrowheads="1"/>
          </p:cNvPicPr>
          <p:nvPr/>
        </p:nvPicPr>
        <p:blipFill>
          <a:blip r:embed="rId11" cstate="print"/>
          <a:srcRect/>
          <a:stretch>
            <a:fillRect/>
          </a:stretch>
        </p:blipFill>
        <p:spPr bwMode="auto">
          <a:xfrm>
            <a:off x="216870" y="1058240"/>
            <a:ext cx="1348838" cy="924814"/>
          </a:xfrm>
          <a:prstGeom prst="rect">
            <a:avLst/>
          </a:prstGeom>
          <a:noFill/>
          <a:ln w="9525">
            <a:noFill/>
            <a:miter lim="800000"/>
            <a:headEnd/>
            <a:tailEnd/>
          </a:ln>
          <a:effectLst/>
        </p:spPr>
      </p:pic>
      <p:pic>
        <p:nvPicPr>
          <p:cNvPr id="29708" name="Picture 12"/>
          <p:cNvPicPr>
            <a:picLocks noChangeAspect="1" noChangeArrowheads="1"/>
          </p:cNvPicPr>
          <p:nvPr/>
        </p:nvPicPr>
        <p:blipFill>
          <a:blip r:embed="rId12" cstate="print"/>
          <a:srcRect r="20482"/>
          <a:stretch>
            <a:fillRect/>
          </a:stretch>
        </p:blipFill>
        <p:spPr bwMode="auto">
          <a:xfrm>
            <a:off x="1555219" y="1058240"/>
            <a:ext cx="1072565" cy="924814"/>
          </a:xfrm>
          <a:prstGeom prst="rect">
            <a:avLst/>
          </a:prstGeom>
          <a:noFill/>
          <a:ln w="9525">
            <a:noFill/>
            <a:miter lim="800000"/>
            <a:headEnd/>
            <a:tailEnd/>
          </a:ln>
          <a:effectLst/>
        </p:spPr>
      </p:pic>
      <p:pic>
        <p:nvPicPr>
          <p:cNvPr id="29709" name="Picture 13"/>
          <p:cNvPicPr>
            <a:picLocks noChangeAspect="1" noChangeArrowheads="1"/>
          </p:cNvPicPr>
          <p:nvPr/>
        </p:nvPicPr>
        <p:blipFill>
          <a:blip r:embed="rId13" cstate="print"/>
          <a:srcRect r="27309"/>
          <a:stretch>
            <a:fillRect/>
          </a:stretch>
        </p:blipFill>
        <p:spPr bwMode="auto">
          <a:xfrm>
            <a:off x="2655412" y="1058240"/>
            <a:ext cx="980484" cy="924814"/>
          </a:xfrm>
          <a:prstGeom prst="rect">
            <a:avLst/>
          </a:prstGeom>
          <a:noFill/>
          <a:ln w="9525">
            <a:noFill/>
            <a:miter lim="800000"/>
            <a:headEnd/>
            <a:tailEnd/>
          </a:ln>
          <a:effectLst/>
        </p:spPr>
      </p:pic>
      <p:pic>
        <p:nvPicPr>
          <p:cNvPr id="72" name="Picture 4"/>
          <p:cNvPicPr>
            <a:picLocks noChangeAspect="1" noChangeArrowheads="1"/>
          </p:cNvPicPr>
          <p:nvPr/>
        </p:nvPicPr>
        <p:blipFill>
          <a:blip r:embed="rId3" cstate="print"/>
          <a:srcRect l="73092" t="35693" b="40084"/>
          <a:stretch>
            <a:fillRect/>
          </a:stretch>
        </p:blipFill>
        <p:spPr bwMode="auto">
          <a:xfrm>
            <a:off x="2650644" y="1700808"/>
            <a:ext cx="466652" cy="288032"/>
          </a:xfrm>
          <a:prstGeom prst="rect">
            <a:avLst/>
          </a:prstGeom>
          <a:noFill/>
          <a:ln w="9525">
            <a:noFill/>
            <a:miter lim="800000"/>
            <a:headEnd/>
            <a:tailEnd/>
          </a:ln>
          <a:effectLst/>
        </p:spPr>
      </p:pic>
      <p:pic>
        <p:nvPicPr>
          <p:cNvPr id="29710" name="Picture 14"/>
          <p:cNvPicPr>
            <a:picLocks noChangeAspect="1" noChangeArrowheads="1"/>
          </p:cNvPicPr>
          <p:nvPr/>
        </p:nvPicPr>
        <p:blipFill>
          <a:blip r:embed="rId14" cstate="print"/>
          <a:srcRect/>
          <a:stretch>
            <a:fillRect/>
          </a:stretch>
        </p:blipFill>
        <p:spPr bwMode="auto">
          <a:xfrm>
            <a:off x="7288862" y="1036110"/>
            <a:ext cx="1348838" cy="924814"/>
          </a:xfrm>
          <a:prstGeom prst="rect">
            <a:avLst/>
          </a:prstGeom>
          <a:noFill/>
          <a:ln w="9525">
            <a:noFill/>
            <a:miter lim="800000"/>
            <a:headEnd/>
            <a:tailEnd/>
          </a:ln>
          <a:effectLst/>
        </p:spPr>
      </p:pic>
      <p:pic>
        <p:nvPicPr>
          <p:cNvPr id="29711" name="Picture 15"/>
          <p:cNvPicPr>
            <a:picLocks noChangeAspect="1" noChangeArrowheads="1"/>
          </p:cNvPicPr>
          <p:nvPr/>
        </p:nvPicPr>
        <p:blipFill>
          <a:blip r:embed="rId15" cstate="print"/>
          <a:srcRect/>
          <a:stretch>
            <a:fillRect/>
          </a:stretch>
        </p:blipFill>
        <p:spPr bwMode="auto">
          <a:xfrm>
            <a:off x="7288862" y="2132617"/>
            <a:ext cx="1348838" cy="924814"/>
          </a:xfrm>
          <a:prstGeom prst="rect">
            <a:avLst/>
          </a:prstGeom>
          <a:noFill/>
          <a:ln w="9525">
            <a:noFill/>
            <a:miter lim="800000"/>
            <a:headEnd/>
            <a:tailEnd/>
          </a:ln>
          <a:effectLst/>
        </p:spPr>
      </p:pic>
      <p:pic>
        <p:nvPicPr>
          <p:cNvPr id="29712" name="Picture 16"/>
          <p:cNvPicPr>
            <a:picLocks noChangeAspect="1" noChangeArrowheads="1"/>
          </p:cNvPicPr>
          <p:nvPr/>
        </p:nvPicPr>
        <p:blipFill>
          <a:blip r:embed="rId16" cstate="print"/>
          <a:srcRect/>
          <a:stretch>
            <a:fillRect/>
          </a:stretch>
        </p:blipFill>
        <p:spPr bwMode="auto">
          <a:xfrm>
            <a:off x="7288862" y="3229790"/>
            <a:ext cx="1348838" cy="924814"/>
          </a:xfrm>
          <a:prstGeom prst="rect">
            <a:avLst/>
          </a:prstGeom>
          <a:noFill/>
          <a:ln w="9525">
            <a:noFill/>
            <a:miter lim="800000"/>
            <a:headEnd/>
            <a:tailEnd/>
          </a:ln>
          <a:effectLst/>
        </p:spPr>
      </p:pic>
      <p:pic>
        <p:nvPicPr>
          <p:cNvPr id="29714" name="Picture 18"/>
          <p:cNvPicPr>
            <a:picLocks noChangeAspect="1" noChangeArrowheads="1"/>
          </p:cNvPicPr>
          <p:nvPr/>
        </p:nvPicPr>
        <p:blipFill>
          <a:blip r:embed="rId17" cstate="print"/>
          <a:srcRect/>
          <a:stretch>
            <a:fillRect/>
          </a:stretch>
        </p:blipFill>
        <p:spPr bwMode="auto">
          <a:xfrm>
            <a:off x="5904084" y="3228975"/>
            <a:ext cx="1348838" cy="924814"/>
          </a:xfrm>
          <a:prstGeom prst="rect">
            <a:avLst/>
          </a:prstGeom>
          <a:noFill/>
          <a:ln w="9525">
            <a:noFill/>
            <a:miter lim="800000"/>
            <a:headEnd/>
            <a:tailEnd/>
          </a:ln>
          <a:effectLst/>
        </p:spPr>
      </p:pic>
      <p:pic>
        <p:nvPicPr>
          <p:cNvPr id="29715" name="Picture 19"/>
          <p:cNvPicPr>
            <a:picLocks noChangeAspect="1" noChangeArrowheads="1"/>
          </p:cNvPicPr>
          <p:nvPr/>
        </p:nvPicPr>
        <p:blipFill>
          <a:blip r:embed="rId18" cstate="print"/>
          <a:srcRect/>
          <a:stretch>
            <a:fillRect/>
          </a:stretch>
        </p:blipFill>
        <p:spPr bwMode="auto">
          <a:xfrm>
            <a:off x="4918102" y="5132590"/>
            <a:ext cx="1348838" cy="924814"/>
          </a:xfrm>
          <a:prstGeom prst="rect">
            <a:avLst/>
          </a:prstGeom>
          <a:noFill/>
          <a:ln w="9525">
            <a:noFill/>
            <a:miter lim="800000"/>
            <a:headEnd/>
            <a:tailEnd/>
          </a:ln>
          <a:effectLst/>
        </p:spPr>
      </p:pic>
      <p:pic>
        <p:nvPicPr>
          <p:cNvPr id="29717" name="Picture 21"/>
          <p:cNvPicPr>
            <a:picLocks noChangeAspect="1" noChangeArrowheads="1"/>
          </p:cNvPicPr>
          <p:nvPr/>
        </p:nvPicPr>
        <p:blipFill>
          <a:blip r:embed="rId19" cstate="print"/>
          <a:srcRect r="30182"/>
          <a:stretch>
            <a:fillRect/>
          </a:stretch>
        </p:blipFill>
        <p:spPr bwMode="auto">
          <a:xfrm>
            <a:off x="7662719" y="5124277"/>
            <a:ext cx="941729" cy="924814"/>
          </a:xfrm>
          <a:prstGeom prst="rect">
            <a:avLst/>
          </a:prstGeom>
          <a:noFill/>
          <a:ln w="9525">
            <a:noFill/>
            <a:miter lim="800000"/>
            <a:headEnd/>
            <a:tailEnd/>
          </a:ln>
          <a:effectLst/>
        </p:spPr>
      </p:pic>
      <p:pic>
        <p:nvPicPr>
          <p:cNvPr id="38" name="Picture 4"/>
          <p:cNvPicPr>
            <a:picLocks noChangeAspect="1" noChangeArrowheads="1"/>
          </p:cNvPicPr>
          <p:nvPr/>
        </p:nvPicPr>
        <p:blipFill>
          <a:blip r:embed="rId3" cstate="print"/>
          <a:srcRect l="73092" t="35693" b="40084"/>
          <a:stretch>
            <a:fillRect/>
          </a:stretch>
        </p:blipFill>
        <p:spPr bwMode="auto">
          <a:xfrm>
            <a:off x="8437572" y="5137150"/>
            <a:ext cx="466652" cy="288032"/>
          </a:xfrm>
          <a:prstGeom prst="rect">
            <a:avLst/>
          </a:prstGeom>
          <a:noFill/>
          <a:ln w="9525">
            <a:noFill/>
            <a:miter lim="800000"/>
            <a:headEnd/>
            <a:tailEnd/>
          </a:ln>
          <a:effectLst/>
        </p:spPr>
      </p:pic>
    </p:spTree>
    <p:extLst>
      <p:ext uri="{BB962C8B-B14F-4D97-AF65-F5344CB8AC3E}">
        <p14:creationId xmlns:p14="http://schemas.microsoft.com/office/powerpoint/2010/main" val="269026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28" name="Picture 4"/>
          <p:cNvPicPr>
            <a:picLocks noChangeAspect="1" noChangeArrowheads="1"/>
          </p:cNvPicPr>
          <p:nvPr/>
        </p:nvPicPr>
        <p:blipFill>
          <a:blip r:embed="rId2" cstate="print"/>
          <a:srcRect/>
          <a:stretch>
            <a:fillRect/>
          </a:stretch>
        </p:blipFill>
        <p:spPr bwMode="auto">
          <a:xfrm>
            <a:off x="179512" y="620688"/>
            <a:ext cx="8600053" cy="5694387"/>
          </a:xfrm>
          <a:prstGeom prst="rect">
            <a:avLst/>
          </a:prstGeom>
          <a:noFill/>
          <a:ln w="9525">
            <a:noFill/>
            <a:miter lim="800000"/>
            <a:headEnd/>
            <a:tailEnd/>
          </a:ln>
          <a:effectLst/>
        </p:spPr>
      </p:pic>
      <p:sp>
        <p:nvSpPr>
          <p:cNvPr id="46" name="45 CuadroTexto"/>
          <p:cNvSpPr txBox="1"/>
          <p:nvPr/>
        </p:nvSpPr>
        <p:spPr>
          <a:xfrm>
            <a:off x="6133316" y="6001246"/>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(13.7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49" name="48 CuadroTexto"/>
          <p:cNvSpPr txBox="1"/>
          <p:nvPr/>
        </p:nvSpPr>
        <p:spPr>
          <a:xfrm>
            <a:off x="7020272" y="579160"/>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(16.0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64" name="63 CuadroTexto"/>
          <p:cNvSpPr txBox="1"/>
          <p:nvPr/>
        </p:nvSpPr>
        <p:spPr>
          <a:xfrm>
            <a:off x="235624" y="6335608"/>
            <a:ext cx="1090363" cy="369332"/>
          </a:xfrm>
          <a:prstGeom prst="rect">
            <a:avLst/>
          </a:prstGeom>
          <a:solidFill>
            <a:schemeClr val="tx1"/>
          </a:solidFill>
        </p:spPr>
        <p:txBody>
          <a:bodyPr wrap="none" rtlCol="0">
            <a:spAutoFit/>
          </a:bodyPr>
          <a:lstStyle/>
          <a:p>
            <a:r>
              <a:rPr lang="es-ES" b="1" dirty="0" smtClean="0">
                <a:solidFill>
                  <a:schemeClr val="bg1"/>
                </a:solidFill>
              </a:rPr>
              <a:t>SUMMER</a:t>
            </a:r>
            <a:endParaRPr lang="es-ES" b="1" dirty="0">
              <a:solidFill>
                <a:schemeClr val="bg1"/>
              </a:solidFill>
            </a:endParaRPr>
          </a:p>
        </p:txBody>
      </p:sp>
      <p:sp>
        <p:nvSpPr>
          <p:cNvPr id="32" name="31 CuadroTexto"/>
          <p:cNvSpPr txBox="1"/>
          <p:nvPr/>
        </p:nvSpPr>
        <p:spPr>
          <a:xfrm>
            <a:off x="5121776" y="489407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(36%)</a:t>
            </a:r>
            <a:endParaRPr lang="es-ES" sz="1200" b="1" dirty="0">
              <a:solidFill>
                <a:schemeClr val="bg1"/>
              </a:solidFill>
            </a:endParaRPr>
          </a:p>
        </p:txBody>
      </p:sp>
      <p:sp>
        <p:nvSpPr>
          <p:cNvPr id="33" name="32 CuadroTexto"/>
          <p:cNvSpPr txBox="1"/>
          <p:nvPr/>
        </p:nvSpPr>
        <p:spPr>
          <a:xfrm>
            <a:off x="6356960" y="4898009"/>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(35%)</a:t>
            </a:r>
            <a:endParaRPr lang="es-ES" sz="1200" b="1" dirty="0">
              <a:solidFill>
                <a:schemeClr val="bg1"/>
              </a:solidFill>
            </a:endParaRPr>
          </a:p>
        </p:txBody>
      </p:sp>
      <p:sp>
        <p:nvSpPr>
          <p:cNvPr id="34" name="33 CuadroTexto"/>
          <p:cNvSpPr txBox="1"/>
          <p:nvPr/>
        </p:nvSpPr>
        <p:spPr>
          <a:xfrm>
            <a:off x="7583997" y="4898266"/>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(32%)</a:t>
            </a:r>
            <a:endParaRPr lang="es-ES" sz="1200" b="1" dirty="0">
              <a:solidFill>
                <a:schemeClr val="bg1"/>
              </a:solidFill>
            </a:endParaRPr>
          </a:p>
        </p:txBody>
      </p:sp>
      <p:sp>
        <p:nvSpPr>
          <p:cNvPr id="43" name="42 CuadroTexto"/>
          <p:cNvSpPr txBox="1"/>
          <p:nvPr/>
        </p:nvSpPr>
        <p:spPr>
          <a:xfrm>
            <a:off x="1747489" y="2751579"/>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(28%)</a:t>
            </a:r>
            <a:endParaRPr lang="es-ES" sz="1200" b="1" dirty="0">
              <a:solidFill>
                <a:schemeClr val="bg1"/>
              </a:solidFill>
            </a:endParaRPr>
          </a:p>
        </p:txBody>
      </p:sp>
      <p:sp>
        <p:nvSpPr>
          <p:cNvPr id="48" name="47 Rectángulo"/>
          <p:cNvSpPr/>
          <p:nvPr/>
        </p:nvSpPr>
        <p:spPr>
          <a:xfrm>
            <a:off x="323528" y="836712"/>
            <a:ext cx="576064" cy="1224136"/>
          </a:xfrm>
          <a:prstGeom prst="rect">
            <a:avLst/>
          </a:prstGeom>
          <a:solidFill>
            <a:srgbClr val="00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CuadroTexto"/>
          <p:cNvSpPr txBox="1"/>
          <p:nvPr/>
        </p:nvSpPr>
        <p:spPr>
          <a:xfrm>
            <a:off x="1386234" y="3861048"/>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(19.1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41" name="40 CuadroTexto"/>
          <p:cNvSpPr txBox="1"/>
          <p:nvPr/>
        </p:nvSpPr>
        <p:spPr>
          <a:xfrm>
            <a:off x="528504" y="2750080"/>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(44%)</a:t>
            </a:r>
            <a:endParaRPr lang="es-ES" sz="1200" b="1" dirty="0">
              <a:solidFill>
                <a:schemeClr val="bg1"/>
              </a:solidFill>
            </a:endParaRPr>
          </a:p>
        </p:txBody>
      </p:sp>
      <p:sp>
        <p:nvSpPr>
          <p:cNvPr id="45" name="44 CuadroTexto"/>
          <p:cNvSpPr txBox="1"/>
          <p:nvPr/>
        </p:nvSpPr>
        <p:spPr>
          <a:xfrm>
            <a:off x="3043124" y="2753788"/>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(32%)</a:t>
            </a:r>
            <a:endParaRPr lang="es-ES" sz="1200" b="1" dirty="0">
              <a:solidFill>
                <a:schemeClr val="bg1"/>
              </a:solidFill>
            </a:endParaRPr>
          </a:p>
        </p:txBody>
      </p:sp>
      <p:sp>
        <p:nvSpPr>
          <p:cNvPr id="58" name="57 CuadroTexto"/>
          <p:cNvSpPr txBox="1"/>
          <p:nvPr/>
        </p:nvSpPr>
        <p:spPr>
          <a:xfrm>
            <a:off x="418396" y="82566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(19%)</a:t>
            </a:r>
            <a:endParaRPr lang="es-ES" sz="1200" b="1" dirty="0">
              <a:solidFill>
                <a:schemeClr val="bg1"/>
              </a:solidFill>
            </a:endParaRPr>
          </a:p>
        </p:txBody>
      </p:sp>
      <p:sp>
        <p:nvSpPr>
          <p:cNvPr id="60" name="59 CuadroTexto"/>
          <p:cNvSpPr txBox="1"/>
          <p:nvPr/>
        </p:nvSpPr>
        <p:spPr>
          <a:xfrm>
            <a:off x="1532424" y="82147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(67%)</a:t>
            </a:r>
            <a:endParaRPr lang="es-ES" sz="1200" b="1" dirty="0">
              <a:solidFill>
                <a:schemeClr val="bg1"/>
              </a:solidFill>
            </a:endParaRPr>
          </a:p>
        </p:txBody>
      </p:sp>
      <p:sp>
        <p:nvSpPr>
          <p:cNvPr id="61" name="60 CuadroTexto"/>
          <p:cNvSpPr txBox="1"/>
          <p:nvPr/>
        </p:nvSpPr>
        <p:spPr>
          <a:xfrm>
            <a:off x="2619637" y="810424"/>
            <a:ext cx="1096967"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(9%)</a:t>
            </a:r>
            <a:endParaRPr lang="es-ES" sz="1200" b="1" dirty="0">
              <a:solidFill>
                <a:schemeClr val="bg1"/>
              </a:solidFill>
            </a:endParaRPr>
          </a:p>
        </p:txBody>
      </p:sp>
      <p:sp>
        <p:nvSpPr>
          <p:cNvPr id="47" name="46 CuadroTexto"/>
          <p:cNvSpPr txBox="1"/>
          <p:nvPr/>
        </p:nvSpPr>
        <p:spPr>
          <a:xfrm>
            <a:off x="1187624" y="1916832"/>
            <a:ext cx="178247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2.5</a:t>
            </a:r>
            <a:r>
              <a:rPr lang="es-ES" sz="1600" b="1" dirty="0" smtClean="0">
                <a:solidFill>
                  <a:schemeClr val="bg1"/>
                </a:solidFill>
              </a:rPr>
              <a:t> (12.0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sp>
        <p:nvSpPr>
          <p:cNvPr id="75" name="74 CuadroTexto"/>
          <p:cNvSpPr txBox="1"/>
          <p:nvPr/>
        </p:nvSpPr>
        <p:spPr>
          <a:xfrm>
            <a:off x="7549479" y="817265"/>
            <a:ext cx="978858" cy="276999"/>
          </a:xfrm>
          <a:prstGeom prst="rect">
            <a:avLst/>
          </a:prstGeom>
          <a:noFill/>
        </p:spPr>
        <p:txBody>
          <a:bodyPr wrap="none" rtlCol="0">
            <a:spAutoFit/>
          </a:bodyPr>
          <a:lstStyle/>
          <a:p>
            <a:r>
              <a:rPr lang="es-ES" sz="1200" b="1" dirty="0" err="1" smtClean="0">
                <a:solidFill>
                  <a:schemeClr val="bg1"/>
                </a:solidFill>
              </a:rPr>
              <a:t>Traffic</a:t>
            </a:r>
            <a:r>
              <a:rPr lang="es-ES" sz="1200" b="1" dirty="0" smtClean="0">
                <a:solidFill>
                  <a:schemeClr val="bg1"/>
                </a:solidFill>
              </a:rPr>
              <a:t> (27%)</a:t>
            </a:r>
            <a:endParaRPr lang="es-ES" sz="1200" b="1" dirty="0">
              <a:solidFill>
                <a:schemeClr val="bg1"/>
              </a:solidFill>
            </a:endParaRPr>
          </a:p>
        </p:txBody>
      </p:sp>
      <p:sp>
        <p:nvSpPr>
          <p:cNvPr id="76" name="75 CuadroTexto"/>
          <p:cNvSpPr txBox="1"/>
          <p:nvPr/>
        </p:nvSpPr>
        <p:spPr>
          <a:xfrm>
            <a:off x="7547188" y="1912625"/>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(24%)</a:t>
            </a:r>
            <a:endParaRPr lang="es-ES" sz="1200" b="1" dirty="0">
              <a:solidFill>
                <a:schemeClr val="bg1"/>
              </a:solidFill>
            </a:endParaRPr>
          </a:p>
        </p:txBody>
      </p:sp>
      <p:sp>
        <p:nvSpPr>
          <p:cNvPr id="81" name="80 CuadroTexto"/>
          <p:cNvSpPr txBox="1"/>
          <p:nvPr/>
        </p:nvSpPr>
        <p:spPr>
          <a:xfrm>
            <a:off x="7349832" y="299695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(42%)</a:t>
            </a:r>
            <a:endParaRPr lang="es-ES" sz="1200" b="1" dirty="0">
              <a:solidFill>
                <a:schemeClr val="bg1"/>
              </a:solidFill>
            </a:endParaRPr>
          </a:p>
        </p:txBody>
      </p:sp>
      <p:sp>
        <p:nvSpPr>
          <p:cNvPr id="85" name="84 CuadroTexto"/>
          <p:cNvSpPr txBox="1"/>
          <p:nvPr/>
        </p:nvSpPr>
        <p:spPr>
          <a:xfrm>
            <a:off x="6107028" y="3019812"/>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(10%)</a:t>
            </a:r>
            <a:endParaRPr lang="es-ES" sz="1200" b="1" dirty="0">
              <a:solidFill>
                <a:schemeClr val="bg1"/>
              </a:solidFill>
            </a:endParaRPr>
          </a:p>
        </p:txBody>
      </p:sp>
      <p:sp>
        <p:nvSpPr>
          <p:cNvPr id="86" name="85 CuadroTexto"/>
          <p:cNvSpPr txBox="1"/>
          <p:nvPr/>
        </p:nvSpPr>
        <p:spPr>
          <a:xfrm>
            <a:off x="1835696" y="2420888"/>
            <a:ext cx="811504" cy="369332"/>
          </a:xfrm>
          <a:prstGeom prst="rect">
            <a:avLst/>
          </a:prstGeom>
          <a:noFill/>
        </p:spPr>
        <p:txBody>
          <a:bodyPr wrap="none" rtlCol="0">
            <a:spAutoFit/>
          </a:bodyPr>
          <a:lstStyle/>
          <a:p>
            <a:r>
              <a:rPr lang="es-ES" b="1" dirty="0" smtClean="0">
                <a:solidFill>
                  <a:srgbClr val="FF0000"/>
                </a:solidFill>
              </a:rPr>
              <a:t>France</a:t>
            </a:r>
            <a:endParaRPr lang="es-ES" b="1" dirty="0">
              <a:solidFill>
                <a:srgbClr val="FF0000"/>
              </a:solidFill>
            </a:endParaRPr>
          </a:p>
        </p:txBody>
      </p:sp>
      <p:sp>
        <p:nvSpPr>
          <p:cNvPr id="87" name="86 CuadroTexto"/>
          <p:cNvSpPr txBox="1"/>
          <p:nvPr/>
        </p:nvSpPr>
        <p:spPr>
          <a:xfrm>
            <a:off x="1259632" y="548680"/>
            <a:ext cx="1765227" cy="369332"/>
          </a:xfrm>
          <a:prstGeom prst="rect">
            <a:avLst/>
          </a:prstGeom>
          <a:noFill/>
        </p:spPr>
        <p:txBody>
          <a:bodyPr wrap="none" rtlCol="0">
            <a:spAutoFit/>
          </a:bodyPr>
          <a:lstStyle/>
          <a:p>
            <a:r>
              <a:rPr lang="es-ES" b="1" dirty="0" err="1" smtClean="0">
                <a:solidFill>
                  <a:srgbClr val="FF0000"/>
                </a:solidFill>
              </a:rPr>
              <a:t>The</a:t>
            </a:r>
            <a:r>
              <a:rPr lang="es-ES" b="1" dirty="0" smtClean="0">
                <a:solidFill>
                  <a:srgbClr val="FF0000"/>
                </a:solidFill>
              </a:rPr>
              <a:t> </a:t>
            </a:r>
            <a:r>
              <a:rPr lang="es-ES" b="1" dirty="0" err="1" smtClean="0">
                <a:solidFill>
                  <a:srgbClr val="FF0000"/>
                </a:solidFill>
              </a:rPr>
              <a:t>Netherlands</a:t>
            </a:r>
            <a:endParaRPr lang="es-ES" b="1" dirty="0">
              <a:solidFill>
                <a:srgbClr val="FF0000"/>
              </a:solidFill>
            </a:endParaRPr>
          </a:p>
        </p:txBody>
      </p:sp>
      <p:sp>
        <p:nvSpPr>
          <p:cNvPr id="88" name="87 CuadroTexto"/>
          <p:cNvSpPr txBox="1"/>
          <p:nvPr/>
        </p:nvSpPr>
        <p:spPr>
          <a:xfrm>
            <a:off x="6228184" y="1988840"/>
            <a:ext cx="1058944" cy="369332"/>
          </a:xfrm>
          <a:prstGeom prst="rect">
            <a:avLst/>
          </a:prstGeom>
          <a:noFill/>
        </p:spPr>
        <p:txBody>
          <a:bodyPr wrap="none" rtlCol="0">
            <a:spAutoFit/>
          </a:bodyPr>
          <a:lstStyle/>
          <a:p>
            <a:r>
              <a:rPr lang="es-ES" b="1" dirty="0" err="1" smtClean="0">
                <a:solidFill>
                  <a:srgbClr val="FF0000"/>
                </a:solidFill>
              </a:rPr>
              <a:t>Germany</a:t>
            </a:r>
            <a:endParaRPr lang="es-ES" b="1" dirty="0">
              <a:solidFill>
                <a:srgbClr val="FF0000"/>
              </a:solidFill>
            </a:endParaRPr>
          </a:p>
        </p:txBody>
      </p:sp>
      <p:sp>
        <p:nvSpPr>
          <p:cNvPr id="89" name="88 CuadroTexto"/>
          <p:cNvSpPr txBox="1"/>
          <p:nvPr/>
        </p:nvSpPr>
        <p:spPr>
          <a:xfrm>
            <a:off x="6300192" y="4631006"/>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
        <p:nvSpPr>
          <p:cNvPr id="91" name="90 Rectángulo"/>
          <p:cNvSpPr/>
          <p:nvPr/>
        </p:nvSpPr>
        <p:spPr>
          <a:xfrm>
            <a:off x="204451" y="637314"/>
            <a:ext cx="3528392" cy="172819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91 Rectángulo"/>
          <p:cNvSpPr/>
          <p:nvPr/>
        </p:nvSpPr>
        <p:spPr>
          <a:xfrm>
            <a:off x="218268" y="2506713"/>
            <a:ext cx="4129288" cy="172819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Rectángulo"/>
          <p:cNvSpPr/>
          <p:nvPr/>
        </p:nvSpPr>
        <p:spPr>
          <a:xfrm>
            <a:off x="218268" y="4655127"/>
            <a:ext cx="3838343" cy="1645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Rectángulo"/>
          <p:cNvSpPr/>
          <p:nvPr/>
        </p:nvSpPr>
        <p:spPr>
          <a:xfrm>
            <a:off x="4838007" y="4691892"/>
            <a:ext cx="4101331" cy="16458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Rectángulo"/>
          <p:cNvSpPr/>
          <p:nvPr/>
        </p:nvSpPr>
        <p:spPr>
          <a:xfrm>
            <a:off x="5860473" y="590204"/>
            <a:ext cx="2846110" cy="36510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89 CuadroTexto"/>
          <p:cNvSpPr txBox="1"/>
          <p:nvPr/>
        </p:nvSpPr>
        <p:spPr>
          <a:xfrm>
            <a:off x="1619672" y="4581128"/>
            <a:ext cx="710451" cy="369332"/>
          </a:xfrm>
          <a:prstGeom prst="rect">
            <a:avLst/>
          </a:prstGeom>
          <a:noFill/>
        </p:spPr>
        <p:txBody>
          <a:bodyPr wrap="none" rtlCol="0">
            <a:spAutoFit/>
          </a:bodyPr>
          <a:lstStyle/>
          <a:p>
            <a:r>
              <a:rPr lang="es-ES" b="1" dirty="0" err="1" smtClean="0">
                <a:solidFill>
                  <a:srgbClr val="FF0000"/>
                </a:solidFill>
              </a:rPr>
              <a:t>Spain</a:t>
            </a:r>
            <a:endParaRPr lang="es-ES" b="1" dirty="0">
              <a:solidFill>
                <a:srgbClr val="FF0000"/>
              </a:solidFill>
            </a:endParaRPr>
          </a:p>
        </p:txBody>
      </p:sp>
      <p:sp>
        <p:nvSpPr>
          <p:cNvPr id="24" name="23 CuadroTexto"/>
          <p:cNvSpPr txBox="1"/>
          <p:nvPr/>
        </p:nvSpPr>
        <p:spPr>
          <a:xfrm>
            <a:off x="300668" y="4831824"/>
            <a:ext cx="982961" cy="276999"/>
          </a:xfrm>
          <a:prstGeom prst="rect">
            <a:avLst/>
          </a:prstGeom>
          <a:noFill/>
        </p:spPr>
        <p:txBody>
          <a:bodyPr wrap="none" rtlCol="0">
            <a:spAutoFit/>
          </a:bodyPr>
          <a:lstStyle/>
          <a:p>
            <a:r>
              <a:rPr lang="es-ES" sz="1200" b="1" dirty="0" err="1" smtClean="0">
                <a:solidFill>
                  <a:schemeClr val="bg1"/>
                </a:solidFill>
              </a:rPr>
              <a:t>Urban</a:t>
            </a:r>
            <a:r>
              <a:rPr lang="es-ES" sz="1200" b="1" dirty="0" smtClean="0">
                <a:solidFill>
                  <a:schemeClr val="bg1"/>
                </a:solidFill>
              </a:rPr>
              <a:t> (23%)</a:t>
            </a:r>
            <a:endParaRPr lang="es-ES" sz="1200" b="1" dirty="0">
              <a:solidFill>
                <a:schemeClr val="bg1"/>
              </a:solidFill>
            </a:endParaRPr>
          </a:p>
        </p:txBody>
      </p:sp>
      <p:sp>
        <p:nvSpPr>
          <p:cNvPr id="29" name="28 CuadroTexto"/>
          <p:cNvSpPr txBox="1"/>
          <p:nvPr/>
        </p:nvSpPr>
        <p:spPr>
          <a:xfrm>
            <a:off x="1346053" y="4827632"/>
            <a:ext cx="1258871" cy="276999"/>
          </a:xfrm>
          <a:prstGeom prst="rect">
            <a:avLst/>
          </a:prstGeom>
          <a:noFill/>
        </p:spPr>
        <p:txBody>
          <a:bodyPr wrap="none" rtlCol="0">
            <a:spAutoFit/>
          </a:bodyPr>
          <a:lstStyle/>
          <a:p>
            <a:r>
              <a:rPr lang="es-ES" sz="1200" b="1" dirty="0" err="1" smtClean="0">
                <a:solidFill>
                  <a:schemeClr val="bg1"/>
                </a:solidFill>
              </a:rPr>
              <a:t>R+H_anth</a:t>
            </a:r>
            <a:r>
              <a:rPr lang="es-ES" sz="1200" b="1" dirty="0" smtClean="0">
                <a:solidFill>
                  <a:schemeClr val="bg1"/>
                </a:solidFill>
              </a:rPr>
              <a:t>. (31%)</a:t>
            </a:r>
            <a:endParaRPr lang="es-ES" sz="1200" b="1" dirty="0">
              <a:solidFill>
                <a:schemeClr val="bg1"/>
              </a:solidFill>
            </a:endParaRPr>
          </a:p>
        </p:txBody>
      </p:sp>
      <p:sp>
        <p:nvSpPr>
          <p:cNvPr id="30" name="29 CuadroTexto"/>
          <p:cNvSpPr txBox="1"/>
          <p:nvPr/>
        </p:nvSpPr>
        <p:spPr>
          <a:xfrm>
            <a:off x="2506628" y="4827632"/>
            <a:ext cx="1175515" cy="276999"/>
          </a:xfrm>
          <a:prstGeom prst="rect">
            <a:avLst/>
          </a:prstGeom>
          <a:noFill/>
        </p:spPr>
        <p:txBody>
          <a:bodyPr wrap="none" rtlCol="0">
            <a:spAutoFit/>
          </a:bodyPr>
          <a:lstStyle/>
          <a:p>
            <a:r>
              <a:rPr lang="es-ES" sz="1200" b="1" dirty="0" err="1" smtClean="0">
                <a:solidFill>
                  <a:schemeClr val="bg1"/>
                </a:solidFill>
              </a:rPr>
              <a:t>R+H_nat</a:t>
            </a:r>
            <a:r>
              <a:rPr lang="es-ES" sz="1200" b="1" dirty="0" smtClean="0">
                <a:solidFill>
                  <a:schemeClr val="bg1"/>
                </a:solidFill>
              </a:rPr>
              <a:t>. (39%)</a:t>
            </a:r>
            <a:endParaRPr lang="es-ES" sz="1200" b="1" dirty="0">
              <a:solidFill>
                <a:schemeClr val="bg1"/>
              </a:solidFill>
            </a:endParaRPr>
          </a:p>
        </p:txBody>
      </p:sp>
      <p:pic>
        <p:nvPicPr>
          <p:cNvPr id="31" name="Picture 4"/>
          <p:cNvPicPr>
            <a:picLocks noChangeAspect="1" noChangeArrowheads="1"/>
          </p:cNvPicPr>
          <p:nvPr/>
        </p:nvPicPr>
        <p:blipFill>
          <a:blip r:embed="rId3" cstate="print"/>
          <a:srcRect l="73092" t="35693" b="40084"/>
          <a:stretch>
            <a:fillRect/>
          </a:stretch>
        </p:blipFill>
        <p:spPr bwMode="auto">
          <a:xfrm>
            <a:off x="3491880" y="5589240"/>
            <a:ext cx="466652" cy="288032"/>
          </a:xfrm>
          <a:prstGeom prst="rect">
            <a:avLst/>
          </a:prstGeom>
          <a:noFill/>
          <a:ln w="9525">
            <a:noFill/>
            <a:miter lim="800000"/>
            <a:headEnd/>
            <a:tailEnd/>
          </a:ln>
          <a:effectLst/>
        </p:spPr>
      </p:pic>
      <p:sp>
        <p:nvSpPr>
          <p:cNvPr id="40" name="39 CuadroTexto"/>
          <p:cNvSpPr txBox="1"/>
          <p:nvPr/>
        </p:nvSpPr>
        <p:spPr>
          <a:xfrm>
            <a:off x="1026194" y="5949280"/>
            <a:ext cx="1745606" cy="338554"/>
          </a:xfrm>
          <a:prstGeom prst="rect">
            <a:avLst/>
          </a:prstGeom>
          <a:noFill/>
        </p:spPr>
        <p:txBody>
          <a:bodyPr wrap="none" rtlCol="0">
            <a:spAutoFit/>
          </a:bodyPr>
          <a:lstStyle/>
          <a:p>
            <a:r>
              <a:rPr lang="es-ES" sz="1600" b="1" dirty="0" smtClean="0">
                <a:solidFill>
                  <a:schemeClr val="bg1"/>
                </a:solidFill>
              </a:rPr>
              <a:t>PM</a:t>
            </a:r>
            <a:r>
              <a:rPr lang="es-ES" sz="1600" b="1" baseline="-25000" dirty="0" smtClean="0">
                <a:solidFill>
                  <a:schemeClr val="bg1"/>
                </a:solidFill>
              </a:rPr>
              <a:t>10</a:t>
            </a:r>
            <a:r>
              <a:rPr lang="es-ES" sz="1600" b="1" dirty="0" smtClean="0">
                <a:solidFill>
                  <a:schemeClr val="bg1"/>
                </a:solidFill>
              </a:rPr>
              <a:t> (26.1 </a:t>
            </a:r>
            <a:r>
              <a:rPr lang="es-ES" sz="1600" b="1" dirty="0" smtClean="0">
                <a:solidFill>
                  <a:schemeClr val="bg1"/>
                </a:solidFill>
                <a:latin typeface="Symbol" pitchFamily="18" charset="2"/>
              </a:rPr>
              <a:t>m</a:t>
            </a:r>
            <a:r>
              <a:rPr lang="es-ES" sz="1600" b="1" dirty="0" smtClean="0">
                <a:solidFill>
                  <a:schemeClr val="bg1"/>
                </a:solidFill>
              </a:rPr>
              <a:t>g/m</a:t>
            </a:r>
            <a:r>
              <a:rPr lang="es-ES" sz="1600" b="1" baseline="30000" dirty="0" smtClean="0">
                <a:solidFill>
                  <a:schemeClr val="bg1"/>
                </a:solidFill>
              </a:rPr>
              <a:t>3</a:t>
            </a:r>
            <a:r>
              <a:rPr lang="es-ES" sz="1600" b="1" dirty="0" smtClean="0">
                <a:solidFill>
                  <a:schemeClr val="bg1"/>
                </a:solidFill>
              </a:rPr>
              <a:t>)</a:t>
            </a:r>
            <a:endParaRPr lang="es-ES" sz="1600" b="1" dirty="0">
              <a:solidFill>
                <a:schemeClr val="bg1"/>
              </a:solidFill>
            </a:endParaRPr>
          </a:p>
        </p:txBody>
      </p:sp>
      <p:pic>
        <p:nvPicPr>
          <p:cNvPr id="30722" name="Picture 2"/>
          <p:cNvPicPr>
            <a:picLocks noChangeAspect="1" noChangeArrowheads="1"/>
          </p:cNvPicPr>
          <p:nvPr/>
        </p:nvPicPr>
        <p:blipFill>
          <a:blip r:embed="rId4" cstate="print"/>
          <a:srcRect/>
          <a:stretch>
            <a:fillRect/>
          </a:stretch>
        </p:blipFill>
        <p:spPr bwMode="auto">
          <a:xfrm>
            <a:off x="247314" y="5060245"/>
            <a:ext cx="1348838" cy="924814"/>
          </a:xfrm>
          <a:prstGeom prst="rect">
            <a:avLst/>
          </a:prstGeom>
          <a:noFill/>
          <a:ln w="9525">
            <a:noFill/>
            <a:miter lim="800000"/>
            <a:headEnd/>
            <a:tailEnd/>
          </a:ln>
          <a:effectLst/>
        </p:spPr>
      </p:pic>
      <p:pic>
        <p:nvPicPr>
          <p:cNvPr id="30723" name="Picture 3"/>
          <p:cNvPicPr>
            <a:picLocks noChangeAspect="1" noChangeArrowheads="1"/>
          </p:cNvPicPr>
          <p:nvPr/>
        </p:nvPicPr>
        <p:blipFill>
          <a:blip r:embed="rId5" cstate="print"/>
          <a:srcRect/>
          <a:stretch>
            <a:fillRect/>
          </a:stretch>
        </p:blipFill>
        <p:spPr bwMode="auto">
          <a:xfrm>
            <a:off x="1270635" y="5060245"/>
            <a:ext cx="1348838" cy="924814"/>
          </a:xfrm>
          <a:prstGeom prst="rect">
            <a:avLst/>
          </a:prstGeom>
          <a:noFill/>
          <a:ln w="9525">
            <a:noFill/>
            <a:miter lim="800000"/>
            <a:headEnd/>
            <a:tailEnd/>
          </a:ln>
          <a:effectLst/>
        </p:spPr>
      </p:pic>
      <p:pic>
        <p:nvPicPr>
          <p:cNvPr id="30724" name="Picture 4"/>
          <p:cNvPicPr>
            <a:picLocks noChangeAspect="1" noChangeArrowheads="1"/>
          </p:cNvPicPr>
          <p:nvPr/>
        </p:nvPicPr>
        <p:blipFill>
          <a:blip r:embed="rId6" cstate="print"/>
          <a:srcRect r="30630"/>
          <a:stretch>
            <a:fillRect/>
          </a:stretch>
        </p:blipFill>
        <p:spPr bwMode="auto">
          <a:xfrm>
            <a:off x="2622159" y="5060245"/>
            <a:ext cx="935688" cy="924814"/>
          </a:xfrm>
          <a:prstGeom prst="rect">
            <a:avLst/>
          </a:prstGeom>
          <a:noFill/>
          <a:ln w="9525">
            <a:noFill/>
            <a:miter lim="800000"/>
            <a:headEnd/>
            <a:tailEnd/>
          </a:ln>
          <a:effectLst/>
        </p:spPr>
      </p:pic>
      <p:pic>
        <p:nvPicPr>
          <p:cNvPr id="30726" name="Picture 6"/>
          <p:cNvPicPr>
            <a:picLocks noChangeAspect="1" noChangeArrowheads="1"/>
          </p:cNvPicPr>
          <p:nvPr/>
        </p:nvPicPr>
        <p:blipFill>
          <a:blip r:embed="rId7" cstate="print"/>
          <a:srcRect/>
          <a:stretch>
            <a:fillRect/>
          </a:stretch>
        </p:blipFill>
        <p:spPr bwMode="auto">
          <a:xfrm>
            <a:off x="6264124" y="5126749"/>
            <a:ext cx="1348838" cy="924814"/>
          </a:xfrm>
          <a:prstGeom prst="rect">
            <a:avLst/>
          </a:prstGeom>
          <a:noFill/>
          <a:ln w="9525">
            <a:noFill/>
            <a:miter lim="800000"/>
            <a:headEnd/>
            <a:tailEnd/>
          </a:ln>
          <a:effectLst/>
        </p:spPr>
      </p:pic>
      <p:pic>
        <p:nvPicPr>
          <p:cNvPr id="30728" name="Picture 8"/>
          <p:cNvPicPr>
            <a:picLocks noChangeAspect="1" noChangeArrowheads="1"/>
          </p:cNvPicPr>
          <p:nvPr/>
        </p:nvPicPr>
        <p:blipFill>
          <a:blip r:embed="rId8" cstate="print"/>
          <a:srcRect/>
          <a:stretch>
            <a:fillRect/>
          </a:stretch>
        </p:blipFill>
        <p:spPr bwMode="auto">
          <a:xfrm>
            <a:off x="233389" y="2963700"/>
            <a:ext cx="1348838" cy="924814"/>
          </a:xfrm>
          <a:prstGeom prst="rect">
            <a:avLst/>
          </a:prstGeom>
          <a:noFill/>
          <a:ln w="9525">
            <a:noFill/>
            <a:miter lim="800000"/>
            <a:headEnd/>
            <a:tailEnd/>
          </a:ln>
          <a:effectLst/>
        </p:spPr>
      </p:pic>
      <p:pic>
        <p:nvPicPr>
          <p:cNvPr id="30729" name="Picture 9"/>
          <p:cNvPicPr>
            <a:picLocks noChangeAspect="1" noChangeArrowheads="1"/>
          </p:cNvPicPr>
          <p:nvPr/>
        </p:nvPicPr>
        <p:blipFill>
          <a:blip r:embed="rId9" cstate="print"/>
          <a:srcRect/>
          <a:stretch>
            <a:fillRect/>
          </a:stretch>
        </p:blipFill>
        <p:spPr bwMode="auto">
          <a:xfrm>
            <a:off x="1586519" y="2963700"/>
            <a:ext cx="1348838" cy="924814"/>
          </a:xfrm>
          <a:prstGeom prst="rect">
            <a:avLst/>
          </a:prstGeom>
          <a:noFill/>
          <a:ln w="9525">
            <a:noFill/>
            <a:miter lim="800000"/>
            <a:headEnd/>
            <a:tailEnd/>
          </a:ln>
          <a:effectLst/>
        </p:spPr>
      </p:pic>
      <p:pic>
        <p:nvPicPr>
          <p:cNvPr id="30730" name="Picture 10"/>
          <p:cNvPicPr>
            <a:picLocks noChangeAspect="1" noChangeArrowheads="1"/>
          </p:cNvPicPr>
          <p:nvPr/>
        </p:nvPicPr>
        <p:blipFill>
          <a:blip r:embed="rId10" cstate="print"/>
          <a:srcRect/>
          <a:stretch>
            <a:fillRect/>
          </a:stretch>
        </p:blipFill>
        <p:spPr bwMode="auto">
          <a:xfrm>
            <a:off x="2943338" y="2963700"/>
            <a:ext cx="1348838" cy="924814"/>
          </a:xfrm>
          <a:prstGeom prst="rect">
            <a:avLst/>
          </a:prstGeom>
          <a:noFill/>
          <a:ln w="9525">
            <a:noFill/>
            <a:miter lim="800000"/>
            <a:headEnd/>
            <a:tailEnd/>
          </a:ln>
          <a:effectLst/>
        </p:spPr>
      </p:pic>
      <p:pic>
        <p:nvPicPr>
          <p:cNvPr id="30731" name="Picture 11"/>
          <p:cNvPicPr>
            <a:picLocks noChangeAspect="1" noChangeArrowheads="1"/>
          </p:cNvPicPr>
          <p:nvPr/>
        </p:nvPicPr>
        <p:blipFill>
          <a:blip r:embed="rId11" cstate="print"/>
          <a:srcRect/>
          <a:stretch>
            <a:fillRect/>
          </a:stretch>
        </p:blipFill>
        <p:spPr bwMode="auto">
          <a:xfrm>
            <a:off x="214919" y="1058240"/>
            <a:ext cx="1348838" cy="924814"/>
          </a:xfrm>
          <a:prstGeom prst="rect">
            <a:avLst/>
          </a:prstGeom>
          <a:noFill/>
          <a:ln w="9525">
            <a:noFill/>
            <a:miter lim="800000"/>
            <a:headEnd/>
            <a:tailEnd/>
          </a:ln>
          <a:effectLst/>
        </p:spPr>
      </p:pic>
      <p:pic>
        <p:nvPicPr>
          <p:cNvPr id="30732" name="Picture 12"/>
          <p:cNvPicPr>
            <a:picLocks noChangeAspect="1" noChangeArrowheads="1"/>
          </p:cNvPicPr>
          <p:nvPr/>
        </p:nvPicPr>
        <p:blipFill>
          <a:blip r:embed="rId12" cstate="print"/>
          <a:srcRect r="20954"/>
          <a:stretch>
            <a:fillRect/>
          </a:stretch>
        </p:blipFill>
        <p:spPr bwMode="auto">
          <a:xfrm>
            <a:off x="1561580" y="1058240"/>
            <a:ext cx="1066204" cy="924814"/>
          </a:xfrm>
          <a:prstGeom prst="rect">
            <a:avLst/>
          </a:prstGeom>
          <a:noFill/>
          <a:ln w="9525">
            <a:noFill/>
            <a:miter lim="800000"/>
            <a:headEnd/>
            <a:tailEnd/>
          </a:ln>
          <a:effectLst/>
        </p:spPr>
      </p:pic>
      <p:pic>
        <p:nvPicPr>
          <p:cNvPr id="30733" name="Picture 13"/>
          <p:cNvPicPr>
            <a:picLocks noChangeAspect="1" noChangeArrowheads="1"/>
          </p:cNvPicPr>
          <p:nvPr/>
        </p:nvPicPr>
        <p:blipFill>
          <a:blip r:embed="rId13" cstate="print"/>
          <a:srcRect r="22874"/>
          <a:stretch>
            <a:fillRect/>
          </a:stretch>
        </p:blipFill>
        <p:spPr bwMode="auto">
          <a:xfrm>
            <a:off x="2650548" y="1052736"/>
            <a:ext cx="1040303" cy="924814"/>
          </a:xfrm>
          <a:prstGeom prst="rect">
            <a:avLst/>
          </a:prstGeom>
          <a:noFill/>
          <a:ln w="9525">
            <a:noFill/>
            <a:miter lim="800000"/>
            <a:headEnd/>
            <a:tailEnd/>
          </a:ln>
          <a:effectLst/>
        </p:spPr>
      </p:pic>
      <p:pic>
        <p:nvPicPr>
          <p:cNvPr id="72" name="Picture 4"/>
          <p:cNvPicPr>
            <a:picLocks noChangeAspect="1" noChangeArrowheads="1"/>
          </p:cNvPicPr>
          <p:nvPr/>
        </p:nvPicPr>
        <p:blipFill>
          <a:blip r:embed="rId3" cstate="print"/>
          <a:srcRect l="73092" t="35693" b="40084"/>
          <a:stretch>
            <a:fillRect/>
          </a:stretch>
        </p:blipFill>
        <p:spPr bwMode="auto">
          <a:xfrm>
            <a:off x="2650644" y="1700808"/>
            <a:ext cx="466652" cy="288032"/>
          </a:xfrm>
          <a:prstGeom prst="rect">
            <a:avLst/>
          </a:prstGeom>
          <a:noFill/>
          <a:ln w="9525">
            <a:noFill/>
            <a:miter lim="800000"/>
            <a:headEnd/>
            <a:tailEnd/>
          </a:ln>
          <a:effectLst/>
        </p:spPr>
      </p:pic>
      <p:pic>
        <p:nvPicPr>
          <p:cNvPr id="30734" name="Picture 14"/>
          <p:cNvPicPr>
            <a:picLocks noChangeAspect="1" noChangeArrowheads="1"/>
          </p:cNvPicPr>
          <p:nvPr/>
        </p:nvPicPr>
        <p:blipFill>
          <a:blip r:embed="rId14" cstate="print"/>
          <a:srcRect/>
          <a:stretch>
            <a:fillRect/>
          </a:stretch>
        </p:blipFill>
        <p:spPr bwMode="auto">
          <a:xfrm>
            <a:off x="7286053" y="1040736"/>
            <a:ext cx="1348838" cy="924814"/>
          </a:xfrm>
          <a:prstGeom prst="rect">
            <a:avLst/>
          </a:prstGeom>
          <a:noFill/>
          <a:ln w="9525">
            <a:noFill/>
            <a:miter lim="800000"/>
            <a:headEnd/>
            <a:tailEnd/>
          </a:ln>
          <a:effectLst/>
        </p:spPr>
      </p:pic>
      <p:pic>
        <p:nvPicPr>
          <p:cNvPr id="30735" name="Picture 15"/>
          <p:cNvPicPr>
            <a:picLocks noChangeAspect="1" noChangeArrowheads="1"/>
          </p:cNvPicPr>
          <p:nvPr/>
        </p:nvPicPr>
        <p:blipFill>
          <a:blip r:embed="rId15" cstate="print"/>
          <a:srcRect/>
          <a:stretch>
            <a:fillRect/>
          </a:stretch>
        </p:blipFill>
        <p:spPr bwMode="auto">
          <a:xfrm>
            <a:off x="7283358" y="2131695"/>
            <a:ext cx="1348838" cy="924814"/>
          </a:xfrm>
          <a:prstGeom prst="rect">
            <a:avLst/>
          </a:prstGeom>
          <a:noFill/>
          <a:ln w="9525">
            <a:noFill/>
            <a:miter lim="800000"/>
            <a:headEnd/>
            <a:tailEnd/>
          </a:ln>
          <a:effectLst/>
        </p:spPr>
      </p:pic>
      <p:pic>
        <p:nvPicPr>
          <p:cNvPr id="30736" name="Picture 16"/>
          <p:cNvPicPr>
            <a:picLocks noChangeAspect="1" noChangeArrowheads="1"/>
          </p:cNvPicPr>
          <p:nvPr/>
        </p:nvPicPr>
        <p:blipFill>
          <a:blip r:embed="rId16" cstate="print"/>
          <a:srcRect/>
          <a:stretch>
            <a:fillRect/>
          </a:stretch>
        </p:blipFill>
        <p:spPr bwMode="auto">
          <a:xfrm>
            <a:off x="7288862" y="3237288"/>
            <a:ext cx="1348838" cy="924814"/>
          </a:xfrm>
          <a:prstGeom prst="rect">
            <a:avLst/>
          </a:prstGeom>
          <a:noFill/>
          <a:ln w="9525">
            <a:noFill/>
            <a:miter lim="800000"/>
            <a:headEnd/>
            <a:tailEnd/>
          </a:ln>
          <a:effectLst/>
        </p:spPr>
      </p:pic>
      <p:pic>
        <p:nvPicPr>
          <p:cNvPr id="30738" name="Picture 18"/>
          <p:cNvPicPr>
            <a:picLocks noChangeAspect="1" noChangeArrowheads="1"/>
          </p:cNvPicPr>
          <p:nvPr/>
        </p:nvPicPr>
        <p:blipFill>
          <a:blip r:embed="rId17" cstate="print"/>
          <a:srcRect/>
          <a:stretch>
            <a:fillRect/>
          </a:stretch>
        </p:blipFill>
        <p:spPr bwMode="auto">
          <a:xfrm>
            <a:off x="4887659" y="5132590"/>
            <a:ext cx="1348838" cy="924814"/>
          </a:xfrm>
          <a:prstGeom prst="rect">
            <a:avLst/>
          </a:prstGeom>
          <a:noFill/>
          <a:ln w="9525">
            <a:noFill/>
            <a:miter lim="800000"/>
            <a:headEnd/>
            <a:tailEnd/>
          </a:ln>
          <a:effectLst/>
        </p:spPr>
      </p:pic>
      <p:pic>
        <p:nvPicPr>
          <p:cNvPr id="30739" name="Picture 19"/>
          <p:cNvPicPr>
            <a:picLocks noChangeAspect="1" noChangeArrowheads="1"/>
          </p:cNvPicPr>
          <p:nvPr/>
        </p:nvPicPr>
        <p:blipFill>
          <a:blip r:embed="rId18" cstate="print"/>
          <a:srcRect r="26693"/>
          <a:stretch>
            <a:fillRect/>
          </a:stretch>
        </p:blipFill>
        <p:spPr bwMode="auto">
          <a:xfrm>
            <a:off x="7615650" y="5124277"/>
            <a:ext cx="988798" cy="924814"/>
          </a:xfrm>
          <a:prstGeom prst="rect">
            <a:avLst/>
          </a:prstGeom>
          <a:noFill/>
          <a:ln w="9525">
            <a:noFill/>
            <a:miter lim="800000"/>
            <a:headEnd/>
            <a:tailEnd/>
          </a:ln>
          <a:effectLst/>
        </p:spPr>
      </p:pic>
      <p:pic>
        <p:nvPicPr>
          <p:cNvPr id="38" name="Picture 4"/>
          <p:cNvPicPr>
            <a:picLocks noChangeAspect="1" noChangeArrowheads="1"/>
          </p:cNvPicPr>
          <p:nvPr/>
        </p:nvPicPr>
        <p:blipFill>
          <a:blip r:embed="rId3" cstate="print"/>
          <a:srcRect l="73092" t="35693" b="40084"/>
          <a:stretch>
            <a:fillRect/>
          </a:stretch>
        </p:blipFill>
        <p:spPr bwMode="auto">
          <a:xfrm>
            <a:off x="8437572" y="5137150"/>
            <a:ext cx="466652" cy="288032"/>
          </a:xfrm>
          <a:prstGeom prst="rect">
            <a:avLst/>
          </a:prstGeom>
          <a:noFill/>
          <a:ln w="9525">
            <a:noFill/>
            <a:miter lim="800000"/>
            <a:headEnd/>
            <a:tailEnd/>
          </a:ln>
          <a:effectLst/>
        </p:spPr>
      </p:pic>
      <p:pic>
        <p:nvPicPr>
          <p:cNvPr id="30740" name="Picture 20"/>
          <p:cNvPicPr>
            <a:picLocks noChangeAspect="1" noChangeArrowheads="1"/>
          </p:cNvPicPr>
          <p:nvPr/>
        </p:nvPicPr>
        <p:blipFill>
          <a:blip r:embed="rId19" cstate="print"/>
          <a:srcRect/>
          <a:stretch>
            <a:fillRect/>
          </a:stretch>
        </p:blipFill>
        <p:spPr bwMode="auto">
          <a:xfrm>
            <a:off x="5904084" y="3228975"/>
            <a:ext cx="1348838" cy="924814"/>
          </a:xfrm>
          <a:prstGeom prst="rect">
            <a:avLst/>
          </a:prstGeom>
          <a:noFill/>
          <a:ln w="9525">
            <a:noFill/>
            <a:miter lim="800000"/>
            <a:headEnd/>
            <a:tailEnd/>
          </a:ln>
          <a:effectLst/>
        </p:spPr>
      </p:pic>
    </p:spTree>
    <p:extLst>
      <p:ext uri="{BB962C8B-B14F-4D97-AF65-F5344CB8AC3E}">
        <p14:creationId xmlns:p14="http://schemas.microsoft.com/office/powerpoint/2010/main" val="3966093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pic>
        <p:nvPicPr>
          <p:cNvPr id="21508" name="Picture 4"/>
          <p:cNvPicPr>
            <a:picLocks noChangeAspect="1" noChangeArrowheads="1"/>
          </p:cNvPicPr>
          <p:nvPr/>
        </p:nvPicPr>
        <p:blipFill>
          <a:blip r:embed="rId2" cstate="print"/>
          <a:srcRect/>
          <a:stretch>
            <a:fillRect/>
          </a:stretch>
        </p:blipFill>
        <p:spPr bwMode="auto">
          <a:xfrm>
            <a:off x="2339752" y="2694806"/>
            <a:ext cx="4526202" cy="2996952"/>
          </a:xfrm>
          <a:prstGeom prst="rect">
            <a:avLst/>
          </a:prstGeom>
          <a:noFill/>
          <a:ln w="9525">
            <a:noFill/>
            <a:miter lim="800000"/>
            <a:headEnd/>
            <a:tailEnd/>
          </a:ln>
          <a:effectLst/>
        </p:spPr>
      </p:pic>
      <p:pic>
        <p:nvPicPr>
          <p:cNvPr id="21513" name="Picture 9"/>
          <p:cNvPicPr>
            <a:picLocks noChangeAspect="1" noChangeArrowheads="1"/>
          </p:cNvPicPr>
          <p:nvPr/>
        </p:nvPicPr>
        <p:blipFill>
          <a:blip r:embed="rId3" cstate="print"/>
          <a:srcRect/>
          <a:stretch>
            <a:fillRect/>
          </a:stretch>
        </p:blipFill>
        <p:spPr bwMode="auto">
          <a:xfrm>
            <a:off x="306902" y="4567014"/>
            <a:ext cx="1524000" cy="1238250"/>
          </a:xfrm>
          <a:prstGeom prst="rect">
            <a:avLst/>
          </a:prstGeom>
          <a:noFill/>
          <a:ln w="9525">
            <a:solidFill>
              <a:srgbClr val="FF0000"/>
            </a:solidFill>
            <a:miter lim="800000"/>
            <a:headEnd/>
            <a:tailEnd/>
          </a:ln>
          <a:effectLst/>
        </p:spPr>
      </p:pic>
      <p:cxnSp>
        <p:nvCxnSpPr>
          <p:cNvPr id="12" name="11 Conector recto de flecha"/>
          <p:cNvCxnSpPr/>
          <p:nvPr/>
        </p:nvCxnSpPr>
        <p:spPr>
          <a:xfrm flipH="1">
            <a:off x="1853738" y="4643499"/>
            <a:ext cx="2061557" cy="4655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515" name="Picture 11" descr="Resultado de imagen de Centre for Environmental Monitoring, National Institute of Public Health and the Environment (RIVM)"/>
          <p:cNvPicPr>
            <a:picLocks noChangeAspect="1" noChangeArrowheads="1"/>
          </p:cNvPicPr>
          <p:nvPr/>
        </p:nvPicPr>
        <p:blipFill>
          <a:blip r:embed="rId4" cstate="print"/>
          <a:srcRect/>
          <a:stretch>
            <a:fillRect/>
          </a:stretch>
        </p:blipFill>
        <p:spPr bwMode="auto">
          <a:xfrm>
            <a:off x="4283968" y="1631312"/>
            <a:ext cx="2137168" cy="813076"/>
          </a:xfrm>
          <a:prstGeom prst="rect">
            <a:avLst/>
          </a:prstGeom>
          <a:noFill/>
          <a:ln>
            <a:solidFill>
              <a:srgbClr val="FF0000"/>
            </a:solidFill>
          </a:ln>
        </p:spPr>
      </p:pic>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cxnSp>
        <p:nvCxnSpPr>
          <p:cNvPr id="15" name="14 Conector recto de flecha"/>
          <p:cNvCxnSpPr/>
          <p:nvPr/>
        </p:nvCxnSpPr>
        <p:spPr>
          <a:xfrm flipV="1">
            <a:off x="4646817" y="2445530"/>
            <a:ext cx="216024" cy="360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517" name="Picture 13" descr="Resultado de imagen de National Institute for Industrial Environment and Risks (INERIS), Verneuil-en-Halatte"/>
          <p:cNvPicPr>
            <a:picLocks noChangeAspect="1" noChangeArrowheads="1"/>
          </p:cNvPicPr>
          <p:nvPr/>
        </p:nvPicPr>
        <p:blipFill>
          <a:blip r:embed="rId5" cstate="print"/>
          <a:srcRect/>
          <a:stretch>
            <a:fillRect/>
          </a:stretch>
        </p:blipFill>
        <p:spPr bwMode="auto">
          <a:xfrm>
            <a:off x="251520" y="1784889"/>
            <a:ext cx="1835696" cy="1034829"/>
          </a:xfrm>
          <a:prstGeom prst="rect">
            <a:avLst/>
          </a:prstGeom>
          <a:noFill/>
          <a:ln>
            <a:solidFill>
              <a:srgbClr val="FF0000"/>
            </a:solidFill>
          </a:ln>
        </p:spPr>
      </p:pic>
      <p:cxnSp>
        <p:nvCxnSpPr>
          <p:cNvPr id="18" name="17 Conector recto de flecha"/>
          <p:cNvCxnSpPr/>
          <p:nvPr/>
        </p:nvCxnSpPr>
        <p:spPr>
          <a:xfrm flipH="1" flipV="1">
            <a:off x="2094807" y="2457252"/>
            <a:ext cx="1998076" cy="8773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519" name="Picture 15" descr="Resultado de imagen de Empa, Swiss Federal Laboratories for Materials Science and Technology"/>
          <p:cNvPicPr>
            <a:picLocks noChangeAspect="1" noChangeArrowheads="1"/>
          </p:cNvPicPr>
          <p:nvPr/>
        </p:nvPicPr>
        <p:blipFill>
          <a:blip r:embed="rId6" cstate="print"/>
          <a:srcRect/>
          <a:stretch>
            <a:fillRect/>
          </a:stretch>
        </p:blipFill>
        <p:spPr bwMode="auto">
          <a:xfrm>
            <a:off x="7042402" y="4780229"/>
            <a:ext cx="1852886" cy="703285"/>
          </a:xfrm>
          <a:prstGeom prst="rect">
            <a:avLst/>
          </a:prstGeom>
          <a:noFill/>
          <a:ln>
            <a:solidFill>
              <a:srgbClr val="FF0000"/>
            </a:solidFill>
          </a:ln>
        </p:spPr>
      </p:pic>
      <p:cxnSp>
        <p:nvCxnSpPr>
          <p:cNvPr id="21" name="20 Conector recto de flecha"/>
          <p:cNvCxnSpPr/>
          <p:nvPr/>
        </p:nvCxnSpPr>
        <p:spPr>
          <a:xfrm>
            <a:off x="5292080" y="3846934"/>
            <a:ext cx="1728192" cy="12961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524" name="Picture 20" descr="D:\Usuari\Desktop\descarga.jpg"/>
          <p:cNvPicPr>
            <a:picLocks noChangeAspect="1" noChangeArrowheads="1"/>
          </p:cNvPicPr>
          <p:nvPr/>
        </p:nvPicPr>
        <p:blipFill>
          <a:blip r:embed="rId7" cstate="print"/>
          <a:srcRect/>
          <a:stretch>
            <a:fillRect/>
          </a:stretch>
        </p:blipFill>
        <p:spPr bwMode="auto">
          <a:xfrm>
            <a:off x="140756" y="2865009"/>
            <a:ext cx="2051720" cy="765901"/>
          </a:xfrm>
          <a:prstGeom prst="rect">
            <a:avLst/>
          </a:prstGeom>
          <a:noFill/>
          <a:ln>
            <a:solidFill>
              <a:srgbClr val="FF0000"/>
            </a:solidFill>
          </a:ln>
        </p:spPr>
      </p:pic>
      <p:pic>
        <p:nvPicPr>
          <p:cNvPr id="21525" name="Picture 21"/>
          <p:cNvPicPr>
            <a:picLocks noChangeAspect="1" noChangeArrowheads="1"/>
          </p:cNvPicPr>
          <p:nvPr/>
        </p:nvPicPr>
        <p:blipFill>
          <a:blip r:embed="rId8" cstate="print"/>
          <a:srcRect/>
          <a:stretch>
            <a:fillRect/>
          </a:stretch>
        </p:blipFill>
        <p:spPr bwMode="auto">
          <a:xfrm>
            <a:off x="7092280" y="2550790"/>
            <a:ext cx="1715394" cy="857697"/>
          </a:xfrm>
          <a:prstGeom prst="rect">
            <a:avLst/>
          </a:prstGeom>
          <a:noFill/>
          <a:ln w="9525">
            <a:solidFill>
              <a:srgbClr val="FF0000"/>
            </a:solidFill>
            <a:miter lim="800000"/>
            <a:headEnd/>
            <a:tailEnd/>
          </a:ln>
          <a:effectLst/>
        </p:spPr>
      </p:pic>
      <p:cxnSp>
        <p:nvCxnSpPr>
          <p:cNvPr id="29" name="28 Conector recto de flecha"/>
          <p:cNvCxnSpPr/>
          <p:nvPr/>
        </p:nvCxnSpPr>
        <p:spPr>
          <a:xfrm flipV="1">
            <a:off x="5707502" y="2922765"/>
            <a:ext cx="1350003" cy="20408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755576" y="1462654"/>
            <a:ext cx="811504" cy="369332"/>
          </a:xfrm>
          <a:prstGeom prst="rect">
            <a:avLst/>
          </a:prstGeom>
          <a:noFill/>
        </p:spPr>
        <p:txBody>
          <a:bodyPr wrap="none" rtlCol="0">
            <a:spAutoFit/>
          </a:bodyPr>
          <a:lstStyle/>
          <a:p>
            <a:r>
              <a:rPr lang="es-ES" b="1" dirty="0" smtClean="0">
                <a:solidFill>
                  <a:srgbClr val="FF0000"/>
                </a:solidFill>
              </a:rPr>
              <a:t>France</a:t>
            </a:r>
            <a:endParaRPr lang="es-ES" b="1" dirty="0">
              <a:solidFill>
                <a:srgbClr val="FF0000"/>
              </a:solidFill>
            </a:endParaRPr>
          </a:p>
        </p:txBody>
      </p:sp>
      <p:sp>
        <p:nvSpPr>
          <p:cNvPr id="32" name="31 CuadroTexto"/>
          <p:cNvSpPr txBox="1"/>
          <p:nvPr/>
        </p:nvSpPr>
        <p:spPr>
          <a:xfrm>
            <a:off x="4510026" y="1285386"/>
            <a:ext cx="1765227" cy="369332"/>
          </a:xfrm>
          <a:prstGeom prst="rect">
            <a:avLst/>
          </a:prstGeom>
          <a:noFill/>
        </p:spPr>
        <p:txBody>
          <a:bodyPr wrap="none" rtlCol="0">
            <a:spAutoFit/>
          </a:bodyPr>
          <a:lstStyle/>
          <a:p>
            <a:r>
              <a:rPr lang="es-ES" b="1" dirty="0" err="1" smtClean="0">
                <a:solidFill>
                  <a:srgbClr val="FF0000"/>
                </a:solidFill>
              </a:rPr>
              <a:t>The</a:t>
            </a:r>
            <a:r>
              <a:rPr lang="es-ES" b="1" dirty="0" smtClean="0">
                <a:solidFill>
                  <a:srgbClr val="FF0000"/>
                </a:solidFill>
              </a:rPr>
              <a:t> </a:t>
            </a:r>
            <a:r>
              <a:rPr lang="es-ES" b="1" dirty="0" err="1" smtClean="0">
                <a:solidFill>
                  <a:srgbClr val="FF0000"/>
                </a:solidFill>
              </a:rPr>
              <a:t>Netherlands</a:t>
            </a:r>
            <a:endParaRPr lang="es-ES" b="1" dirty="0">
              <a:solidFill>
                <a:srgbClr val="FF0000"/>
              </a:solidFill>
            </a:endParaRPr>
          </a:p>
        </p:txBody>
      </p:sp>
      <p:sp>
        <p:nvSpPr>
          <p:cNvPr id="33" name="32 CuadroTexto"/>
          <p:cNvSpPr txBox="1"/>
          <p:nvPr/>
        </p:nvSpPr>
        <p:spPr>
          <a:xfrm>
            <a:off x="7376549" y="2221490"/>
            <a:ext cx="1058944" cy="369332"/>
          </a:xfrm>
          <a:prstGeom prst="rect">
            <a:avLst/>
          </a:prstGeom>
          <a:noFill/>
        </p:spPr>
        <p:txBody>
          <a:bodyPr wrap="none" rtlCol="0">
            <a:spAutoFit/>
          </a:bodyPr>
          <a:lstStyle/>
          <a:p>
            <a:r>
              <a:rPr lang="es-ES" b="1" dirty="0" err="1" smtClean="0">
                <a:solidFill>
                  <a:srgbClr val="FF0000"/>
                </a:solidFill>
              </a:rPr>
              <a:t>Germany</a:t>
            </a:r>
            <a:endParaRPr lang="es-ES" b="1" dirty="0">
              <a:solidFill>
                <a:srgbClr val="FF0000"/>
              </a:solidFill>
            </a:endParaRPr>
          </a:p>
        </p:txBody>
      </p:sp>
      <p:sp>
        <p:nvSpPr>
          <p:cNvPr id="34" name="33 CuadroTexto"/>
          <p:cNvSpPr txBox="1"/>
          <p:nvPr/>
        </p:nvSpPr>
        <p:spPr>
          <a:xfrm>
            <a:off x="7304092" y="4437112"/>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
        <p:nvSpPr>
          <p:cNvPr id="35" name="34 CuadroTexto"/>
          <p:cNvSpPr txBox="1"/>
          <p:nvPr/>
        </p:nvSpPr>
        <p:spPr>
          <a:xfrm>
            <a:off x="693197" y="4225613"/>
            <a:ext cx="710451" cy="369332"/>
          </a:xfrm>
          <a:prstGeom prst="rect">
            <a:avLst/>
          </a:prstGeom>
          <a:noFill/>
        </p:spPr>
        <p:txBody>
          <a:bodyPr wrap="none" rtlCol="0">
            <a:spAutoFit/>
          </a:bodyPr>
          <a:lstStyle/>
          <a:p>
            <a:r>
              <a:rPr lang="es-ES" b="1" dirty="0" err="1" smtClean="0">
                <a:solidFill>
                  <a:srgbClr val="FF0000"/>
                </a:solidFill>
              </a:rPr>
              <a:t>Spain</a:t>
            </a:r>
            <a:endParaRPr lang="es-ES" b="1" dirty="0">
              <a:solidFill>
                <a:srgbClr val="FF0000"/>
              </a:solidFill>
            </a:endParaRPr>
          </a:p>
        </p:txBody>
      </p:sp>
      <p:sp>
        <p:nvSpPr>
          <p:cNvPr id="36" name="35 Rectángulo"/>
          <p:cNvSpPr/>
          <p:nvPr/>
        </p:nvSpPr>
        <p:spPr>
          <a:xfrm>
            <a:off x="268146" y="4628197"/>
            <a:ext cx="1612941" cy="307777"/>
          </a:xfrm>
          <a:prstGeom prst="rect">
            <a:avLst/>
          </a:prstGeom>
          <a:ln>
            <a:solidFill>
              <a:srgbClr val="FF0000"/>
            </a:solidFill>
          </a:ln>
        </p:spPr>
        <p:txBody>
          <a:bodyPr wrap="none">
            <a:spAutoFit/>
          </a:bodyPr>
          <a:lstStyle/>
          <a:p>
            <a:pPr algn="ctr"/>
            <a:r>
              <a:rPr lang="en-US" sz="1400" b="1" dirty="0"/>
              <a:t>PM</a:t>
            </a:r>
            <a:r>
              <a:rPr lang="en-US" sz="1400" b="1" baseline="-25000" dirty="0"/>
              <a:t>10</a:t>
            </a:r>
            <a:r>
              <a:rPr lang="en-US" sz="1400" b="1" dirty="0"/>
              <a:t> </a:t>
            </a:r>
            <a:r>
              <a:rPr lang="en-US" sz="1400" b="1" dirty="0" smtClean="0"/>
              <a:t>(2010 – 2014)</a:t>
            </a:r>
          </a:p>
        </p:txBody>
      </p:sp>
      <p:sp>
        <p:nvSpPr>
          <p:cNvPr id="37" name="36 Rectángulo"/>
          <p:cNvSpPr/>
          <p:nvPr/>
        </p:nvSpPr>
        <p:spPr>
          <a:xfrm>
            <a:off x="7164288" y="4797152"/>
            <a:ext cx="1612942" cy="307777"/>
          </a:xfrm>
          <a:prstGeom prst="rect">
            <a:avLst/>
          </a:prstGeom>
          <a:ln>
            <a:solidFill>
              <a:srgbClr val="FF0000"/>
            </a:solidFill>
          </a:ln>
        </p:spPr>
        <p:txBody>
          <a:bodyPr wrap="none">
            <a:spAutoFit/>
          </a:bodyPr>
          <a:lstStyle/>
          <a:p>
            <a:pPr algn="ctr"/>
            <a:r>
              <a:rPr lang="en-US" sz="1400" b="1" dirty="0"/>
              <a:t>PM</a:t>
            </a:r>
            <a:r>
              <a:rPr lang="en-US" sz="1400" b="1" baseline="-25000" dirty="0"/>
              <a:t>10</a:t>
            </a:r>
            <a:r>
              <a:rPr lang="en-US" sz="1400" b="1" dirty="0"/>
              <a:t> </a:t>
            </a:r>
            <a:r>
              <a:rPr lang="en-US" sz="1400" b="1" dirty="0" smtClean="0"/>
              <a:t>(2008 – 2009)</a:t>
            </a:r>
          </a:p>
        </p:txBody>
      </p:sp>
      <p:sp>
        <p:nvSpPr>
          <p:cNvPr id="38" name="37 Rectángulo"/>
          <p:cNvSpPr/>
          <p:nvPr/>
        </p:nvSpPr>
        <p:spPr>
          <a:xfrm>
            <a:off x="4596939" y="1628800"/>
            <a:ext cx="1645002" cy="307777"/>
          </a:xfrm>
          <a:prstGeom prst="rect">
            <a:avLst/>
          </a:prstGeom>
          <a:ln>
            <a:solidFill>
              <a:srgbClr val="FF0000"/>
            </a:solidFill>
          </a:ln>
        </p:spPr>
        <p:txBody>
          <a:bodyPr wrap="none">
            <a:spAutoFit/>
          </a:bodyPr>
          <a:lstStyle/>
          <a:p>
            <a:pPr algn="ctr"/>
            <a:r>
              <a:rPr lang="en-US" sz="1400" b="1" dirty="0" smtClean="0"/>
              <a:t>PM</a:t>
            </a:r>
            <a:r>
              <a:rPr lang="en-US" sz="1400" b="1" baseline="-25000" dirty="0" smtClean="0"/>
              <a:t>2.5</a:t>
            </a:r>
            <a:r>
              <a:rPr lang="en-US" sz="1400" b="1" dirty="0" smtClean="0"/>
              <a:t> (2007 – 2008)</a:t>
            </a:r>
          </a:p>
        </p:txBody>
      </p:sp>
      <p:sp>
        <p:nvSpPr>
          <p:cNvPr id="39" name="38 Rectángulo"/>
          <p:cNvSpPr/>
          <p:nvPr/>
        </p:nvSpPr>
        <p:spPr>
          <a:xfrm>
            <a:off x="7141562" y="2573217"/>
            <a:ext cx="1612942" cy="307777"/>
          </a:xfrm>
          <a:prstGeom prst="rect">
            <a:avLst/>
          </a:prstGeom>
          <a:ln>
            <a:solidFill>
              <a:srgbClr val="FF0000"/>
            </a:solidFill>
          </a:ln>
        </p:spPr>
        <p:txBody>
          <a:bodyPr wrap="none">
            <a:spAutoFit/>
          </a:bodyPr>
          <a:lstStyle/>
          <a:p>
            <a:pPr algn="ctr"/>
            <a:r>
              <a:rPr lang="en-US" sz="1400" b="1" dirty="0" smtClean="0"/>
              <a:t>PM</a:t>
            </a:r>
            <a:r>
              <a:rPr lang="en-US" sz="1400" b="1" baseline="-25000" dirty="0" smtClean="0"/>
              <a:t>10</a:t>
            </a:r>
            <a:r>
              <a:rPr lang="en-US" sz="1400" b="1" dirty="0" smtClean="0"/>
              <a:t> (2013 – 2015)</a:t>
            </a:r>
          </a:p>
        </p:txBody>
      </p:sp>
      <p:sp>
        <p:nvSpPr>
          <p:cNvPr id="40" name="39 Rectángulo"/>
          <p:cNvSpPr/>
          <p:nvPr/>
        </p:nvSpPr>
        <p:spPr>
          <a:xfrm>
            <a:off x="323528" y="1844824"/>
            <a:ext cx="1612942" cy="307777"/>
          </a:xfrm>
          <a:prstGeom prst="rect">
            <a:avLst/>
          </a:prstGeom>
          <a:ln>
            <a:solidFill>
              <a:srgbClr val="FF0000"/>
            </a:solidFill>
          </a:ln>
        </p:spPr>
        <p:txBody>
          <a:bodyPr wrap="none">
            <a:spAutoFit/>
          </a:bodyPr>
          <a:lstStyle/>
          <a:p>
            <a:pPr algn="ctr"/>
            <a:r>
              <a:rPr lang="en-US" sz="1400" b="1" dirty="0" smtClean="0"/>
              <a:t>PM</a:t>
            </a:r>
            <a:r>
              <a:rPr lang="en-US" sz="1400" b="1" baseline="-25000" dirty="0" smtClean="0"/>
              <a:t>10</a:t>
            </a:r>
            <a:r>
              <a:rPr lang="en-US" sz="1400" b="1" dirty="0" smtClean="0"/>
              <a:t> (2013 – 2014)</a:t>
            </a:r>
          </a:p>
        </p:txBody>
      </p:sp>
      <p:pic>
        <p:nvPicPr>
          <p:cNvPr id="41" name="Picture 2"/>
          <p:cNvPicPr>
            <a:picLocks noChangeAspect="1" noChangeArrowheads="1"/>
          </p:cNvPicPr>
          <p:nvPr/>
        </p:nvPicPr>
        <p:blipFill>
          <a:blip r:embed="rId9" cstate="print"/>
          <a:srcRect/>
          <a:stretch>
            <a:fillRect/>
          </a:stretch>
        </p:blipFill>
        <p:spPr bwMode="auto">
          <a:xfrm>
            <a:off x="2278866" y="2611973"/>
            <a:ext cx="4620477" cy="3096344"/>
          </a:xfrm>
          <a:prstGeom prst="rect">
            <a:avLst/>
          </a:prstGeom>
          <a:solidFill>
            <a:schemeClr val="bg1"/>
          </a:solidFill>
          <a:ln w="9525">
            <a:noFill/>
            <a:miter lim="800000"/>
            <a:headEnd/>
            <a:tailEnd/>
          </a:ln>
          <a:effectLst/>
        </p:spPr>
      </p:pic>
      <p:sp>
        <p:nvSpPr>
          <p:cNvPr id="43" name="42 Rectángulo"/>
          <p:cNvSpPr/>
          <p:nvPr/>
        </p:nvSpPr>
        <p:spPr>
          <a:xfrm>
            <a:off x="2483768" y="5661248"/>
            <a:ext cx="4406656" cy="369332"/>
          </a:xfrm>
          <a:prstGeom prst="rect">
            <a:avLst/>
          </a:prstGeom>
        </p:spPr>
        <p:txBody>
          <a:bodyPr wrap="none">
            <a:spAutoFit/>
          </a:bodyPr>
          <a:lstStyle/>
          <a:p>
            <a:r>
              <a:rPr lang="en-US" b="1" dirty="0" smtClean="0">
                <a:solidFill>
                  <a:srgbClr val="0070C0"/>
                </a:solidFill>
              </a:rPr>
              <a:t>Positive Matrix Factorization (EPA PMF v5.0)</a:t>
            </a:r>
            <a:endParaRPr lang="es-ES" dirty="0"/>
          </a:p>
        </p:txBody>
      </p:sp>
      <p:sp>
        <p:nvSpPr>
          <p:cNvPr id="44" name="43 Elipse"/>
          <p:cNvSpPr/>
          <p:nvPr/>
        </p:nvSpPr>
        <p:spPr>
          <a:xfrm>
            <a:off x="4139952" y="2708920"/>
            <a:ext cx="100811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Elipse"/>
          <p:cNvSpPr/>
          <p:nvPr/>
        </p:nvSpPr>
        <p:spPr>
          <a:xfrm>
            <a:off x="5042804" y="2780928"/>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Elipse"/>
          <p:cNvSpPr/>
          <p:nvPr/>
        </p:nvSpPr>
        <p:spPr>
          <a:xfrm>
            <a:off x="4029188" y="3149281"/>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a:off x="4499992" y="3501008"/>
            <a:ext cx="86409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Elipse"/>
          <p:cNvSpPr/>
          <p:nvPr/>
        </p:nvSpPr>
        <p:spPr>
          <a:xfrm>
            <a:off x="3851920" y="4365104"/>
            <a:ext cx="86409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CuadroTexto"/>
          <p:cNvSpPr txBox="1"/>
          <p:nvPr/>
        </p:nvSpPr>
        <p:spPr>
          <a:xfrm>
            <a:off x="3851920" y="6021288"/>
            <a:ext cx="1597297" cy="369332"/>
          </a:xfrm>
          <a:prstGeom prst="rect">
            <a:avLst/>
          </a:prstGeom>
          <a:noFill/>
        </p:spPr>
        <p:txBody>
          <a:bodyPr wrap="none" rtlCol="0">
            <a:spAutoFit/>
          </a:bodyPr>
          <a:lstStyle/>
          <a:p>
            <a:r>
              <a:rPr lang="es-ES" b="1" dirty="0" err="1" smtClean="0">
                <a:solidFill>
                  <a:srgbClr val="FF0000"/>
                </a:solidFill>
              </a:rPr>
              <a:t>Multi-site</a:t>
            </a:r>
            <a:r>
              <a:rPr lang="es-ES" b="1" dirty="0" smtClean="0">
                <a:solidFill>
                  <a:srgbClr val="FF0000"/>
                </a:solidFill>
              </a:rPr>
              <a:t> PMF</a:t>
            </a:r>
            <a:endParaRPr lang="es-E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513"/>
                                        </p:tgtEl>
                                      </p:cBhvr>
                                    </p:animEffect>
                                    <p:set>
                                      <p:cBhvr>
                                        <p:cTn id="7" dur="1" fill="hold">
                                          <p:stCondLst>
                                            <p:cond delay="499"/>
                                          </p:stCondLst>
                                        </p:cTn>
                                        <p:tgtEl>
                                          <p:spTgt spid="215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517"/>
                                        </p:tgtEl>
                                      </p:cBhvr>
                                    </p:animEffect>
                                    <p:set>
                                      <p:cBhvr>
                                        <p:cTn id="10" dur="1" fill="hold">
                                          <p:stCondLst>
                                            <p:cond delay="499"/>
                                          </p:stCondLst>
                                        </p:cTn>
                                        <p:tgtEl>
                                          <p:spTgt spid="215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524"/>
                                        </p:tgtEl>
                                      </p:cBhvr>
                                    </p:animEffect>
                                    <p:set>
                                      <p:cBhvr>
                                        <p:cTn id="13" dur="1" fill="hold">
                                          <p:stCondLst>
                                            <p:cond delay="499"/>
                                          </p:stCondLst>
                                        </p:cTn>
                                        <p:tgtEl>
                                          <p:spTgt spid="2152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1515"/>
                                        </p:tgtEl>
                                      </p:cBhvr>
                                    </p:animEffect>
                                    <p:set>
                                      <p:cBhvr>
                                        <p:cTn id="16" dur="1" fill="hold">
                                          <p:stCondLst>
                                            <p:cond delay="499"/>
                                          </p:stCondLst>
                                        </p:cTn>
                                        <p:tgtEl>
                                          <p:spTgt spid="215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1525"/>
                                        </p:tgtEl>
                                      </p:cBhvr>
                                    </p:animEffect>
                                    <p:set>
                                      <p:cBhvr>
                                        <p:cTn id="19" dur="1" fill="hold">
                                          <p:stCondLst>
                                            <p:cond delay="499"/>
                                          </p:stCondLst>
                                        </p:cTn>
                                        <p:tgtEl>
                                          <p:spTgt spid="2152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1519"/>
                                        </p:tgtEl>
                                      </p:cBhvr>
                                    </p:animEffect>
                                    <p:set>
                                      <p:cBhvr>
                                        <p:cTn id="22" dur="1" fill="hold">
                                          <p:stCondLst>
                                            <p:cond delay="499"/>
                                          </p:stCondLst>
                                        </p:cTn>
                                        <p:tgtEl>
                                          <p:spTgt spid="2151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1508"/>
                                        </p:tgtEl>
                                      </p:cBhvr>
                                    </p:animEffect>
                                    <p:set>
                                      <p:cBhvr>
                                        <p:cTn id="45" dur="1" fill="hold">
                                          <p:stCondLst>
                                            <p:cond delay="499"/>
                                          </p:stCondLst>
                                        </p:cTn>
                                        <p:tgtEl>
                                          <p:spTgt spid="2150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21508"/>
                                        </p:tgtEl>
                                        <p:attrNameLst>
                                          <p:attrName>style.visibility</p:attrName>
                                        </p:attrNameLst>
                                      </p:cBhvr>
                                      <p:to>
                                        <p:strVal val="visible"/>
                                      </p:to>
                                    </p:set>
                                    <p:animEffect transition="in" filter="fade">
                                      <p:cBhvr>
                                        <p:cTn id="71" dur="500"/>
                                        <p:tgtEl>
                                          <p:spTgt spid="21508"/>
                                        </p:tgtEl>
                                      </p:cBhvr>
                                    </p:animEffect>
                                  </p:childTnLst>
                                </p:cTn>
                              </p:par>
                              <p:par>
                                <p:cTn id="72" presetID="10" presetClass="entr" presetSubtype="0"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par>
                                <p:cTn id="75" presetID="10" presetClass="entr" presetSubtype="0"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500"/>
                                        <p:tgtEl>
                                          <p:spTgt spid="12"/>
                                        </p:tgtEl>
                                      </p:cBhvr>
                                    </p:animEffect>
                                  </p:child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500"/>
                                        <p:tgtEl>
                                          <p:spTgt spid="4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p:bldP spid="44" grpId="0" animBg="1"/>
      <p:bldP spid="45" grpId="0" animBg="1"/>
      <p:bldP spid="46" grpId="0" animBg="1"/>
      <p:bldP spid="47" grpId="0" animBg="1"/>
      <p:bldP spid="48" grpId="0" animBg="1"/>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sp>
        <p:nvSpPr>
          <p:cNvPr id="42" name="41 CuadroTexto"/>
          <p:cNvSpPr txBox="1"/>
          <p:nvPr/>
        </p:nvSpPr>
        <p:spPr>
          <a:xfrm>
            <a:off x="0" y="1628800"/>
            <a:ext cx="9144000" cy="2031325"/>
          </a:xfrm>
          <a:prstGeom prst="rect">
            <a:avLst/>
          </a:prstGeom>
          <a:noFill/>
        </p:spPr>
        <p:txBody>
          <a:bodyPr wrap="square" rtlCol="0">
            <a:spAutoFit/>
          </a:bodyPr>
          <a:lstStyle/>
          <a:p>
            <a:pPr algn="just"/>
            <a:r>
              <a:rPr lang="en-US" dirty="0" smtClean="0"/>
              <a:t>	a) Application of the </a:t>
            </a:r>
            <a:r>
              <a:rPr lang="en-US" b="1" dirty="0" smtClean="0">
                <a:solidFill>
                  <a:srgbClr val="0070C0"/>
                </a:solidFill>
              </a:rPr>
              <a:t>Positive Matrix Factorization (EPA PMF v5.0)</a:t>
            </a:r>
            <a:r>
              <a:rPr lang="en-US" dirty="0" smtClean="0"/>
              <a:t> to the PM chemical 	    </a:t>
            </a:r>
            <a:r>
              <a:rPr lang="en-US" dirty="0" err="1" smtClean="0"/>
              <a:t>speciated</a:t>
            </a:r>
            <a:r>
              <a:rPr lang="en-US" dirty="0" smtClean="0"/>
              <a:t> data collected at urban/traffic and regional/remote supersites in order to 	    identify the main sources of pollutants at all available sites and to calculate their 	    contributions to the measured PM mass concentrations.</a:t>
            </a:r>
          </a:p>
          <a:p>
            <a:pPr algn="just"/>
            <a:endParaRPr lang="en-US" dirty="0" smtClean="0"/>
          </a:p>
          <a:p>
            <a:pPr algn="just"/>
            <a:endParaRPr lang="en-US" dirty="0" smtClean="0"/>
          </a:p>
          <a:p>
            <a:pPr algn="ctr"/>
            <a:r>
              <a:rPr lang="en-US" b="1" u="sng" dirty="0" smtClean="0">
                <a:solidFill>
                  <a:srgbClr val="FF0000"/>
                </a:solidFill>
              </a:rPr>
              <a:t>MULTI-SITE PMF</a:t>
            </a:r>
          </a:p>
        </p:txBody>
      </p:sp>
      <p:pic>
        <p:nvPicPr>
          <p:cNvPr id="50" name="Picture 11"/>
          <p:cNvPicPr>
            <a:picLocks noChangeAspect="1" noChangeArrowheads="1"/>
          </p:cNvPicPr>
          <p:nvPr/>
        </p:nvPicPr>
        <p:blipFill>
          <a:blip r:embed="rId2" cstate="print"/>
          <a:srcRect/>
          <a:stretch>
            <a:fillRect/>
          </a:stretch>
        </p:blipFill>
        <p:spPr bwMode="auto">
          <a:xfrm>
            <a:off x="323528" y="3697287"/>
            <a:ext cx="8353425" cy="2447925"/>
          </a:xfrm>
          <a:prstGeom prst="rect">
            <a:avLst/>
          </a:prstGeom>
          <a:noFill/>
          <a:ln w="9525">
            <a:solidFill>
              <a:srgbClr val="FF0000"/>
            </a:solidFill>
            <a:miter lim="800000"/>
            <a:headEnd/>
            <a:tailEnd/>
          </a:ln>
          <a:effectLst/>
        </p:spPr>
      </p:pic>
      <p:sp>
        <p:nvSpPr>
          <p:cNvPr id="51" name="50 CuadroTexto"/>
          <p:cNvSpPr txBox="1"/>
          <p:nvPr/>
        </p:nvSpPr>
        <p:spPr>
          <a:xfrm>
            <a:off x="7020272" y="6098490"/>
            <a:ext cx="1719189" cy="307777"/>
          </a:xfrm>
          <a:prstGeom prst="rect">
            <a:avLst/>
          </a:prstGeom>
          <a:noFill/>
        </p:spPr>
        <p:txBody>
          <a:bodyPr wrap="none" rtlCol="0">
            <a:spAutoFit/>
          </a:bodyPr>
          <a:lstStyle/>
          <a:p>
            <a:r>
              <a:rPr lang="es-ES" sz="1400" i="1" dirty="0" err="1" smtClean="0"/>
              <a:t>Sofowote</a:t>
            </a:r>
            <a:r>
              <a:rPr lang="es-ES" sz="1400" i="1" dirty="0" smtClean="0"/>
              <a:t> et al., 2015</a:t>
            </a:r>
            <a:endParaRPr lang="es-ES" sz="1400" i="1" dirty="0"/>
          </a:p>
        </p:txBody>
      </p:sp>
      <p:sp>
        <p:nvSpPr>
          <p:cNvPr id="7" name="33 CuadroTexto"/>
          <p:cNvSpPr txBox="1"/>
          <p:nvPr/>
        </p:nvSpPr>
        <p:spPr>
          <a:xfrm>
            <a:off x="7731507" y="4273846"/>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Tree>
    <p:extLst>
      <p:ext uri="{BB962C8B-B14F-4D97-AF65-F5344CB8AC3E}">
        <p14:creationId xmlns:p14="http://schemas.microsoft.com/office/powerpoint/2010/main" val="368224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xit" presetSubtype="0" fill="hold" grpId="2" nodeType="with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1" presetClass="entr" presetSubtype="0" fill="hold" grpId="3"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7" grpId="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pic>
        <p:nvPicPr>
          <p:cNvPr id="21508" name="Picture 4"/>
          <p:cNvPicPr>
            <a:picLocks noChangeAspect="1" noChangeArrowheads="1"/>
          </p:cNvPicPr>
          <p:nvPr/>
        </p:nvPicPr>
        <p:blipFill>
          <a:blip r:embed="rId2" cstate="print"/>
          <a:srcRect/>
          <a:stretch>
            <a:fillRect/>
          </a:stretch>
        </p:blipFill>
        <p:spPr bwMode="auto">
          <a:xfrm>
            <a:off x="2339752" y="2694806"/>
            <a:ext cx="4526202" cy="2996952"/>
          </a:xfrm>
          <a:prstGeom prst="rect">
            <a:avLst/>
          </a:prstGeom>
          <a:noFill/>
          <a:ln w="9525">
            <a:noFill/>
            <a:miter lim="800000"/>
            <a:headEnd/>
            <a:tailEnd/>
          </a:ln>
          <a:effectLst/>
        </p:spPr>
      </p:pic>
      <p:cxnSp>
        <p:nvCxnSpPr>
          <p:cNvPr id="12" name="11 Conector recto de flecha"/>
          <p:cNvCxnSpPr/>
          <p:nvPr/>
        </p:nvCxnSpPr>
        <p:spPr>
          <a:xfrm flipH="1" flipV="1">
            <a:off x="2123728" y="4509120"/>
            <a:ext cx="1791568" cy="1343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cxnSp>
        <p:nvCxnSpPr>
          <p:cNvPr id="15" name="14 Conector recto de flecha"/>
          <p:cNvCxnSpPr/>
          <p:nvPr/>
        </p:nvCxnSpPr>
        <p:spPr>
          <a:xfrm flipV="1">
            <a:off x="4646817" y="2420888"/>
            <a:ext cx="141207" cy="38468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H="1" flipV="1">
            <a:off x="2339752" y="2420888"/>
            <a:ext cx="1753131" cy="9136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5292080" y="3846934"/>
            <a:ext cx="1656184" cy="10942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flipV="1">
            <a:off x="5707502" y="2420888"/>
            <a:ext cx="1096746" cy="7059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755576" y="1462654"/>
            <a:ext cx="811504" cy="369332"/>
          </a:xfrm>
          <a:prstGeom prst="rect">
            <a:avLst/>
          </a:prstGeom>
          <a:noFill/>
        </p:spPr>
        <p:txBody>
          <a:bodyPr wrap="none" rtlCol="0">
            <a:spAutoFit/>
          </a:bodyPr>
          <a:lstStyle/>
          <a:p>
            <a:r>
              <a:rPr lang="es-ES" b="1" dirty="0" smtClean="0">
                <a:solidFill>
                  <a:srgbClr val="FF0000"/>
                </a:solidFill>
              </a:rPr>
              <a:t>France</a:t>
            </a:r>
            <a:endParaRPr lang="es-ES" b="1" dirty="0">
              <a:solidFill>
                <a:srgbClr val="FF0000"/>
              </a:solidFill>
            </a:endParaRPr>
          </a:p>
        </p:txBody>
      </p:sp>
      <p:sp>
        <p:nvSpPr>
          <p:cNvPr id="32" name="31 CuadroTexto"/>
          <p:cNvSpPr txBox="1"/>
          <p:nvPr/>
        </p:nvSpPr>
        <p:spPr>
          <a:xfrm>
            <a:off x="4510026" y="980728"/>
            <a:ext cx="1765227" cy="369332"/>
          </a:xfrm>
          <a:prstGeom prst="rect">
            <a:avLst/>
          </a:prstGeom>
          <a:noFill/>
        </p:spPr>
        <p:txBody>
          <a:bodyPr wrap="none" rtlCol="0">
            <a:spAutoFit/>
          </a:bodyPr>
          <a:lstStyle/>
          <a:p>
            <a:r>
              <a:rPr lang="es-ES" b="1" dirty="0" err="1" smtClean="0">
                <a:solidFill>
                  <a:srgbClr val="FF0000"/>
                </a:solidFill>
              </a:rPr>
              <a:t>The</a:t>
            </a:r>
            <a:r>
              <a:rPr lang="es-ES" b="1" dirty="0" smtClean="0">
                <a:solidFill>
                  <a:srgbClr val="FF0000"/>
                </a:solidFill>
              </a:rPr>
              <a:t> </a:t>
            </a:r>
            <a:r>
              <a:rPr lang="es-ES" b="1" dirty="0" err="1" smtClean="0">
                <a:solidFill>
                  <a:srgbClr val="FF0000"/>
                </a:solidFill>
              </a:rPr>
              <a:t>Netherlands</a:t>
            </a:r>
            <a:endParaRPr lang="es-ES" b="1" dirty="0">
              <a:solidFill>
                <a:srgbClr val="FF0000"/>
              </a:solidFill>
            </a:endParaRPr>
          </a:p>
        </p:txBody>
      </p:sp>
      <p:sp>
        <p:nvSpPr>
          <p:cNvPr id="33" name="32 CuadroTexto"/>
          <p:cNvSpPr txBox="1"/>
          <p:nvPr/>
        </p:nvSpPr>
        <p:spPr>
          <a:xfrm>
            <a:off x="7545504" y="1700808"/>
            <a:ext cx="1058944" cy="369332"/>
          </a:xfrm>
          <a:prstGeom prst="rect">
            <a:avLst/>
          </a:prstGeom>
          <a:noFill/>
        </p:spPr>
        <p:txBody>
          <a:bodyPr wrap="none" rtlCol="0">
            <a:spAutoFit/>
          </a:bodyPr>
          <a:lstStyle/>
          <a:p>
            <a:r>
              <a:rPr lang="es-ES" b="1" dirty="0" err="1" smtClean="0">
                <a:solidFill>
                  <a:srgbClr val="FF0000"/>
                </a:solidFill>
              </a:rPr>
              <a:t>Germany</a:t>
            </a:r>
            <a:endParaRPr lang="es-ES" b="1" dirty="0">
              <a:solidFill>
                <a:srgbClr val="FF0000"/>
              </a:solidFill>
            </a:endParaRPr>
          </a:p>
        </p:txBody>
      </p:sp>
      <p:sp>
        <p:nvSpPr>
          <p:cNvPr id="34" name="33 CuadroTexto"/>
          <p:cNvSpPr txBox="1"/>
          <p:nvPr/>
        </p:nvSpPr>
        <p:spPr>
          <a:xfrm>
            <a:off x="7448108" y="4758396"/>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
        <p:nvSpPr>
          <p:cNvPr id="35" name="34 CuadroTexto"/>
          <p:cNvSpPr txBox="1"/>
          <p:nvPr/>
        </p:nvSpPr>
        <p:spPr>
          <a:xfrm>
            <a:off x="693197" y="4225613"/>
            <a:ext cx="710451" cy="369332"/>
          </a:xfrm>
          <a:prstGeom prst="rect">
            <a:avLst/>
          </a:prstGeom>
          <a:noFill/>
        </p:spPr>
        <p:txBody>
          <a:bodyPr wrap="none" rtlCol="0">
            <a:spAutoFit/>
          </a:bodyPr>
          <a:lstStyle/>
          <a:p>
            <a:r>
              <a:rPr lang="es-ES" b="1" dirty="0" err="1" smtClean="0">
                <a:solidFill>
                  <a:srgbClr val="FF0000"/>
                </a:solidFill>
              </a:rPr>
              <a:t>Spain</a:t>
            </a:r>
            <a:endParaRPr lang="es-ES" b="1" dirty="0">
              <a:solidFill>
                <a:srgbClr val="FF0000"/>
              </a:solidFill>
            </a:endParaRPr>
          </a:p>
        </p:txBody>
      </p:sp>
      <p:sp>
        <p:nvSpPr>
          <p:cNvPr id="42" name="41 Rectángulo"/>
          <p:cNvSpPr/>
          <p:nvPr/>
        </p:nvSpPr>
        <p:spPr>
          <a:xfrm>
            <a:off x="24939" y="1772816"/>
            <a:ext cx="2206053" cy="1277273"/>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t> </a:t>
            </a:r>
            <a:r>
              <a:rPr lang="en-US" sz="1100" i="1" dirty="0" smtClean="0"/>
              <a:t>sulfate-rich</a:t>
            </a:r>
            <a:r>
              <a:rPr lang="en-US" sz="1100" dirty="0" smtClean="0"/>
              <a:t> (SSA)</a:t>
            </a:r>
          </a:p>
          <a:p>
            <a:pPr lvl="1">
              <a:buFont typeface="Courier New" pitchFamily="49" charset="0"/>
              <a:buChar char="o"/>
            </a:pPr>
            <a:r>
              <a:rPr lang="en-US" sz="1100" dirty="0"/>
              <a:t> </a:t>
            </a:r>
            <a:r>
              <a:rPr lang="en-US" sz="1100" i="1" dirty="0" smtClean="0"/>
              <a:t>nitrate-rich</a:t>
            </a:r>
            <a:r>
              <a:rPr lang="en-US" sz="1100" dirty="0" smtClean="0"/>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a:p>
            <a:pPr lvl="1">
              <a:buFont typeface="Courier New" pitchFamily="49" charset="0"/>
              <a:buChar char="o"/>
            </a:pPr>
            <a:endParaRPr lang="es-ES" sz="1100" dirty="0"/>
          </a:p>
        </p:txBody>
      </p:sp>
      <p:sp>
        <p:nvSpPr>
          <p:cNvPr id="58" name="57 Rectángulo"/>
          <p:cNvSpPr/>
          <p:nvPr/>
        </p:nvSpPr>
        <p:spPr>
          <a:xfrm>
            <a:off x="3059832" y="1285169"/>
            <a:ext cx="2206053" cy="1107996"/>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t> </a:t>
            </a:r>
            <a:r>
              <a:rPr lang="en-US" sz="1100" i="1" dirty="0" smtClean="0"/>
              <a:t>sulfate-rich</a:t>
            </a:r>
            <a:r>
              <a:rPr lang="en-US" sz="1100" dirty="0" smtClean="0"/>
              <a:t> (SSA)</a:t>
            </a:r>
          </a:p>
          <a:p>
            <a:pPr lvl="1">
              <a:buFont typeface="Courier New" pitchFamily="49" charset="0"/>
              <a:buChar char="o"/>
            </a:pPr>
            <a:r>
              <a:rPr lang="en-US" sz="1100" dirty="0"/>
              <a:t> </a:t>
            </a:r>
            <a:r>
              <a:rPr lang="en-US" sz="1100" i="1" dirty="0" smtClean="0"/>
              <a:t>nitrate-rich</a:t>
            </a:r>
            <a:r>
              <a:rPr lang="en-US" sz="1100" dirty="0" smtClean="0"/>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p:txBody>
      </p:sp>
      <p:sp>
        <p:nvSpPr>
          <p:cNvPr id="59" name="58 Rectángulo"/>
          <p:cNvSpPr/>
          <p:nvPr/>
        </p:nvSpPr>
        <p:spPr>
          <a:xfrm>
            <a:off x="6876256" y="1988840"/>
            <a:ext cx="2206053" cy="1107996"/>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solidFill>
                  <a:schemeClr val="bg1"/>
                </a:solidFill>
              </a:rPr>
              <a:t> </a:t>
            </a:r>
            <a:r>
              <a:rPr lang="en-US" sz="1100" i="1" dirty="0" smtClean="0">
                <a:solidFill>
                  <a:schemeClr val="bg1"/>
                </a:solidFill>
              </a:rPr>
              <a:t>sulfate-rich</a:t>
            </a:r>
            <a:r>
              <a:rPr lang="en-US" sz="1100" dirty="0" smtClean="0">
                <a:solidFill>
                  <a:schemeClr val="bg1"/>
                </a:solidFill>
              </a:rPr>
              <a:t> (SSA)</a:t>
            </a:r>
          </a:p>
          <a:p>
            <a:pPr lvl="1">
              <a:buFont typeface="Courier New" pitchFamily="49" charset="0"/>
              <a:buChar char="o"/>
            </a:pPr>
            <a:r>
              <a:rPr lang="en-US" sz="1100" dirty="0">
                <a:solidFill>
                  <a:schemeClr val="bg1"/>
                </a:solidFill>
              </a:rPr>
              <a:t> </a:t>
            </a:r>
            <a:r>
              <a:rPr lang="en-US" sz="1100" i="1" dirty="0" smtClean="0">
                <a:solidFill>
                  <a:schemeClr val="bg1"/>
                </a:solidFill>
              </a:rPr>
              <a:t>nitrate-rich</a:t>
            </a:r>
            <a:r>
              <a:rPr lang="en-US" sz="1100" dirty="0" smtClean="0">
                <a:solidFill>
                  <a:schemeClr val="bg1"/>
                </a:solidFill>
              </a:rPr>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p:txBody>
      </p:sp>
      <p:sp>
        <p:nvSpPr>
          <p:cNvPr id="60" name="59 Rectángulo"/>
          <p:cNvSpPr/>
          <p:nvPr/>
        </p:nvSpPr>
        <p:spPr>
          <a:xfrm>
            <a:off x="6876256" y="5046428"/>
            <a:ext cx="2206053" cy="1107996"/>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t> </a:t>
            </a:r>
            <a:r>
              <a:rPr lang="en-US" sz="1100" i="1" dirty="0" smtClean="0"/>
              <a:t>sulfate-rich</a:t>
            </a:r>
            <a:r>
              <a:rPr lang="en-US" sz="1100" dirty="0" smtClean="0"/>
              <a:t> (SSA)</a:t>
            </a:r>
          </a:p>
          <a:p>
            <a:pPr lvl="1">
              <a:buFont typeface="Courier New" pitchFamily="49" charset="0"/>
              <a:buChar char="o"/>
            </a:pPr>
            <a:r>
              <a:rPr lang="en-US" sz="1100" dirty="0"/>
              <a:t> </a:t>
            </a:r>
            <a:r>
              <a:rPr lang="en-US" sz="1100" i="1" dirty="0" smtClean="0"/>
              <a:t>nitrate-rich</a:t>
            </a:r>
            <a:r>
              <a:rPr lang="en-US" sz="1100" dirty="0" smtClean="0"/>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p:txBody>
      </p:sp>
      <p:sp>
        <p:nvSpPr>
          <p:cNvPr id="61" name="60 Rectángulo"/>
          <p:cNvSpPr/>
          <p:nvPr/>
        </p:nvSpPr>
        <p:spPr>
          <a:xfrm>
            <a:off x="24939" y="4581128"/>
            <a:ext cx="2206053" cy="1107996"/>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t> </a:t>
            </a:r>
            <a:r>
              <a:rPr lang="en-US" sz="1100" i="1" dirty="0" smtClean="0"/>
              <a:t>sulfate-rich</a:t>
            </a:r>
            <a:r>
              <a:rPr lang="en-US" sz="1100" dirty="0" smtClean="0"/>
              <a:t> (SSA)</a:t>
            </a:r>
          </a:p>
          <a:p>
            <a:pPr lvl="1">
              <a:buFont typeface="Courier New" pitchFamily="49" charset="0"/>
              <a:buChar char="o"/>
            </a:pPr>
            <a:r>
              <a:rPr lang="en-US" sz="1100" dirty="0"/>
              <a:t> </a:t>
            </a:r>
            <a:r>
              <a:rPr lang="en-US" sz="1100" i="1" dirty="0" smtClean="0"/>
              <a:t>nitrate-rich</a:t>
            </a:r>
            <a:r>
              <a:rPr lang="en-US" sz="1100" dirty="0" smtClean="0"/>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p:txBody>
      </p:sp>
      <p:sp>
        <p:nvSpPr>
          <p:cNvPr id="63" name="62 Rectángulo"/>
          <p:cNvSpPr/>
          <p:nvPr/>
        </p:nvSpPr>
        <p:spPr>
          <a:xfrm>
            <a:off x="27183" y="3082777"/>
            <a:ext cx="1249060"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Biomass</a:t>
            </a:r>
            <a:r>
              <a:rPr lang="es-ES" sz="1100" i="1" dirty="0" smtClean="0"/>
              <a:t> </a:t>
            </a:r>
            <a:r>
              <a:rPr lang="es-ES" sz="1100" i="1" dirty="0" err="1" smtClean="0"/>
              <a:t>burning</a:t>
            </a:r>
            <a:endParaRPr lang="es-ES" sz="1100" dirty="0" smtClean="0"/>
          </a:p>
        </p:txBody>
      </p:sp>
      <p:sp>
        <p:nvSpPr>
          <p:cNvPr id="64" name="63 Rectángulo"/>
          <p:cNvSpPr/>
          <p:nvPr/>
        </p:nvSpPr>
        <p:spPr>
          <a:xfrm>
            <a:off x="6876256" y="6191726"/>
            <a:ext cx="1249060"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Biomass</a:t>
            </a:r>
            <a:r>
              <a:rPr lang="es-ES" sz="1100" i="1" dirty="0" smtClean="0"/>
              <a:t> </a:t>
            </a:r>
            <a:r>
              <a:rPr lang="es-ES" sz="1100" i="1" dirty="0" err="1" smtClean="0"/>
              <a:t>burning</a:t>
            </a:r>
            <a:endParaRPr lang="es-ES" sz="1100" dirty="0" smtClean="0"/>
          </a:p>
        </p:txBody>
      </p:sp>
      <p:sp>
        <p:nvSpPr>
          <p:cNvPr id="65" name="64 Rectángulo"/>
          <p:cNvSpPr/>
          <p:nvPr/>
        </p:nvSpPr>
        <p:spPr>
          <a:xfrm>
            <a:off x="6876256" y="3134138"/>
            <a:ext cx="1249060"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Biomass</a:t>
            </a:r>
            <a:r>
              <a:rPr lang="es-ES" sz="1100" i="1" dirty="0" smtClean="0"/>
              <a:t> </a:t>
            </a:r>
            <a:r>
              <a:rPr lang="es-ES" sz="1100" i="1" dirty="0" err="1" smtClean="0"/>
              <a:t>burning</a:t>
            </a:r>
            <a:endParaRPr lang="es-ES" sz="1100" dirty="0" smtClean="0"/>
          </a:p>
        </p:txBody>
      </p:sp>
      <p:sp>
        <p:nvSpPr>
          <p:cNvPr id="66" name="65 Rectángulo"/>
          <p:cNvSpPr/>
          <p:nvPr/>
        </p:nvSpPr>
        <p:spPr>
          <a:xfrm>
            <a:off x="24939" y="5712609"/>
            <a:ext cx="1646605"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smtClean="0"/>
              <a:t>Residual </a:t>
            </a:r>
            <a:r>
              <a:rPr lang="es-ES" sz="1100" i="1" dirty="0" err="1" smtClean="0"/>
              <a:t>oil</a:t>
            </a:r>
            <a:r>
              <a:rPr lang="es-ES" sz="1100" i="1" dirty="0" smtClean="0"/>
              <a:t> </a:t>
            </a:r>
            <a:r>
              <a:rPr lang="es-ES" sz="1100" i="1" dirty="0" err="1" smtClean="0"/>
              <a:t>combustion</a:t>
            </a:r>
            <a:endParaRPr lang="es-ES" sz="1100" dirty="0" smtClean="0"/>
          </a:p>
        </p:txBody>
      </p:sp>
      <p:sp>
        <p:nvSpPr>
          <p:cNvPr id="67" name="66 Rectángulo"/>
          <p:cNvSpPr/>
          <p:nvPr/>
        </p:nvSpPr>
        <p:spPr>
          <a:xfrm>
            <a:off x="5293346" y="1285386"/>
            <a:ext cx="1646605"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smtClean="0"/>
              <a:t>Residual </a:t>
            </a:r>
            <a:r>
              <a:rPr lang="es-ES" sz="1100" i="1" dirty="0" err="1" smtClean="0"/>
              <a:t>oil</a:t>
            </a:r>
            <a:r>
              <a:rPr lang="es-ES" sz="1100" i="1" dirty="0" smtClean="0"/>
              <a:t> </a:t>
            </a:r>
            <a:r>
              <a:rPr lang="es-ES" sz="1100" i="1" dirty="0" err="1" smtClean="0"/>
              <a:t>combustion</a:t>
            </a:r>
            <a:endParaRPr lang="es-ES" sz="1100" dirty="0" smtClean="0"/>
          </a:p>
        </p:txBody>
      </p:sp>
      <p:sp>
        <p:nvSpPr>
          <p:cNvPr id="68" name="67 Rectángulo"/>
          <p:cNvSpPr/>
          <p:nvPr/>
        </p:nvSpPr>
        <p:spPr>
          <a:xfrm>
            <a:off x="35496" y="6008954"/>
            <a:ext cx="1314784"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Primary</a:t>
            </a:r>
            <a:r>
              <a:rPr lang="es-ES" sz="1100" i="1" dirty="0" smtClean="0"/>
              <a:t> industrial</a:t>
            </a:r>
            <a:endParaRPr lang="es-ES" sz="1100" dirty="0" smtClean="0"/>
          </a:p>
        </p:txBody>
      </p:sp>
      <p:sp>
        <p:nvSpPr>
          <p:cNvPr id="69" name="68 Rectángulo"/>
          <p:cNvSpPr/>
          <p:nvPr/>
        </p:nvSpPr>
        <p:spPr>
          <a:xfrm>
            <a:off x="5292080" y="1566588"/>
            <a:ext cx="1314784"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Primary</a:t>
            </a:r>
            <a:r>
              <a:rPr lang="es-ES" sz="1100" i="1" dirty="0" smtClean="0"/>
              <a:t> industrial</a:t>
            </a:r>
            <a:endParaRPr lang="es-ES" sz="1100" dirty="0" smtClean="0"/>
          </a:p>
        </p:txBody>
      </p:sp>
      <p:sp>
        <p:nvSpPr>
          <p:cNvPr id="70" name="69 Rectángulo"/>
          <p:cNvSpPr/>
          <p:nvPr/>
        </p:nvSpPr>
        <p:spPr>
          <a:xfrm>
            <a:off x="27183" y="3375101"/>
            <a:ext cx="1225015" cy="430887"/>
          </a:xfrm>
          <a:prstGeom prst="rect">
            <a:avLst/>
          </a:prstGeom>
          <a:ln>
            <a:solidFill>
              <a:srgbClr val="00B050"/>
            </a:solidFill>
          </a:ln>
        </p:spPr>
        <p:txBody>
          <a:bodyPr wrap="none">
            <a:spAutoFit/>
          </a:bodyPr>
          <a:lstStyle/>
          <a:p>
            <a:pPr>
              <a:buFont typeface="Courier New" pitchFamily="49" charset="0"/>
              <a:buChar char="o"/>
            </a:pPr>
            <a:r>
              <a:rPr lang="en-US" sz="1100" i="1" dirty="0" smtClean="0"/>
              <a:t> </a:t>
            </a:r>
            <a:r>
              <a:rPr lang="es-ES" sz="1100" i="1" dirty="0" smtClean="0"/>
              <a:t>Marine </a:t>
            </a:r>
            <a:r>
              <a:rPr lang="es-ES" sz="1100" i="1" dirty="0" err="1" smtClean="0"/>
              <a:t>biogenic</a:t>
            </a:r>
            <a:endParaRPr lang="es-ES" sz="1100" i="1" dirty="0" smtClean="0"/>
          </a:p>
          <a:p>
            <a:pPr>
              <a:buFont typeface="Courier New" pitchFamily="49" charset="0"/>
              <a:buChar char="o"/>
            </a:pPr>
            <a:r>
              <a:rPr lang="es-ES" sz="1100" i="1" dirty="0"/>
              <a:t> </a:t>
            </a:r>
            <a:r>
              <a:rPr lang="es-ES" sz="1100" i="1" dirty="0" err="1" smtClean="0"/>
              <a:t>Land</a:t>
            </a:r>
            <a:r>
              <a:rPr lang="es-ES" sz="1100" i="1" dirty="0" smtClean="0"/>
              <a:t> </a:t>
            </a:r>
            <a:r>
              <a:rPr lang="es-ES" sz="1100" i="1" dirty="0" err="1" smtClean="0"/>
              <a:t>biogenic</a:t>
            </a:r>
            <a:endParaRPr lang="es-ES" sz="1100" dirty="0" smtClean="0"/>
          </a:p>
        </p:txBody>
      </p:sp>
      <p:sp>
        <p:nvSpPr>
          <p:cNvPr id="71" name="70 Rectángulo"/>
          <p:cNvSpPr/>
          <p:nvPr/>
        </p:nvSpPr>
        <p:spPr>
          <a:xfrm>
            <a:off x="6876256" y="3421848"/>
            <a:ext cx="1249060" cy="938719"/>
          </a:xfrm>
          <a:prstGeom prst="rect">
            <a:avLst/>
          </a:prstGeom>
          <a:ln>
            <a:solidFill>
              <a:srgbClr val="00B050"/>
            </a:solidFill>
          </a:ln>
        </p:spPr>
        <p:txBody>
          <a:bodyPr wrap="none">
            <a:spAutoFit/>
          </a:bodyPr>
          <a:lstStyle/>
          <a:p>
            <a:pPr>
              <a:buFont typeface="Courier New" pitchFamily="49" charset="0"/>
              <a:buChar char="o"/>
            </a:pPr>
            <a:r>
              <a:rPr lang="en-US" sz="1100" i="1" dirty="0" smtClean="0"/>
              <a:t> </a:t>
            </a:r>
            <a:r>
              <a:rPr lang="es-ES" sz="1100" i="1" dirty="0" smtClean="0"/>
              <a:t>SS/RD</a:t>
            </a:r>
          </a:p>
          <a:p>
            <a:pPr>
              <a:buFont typeface="Courier New" pitchFamily="49" charset="0"/>
              <a:buChar char="o"/>
            </a:pPr>
            <a:r>
              <a:rPr lang="es-ES" sz="1100" i="1" dirty="0"/>
              <a:t> </a:t>
            </a:r>
            <a:r>
              <a:rPr lang="es-ES" sz="1100" i="1" dirty="0" smtClean="0"/>
              <a:t>Coal </a:t>
            </a:r>
            <a:r>
              <a:rPr lang="es-ES" sz="1100" i="1" dirty="0" err="1" smtClean="0"/>
              <a:t>combustion</a:t>
            </a:r>
            <a:endParaRPr lang="es-ES" sz="1100" i="1" dirty="0" smtClean="0"/>
          </a:p>
          <a:p>
            <a:pPr>
              <a:buFont typeface="Courier New" pitchFamily="49" charset="0"/>
              <a:buChar char="o"/>
            </a:pPr>
            <a:r>
              <a:rPr lang="es-ES" sz="1100" i="1" dirty="0"/>
              <a:t> </a:t>
            </a:r>
            <a:r>
              <a:rPr lang="es-ES" sz="1100" i="1" dirty="0" err="1" smtClean="0"/>
              <a:t>Cooking</a:t>
            </a:r>
            <a:endParaRPr lang="es-ES" sz="1100" i="1" dirty="0" smtClean="0"/>
          </a:p>
          <a:p>
            <a:pPr>
              <a:buFont typeface="Courier New" pitchFamily="49" charset="0"/>
              <a:buChar char="o"/>
            </a:pPr>
            <a:r>
              <a:rPr lang="es-ES" sz="1100" i="1" dirty="0"/>
              <a:t> </a:t>
            </a:r>
            <a:r>
              <a:rPr lang="es-ES" sz="1100" i="1" dirty="0" err="1" smtClean="0"/>
              <a:t>Fungal</a:t>
            </a:r>
            <a:r>
              <a:rPr lang="es-ES" sz="1100" i="1" dirty="0" smtClean="0"/>
              <a:t> </a:t>
            </a:r>
            <a:r>
              <a:rPr lang="es-ES" sz="1100" i="1" dirty="0" err="1" smtClean="0"/>
              <a:t>spores</a:t>
            </a:r>
            <a:endParaRPr lang="es-ES" sz="1100" i="1" dirty="0" smtClean="0"/>
          </a:p>
          <a:p>
            <a:pPr>
              <a:buFont typeface="Courier New" pitchFamily="49" charset="0"/>
              <a:buChar char="o"/>
            </a:pPr>
            <a:r>
              <a:rPr lang="en-US" sz="1100" i="1" dirty="0"/>
              <a:t> </a:t>
            </a:r>
            <a:r>
              <a:rPr lang="en-US" sz="1100" i="1" dirty="0" smtClean="0"/>
              <a:t>Photochemistry</a:t>
            </a:r>
            <a:endParaRPr lang="es-ES" sz="1100" dirty="0" smtClean="0"/>
          </a:p>
        </p:txBody>
      </p:sp>
      <p:sp>
        <p:nvSpPr>
          <p:cNvPr id="30" name="29 Rectángulo"/>
          <p:cNvSpPr/>
          <p:nvPr/>
        </p:nvSpPr>
        <p:spPr>
          <a:xfrm>
            <a:off x="72008" y="5445224"/>
            <a:ext cx="971600" cy="224056"/>
          </a:xfrm>
          <a:prstGeom prst="rect">
            <a:avLst/>
          </a:prstGeom>
          <a:solidFill>
            <a:schemeClr val="tx1">
              <a:alpha val="4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Rectángulo"/>
          <p:cNvSpPr/>
          <p:nvPr/>
        </p:nvSpPr>
        <p:spPr>
          <a:xfrm>
            <a:off x="74251" y="6021569"/>
            <a:ext cx="1280723" cy="224056"/>
          </a:xfrm>
          <a:prstGeom prst="rect">
            <a:avLst/>
          </a:prstGeom>
          <a:solidFill>
            <a:schemeClr val="tx1">
              <a:alpha val="4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Rectángulo"/>
          <p:cNvSpPr/>
          <p:nvPr/>
        </p:nvSpPr>
        <p:spPr>
          <a:xfrm>
            <a:off x="82564" y="3395748"/>
            <a:ext cx="1131093" cy="224056"/>
          </a:xfrm>
          <a:prstGeom prst="rect">
            <a:avLst/>
          </a:prstGeom>
          <a:solidFill>
            <a:schemeClr val="tx1">
              <a:alpha val="4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Rectángulo"/>
          <p:cNvSpPr/>
          <p:nvPr/>
        </p:nvSpPr>
        <p:spPr>
          <a:xfrm>
            <a:off x="6939951" y="5733256"/>
            <a:ext cx="1322900" cy="224056"/>
          </a:xfrm>
          <a:prstGeom prst="rect">
            <a:avLst/>
          </a:prstGeom>
          <a:solidFill>
            <a:schemeClr val="tx1">
              <a:alpha val="4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Rectángulo"/>
          <p:cNvSpPr/>
          <p:nvPr/>
        </p:nvSpPr>
        <p:spPr>
          <a:xfrm>
            <a:off x="3995936" y="6021288"/>
            <a:ext cx="971600" cy="224056"/>
          </a:xfrm>
          <a:prstGeom prst="rect">
            <a:avLst/>
          </a:prstGeom>
          <a:solidFill>
            <a:schemeClr val="tx1">
              <a:alpha val="4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CV&gt;25%</a:t>
            </a:r>
            <a:endParaRPr lang="es-ES" dirty="0"/>
          </a:p>
        </p:txBody>
      </p:sp>
    </p:spTree>
    <p:extLst>
      <p:ext uri="{BB962C8B-B14F-4D97-AF65-F5344CB8AC3E}">
        <p14:creationId xmlns:p14="http://schemas.microsoft.com/office/powerpoint/2010/main" val="173371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P spid="37" grpId="0" animBg="1"/>
      <p:bldP spid="38"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CuadroTexto"/>
          <p:cNvSpPr txBox="1"/>
          <p:nvPr/>
        </p:nvSpPr>
        <p:spPr>
          <a:xfrm>
            <a:off x="152400" y="152400"/>
            <a:ext cx="9144000" cy="923330"/>
          </a:xfrm>
          <a:prstGeom prst="rect">
            <a:avLst/>
          </a:prstGeom>
          <a:noFill/>
        </p:spPr>
        <p:txBody>
          <a:bodyPr wrap="square" rtlCol="0">
            <a:spAutoFit/>
          </a:bodyPr>
          <a:lstStyle/>
          <a:p>
            <a:pPr algn="ctr"/>
            <a:endParaRPr lang="en-US" dirty="0" smtClean="0"/>
          </a:p>
          <a:p>
            <a:pPr algn="ctr"/>
            <a:endParaRPr lang="en-US" dirty="0"/>
          </a:p>
          <a:p>
            <a:pPr algn="ctr"/>
            <a:endParaRPr lang="en-US" dirty="0" smtClean="0"/>
          </a:p>
        </p:txBody>
      </p:sp>
      <p:sp>
        <p:nvSpPr>
          <p:cNvPr id="6" name="5 CuadroTexto"/>
          <p:cNvSpPr txBox="1"/>
          <p:nvPr/>
        </p:nvSpPr>
        <p:spPr>
          <a:xfrm>
            <a:off x="154216" y="162500"/>
            <a:ext cx="9144000" cy="954107"/>
          </a:xfrm>
          <a:prstGeom prst="rect">
            <a:avLst/>
          </a:prstGeom>
          <a:noFill/>
        </p:spPr>
        <p:txBody>
          <a:bodyPr wrap="square" rtlCol="0">
            <a:spAutoFit/>
          </a:bodyPr>
          <a:lstStyle/>
          <a:p>
            <a:pPr algn="ctr"/>
            <a:r>
              <a:rPr lang="en-US" sz="2800" b="1" dirty="0" smtClean="0"/>
              <a:t>Long range and local air pollution: what can we learn from chemical speciation of particulate matter at paired sites ?</a:t>
            </a:r>
            <a:endParaRPr lang="es-ES" dirty="0"/>
          </a:p>
        </p:txBody>
      </p:sp>
      <p:sp>
        <p:nvSpPr>
          <p:cNvPr id="3" name="2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12" name="Picture 2"/>
          <p:cNvPicPr>
            <a:picLocks noChangeAspect="1" noChangeArrowheads="1"/>
          </p:cNvPicPr>
          <p:nvPr/>
        </p:nvPicPr>
        <p:blipFill>
          <a:blip r:embed="rId2" cstate="print"/>
          <a:srcRect/>
          <a:stretch>
            <a:fillRect/>
          </a:stretch>
        </p:blipFill>
        <p:spPr bwMode="auto">
          <a:xfrm>
            <a:off x="5652120" y="2991720"/>
            <a:ext cx="3039803" cy="3173584"/>
          </a:xfrm>
          <a:prstGeom prst="rect">
            <a:avLst/>
          </a:prstGeom>
          <a:solidFill>
            <a:schemeClr val="bg1"/>
          </a:solidFill>
          <a:ln w="9525">
            <a:solidFill>
              <a:schemeClr val="tx1"/>
            </a:solidFill>
            <a:miter lim="800000"/>
            <a:headEnd/>
            <a:tailEnd/>
          </a:ln>
          <a:effectLst/>
        </p:spPr>
      </p:pic>
      <p:pic>
        <p:nvPicPr>
          <p:cNvPr id="14" name="Picture 2"/>
          <p:cNvPicPr>
            <a:picLocks noChangeAspect="1" noChangeArrowheads="1"/>
          </p:cNvPicPr>
          <p:nvPr/>
        </p:nvPicPr>
        <p:blipFill>
          <a:blip r:embed="rId3" cstate="print"/>
          <a:srcRect/>
          <a:stretch>
            <a:fillRect/>
          </a:stretch>
        </p:blipFill>
        <p:spPr bwMode="auto">
          <a:xfrm>
            <a:off x="467544" y="3639792"/>
            <a:ext cx="3096344" cy="2074969"/>
          </a:xfrm>
          <a:prstGeom prst="rect">
            <a:avLst/>
          </a:prstGeom>
          <a:solidFill>
            <a:schemeClr val="bg1"/>
          </a:solidFill>
          <a:ln w="9525">
            <a:noFill/>
            <a:miter lim="800000"/>
            <a:headEnd/>
            <a:tailEnd/>
          </a:ln>
          <a:effectLst/>
        </p:spPr>
      </p:pic>
      <p:sp>
        <p:nvSpPr>
          <p:cNvPr id="2" name="CuadroTexto 1"/>
          <p:cNvSpPr txBox="1"/>
          <p:nvPr/>
        </p:nvSpPr>
        <p:spPr>
          <a:xfrm>
            <a:off x="423454" y="5761124"/>
            <a:ext cx="3370603" cy="369332"/>
          </a:xfrm>
          <a:prstGeom prst="rect">
            <a:avLst/>
          </a:prstGeom>
          <a:noFill/>
        </p:spPr>
        <p:txBody>
          <a:bodyPr wrap="none" rtlCol="0">
            <a:spAutoFit/>
          </a:bodyPr>
          <a:lstStyle/>
          <a:p>
            <a:r>
              <a:rPr lang="en-US" dirty="0" smtClean="0"/>
              <a:t>PM source contributions [</a:t>
            </a:r>
            <a:r>
              <a:rPr lang="en-US" dirty="0" smtClean="0">
                <a:latin typeface="Symbol" panose="05050102010706020507" pitchFamily="18" charset="2"/>
              </a:rPr>
              <a:t>m</a:t>
            </a:r>
            <a:r>
              <a:rPr lang="en-US" dirty="0" smtClean="0"/>
              <a:t>g/m</a:t>
            </a:r>
            <a:r>
              <a:rPr lang="en-US" baseline="30000" dirty="0" smtClean="0"/>
              <a:t>3</a:t>
            </a:r>
            <a:r>
              <a:rPr lang="en-US" dirty="0" smtClean="0"/>
              <a:t>]</a:t>
            </a:r>
            <a:endParaRPr lang="es-ES" dirty="0"/>
          </a:p>
        </p:txBody>
      </p:sp>
      <p:sp>
        <p:nvSpPr>
          <p:cNvPr id="5" name="Rectángulo 4"/>
          <p:cNvSpPr/>
          <p:nvPr/>
        </p:nvSpPr>
        <p:spPr>
          <a:xfrm>
            <a:off x="0" y="1355284"/>
            <a:ext cx="9144000" cy="1569660"/>
          </a:xfrm>
          <a:prstGeom prst="rect">
            <a:avLst/>
          </a:prstGeom>
        </p:spPr>
        <p:txBody>
          <a:bodyPr wrap="square">
            <a:spAutoFit/>
          </a:bodyPr>
          <a:lstStyle/>
          <a:p>
            <a:pPr algn="just"/>
            <a:r>
              <a:rPr lang="en-US" sz="1600" dirty="0">
                <a:solidFill>
                  <a:srgbClr val="FF0000"/>
                </a:solidFill>
              </a:rPr>
              <a:t>a)</a:t>
            </a:r>
            <a:r>
              <a:rPr lang="en-US" sz="1600" dirty="0"/>
              <a:t> Application of the Positive Matrix Factorization (EPA PMF v5.0) to the PM chemical 	    </a:t>
            </a:r>
            <a:r>
              <a:rPr lang="en-US" sz="1600" dirty="0" err="1"/>
              <a:t>speciated</a:t>
            </a:r>
            <a:r>
              <a:rPr lang="en-US" sz="1600" dirty="0"/>
              <a:t> data collected at urban/traffic and regional/remote sites in order to 	    identify the main sources of pollutants at all available sites and to calculate their 	    contributions to the measured PM mass concentrations.</a:t>
            </a:r>
          </a:p>
          <a:p>
            <a:pPr algn="just"/>
            <a:endParaRPr lang="en-US" sz="1600" dirty="0"/>
          </a:p>
          <a:p>
            <a:pPr algn="just"/>
            <a:r>
              <a:rPr lang="en-US" sz="1600" dirty="0" smtClean="0">
                <a:solidFill>
                  <a:srgbClr val="FF0000"/>
                </a:solidFill>
              </a:rPr>
              <a:t>b</a:t>
            </a:r>
            <a:r>
              <a:rPr lang="en-US" sz="1600" dirty="0">
                <a:solidFill>
                  <a:srgbClr val="FF0000"/>
                </a:solidFill>
              </a:rPr>
              <a:t>)</a:t>
            </a:r>
            <a:r>
              <a:rPr lang="en-US" sz="1600" dirty="0"/>
              <a:t> Application of </a:t>
            </a:r>
            <a:r>
              <a:rPr lang="en-US" sz="1600" dirty="0" err="1"/>
              <a:t>Lenschow’s</a:t>
            </a:r>
            <a:r>
              <a:rPr lang="en-US" sz="1600" dirty="0"/>
              <a:t> approach to the source contributions from PMF model.</a:t>
            </a:r>
          </a:p>
          <a:p>
            <a:pPr algn="just"/>
            <a:endParaRPr lang="en-US" sz="1600" dirty="0"/>
          </a:p>
        </p:txBody>
      </p:sp>
      <p:cxnSp>
        <p:nvCxnSpPr>
          <p:cNvPr id="10" name="9 Conector recto de flecha"/>
          <p:cNvCxnSpPr/>
          <p:nvPr/>
        </p:nvCxnSpPr>
        <p:spPr>
          <a:xfrm>
            <a:off x="3707904" y="4581128"/>
            <a:ext cx="1728192" cy="0"/>
          </a:xfrm>
          <a:prstGeom prst="straightConnector1">
            <a:avLst/>
          </a:prstGeom>
          <a:ln w="635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493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pic>
        <p:nvPicPr>
          <p:cNvPr id="21508" name="Picture 4"/>
          <p:cNvPicPr>
            <a:picLocks noChangeAspect="1" noChangeArrowheads="1"/>
          </p:cNvPicPr>
          <p:nvPr/>
        </p:nvPicPr>
        <p:blipFill>
          <a:blip r:embed="rId2" cstate="print"/>
          <a:srcRect/>
          <a:stretch>
            <a:fillRect/>
          </a:stretch>
        </p:blipFill>
        <p:spPr bwMode="auto">
          <a:xfrm>
            <a:off x="2339752" y="2694806"/>
            <a:ext cx="4526202" cy="2996952"/>
          </a:xfrm>
          <a:prstGeom prst="rect">
            <a:avLst/>
          </a:prstGeom>
          <a:noFill/>
          <a:ln w="9525">
            <a:noFill/>
            <a:miter lim="800000"/>
            <a:headEnd/>
            <a:tailEnd/>
          </a:ln>
          <a:effectLst/>
        </p:spPr>
      </p:pic>
      <p:cxnSp>
        <p:nvCxnSpPr>
          <p:cNvPr id="12" name="11 Conector recto de flecha"/>
          <p:cNvCxnSpPr/>
          <p:nvPr/>
        </p:nvCxnSpPr>
        <p:spPr>
          <a:xfrm flipH="1" flipV="1">
            <a:off x="2123728" y="4509120"/>
            <a:ext cx="1791568" cy="1343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cxnSp>
        <p:nvCxnSpPr>
          <p:cNvPr id="15" name="14 Conector recto de flecha"/>
          <p:cNvCxnSpPr/>
          <p:nvPr/>
        </p:nvCxnSpPr>
        <p:spPr>
          <a:xfrm flipV="1">
            <a:off x="4646817" y="2420888"/>
            <a:ext cx="141207" cy="38468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H="1" flipV="1">
            <a:off x="2339752" y="2420888"/>
            <a:ext cx="1753131" cy="9136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5292080" y="3846934"/>
            <a:ext cx="1656184" cy="10942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flipV="1">
            <a:off x="5707502" y="2420888"/>
            <a:ext cx="1096746" cy="7059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755576" y="1462654"/>
            <a:ext cx="811504" cy="369332"/>
          </a:xfrm>
          <a:prstGeom prst="rect">
            <a:avLst/>
          </a:prstGeom>
          <a:noFill/>
        </p:spPr>
        <p:txBody>
          <a:bodyPr wrap="none" rtlCol="0">
            <a:spAutoFit/>
          </a:bodyPr>
          <a:lstStyle/>
          <a:p>
            <a:r>
              <a:rPr lang="es-ES" b="1" dirty="0" smtClean="0">
                <a:solidFill>
                  <a:srgbClr val="FF0000"/>
                </a:solidFill>
              </a:rPr>
              <a:t>France</a:t>
            </a:r>
            <a:endParaRPr lang="es-ES" b="1" dirty="0">
              <a:solidFill>
                <a:srgbClr val="FF0000"/>
              </a:solidFill>
            </a:endParaRPr>
          </a:p>
        </p:txBody>
      </p:sp>
      <p:sp>
        <p:nvSpPr>
          <p:cNvPr id="32" name="31 CuadroTexto"/>
          <p:cNvSpPr txBox="1"/>
          <p:nvPr/>
        </p:nvSpPr>
        <p:spPr>
          <a:xfrm>
            <a:off x="4510026" y="980728"/>
            <a:ext cx="1765227" cy="369332"/>
          </a:xfrm>
          <a:prstGeom prst="rect">
            <a:avLst/>
          </a:prstGeom>
          <a:noFill/>
        </p:spPr>
        <p:txBody>
          <a:bodyPr wrap="none" rtlCol="0">
            <a:spAutoFit/>
          </a:bodyPr>
          <a:lstStyle/>
          <a:p>
            <a:r>
              <a:rPr lang="es-ES" b="1" dirty="0" err="1" smtClean="0">
                <a:solidFill>
                  <a:srgbClr val="FF0000"/>
                </a:solidFill>
              </a:rPr>
              <a:t>The</a:t>
            </a:r>
            <a:r>
              <a:rPr lang="es-ES" b="1" dirty="0" smtClean="0">
                <a:solidFill>
                  <a:srgbClr val="FF0000"/>
                </a:solidFill>
              </a:rPr>
              <a:t> </a:t>
            </a:r>
            <a:r>
              <a:rPr lang="es-ES" b="1" dirty="0" err="1" smtClean="0">
                <a:solidFill>
                  <a:srgbClr val="FF0000"/>
                </a:solidFill>
              </a:rPr>
              <a:t>Netherlands</a:t>
            </a:r>
            <a:endParaRPr lang="es-ES" b="1" dirty="0">
              <a:solidFill>
                <a:srgbClr val="FF0000"/>
              </a:solidFill>
            </a:endParaRPr>
          </a:p>
        </p:txBody>
      </p:sp>
      <p:sp>
        <p:nvSpPr>
          <p:cNvPr id="33" name="32 CuadroTexto"/>
          <p:cNvSpPr txBox="1"/>
          <p:nvPr/>
        </p:nvSpPr>
        <p:spPr>
          <a:xfrm>
            <a:off x="7545504" y="1700808"/>
            <a:ext cx="1058944" cy="369332"/>
          </a:xfrm>
          <a:prstGeom prst="rect">
            <a:avLst/>
          </a:prstGeom>
          <a:noFill/>
        </p:spPr>
        <p:txBody>
          <a:bodyPr wrap="none" rtlCol="0">
            <a:spAutoFit/>
          </a:bodyPr>
          <a:lstStyle/>
          <a:p>
            <a:r>
              <a:rPr lang="es-ES" b="1" dirty="0" err="1" smtClean="0">
                <a:solidFill>
                  <a:srgbClr val="FF0000"/>
                </a:solidFill>
              </a:rPr>
              <a:t>Germany</a:t>
            </a:r>
            <a:endParaRPr lang="es-ES" b="1" dirty="0">
              <a:solidFill>
                <a:srgbClr val="FF0000"/>
              </a:solidFill>
            </a:endParaRPr>
          </a:p>
        </p:txBody>
      </p:sp>
      <p:sp>
        <p:nvSpPr>
          <p:cNvPr id="34" name="33 CuadroTexto"/>
          <p:cNvSpPr txBox="1"/>
          <p:nvPr/>
        </p:nvSpPr>
        <p:spPr>
          <a:xfrm>
            <a:off x="7448108" y="4758396"/>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
        <p:nvSpPr>
          <p:cNvPr id="35" name="34 CuadroTexto"/>
          <p:cNvSpPr txBox="1"/>
          <p:nvPr/>
        </p:nvSpPr>
        <p:spPr>
          <a:xfrm>
            <a:off x="693197" y="4225613"/>
            <a:ext cx="710451" cy="369332"/>
          </a:xfrm>
          <a:prstGeom prst="rect">
            <a:avLst/>
          </a:prstGeom>
          <a:noFill/>
        </p:spPr>
        <p:txBody>
          <a:bodyPr wrap="none" rtlCol="0">
            <a:spAutoFit/>
          </a:bodyPr>
          <a:lstStyle/>
          <a:p>
            <a:r>
              <a:rPr lang="es-ES" b="1" dirty="0" err="1" smtClean="0">
                <a:solidFill>
                  <a:srgbClr val="FF0000"/>
                </a:solidFill>
              </a:rPr>
              <a:t>Spain</a:t>
            </a:r>
            <a:endParaRPr lang="es-ES" b="1" dirty="0">
              <a:solidFill>
                <a:srgbClr val="FF0000"/>
              </a:solidFill>
            </a:endParaRPr>
          </a:p>
        </p:txBody>
      </p:sp>
      <p:sp>
        <p:nvSpPr>
          <p:cNvPr id="42" name="41 Rectángulo"/>
          <p:cNvSpPr/>
          <p:nvPr/>
        </p:nvSpPr>
        <p:spPr>
          <a:xfrm>
            <a:off x="24939" y="1772816"/>
            <a:ext cx="2206053" cy="1277273"/>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t> </a:t>
            </a:r>
            <a:r>
              <a:rPr lang="en-US" sz="1100" i="1" dirty="0" smtClean="0"/>
              <a:t>sulfate-rich</a:t>
            </a:r>
            <a:r>
              <a:rPr lang="en-US" sz="1100" dirty="0" smtClean="0"/>
              <a:t> (SSA)</a:t>
            </a:r>
          </a:p>
          <a:p>
            <a:pPr lvl="1">
              <a:buFont typeface="Courier New" pitchFamily="49" charset="0"/>
              <a:buChar char="o"/>
            </a:pPr>
            <a:r>
              <a:rPr lang="en-US" sz="1100" dirty="0"/>
              <a:t> </a:t>
            </a:r>
            <a:r>
              <a:rPr lang="en-US" sz="1100" i="1" dirty="0" smtClean="0"/>
              <a:t>nitrate-rich</a:t>
            </a:r>
            <a:r>
              <a:rPr lang="en-US" sz="1100" dirty="0" smtClean="0"/>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a:p>
            <a:pPr lvl="1">
              <a:buFont typeface="Courier New" pitchFamily="49" charset="0"/>
              <a:buChar char="o"/>
            </a:pPr>
            <a:endParaRPr lang="es-ES" sz="1100" dirty="0"/>
          </a:p>
        </p:txBody>
      </p:sp>
      <p:sp>
        <p:nvSpPr>
          <p:cNvPr id="58" name="57 Rectángulo"/>
          <p:cNvSpPr/>
          <p:nvPr/>
        </p:nvSpPr>
        <p:spPr>
          <a:xfrm>
            <a:off x="3059832" y="1285169"/>
            <a:ext cx="2206053" cy="1107996"/>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t> </a:t>
            </a:r>
            <a:r>
              <a:rPr lang="en-US" sz="1100" i="1" dirty="0" smtClean="0"/>
              <a:t>sulfate-rich</a:t>
            </a:r>
            <a:r>
              <a:rPr lang="en-US" sz="1100" dirty="0" smtClean="0"/>
              <a:t> (SSA)</a:t>
            </a:r>
          </a:p>
          <a:p>
            <a:pPr lvl="1">
              <a:buFont typeface="Courier New" pitchFamily="49" charset="0"/>
              <a:buChar char="o"/>
            </a:pPr>
            <a:r>
              <a:rPr lang="en-US" sz="1100" dirty="0"/>
              <a:t> </a:t>
            </a:r>
            <a:r>
              <a:rPr lang="en-US" sz="1100" i="1" dirty="0" smtClean="0"/>
              <a:t>nitrate-rich</a:t>
            </a:r>
            <a:r>
              <a:rPr lang="en-US" sz="1100" dirty="0" smtClean="0"/>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p:txBody>
      </p:sp>
      <p:sp>
        <p:nvSpPr>
          <p:cNvPr id="59" name="58 Rectángulo"/>
          <p:cNvSpPr/>
          <p:nvPr/>
        </p:nvSpPr>
        <p:spPr>
          <a:xfrm>
            <a:off x="6876256" y="1988840"/>
            <a:ext cx="2206053" cy="1107996"/>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solidFill>
                  <a:schemeClr val="bg1"/>
                </a:solidFill>
              </a:rPr>
              <a:t> </a:t>
            </a:r>
            <a:r>
              <a:rPr lang="en-US" sz="1100" i="1" dirty="0" smtClean="0">
                <a:solidFill>
                  <a:schemeClr val="bg1"/>
                </a:solidFill>
              </a:rPr>
              <a:t>sulfate-rich</a:t>
            </a:r>
            <a:r>
              <a:rPr lang="en-US" sz="1100" dirty="0" smtClean="0">
                <a:solidFill>
                  <a:schemeClr val="bg1"/>
                </a:solidFill>
              </a:rPr>
              <a:t> (SSA)</a:t>
            </a:r>
          </a:p>
          <a:p>
            <a:pPr lvl="1">
              <a:buFont typeface="Courier New" pitchFamily="49" charset="0"/>
              <a:buChar char="o"/>
            </a:pPr>
            <a:r>
              <a:rPr lang="en-US" sz="1100" dirty="0">
                <a:solidFill>
                  <a:schemeClr val="bg1"/>
                </a:solidFill>
              </a:rPr>
              <a:t> </a:t>
            </a:r>
            <a:r>
              <a:rPr lang="en-US" sz="1100" i="1" dirty="0" smtClean="0">
                <a:solidFill>
                  <a:schemeClr val="bg1"/>
                </a:solidFill>
              </a:rPr>
              <a:t>nitrate-rich</a:t>
            </a:r>
            <a:r>
              <a:rPr lang="en-US" sz="1100" dirty="0" smtClean="0">
                <a:solidFill>
                  <a:schemeClr val="bg1"/>
                </a:solidFill>
              </a:rPr>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p:txBody>
      </p:sp>
      <p:sp>
        <p:nvSpPr>
          <p:cNvPr id="60" name="59 Rectángulo"/>
          <p:cNvSpPr/>
          <p:nvPr/>
        </p:nvSpPr>
        <p:spPr>
          <a:xfrm>
            <a:off x="6876256" y="5046428"/>
            <a:ext cx="2206053" cy="1107996"/>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t> </a:t>
            </a:r>
            <a:r>
              <a:rPr lang="en-US" sz="1100" i="1" dirty="0" smtClean="0"/>
              <a:t>sulfate-rich</a:t>
            </a:r>
            <a:r>
              <a:rPr lang="en-US" sz="1100" dirty="0" smtClean="0"/>
              <a:t> (SSA)</a:t>
            </a:r>
          </a:p>
          <a:p>
            <a:pPr lvl="1">
              <a:buFont typeface="Courier New" pitchFamily="49" charset="0"/>
              <a:buChar char="o"/>
            </a:pPr>
            <a:r>
              <a:rPr lang="en-US" sz="1100" dirty="0"/>
              <a:t> </a:t>
            </a:r>
            <a:r>
              <a:rPr lang="en-US" sz="1100" i="1" dirty="0" smtClean="0"/>
              <a:t>nitrate-rich</a:t>
            </a:r>
            <a:r>
              <a:rPr lang="en-US" sz="1100" dirty="0" smtClean="0"/>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p:txBody>
      </p:sp>
      <p:sp>
        <p:nvSpPr>
          <p:cNvPr id="61" name="60 Rectángulo"/>
          <p:cNvSpPr/>
          <p:nvPr/>
        </p:nvSpPr>
        <p:spPr>
          <a:xfrm>
            <a:off x="24939" y="4581128"/>
            <a:ext cx="2206053" cy="1107996"/>
          </a:xfrm>
          <a:prstGeom prst="rect">
            <a:avLst/>
          </a:prstGeom>
          <a:ln>
            <a:solidFill>
              <a:srgbClr val="FF0000"/>
            </a:solidFill>
          </a:ln>
        </p:spPr>
        <p:txBody>
          <a:bodyPr wrap="none">
            <a:spAutoFit/>
          </a:bodyPr>
          <a:lstStyle/>
          <a:p>
            <a:pPr>
              <a:buFont typeface="Courier New" pitchFamily="49" charset="0"/>
              <a:buChar char="o"/>
            </a:pPr>
            <a:r>
              <a:rPr lang="en-US" sz="1100" i="1" dirty="0" smtClean="0"/>
              <a:t> Secondary </a:t>
            </a:r>
            <a:r>
              <a:rPr lang="en-US" sz="1100" i="1" dirty="0"/>
              <a:t>inorganic aerosol</a:t>
            </a:r>
            <a:r>
              <a:rPr lang="en-US" sz="1100" dirty="0"/>
              <a:t> (SIA</a:t>
            </a:r>
            <a:r>
              <a:rPr lang="en-US" sz="1100" dirty="0" smtClean="0"/>
              <a:t>)</a:t>
            </a:r>
          </a:p>
          <a:p>
            <a:pPr lvl="1">
              <a:buFont typeface="Courier New" pitchFamily="49" charset="0"/>
              <a:buChar char="o"/>
            </a:pPr>
            <a:r>
              <a:rPr lang="en-US" sz="1100" dirty="0"/>
              <a:t> </a:t>
            </a:r>
            <a:r>
              <a:rPr lang="en-US" sz="1100" i="1" dirty="0" smtClean="0"/>
              <a:t>sulfate-rich</a:t>
            </a:r>
            <a:r>
              <a:rPr lang="en-US" sz="1100" dirty="0" smtClean="0"/>
              <a:t> (SSA)</a:t>
            </a:r>
          </a:p>
          <a:p>
            <a:pPr lvl="1">
              <a:buFont typeface="Courier New" pitchFamily="49" charset="0"/>
              <a:buChar char="o"/>
            </a:pPr>
            <a:r>
              <a:rPr lang="en-US" sz="1100" dirty="0"/>
              <a:t> </a:t>
            </a:r>
            <a:r>
              <a:rPr lang="en-US" sz="1100" i="1" dirty="0" smtClean="0"/>
              <a:t>nitrate-rich</a:t>
            </a:r>
            <a:r>
              <a:rPr lang="en-US" sz="1100" dirty="0" smtClean="0"/>
              <a:t> (NSA)</a:t>
            </a:r>
          </a:p>
          <a:p>
            <a:pPr>
              <a:buFont typeface="Courier New" pitchFamily="49" charset="0"/>
              <a:buChar char="o"/>
            </a:pPr>
            <a:r>
              <a:rPr lang="en-US" sz="1100" i="1" dirty="0" smtClean="0"/>
              <a:t> Mineral</a:t>
            </a:r>
          </a:p>
          <a:p>
            <a:pPr>
              <a:buFont typeface="Courier New" pitchFamily="49" charset="0"/>
              <a:buChar char="o"/>
            </a:pPr>
            <a:r>
              <a:rPr lang="en-US" sz="1100" i="1" dirty="0"/>
              <a:t> </a:t>
            </a:r>
            <a:r>
              <a:rPr lang="en-US" sz="1100" i="1" dirty="0" smtClean="0"/>
              <a:t>Primary road traffic</a:t>
            </a:r>
          </a:p>
          <a:p>
            <a:pPr>
              <a:buFont typeface="Courier New" pitchFamily="49" charset="0"/>
              <a:buChar char="o"/>
            </a:pPr>
            <a:r>
              <a:rPr lang="en-US" sz="1100" i="1" dirty="0"/>
              <a:t> </a:t>
            </a:r>
            <a:r>
              <a:rPr lang="en-US" sz="1100" i="1" dirty="0" smtClean="0"/>
              <a:t>Sea salt</a:t>
            </a:r>
            <a:endParaRPr lang="es-ES" sz="1100" dirty="0" smtClean="0"/>
          </a:p>
        </p:txBody>
      </p:sp>
      <p:sp>
        <p:nvSpPr>
          <p:cNvPr id="63" name="62 Rectángulo"/>
          <p:cNvSpPr/>
          <p:nvPr/>
        </p:nvSpPr>
        <p:spPr>
          <a:xfrm>
            <a:off x="27183" y="3082777"/>
            <a:ext cx="1249060"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Biomass</a:t>
            </a:r>
            <a:r>
              <a:rPr lang="es-ES" sz="1100" i="1" dirty="0" smtClean="0"/>
              <a:t> </a:t>
            </a:r>
            <a:r>
              <a:rPr lang="es-ES" sz="1100" i="1" dirty="0" err="1" smtClean="0"/>
              <a:t>burning</a:t>
            </a:r>
            <a:endParaRPr lang="es-ES" sz="1100" dirty="0" smtClean="0"/>
          </a:p>
        </p:txBody>
      </p:sp>
      <p:sp>
        <p:nvSpPr>
          <p:cNvPr id="64" name="63 Rectángulo"/>
          <p:cNvSpPr/>
          <p:nvPr/>
        </p:nvSpPr>
        <p:spPr>
          <a:xfrm>
            <a:off x="6876256" y="6191726"/>
            <a:ext cx="1249060"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Biomass</a:t>
            </a:r>
            <a:r>
              <a:rPr lang="es-ES" sz="1100" i="1" dirty="0" smtClean="0"/>
              <a:t> </a:t>
            </a:r>
            <a:r>
              <a:rPr lang="es-ES" sz="1100" i="1" dirty="0" err="1" smtClean="0"/>
              <a:t>burning</a:t>
            </a:r>
            <a:endParaRPr lang="es-ES" sz="1100" dirty="0" smtClean="0"/>
          </a:p>
        </p:txBody>
      </p:sp>
      <p:sp>
        <p:nvSpPr>
          <p:cNvPr id="65" name="64 Rectángulo"/>
          <p:cNvSpPr/>
          <p:nvPr/>
        </p:nvSpPr>
        <p:spPr>
          <a:xfrm>
            <a:off x="6876256" y="3134138"/>
            <a:ext cx="1249060"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Biomass</a:t>
            </a:r>
            <a:r>
              <a:rPr lang="es-ES" sz="1100" i="1" dirty="0" smtClean="0"/>
              <a:t> </a:t>
            </a:r>
            <a:r>
              <a:rPr lang="es-ES" sz="1100" i="1" dirty="0" err="1" smtClean="0"/>
              <a:t>burning</a:t>
            </a:r>
            <a:endParaRPr lang="es-ES" sz="1100" dirty="0" smtClean="0"/>
          </a:p>
        </p:txBody>
      </p:sp>
      <p:sp>
        <p:nvSpPr>
          <p:cNvPr id="66" name="65 Rectángulo"/>
          <p:cNvSpPr/>
          <p:nvPr/>
        </p:nvSpPr>
        <p:spPr>
          <a:xfrm>
            <a:off x="24939" y="5712609"/>
            <a:ext cx="1646605"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smtClean="0"/>
              <a:t>Residual </a:t>
            </a:r>
            <a:r>
              <a:rPr lang="es-ES" sz="1100" i="1" dirty="0" err="1" smtClean="0"/>
              <a:t>oil</a:t>
            </a:r>
            <a:r>
              <a:rPr lang="es-ES" sz="1100" i="1" dirty="0" smtClean="0"/>
              <a:t> </a:t>
            </a:r>
            <a:r>
              <a:rPr lang="es-ES" sz="1100" i="1" dirty="0" err="1" smtClean="0"/>
              <a:t>combustion</a:t>
            </a:r>
            <a:endParaRPr lang="es-ES" sz="1100" dirty="0" smtClean="0"/>
          </a:p>
        </p:txBody>
      </p:sp>
      <p:sp>
        <p:nvSpPr>
          <p:cNvPr id="67" name="66 Rectángulo"/>
          <p:cNvSpPr/>
          <p:nvPr/>
        </p:nvSpPr>
        <p:spPr>
          <a:xfrm>
            <a:off x="5293346" y="1285386"/>
            <a:ext cx="1646605"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smtClean="0"/>
              <a:t>Residual </a:t>
            </a:r>
            <a:r>
              <a:rPr lang="es-ES" sz="1100" i="1" dirty="0" err="1" smtClean="0"/>
              <a:t>oil</a:t>
            </a:r>
            <a:r>
              <a:rPr lang="es-ES" sz="1100" i="1" dirty="0" smtClean="0"/>
              <a:t> </a:t>
            </a:r>
            <a:r>
              <a:rPr lang="es-ES" sz="1100" i="1" dirty="0" err="1" smtClean="0"/>
              <a:t>combustion</a:t>
            </a:r>
            <a:endParaRPr lang="es-ES" sz="1100" dirty="0" smtClean="0"/>
          </a:p>
        </p:txBody>
      </p:sp>
      <p:sp>
        <p:nvSpPr>
          <p:cNvPr id="68" name="67 Rectángulo"/>
          <p:cNvSpPr/>
          <p:nvPr/>
        </p:nvSpPr>
        <p:spPr>
          <a:xfrm>
            <a:off x="35496" y="6008954"/>
            <a:ext cx="1314784"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Primary</a:t>
            </a:r>
            <a:r>
              <a:rPr lang="es-ES" sz="1100" i="1" dirty="0" smtClean="0"/>
              <a:t> industrial</a:t>
            </a:r>
            <a:endParaRPr lang="es-ES" sz="1100" dirty="0" smtClean="0"/>
          </a:p>
        </p:txBody>
      </p:sp>
      <p:sp>
        <p:nvSpPr>
          <p:cNvPr id="69" name="68 Rectángulo"/>
          <p:cNvSpPr/>
          <p:nvPr/>
        </p:nvSpPr>
        <p:spPr>
          <a:xfrm>
            <a:off x="5292080" y="1566588"/>
            <a:ext cx="1314784" cy="261610"/>
          </a:xfrm>
          <a:prstGeom prst="rect">
            <a:avLst/>
          </a:prstGeom>
          <a:ln>
            <a:solidFill>
              <a:srgbClr val="0070C0"/>
            </a:solidFill>
          </a:ln>
        </p:spPr>
        <p:txBody>
          <a:bodyPr wrap="none">
            <a:spAutoFit/>
          </a:bodyPr>
          <a:lstStyle/>
          <a:p>
            <a:pPr>
              <a:buFont typeface="Courier New" pitchFamily="49" charset="0"/>
              <a:buChar char="o"/>
            </a:pPr>
            <a:r>
              <a:rPr lang="en-US" sz="1100" i="1" dirty="0" smtClean="0"/>
              <a:t> </a:t>
            </a:r>
            <a:r>
              <a:rPr lang="es-ES" sz="1100" i="1" dirty="0" err="1" smtClean="0"/>
              <a:t>Primary</a:t>
            </a:r>
            <a:r>
              <a:rPr lang="es-ES" sz="1100" i="1" dirty="0" smtClean="0"/>
              <a:t> industrial</a:t>
            </a:r>
            <a:endParaRPr lang="es-ES" sz="1100" dirty="0" smtClean="0"/>
          </a:p>
        </p:txBody>
      </p:sp>
      <p:sp>
        <p:nvSpPr>
          <p:cNvPr id="70" name="69 Rectángulo"/>
          <p:cNvSpPr/>
          <p:nvPr/>
        </p:nvSpPr>
        <p:spPr>
          <a:xfrm>
            <a:off x="27183" y="3375101"/>
            <a:ext cx="1225015" cy="430887"/>
          </a:xfrm>
          <a:prstGeom prst="rect">
            <a:avLst/>
          </a:prstGeom>
          <a:ln>
            <a:solidFill>
              <a:srgbClr val="00B050"/>
            </a:solidFill>
          </a:ln>
        </p:spPr>
        <p:txBody>
          <a:bodyPr wrap="none">
            <a:spAutoFit/>
          </a:bodyPr>
          <a:lstStyle/>
          <a:p>
            <a:pPr>
              <a:buFont typeface="Courier New" pitchFamily="49" charset="0"/>
              <a:buChar char="o"/>
            </a:pPr>
            <a:r>
              <a:rPr lang="en-US" sz="1100" i="1" dirty="0" smtClean="0"/>
              <a:t> </a:t>
            </a:r>
            <a:r>
              <a:rPr lang="es-ES" sz="1100" i="1" dirty="0" smtClean="0"/>
              <a:t>Marine </a:t>
            </a:r>
            <a:r>
              <a:rPr lang="es-ES" sz="1100" i="1" dirty="0" err="1" smtClean="0"/>
              <a:t>biogenic</a:t>
            </a:r>
            <a:endParaRPr lang="es-ES" sz="1100" i="1" dirty="0" smtClean="0"/>
          </a:p>
          <a:p>
            <a:pPr>
              <a:buFont typeface="Courier New" pitchFamily="49" charset="0"/>
              <a:buChar char="o"/>
            </a:pPr>
            <a:r>
              <a:rPr lang="es-ES" sz="1100" i="1" dirty="0"/>
              <a:t> </a:t>
            </a:r>
            <a:r>
              <a:rPr lang="es-ES" sz="1100" i="1" dirty="0" err="1" smtClean="0"/>
              <a:t>Land</a:t>
            </a:r>
            <a:r>
              <a:rPr lang="es-ES" sz="1100" i="1" dirty="0" smtClean="0"/>
              <a:t> </a:t>
            </a:r>
            <a:r>
              <a:rPr lang="es-ES" sz="1100" i="1" dirty="0" err="1" smtClean="0"/>
              <a:t>biogenic</a:t>
            </a:r>
            <a:endParaRPr lang="es-ES" sz="1100" dirty="0" smtClean="0"/>
          </a:p>
        </p:txBody>
      </p:sp>
      <p:sp>
        <p:nvSpPr>
          <p:cNvPr id="71" name="70 Rectángulo"/>
          <p:cNvSpPr/>
          <p:nvPr/>
        </p:nvSpPr>
        <p:spPr>
          <a:xfrm>
            <a:off x="6876256" y="3421848"/>
            <a:ext cx="1249060" cy="938719"/>
          </a:xfrm>
          <a:prstGeom prst="rect">
            <a:avLst/>
          </a:prstGeom>
          <a:ln>
            <a:solidFill>
              <a:srgbClr val="00B050"/>
            </a:solidFill>
          </a:ln>
        </p:spPr>
        <p:txBody>
          <a:bodyPr wrap="none">
            <a:spAutoFit/>
          </a:bodyPr>
          <a:lstStyle/>
          <a:p>
            <a:pPr>
              <a:buFont typeface="Courier New" pitchFamily="49" charset="0"/>
              <a:buChar char="o"/>
            </a:pPr>
            <a:r>
              <a:rPr lang="en-US" sz="1100" i="1" dirty="0" smtClean="0"/>
              <a:t> </a:t>
            </a:r>
            <a:r>
              <a:rPr lang="es-ES" sz="1100" i="1" dirty="0" smtClean="0"/>
              <a:t>SS/RD</a:t>
            </a:r>
          </a:p>
          <a:p>
            <a:pPr>
              <a:buFont typeface="Courier New" pitchFamily="49" charset="0"/>
              <a:buChar char="o"/>
            </a:pPr>
            <a:r>
              <a:rPr lang="es-ES" sz="1100" i="1" dirty="0"/>
              <a:t> </a:t>
            </a:r>
            <a:r>
              <a:rPr lang="es-ES" sz="1100" i="1" dirty="0" smtClean="0"/>
              <a:t>Coal </a:t>
            </a:r>
            <a:r>
              <a:rPr lang="es-ES" sz="1100" i="1" dirty="0" err="1" smtClean="0"/>
              <a:t>combustion</a:t>
            </a:r>
            <a:endParaRPr lang="es-ES" sz="1100" i="1" dirty="0" smtClean="0"/>
          </a:p>
          <a:p>
            <a:pPr>
              <a:buFont typeface="Courier New" pitchFamily="49" charset="0"/>
              <a:buChar char="o"/>
            </a:pPr>
            <a:r>
              <a:rPr lang="es-ES" sz="1100" i="1" dirty="0"/>
              <a:t> </a:t>
            </a:r>
            <a:r>
              <a:rPr lang="es-ES" sz="1100" i="1" dirty="0" err="1" smtClean="0"/>
              <a:t>Cooking</a:t>
            </a:r>
            <a:endParaRPr lang="es-ES" sz="1100" i="1" dirty="0" smtClean="0"/>
          </a:p>
          <a:p>
            <a:pPr>
              <a:buFont typeface="Courier New" pitchFamily="49" charset="0"/>
              <a:buChar char="o"/>
            </a:pPr>
            <a:r>
              <a:rPr lang="es-ES" sz="1100" i="1" dirty="0"/>
              <a:t> </a:t>
            </a:r>
            <a:r>
              <a:rPr lang="es-ES" sz="1100" i="1" dirty="0" err="1" smtClean="0"/>
              <a:t>Fungal</a:t>
            </a:r>
            <a:r>
              <a:rPr lang="es-ES" sz="1100" i="1" dirty="0" smtClean="0"/>
              <a:t> </a:t>
            </a:r>
            <a:r>
              <a:rPr lang="es-ES" sz="1100" i="1" dirty="0" err="1" smtClean="0"/>
              <a:t>spores</a:t>
            </a:r>
            <a:endParaRPr lang="es-ES" sz="1100" i="1" dirty="0" smtClean="0"/>
          </a:p>
          <a:p>
            <a:pPr>
              <a:buFont typeface="Courier New" pitchFamily="49" charset="0"/>
              <a:buChar char="o"/>
            </a:pPr>
            <a:r>
              <a:rPr lang="en-US" sz="1100" i="1" dirty="0"/>
              <a:t> </a:t>
            </a:r>
            <a:r>
              <a:rPr lang="en-US" sz="1100" i="1" dirty="0" smtClean="0"/>
              <a:t>Photochemistry</a:t>
            </a:r>
            <a:endParaRPr lang="es-ES" sz="11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8" grpId="0" animBg="1"/>
      <p:bldP spid="59" grpId="0" animBg="1"/>
      <p:bldP spid="60" grpId="0" animBg="1"/>
      <p:bldP spid="61"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pic>
        <p:nvPicPr>
          <p:cNvPr id="21508" name="Picture 4"/>
          <p:cNvPicPr>
            <a:picLocks noChangeAspect="1" noChangeArrowheads="1"/>
          </p:cNvPicPr>
          <p:nvPr/>
        </p:nvPicPr>
        <p:blipFill>
          <a:blip r:embed="rId3" cstate="print"/>
          <a:srcRect/>
          <a:stretch>
            <a:fillRect/>
          </a:stretch>
        </p:blipFill>
        <p:spPr bwMode="auto">
          <a:xfrm>
            <a:off x="2940199" y="2661774"/>
            <a:ext cx="3312368" cy="2193232"/>
          </a:xfrm>
          <a:prstGeom prst="rect">
            <a:avLst/>
          </a:prstGeom>
          <a:noFill/>
          <a:ln w="9525">
            <a:noFill/>
            <a:miter lim="800000"/>
            <a:headEnd/>
            <a:tailEnd/>
          </a:ln>
          <a:effectLst/>
        </p:spPr>
      </p:pic>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sp>
        <p:nvSpPr>
          <p:cNvPr id="31" name="30 CuadroTexto"/>
          <p:cNvSpPr txBox="1"/>
          <p:nvPr/>
        </p:nvSpPr>
        <p:spPr>
          <a:xfrm>
            <a:off x="0" y="1052736"/>
            <a:ext cx="811504" cy="369332"/>
          </a:xfrm>
          <a:prstGeom prst="rect">
            <a:avLst/>
          </a:prstGeom>
          <a:noFill/>
        </p:spPr>
        <p:txBody>
          <a:bodyPr wrap="none" rtlCol="0">
            <a:spAutoFit/>
          </a:bodyPr>
          <a:lstStyle/>
          <a:p>
            <a:r>
              <a:rPr lang="es-ES" b="1" dirty="0" smtClean="0">
                <a:solidFill>
                  <a:srgbClr val="FF0000"/>
                </a:solidFill>
              </a:rPr>
              <a:t>France</a:t>
            </a:r>
            <a:endParaRPr lang="es-ES" b="1" dirty="0">
              <a:solidFill>
                <a:srgbClr val="FF0000"/>
              </a:solidFill>
            </a:endParaRPr>
          </a:p>
        </p:txBody>
      </p:sp>
      <p:sp>
        <p:nvSpPr>
          <p:cNvPr id="32" name="31 CuadroTexto"/>
          <p:cNvSpPr txBox="1"/>
          <p:nvPr/>
        </p:nvSpPr>
        <p:spPr>
          <a:xfrm>
            <a:off x="3905387" y="836712"/>
            <a:ext cx="1765227" cy="369332"/>
          </a:xfrm>
          <a:prstGeom prst="rect">
            <a:avLst/>
          </a:prstGeom>
          <a:noFill/>
        </p:spPr>
        <p:txBody>
          <a:bodyPr wrap="none" rtlCol="0">
            <a:spAutoFit/>
          </a:bodyPr>
          <a:lstStyle/>
          <a:p>
            <a:r>
              <a:rPr lang="es-ES" b="1" dirty="0" err="1" smtClean="0">
                <a:solidFill>
                  <a:srgbClr val="FF0000"/>
                </a:solidFill>
              </a:rPr>
              <a:t>The</a:t>
            </a:r>
            <a:r>
              <a:rPr lang="es-ES" b="1" dirty="0" smtClean="0">
                <a:solidFill>
                  <a:srgbClr val="FF0000"/>
                </a:solidFill>
              </a:rPr>
              <a:t> </a:t>
            </a:r>
            <a:r>
              <a:rPr lang="es-ES" b="1" dirty="0" err="1" smtClean="0">
                <a:solidFill>
                  <a:srgbClr val="FF0000"/>
                </a:solidFill>
              </a:rPr>
              <a:t>Netherlands</a:t>
            </a:r>
            <a:endParaRPr lang="es-ES" b="1" dirty="0">
              <a:solidFill>
                <a:srgbClr val="FF0000"/>
              </a:solidFill>
            </a:endParaRPr>
          </a:p>
        </p:txBody>
      </p:sp>
      <p:sp>
        <p:nvSpPr>
          <p:cNvPr id="33" name="32 CuadroTexto"/>
          <p:cNvSpPr txBox="1"/>
          <p:nvPr/>
        </p:nvSpPr>
        <p:spPr>
          <a:xfrm>
            <a:off x="8049560" y="980728"/>
            <a:ext cx="1058944" cy="369332"/>
          </a:xfrm>
          <a:prstGeom prst="rect">
            <a:avLst/>
          </a:prstGeom>
          <a:noFill/>
        </p:spPr>
        <p:txBody>
          <a:bodyPr wrap="none" rtlCol="0">
            <a:spAutoFit/>
          </a:bodyPr>
          <a:lstStyle/>
          <a:p>
            <a:r>
              <a:rPr lang="es-ES" b="1" dirty="0" err="1" smtClean="0">
                <a:solidFill>
                  <a:srgbClr val="FF0000"/>
                </a:solidFill>
              </a:rPr>
              <a:t>Germany</a:t>
            </a:r>
            <a:endParaRPr lang="es-ES" b="1" dirty="0">
              <a:solidFill>
                <a:srgbClr val="FF0000"/>
              </a:solidFill>
            </a:endParaRPr>
          </a:p>
        </p:txBody>
      </p:sp>
      <p:sp>
        <p:nvSpPr>
          <p:cNvPr id="34" name="33 CuadroTexto"/>
          <p:cNvSpPr txBox="1"/>
          <p:nvPr/>
        </p:nvSpPr>
        <p:spPr>
          <a:xfrm>
            <a:off x="7880156" y="4221088"/>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
        <p:nvSpPr>
          <p:cNvPr id="35" name="34 CuadroTexto"/>
          <p:cNvSpPr txBox="1"/>
          <p:nvPr/>
        </p:nvSpPr>
        <p:spPr>
          <a:xfrm>
            <a:off x="0" y="3573016"/>
            <a:ext cx="710451" cy="369332"/>
          </a:xfrm>
          <a:prstGeom prst="rect">
            <a:avLst/>
          </a:prstGeom>
          <a:noFill/>
        </p:spPr>
        <p:txBody>
          <a:bodyPr wrap="none" rtlCol="0">
            <a:spAutoFit/>
          </a:bodyPr>
          <a:lstStyle/>
          <a:p>
            <a:r>
              <a:rPr lang="es-ES" b="1" dirty="0" err="1" smtClean="0">
                <a:solidFill>
                  <a:srgbClr val="FF0000"/>
                </a:solidFill>
              </a:rPr>
              <a:t>Spain</a:t>
            </a:r>
            <a:endParaRPr lang="es-ES" b="1" dirty="0">
              <a:solidFill>
                <a:srgbClr val="FF0000"/>
              </a:solidFill>
            </a:endParaRPr>
          </a:p>
        </p:txBody>
      </p:sp>
      <p:pic>
        <p:nvPicPr>
          <p:cNvPr id="24578" name="Picture 2"/>
          <p:cNvPicPr>
            <a:picLocks noChangeAspect="1" noChangeArrowheads="1"/>
          </p:cNvPicPr>
          <p:nvPr/>
        </p:nvPicPr>
        <p:blipFill>
          <a:blip r:embed="rId4" cstate="print"/>
          <a:srcRect l="1651" t="12245" r="50483" b="7985"/>
          <a:stretch>
            <a:fillRect/>
          </a:stretch>
        </p:blipFill>
        <p:spPr bwMode="auto">
          <a:xfrm>
            <a:off x="3567113" y="5073766"/>
            <a:ext cx="2181225" cy="611981"/>
          </a:xfrm>
          <a:prstGeom prst="rect">
            <a:avLst/>
          </a:prstGeom>
          <a:solidFill>
            <a:schemeClr val="bg1"/>
          </a:solidFill>
          <a:ln w="9525">
            <a:solidFill>
              <a:schemeClr val="tx1"/>
            </a:solidFill>
            <a:miter lim="800000"/>
            <a:headEnd/>
            <a:tailEnd/>
          </a:ln>
          <a:effectLst/>
        </p:spPr>
      </p:pic>
      <p:pic>
        <p:nvPicPr>
          <p:cNvPr id="24579" name="Picture 3"/>
          <p:cNvPicPr>
            <a:picLocks noChangeAspect="1" noChangeArrowheads="1"/>
          </p:cNvPicPr>
          <p:nvPr/>
        </p:nvPicPr>
        <p:blipFill>
          <a:blip r:embed="rId5" cstate="print"/>
          <a:srcRect r="67657"/>
          <a:stretch>
            <a:fillRect/>
          </a:stretch>
        </p:blipFill>
        <p:spPr bwMode="auto">
          <a:xfrm>
            <a:off x="0" y="4293335"/>
            <a:ext cx="1309427" cy="1295905"/>
          </a:xfrm>
          <a:prstGeom prst="rect">
            <a:avLst/>
          </a:prstGeom>
          <a:noFill/>
          <a:ln w="9525">
            <a:noFill/>
            <a:miter lim="800000"/>
            <a:headEnd/>
            <a:tailEnd/>
          </a:ln>
          <a:effectLst/>
        </p:spPr>
      </p:pic>
      <p:pic>
        <p:nvPicPr>
          <p:cNvPr id="52" name="Picture 3"/>
          <p:cNvPicPr>
            <a:picLocks noChangeAspect="1" noChangeArrowheads="1"/>
          </p:cNvPicPr>
          <p:nvPr/>
        </p:nvPicPr>
        <p:blipFill>
          <a:blip r:embed="rId5" cstate="print"/>
          <a:srcRect l="30790" r="33696"/>
          <a:stretch>
            <a:fillRect/>
          </a:stretch>
        </p:blipFill>
        <p:spPr bwMode="auto">
          <a:xfrm>
            <a:off x="1202864" y="3799944"/>
            <a:ext cx="1448214" cy="1308100"/>
          </a:xfrm>
          <a:prstGeom prst="rect">
            <a:avLst/>
          </a:prstGeom>
          <a:noFill/>
          <a:ln w="9525">
            <a:noFill/>
            <a:miter lim="800000"/>
            <a:headEnd/>
            <a:tailEnd/>
          </a:ln>
          <a:effectLst/>
        </p:spPr>
      </p:pic>
      <p:pic>
        <p:nvPicPr>
          <p:cNvPr id="53" name="Picture 3"/>
          <p:cNvPicPr>
            <a:picLocks noChangeAspect="1" noChangeArrowheads="1"/>
          </p:cNvPicPr>
          <p:nvPr/>
        </p:nvPicPr>
        <p:blipFill>
          <a:blip r:embed="rId5" cstate="print"/>
          <a:srcRect l="68204"/>
          <a:stretch>
            <a:fillRect/>
          </a:stretch>
        </p:blipFill>
        <p:spPr bwMode="auto">
          <a:xfrm>
            <a:off x="1259177" y="5145236"/>
            <a:ext cx="1296599" cy="1308100"/>
          </a:xfrm>
          <a:prstGeom prst="rect">
            <a:avLst/>
          </a:prstGeom>
          <a:noFill/>
          <a:ln w="9525">
            <a:noFill/>
            <a:miter lim="800000"/>
            <a:headEnd/>
            <a:tailEnd/>
          </a:ln>
          <a:effectLst/>
        </p:spPr>
      </p:pic>
      <p:pic>
        <p:nvPicPr>
          <p:cNvPr id="54" name="Picture 2"/>
          <p:cNvPicPr>
            <a:picLocks noChangeAspect="1" noChangeArrowheads="1"/>
          </p:cNvPicPr>
          <p:nvPr/>
        </p:nvPicPr>
        <p:blipFill>
          <a:blip r:embed="rId4" cstate="print"/>
          <a:srcRect l="50808" t="6150" r="1117" b="4768"/>
          <a:stretch>
            <a:fillRect/>
          </a:stretch>
        </p:blipFill>
        <p:spPr bwMode="auto">
          <a:xfrm>
            <a:off x="3548648" y="5770479"/>
            <a:ext cx="2190750" cy="683419"/>
          </a:xfrm>
          <a:prstGeom prst="rect">
            <a:avLst/>
          </a:prstGeom>
          <a:solidFill>
            <a:schemeClr val="bg1"/>
          </a:solidFill>
          <a:ln w="9525">
            <a:solidFill>
              <a:schemeClr val="tx1"/>
            </a:solidFill>
            <a:miter lim="800000"/>
            <a:headEnd/>
            <a:tailEnd/>
          </a:ln>
          <a:effectLst/>
        </p:spPr>
      </p:pic>
      <p:pic>
        <p:nvPicPr>
          <p:cNvPr id="24583" name="Picture 7"/>
          <p:cNvPicPr>
            <a:picLocks noChangeAspect="1" noChangeArrowheads="1"/>
          </p:cNvPicPr>
          <p:nvPr/>
        </p:nvPicPr>
        <p:blipFill>
          <a:blip r:embed="rId6" cstate="print"/>
          <a:srcRect/>
          <a:stretch>
            <a:fillRect/>
          </a:stretch>
        </p:blipFill>
        <p:spPr bwMode="auto">
          <a:xfrm>
            <a:off x="0" y="1412776"/>
            <a:ext cx="2843808" cy="1490101"/>
          </a:xfrm>
          <a:prstGeom prst="rect">
            <a:avLst/>
          </a:prstGeom>
          <a:noFill/>
          <a:ln w="9525">
            <a:noFill/>
            <a:miter lim="800000"/>
            <a:headEnd/>
            <a:tailEnd/>
          </a:ln>
          <a:effectLst/>
        </p:spPr>
      </p:pic>
      <p:pic>
        <p:nvPicPr>
          <p:cNvPr id="24584" name="Picture 8"/>
          <p:cNvPicPr>
            <a:picLocks noChangeAspect="1" noChangeArrowheads="1"/>
          </p:cNvPicPr>
          <p:nvPr/>
        </p:nvPicPr>
        <p:blipFill>
          <a:blip r:embed="rId7" cstate="print"/>
          <a:srcRect/>
          <a:stretch>
            <a:fillRect/>
          </a:stretch>
        </p:blipFill>
        <p:spPr bwMode="auto">
          <a:xfrm>
            <a:off x="3347864" y="1085231"/>
            <a:ext cx="2733502" cy="1411157"/>
          </a:xfrm>
          <a:prstGeom prst="rect">
            <a:avLst/>
          </a:prstGeom>
          <a:noFill/>
          <a:ln w="9525">
            <a:noFill/>
            <a:miter lim="800000"/>
            <a:headEnd/>
            <a:tailEnd/>
          </a:ln>
          <a:effectLst/>
        </p:spPr>
      </p:pic>
      <p:pic>
        <p:nvPicPr>
          <p:cNvPr id="24585" name="Picture 9"/>
          <p:cNvPicPr>
            <a:picLocks noChangeAspect="1" noChangeArrowheads="1"/>
          </p:cNvPicPr>
          <p:nvPr/>
        </p:nvPicPr>
        <p:blipFill>
          <a:blip r:embed="rId8" cstate="print"/>
          <a:srcRect r="33557"/>
          <a:stretch>
            <a:fillRect/>
          </a:stretch>
        </p:blipFill>
        <p:spPr bwMode="auto">
          <a:xfrm>
            <a:off x="6430069" y="1340768"/>
            <a:ext cx="2788543" cy="1476007"/>
          </a:xfrm>
          <a:prstGeom prst="rect">
            <a:avLst/>
          </a:prstGeom>
          <a:noFill/>
          <a:ln w="9525">
            <a:noFill/>
            <a:miter lim="800000"/>
            <a:headEnd/>
            <a:tailEnd/>
          </a:ln>
          <a:effectLst/>
        </p:spPr>
      </p:pic>
      <p:pic>
        <p:nvPicPr>
          <p:cNvPr id="92" name="Picture 9"/>
          <p:cNvPicPr>
            <a:picLocks noChangeAspect="1" noChangeArrowheads="1"/>
          </p:cNvPicPr>
          <p:nvPr/>
        </p:nvPicPr>
        <p:blipFill>
          <a:blip r:embed="rId8" cstate="print"/>
          <a:srcRect l="66770"/>
          <a:stretch>
            <a:fillRect/>
          </a:stretch>
        </p:blipFill>
        <p:spPr bwMode="auto">
          <a:xfrm>
            <a:off x="7020272" y="2624067"/>
            <a:ext cx="1372893" cy="1453005"/>
          </a:xfrm>
          <a:prstGeom prst="rect">
            <a:avLst/>
          </a:prstGeom>
          <a:noFill/>
          <a:ln w="9525">
            <a:noFill/>
            <a:miter lim="800000"/>
            <a:headEnd/>
            <a:tailEnd/>
          </a:ln>
          <a:effectLst/>
        </p:spPr>
      </p:pic>
      <p:sp>
        <p:nvSpPr>
          <p:cNvPr id="93" name="92 Rectángulo"/>
          <p:cNvSpPr/>
          <p:nvPr/>
        </p:nvSpPr>
        <p:spPr>
          <a:xfrm>
            <a:off x="0" y="980728"/>
            <a:ext cx="2838450" cy="1952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Rectángulo"/>
          <p:cNvSpPr/>
          <p:nvPr/>
        </p:nvSpPr>
        <p:spPr>
          <a:xfrm>
            <a:off x="-2604" y="3573015"/>
            <a:ext cx="2838450" cy="28373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Rectángulo"/>
          <p:cNvSpPr/>
          <p:nvPr/>
        </p:nvSpPr>
        <p:spPr>
          <a:xfrm>
            <a:off x="3275856" y="908721"/>
            <a:ext cx="2838450" cy="1567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Rectángulo"/>
          <p:cNvSpPr/>
          <p:nvPr/>
        </p:nvSpPr>
        <p:spPr>
          <a:xfrm>
            <a:off x="6305550" y="1052736"/>
            <a:ext cx="2838450" cy="3096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586" name="Picture 10"/>
          <p:cNvPicPr>
            <a:picLocks noChangeAspect="1" noChangeArrowheads="1"/>
          </p:cNvPicPr>
          <p:nvPr/>
        </p:nvPicPr>
        <p:blipFill>
          <a:blip r:embed="rId9" cstate="print"/>
          <a:srcRect/>
          <a:stretch>
            <a:fillRect/>
          </a:stretch>
        </p:blipFill>
        <p:spPr bwMode="auto">
          <a:xfrm>
            <a:off x="6427384" y="4653136"/>
            <a:ext cx="2716616" cy="1538831"/>
          </a:xfrm>
          <a:prstGeom prst="rect">
            <a:avLst/>
          </a:prstGeom>
          <a:noFill/>
          <a:ln w="9525">
            <a:noFill/>
            <a:miter lim="800000"/>
            <a:headEnd/>
            <a:tailEnd/>
          </a:ln>
          <a:effectLst/>
        </p:spPr>
      </p:pic>
      <p:sp>
        <p:nvSpPr>
          <p:cNvPr id="103" name="102 Rectángulo"/>
          <p:cNvSpPr/>
          <p:nvPr/>
        </p:nvSpPr>
        <p:spPr>
          <a:xfrm>
            <a:off x="6300192" y="4221088"/>
            <a:ext cx="2838450" cy="2304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Rectángulo"/>
          <p:cNvSpPr/>
          <p:nvPr/>
        </p:nvSpPr>
        <p:spPr>
          <a:xfrm>
            <a:off x="7571922" y="4278582"/>
            <a:ext cx="1543050"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1" name="Picture 7"/>
          <p:cNvPicPr>
            <a:picLocks noChangeAspect="1" noChangeArrowheads="1"/>
          </p:cNvPicPr>
          <p:nvPr/>
        </p:nvPicPr>
        <p:blipFill>
          <a:blip r:embed="rId10" cstate="print"/>
          <a:srcRect/>
          <a:stretch>
            <a:fillRect/>
          </a:stretch>
        </p:blipFill>
        <p:spPr bwMode="auto">
          <a:xfrm>
            <a:off x="1272480" y="1018409"/>
            <a:ext cx="7829550" cy="5371505"/>
          </a:xfrm>
          <a:prstGeom prst="rect">
            <a:avLst/>
          </a:prstGeom>
          <a:noFill/>
          <a:ln w="9525">
            <a:noFill/>
            <a:miter lim="800000"/>
            <a:headEnd/>
            <a:tailEnd/>
          </a:ln>
          <a:effectLst/>
        </p:spPr>
      </p:pic>
      <p:sp>
        <p:nvSpPr>
          <p:cNvPr id="87" name="86 Rectángulo"/>
          <p:cNvSpPr/>
          <p:nvPr/>
        </p:nvSpPr>
        <p:spPr>
          <a:xfrm>
            <a:off x="38100" y="1018828"/>
            <a:ext cx="1259632"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87 Rectángulo"/>
          <p:cNvSpPr/>
          <p:nvPr/>
        </p:nvSpPr>
        <p:spPr>
          <a:xfrm>
            <a:off x="7858968" y="1090836"/>
            <a:ext cx="1259632"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88 Rectángulo"/>
          <p:cNvSpPr/>
          <p:nvPr/>
        </p:nvSpPr>
        <p:spPr>
          <a:xfrm>
            <a:off x="6372200" y="4267200"/>
            <a:ext cx="1259632" cy="218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 name="Picture 10"/>
          <p:cNvPicPr>
            <a:picLocks noChangeAspect="1" noChangeArrowheads="1"/>
          </p:cNvPicPr>
          <p:nvPr/>
        </p:nvPicPr>
        <p:blipFill>
          <a:blip r:embed="rId11" cstate="print"/>
          <a:srcRect/>
          <a:stretch>
            <a:fillRect/>
          </a:stretch>
        </p:blipFill>
        <p:spPr bwMode="auto">
          <a:xfrm>
            <a:off x="6042670" y="765448"/>
            <a:ext cx="3086563" cy="1767086"/>
          </a:xfrm>
          <a:prstGeom prst="rect">
            <a:avLst/>
          </a:prstGeom>
          <a:noFill/>
          <a:ln w="9525">
            <a:noFill/>
            <a:miter lim="800000"/>
            <a:headEnd/>
            <a:tailEnd/>
          </a:ln>
          <a:effectLst/>
        </p:spPr>
      </p:pic>
      <p:pic>
        <p:nvPicPr>
          <p:cNvPr id="1028" name="Picture 4"/>
          <p:cNvPicPr>
            <a:picLocks noChangeAspect="1" noChangeArrowheads="1"/>
          </p:cNvPicPr>
          <p:nvPr/>
        </p:nvPicPr>
        <p:blipFill>
          <a:blip r:embed="rId12" cstate="print"/>
          <a:srcRect/>
          <a:stretch>
            <a:fillRect/>
          </a:stretch>
        </p:blipFill>
        <p:spPr bwMode="auto">
          <a:xfrm>
            <a:off x="61020" y="692696"/>
            <a:ext cx="2931886" cy="2907622"/>
          </a:xfrm>
          <a:prstGeom prst="rect">
            <a:avLst/>
          </a:prstGeom>
          <a:solidFill>
            <a:schemeClr val="bg1"/>
          </a:solidFill>
          <a:ln w="9525">
            <a:noFill/>
            <a:miter lim="800000"/>
            <a:headEnd/>
            <a:tailEnd/>
          </a:ln>
          <a:effectLst/>
        </p:spPr>
      </p:pic>
      <p:pic>
        <p:nvPicPr>
          <p:cNvPr id="77" name="Picture 3" descr="F:\TFMM\REPORT\FINAL_with_comments\LAST_April_2019\image003 (1).png"/>
          <p:cNvPicPr>
            <a:picLocks noChangeAspect="1" noChangeArrowheads="1"/>
          </p:cNvPicPr>
          <p:nvPr/>
        </p:nvPicPr>
        <p:blipFill>
          <a:blip r:embed="rId13" cstate="print"/>
          <a:srcRect/>
          <a:stretch>
            <a:fillRect/>
          </a:stretch>
        </p:blipFill>
        <p:spPr bwMode="auto">
          <a:xfrm>
            <a:off x="6477000" y="2826798"/>
            <a:ext cx="2694073" cy="1661345"/>
          </a:xfrm>
          <a:prstGeom prst="rect">
            <a:avLst/>
          </a:prstGeom>
          <a:noFill/>
          <a:ln>
            <a:solidFill>
              <a:schemeClr val="tx1"/>
            </a:solidFill>
          </a:ln>
        </p:spPr>
      </p:pic>
      <p:pic>
        <p:nvPicPr>
          <p:cNvPr id="78" name="Picture 2" descr="F:\TFMM\REPORT\FINAL_with_comments\LAST_April_2019\image002 (1).png"/>
          <p:cNvPicPr>
            <a:picLocks noChangeAspect="1" noChangeArrowheads="1"/>
          </p:cNvPicPr>
          <p:nvPr/>
        </p:nvPicPr>
        <p:blipFill>
          <a:blip r:embed="rId14" cstate="print"/>
          <a:srcRect/>
          <a:stretch>
            <a:fillRect/>
          </a:stretch>
        </p:blipFill>
        <p:spPr bwMode="auto">
          <a:xfrm>
            <a:off x="6477146" y="4761533"/>
            <a:ext cx="2695035" cy="1661938"/>
          </a:xfrm>
          <a:prstGeom prst="rect">
            <a:avLst/>
          </a:prstGeom>
          <a:noFill/>
          <a:ln>
            <a:solidFill>
              <a:schemeClr val="tx1"/>
            </a:solidFill>
          </a:ln>
        </p:spPr>
      </p:pic>
      <p:pic>
        <p:nvPicPr>
          <p:cNvPr id="1032" name="Picture 8"/>
          <p:cNvPicPr>
            <a:picLocks noChangeAspect="1" noChangeArrowheads="1"/>
          </p:cNvPicPr>
          <p:nvPr/>
        </p:nvPicPr>
        <p:blipFill>
          <a:blip r:embed="rId15" cstate="print"/>
          <a:srcRect/>
          <a:stretch>
            <a:fillRect/>
          </a:stretch>
        </p:blipFill>
        <p:spPr bwMode="auto">
          <a:xfrm>
            <a:off x="3059832" y="2526804"/>
            <a:ext cx="3171825" cy="2505075"/>
          </a:xfrm>
          <a:prstGeom prst="rect">
            <a:avLst/>
          </a:prstGeom>
          <a:solidFill>
            <a:schemeClr val="bg1"/>
          </a:solidFill>
          <a:ln w="9525">
            <a:noFill/>
            <a:miter lim="800000"/>
            <a:headEnd/>
            <a:tailEnd/>
          </a:ln>
          <a:effectLst/>
        </p:spPr>
      </p:pic>
      <p:pic>
        <p:nvPicPr>
          <p:cNvPr id="1033" name="Picture 9"/>
          <p:cNvPicPr>
            <a:picLocks noChangeAspect="1" noChangeArrowheads="1"/>
          </p:cNvPicPr>
          <p:nvPr/>
        </p:nvPicPr>
        <p:blipFill>
          <a:blip r:embed="rId16" cstate="print"/>
          <a:srcRect/>
          <a:stretch>
            <a:fillRect/>
          </a:stretch>
        </p:blipFill>
        <p:spPr bwMode="auto">
          <a:xfrm>
            <a:off x="1695872" y="2511946"/>
            <a:ext cx="4733925" cy="28194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7" cstate="print"/>
          <a:srcRect/>
          <a:stretch>
            <a:fillRect/>
          </a:stretch>
        </p:blipFill>
        <p:spPr bwMode="auto">
          <a:xfrm>
            <a:off x="-19050" y="806996"/>
            <a:ext cx="9163050" cy="57912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8" cstate="print"/>
          <a:srcRect/>
          <a:stretch>
            <a:fillRect/>
          </a:stretch>
        </p:blipFill>
        <p:spPr bwMode="auto">
          <a:xfrm>
            <a:off x="1331640" y="1599778"/>
            <a:ext cx="4972050" cy="4876800"/>
          </a:xfrm>
          <a:prstGeom prst="rect">
            <a:avLst/>
          </a:prstGeom>
          <a:noFill/>
          <a:ln w="9525">
            <a:noFill/>
            <a:miter lim="800000"/>
            <a:headEnd/>
            <a:tailEnd/>
          </a:ln>
          <a:effectLst/>
        </p:spPr>
      </p:pic>
      <p:sp>
        <p:nvSpPr>
          <p:cNvPr id="38" name="33 CuadroTexto"/>
          <p:cNvSpPr txBox="1"/>
          <p:nvPr/>
        </p:nvSpPr>
        <p:spPr>
          <a:xfrm>
            <a:off x="7731507" y="4273846"/>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1508"/>
                                        </p:tgtEl>
                                      </p:cBhvr>
                                    </p:animEffect>
                                    <p:set>
                                      <p:cBhvr>
                                        <p:cTn id="12" dur="1" fill="hold">
                                          <p:stCondLst>
                                            <p:cond delay="499"/>
                                          </p:stCondLst>
                                        </p:cTn>
                                        <p:tgtEl>
                                          <p:spTgt spid="2150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32"/>
                                        </p:tgtEl>
                                      </p:cBhvr>
                                    </p:animEffect>
                                    <p:set>
                                      <p:cBhvr>
                                        <p:cTn id="20" dur="1" fill="hold">
                                          <p:stCondLst>
                                            <p:cond delay="499"/>
                                          </p:stCondLst>
                                        </p:cTn>
                                        <p:tgtEl>
                                          <p:spTgt spid="103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33"/>
                                        </p:tgtEl>
                                        <p:attrNameLst>
                                          <p:attrName>style.visibility</p:attrName>
                                        </p:attrNameLst>
                                      </p:cBhvr>
                                      <p:to>
                                        <p:strVal val="visible"/>
                                      </p:to>
                                    </p:set>
                                    <p:animEffect transition="in" filter="fade">
                                      <p:cBhvr>
                                        <p:cTn id="23" dur="500"/>
                                        <p:tgtEl>
                                          <p:spTgt spid="10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33"/>
                                        </p:tgtEl>
                                      </p:cBhvr>
                                    </p:animEffect>
                                    <p:set>
                                      <p:cBhvr>
                                        <p:cTn id="28" dur="1" fill="hold">
                                          <p:stCondLst>
                                            <p:cond delay="499"/>
                                          </p:stCondLst>
                                        </p:cTn>
                                        <p:tgtEl>
                                          <p:spTgt spid="103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1032"/>
                                        </p:tgtEl>
                                      </p:cBhvr>
                                    </p:animEffect>
                                    <p:set>
                                      <p:cBhvr>
                                        <p:cTn id="36" dur="1" fill="hold">
                                          <p:stCondLst>
                                            <p:cond delay="1999"/>
                                          </p:stCondLst>
                                        </p:cTn>
                                        <p:tgtEl>
                                          <p:spTgt spid="1032"/>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par>
                                <p:cTn id="40" presetID="10" presetClass="exit" presetSubtype="0" fill="hold" grpId="0" nodeType="withEffect">
                                  <p:stCondLst>
                                    <p:cond delay="0"/>
                                  </p:stCondLst>
                                  <p:childTnLst>
                                    <p:animEffect transition="out" filter="fade">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26"/>
                                        </p:tgtEl>
                                      </p:cBhvr>
                                    </p:animEffect>
                                    <p:set>
                                      <p:cBhvr>
                                        <p:cTn id="47" dur="1" fill="hold">
                                          <p:stCondLst>
                                            <p:cond delay="499"/>
                                          </p:stCondLst>
                                        </p:cTn>
                                        <p:tgtEl>
                                          <p:spTgt spid="1026"/>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032"/>
                                        </p:tgtEl>
                                        <p:attrNameLst>
                                          <p:attrName>style.visibility</p:attrName>
                                        </p:attrNameLst>
                                      </p:cBhvr>
                                      <p:to>
                                        <p:strVal val="visible"/>
                                      </p:to>
                                    </p:set>
                                    <p:animEffect transition="in" filter="fade">
                                      <p:cBhvr>
                                        <p:cTn id="50" dur="500"/>
                                        <p:tgtEl>
                                          <p:spTgt spid="1032"/>
                                        </p:tgtEl>
                                      </p:cBhvr>
                                    </p:animEffect>
                                  </p:childTnLst>
                                </p:cTn>
                              </p:par>
                              <p:par>
                                <p:cTn id="51" presetID="1" presetClass="entr" presetSubtype="0" fill="hold" grpId="1"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500"/>
                                        <p:tgtEl>
                                          <p:spTgt spid="88"/>
                                        </p:tgtEl>
                                      </p:cBhvr>
                                    </p:animEffect>
                                  </p:childTnLst>
                                </p:cTn>
                              </p:par>
                              <p:par>
                                <p:cTn id="58" presetID="1" presetClass="exit" presetSubtype="0" fill="hold" grpId="2" nodeType="withEffect">
                                  <p:stCondLst>
                                    <p:cond delay="0"/>
                                  </p:stCondLst>
                                  <p:childTnLst>
                                    <p:set>
                                      <p:cBhvr>
                                        <p:cTn id="59" dur="1" fill="hold">
                                          <p:stCondLst>
                                            <p:cond delay="0"/>
                                          </p:stCondLst>
                                        </p:cTn>
                                        <p:tgtEl>
                                          <p:spTgt spid="38"/>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fade">
                                      <p:cBhvr>
                                        <p:cTn id="62" dur="500"/>
                                        <p:tgtEl>
                                          <p:spTgt spid="89"/>
                                        </p:tgtEl>
                                      </p:cBhvr>
                                    </p:animEffect>
                                  </p:childTnLst>
                                </p:cTn>
                              </p:par>
                              <p:par>
                                <p:cTn id="63" presetID="10" presetClass="entr" presetSubtype="0" fill="hold" nodeType="with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500"/>
                                        <p:tgtEl>
                                          <p:spTgt spid="8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032"/>
                                        </p:tgtEl>
                                      </p:cBhvr>
                                    </p:animEffect>
                                    <p:set>
                                      <p:cBhvr>
                                        <p:cTn id="70" dur="1" fill="hold">
                                          <p:stCondLst>
                                            <p:cond delay="499"/>
                                          </p:stCondLst>
                                        </p:cTn>
                                        <p:tgtEl>
                                          <p:spTgt spid="1032"/>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034"/>
                                        </p:tgtEl>
                                        <p:attrNameLst>
                                          <p:attrName>style.visibility</p:attrName>
                                        </p:attrNameLst>
                                      </p:cBhvr>
                                      <p:to>
                                        <p:strVal val="visible"/>
                                      </p:to>
                                    </p:set>
                                    <p:animEffect transition="in" filter="fade">
                                      <p:cBhvr>
                                        <p:cTn id="73" dur="500"/>
                                        <p:tgtEl>
                                          <p:spTgt spid="10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28"/>
                                        </p:tgtEl>
                                        <p:attrNameLst>
                                          <p:attrName>style.visibility</p:attrName>
                                        </p:attrNameLst>
                                      </p:cBhvr>
                                      <p:to>
                                        <p:strVal val="visible"/>
                                      </p:to>
                                    </p:set>
                                    <p:animEffect transition="in" filter="fade">
                                      <p:cBhvr>
                                        <p:cTn id="78" dur="500"/>
                                        <p:tgtEl>
                                          <p:spTgt spid="1028"/>
                                        </p:tgtEl>
                                      </p:cBhvr>
                                    </p:animEffect>
                                  </p:childTnLst>
                                </p:cTn>
                              </p:par>
                              <p:par>
                                <p:cTn id="79" presetID="10"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fade">
                                      <p:cBhvr>
                                        <p:cTn id="86" dur="500"/>
                                        <p:tgtEl>
                                          <p:spTgt spid="77"/>
                                        </p:tgtEl>
                                      </p:cBhvr>
                                    </p:animEffect>
                                  </p:childTnLst>
                                </p:cTn>
                              </p:par>
                              <p:par>
                                <p:cTn id="87" presetID="10" presetClass="entr" presetSubtype="0" fill="hold" nodeType="with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500"/>
                                        <p:tgtEl>
                                          <p:spTgt spid="7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87"/>
                                        </p:tgtEl>
                                      </p:cBhvr>
                                    </p:animEffect>
                                    <p:set>
                                      <p:cBhvr>
                                        <p:cTn id="94" dur="1" fill="hold">
                                          <p:stCondLst>
                                            <p:cond delay="499"/>
                                          </p:stCondLst>
                                        </p:cTn>
                                        <p:tgtEl>
                                          <p:spTgt spid="87"/>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89"/>
                                        </p:tgtEl>
                                      </p:cBhvr>
                                    </p:animEffect>
                                    <p:set>
                                      <p:cBhvr>
                                        <p:cTn id="100" dur="1" fill="hold">
                                          <p:stCondLst>
                                            <p:cond delay="499"/>
                                          </p:stCondLst>
                                        </p:cTn>
                                        <p:tgtEl>
                                          <p:spTgt spid="8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034"/>
                                        </p:tgtEl>
                                      </p:cBhvr>
                                    </p:animEffect>
                                    <p:set>
                                      <p:cBhvr>
                                        <p:cTn id="103" dur="1" fill="hold">
                                          <p:stCondLst>
                                            <p:cond delay="499"/>
                                          </p:stCondLst>
                                        </p:cTn>
                                        <p:tgtEl>
                                          <p:spTgt spid="103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028"/>
                                        </p:tgtEl>
                                      </p:cBhvr>
                                    </p:animEffect>
                                    <p:set>
                                      <p:cBhvr>
                                        <p:cTn id="106" dur="1" fill="hold">
                                          <p:stCondLst>
                                            <p:cond delay="499"/>
                                          </p:stCondLst>
                                        </p:cTn>
                                        <p:tgtEl>
                                          <p:spTgt spid="1028"/>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51"/>
                                        </p:tgtEl>
                                      </p:cBhvr>
                                    </p:animEffect>
                                    <p:set>
                                      <p:cBhvr>
                                        <p:cTn id="109" dur="1" fill="hold">
                                          <p:stCondLst>
                                            <p:cond delay="499"/>
                                          </p:stCondLst>
                                        </p:cTn>
                                        <p:tgtEl>
                                          <p:spTgt spid="51"/>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77"/>
                                        </p:tgtEl>
                                      </p:cBhvr>
                                    </p:animEffect>
                                    <p:set>
                                      <p:cBhvr>
                                        <p:cTn id="112" dur="1" fill="hold">
                                          <p:stCondLst>
                                            <p:cond delay="499"/>
                                          </p:stCondLst>
                                        </p:cTn>
                                        <p:tgtEl>
                                          <p:spTgt spid="77"/>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78"/>
                                        </p:tgtEl>
                                      </p:cBhvr>
                                    </p:animEffect>
                                    <p:set>
                                      <p:cBhvr>
                                        <p:cTn id="115" dur="1" fill="hold">
                                          <p:stCondLst>
                                            <p:cond delay="499"/>
                                          </p:stCondLst>
                                        </p:cTn>
                                        <p:tgtEl>
                                          <p:spTgt spid="78"/>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1032"/>
                                        </p:tgtEl>
                                        <p:attrNameLst>
                                          <p:attrName>style.visibility</p:attrName>
                                        </p:attrNameLst>
                                      </p:cBhvr>
                                      <p:to>
                                        <p:strVal val="visible"/>
                                      </p:to>
                                    </p:set>
                                    <p:animEffect transition="in" filter="fade">
                                      <p:cBhvr>
                                        <p:cTn id="118" dur="500"/>
                                        <p:tgtEl>
                                          <p:spTgt spid="1032"/>
                                        </p:tgtEl>
                                      </p:cBhvr>
                                    </p:animEffect>
                                  </p:childTnLst>
                                </p:cTn>
                              </p:par>
                              <p:par>
                                <p:cTn id="119" presetID="1" presetClass="entr" presetSubtype="0" fill="hold" grpId="3" nodeType="withEffect">
                                  <p:stCondLst>
                                    <p:cond delay="0"/>
                                  </p:stCondLst>
                                  <p:childTnLst>
                                    <p:set>
                                      <p:cBhvr>
                                        <p:cTn id="1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1" animBg="1"/>
      <p:bldP spid="88" grpId="1" animBg="1"/>
      <p:bldP spid="89" grpId="1" animBg="1"/>
      <p:bldP spid="38" grpId="0"/>
      <p:bldP spid="38" grpId="1"/>
      <p:bldP spid="38" grpId="2"/>
      <p:bldP spid="38"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sp>
        <p:nvSpPr>
          <p:cNvPr id="31" name="30 CuadroTexto"/>
          <p:cNvSpPr txBox="1"/>
          <p:nvPr/>
        </p:nvSpPr>
        <p:spPr>
          <a:xfrm>
            <a:off x="0" y="1052736"/>
            <a:ext cx="811504" cy="369332"/>
          </a:xfrm>
          <a:prstGeom prst="rect">
            <a:avLst/>
          </a:prstGeom>
          <a:noFill/>
        </p:spPr>
        <p:txBody>
          <a:bodyPr wrap="none" rtlCol="0">
            <a:spAutoFit/>
          </a:bodyPr>
          <a:lstStyle/>
          <a:p>
            <a:r>
              <a:rPr lang="es-ES" b="1" dirty="0" smtClean="0">
                <a:solidFill>
                  <a:srgbClr val="FF0000"/>
                </a:solidFill>
              </a:rPr>
              <a:t>France</a:t>
            </a:r>
            <a:endParaRPr lang="es-ES" b="1" dirty="0">
              <a:solidFill>
                <a:srgbClr val="FF0000"/>
              </a:solidFill>
            </a:endParaRPr>
          </a:p>
        </p:txBody>
      </p:sp>
      <p:sp>
        <p:nvSpPr>
          <p:cNvPr id="32" name="31 CuadroTexto"/>
          <p:cNvSpPr txBox="1"/>
          <p:nvPr/>
        </p:nvSpPr>
        <p:spPr>
          <a:xfrm>
            <a:off x="3905387" y="836712"/>
            <a:ext cx="1765227" cy="369332"/>
          </a:xfrm>
          <a:prstGeom prst="rect">
            <a:avLst/>
          </a:prstGeom>
          <a:noFill/>
        </p:spPr>
        <p:txBody>
          <a:bodyPr wrap="none" rtlCol="0">
            <a:spAutoFit/>
          </a:bodyPr>
          <a:lstStyle/>
          <a:p>
            <a:r>
              <a:rPr lang="es-ES" b="1" dirty="0" err="1" smtClean="0">
                <a:solidFill>
                  <a:srgbClr val="FF0000"/>
                </a:solidFill>
              </a:rPr>
              <a:t>The</a:t>
            </a:r>
            <a:r>
              <a:rPr lang="es-ES" b="1" dirty="0" smtClean="0">
                <a:solidFill>
                  <a:srgbClr val="FF0000"/>
                </a:solidFill>
              </a:rPr>
              <a:t> </a:t>
            </a:r>
            <a:r>
              <a:rPr lang="es-ES" b="1" dirty="0" err="1" smtClean="0">
                <a:solidFill>
                  <a:srgbClr val="FF0000"/>
                </a:solidFill>
              </a:rPr>
              <a:t>Netherlands</a:t>
            </a:r>
            <a:endParaRPr lang="es-ES" b="1" dirty="0">
              <a:solidFill>
                <a:srgbClr val="FF0000"/>
              </a:solidFill>
            </a:endParaRPr>
          </a:p>
        </p:txBody>
      </p:sp>
      <p:sp>
        <p:nvSpPr>
          <p:cNvPr id="33" name="32 CuadroTexto"/>
          <p:cNvSpPr txBox="1"/>
          <p:nvPr/>
        </p:nvSpPr>
        <p:spPr>
          <a:xfrm>
            <a:off x="8049560" y="980728"/>
            <a:ext cx="1058944" cy="369332"/>
          </a:xfrm>
          <a:prstGeom prst="rect">
            <a:avLst/>
          </a:prstGeom>
          <a:noFill/>
        </p:spPr>
        <p:txBody>
          <a:bodyPr wrap="none" rtlCol="0">
            <a:spAutoFit/>
          </a:bodyPr>
          <a:lstStyle/>
          <a:p>
            <a:r>
              <a:rPr lang="es-ES" b="1" dirty="0" err="1" smtClean="0">
                <a:solidFill>
                  <a:srgbClr val="FF0000"/>
                </a:solidFill>
              </a:rPr>
              <a:t>Germany</a:t>
            </a:r>
            <a:endParaRPr lang="es-ES" b="1" dirty="0">
              <a:solidFill>
                <a:srgbClr val="FF0000"/>
              </a:solidFill>
            </a:endParaRPr>
          </a:p>
        </p:txBody>
      </p:sp>
      <p:sp>
        <p:nvSpPr>
          <p:cNvPr id="34" name="33 CuadroTexto"/>
          <p:cNvSpPr txBox="1"/>
          <p:nvPr/>
        </p:nvSpPr>
        <p:spPr>
          <a:xfrm>
            <a:off x="7880156" y="4221088"/>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
        <p:nvSpPr>
          <p:cNvPr id="35" name="34 CuadroTexto"/>
          <p:cNvSpPr txBox="1"/>
          <p:nvPr/>
        </p:nvSpPr>
        <p:spPr>
          <a:xfrm>
            <a:off x="0" y="3573016"/>
            <a:ext cx="710451" cy="369332"/>
          </a:xfrm>
          <a:prstGeom prst="rect">
            <a:avLst/>
          </a:prstGeom>
          <a:noFill/>
        </p:spPr>
        <p:txBody>
          <a:bodyPr wrap="none" rtlCol="0">
            <a:spAutoFit/>
          </a:bodyPr>
          <a:lstStyle/>
          <a:p>
            <a:r>
              <a:rPr lang="es-ES" b="1" dirty="0" err="1" smtClean="0">
                <a:solidFill>
                  <a:srgbClr val="FF0000"/>
                </a:solidFill>
              </a:rPr>
              <a:t>Spain</a:t>
            </a:r>
            <a:endParaRPr lang="es-ES" b="1" dirty="0">
              <a:solidFill>
                <a:srgbClr val="FF0000"/>
              </a:solidFill>
            </a:endParaRPr>
          </a:p>
        </p:txBody>
      </p:sp>
      <p:pic>
        <p:nvPicPr>
          <p:cNvPr id="24579" name="Picture 3"/>
          <p:cNvPicPr>
            <a:picLocks noChangeAspect="1" noChangeArrowheads="1"/>
          </p:cNvPicPr>
          <p:nvPr/>
        </p:nvPicPr>
        <p:blipFill>
          <a:blip r:embed="rId2" cstate="print"/>
          <a:srcRect r="67657"/>
          <a:stretch>
            <a:fillRect/>
          </a:stretch>
        </p:blipFill>
        <p:spPr bwMode="auto">
          <a:xfrm>
            <a:off x="0" y="4293335"/>
            <a:ext cx="1309427" cy="1295905"/>
          </a:xfrm>
          <a:prstGeom prst="rect">
            <a:avLst/>
          </a:prstGeom>
          <a:noFill/>
          <a:ln w="9525">
            <a:noFill/>
            <a:miter lim="800000"/>
            <a:headEnd/>
            <a:tailEnd/>
          </a:ln>
          <a:effectLst/>
        </p:spPr>
      </p:pic>
      <p:pic>
        <p:nvPicPr>
          <p:cNvPr id="52" name="Picture 3"/>
          <p:cNvPicPr>
            <a:picLocks noChangeAspect="1" noChangeArrowheads="1"/>
          </p:cNvPicPr>
          <p:nvPr/>
        </p:nvPicPr>
        <p:blipFill>
          <a:blip r:embed="rId2" cstate="print"/>
          <a:srcRect l="30790" r="33696"/>
          <a:stretch>
            <a:fillRect/>
          </a:stretch>
        </p:blipFill>
        <p:spPr bwMode="auto">
          <a:xfrm>
            <a:off x="1202864" y="3799944"/>
            <a:ext cx="1448214" cy="1308100"/>
          </a:xfrm>
          <a:prstGeom prst="rect">
            <a:avLst/>
          </a:prstGeom>
          <a:noFill/>
          <a:ln w="9525">
            <a:noFill/>
            <a:miter lim="800000"/>
            <a:headEnd/>
            <a:tailEnd/>
          </a:ln>
          <a:effectLst/>
        </p:spPr>
      </p:pic>
      <p:pic>
        <p:nvPicPr>
          <p:cNvPr id="53" name="Picture 3"/>
          <p:cNvPicPr>
            <a:picLocks noChangeAspect="1" noChangeArrowheads="1"/>
          </p:cNvPicPr>
          <p:nvPr/>
        </p:nvPicPr>
        <p:blipFill>
          <a:blip r:embed="rId2" cstate="print"/>
          <a:srcRect l="68204"/>
          <a:stretch>
            <a:fillRect/>
          </a:stretch>
        </p:blipFill>
        <p:spPr bwMode="auto">
          <a:xfrm>
            <a:off x="1259177" y="5145236"/>
            <a:ext cx="1296599" cy="1308100"/>
          </a:xfrm>
          <a:prstGeom prst="rect">
            <a:avLst/>
          </a:prstGeom>
          <a:noFill/>
          <a:ln w="9525">
            <a:noFill/>
            <a:miter lim="800000"/>
            <a:headEnd/>
            <a:tailEnd/>
          </a:ln>
          <a:effectLst/>
        </p:spPr>
      </p:pic>
      <p:pic>
        <p:nvPicPr>
          <p:cNvPr id="24583" name="Picture 7"/>
          <p:cNvPicPr>
            <a:picLocks noChangeAspect="1" noChangeArrowheads="1"/>
          </p:cNvPicPr>
          <p:nvPr/>
        </p:nvPicPr>
        <p:blipFill>
          <a:blip r:embed="rId3" cstate="print"/>
          <a:srcRect/>
          <a:stretch>
            <a:fillRect/>
          </a:stretch>
        </p:blipFill>
        <p:spPr bwMode="auto">
          <a:xfrm>
            <a:off x="0" y="1412776"/>
            <a:ext cx="2843808" cy="1490101"/>
          </a:xfrm>
          <a:prstGeom prst="rect">
            <a:avLst/>
          </a:prstGeom>
          <a:noFill/>
          <a:ln w="9525">
            <a:noFill/>
            <a:miter lim="800000"/>
            <a:headEnd/>
            <a:tailEnd/>
          </a:ln>
          <a:effectLst/>
        </p:spPr>
      </p:pic>
      <p:pic>
        <p:nvPicPr>
          <p:cNvPr id="24584" name="Picture 8"/>
          <p:cNvPicPr>
            <a:picLocks noChangeAspect="1" noChangeArrowheads="1"/>
          </p:cNvPicPr>
          <p:nvPr/>
        </p:nvPicPr>
        <p:blipFill>
          <a:blip r:embed="rId4" cstate="print"/>
          <a:srcRect/>
          <a:stretch>
            <a:fillRect/>
          </a:stretch>
        </p:blipFill>
        <p:spPr bwMode="auto">
          <a:xfrm>
            <a:off x="3347864" y="1085231"/>
            <a:ext cx="2733502" cy="1411157"/>
          </a:xfrm>
          <a:prstGeom prst="rect">
            <a:avLst/>
          </a:prstGeom>
          <a:noFill/>
          <a:ln w="9525">
            <a:noFill/>
            <a:miter lim="800000"/>
            <a:headEnd/>
            <a:tailEnd/>
          </a:ln>
          <a:effectLst/>
        </p:spPr>
      </p:pic>
      <p:pic>
        <p:nvPicPr>
          <p:cNvPr id="24585" name="Picture 9"/>
          <p:cNvPicPr>
            <a:picLocks noChangeAspect="1" noChangeArrowheads="1"/>
          </p:cNvPicPr>
          <p:nvPr/>
        </p:nvPicPr>
        <p:blipFill>
          <a:blip r:embed="rId5" cstate="print"/>
          <a:srcRect r="33557"/>
          <a:stretch>
            <a:fillRect/>
          </a:stretch>
        </p:blipFill>
        <p:spPr bwMode="auto">
          <a:xfrm>
            <a:off x="6430069" y="1340768"/>
            <a:ext cx="2788543" cy="1476007"/>
          </a:xfrm>
          <a:prstGeom prst="rect">
            <a:avLst/>
          </a:prstGeom>
          <a:noFill/>
          <a:ln w="9525">
            <a:noFill/>
            <a:miter lim="800000"/>
            <a:headEnd/>
            <a:tailEnd/>
          </a:ln>
          <a:effectLst/>
        </p:spPr>
      </p:pic>
      <p:pic>
        <p:nvPicPr>
          <p:cNvPr id="92" name="Picture 9"/>
          <p:cNvPicPr>
            <a:picLocks noChangeAspect="1" noChangeArrowheads="1"/>
          </p:cNvPicPr>
          <p:nvPr/>
        </p:nvPicPr>
        <p:blipFill>
          <a:blip r:embed="rId5" cstate="print"/>
          <a:srcRect l="66770"/>
          <a:stretch>
            <a:fillRect/>
          </a:stretch>
        </p:blipFill>
        <p:spPr bwMode="auto">
          <a:xfrm>
            <a:off x="7020272" y="2624067"/>
            <a:ext cx="1372893" cy="1453005"/>
          </a:xfrm>
          <a:prstGeom prst="rect">
            <a:avLst/>
          </a:prstGeom>
          <a:noFill/>
          <a:ln w="9525">
            <a:noFill/>
            <a:miter lim="800000"/>
            <a:headEnd/>
            <a:tailEnd/>
          </a:ln>
          <a:effectLst/>
        </p:spPr>
      </p:pic>
      <p:sp>
        <p:nvSpPr>
          <p:cNvPr id="93" name="92 Rectángulo"/>
          <p:cNvSpPr/>
          <p:nvPr/>
        </p:nvSpPr>
        <p:spPr>
          <a:xfrm>
            <a:off x="0" y="980728"/>
            <a:ext cx="2838450" cy="1952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Rectángulo"/>
          <p:cNvSpPr/>
          <p:nvPr/>
        </p:nvSpPr>
        <p:spPr>
          <a:xfrm>
            <a:off x="-2604" y="3573015"/>
            <a:ext cx="2838450" cy="28373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Rectángulo"/>
          <p:cNvSpPr/>
          <p:nvPr/>
        </p:nvSpPr>
        <p:spPr>
          <a:xfrm>
            <a:off x="3275856" y="908721"/>
            <a:ext cx="2838450" cy="1567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Rectángulo"/>
          <p:cNvSpPr/>
          <p:nvPr/>
        </p:nvSpPr>
        <p:spPr>
          <a:xfrm>
            <a:off x="6305550" y="1052736"/>
            <a:ext cx="2838450" cy="3096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586" name="Picture 10"/>
          <p:cNvPicPr>
            <a:picLocks noChangeAspect="1" noChangeArrowheads="1"/>
          </p:cNvPicPr>
          <p:nvPr/>
        </p:nvPicPr>
        <p:blipFill>
          <a:blip r:embed="rId6" cstate="print"/>
          <a:srcRect/>
          <a:stretch>
            <a:fillRect/>
          </a:stretch>
        </p:blipFill>
        <p:spPr bwMode="auto">
          <a:xfrm>
            <a:off x="6427384" y="4653136"/>
            <a:ext cx="2716616" cy="1538831"/>
          </a:xfrm>
          <a:prstGeom prst="rect">
            <a:avLst/>
          </a:prstGeom>
          <a:noFill/>
          <a:ln w="9525">
            <a:noFill/>
            <a:miter lim="800000"/>
            <a:headEnd/>
            <a:tailEnd/>
          </a:ln>
          <a:effectLst/>
        </p:spPr>
      </p:pic>
      <p:sp>
        <p:nvSpPr>
          <p:cNvPr id="103" name="102 Rectángulo"/>
          <p:cNvSpPr/>
          <p:nvPr/>
        </p:nvSpPr>
        <p:spPr>
          <a:xfrm>
            <a:off x="6300192" y="4221088"/>
            <a:ext cx="2838450" cy="2304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Rectángulo"/>
          <p:cNvSpPr/>
          <p:nvPr/>
        </p:nvSpPr>
        <p:spPr>
          <a:xfrm>
            <a:off x="7571922" y="4278582"/>
            <a:ext cx="1543050"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6" name="Picture 2"/>
          <p:cNvPicPr>
            <a:picLocks noChangeAspect="1" noChangeArrowheads="1"/>
          </p:cNvPicPr>
          <p:nvPr/>
        </p:nvPicPr>
        <p:blipFill>
          <a:blip r:embed="rId7" cstate="print"/>
          <a:srcRect/>
          <a:stretch>
            <a:fillRect/>
          </a:stretch>
        </p:blipFill>
        <p:spPr bwMode="auto">
          <a:xfrm>
            <a:off x="2915816" y="2530996"/>
            <a:ext cx="3240360" cy="3913312"/>
          </a:xfrm>
          <a:prstGeom prst="rect">
            <a:avLst/>
          </a:prstGeom>
          <a:solidFill>
            <a:schemeClr val="bg1"/>
          </a:solidFill>
          <a:ln w="9525">
            <a:solidFill>
              <a:schemeClr val="tx1"/>
            </a:solidFill>
            <a:miter lim="800000"/>
            <a:headEnd/>
            <a:tailEnd/>
          </a:ln>
          <a:effectLst/>
        </p:spPr>
      </p:pic>
      <p:sp>
        <p:nvSpPr>
          <p:cNvPr id="40" name="CuadroTexto 1"/>
          <p:cNvSpPr txBox="1"/>
          <p:nvPr/>
        </p:nvSpPr>
        <p:spPr>
          <a:xfrm>
            <a:off x="3131840" y="2569096"/>
            <a:ext cx="2702215" cy="2492990"/>
          </a:xfrm>
          <a:prstGeom prst="rect">
            <a:avLst/>
          </a:prstGeom>
          <a:solidFill>
            <a:schemeClr val="bg1"/>
          </a:solidFill>
        </p:spPr>
        <p:txBody>
          <a:bodyPr wrap="none" rtlCol="0">
            <a:spAutoFit/>
          </a:bodyPr>
          <a:lstStyle/>
          <a:p>
            <a:r>
              <a:rPr lang="en-US" sz="1300" b="1" dirty="0" smtClean="0">
                <a:solidFill>
                  <a:srgbClr val="FF0000"/>
                </a:solidFill>
              </a:rPr>
              <a:t>UB site (</a:t>
            </a:r>
            <a:r>
              <a:rPr lang="en-US" sz="1300" b="1" dirty="0" smtClean="0">
                <a:solidFill>
                  <a:srgbClr val="FF0000"/>
                </a:solidFill>
                <a:latin typeface="Symbol" panose="05050102010706020507" pitchFamily="18" charset="2"/>
              </a:rPr>
              <a:t>m</a:t>
            </a:r>
            <a:r>
              <a:rPr lang="en-US" sz="1300" b="1" dirty="0" smtClean="0">
                <a:solidFill>
                  <a:srgbClr val="FF0000"/>
                </a:solidFill>
              </a:rPr>
              <a:t>g/m</a:t>
            </a:r>
            <a:r>
              <a:rPr lang="en-US" sz="1300" b="1" baseline="30000" dirty="0" smtClean="0">
                <a:solidFill>
                  <a:srgbClr val="FF0000"/>
                </a:solidFill>
              </a:rPr>
              <a:t>3</a:t>
            </a:r>
            <a:r>
              <a:rPr lang="en-US" sz="1300" b="1" dirty="0" smtClean="0">
                <a:solidFill>
                  <a:srgbClr val="FF0000"/>
                </a:solidFill>
              </a:rPr>
              <a:t>): [</a:t>
            </a:r>
            <a:r>
              <a:rPr lang="en-US" sz="1300" b="1" i="1" dirty="0" smtClean="0">
                <a:solidFill>
                  <a:srgbClr val="FF0000"/>
                </a:solidFill>
              </a:rPr>
              <a:t>ES, FR, CH, NL, DE</a:t>
            </a:r>
            <a:r>
              <a:rPr lang="en-US" sz="1300" b="1" dirty="0" smtClean="0">
                <a:solidFill>
                  <a:srgbClr val="FF0000"/>
                </a:solidFill>
              </a:rPr>
              <a:t>]</a:t>
            </a:r>
          </a:p>
          <a:p>
            <a:pPr marL="285750" indent="-285750">
              <a:buFont typeface="Courier New" panose="02070309020205020404" pitchFamily="49" charset="0"/>
              <a:buChar char="o"/>
            </a:pPr>
            <a:r>
              <a:rPr lang="en-US" sz="1300" b="1" dirty="0" smtClean="0">
                <a:solidFill>
                  <a:srgbClr val="FF0000"/>
                </a:solidFill>
              </a:rPr>
              <a:t>SIA: anthrop. (UB, RB)</a:t>
            </a:r>
          </a:p>
          <a:p>
            <a:pPr marL="285750" indent="-285750">
              <a:buFont typeface="Courier New" panose="02070309020205020404" pitchFamily="49" charset="0"/>
              <a:buChar char="o"/>
            </a:pPr>
            <a:r>
              <a:rPr lang="en-US" sz="1300" b="1" dirty="0" smtClean="0">
                <a:solidFill>
                  <a:srgbClr val="FF0000"/>
                </a:solidFill>
              </a:rPr>
              <a:t>SSA: anthrop. (UB, RB)</a:t>
            </a:r>
          </a:p>
          <a:p>
            <a:pPr marL="285750" indent="-285750">
              <a:buFont typeface="Courier New" panose="02070309020205020404" pitchFamily="49" charset="0"/>
              <a:buChar char="o"/>
            </a:pPr>
            <a:r>
              <a:rPr lang="en-US" sz="1300" b="1" dirty="0" smtClean="0">
                <a:solidFill>
                  <a:srgbClr val="FF0000"/>
                </a:solidFill>
              </a:rPr>
              <a:t>NSA: anthrop. (UB, RB)</a:t>
            </a:r>
          </a:p>
          <a:p>
            <a:pPr marL="285750" indent="-285750">
              <a:buFont typeface="Courier New" panose="02070309020205020404" pitchFamily="49" charset="0"/>
              <a:buChar char="o"/>
            </a:pPr>
            <a:r>
              <a:rPr lang="en-US" sz="1300" b="1" dirty="0" smtClean="0">
                <a:solidFill>
                  <a:srgbClr val="FF0000"/>
                </a:solidFill>
              </a:rPr>
              <a:t>RT: anthrop. (UB, RB)</a:t>
            </a:r>
          </a:p>
          <a:p>
            <a:pPr marL="285750" indent="-285750">
              <a:buFont typeface="Courier New" panose="02070309020205020404" pitchFamily="49" charset="0"/>
              <a:buChar char="o"/>
            </a:pPr>
            <a:r>
              <a:rPr lang="en-US" sz="1300" b="1" dirty="0" smtClean="0">
                <a:solidFill>
                  <a:srgbClr val="FF0000"/>
                </a:solidFill>
              </a:rPr>
              <a:t>MM: anthrop. (UB); natural (RB)</a:t>
            </a:r>
          </a:p>
          <a:p>
            <a:pPr marL="285750" indent="-285750">
              <a:buFont typeface="Courier New" panose="02070309020205020404" pitchFamily="49" charset="0"/>
              <a:buChar char="o"/>
            </a:pPr>
            <a:r>
              <a:rPr lang="en-US" sz="1300" b="1" dirty="0" smtClean="0">
                <a:solidFill>
                  <a:srgbClr val="FF0000"/>
                </a:solidFill>
              </a:rPr>
              <a:t>SS: natural (UB, RB)</a:t>
            </a:r>
          </a:p>
          <a:p>
            <a:pPr marL="285750" indent="-285750">
              <a:buFont typeface="Courier New" panose="02070309020205020404" pitchFamily="49" charset="0"/>
              <a:buChar char="o"/>
            </a:pPr>
            <a:r>
              <a:rPr lang="en-US" sz="1300" b="1" dirty="0" smtClean="0">
                <a:solidFill>
                  <a:srgbClr val="00B050"/>
                </a:solidFill>
              </a:rPr>
              <a:t>BB: anthrop. (UB, RB)</a:t>
            </a:r>
          </a:p>
          <a:p>
            <a:pPr marL="285750" indent="-285750">
              <a:buFont typeface="Courier New" panose="02070309020205020404" pitchFamily="49" charset="0"/>
              <a:buChar char="o"/>
            </a:pPr>
            <a:r>
              <a:rPr lang="en-US" sz="1300" b="1" dirty="0" smtClean="0">
                <a:solidFill>
                  <a:srgbClr val="00B050"/>
                </a:solidFill>
              </a:rPr>
              <a:t>V-Ni: anthrop. (UB, RB)</a:t>
            </a:r>
          </a:p>
          <a:p>
            <a:pPr marL="285750" indent="-285750">
              <a:buFont typeface="Courier New" panose="02070309020205020404" pitchFamily="49" charset="0"/>
              <a:buChar char="o"/>
            </a:pPr>
            <a:r>
              <a:rPr lang="en-US" sz="1300" b="1" dirty="0" smtClean="0">
                <a:solidFill>
                  <a:srgbClr val="00B050"/>
                </a:solidFill>
              </a:rPr>
              <a:t>IND: anthrop. (UB, RB)</a:t>
            </a:r>
          </a:p>
          <a:p>
            <a:pPr marL="285750" indent="-285750">
              <a:buFont typeface="Courier New" panose="02070309020205020404" pitchFamily="49" charset="0"/>
              <a:buChar char="o"/>
            </a:pPr>
            <a:r>
              <a:rPr lang="en-US" sz="1300" b="1" dirty="0" smtClean="0">
                <a:solidFill>
                  <a:srgbClr val="0070C0"/>
                </a:solidFill>
              </a:rPr>
              <a:t>MB+LB: natural (UB, RB)</a:t>
            </a:r>
          </a:p>
          <a:p>
            <a:pPr marL="285750" indent="-285750">
              <a:buFont typeface="Courier New" panose="02070309020205020404" pitchFamily="49" charset="0"/>
              <a:buChar char="o"/>
            </a:pPr>
            <a:r>
              <a:rPr lang="es-ES" sz="1300" b="1" dirty="0" smtClean="0">
                <a:solidFill>
                  <a:srgbClr val="0070C0"/>
                </a:solidFill>
              </a:rPr>
              <a:t>6F: </a:t>
            </a:r>
            <a:r>
              <a:rPr lang="es-ES" sz="1300" b="1" dirty="0" err="1" smtClean="0">
                <a:solidFill>
                  <a:srgbClr val="0070C0"/>
                </a:solidFill>
              </a:rPr>
              <a:t>anthrop</a:t>
            </a:r>
            <a:r>
              <a:rPr lang="es-ES" sz="1300" b="1" dirty="0" smtClean="0">
                <a:solidFill>
                  <a:srgbClr val="0070C0"/>
                </a:solidFill>
              </a:rPr>
              <a:t>. (UB, RB)</a:t>
            </a:r>
            <a:endParaRPr lang="es-ES" sz="1300" b="1" dirty="0">
              <a:solidFill>
                <a:srgbClr val="0070C0"/>
              </a:solidFill>
            </a:endParaRPr>
          </a:p>
        </p:txBody>
      </p:sp>
      <p:sp>
        <p:nvSpPr>
          <p:cNvPr id="25" name="33 CuadroTexto"/>
          <p:cNvSpPr txBox="1"/>
          <p:nvPr/>
        </p:nvSpPr>
        <p:spPr>
          <a:xfrm>
            <a:off x="7731507" y="4273846"/>
            <a:ext cx="1300356" cy="369332"/>
          </a:xfrm>
          <a:prstGeom prst="rect">
            <a:avLst/>
          </a:prstGeom>
          <a:noFill/>
        </p:spPr>
        <p:txBody>
          <a:bodyPr wrap="none" rtlCol="0">
            <a:spAutoFit/>
          </a:bodyPr>
          <a:lstStyle/>
          <a:p>
            <a:r>
              <a:rPr lang="es-ES" b="1" dirty="0" err="1" smtClean="0">
                <a:solidFill>
                  <a:srgbClr val="FF0000"/>
                </a:solidFill>
              </a:rPr>
              <a:t>Switzerland</a:t>
            </a:r>
            <a:endParaRPr lang="es-E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28" name="Picture 4"/>
          <p:cNvPicPr>
            <a:picLocks noChangeAspect="1" noChangeArrowheads="1"/>
          </p:cNvPicPr>
          <p:nvPr/>
        </p:nvPicPr>
        <p:blipFill>
          <a:blip r:embed="rId3" cstate="print"/>
          <a:srcRect/>
          <a:stretch>
            <a:fillRect/>
          </a:stretch>
        </p:blipFill>
        <p:spPr bwMode="auto">
          <a:xfrm>
            <a:off x="179512" y="620688"/>
            <a:ext cx="8600053" cy="5694387"/>
          </a:xfrm>
          <a:prstGeom prst="rect">
            <a:avLst/>
          </a:prstGeom>
          <a:noFill/>
          <a:ln w="9525">
            <a:noFill/>
            <a:miter lim="800000"/>
            <a:headEnd/>
            <a:tailEnd/>
          </a:ln>
          <a:effectLst/>
        </p:spPr>
      </p:pic>
      <p:sp>
        <p:nvSpPr>
          <p:cNvPr id="64" name="63 CuadroTexto"/>
          <p:cNvSpPr txBox="1"/>
          <p:nvPr/>
        </p:nvSpPr>
        <p:spPr>
          <a:xfrm>
            <a:off x="202372" y="6335608"/>
            <a:ext cx="1965538" cy="369332"/>
          </a:xfrm>
          <a:prstGeom prst="rect">
            <a:avLst/>
          </a:prstGeom>
          <a:solidFill>
            <a:schemeClr val="tx1"/>
          </a:solidFill>
        </p:spPr>
        <p:txBody>
          <a:bodyPr wrap="none" rtlCol="0">
            <a:spAutoFit/>
          </a:bodyPr>
          <a:lstStyle/>
          <a:p>
            <a:r>
              <a:rPr lang="es-ES" b="1" dirty="0" smtClean="0">
                <a:solidFill>
                  <a:schemeClr val="bg1"/>
                </a:solidFill>
              </a:rPr>
              <a:t>ANNUAL AVERAGE</a:t>
            </a:r>
            <a:endParaRPr lang="es-ES" b="1" dirty="0">
              <a:solidFill>
                <a:schemeClr val="bg1"/>
              </a:solidFill>
            </a:endParaRPr>
          </a:p>
        </p:txBody>
      </p:sp>
      <p:sp>
        <p:nvSpPr>
          <p:cNvPr id="5" name="CuadroTexto 4"/>
          <p:cNvSpPr txBox="1"/>
          <p:nvPr/>
        </p:nvSpPr>
        <p:spPr>
          <a:xfrm>
            <a:off x="-7525344" y="-1467544"/>
            <a:ext cx="184731" cy="369332"/>
          </a:xfrm>
          <a:prstGeom prst="rect">
            <a:avLst/>
          </a:prstGeom>
          <a:noFill/>
        </p:spPr>
        <p:txBody>
          <a:bodyPr wrap="none" rtlCol="0">
            <a:spAutoFit/>
          </a:bodyPr>
          <a:lstStyle/>
          <a:p>
            <a:endParaRPr lang="en-US" dirty="0" smtClean="0"/>
          </a:p>
        </p:txBody>
      </p:sp>
      <p:sp>
        <p:nvSpPr>
          <p:cNvPr id="62" name="61 Rectángulo"/>
          <p:cNvSpPr/>
          <p:nvPr/>
        </p:nvSpPr>
        <p:spPr>
          <a:xfrm>
            <a:off x="323528" y="836712"/>
            <a:ext cx="576064" cy="1224136"/>
          </a:xfrm>
          <a:prstGeom prst="rect">
            <a:avLst/>
          </a:prstGeom>
          <a:solidFill>
            <a:srgbClr val="00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4" name="Picture 6"/>
          <p:cNvPicPr>
            <a:picLocks noChangeAspect="1" noChangeArrowheads="1"/>
          </p:cNvPicPr>
          <p:nvPr/>
        </p:nvPicPr>
        <p:blipFill>
          <a:blip r:embed="rId4" cstate="print"/>
          <a:srcRect/>
          <a:stretch>
            <a:fillRect/>
          </a:stretch>
        </p:blipFill>
        <p:spPr bwMode="auto">
          <a:xfrm>
            <a:off x="251520" y="764704"/>
            <a:ext cx="4008518" cy="5328592"/>
          </a:xfrm>
          <a:prstGeom prst="rect">
            <a:avLst/>
          </a:prstGeom>
          <a:solidFill>
            <a:schemeClr val="bg1"/>
          </a:solidFill>
          <a:ln w="9525">
            <a:noFill/>
            <a:miter lim="800000"/>
            <a:headEnd/>
            <a:tailEnd/>
          </a:ln>
          <a:effectLst/>
        </p:spPr>
      </p:pic>
      <p:sp>
        <p:nvSpPr>
          <p:cNvPr id="67" name="66 Rectángulo"/>
          <p:cNvSpPr/>
          <p:nvPr/>
        </p:nvSpPr>
        <p:spPr>
          <a:xfrm>
            <a:off x="2431701" y="1386673"/>
            <a:ext cx="1798655" cy="2843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CuadroTexto"/>
          <p:cNvSpPr txBox="1"/>
          <p:nvPr/>
        </p:nvSpPr>
        <p:spPr>
          <a:xfrm>
            <a:off x="5076056" y="5229200"/>
            <a:ext cx="963725" cy="369332"/>
          </a:xfrm>
          <a:prstGeom prst="rect">
            <a:avLst/>
          </a:prstGeom>
          <a:noFill/>
        </p:spPr>
        <p:txBody>
          <a:bodyPr wrap="none" rtlCol="0">
            <a:spAutoFit/>
          </a:bodyPr>
          <a:lstStyle/>
          <a:p>
            <a:r>
              <a:rPr lang="es-ES" b="1" dirty="0" smtClean="0">
                <a:solidFill>
                  <a:srgbClr val="00B0F0"/>
                </a:solidFill>
              </a:rPr>
              <a:t>WINTER</a:t>
            </a:r>
            <a:endParaRPr lang="es-ES" b="1" dirty="0">
              <a:solidFill>
                <a:srgbClr val="00B0F0"/>
              </a:solidFill>
            </a:endParaRPr>
          </a:p>
        </p:txBody>
      </p:sp>
      <p:sp>
        <p:nvSpPr>
          <p:cNvPr id="71" name="70 CuadroTexto"/>
          <p:cNvSpPr txBox="1"/>
          <p:nvPr/>
        </p:nvSpPr>
        <p:spPr>
          <a:xfrm>
            <a:off x="7208675" y="5229200"/>
            <a:ext cx="1090363" cy="369332"/>
          </a:xfrm>
          <a:prstGeom prst="rect">
            <a:avLst/>
          </a:prstGeom>
          <a:noFill/>
        </p:spPr>
        <p:txBody>
          <a:bodyPr wrap="none" rtlCol="0">
            <a:spAutoFit/>
          </a:bodyPr>
          <a:lstStyle/>
          <a:p>
            <a:r>
              <a:rPr lang="es-ES" b="1" dirty="0" smtClean="0">
                <a:solidFill>
                  <a:srgbClr val="FF0000"/>
                </a:solidFill>
              </a:rPr>
              <a:t>SUMMER</a:t>
            </a:r>
            <a:endParaRPr lang="es-ES" b="1" dirty="0">
              <a:solidFill>
                <a:srgbClr val="FF0000"/>
              </a:solidFill>
            </a:endParaRPr>
          </a:p>
        </p:txBody>
      </p:sp>
      <p:pic>
        <p:nvPicPr>
          <p:cNvPr id="3075" name="Picture 3"/>
          <p:cNvPicPr>
            <a:picLocks noChangeAspect="1" noChangeArrowheads="1"/>
          </p:cNvPicPr>
          <p:nvPr/>
        </p:nvPicPr>
        <p:blipFill>
          <a:blip r:embed="rId5" cstate="print"/>
          <a:srcRect/>
          <a:stretch>
            <a:fillRect/>
          </a:stretch>
        </p:blipFill>
        <p:spPr bwMode="auto">
          <a:xfrm>
            <a:off x="4355976" y="764704"/>
            <a:ext cx="2190750" cy="4419600"/>
          </a:xfrm>
          <a:prstGeom prst="rect">
            <a:avLst/>
          </a:prstGeom>
          <a:solidFill>
            <a:schemeClr val="bg1"/>
          </a:solidFill>
          <a:ln w="50800">
            <a:solidFill>
              <a:srgbClr val="00B0F0"/>
            </a:solidFill>
            <a:miter lim="800000"/>
            <a:headEnd/>
            <a:tailEnd/>
          </a:ln>
          <a:effectLst/>
        </p:spPr>
      </p:pic>
      <p:pic>
        <p:nvPicPr>
          <p:cNvPr id="3076" name="Picture 4"/>
          <p:cNvPicPr>
            <a:picLocks noChangeAspect="1" noChangeArrowheads="1"/>
          </p:cNvPicPr>
          <p:nvPr/>
        </p:nvPicPr>
        <p:blipFill>
          <a:blip r:embed="rId6" cstate="print"/>
          <a:srcRect/>
          <a:stretch>
            <a:fillRect/>
          </a:stretch>
        </p:blipFill>
        <p:spPr bwMode="auto">
          <a:xfrm>
            <a:off x="6679282" y="764704"/>
            <a:ext cx="2171700" cy="4429125"/>
          </a:xfrm>
          <a:prstGeom prst="rect">
            <a:avLst/>
          </a:prstGeom>
          <a:solidFill>
            <a:schemeClr val="bg1"/>
          </a:solidFill>
          <a:ln w="50800">
            <a:solidFill>
              <a:srgbClr val="FF0000"/>
            </a:solidFill>
            <a:miter lim="800000"/>
            <a:headEnd/>
            <a:tailEnd/>
          </a:ln>
          <a:effectLst/>
        </p:spPr>
      </p:pic>
    </p:spTree>
    <p:extLst>
      <p:ext uri="{BB962C8B-B14F-4D97-AF65-F5344CB8AC3E}">
        <p14:creationId xmlns:p14="http://schemas.microsoft.com/office/powerpoint/2010/main" val="413795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28" name="Picture 4"/>
          <p:cNvPicPr>
            <a:picLocks noChangeAspect="1" noChangeArrowheads="1"/>
          </p:cNvPicPr>
          <p:nvPr/>
        </p:nvPicPr>
        <p:blipFill>
          <a:blip r:embed="rId3" cstate="print"/>
          <a:srcRect/>
          <a:stretch>
            <a:fillRect/>
          </a:stretch>
        </p:blipFill>
        <p:spPr bwMode="auto">
          <a:xfrm>
            <a:off x="179512" y="620688"/>
            <a:ext cx="8600053" cy="5694387"/>
          </a:xfrm>
          <a:prstGeom prst="rect">
            <a:avLst/>
          </a:prstGeom>
          <a:noFill/>
          <a:ln w="9525">
            <a:noFill/>
            <a:miter lim="800000"/>
            <a:headEnd/>
            <a:tailEnd/>
          </a:ln>
          <a:effectLst/>
        </p:spPr>
      </p:pic>
      <p:sp>
        <p:nvSpPr>
          <p:cNvPr id="64" name="63 CuadroTexto"/>
          <p:cNvSpPr txBox="1"/>
          <p:nvPr/>
        </p:nvSpPr>
        <p:spPr>
          <a:xfrm>
            <a:off x="202372" y="6335608"/>
            <a:ext cx="1965538" cy="369332"/>
          </a:xfrm>
          <a:prstGeom prst="rect">
            <a:avLst/>
          </a:prstGeom>
          <a:solidFill>
            <a:schemeClr val="tx1"/>
          </a:solidFill>
        </p:spPr>
        <p:txBody>
          <a:bodyPr wrap="none" rtlCol="0">
            <a:spAutoFit/>
          </a:bodyPr>
          <a:lstStyle/>
          <a:p>
            <a:r>
              <a:rPr lang="es-ES" b="1" dirty="0" smtClean="0">
                <a:solidFill>
                  <a:schemeClr val="bg1"/>
                </a:solidFill>
              </a:rPr>
              <a:t>ANNUAL AVERAGE</a:t>
            </a:r>
            <a:endParaRPr lang="es-ES" b="1" dirty="0">
              <a:solidFill>
                <a:schemeClr val="bg1"/>
              </a:solidFill>
            </a:endParaRPr>
          </a:p>
        </p:txBody>
      </p:sp>
      <p:sp>
        <p:nvSpPr>
          <p:cNvPr id="5" name="CuadroTexto 4"/>
          <p:cNvSpPr txBox="1"/>
          <p:nvPr/>
        </p:nvSpPr>
        <p:spPr>
          <a:xfrm>
            <a:off x="-7525344" y="-1467544"/>
            <a:ext cx="184731" cy="369332"/>
          </a:xfrm>
          <a:prstGeom prst="rect">
            <a:avLst/>
          </a:prstGeom>
          <a:noFill/>
        </p:spPr>
        <p:txBody>
          <a:bodyPr wrap="none" rtlCol="0">
            <a:spAutoFit/>
          </a:bodyPr>
          <a:lstStyle/>
          <a:p>
            <a:endParaRPr lang="en-US" dirty="0" smtClean="0"/>
          </a:p>
        </p:txBody>
      </p:sp>
      <p:sp>
        <p:nvSpPr>
          <p:cNvPr id="62" name="61 Rectángulo"/>
          <p:cNvSpPr/>
          <p:nvPr/>
        </p:nvSpPr>
        <p:spPr>
          <a:xfrm>
            <a:off x="323528" y="836712"/>
            <a:ext cx="576064" cy="1224136"/>
          </a:xfrm>
          <a:prstGeom prst="rect">
            <a:avLst/>
          </a:prstGeom>
          <a:solidFill>
            <a:srgbClr val="00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4" name="Picture 6"/>
          <p:cNvPicPr>
            <a:picLocks noChangeAspect="1" noChangeArrowheads="1"/>
          </p:cNvPicPr>
          <p:nvPr/>
        </p:nvPicPr>
        <p:blipFill>
          <a:blip r:embed="rId4" cstate="print"/>
          <a:srcRect/>
          <a:stretch>
            <a:fillRect/>
          </a:stretch>
        </p:blipFill>
        <p:spPr bwMode="auto">
          <a:xfrm>
            <a:off x="251520" y="764704"/>
            <a:ext cx="4008518" cy="5328592"/>
          </a:xfrm>
          <a:prstGeom prst="rect">
            <a:avLst/>
          </a:prstGeom>
          <a:solidFill>
            <a:schemeClr val="bg1"/>
          </a:solidFill>
          <a:ln w="9525">
            <a:noFill/>
            <a:miter lim="800000"/>
            <a:headEnd/>
            <a:tailEnd/>
          </a:ln>
          <a:effectLst/>
        </p:spPr>
      </p:pic>
      <p:sp>
        <p:nvSpPr>
          <p:cNvPr id="67" name="66 Rectángulo"/>
          <p:cNvSpPr/>
          <p:nvPr/>
        </p:nvSpPr>
        <p:spPr>
          <a:xfrm>
            <a:off x="2431701" y="1386673"/>
            <a:ext cx="1798655" cy="2843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69 CuadroTexto"/>
          <p:cNvSpPr txBox="1"/>
          <p:nvPr/>
        </p:nvSpPr>
        <p:spPr>
          <a:xfrm>
            <a:off x="5076056" y="5229200"/>
            <a:ext cx="963725" cy="369332"/>
          </a:xfrm>
          <a:prstGeom prst="rect">
            <a:avLst/>
          </a:prstGeom>
          <a:noFill/>
        </p:spPr>
        <p:txBody>
          <a:bodyPr wrap="none" rtlCol="0">
            <a:spAutoFit/>
          </a:bodyPr>
          <a:lstStyle/>
          <a:p>
            <a:r>
              <a:rPr lang="es-ES" b="1" dirty="0" smtClean="0">
                <a:solidFill>
                  <a:srgbClr val="00B0F0"/>
                </a:solidFill>
              </a:rPr>
              <a:t>WINTER</a:t>
            </a:r>
            <a:endParaRPr lang="es-ES" b="1" dirty="0">
              <a:solidFill>
                <a:srgbClr val="00B0F0"/>
              </a:solidFill>
            </a:endParaRPr>
          </a:p>
        </p:txBody>
      </p:sp>
      <p:sp>
        <p:nvSpPr>
          <p:cNvPr id="71" name="70 CuadroTexto"/>
          <p:cNvSpPr txBox="1"/>
          <p:nvPr/>
        </p:nvSpPr>
        <p:spPr>
          <a:xfrm>
            <a:off x="7208675" y="5229200"/>
            <a:ext cx="1090363" cy="369332"/>
          </a:xfrm>
          <a:prstGeom prst="rect">
            <a:avLst/>
          </a:prstGeom>
          <a:noFill/>
        </p:spPr>
        <p:txBody>
          <a:bodyPr wrap="none" rtlCol="0">
            <a:spAutoFit/>
          </a:bodyPr>
          <a:lstStyle/>
          <a:p>
            <a:r>
              <a:rPr lang="es-ES" b="1" dirty="0" smtClean="0">
                <a:solidFill>
                  <a:srgbClr val="FF0000"/>
                </a:solidFill>
              </a:rPr>
              <a:t>SUMMER</a:t>
            </a:r>
            <a:endParaRPr lang="es-ES" b="1" dirty="0">
              <a:solidFill>
                <a:srgbClr val="FF0000"/>
              </a:solidFill>
            </a:endParaRPr>
          </a:p>
        </p:txBody>
      </p:sp>
      <p:pic>
        <p:nvPicPr>
          <p:cNvPr id="3075" name="Picture 3"/>
          <p:cNvPicPr>
            <a:picLocks noChangeAspect="1" noChangeArrowheads="1"/>
          </p:cNvPicPr>
          <p:nvPr/>
        </p:nvPicPr>
        <p:blipFill>
          <a:blip r:embed="rId5" cstate="print"/>
          <a:srcRect/>
          <a:stretch>
            <a:fillRect/>
          </a:stretch>
        </p:blipFill>
        <p:spPr bwMode="auto">
          <a:xfrm>
            <a:off x="4355976" y="764704"/>
            <a:ext cx="2190750" cy="4419600"/>
          </a:xfrm>
          <a:prstGeom prst="rect">
            <a:avLst/>
          </a:prstGeom>
          <a:solidFill>
            <a:schemeClr val="bg1"/>
          </a:solidFill>
          <a:ln w="50800">
            <a:solidFill>
              <a:srgbClr val="00B0F0"/>
            </a:solidFill>
            <a:miter lim="800000"/>
            <a:headEnd/>
            <a:tailEnd/>
          </a:ln>
          <a:effectLst/>
        </p:spPr>
      </p:pic>
      <p:pic>
        <p:nvPicPr>
          <p:cNvPr id="3076" name="Picture 4"/>
          <p:cNvPicPr>
            <a:picLocks noChangeAspect="1" noChangeArrowheads="1"/>
          </p:cNvPicPr>
          <p:nvPr/>
        </p:nvPicPr>
        <p:blipFill>
          <a:blip r:embed="rId6" cstate="print"/>
          <a:srcRect/>
          <a:stretch>
            <a:fillRect/>
          </a:stretch>
        </p:blipFill>
        <p:spPr bwMode="auto">
          <a:xfrm>
            <a:off x="6679282" y="764704"/>
            <a:ext cx="2171700" cy="4429125"/>
          </a:xfrm>
          <a:prstGeom prst="rect">
            <a:avLst/>
          </a:prstGeom>
          <a:solidFill>
            <a:schemeClr val="bg1"/>
          </a:solidFill>
          <a:ln w="50800">
            <a:solidFill>
              <a:srgbClr val="FF0000"/>
            </a:solidFill>
            <a:miter lim="800000"/>
            <a:headEnd/>
            <a:tailEnd/>
          </a:ln>
          <a:effectLst/>
        </p:spPr>
      </p:pic>
      <p:pic>
        <p:nvPicPr>
          <p:cNvPr id="4098" name="Picture 2"/>
          <p:cNvPicPr>
            <a:picLocks noChangeAspect="1" noChangeArrowheads="1"/>
          </p:cNvPicPr>
          <p:nvPr/>
        </p:nvPicPr>
        <p:blipFill>
          <a:blip r:embed="rId7" cstate="print"/>
          <a:srcRect/>
          <a:stretch>
            <a:fillRect/>
          </a:stretch>
        </p:blipFill>
        <p:spPr bwMode="auto">
          <a:xfrm>
            <a:off x="4385839" y="1500942"/>
            <a:ext cx="2163027" cy="3663731"/>
          </a:xfrm>
          <a:prstGeom prst="rect">
            <a:avLst/>
          </a:prstGeom>
          <a:solidFill>
            <a:schemeClr val="bg1"/>
          </a:solidFill>
          <a:ln w="50800">
            <a:solidFill>
              <a:srgbClr val="00B0F0"/>
            </a:solidFill>
            <a:miter lim="800000"/>
            <a:headEnd/>
            <a:tailEnd/>
          </a:ln>
          <a:effectLst/>
        </p:spPr>
      </p:pic>
      <p:pic>
        <p:nvPicPr>
          <p:cNvPr id="4099" name="Picture 3"/>
          <p:cNvPicPr>
            <a:picLocks noChangeAspect="1" noChangeArrowheads="1"/>
          </p:cNvPicPr>
          <p:nvPr/>
        </p:nvPicPr>
        <p:blipFill>
          <a:blip r:embed="rId8" cstate="print"/>
          <a:srcRect/>
          <a:stretch>
            <a:fillRect/>
          </a:stretch>
        </p:blipFill>
        <p:spPr bwMode="auto">
          <a:xfrm>
            <a:off x="6689260" y="1506304"/>
            <a:ext cx="2130376" cy="3666526"/>
          </a:xfrm>
          <a:prstGeom prst="rect">
            <a:avLst/>
          </a:prstGeom>
          <a:solidFill>
            <a:schemeClr val="bg1"/>
          </a:solidFill>
          <a:ln w="50800">
            <a:solidFill>
              <a:srgbClr val="FF0000"/>
            </a:solidFill>
            <a:miter lim="800000"/>
            <a:headEnd/>
            <a:tailEnd/>
          </a:ln>
          <a:effectLst/>
        </p:spPr>
      </p:pic>
    </p:spTree>
    <p:extLst>
      <p:ext uri="{BB962C8B-B14F-4D97-AF65-F5344CB8AC3E}">
        <p14:creationId xmlns:p14="http://schemas.microsoft.com/office/powerpoint/2010/main" val="4137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7"/>
                                        </p:tgtEl>
                                      </p:cBhvr>
                                    </p:animEffect>
                                    <p:set>
                                      <p:cBhvr>
                                        <p:cTn id="7" dur="1" fill="hold">
                                          <p:stCondLst>
                                            <p:cond delay="499"/>
                                          </p:stCondLst>
                                        </p:cTn>
                                        <p:tgtEl>
                                          <p:spTgt spid="6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075"/>
                                        </p:tgtEl>
                                      </p:cBhvr>
                                    </p:animEffect>
                                    <p:set>
                                      <p:cBhvr>
                                        <p:cTn id="10" dur="1" fill="hold">
                                          <p:stCondLst>
                                            <p:cond delay="499"/>
                                          </p:stCondLst>
                                        </p:cTn>
                                        <p:tgtEl>
                                          <p:spTgt spid="307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076"/>
                                        </p:tgtEl>
                                      </p:cBhvr>
                                    </p:animEffect>
                                    <p:set>
                                      <p:cBhvr>
                                        <p:cTn id="13" dur="1" fill="hold">
                                          <p:stCondLst>
                                            <p:cond delay="499"/>
                                          </p:stCondLst>
                                        </p:cTn>
                                        <p:tgtEl>
                                          <p:spTgt spid="307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fade">
                                      <p:cBhvr>
                                        <p:cTn id="16" dur="500"/>
                                        <p:tgtEl>
                                          <p:spTgt spid="4099"/>
                                        </p:tgtEl>
                                      </p:cBhvr>
                                    </p:animEffect>
                                  </p:childTnLst>
                                </p:cTn>
                              </p:par>
                              <p:par>
                                <p:cTn id="17" presetID="10"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707886"/>
          </a:xfrm>
          <a:prstGeom prst="rect">
            <a:avLst/>
          </a:prstGeom>
          <a:noFill/>
        </p:spPr>
        <p:txBody>
          <a:bodyPr wrap="square" rtlCol="0">
            <a:spAutoFit/>
          </a:bodyPr>
          <a:lstStyle/>
          <a:p>
            <a:pPr algn="ctr"/>
            <a:r>
              <a:rPr lang="en-US" sz="2000" b="1" dirty="0" smtClean="0"/>
              <a:t>Long range and local air pollution: what can we learn from chemical speciation of particulate matter at paired sites ?</a:t>
            </a:r>
          </a:p>
        </p:txBody>
      </p:sp>
      <p:sp>
        <p:nvSpPr>
          <p:cNvPr id="14" name="13 Rectángulo"/>
          <p:cNvSpPr/>
          <p:nvPr/>
        </p:nvSpPr>
        <p:spPr>
          <a:xfrm>
            <a:off x="0" y="6488668"/>
            <a:ext cx="9144000" cy="369332"/>
          </a:xfrm>
          <a:prstGeom prst="rect">
            <a:avLst/>
          </a:prstGeom>
          <a:solidFill>
            <a:schemeClr val="accent1">
              <a:alpha val="19000"/>
            </a:schemeClr>
          </a:solidFill>
        </p:spPr>
        <p:txBody>
          <a:bodyPr wrap="square">
            <a:spAutoFit/>
          </a:bodyPr>
          <a:lstStyle/>
          <a:p>
            <a:pPr algn="ctr"/>
            <a:r>
              <a:rPr lang="en-US" dirty="0" smtClean="0"/>
              <a:t>20</a:t>
            </a:r>
            <a:r>
              <a:rPr lang="en-US" baseline="30000" dirty="0" smtClean="0"/>
              <a:t>th</a:t>
            </a:r>
            <a:r>
              <a:rPr lang="en-US" dirty="0" smtClean="0"/>
              <a:t> TFMM Meeting : Madrid 7-9 May 2019</a:t>
            </a:r>
            <a:endParaRPr lang="es-ES" dirty="0"/>
          </a:p>
        </p:txBody>
      </p:sp>
      <p:pic>
        <p:nvPicPr>
          <p:cNvPr id="28" name="Picture 4"/>
          <p:cNvPicPr>
            <a:picLocks noChangeAspect="1" noChangeArrowheads="1"/>
          </p:cNvPicPr>
          <p:nvPr/>
        </p:nvPicPr>
        <p:blipFill>
          <a:blip r:embed="rId3" cstate="print"/>
          <a:srcRect/>
          <a:stretch>
            <a:fillRect/>
          </a:stretch>
        </p:blipFill>
        <p:spPr bwMode="auto">
          <a:xfrm>
            <a:off x="179512" y="620688"/>
            <a:ext cx="8600053" cy="5694387"/>
          </a:xfrm>
          <a:prstGeom prst="rect">
            <a:avLst/>
          </a:prstGeom>
          <a:noFill/>
          <a:ln w="9525">
            <a:noFill/>
            <a:miter lim="800000"/>
            <a:headEnd/>
            <a:tailEnd/>
          </a:ln>
          <a:effectLst/>
        </p:spPr>
      </p:pic>
      <p:sp>
        <p:nvSpPr>
          <p:cNvPr id="64" name="63 CuadroTexto"/>
          <p:cNvSpPr txBox="1"/>
          <p:nvPr/>
        </p:nvSpPr>
        <p:spPr>
          <a:xfrm>
            <a:off x="202372" y="6335608"/>
            <a:ext cx="1965538" cy="369332"/>
          </a:xfrm>
          <a:prstGeom prst="rect">
            <a:avLst/>
          </a:prstGeom>
          <a:solidFill>
            <a:schemeClr val="tx1"/>
          </a:solidFill>
        </p:spPr>
        <p:txBody>
          <a:bodyPr wrap="none" rtlCol="0">
            <a:spAutoFit/>
          </a:bodyPr>
          <a:lstStyle/>
          <a:p>
            <a:r>
              <a:rPr lang="es-ES" b="1" dirty="0" smtClean="0">
                <a:solidFill>
                  <a:schemeClr val="bg1"/>
                </a:solidFill>
              </a:rPr>
              <a:t>ANNUAL AVERAGE</a:t>
            </a:r>
            <a:endParaRPr lang="es-ES" b="1" dirty="0">
              <a:solidFill>
                <a:schemeClr val="bg1"/>
              </a:solidFill>
            </a:endParaRPr>
          </a:p>
        </p:txBody>
      </p:sp>
      <p:sp>
        <p:nvSpPr>
          <p:cNvPr id="5" name="CuadroTexto 4"/>
          <p:cNvSpPr txBox="1"/>
          <p:nvPr/>
        </p:nvSpPr>
        <p:spPr>
          <a:xfrm>
            <a:off x="-7525344" y="-1467544"/>
            <a:ext cx="184731" cy="369332"/>
          </a:xfrm>
          <a:prstGeom prst="rect">
            <a:avLst/>
          </a:prstGeom>
          <a:noFill/>
        </p:spPr>
        <p:txBody>
          <a:bodyPr wrap="none" rtlCol="0">
            <a:spAutoFit/>
          </a:bodyPr>
          <a:lstStyle/>
          <a:p>
            <a:endParaRPr lang="en-US" dirty="0" smtClean="0"/>
          </a:p>
        </p:txBody>
      </p:sp>
      <p:sp>
        <p:nvSpPr>
          <p:cNvPr id="62" name="61 Rectángulo"/>
          <p:cNvSpPr/>
          <p:nvPr/>
        </p:nvSpPr>
        <p:spPr>
          <a:xfrm>
            <a:off x="323528" y="836712"/>
            <a:ext cx="576064" cy="1224136"/>
          </a:xfrm>
          <a:prstGeom prst="rect">
            <a:avLst/>
          </a:prstGeom>
          <a:solidFill>
            <a:srgbClr val="00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4" name="Picture 6"/>
          <p:cNvPicPr>
            <a:picLocks noChangeAspect="1" noChangeArrowheads="1"/>
          </p:cNvPicPr>
          <p:nvPr/>
        </p:nvPicPr>
        <p:blipFill>
          <a:blip r:embed="rId4" cstate="print"/>
          <a:srcRect/>
          <a:stretch>
            <a:fillRect/>
          </a:stretch>
        </p:blipFill>
        <p:spPr bwMode="auto">
          <a:xfrm>
            <a:off x="251520" y="764704"/>
            <a:ext cx="4008518" cy="5328592"/>
          </a:xfrm>
          <a:prstGeom prst="rect">
            <a:avLst/>
          </a:prstGeom>
          <a:solidFill>
            <a:schemeClr val="bg1"/>
          </a:solidFill>
          <a:ln w="9525">
            <a:noFill/>
            <a:miter lim="800000"/>
            <a:headEnd/>
            <a:tailEnd/>
          </a:ln>
          <a:effectLst/>
        </p:spPr>
      </p:pic>
      <p:sp>
        <p:nvSpPr>
          <p:cNvPr id="70" name="69 CuadroTexto"/>
          <p:cNvSpPr txBox="1"/>
          <p:nvPr/>
        </p:nvSpPr>
        <p:spPr>
          <a:xfrm>
            <a:off x="5076056" y="5229200"/>
            <a:ext cx="963725" cy="369332"/>
          </a:xfrm>
          <a:prstGeom prst="rect">
            <a:avLst/>
          </a:prstGeom>
          <a:noFill/>
        </p:spPr>
        <p:txBody>
          <a:bodyPr wrap="none" rtlCol="0">
            <a:spAutoFit/>
          </a:bodyPr>
          <a:lstStyle/>
          <a:p>
            <a:r>
              <a:rPr lang="es-ES" b="1" dirty="0" smtClean="0">
                <a:solidFill>
                  <a:srgbClr val="00B0F0"/>
                </a:solidFill>
              </a:rPr>
              <a:t>WINTER</a:t>
            </a:r>
            <a:endParaRPr lang="es-ES" b="1" dirty="0">
              <a:solidFill>
                <a:srgbClr val="00B0F0"/>
              </a:solidFill>
            </a:endParaRPr>
          </a:p>
        </p:txBody>
      </p:sp>
      <p:sp>
        <p:nvSpPr>
          <p:cNvPr id="71" name="70 CuadroTexto"/>
          <p:cNvSpPr txBox="1"/>
          <p:nvPr/>
        </p:nvSpPr>
        <p:spPr>
          <a:xfrm>
            <a:off x="7208675" y="5229200"/>
            <a:ext cx="1090363" cy="369332"/>
          </a:xfrm>
          <a:prstGeom prst="rect">
            <a:avLst/>
          </a:prstGeom>
          <a:noFill/>
        </p:spPr>
        <p:txBody>
          <a:bodyPr wrap="none" rtlCol="0">
            <a:spAutoFit/>
          </a:bodyPr>
          <a:lstStyle/>
          <a:p>
            <a:r>
              <a:rPr lang="es-ES" b="1" dirty="0" smtClean="0">
                <a:solidFill>
                  <a:srgbClr val="FF0000"/>
                </a:solidFill>
              </a:rPr>
              <a:t>SUMMER</a:t>
            </a:r>
            <a:endParaRPr lang="es-ES" b="1" dirty="0">
              <a:solidFill>
                <a:srgbClr val="FF0000"/>
              </a:solidFill>
            </a:endParaRPr>
          </a:p>
        </p:txBody>
      </p:sp>
      <p:pic>
        <p:nvPicPr>
          <p:cNvPr id="4098" name="Picture 2"/>
          <p:cNvPicPr>
            <a:picLocks noChangeAspect="1" noChangeArrowheads="1"/>
          </p:cNvPicPr>
          <p:nvPr/>
        </p:nvPicPr>
        <p:blipFill>
          <a:blip r:embed="rId5" cstate="print"/>
          <a:srcRect/>
          <a:stretch>
            <a:fillRect/>
          </a:stretch>
        </p:blipFill>
        <p:spPr bwMode="auto">
          <a:xfrm>
            <a:off x="4385839" y="1500942"/>
            <a:ext cx="2163027" cy="3663731"/>
          </a:xfrm>
          <a:prstGeom prst="rect">
            <a:avLst/>
          </a:prstGeom>
          <a:solidFill>
            <a:schemeClr val="bg1"/>
          </a:solidFill>
          <a:ln w="50800">
            <a:solidFill>
              <a:srgbClr val="00B0F0"/>
            </a:solidFill>
            <a:miter lim="800000"/>
            <a:headEnd/>
            <a:tailEnd/>
          </a:ln>
          <a:effectLst/>
        </p:spPr>
      </p:pic>
      <p:pic>
        <p:nvPicPr>
          <p:cNvPr id="4099" name="Picture 3"/>
          <p:cNvPicPr>
            <a:picLocks noChangeAspect="1" noChangeArrowheads="1"/>
          </p:cNvPicPr>
          <p:nvPr/>
        </p:nvPicPr>
        <p:blipFill>
          <a:blip r:embed="rId6" cstate="print"/>
          <a:srcRect/>
          <a:stretch>
            <a:fillRect/>
          </a:stretch>
        </p:blipFill>
        <p:spPr bwMode="auto">
          <a:xfrm>
            <a:off x="6689260" y="1506304"/>
            <a:ext cx="2130376" cy="3666526"/>
          </a:xfrm>
          <a:prstGeom prst="rect">
            <a:avLst/>
          </a:prstGeom>
          <a:solidFill>
            <a:schemeClr val="bg1"/>
          </a:solidFill>
          <a:ln w="50800">
            <a:solidFill>
              <a:srgbClr val="FF0000"/>
            </a:solidFill>
            <a:miter lim="800000"/>
            <a:headEnd/>
            <a:tailEnd/>
          </a:ln>
          <a:effectLst/>
        </p:spPr>
      </p:pic>
      <p:pic>
        <p:nvPicPr>
          <p:cNvPr id="16" name="15 Imagen"/>
          <p:cNvPicPr/>
          <p:nvPr/>
        </p:nvPicPr>
        <p:blipFill>
          <a:blip r:embed="rId7" cstate="print">
            <a:extLst>
              <a:ext uri="{28A0092B-C50C-407E-A947-70E740481C1C}">
                <a14:useLocalDpi xmlns:a14="http://schemas.microsoft.com/office/drawing/2010/main" val="0"/>
              </a:ext>
            </a:extLst>
          </a:blip>
          <a:srcRect l="1759" t="23066" r="50913" b="11183"/>
          <a:stretch>
            <a:fillRect/>
          </a:stretch>
        </p:blipFill>
        <p:spPr bwMode="auto">
          <a:xfrm>
            <a:off x="2267744" y="4509120"/>
            <a:ext cx="1944216" cy="1133804"/>
          </a:xfrm>
          <a:prstGeom prst="rect">
            <a:avLst/>
          </a:prstGeom>
          <a:solidFill>
            <a:schemeClr val="bg1"/>
          </a:solidFill>
          <a:ln>
            <a:noFill/>
          </a:ln>
        </p:spPr>
      </p:pic>
      <p:sp>
        <p:nvSpPr>
          <p:cNvPr id="17" name="16 CuadroTexto"/>
          <p:cNvSpPr txBox="1"/>
          <p:nvPr/>
        </p:nvSpPr>
        <p:spPr>
          <a:xfrm>
            <a:off x="3231752" y="4581128"/>
            <a:ext cx="439544" cy="369332"/>
          </a:xfrm>
          <a:prstGeom prst="rect">
            <a:avLst/>
          </a:prstGeom>
          <a:noFill/>
        </p:spPr>
        <p:txBody>
          <a:bodyPr wrap="none" rtlCol="0">
            <a:spAutoFit/>
          </a:bodyPr>
          <a:lstStyle/>
          <a:p>
            <a:r>
              <a:rPr lang="es-ES" dirty="0" smtClean="0"/>
              <a:t>DE</a:t>
            </a:r>
            <a:endParaRPr lang="es-ES" dirty="0"/>
          </a:p>
        </p:txBody>
      </p:sp>
      <p:pic>
        <p:nvPicPr>
          <p:cNvPr id="18" name="17 Imagen"/>
          <p:cNvPicPr/>
          <p:nvPr/>
        </p:nvPicPr>
        <p:blipFill>
          <a:blip r:embed="rId8" cstate="print"/>
          <a:srcRect l="50676" t="75375" r="25424" b="3747"/>
          <a:stretch>
            <a:fillRect/>
          </a:stretch>
        </p:blipFill>
        <p:spPr bwMode="auto">
          <a:xfrm>
            <a:off x="4386456" y="4525418"/>
            <a:ext cx="1872208" cy="1207838"/>
          </a:xfrm>
          <a:prstGeom prst="rect">
            <a:avLst/>
          </a:prstGeom>
          <a:solidFill>
            <a:schemeClr val="bg1"/>
          </a:solidFill>
          <a:ln w="50800">
            <a:solidFill>
              <a:srgbClr val="00B0F0"/>
            </a:solidFill>
            <a:miter lim="800000"/>
            <a:headEnd/>
            <a:tailEnd/>
          </a:ln>
        </p:spPr>
      </p:pic>
      <p:pic>
        <p:nvPicPr>
          <p:cNvPr id="20" name="19 Imagen"/>
          <p:cNvPicPr/>
          <p:nvPr/>
        </p:nvPicPr>
        <p:blipFill>
          <a:blip r:embed="rId9" cstate="print"/>
          <a:srcRect l="50672" t="75861" r="25304" b="4478"/>
          <a:stretch>
            <a:fillRect/>
          </a:stretch>
        </p:blipFill>
        <p:spPr bwMode="auto">
          <a:xfrm>
            <a:off x="6372200" y="4509120"/>
            <a:ext cx="2016224" cy="1224136"/>
          </a:xfrm>
          <a:prstGeom prst="rect">
            <a:avLst/>
          </a:prstGeom>
          <a:solidFill>
            <a:schemeClr val="bg1"/>
          </a:solidFill>
          <a:ln w="50800">
            <a:solidFill>
              <a:srgbClr val="FF0000"/>
            </a:solidFill>
            <a:miter lim="800000"/>
            <a:headEnd/>
            <a:tailEnd/>
          </a:ln>
        </p:spPr>
      </p:pic>
    </p:spTree>
    <p:extLst>
      <p:ext uri="{BB962C8B-B14F-4D97-AF65-F5344CB8AC3E}">
        <p14:creationId xmlns:p14="http://schemas.microsoft.com/office/powerpoint/2010/main" val="4137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099"/>
                                        </p:tgtEl>
                                      </p:cBhvr>
                                    </p:animEffect>
                                    <p:set>
                                      <p:cBhvr>
                                        <p:cTn id="10" dur="1" fill="hold">
                                          <p:stCondLst>
                                            <p:cond delay="499"/>
                                          </p:stCondLst>
                                        </p:cTn>
                                        <p:tgtEl>
                                          <p:spTgt spid="40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3029</TotalTime>
  <Words>3367</Words>
  <Application>Microsoft Office PowerPoint</Application>
  <PresentationFormat>Presentación en pantalla (4:3)</PresentationFormat>
  <Paragraphs>468</Paragraphs>
  <Slides>22</Slides>
  <Notes>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Calibri</vt:lpstr>
      <vt:lpstr>Courier New</vt:lpstr>
      <vt:lpstr>Symbol</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CSIC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dc:creator>
  <cp:lastModifiedBy>luxxsal@gmail.com</cp:lastModifiedBy>
  <cp:revision>347</cp:revision>
  <dcterms:created xsi:type="dcterms:W3CDTF">2019-04-26T06:30:21Z</dcterms:created>
  <dcterms:modified xsi:type="dcterms:W3CDTF">2019-05-08T09:01:47Z</dcterms:modified>
</cp:coreProperties>
</file>