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302" r:id="rId10"/>
    <p:sldId id="304" r:id="rId11"/>
    <p:sldId id="309" r:id="rId12"/>
    <p:sldId id="298" r:id="rId13"/>
    <p:sldId id="300" r:id="rId14"/>
    <p:sldId id="284" r:id="rId15"/>
    <p:sldId id="289" r:id="rId16"/>
    <p:sldId id="314" r:id="rId17"/>
    <p:sldId id="315" r:id="rId18"/>
    <p:sldId id="310" r:id="rId19"/>
    <p:sldId id="313" r:id="rId20"/>
    <p:sldId id="308" r:id="rId21"/>
    <p:sldId id="317" r:id="rId22"/>
    <p:sldId id="286" r:id="rId23"/>
    <p:sldId id="316" r:id="rId24"/>
    <p:sldId id="278" r:id="rId25"/>
    <p:sldId id="311" r:id="rId26"/>
    <p:sldId id="312" r:id="rId27"/>
    <p:sldId id="285" r:id="rId28"/>
    <p:sldId id="299" r:id="rId29"/>
    <p:sldId id="303" r:id="rId30"/>
    <p:sldId id="305" r:id="rId31"/>
    <p:sldId id="307" r:id="rId32"/>
    <p:sldId id="301" r:id="rId33"/>
    <p:sldId id="281" r:id="rId34"/>
    <p:sldId id="282" r:id="rId35"/>
    <p:sldId id="267" r:id="rId3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F5BF-91E4-453A-B0EF-837568E21D04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59DA-292A-41BF-9B60-8042A42F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 EMEP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provides</a:t>
            </a:r>
            <a:r>
              <a:rPr lang="nb-NO" dirty="0" smtClean="0"/>
              <a:t> </a:t>
            </a:r>
            <a:r>
              <a:rPr lang="nb-NO" dirty="0" err="1" smtClean="0"/>
              <a:t>concentrations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2.5 km grids</a:t>
            </a:r>
          </a:p>
          <a:p>
            <a:r>
              <a:rPr lang="nb-NO" dirty="0" smtClean="0"/>
              <a:t>This </a:t>
            </a:r>
            <a:r>
              <a:rPr lang="nb-NO" dirty="0" err="1" smtClean="0"/>
              <a:t>consists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concentrations</a:t>
            </a:r>
            <a:r>
              <a:rPr lang="nb-NO" dirty="0" smtClean="0"/>
              <a:t> from </a:t>
            </a:r>
            <a:r>
              <a:rPr lang="nb-NO" dirty="0" err="1" smtClean="0"/>
              <a:t>nearby</a:t>
            </a:r>
            <a:r>
              <a:rPr lang="nb-NO" dirty="0" smtClean="0"/>
              <a:t> ‘</a:t>
            </a:r>
            <a:r>
              <a:rPr lang="nb-NO" dirty="0" err="1" smtClean="0"/>
              <a:t>local</a:t>
            </a:r>
            <a:r>
              <a:rPr lang="nb-NO" dirty="0" smtClean="0"/>
              <a:t>’</a:t>
            </a:r>
            <a:r>
              <a:rPr lang="nb-NO" baseline="0" dirty="0" smtClean="0"/>
              <a:t> grids</a:t>
            </a:r>
            <a:r>
              <a:rPr lang="nb-NO" dirty="0" smtClean="0"/>
              <a:t> (5 x 5 grids </a:t>
            </a:r>
            <a:r>
              <a:rPr lang="nb-NO" dirty="0" err="1" smtClean="0"/>
              <a:t>surounding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baseline="0" dirty="0" smtClean="0"/>
              <a:t> grid)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‘non-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’ </a:t>
            </a:r>
            <a:r>
              <a:rPr lang="nb-NO" baseline="0" dirty="0" err="1" smtClean="0"/>
              <a:t>contribution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beyond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nearby</a:t>
            </a:r>
            <a:r>
              <a:rPr lang="nb-NO" baseline="0" dirty="0" smtClean="0"/>
              <a:t> grids</a:t>
            </a:r>
          </a:p>
          <a:p>
            <a:r>
              <a:rPr lang="nb-NO" baseline="0" dirty="0" smtClean="0"/>
              <a:t>EMEP </a:t>
            </a:r>
            <a:r>
              <a:rPr lang="nb-NO" baseline="0" dirty="0" err="1" smtClean="0"/>
              <a:t>keeps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track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nearby</a:t>
            </a:r>
            <a:r>
              <a:rPr lang="nb-NO" baseline="0" dirty="0" smtClean="0"/>
              <a:t> grid </a:t>
            </a:r>
            <a:r>
              <a:rPr lang="nb-NO" baseline="0" dirty="0" err="1" smtClean="0"/>
              <a:t>contributions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seperate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two</a:t>
            </a:r>
            <a:endParaRPr lang="nb-NO" baseline="0" dirty="0" smtClean="0"/>
          </a:p>
          <a:p>
            <a:r>
              <a:rPr lang="nb-NO" baseline="0" dirty="0" err="1" smtClean="0"/>
              <a:t>uEMEP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calculates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concentrations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sub-grids</a:t>
            </a:r>
          </a:p>
          <a:p>
            <a:r>
              <a:rPr lang="nb-NO" baseline="0" dirty="0" smtClean="0"/>
              <a:t>Using sub-grid </a:t>
            </a:r>
            <a:r>
              <a:rPr lang="nb-NO" baseline="0" dirty="0" err="1" smtClean="0"/>
              <a:t>emissions</a:t>
            </a:r>
            <a:endParaRPr lang="nb-NO" baseline="0" dirty="0" smtClean="0"/>
          </a:p>
          <a:p>
            <a:r>
              <a:rPr lang="nb-NO" baseline="0" dirty="0" smtClean="0"/>
              <a:t>To </a:t>
            </a:r>
            <a:r>
              <a:rPr lang="nb-NO" baseline="0" dirty="0" err="1" smtClean="0"/>
              <a:t>produce</a:t>
            </a:r>
            <a:r>
              <a:rPr lang="nb-NO" baseline="0" dirty="0" smtClean="0"/>
              <a:t> sub-grid </a:t>
            </a:r>
            <a:r>
              <a:rPr lang="nb-NO" baseline="0" dirty="0" err="1" smtClean="0"/>
              <a:t>concentrations</a:t>
            </a:r>
            <a:endParaRPr lang="nb-NO" baseline="0" dirty="0" smtClean="0"/>
          </a:p>
          <a:p>
            <a:r>
              <a:rPr lang="nb-NO" baseline="0" dirty="0" smtClean="0"/>
              <a:t>To </a:t>
            </a:r>
            <a:r>
              <a:rPr lang="nb-NO" baseline="0" dirty="0" err="1" smtClean="0"/>
              <a:t>avoid</a:t>
            </a:r>
            <a:r>
              <a:rPr lang="nb-NO" baseline="0" dirty="0" smtClean="0"/>
              <a:t> double </a:t>
            </a:r>
            <a:r>
              <a:rPr lang="nb-NO" baseline="0" dirty="0" err="1" smtClean="0"/>
              <a:t>counting</a:t>
            </a:r>
            <a:r>
              <a:rPr lang="nb-NO" baseline="0" dirty="0" smtClean="0"/>
              <a:t> from EMEP and </a:t>
            </a:r>
            <a:r>
              <a:rPr lang="nb-NO" baseline="0" dirty="0" err="1" smtClean="0"/>
              <a:t>uEMEP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contribution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removed</a:t>
            </a:r>
            <a:r>
              <a:rPr lang="nb-NO" baseline="0" dirty="0" smtClean="0"/>
              <a:t> from EMEP and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non-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part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EMEP is </a:t>
            </a:r>
            <a:r>
              <a:rPr lang="nb-NO" baseline="0" dirty="0" err="1" smtClean="0"/>
              <a:t>combined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uEMEP</a:t>
            </a:r>
            <a:r>
              <a:rPr lang="nb-NO" baseline="0" dirty="0" smtClean="0"/>
              <a:t> sub-grid </a:t>
            </a:r>
            <a:r>
              <a:rPr lang="nb-NO" baseline="0" dirty="0" err="1" smtClean="0"/>
              <a:t>concentrations</a:t>
            </a:r>
            <a:endParaRPr lang="nb-NO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0BB41-FA93-4756-9258-6B10D49F6E9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93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1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0E31-1178-414F-9106-E4C7B64466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5C0E-BFAC-4850-8358-763787B4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3891"/>
            <a:ext cx="10515600" cy="356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Country </a:t>
            </a:r>
            <a:r>
              <a:rPr lang="en-US" sz="4400" b="1" dirty="0">
                <a:latin typeface="+mj-lt"/>
              </a:rPr>
              <a:t>wide high-resolution modelling in Norway and its impact on </a:t>
            </a:r>
            <a:r>
              <a:rPr lang="en-US" sz="4400" b="1" dirty="0" smtClean="0">
                <a:latin typeface="+mj-lt"/>
              </a:rPr>
              <a:t>exposure</a:t>
            </a:r>
            <a:endParaRPr lang="nb-NO" sz="4400" b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98" y="1035526"/>
            <a:ext cx="1860630" cy="6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4098" cy="237114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43351" y="4900748"/>
            <a:ext cx="9619873" cy="159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Bruce Rolstad Denby, </a:t>
            </a:r>
            <a:r>
              <a:rPr lang="en-GB" sz="2400" dirty="0" err="1" smtClean="0"/>
              <a:t>Heiko</a:t>
            </a:r>
            <a:r>
              <a:rPr lang="en-GB" sz="2400" dirty="0" smtClean="0"/>
              <a:t> Klein, Peter Wind, </a:t>
            </a:r>
            <a:r>
              <a:rPr lang="en-GB" sz="2400" dirty="0" err="1" smtClean="0"/>
              <a:t>Matthieu</a:t>
            </a:r>
            <a:r>
              <a:rPr lang="en-GB" sz="2400" dirty="0" smtClean="0"/>
              <a:t> </a:t>
            </a:r>
            <a:r>
              <a:rPr lang="en-GB" sz="2400" dirty="0" err="1" smtClean="0"/>
              <a:t>Pommier</a:t>
            </a:r>
            <a:r>
              <a:rPr lang="en-GB" sz="2400" dirty="0" smtClean="0"/>
              <a:t>,</a:t>
            </a:r>
            <a:br>
              <a:rPr lang="en-GB" sz="2400" dirty="0" smtClean="0"/>
            </a:br>
            <a:r>
              <a:rPr lang="en-GB" sz="2400" dirty="0" smtClean="0"/>
              <a:t>Alvaro </a:t>
            </a:r>
            <a:r>
              <a:rPr lang="en-US" sz="2400" dirty="0" err="1" smtClean="0"/>
              <a:t>Valdebenito</a:t>
            </a:r>
            <a:r>
              <a:rPr lang="en-US" sz="2400" dirty="0" smtClean="0"/>
              <a:t>,</a:t>
            </a:r>
            <a:r>
              <a:rPr lang="en-GB" sz="2400" dirty="0" smtClean="0"/>
              <a:t> </a:t>
            </a:r>
            <a:r>
              <a:rPr lang="en-GB" sz="2400" dirty="0"/>
              <a:t>Michael Gauss, Hilde </a:t>
            </a:r>
            <a:r>
              <a:rPr lang="en-GB" sz="2400" dirty="0" err="1" smtClean="0"/>
              <a:t>Fagerli</a:t>
            </a:r>
            <a:r>
              <a:rPr lang="en-GB" sz="2400" dirty="0" smtClean="0"/>
              <a:t>, Agnes </a:t>
            </a:r>
            <a:r>
              <a:rPr lang="en-GB" sz="2400" dirty="0" err="1" smtClean="0"/>
              <a:t>Nyiri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TFMM, Madrid, May 2019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18" y="1833248"/>
            <a:ext cx="1688782" cy="2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8129" y="3891"/>
            <a:ext cx="11554691" cy="1325563"/>
          </a:xfrm>
        </p:spPr>
        <p:txBody>
          <a:bodyPr/>
          <a:lstStyle/>
          <a:p>
            <a:r>
              <a:rPr lang="en-US" b="1" dirty="0" smtClean="0"/>
              <a:t>Comparison of </a:t>
            </a:r>
            <a:r>
              <a:rPr lang="en-US" b="1" dirty="0" err="1" smtClean="0"/>
              <a:t>uEMEP</a:t>
            </a:r>
            <a:r>
              <a:rPr lang="en-US" b="1" dirty="0" smtClean="0"/>
              <a:t> </a:t>
            </a:r>
            <a:r>
              <a:rPr lang="en-US" b="1" dirty="0" smtClean="0"/>
              <a:t>(25 m) and EMEP4NO </a:t>
            </a:r>
            <a:r>
              <a:rPr lang="en-US" b="1" dirty="0" smtClean="0"/>
              <a:t>2017:</a:t>
            </a:r>
            <a:br>
              <a:rPr lang="en-US" b="1" dirty="0" smtClean="0"/>
            </a:br>
            <a:r>
              <a:rPr lang="en-US" sz="3200" b="1" dirty="0" smtClean="0"/>
              <a:t>annual mean scatter plots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" y="2276520"/>
            <a:ext cx="4288181" cy="39270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48733" y="2934783"/>
            <a:ext cx="2970758" cy="281468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20525342">
            <a:off x="903208" y="4599862"/>
            <a:ext cx="3044556" cy="1020945"/>
          </a:xfrm>
          <a:prstGeom prst="ellipse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024784">
            <a:off x="131023" y="3699356"/>
            <a:ext cx="4366666" cy="9903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03" y="2276519"/>
            <a:ext cx="4288181" cy="392702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70438" y="4363765"/>
            <a:ext cx="2554559" cy="970049"/>
          </a:xfrm>
          <a:prstGeom prst="ellipse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436368">
            <a:off x="4971977" y="3446971"/>
            <a:ext cx="3164812" cy="122606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32" y="2276518"/>
            <a:ext cx="4288181" cy="392702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20390468">
            <a:off x="9361330" y="4288220"/>
            <a:ext cx="2152886" cy="957830"/>
          </a:xfrm>
          <a:prstGeom prst="ellipse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436368">
            <a:off x="9136299" y="3647625"/>
            <a:ext cx="2333213" cy="10783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542536" y="2968325"/>
            <a:ext cx="2970758" cy="281468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513260" y="2980585"/>
            <a:ext cx="2970758" cy="281468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3789" y="1626748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NO</a:t>
            </a:r>
            <a:r>
              <a:rPr lang="nb-NO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34595" y="1616589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PM</a:t>
            </a:r>
            <a:r>
              <a:rPr lang="nb-NO" sz="3200" baseline="-25000" dirty="0" smtClean="0"/>
              <a:t>10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755319" y="162674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PM</a:t>
            </a:r>
            <a:r>
              <a:rPr lang="nb-NO" sz="3200" baseline="-25000" dirty="0" smtClean="0"/>
              <a:t>2.5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7433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5288" y="2613892"/>
            <a:ext cx="2286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400" dirty="0" err="1" smtClean="0"/>
              <a:t>Exposure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Exposure</a:t>
            </a:r>
            <a:r>
              <a:rPr lang="nb-NO" b="1" dirty="0" smtClean="0"/>
              <a:t> </a:t>
            </a:r>
            <a:r>
              <a:rPr lang="nb-NO" b="1" dirty="0" err="1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04294" cy="4699240"/>
          </a:xfrm>
        </p:spPr>
        <p:txBody>
          <a:bodyPr>
            <a:normAutofit/>
          </a:bodyPr>
          <a:lstStyle/>
          <a:p>
            <a:r>
              <a:rPr lang="nb-NO" dirty="0" smtClean="0"/>
              <a:t>EMEP4NO is run for a </a:t>
            </a:r>
            <a:r>
              <a:rPr lang="nb-NO" dirty="0" err="1" smtClean="0"/>
              <a:t>year</a:t>
            </a:r>
            <a:r>
              <a:rPr lang="nb-NO" dirty="0" smtClean="0"/>
              <a:t> at 2.5 km (2017)</a:t>
            </a:r>
          </a:p>
          <a:p>
            <a:r>
              <a:rPr lang="nb-NO" dirty="0" err="1" smtClean="0"/>
              <a:t>uEMEP</a:t>
            </a:r>
            <a:r>
              <a:rPr lang="nb-NO" dirty="0" smtClean="0"/>
              <a:t> is run per </a:t>
            </a:r>
            <a:r>
              <a:rPr lang="nb-NO" dirty="0" err="1" smtClean="0"/>
              <a:t>municipality</a:t>
            </a:r>
            <a:r>
              <a:rPr lang="nb-NO" dirty="0" smtClean="0"/>
              <a:t> (422) for a </a:t>
            </a:r>
            <a:r>
              <a:rPr lang="nb-NO" dirty="0" err="1" smtClean="0"/>
              <a:t>year</a:t>
            </a:r>
            <a:r>
              <a:rPr lang="nb-NO" dirty="0" smtClean="0"/>
              <a:t> and </a:t>
            </a:r>
            <a:r>
              <a:rPr lang="nb-NO" dirty="0" err="1" smtClean="0"/>
              <a:t>combined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EMEP4NO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fraction</a:t>
            </a:r>
            <a:r>
              <a:rPr lang="nb-NO" dirty="0" smtClean="0"/>
              <a:t> at 100 m </a:t>
            </a:r>
            <a:r>
              <a:rPr lang="nb-NO" dirty="0" err="1" smtClean="0"/>
              <a:t>resolution</a:t>
            </a:r>
            <a:endParaRPr lang="nb-NO" dirty="0" smtClean="0"/>
          </a:p>
          <a:p>
            <a:r>
              <a:rPr lang="nb-NO" dirty="0" smtClean="0"/>
              <a:t>Home </a:t>
            </a:r>
            <a:r>
              <a:rPr lang="nb-NO" dirty="0" err="1" smtClean="0"/>
              <a:t>address</a:t>
            </a:r>
            <a:r>
              <a:rPr lang="nb-NO" dirty="0" smtClean="0"/>
              <a:t> data, </a:t>
            </a:r>
            <a:r>
              <a:rPr lang="nb-NO" dirty="0" err="1" smtClean="0"/>
              <a:t>aggregated</a:t>
            </a:r>
            <a:r>
              <a:rPr lang="nb-NO" dirty="0" smtClean="0"/>
              <a:t> to 100 m, is used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</a:t>
            </a:r>
            <a:r>
              <a:rPr lang="nb-NO" dirty="0" err="1" smtClean="0"/>
              <a:t>calculations</a:t>
            </a:r>
            <a:endParaRPr lang="nb-NO" dirty="0" smtClean="0"/>
          </a:p>
          <a:p>
            <a:r>
              <a:rPr lang="nb-NO" dirty="0" err="1" smtClean="0"/>
              <a:t>Frequency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/>
              <a:t>exposure</a:t>
            </a:r>
            <a:r>
              <a:rPr lang="nb-NO" dirty="0"/>
              <a:t> and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weighted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(PWC)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calculated</a:t>
            </a:r>
            <a:r>
              <a:rPr lang="nb-NO" dirty="0" smtClean="0"/>
              <a:t> for </a:t>
            </a:r>
            <a:r>
              <a:rPr lang="nb-NO" dirty="0" err="1" smtClean="0"/>
              <a:t>both</a:t>
            </a:r>
            <a:r>
              <a:rPr lang="nb-NO" dirty="0" smtClean="0"/>
              <a:t> EMEP4NO and </a:t>
            </a:r>
            <a:r>
              <a:rPr lang="nb-NO" dirty="0" err="1" smtClean="0"/>
              <a:t>uEMEP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look</a:t>
            </a:r>
            <a:r>
              <a:rPr lang="nb-NO" dirty="0" smtClean="0"/>
              <a:t> at PM</a:t>
            </a:r>
            <a:r>
              <a:rPr lang="nb-NO" baseline="-25000" dirty="0" smtClean="0"/>
              <a:t>10</a:t>
            </a:r>
            <a:r>
              <a:rPr lang="nb-NO" dirty="0" smtClean="0"/>
              <a:t>, PM</a:t>
            </a:r>
            <a:r>
              <a:rPr lang="nb-NO" baseline="-25000" dirty="0" smtClean="0"/>
              <a:t>2.5</a:t>
            </a:r>
            <a:r>
              <a:rPr lang="nb-NO" dirty="0" smtClean="0"/>
              <a:t> and NO</a:t>
            </a:r>
            <a:r>
              <a:rPr lang="nb-NO" baseline="-25000" dirty="0" smtClean="0"/>
              <a:t>2</a:t>
            </a:r>
          </a:p>
          <a:p>
            <a:endParaRPr lang="nb-NO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4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534" y="1652244"/>
            <a:ext cx="4286250" cy="3211830"/>
          </a:xfrm>
          <a:prstGeom prst="rect">
            <a:avLst/>
          </a:prstGeom>
        </p:spPr>
      </p:pic>
      <p:pic>
        <p:nvPicPr>
          <p:cNvPr id="5" name="Bilde 16"/>
          <p:cNvPicPr>
            <a:picLocks noChangeAspect="1"/>
          </p:cNvPicPr>
          <p:nvPr/>
        </p:nvPicPr>
        <p:blipFill rotWithShape="1">
          <a:blip r:embed="rId3"/>
          <a:srcRect b="49774"/>
          <a:stretch/>
        </p:blipFill>
        <p:spPr>
          <a:xfrm>
            <a:off x="4481296" y="4854123"/>
            <a:ext cx="3571875" cy="1643307"/>
          </a:xfrm>
          <a:prstGeom prst="rect">
            <a:avLst/>
          </a:prstGeom>
        </p:spPr>
      </p:pic>
      <p:pic>
        <p:nvPicPr>
          <p:cNvPr id="6" name="Bild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66" y="1652244"/>
            <a:ext cx="4286250" cy="3211830"/>
          </a:xfrm>
          <a:prstGeom prst="rect">
            <a:avLst/>
          </a:prstGeom>
        </p:spPr>
      </p:pic>
      <p:pic>
        <p:nvPicPr>
          <p:cNvPr id="7" name="Bilde 18"/>
          <p:cNvPicPr>
            <a:picLocks noChangeAspect="1"/>
          </p:cNvPicPr>
          <p:nvPr/>
        </p:nvPicPr>
        <p:blipFill rotWithShape="1">
          <a:blip r:embed="rId5"/>
          <a:srcRect b="49506"/>
          <a:stretch/>
        </p:blipFill>
        <p:spPr>
          <a:xfrm>
            <a:off x="699654" y="4854123"/>
            <a:ext cx="3571875" cy="1652100"/>
          </a:xfrm>
          <a:prstGeom prst="rect">
            <a:avLst/>
          </a:prstGeom>
        </p:spPr>
      </p:pic>
      <p:pic>
        <p:nvPicPr>
          <p:cNvPr id="8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806" y="1642293"/>
            <a:ext cx="4286250" cy="3211830"/>
          </a:xfrm>
          <a:prstGeom prst="rect">
            <a:avLst/>
          </a:prstGeom>
        </p:spPr>
      </p:pic>
      <p:pic>
        <p:nvPicPr>
          <p:cNvPr id="9" name="Bilde 14"/>
          <p:cNvPicPr>
            <a:picLocks noChangeAspect="1"/>
          </p:cNvPicPr>
          <p:nvPr/>
        </p:nvPicPr>
        <p:blipFill rotWithShape="1">
          <a:blip r:embed="rId7"/>
          <a:srcRect b="48816"/>
          <a:stretch/>
        </p:blipFill>
        <p:spPr>
          <a:xfrm>
            <a:off x="8262938" y="4849148"/>
            <a:ext cx="3571875" cy="16746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2875" y="14028"/>
            <a:ext cx="11508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Exposure calculations using </a:t>
            </a:r>
            <a:r>
              <a:rPr lang="en-US" sz="4400" dirty="0" err="1" smtClean="0"/>
              <a:t>uEMEP</a:t>
            </a:r>
            <a:r>
              <a:rPr lang="en-US" sz="4400" dirty="0" smtClean="0"/>
              <a:t> in Oslo (50 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3438" y="1154865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PM</a:t>
            </a:r>
            <a:r>
              <a:rPr lang="nb-NO" sz="2400" baseline="-25000" dirty="0" smtClean="0"/>
              <a:t>10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5177" y="115486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PM</a:t>
            </a:r>
            <a:r>
              <a:rPr lang="nb-NO" sz="2400" baseline="-25000" dirty="0" smtClean="0"/>
              <a:t>2.5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47396" y="121300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NO</a:t>
            </a:r>
            <a:r>
              <a:rPr lang="nb-NO" sz="2400" baseline="-25000" dirty="0"/>
              <a:t>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411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263" y="1164493"/>
            <a:ext cx="10023275" cy="5400675"/>
            <a:chOff x="247263" y="1164493"/>
            <a:chExt cx="10023275" cy="5400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288" y="1164493"/>
              <a:ext cx="10001250" cy="54006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7263" y="3088976"/>
              <a:ext cx="1064301" cy="1224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PM</a:t>
            </a:r>
            <a:r>
              <a:rPr lang="nb-NO" baseline="-25000" dirty="0" smtClean="0"/>
              <a:t>10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/>
              <a:t>Total </a:t>
            </a:r>
            <a:r>
              <a:rPr lang="nb-NO" sz="3600" dirty="0" err="1"/>
              <a:t>population</a:t>
            </a:r>
            <a:r>
              <a:rPr lang="nb-NO" sz="3600" dirty="0"/>
              <a:t> Norway = </a:t>
            </a:r>
            <a:r>
              <a:rPr lang="nb-NO" sz="3600" dirty="0" smtClean="0"/>
              <a:t>5.3 million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83486" y="2034305"/>
            <a:ext cx="280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8.5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718560" y="1771849"/>
            <a:ext cx="453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WHO guideline value = 4894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06368" y="1609344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868" r="89163" b="41609"/>
          <a:stretch/>
        </p:blipFill>
        <p:spPr>
          <a:xfrm>
            <a:off x="9682933" y="4073235"/>
            <a:ext cx="1917940" cy="19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6" y="187805"/>
            <a:ext cx="10893269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PM</a:t>
            </a:r>
            <a:r>
              <a:rPr lang="nb-NO" baseline="-25000" dirty="0" smtClean="0"/>
              <a:t>10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 err="1" smtClean="0"/>
              <a:t>uEMEP</a:t>
            </a:r>
            <a:r>
              <a:rPr lang="nb-NO" sz="3600" dirty="0" smtClean="0"/>
              <a:t> (100m) and EMEP4NO (2.5km)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0149" y="3685891"/>
            <a:ext cx="10085811" cy="2825742"/>
            <a:chOff x="323273" y="3612003"/>
            <a:chExt cx="10085811" cy="28257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50163"/>
            <a:stretch/>
          </p:blipFill>
          <p:spPr>
            <a:xfrm>
              <a:off x="407834" y="3612003"/>
              <a:ext cx="10001250" cy="26915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73" y="5661891"/>
              <a:ext cx="1200727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39" y="1164493"/>
            <a:ext cx="10161821" cy="2825742"/>
            <a:chOff x="247263" y="1164493"/>
            <a:chExt cx="10161821" cy="28257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50930"/>
            <a:stretch/>
          </p:blipFill>
          <p:spPr>
            <a:xfrm>
              <a:off x="407834" y="1164493"/>
              <a:ext cx="10001250" cy="26501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7263" y="3214381"/>
              <a:ext cx="1200727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9437914" y="4707436"/>
            <a:ext cx="275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6.4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9437914" y="2034305"/>
            <a:ext cx="275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8.5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3779520" y="1771849"/>
            <a:ext cx="453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</a:t>
            </a:r>
            <a:r>
              <a:rPr lang="en-US" dirty="0" smtClean="0"/>
              <a:t>above </a:t>
            </a:r>
            <a:r>
              <a:rPr lang="en-US" dirty="0"/>
              <a:t>WHO guideline value = 4894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67328" y="1609344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67328" y="4285064"/>
            <a:ext cx="36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guideline value = 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755136" y="4122559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4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3" y="1164493"/>
            <a:ext cx="10001250" cy="540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PM</a:t>
            </a:r>
            <a:r>
              <a:rPr lang="nb-NO" baseline="-25000" dirty="0" smtClean="0"/>
              <a:t>2.5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/>
              <a:t>Total </a:t>
            </a:r>
            <a:r>
              <a:rPr lang="nb-NO" sz="3600" dirty="0" err="1"/>
              <a:t>population</a:t>
            </a:r>
            <a:r>
              <a:rPr lang="nb-NO" sz="3600" dirty="0"/>
              <a:t> Norway = </a:t>
            </a:r>
            <a:r>
              <a:rPr lang="nb-NO" sz="3600" dirty="0" smtClean="0"/>
              <a:t>5.3 million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83486" y="2034305"/>
            <a:ext cx="280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4.4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841665" y="1516622"/>
            <a:ext cx="240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</a:t>
            </a:r>
            <a:r>
              <a:rPr lang="en-US" dirty="0" smtClean="0"/>
              <a:t>above WHO</a:t>
            </a:r>
          </a:p>
          <a:p>
            <a:r>
              <a:rPr lang="en-US" dirty="0" smtClean="0"/>
              <a:t>guideline </a:t>
            </a:r>
            <a:r>
              <a:rPr lang="en-US" dirty="0"/>
              <a:t>value = 43719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19683" y="1609344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7868" r="89163" b="41609"/>
          <a:stretch/>
        </p:blipFill>
        <p:spPr>
          <a:xfrm>
            <a:off x="9682933" y="4054762"/>
            <a:ext cx="1917940" cy="19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3061" y="3707653"/>
            <a:ext cx="10095836" cy="2727778"/>
            <a:chOff x="240149" y="3783855"/>
            <a:chExt cx="10095836" cy="2727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50374"/>
            <a:stretch/>
          </p:blipFill>
          <p:spPr>
            <a:xfrm>
              <a:off x="334735" y="3783855"/>
              <a:ext cx="10001250" cy="26801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0149" y="5735779"/>
              <a:ext cx="1200727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4139" y="1164493"/>
            <a:ext cx="10073874" cy="2825742"/>
            <a:chOff x="164139" y="1164493"/>
            <a:chExt cx="10073874" cy="28257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b="50814"/>
            <a:stretch/>
          </p:blipFill>
          <p:spPr>
            <a:xfrm>
              <a:off x="236763" y="1164493"/>
              <a:ext cx="10001250" cy="265639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64139" y="3214381"/>
              <a:ext cx="1200727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6" y="187805"/>
            <a:ext cx="10893269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PM</a:t>
            </a:r>
            <a:r>
              <a:rPr lang="nb-NO" baseline="-25000" dirty="0" smtClean="0"/>
              <a:t>2.5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 err="1" smtClean="0"/>
              <a:t>uEMEP</a:t>
            </a:r>
            <a:r>
              <a:rPr lang="nb-NO" sz="3600" dirty="0" smtClean="0"/>
              <a:t> (100m) and EMEP4NO (2.5km)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9437914" y="4707436"/>
            <a:ext cx="275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3.1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9437914" y="2034305"/>
            <a:ext cx="275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4.4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6920345" y="1545179"/>
            <a:ext cx="240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</a:t>
            </a:r>
            <a:r>
              <a:rPr lang="en-US" dirty="0" smtClean="0"/>
              <a:t>above WHO</a:t>
            </a:r>
          </a:p>
          <a:p>
            <a:r>
              <a:rPr lang="en-US" dirty="0" smtClean="0"/>
              <a:t>guideline </a:t>
            </a:r>
            <a:r>
              <a:rPr lang="en-US" dirty="0"/>
              <a:t>value = </a:t>
            </a:r>
            <a:r>
              <a:rPr lang="en-US" dirty="0" smtClean="0"/>
              <a:t>43719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16277" y="1575825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75427" y="4078422"/>
            <a:ext cx="2377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</a:t>
            </a:r>
            <a:r>
              <a:rPr lang="en-US" dirty="0" smtClean="0"/>
              <a:t>WHO</a:t>
            </a:r>
          </a:p>
          <a:p>
            <a:r>
              <a:rPr lang="en-US" dirty="0" smtClean="0"/>
              <a:t>guideline </a:t>
            </a:r>
            <a:r>
              <a:rPr lang="en-US" dirty="0"/>
              <a:t>value = 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33257" y="4126971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7" y="1204230"/>
            <a:ext cx="10001250" cy="540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</a:t>
            </a:r>
            <a:r>
              <a:rPr lang="nb-NO" baseline="-25000" dirty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/>
              <a:t>Total </a:t>
            </a:r>
            <a:r>
              <a:rPr lang="nb-NO" sz="3600" dirty="0" err="1"/>
              <a:t>population</a:t>
            </a:r>
            <a:r>
              <a:rPr lang="nb-NO" sz="3600" dirty="0"/>
              <a:t> Norway = </a:t>
            </a:r>
            <a:r>
              <a:rPr lang="nb-NO" sz="3600" dirty="0" smtClean="0"/>
              <a:t>5.3 million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41505" y="2256874"/>
            <a:ext cx="2732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8.3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374674" y="1610543"/>
            <a:ext cx="2377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</a:t>
            </a:r>
            <a:r>
              <a:rPr lang="en-US" dirty="0" smtClean="0"/>
              <a:t>above WHO</a:t>
            </a:r>
          </a:p>
          <a:p>
            <a:r>
              <a:rPr lang="en-US" dirty="0" smtClean="0"/>
              <a:t>guideline </a:t>
            </a:r>
            <a:r>
              <a:rPr lang="en-US" dirty="0"/>
              <a:t>value = 4022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210082" y="1598458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816" r="89702" b="41661"/>
          <a:stretch/>
        </p:blipFill>
        <p:spPr>
          <a:xfrm>
            <a:off x="9777726" y="4119418"/>
            <a:ext cx="1758492" cy="18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169" y="1204231"/>
            <a:ext cx="10130618" cy="2860988"/>
            <a:chOff x="129169" y="1204231"/>
            <a:chExt cx="10130618" cy="28609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b="50340"/>
            <a:stretch/>
          </p:blipFill>
          <p:spPr>
            <a:xfrm>
              <a:off x="258537" y="1204231"/>
              <a:ext cx="10001250" cy="26819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29169" y="3289365"/>
              <a:ext cx="1200727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9421" y="3717030"/>
            <a:ext cx="10001250" cy="2864750"/>
            <a:chOff x="563336" y="3825887"/>
            <a:chExt cx="10001250" cy="2864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9655"/>
            <a:stretch/>
          </p:blipFill>
          <p:spPr>
            <a:xfrm>
              <a:off x="563336" y="3825887"/>
              <a:ext cx="10001250" cy="271894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63336" y="5914783"/>
              <a:ext cx="1200727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6" y="187805"/>
            <a:ext cx="10893269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</a:t>
            </a:r>
            <a:r>
              <a:rPr lang="nb-NO" baseline="-25000" dirty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 err="1" smtClean="0"/>
              <a:t>uEMEP</a:t>
            </a:r>
            <a:r>
              <a:rPr lang="nb-NO" sz="3600" dirty="0" smtClean="0"/>
              <a:t> (100m) and EMEP4NO (2.5km)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9437914" y="4707436"/>
            <a:ext cx="275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4.7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9437914" y="2034305"/>
            <a:ext cx="275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8.3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6420238" y="1612281"/>
            <a:ext cx="2377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</a:t>
            </a:r>
            <a:r>
              <a:rPr lang="en-US" dirty="0" smtClean="0"/>
              <a:t>above WHO</a:t>
            </a:r>
          </a:p>
          <a:p>
            <a:r>
              <a:rPr lang="en-US" dirty="0" smtClean="0"/>
              <a:t>guideline </a:t>
            </a:r>
            <a:r>
              <a:rPr lang="en-US" dirty="0"/>
              <a:t>value = </a:t>
            </a:r>
            <a:r>
              <a:rPr lang="en-US" dirty="0" smtClean="0"/>
              <a:t>4002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05728" y="1649104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15328" y="4065219"/>
            <a:ext cx="2377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</a:t>
            </a:r>
            <a:r>
              <a:rPr lang="en-US" dirty="0" smtClean="0"/>
              <a:t>WHO</a:t>
            </a:r>
          </a:p>
          <a:p>
            <a:r>
              <a:rPr lang="en-US" dirty="0" smtClean="0"/>
              <a:t>guideline </a:t>
            </a:r>
            <a:r>
              <a:rPr lang="en-US" dirty="0"/>
              <a:t>value = 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207905" y="4165026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69"/>
            <a:ext cx="10515600" cy="1325563"/>
          </a:xfrm>
        </p:spPr>
        <p:txBody>
          <a:bodyPr/>
          <a:lstStyle/>
          <a:p>
            <a:r>
              <a:rPr lang="nb-NO" b="1" dirty="0" err="1" smtClean="0"/>
              <a:t>Overview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modelling</a:t>
            </a:r>
            <a:r>
              <a:rPr lang="nb-NO" b="1" dirty="0" smtClean="0"/>
              <a:t> </a:t>
            </a:r>
            <a:r>
              <a:rPr lang="nb-NO" b="1" dirty="0" smtClean="0"/>
              <a:t>system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7907" r="28665" b="11303"/>
          <a:stretch/>
        </p:blipFill>
        <p:spPr>
          <a:xfrm>
            <a:off x="6334925" y="1562618"/>
            <a:ext cx="1864530" cy="2420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7596"/>
          <a:stretch/>
        </p:blipFill>
        <p:spPr>
          <a:xfrm>
            <a:off x="1294853" y="1567857"/>
            <a:ext cx="1876730" cy="2415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425" t="2013" r="3798" b="2539"/>
          <a:stretch/>
        </p:blipFill>
        <p:spPr>
          <a:xfrm>
            <a:off x="4411702" y="1567856"/>
            <a:ext cx="1886771" cy="24199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6163" y="3288314"/>
            <a:ext cx="198670" cy="295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95184" y="1598336"/>
            <a:ext cx="1513840" cy="961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84570" y="2413053"/>
            <a:ext cx="708211" cy="1023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4398" y="4073122"/>
            <a:ext cx="144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EMEP </a:t>
            </a:r>
            <a:r>
              <a:rPr lang="nb-NO" dirty="0" smtClean="0"/>
              <a:t>Europe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26842" y="406856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EMEP4NO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94877" y="1562618"/>
            <a:ext cx="1837412" cy="2420385"/>
            <a:chOff x="9621521" y="1685450"/>
            <a:chExt cx="2308950" cy="30415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7" t="32066" r="39154" b="28418"/>
            <a:stretch/>
          </p:blipFill>
          <p:spPr>
            <a:xfrm>
              <a:off x="9621521" y="1685450"/>
              <a:ext cx="2308950" cy="3041532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2" t="7409" r="22273" b="11621"/>
            <a:stretch/>
          </p:blipFill>
          <p:spPr>
            <a:xfrm>
              <a:off x="11181806" y="2618550"/>
              <a:ext cx="596990" cy="599000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9890229" y="406856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uEMEP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694" y="6225580"/>
            <a:ext cx="279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ECMWF global </a:t>
            </a:r>
            <a:r>
              <a:rPr lang="nb-NO" dirty="0" err="1" smtClean="0"/>
              <a:t>meteorology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377167" y="6225580"/>
            <a:ext cx="215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AROME </a:t>
            </a:r>
            <a:r>
              <a:rPr lang="nb-NO" dirty="0" err="1" smtClean="0"/>
              <a:t>meteorology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947" y="4907719"/>
            <a:ext cx="1453532" cy="1258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510" y="4892145"/>
            <a:ext cx="1320801" cy="126904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67771" y="1536305"/>
            <a:ext cx="3885787" cy="24916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186" y="4790928"/>
            <a:ext cx="476250" cy="47625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499787" y="2613233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8653434" y="2506882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2041482" y="4656193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3244684">
            <a:off x="9335333" y="4527545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6200000">
            <a:off x="10501825" y="4559704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6798" y="4902309"/>
            <a:ext cx="1354567" cy="1269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88875" y="6241551"/>
            <a:ext cx="26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CAMS European </a:t>
            </a:r>
            <a:r>
              <a:rPr lang="nb-NO" dirty="0" err="1" smtClean="0"/>
              <a:t>emissions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 rot="13577484">
            <a:off x="3775284" y="4548145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8289501">
            <a:off x="5497988" y="4568639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2739" r="8389" b="2"/>
          <a:stretch/>
        </p:blipFill>
        <p:spPr bwMode="auto">
          <a:xfrm>
            <a:off x="7156814" y="4902309"/>
            <a:ext cx="1423173" cy="12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073573" y="6205020"/>
            <a:ext cx="16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18866947">
            <a:off x="8367359" y="4494560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49337" y="1630625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2.5 km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16221" y="1611686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250 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55840" y="2722169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50 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6200000">
            <a:off x="7059754" y="4469758"/>
            <a:ext cx="499538" cy="2749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1" grpId="0"/>
      <p:bldP spid="20" grpId="0"/>
      <p:bldP spid="23" grpId="0"/>
      <p:bldP spid="25" grpId="0"/>
      <p:bldP spid="26" grpId="0"/>
      <p:bldP spid="30" grpId="0" animBg="1"/>
      <p:bldP spid="22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 animBg="1"/>
      <p:bldP spid="41" grpId="0" animBg="1"/>
      <p:bldP spid="43" grpId="0"/>
      <p:bldP spid="44" grpId="0" animBg="1"/>
      <p:bldP spid="28" grpId="0"/>
      <p:bldP spid="46" grpId="0"/>
      <p:bldP spid="47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04294" cy="4699240"/>
          </a:xfrm>
        </p:spPr>
        <p:txBody>
          <a:bodyPr>
            <a:normAutofit/>
          </a:bodyPr>
          <a:lstStyle/>
          <a:p>
            <a:r>
              <a:rPr lang="nb-NO" dirty="0" err="1" smtClean="0"/>
              <a:t>uEMEP</a:t>
            </a:r>
            <a:r>
              <a:rPr lang="nb-NO" dirty="0" smtClean="0"/>
              <a:t> </a:t>
            </a:r>
            <a:r>
              <a:rPr lang="nb-NO" dirty="0" err="1" smtClean="0"/>
              <a:t>extends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modelling</a:t>
            </a:r>
            <a:r>
              <a:rPr lang="nb-NO" dirty="0" smtClean="0"/>
              <a:t> </a:t>
            </a:r>
            <a:r>
              <a:rPr lang="nb-NO" dirty="0" err="1" smtClean="0"/>
              <a:t>capabilities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EMEP </a:t>
            </a:r>
            <a:r>
              <a:rPr lang="nb-NO" dirty="0" err="1" smtClean="0"/>
              <a:t>model</a:t>
            </a:r>
            <a:r>
              <a:rPr lang="nb-NO" dirty="0" smtClean="0"/>
              <a:t> from global </a:t>
            </a:r>
            <a:r>
              <a:rPr lang="nb-NO" dirty="0" err="1" smtClean="0"/>
              <a:t>scales</a:t>
            </a:r>
            <a:r>
              <a:rPr lang="nb-NO" dirty="0" smtClean="0"/>
              <a:t> </a:t>
            </a:r>
            <a:r>
              <a:rPr lang="nb-NO" dirty="0" err="1" smtClean="0"/>
              <a:t>down</a:t>
            </a:r>
            <a:r>
              <a:rPr lang="nb-NO" dirty="0" smtClean="0"/>
              <a:t> to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scales</a:t>
            </a:r>
            <a:endParaRPr lang="nb-NO" dirty="0" smtClean="0"/>
          </a:p>
          <a:p>
            <a:r>
              <a:rPr lang="nb-NO" dirty="0" smtClean="0"/>
              <a:t>It is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implemented</a:t>
            </a:r>
            <a:r>
              <a:rPr lang="nb-NO" dirty="0" smtClean="0"/>
              <a:t> </a:t>
            </a:r>
            <a:r>
              <a:rPr lang="nb-NO" dirty="0" smtClean="0"/>
              <a:t>in all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/>
              <a:t>Norway for air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forecasting</a:t>
            </a:r>
            <a:r>
              <a:rPr lang="nb-NO" dirty="0" smtClean="0"/>
              <a:t> and </a:t>
            </a:r>
            <a:r>
              <a:rPr lang="nb-NO" dirty="0" err="1" smtClean="0"/>
              <a:t>assessment</a:t>
            </a:r>
            <a:endParaRPr lang="nb-NO" dirty="0"/>
          </a:p>
          <a:p>
            <a:r>
              <a:rPr lang="nb-NO" dirty="0" smtClean="0"/>
              <a:t>It has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verified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all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smtClean="0"/>
              <a:t>data for </a:t>
            </a:r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err="1" smtClean="0"/>
              <a:t>Calculated</a:t>
            </a:r>
            <a:r>
              <a:rPr lang="nb-NO" dirty="0" smtClean="0"/>
              <a:t> </a:t>
            </a:r>
            <a:r>
              <a:rPr lang="nb-NO" dirty="0" err="1" smtClean="0"/>
              <a:t>concentrations</a:t>
            </a:r>
            <a:r>
              <a:rPr lang="nb-NO" dirty="0" smtClean="0"/>
              <a:t> at </a:t>
            </a: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uEMEP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calculations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EMEP at 2.5 km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1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300855" cy="469924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In Norway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</a:t>
            </a:r>
            <a:r>
              <a:rPr lang="nb-NO" dirty="0" err="1" smtClean="0"/>
              <a:t>calculations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35%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weighted</a:t>
            </a:r>
            <a:r>
              <a:rPr lang="nb-NO" dirty="0" smtClean="0"/>
              <a:t> </a:t>
            </a:r>
            <a:r>
              <a:rPr lang="nb-NO" dirty="0" err="1" smtClean="0"/>
              <a:t>concentrations</a:t>
            </a:r>
            <a:r>
              <a:rPr lang="nb-NO" dirty="0" smtClean="0"/>
              <a:t> for PM and 90% </a:t>
            </a:r>
            <a:r>
              <a:rPr lang="nb-NO" dirty="0" err="1" smtClean="0"/>
              <a:t>higher</a:t>
            </a:r>
            <a:r>
              <a:rPr lang="nb-NO" dirty="0" smtClean="0"/>
              <a:t> for NO</a:t>
            </a:r>
            <a:r>
              <a:rPr lang="nb-NO" baseline="-25000" dirty="0" smtClean="0"/>
              <a:t>2</a:t>
            </a:r>
            <a:r>
              <a:rPr lang="nb-NO" dirty="0" smtClean="0"/>
              <a:t>, </a:t>
            </a:r>
            <a:r>
              <a:rPr lang="nb-NO" dirty="0" err="1" smtClean="0"/>
              <a:t>compared</a:t>
            </a:r>
            <a:r>
              <a:rPr lang="nb-NO" dirty="0" smtClean="0"/>
              <a:t> to EMEP at 2.5 km</a:t>
            </a:r>
          </a:p>
          <a:p>
            <a:r>
              <a:rPr lang="nb-NO" dirty="0" smtClean="0"/>
              <a:t>High </a:t>
            </a:r>
            <a:r>
              <a:rPr lang="nb-NO" dirty="0" err="1" smtClean="0"/>
              <a:t>resolution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</a:t>
            </a:r>
            <a:r>
              <a:rPr lang="nb-NO" dirty="0" err="1"/>
              <a:t>calculations</a:t>
            </a:r>
            <a:r>
              <a:rPr lang="nb-NO" dirty="0"/>
              <a:t> </a:t>
            </a:r>
            <a:r>
              <a:rPr lang="nb-NO" dirty="0" smtClean="0"/>
              <a:t>for </a:t>
            </a:r>
            <a:r>
              <a:rPr lang="nb-NO" dirty="0"/>
              <a:t>Norway show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exposure</a:t>
            </a:r>
            <a:r>
              <a:rPr lang="nb-NO" dirty="0"/>
              <a:t> </a:t>
            </a:r>
            <a:r>
              <a:rPr lang="nb-NO" dirty="0" err="1"/>
              <a:t>levels</a:t>
            </a:r>
            <a:r>
              <a:rPr lang="nb-NO" dirty="0"/>
              <a:t> for a </a:t>
            </a:r>
            <a:r>
              <a:rPr lang="nb-NO" dirty="0" err="1"/>
              <a:t>small</a:t>
            </a:r>
            <a:r>
              <a:rPr lang="nb-NO" dirty="0"/>
              <a:t> </a:t>
            </a:r>
            <a:r>
              <a:rPr lang="nb-NO" dirty="0" err="1"/>
              <a:t>portion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population</a:t>
            </a:r>
            <a:r>
              <a:rPr lang="nb-NO" dirty="0"/>
              <a:t>, </a:t>
            </a:r>
            <a:r>
              <a:rPr lang="nb-NO" dirty="0" err="1"/>
              <a:t>compared</a:t>
            </a:r>
            <a:r>
              <a:rPr lang="nb-NO" dirty="0"/>
              <a:t> to </a:t>
            </a:r>
            <a:r>
              <a:rPr lang="nb-NO" dirty="0" smtClean="0"/>
              <a:t>EMEP </a:t>
            </a:r>
            <a:r>
              <a:rPr lang="nb-NO" dirty="0"/>
              <a:t>at 2.5 km</a:t>
            </a:r>
          </a:p>
          <a:p>
            <a:endParaRPr lang="nb-NO" dirty="0" smtClean="0"/>
          </a:p>
          <a:p>
            <a:r>
              <a:rPr lang="nb-NO" dirty="0" smtClean="0"/>
              <a:t>Given </a:t>
            </a:r>
            <a:r>
              <a:rPr lang="nb-NO" dirty="0" err="1" smtClean="0"/>
              <a:t>strategic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</a:t>
            </a:r>
            <a:r>
              <a:rPr lang="nb-NO" dirty="0" smtClean="0"/>
              <a:t>to </a:t>
            </a:r>
            <a:r>
              <a:rPr lang="nb-NO" dirty="0" err="1" smtClean="0"/>
              <a:t>gather</a:t>
            </a:r>
            <a:r>
              <a:rPr lang="nb-NO" dirty="0" smtClean="0"/>
              <a:t> </a:t>
            </a:r>
            <a:r>
              <a:rPr lang="nb-NO" dirty="0" err="1" smtClean="0"/>
              <a:t>detailed</a:t>
            </a:r>
            <a:r>
              <a:rPr lang="nb-NO" dirty="0" smtClean="0"/>
              <a:t> </a:t>
            </a:r>
            <a:r>
              <a:rPr lang="nb-NO" dirty="0" err="1" smtClean="0"/>
              <a:t>emission</a:t>
            </a:r>
            <a:r>
              <a:rPr lang="nb-NO" dirty="0" smtClean="0"/>
              <a:t> data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</a:t>
            </a:r>
            <a:r>
              <a:rPr lang="nb-NO" dirty="0" err="1" smtClean="0"/>
              <a:t>calculations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smtClean="0"/>
              <a:t>for all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/>
              <a:t>Europe</a:t>
            </a:r>
            <a:endParaRPr lang="nb-NO" dirty="0" smtClean="0"/>
          </a:p>
          <a:p>
            <a:r>
              <a:rPr lang="nb-NO" dirty="0" smtClean="0"/>
              <a:t>This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remove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for </a:t>
            </a:r>
            <a:r>
              <a:rPr lang="nb-NO" dirty="0" smtClean="0"/>
              <a:t>urban deltas </a:t>
            </a:r>
            <a:r>
              <a:rPr lang="nb-NO" dirty="0" smtClean="0"/>
              <a:t>and </a:t>
            </a:r>
            <a:r>
              <a:rPr lang="nb-NO" dirty="0" err="1" smtClean="0"/>
              <a:t>statistical</a:t>
            </a:r>
            <a:r>
              <a:rPr lang="nb-NO" dirty="0" smtClean="0"/>
              <a:t> </a:t>
            </a:r>
            <a:r>
              <a:rPr lang="nb-NO" dirty="0" err="1" smtClean="0"/>
              <a:t>downscaling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1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982" y="3084946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/>
              <a:t>Additional</a:t>
            </a:r>
            <a:r>
              <a:rPr lang="nb-NO" sz="4000" dirty="0" smtClean="0"/>
              <a:t> </a:t>
            </a:r>
            <a:r>
              <a:rPr lang="nb-NO" sz="4000" dirty="0" smtClean="0"/>
              <a:t>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4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567" y="2613892"/>
            <a:ext cx="79102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400" dirty="0" err="1" smtClean="0"/>
              <a:t>Representativeness</a:t>
            </a:r>
            <a:r>
              <a:rPr lang="nb-NO" sz="4400" dirty="0" smtClean="0"/>
              <a:t> </a:t>
            </a:r>
            <a:r>
              <a:rPr lang="nb-NO" sz="4400" dirty="0" err="1" smtClean="0"/>
              <a:t>of</a:t>
            </a:r>
            <a:r>
              <a:rPr lang="nb-NO" sz="4400" dirty="0" smtClean="0"/>
              <a:t> </a:t>
            </a:r>
            <a:r>
              <a:rPr lang="nb-NO" sz="4400" dirty="0" err="1" smtClean="0"/>
              <a:t>monitoring</a:t>
            </a:r>
            <a:endParaRPr lang="nb-NO" sz="4400" dirty="0" smtClean="0"/>
          </a:p>
          <a:p>
            <a:pPr algn="ctr"/>
            <a:r>
              <a:rPr lang="nb-NO" sz="4400" dirty="0" err="1"/>
              <a:t>s</a:t>
            </a:r>
            <a:r>
              <a:rPr lang="nb-NO" sz="4400" dirty="0" err="1" smtClean="0"/>
              <a:t>ites</a:t>
            </a:r>
            <a:r>
              <a:rPr lang="nb-NO" sz="4400" dirty="0" smtClean="0"/>
              <a:t> for </a:t>
            </a:r>
            <a:r>
              <a:rPr lang="nb-NO" sz="4400" dirty="0" err="1" smtClean="0"/>
              <a:t>population</a:t>
            </a:r>
            <a:r>
              <a:rPr lang="nb-NO" sz="4400" dirty="0" smtClean="0"/>
              <a:t> </a:t>
            </a:r>
            <a:r>
              <a:rPr lang="nb-NO" sz="4400" dirty="0" err="1" smtClean="0"/>
              <a:t>exposure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7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77" r="15027"/>
          <a:stretch/>
        </p:blipFill>
        <p:spPr>
          <a:xfrm>
            <a:off x="1730533" y="1411562"/>
            <a:ext cx="3038037" cy="2594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973" r="12891"/>
          <a:stretch/>
        </p:blipFill>
        <p:spPr>
          <a:xfrm>
            <a:off x="6790455" y="1411562"/>
            <a:ext cx="3138026" cy="25943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129" y="3891"/>
            <a:ext cx="11554691" cy="1325563"/>
          </a:xfrm>
        </p:spPr>
        <p:txBody>
          <a:bodyPr/>
          <a:lstStyle/>
          <a:p>
            <a:r>
              <a:rPr lang="en-US" b="1" dirty="0" smtClean="0"/>
              <a:t>Source contributions to PM 2017:</a:t>
            </a:r>
            <a:br>
              <a:rPr lang="en-US" b="1" dirty="0" smtClean="0"/>
            </a:br>
            <a:r>
              <a:rPr lang="en-US" sz="3200" b="1" dirty="0" smtClean="0"/>
              <a:t>representativeness of measurement sites for exposure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194" r="8786"/>
          <a:stretch/>
        </p:blipFill>
        <p:spPr>
          <a:xfrm>
            <a:off x="6618515" y="4072114"/>
            <a:ext cx="3476210" cy="2632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2994" r="14335"/>
          <a:stretch/>
        </p:blipFill>
        <p:spPr>
          <a:xfrm>
            <a:off x="1621503" y="4070418"/>
            <a:ext cx="3241309" cy="26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3953" y="2613892"/>
            <a:ext cx="4569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400" dirty="0" err="1" smtClean="0"/>
              <a:t>Exposure</a:t>
            </a:r>
            <a:r>
              <a:rPr lang="nb-NO" sz="4400" dirty="0" smtClean="0"/>
              <a:t> scenarios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1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8" y="1164493"/>
            <a:ext cx="10001250" cy="540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976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PM</a:t>
            </a:r>
            <a:r>
              <a:rPr lang="nb-NO" baseline="-25000" dirty="0" smtClean="0"/>
              <a:t>10</a:t>
            </a:r>
            <a:r>
              <a:rPr lang="nb-NO" dirty="0" smtClean="0"/>
              <a:t> </a:t>
            </a:r>
            <a:r>
              <a:rPr lang="nb-NO" dirty="0" err="1" smtClean="0"/>
              <a:t>exposure</a:t>
            </a:r>
            <a:r>
              <a:rPr lang="nb-NO" dirty="0" smtClean="0"/>
              <a:t> 2017 Norway: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Total </a:t>
            </a:r>
            <a:r>
              <a:rPr lang="nb-NO" dirty="0" err="1"/>
              <a:t>population</a:t>
            </a:r>
            <a:r>
              <a:rPr lang="nb-NO" dirty="0"/>
              <a:t> Norway = </a:t>
            </a:r>
            <a:r>
              <a:rPr lang="nb-NO" dirty="0" smtClean="0"/>
              <a:t>5.3 million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83486" y="2034305"/>
            <a:ext cx="280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8.5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718560" y="1771849"/>
            <a:ext cx="442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</a:t>
            </a:r>
            <a:r>
              <a:rPr lang="en-US" dirty="0" smtClean="0"/>
              <a:t>WHO </a:t>
            </a:r>
            <a:r>
              <a:rPr lang="en-US" dirty="0" err="1" smtClean="0"/>
              <a:t>guidline</a:t>
            </a:r>
            <a:r>
              <a:rPr lang="en-US" dirty="0" smtClean="0"/>
              <a:t> </a:t>
            </a:r>
            <a:r>
              <a:rPr lang="en-US" dirty="0"/>
              <a:t>value = 4894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06368" y="1609344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7" y="1164293"/>
            <a:ext cx="10001250" cy="54006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976488"/>
          </a:xfrm>
        </p:spPr>
        <p:txBody>
          <a:bodyPr>
            <a:noAutofit/>
          </a:bodyPr>
          <a:lstStyle/>
          <a:p>
            <a:r>
              <a:rPr lang="nb-NO" sz="4000" dirty="0" smtClean="0"/>
              <a:t>PM</a:t>
            </a:r>
            <a:r>
              <a:rPr lang="nb-NO" sz="4000" baseline="-25000" dirty="0" smtClean="0"/>
              <a:t>10</a:t>
            </a:r>
            <a:r>
              <a:rPr lang="nb-NO" sz="4000" dirty="0" smtClean="0"/>
              <a:t> </a:t>
            </a:r>
            <a:r>
              <a:rPr lang="nb-NO" sz="4000" dirty="0" err="1" smtClean="0"/>
              <a:t>exposure</a:t>
            </a:r>
            <a:r>
              <a:rPr lang="nb-NO" sz="4000" dirty="0" smtClean="0"/>
              <a:t> 2017 Norway:</a:t>
            </a:r>
            <a:br>
              <a:rPr lang="nb-NO" sz="4000" dirty="0" smtClean="0"/>
            </a:br>
            <a:r>
              <a:rPr lang="nb-NO" sz="4000" dirty="0" smtClean="0"/>
              <a:t>50% </a:t>
            </a:r>
            <a:r>
              <a:rPr lang="nb-NO" sz="4000" dirty="0" err="1" smtClean="0"/>
              <a:t>reduction</a:t>
            </a:r>
            <a:r>
              <a:rPr lang="nb-NO" sz="4000" dirty="0" smtClean="0"/>
              <a:t> in non-</a:t>
            </a:r>
            <a:r>
              <a:rPr lang="nb-NO" sz="4000" dirty="0" err="1" smtClean="0"/>
              <a:t>exhaust</a:t>
            </a:r>
            <a:r>
              <a:rPr lang="nb-NO" sz="4000" dirty="0" smtClean="0"/>
              <a:t> </a:t>
            </a:r>
            <a:r>
              <a:rPr lang="nb-NO" sz="4000" dirty="0" err="1" smtClean="0"/>
              <a:t>emissions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383486" y="2034305"/>
            <a:ext cx="280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8.2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3834217" y="1771449"/>
            <a:ext cx="435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</a:t>
            </a:r>
            <a:r>
              <a:rPr lang="en-US" dirty="0" smtClean="0"/>
              <a:t>WHO </a:t>
            </a:r>
            <a:r>
              <a:rPr lang="en-US" dirty="0" err="1" smtClean="0"/>
              <a:t>guidline</a:t>
            </a:r>
            <a:r>
              <a:rPr lang="en-US" dirty="0" smtClean="0"/>
              <a:t> </a:t>
            </a:r>
            <a:r>
              <a:rPr lang="en-US" dirty="0"/>
              <a:t>value = 474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18560" y="1597152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976488"/>
          </a:xfrm>
        </p:spPr>
        <p:txBody>
          <a:bodyPr>
            <a:noAutofit/>
          </a:bodyPr>
          <a:lstStyle/>
          <a:p>
            <a:r>
              <a:rPr lang="nb-NO" sz="4000" dirty="0" smtClean="0"/>
              <a:t>PM</a:t>
            </a:r>
            <a:r>
              <a:rPr lang="nb-NO" sz="4000" baseline="-25000" dirty="0" smtClean="0"/>
              <a:t>10</a:t>
            </a:r>
            <a:r>
              <a:rPr lang="nb-NO" sz="4000" dirty="0" smtClean="0"/>
              <a:t> </a:t>
            </a:r>
            <a:r>
              <a:rPr lang="nb-NO" sz="4000" dirty="0" err="1" smtClean="0"/>
              <a:t>exposure</a:t>
            </a:r>
            <a:r>
              <a:rPr lang="nb-NO" sz="4000" dirty="0" smtClean="0"/>
              <a:t> 2017 Norway:</a:t>
            </a:r>
            <a:br>
              <a:rPr lang="nb-NO" sz="4000" dirty="0" smtClean="0"/>
            </a:br>
            <a:r>
              <a:rPr lang="nb-NO" sz="4000" dirty="0" smtClean="0"/>
              <a:t>50% </a:t>
            </a:r>
            <a:r>
              <a:rPr lang="nb-NO" sz="4000" dirty="0" err="1" smtClean="0"/>
              <a:t>reduction</a:t>
            </a:r>
            <a:r>
              <a:rPr lang="nb-NO" sz="4000" dirty="0" smtClean="0"/>
              <a:t> in </a:t>
            </a:r>
            <a:r>
              <a:rPr lang="nb-NO" sz="4000" dirty="0" err="1" smtClean="0"/>
              <a:t>residential</a:t>
            </a:r>
            <a:r>
              <a:rPr lang="nb-NO" sz="4000" dirty="0" smtClean="0"/>
              <a:t> </a:t>
            </a:r>
            <a:r>
              <a:rPr lang="nb-NO" sz="4000" dirty="0" err="1" smtClean="0"/>
              <a:t>heating</a:t>
            </a:r>
            <a:r>
              <a:rPr lang="nb-NO" sz="4000" dirty="0" smtClean="0"/>
              <a:t> </a:t>
            </a:r>
            <a:r>
              <a:rPr lang="nb-NO" sz="4000" dirty="0" err="1" smtClean="0"/>
              <a:t>emissions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1164293"/>
            <a:ext cx="10001250" cy="5400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4371" y="2034305"/>
            <a:ext cx="2797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 weighted concentration =  7.8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3804663" y="1771449"/>
            <a:ext cx="447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Population above </a:t>
            </a:r>
            <a:r>
              <a:rPr lang="en-US" dirty="0" smtClean="0"/>
              <a:t>WHO </a:t>
            </a:r>
            <a:r>
              <a:rPr lang="en-US" dirty="0" err="1" smtClean="0"/>
              <a:t>guidline</a:t>
            </a:r>
            <a:r>
              <a:rPr lang="en-US" dirty="0" smtClean="0"/>
              <a:t> </a:t>
            </a:r>
            <a:r>
              <a:rPr lang="en-US" dirty="0"/>
              <a:t>value = 3891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1984" y="1609344"/>
            <a:ext cx="12192" cy="179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708"/>
            <a:ext cx="12192000" cy="56902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8129" y="3891"/>
            <a:ext cx="11554691" cy="1325563"/>
          </a:xfrm>
        </p:spPr>
        <p:txBody>
          <a:bodyPr/>
          <a:lstStyle/>
          <a:p>
            <a:r>
              <a:rPr lang="en-US" b="1" dirty="0"/>
              <a:t>V</a:t>
            </a:r>
            <a:r>
              <a:rPr lang="en-US" b="1" dirty="0" smtClean="0"/>
              <a:t>alidation NO</a:t>
            </a:r>
            <a:r>
              <a:rPr lang="en-US" b="1" baseline="-25000" dirty="0" smtClean="0"/>
              <a:t>2</a:t>
            </a:r>
            <a:r>
              <a:rPr lang="en-US" b="1" dirty="0"/>
              <a:t> </a:t>
            </a:r>
            <a:r>
              <a:rPr lang="en-US" b="1" dirty="0" smtClean="0"/>
              <a:t>2017:</a:t>
            </a:r>
            <a:br>
              <a:rPr lang="en-US" b="1" dirty="0" smtClean="0"/>
            </a:br>
            <a:r>
              <a:rPr lang="en-US" sz="3200" b="1" dirty="0" smtClean="0"/>
              <a:t>mean all stations, daily mean time series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5013" r="90599" b="71095"/>
          <a:stretch/>
        </p:blipFill>
        <p:spPr>
          <a:xfrm>
            <a:off x="5587362" y="1911926"/>
            <a:ext cx="2023401" cy="16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The </a:t>
            </a:r>
            <a:r>
              <a:rPr lang="nb-NO" b="1" dirty="0" err="1" smtClean="0"/>
              <a:t>uEMEP</a:t>
            </a:r>
            <a:r>
              <a:rPr lang="nb-NO" b="1" dirty="0" smtClean="0"/>
              <a:t> </a:t>
            </a:r>
            <a:r>
              <a:rPr lang="nb-NO" b="1" dirty="0" err="1" smtClean="0"/>
              <a:t>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8911"/>
            <a:ext cx="8320925" cy="4351338"/>
          </a:xfrm>
        </p:spPr>
        <p:txBody>
          <a:bodyPr>
            <a:noAutofit/>
          </a:bodyPr>
          <a:lstStyle/>
          <a:p>
            <a:r>
              <a:rPr lang="en-US" dirty="0" err="1" smtClean="0"/>
              <a:t>uEMEP</a:t>
            </a:r>
            <a:r>
              <a:rPr lang="en-US" dirty="0" smtClean="0"/>
              <a:t> is based on Gaussian plume modelling</a:t>
            </a:r>
          </a:p>
          <a:p>
            <a:r>
              <a:rPr lang="en-US" dirty="0" smtClean="0"/>
              <a:t>It places emissions into </a:t>
            </a:r>
            <a:r>
              <a:rPr lang="en-US" b="1" dirty="0" smtClean="0"/>
              <a:t>sub-grids</a:t>
            </a:r>
            <a:r>
              <a:rPr lang="en-US" dirty="0" smtClean="0"/>
              <a:t> and calculates each sub-grid emission contribution to all other sub-grids within a 10 x 10 km</a:t>
            </a:r>
            <a:r>
              <a:rPr lang="en-US" baseline="30000" dirty="0" smtClean="0"/>
              <a:t>2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Sub-grids are 100 m for this application</a:t>
            </a:r>
          </a:p>
          <a:p>
            <a:r>
              <a:rPr lang="en-US" dirty="0" smtClean="0"/>
              <a:t>Sources are calculated separately</a:t>
            </a:r>
          </a:p>
          <a:p>
            <a:r>
              <a:rPr lang="en-US" dirty="0" smtClean="0"/>
              <a:t>A chemistry scheme is used only for NO</a:t>
            </a:r>
            <a:r>
              <a:rPr lang="en-US" baseline="-25000" dirty="0" smtClean="0"/>
              <a:t>x</a:t>
            </a:r>
            <a:r>
              <a:rPr lang="en-US" dirty="0" smtClean="0"/>
              <a:t>/O</a:t>
            </a:r>
            <a:r>
              <a:rPr lang="en-US" baseline="-25000" dirty="0" smtClean="0"/>
              <a:t>3</a:t>
            </a:r>
            <a:r>
              <a:rPr lang="en-US" dirty="0" smtClean="0"/>
              <a:t>/NO</a:t>
            </a:r>
            <a:r>
              <a:rPr lang="en-US" baseline="-25000" dirty="0" smtClean="0"/>
              <a:t>2</a:t>
            </a:r>
          </a:p>
          <a:p>
            <a:r>
              <a:rPr lang="en-US" dirty="0" err="1" smtClean="0"/>
              <a:t>uEMEP</a:t>
            </a:r>
            <a:r>
              <a:rPr lang="en-US" dirty="0" smtClean="0"/>
              <a:t> sub-grid concentrations are combined with EMEP grid concentrations in a special way to include local and non-local sources and avoid double counting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32" y="1027906"/>
            <a:ext cx="2227937" cy="16769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00711" y="2824637"/>
            <a:ext cx="986410" cy="907229"/>
            <a:chOff x="10291139" y="2699116"/>
            <a:chExt cx="881795" cy="808498"/>
          </a:xfrm>
        </p:grpSpPr>
        <p:grpSp>
          <p:nvGrpSpPr>
            <p:cNvPr id="6" name="Group 5"/>
            <p:cNvGrpSpPr/>
            <p:nvPr/>
          </p:nvGrpSpPr>
          <p:grpSpPr>
            <a:xfrm>
              <a:off x="10291665" y="2699719"/>
              <a:ext cx="295515" cy="267416"/>
              <a:chOff x="611866" y="3687840"/>
              <a:chExt cx="756451" cy="734198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585246" y="2699116"/>
              <a:ext cx="295515" cy="267416"/>
              <a:chOff x="611866" y="3687840"/>
              <a:chExt cx="756451" cy="734198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877419" y="2699116"/>
              <a:ext cx="295515" cy="267416"/>
              <a:chOff x="611866" y="3687840"/>
              <a:chExt cx="756451" cy="734198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291665" y="2966410"/>
              <a:ext cx="295515" cy="267416"/>
              <a:chOff x="611866" y="3687840"/>
              <a:chExt cx="756451" cy="73419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0585246" y="2965807"/>
              <a:ext cx="295515" cy="267416"/>
              <a:chOff x="611866" y="3687840"/>
              <a:chExt cx="756451" cy="734198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0877419" y="2965807"/>
              <a:ext cx="295515" cy="267416"/>
              <a:chOff x="611866" y="3687840"/>
              <a:chExt cx="756451" cy="73419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291139" y="3240198"/>
              <a:ext cx="295515" cy="267416"/>
              <a:chOff x="611866" y="3687840"/>
              <a:chExt cx="756451" cy="73419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0584720" y="3239595"/>
              <a:ext cx="295515" cy="267416"/>
              <a:chOff x="611866" y="3687840"/>
              <a:chExt cx="756451" cy="73419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876893" y="3239595"/>
              <a:ext cx="295515" cy="267416"/>
              <a:chOff x="611866" y="3687840"/>
              <a:chExt cx="756451" cy="7341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13213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64437" y="368850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15153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66377" y="368817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13213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4437" y="383574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15153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66377" y="3835410"/>
                <a:ext cx="150716" cy="1472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13213" y="398165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4437" y="3981984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5153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66377" y="3981652"/>
                <a:ext cx="150716" cy="147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3213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4437" y="4129222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15153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66377" y="412889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17601" y="368784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17601" y="383507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217601" y="398132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17601" y="412855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1866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63090" y="4274800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13806" y="4274136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65030" y="4274468"/>
                <a:ext cx="150716" cy="147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216254" y="4274136"/>
                <a:ext cx="150716" cy="1472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9425630" y="2828009"/>
            <a:ext cx="912534" cy="902908"/>
            <a:chOff x="310102" y="2568273"/>
            <a:chExt cx="2293117" cy="2173327"/>
          </a:xfrm>
        </p:grpSpPr>
        <p:grpSp>
          <p:nvGrpSpPr>
            <p:cNvPr id="241" name="Group 240"/>
            <p:cNvGrpSpPr/>
            <p:nvPr/>
          </p:nvGrpSpPr>
          <p:grpSpPr>
            <a:xfrm>
              <a:off x="1077461" y="2568273"/>
              <a:ext cx="1525758" cy="1454708"/>
              <a:chOff x="588562" y="1387328"/>
              <a:chExt cx="1525758" cy="1454708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588562" y="1387328"/>
                <a:ext cx="761387" cy="7273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1349949" y="1387328"/>
                <a:ext cx="757383" cy="7273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588562" y="2117593"/>
                <a:ext cx="761387" cy="721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351937" y="2114682"/>
                <a:ext cx="762383" cy="7273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2" name="Rectangle 241"/>
            <p:cNvSpPr/>
            <p:nvPr/>
          </p:nvSpPr>
          <p:spPr>
            <a:xfrm>
              <a:off x="1076507" y="4020069"/>
              <a:ext cx="761387" cy="7215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839882" y="4020068"/>
              <a:ext cx="762383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16074" y="2571184"/>
              <a:ext cx="761387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13088" y="3299202"/>
              <a:ext cx="761387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10102" y="4018981"/>
              <a:ext cx="761387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1" name="Picture 2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7409" r="22273" b="11621"/>
          <a:stretch/>
        </p:blipFill>
        <p:spPr>
          <a:xfrm>
            <a:off x="9425631" y="3917197"/>
            <a:ext cx="2170738" cy="217804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55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983"/>
            <a:ext cx="12192000" cy="56902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82" y="3891"/>
            <a:ext cx="11794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V</a:t>
            </a:r>
            <a:r>
              <a:rPr lang="en-US" sz="4400" b="1" dirty="0" smtClean="0"/>
              <a:t>alidation PM</a:t>
            </a:r>
            <a:r>
              <a:rPr lang="en-US" sz="4400" b="1" baseline="-25000" dirty="0" smtClean="0"/>
              <a:t>10</a:t>
            </a:r>
            <a:r>
              <a:rPr lang="en-US" sz="4400" b="1" dirty="0" smtClean="0"/>
              <a:t> 2017:</a:t>
            </a:r>
          </a:p>
          <a:p>
            <a:pPr algn="l"/>
            <a:r>
              <a:rPr lang="en-US" sz="3200" b="1" dirty="0" smtClean="0"/>
              <a:t>mean all stations, daily mean time series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13906" r="90623" b="70034"/>
          <a:stretch/>
        </p:blipFill>
        <p:spPr>
          <a:xfrm>
            <a:off x="6146799" y="2032000"/>
            <a:ext cx="1625600" cy="15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740"/>
            <a:ext cx="12166522" cy="56784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2437" y="3891"/>
            <a:ext cx="11868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V</a:t>
            </a:r>
            <a:r>
              <a:rPr lang="en-US" sz="4400" b="1" dirty="0" smtClean="0"/>
              <a:t>alidation PM</a:t>
            </a:r>
            <a:r>
              <a:rPr lang="en-US" sz="4400" b="1" baseline="-25000" dirty="0" smtClean="0"/>
              <a:t>2.5</a:t>
            </a:r>
            <a:r>
              <a:rPr lang="en-US" sz="4400" b="1" dirty="0" smtClean="0"/>
              <a:t> 2017: </a:t>
            </a:r>
            <a:r>
              <a:rPr lang="en-US" sz="3200" b="1" dirty="0" smtClean="0"/>
              <a:t>mean all stations, daily mean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13906" r="90623" b="70034"/>
          <a:stretch/>
        </p:blipFill>
        <p:spPr>
          <a:xfrm>
            <a:off x="6146799" y="2032000"/>
            <a:ext cx="1625600" cy="15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29" y="3891"/>
            <a:ext cx="11554691" cy="1325563"/>
          </a:xfrm>
        </p:spPr>
        <p:txBody>
          <a:bodyPr/>
          <a:lstStyle/>
          <a:p>
            <a:r>
              <a:rPr lang="en-US" b="1" dirty="0" smtClean="0"/>
              <a:t>Forecast maps PM</a:t>
            </a:r>
            <a:r>
              <a:rPr lang="en-US" b="1" baseline="-25000" dirty="0" smtClean="0"/>
              <a:t>2.5</a:t>
            </a:r>
            <a:r>
              <a:rPr lang="en-US" b="1" dirty="0" smtClean="0"/>
              <a:t>: </a:t>
            </a:r>
            <a:r>
              <a:rPr lang="en-US" sz="3600" b="1" dirty="0" smtClean="0"/>
              <a:t>mostly from wood burning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1578784"/>
            <a:ext cx="4031551" cy="501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76" y="1578784"/>
            <a:ext cx="3614850" cy="33797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62182" y="5605271"/>
            <a:ext cx="474010" cy="5092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048" y="2829502"/>
            <a:ext cx="3649788" cy="357814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748068" y="4124796"/>
            <a:ext cx="304800" cy="3831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43534" y="3713018"/>
            <a:ext cx="2662211" cy="18195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65475" y="4326021"/>
            <a:ext cx="2119543" cy="1819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0312" y="1706097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8:00 </a:t>
            </a:r>
            <a:r>
              <a:rPr lang="en-US" dirty="0"/>
              <a:t>pm </a:t>
            </a:r>
            <a:r>
              <a:rPr lang="en-US" dirty="0" smtClean="0"/>
              <a:t>08.02.2019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747238"/>
          </a:xfrm>
        </p:spPr>
        <p:txBody>
          <a:bodyPr>
            <a:noAutofit/>
          </a:bodyPr>
          <a:lstStyle/>
          <a:p>
            <a:r>
              <a:rPr lang="nb-NO" sz="4000" dirty="0" smtClean="0"/>
              <a:t>2017: PM</a:t>
            </a:r>
            <a:r>
              <a:rPr lang="nb-NO" sz="4000" baseline="-25000" dirty="0" smtClean="0"/>
              <a:t>10</a:t>
            </a:r>
            <a:r>
              <a:rPr lang="nb-NO" sz="4000" dirty="0" smtClean="0"/>
              <a:t> </a:t>
            </a:r>
            <a:r>
              <a:rPr lang="nb-NO" sz="4000" dirty="0" err="1" smtClean="0"/>
              <a:t>annual</a:t>
            </a:r>
            <a:r>
              <a:rPr lang="nb-NO" sz="4000" dirty="0" smtClean="0"/>
              <a:t> </a:t>
            </a:r>
            <a:r>
              <a:rPr lang="nb-NO" sz="4000" dirty="0" err="1" smtClean="0"/>
              <a:t>mean</a:t>
            </a:r>
            <a:r>
              <a:rPr lang="nb-NO" sz="4000" dirty="0" smtClean="0"/>
              <a:t> and </a:t>
            </a:r>
            <a:r>
              <a:rPr lang="nb-NO" sz="4000" dirty="0" err="1" smtClean="0"/>
              <a:t>exceedance</a:t>
            </a:r>
            <a:r>
              <a:rPr lang="nb-NO" sz="4000" dirty="0" smtClean="0"/>
              <a:t> </a:t>
            </a:r>
            <a:r>
              <a:rPr lang="nb-NO" sz="4000" dirty="0" err="1" smtClean="0"/>
              <a:t>days</a:t>
            </a:r>
            <a:endParaRPr lang="en-US" sz="40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7" y="962751"/>
            <a:ext cx="9072890" cy="30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747238"/>
          </a:xfrm>
        </p:spPr>
        <p:txBody>
          <a:bodyPr>
            <a:noAutofit/>
          </a:bodyPr>
          <a:lstStyle/>
          <a:p>
            <a:r>
              <a:rPr lang="nb-NO" sz="4000" dirty="0" smtClean="0"/>
              <a:t>2016 and 2017: PM</a:t>
            </a:r>
            <a:r>
              <a:rPr lang="nb-NO" sz="4000" baseline="-25000" dirty="0" smtClean="0"/>
              <a:t>2.5</a:t>
            </a:r>
            <a:r>
              <a:rPr lang="nb-NO" sz="4000" dirty="0" smtClean="0"/>
              <a:t> </a:t>
            </a:r>
            <a:r>
              <a:rPr lang="nb-NO" sz="4000" dirty="0" err="1" smtClean="0"/>
              <a:t>annual</a:t>
            </a:r>
            <a:r>
              <a:rPr lang="nb-NO" sz="4000" dirty="0" smtClean="0"/>
              <a:t> </a:t>
            </a:r>
            <a:r>
              <a:rPr lang="nb-NO" sz="4000" dirty="0" err="1" smtClean="0"/>
              <a:t>mean</a:t>
            </a:r>
            <a:endParaRPr lang="en-US" sz="40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1" y="3842484"/>
            <a:ext cx="8368144" cy="2789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8" y="1062181"/>
            <a:ext cx="8368617" cy="27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87805"/>
            <a:ext cx="10515600" cy="747238"/>
          </a:xfrm>
        </p:spPr>
        <p:txBody>
          <a:bodyPr/>
          <a:lstStyle/>
          <a:p>
            <a:r>
              <a:rPr lang="nb-NO" dirty="0" smtClean="0"/>
              <a:t>NO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annual</a:t>
            </a:r>
            <a:r>
              <a:rPr lang="nb-NO" dirty="0" smtClean="0"/>
              <a:t> </a:t>
            </a:r>
            <a:r>
              <a:rPr lang="nb-NO" dirty="0" err="1" smtClean="0"/>
              <a:t>means</a:t>
            </a:r>
            <a:r>
              <a:rPr lang="nb-NO" dirty="0" smtClean="0"/>
              <a:t> 2017 all </a:t>
            </a:r>
            <a:r>
              <a:rPr lang="nb-NO" dirty="0" err="1" smtClean="0"/>
              <a:t>stations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8" y="935043"/>
            <a:ext cx="9273309" cy="3091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" y="3736109"/>
            <a:ext cx="9365671" cy="31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1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642147" y="361512"/>
            <a:ext cx="10855947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/>
              <a:t>How </a:t>
            </a:r>
            <a:r>
              <a:rPr lang="en-GB" sz="3600" b="1" dirty="0" err="1" smtClean="0"/>
              <a:t>uEMEP</a:t>
            </a:r>
            <a:r>
              <a:rPr lang="en-GB" sz="3600" b="1" dirty="0" smtClean="0"/>
              <a:t> sub-grids are combined with EMEP grids</a:t>
            </a:r>
            <a:endParaRPr lang="en-GB" sz="3600" b="1" dirty="0"/>
          </a:p>
        </p:txBody>
      </p:sp>
      <p:sp>
        <p:nvSpPr>
          <p:cNvPr id="70" name="Right Arrow 69"/>
          <p:cNvSpPr/>
          <p:nvPr/>
        </p:nvSpPr>
        <p:spPr>
          <a:xfrm rot="20977271">
            <a:off x="6336043" y="4184448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133850" y="4041569"/>
            <a:ext cx="1714500" cy="1893898"/>
            <a:chOff x="440679" y="1413570"/>
            <a:chExt cx="1714500" cy="1893898"/>
          </a:xfrm>
        </p:grpSpPr>
        <p:sp>
          <p:nvSpPr>
            <p:cNvPr id="72" name="Rectangle 71"/>
            <p:cNvSpPr/>
            <p:nvPr/>
          </p:nvSpPr>
          <p:spPr>
            <a:xfrm>
              <a:off x="612354" y="2186688"/>
              <a:ext cx="1368152" cy="4415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dirty="0"/>
                <a:t>Non-</a:t>
              </a:r>
              <a:r>
                <a:rPr lang="nb-NO" dirty="0" err="1"/>
                <a:t>local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2355" y="1413570"/>
              <a:ext cx="1368152" cy="7731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dirty="0" err="1"/>
                <a:t>Local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0679" y="2661137"/>
              <a:ext cx="1714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smtClean="0">
                  <a:solidFill>
                    <a:schemeClr val="tx2"/>
                  </a:solidFill>
                </a:rPr>
                <a:t>EMEP </a:t>
              </a:r>
              <a:r>
                <a:rPr lang="nb-NO" dirty="0">
                  <a:solidFill>
                    <a:schemeClr val="tx2"/>
                  </a:solidFill>
                </a:rPr>
                <a:t>grid </a:t>
              </a:r>
              <a:r>
                <a:rPr lang="nb-NO" dirty="0" err="1">
                  <a:solidFill>
                    <a:schemeClr val="tx2"/>
                  </a:solidFill>
                </a:rPr>
                <a:t>concentration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76" name="Right Arrow 75"/>
          <p:cNvSpPr/>
          <p:nvPr/>
        </p:nvSpPr>
        <p:spPr>
          <a:xfrm>
            <a:off x="6320543" y="4966419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9767343" y="1932999"/>
            <a:ext cx="1862682" cy="3031900"/>
            <a:chOff x="7167051" y="3369900"/>
            <a:chExt cx="1862682" cy="3031900"/>
          </a:xfrm>
        </p:grpSpPr>
        <p:sp>
          <p:nvSpPr>
            <p:cNvPr id="78" name="Rectangle 77"/>
            <p:cNvSpPr/>
            <p:nvPr/>
          </p:nvSpPr>
          <p:spPr>
            <a:xfrm>
              <a:off x="7381106" y="5000501"/>
              <a:ext cx="1368152" cy="432047"/>
            </a:xfrm>
            <a:prstGeom prst="rect">
              <a:avLst/>
            </a:prstGeom>
            <a:solidFill>
              <a:srgbClr val="007635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dirty="0"/>
                <a:t>Non-</a:t>
              </a:r>
              <a:r>
                <a:rPr lang="nb-NO" dirty="0" err="1"/>
                <a:t>local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67051" y="5478470"/>
              <a:ext cx="18626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err="1" smtClean="0">
                  <a:solidFill>
                    <a:schemeClr val="tx2"/>
                  </a:solidFill>
                </a:rPr>
                <a:t>Combine</a:t>
              </a:r>
              <a:r>
                <a:rPr lang="nb-NO" dirty="0" smtClean="0">
                  <a:solidFill>
                    <a:schemeClr val="tx2"/>
                  </a:solidFill>
                </a:rPr>
                <a:t> </a:t>
              </a:r>
              <a:r>
                <a:rPr lang="nb-NO" dirty="0" err="1" smtClean="0">
                  <a:solidFill>
                    <a:schemeClr val="tx2"/>
                  </a:solidFill>
                </a:rPr>
                <a:t>local</a:t>
              </a:r>
              <a:r>
                <a:rPr lang="nb-NO" dirty="0" smtClean="0">
                  <a:solidFill>
                    <a:schemeClr val="tx2"/>
                  </a:solidFill>
                </a:rPr>
                <a:t> </a:t>
              </a:r>
              <a:r>
                <a:rPr lang="nb-NO" dirty="0">
                  <a:solidFill>
                    <a:schemeClr val="tx2"/>
                  </a:solidFill>
                </a:rPr>
                <a:t>sub-grid </a:t>
              </a:r>
              <a:r>
                <a:rPr lang="nb-NO" dirty="0" err="1" smtClean="0">
                  <a:solidFill>
                    <a:schemeClr val="tx2"/>
                  </a:solidFill>
                </a:rPr>
                <a:t>with</a:t>
              </a:r>
              <a:r>
                <a:rPr lang="nb-NO" dirty="0" smtClean="0">
                  <a:solidFill>
                    <a:schemeClr val="tx2"/>
                  </a:solidFill>
                </a:rPr>
                <a:t> </a:t>
              </a:r>
              <a:r>
                <a:rPr lang="nb-NO" dirty="0" err="1">
                  <a:solidFill>
                    <a:schemeClr val="tx2"/>
                  </a:solidFill>
                </a:rPr>
                <a:t>nonlocal</a:t>
              </a:r>
              <a:r>
                <a:rPr lang="nb-NO" dirty="0">
                  <a:solidFill>
                    <a:schemeClr val="tx2"/>
                  </a:solidFill>
                </a:rPr>
                <a:t> </a:t>
              </a:r>
              <a:r>
                <a:rPr lang="nb-NO" dirty="0" smtClean="0">
                  <a:solidFill>
                    <a:schemeClr val="tx2"/>
                  </a:solidFill>
                </a:rPr>
                <a:t>EMEP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270" y="3369900"/>
              <a:ext cx="1519996" cy="170570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7028066" y="958155"/>
            <a:ext cx="1791884" cy="2377320"/>
            <a:chOff x="4041296" y="2811656"/>
            <a:chExt cx="1791884" cy="2377320"/>
          </a:xfrm>
        </p:grpSpPr>
        <p:sp>
          <p:nvSpPr>
            <p:cNvPr id="85" name="TextBox 84"/>
            <p:cNvSpPr txBox="1"/>
            <p:nvPr/>
          </p:nvSpPr>
          <p:spPr>
            <a:xfrm>
              <a:off x="4041296" y="4542645"/>
              <a:ext cx="1791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err="1">
                  <a:solidFill>
                    <a:schemeClr val="tx2"/>
                  </a:solidFill>
                </a:rPr>
                <a:t>Dispersion</a:t>
              </a:r>
              <a:endParaRPr lang="nb-NO" dirty="0">
                <a:solidFill>
                  <a:schemeClr val="tx2"/>
                </a:solidFill>
              </a:endParaRPr>
            </a:p>
            <a:p>
              <a:pPr algn="ctr"/>
              <a:r>
                <a:rPr lang="nb-NO" dirty="0" err="1" smtClean="0">
                  <a:solidFill>
                    <a:schemeClr val="tx2"/>
                  </a:solidFill>
                </a:rPr>
                <a:t>uEMEP</a:t>
              </a:r>
              <a:r>
                <a:rPr lang="nb-NO" dirty="0" smtClean="0">
                  <a:solidFill>
                    <a:schemeClr val="tx2"/>
                  </a:solidFill>
                </a:rPr>
                <a:t> sub-grid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534" y="2811656"/>
              <a:ext cx="1419388" cy="1705704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7188158" y="5395019"/>
            <a:ext cx="170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tx2"/>
                </a:solidFill>
              </a:rPr>
              <a:t>Local</a:t>
            </a:r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err="1">
                <a:solidFill>
                  <a:schemeClr val="tx2"/>
                </a:solidFill>
              </a:rPr>
              <a:t>fraction</a:t>
            </a:r>
            <a:endParaRPr lang="nb-NO" dirty="0">
              <a:solidFill>
                <a:schemeClr val="tx2"/>
              </a:solidFill>
            </a:endParaRPr>
          </a:p>
          <a:p>
            <a:pPr algn="ctr"/>
            <a:r>
              <a:rPr lang="nb-NO" dirty="0">
                <a:solidFill>
                  <a:schemeClr val="tx2"/>
                </a:solidFill>
              </a:rPr>
              <a:t>EMEP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242578" y="2187326"/>
            <a:ext cx="1529049" cy="1004556"/>
            <a:chOff x="2449416" y="4852024"/>
            <a:chExt cx="1529049" cy="1004556"/>
          </a:xfrm>
        </p:grpSpPr>
        <p:sp>
          <p:nvSpPr>
            <p:cNvPr id="97" name="Rectangle 96"/>
            <p:cNvSpPr/>
            <p:nvPr/>
          </p:nvSpPr>
          <p:spPr>
            <a:xfrm>
              <a:off x="2710380" y="4852024"/>
              <a:ext cx="141397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286444" y="4987656"/>
              <a:ext cx="141397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2494356" y="5140056"/>
              <a:ext cx="144277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449416" y="5210249"/>
              <a:ext cx="1529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>
                  <a:solidFill>
                    <a:schemeClr val="tx2"/>
                  </a:solidFill>
                </a:rPr>
                <a:t>S</a:t>
              </a:r>
              <a:r>
                <a:rPr lang="nb-NO" dirty="0" smtClean="0">
                  <a:solidFill>
                    <a:schemeClr val="tx2"/>
                  </a:solidFill>
                </a:rPr>
                <a:t>ub-grid </a:t>
              </a:r>
              <a:r>
                <a:rPr lang="nb-NO" dirty="0" err="1">
                  <a:solidFill>
                    <a:schemeClr val="tx2"/>
                  </a:solidFill>
                </a:rPr>
                <a:t>emission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1" name="Right Arrow 100"/>
          <p:cNvSpPr/>
          <p:nvPr/>
        </p:nvSpPr>
        <p:spPr>
          <a:xfrm rot="2154647">
            <a:off x="9117985" y="2573807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327447" y="3818649"/>
            <a:ext cx="1368152" cy="773117"/>
          </a:xfrm>
          <a:prstGeom prst="rect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 err="1"/>
              <a:t>Local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1407863" y="2712244"/>
            <a:ext cx="763030" cy="734198"/>
            <a:chOff x="611866" y="3687840"/>
            <a:chExt cx="756451" cy="734198"/>
          </a:xfrm>
        </p:grpSpPr>
        <p:sp>
          <p:nvSpPr>
            <p:cNvPr id="110" name="Rectangle 109"/>
            <p:cNvSpPr/>
            <p:nvPr/>
          </p:nvSpPr>
          <p:spPr>
            <a:xfrm>
              <a:off x="613213" y="3688172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64437" y="3688504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15153" y="368784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66377" y="3688172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13213" y="383541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64437" y="3835742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15153" y="3835078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066377" y="383541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13213" y="3981652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64437" y="3981984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15153" y="398132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66377" y="3981652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13213" y="412889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64437" y="4129222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15153" y="4128558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66377" y="412889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217601" y="368784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217601" y="3835078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217601" y="398132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217601" y="4128558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11866" y="4274468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63090" y="4274800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913806" y="4274136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65030" y="4274468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216254" y="4274136"/>
              <a:ext cx="150716" cy="1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642148" y="4959669"/>
            <a:ext cx="229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tx2"/>
                </a:solidFill>
              </a:rPr>
              <a:t>EMEP grid (2.5 km)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49263" y="2215864"/>
            <a:ext cx="25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>
                <a:solidFill>
                  <a:schemeClr val="tx2"/>
                </a:solidFill>
              </a:rPr>
              <a:t>uEMEP</a:t>
            </a:r>
            <a:r>
              <a:rPr lang="nb-NO" dirty="0" smtClean="0">
                <a:solidFill>
                  <a:schemeClr val="tx2"/>
                </a:solidFill>
              </a:rPr>
              <a:t> sub-grid (100 m)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642147" y="2711143"/>
            <a:ext cx="2293117" cy="2173327"/>
            <a:chOff x="310102" y="2568273"/>
            <a:chExt cx="2293117" cy="2173327"/>
          </a:xfrm>
        </p:grpSpPr>
        <p:grpSp>
          <p:nvGrpSpPr>
            <p:cNvPr id="167" name="Group 166"/>
            <p:cNvGrpSpPr/>
            <p:nvPr/>
          </p:nvGrpSpPr>
          <p:grpSpPr>
            <a:xfrm>
              <a:off x="1077461" y="2568273"/>
              <a:ext cx="1525758" cy="1454708"/>
              <a:chOff x="588562" y="1387328"/>
              <a:chExt cx="1525758" cy="1454708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88562" y="1387328"/>
                <a:ext cx="761387" cy="7273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349949" y="1387328"/>
                <a:ext cx="757383" cy="7273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8562" y="2117593"/>
                <a:ext cx="761387" cy="7215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351937" y="2114682"/>
                <a:ext cx="762383" cy="72735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Rectangle 167"/>
            <p:cNvSpPr/>
            <p:nvPr/>
          </p:nvSpPr>
          <p:spPr>
            <a:xfrm>
              <a:off x="1076507" y="4020069"/>
              <a:ext cx="761387" cy="7215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39882" y="4020068"/>
              <a:ext cx="762383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16074" y="2571184"/>
              <a:ext cx="761387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13088" y="3299202"/>
              <a:ext cx="761387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10102" y="4018981"/>
              <a:ext cx="761387" cy="721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181451" y="2711143"/>
            <a:ext cx="756451" cy="721531"/>
            <a:chOff x="611866" y="3687840"/>
            <a:chExt cx="756451" cy="734198"/>
          </a:xfrm>
        </p:grpSpPr>
        <p:sp>
          <p:nvSpPr>
            <p:cNvPr id="175" name="Rectangle 174"/>
            <p:cNvSpPr/>
            <p:nvPr/>
          </p:nvSpPr>
          <p:spPr>
            <a:xfrm>
              <a:off x="613213" y="3688172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64437" y="3688504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915153" y="368784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66377" y="3688172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13213" y="383541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64437" y="3835742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915153" y="3835078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066377" y="3835410"/>
              <a:ext cx="150716" cy="1472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13213" y="3981652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64437" y="3981984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15153" y="3981320"/>
              <a:ext cx="150716" cy="1472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066377" y="3981652"/>
              <a:ext cx="150716" cy="147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13213" y="412889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64437" y="4129222"/>
              <a:ext cx="150716" cy="1472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915153" y="4128558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66377" y="412889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217601" y="368784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217601" y="3835078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217601" y="398132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217601" y="4128558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11866" y="4274468"/>
              <a:ext cx="150716" cy="1472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63090" y="4274800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13806" y="4274136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065030" y="4274468"/>
              <a:ext cx="150716" cy="147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216254" y="4274136"/>
              <a:ext cx="150716" cy="14723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Rectangle 207"/>
          <p:cNvSpPr/>
          <p:nvPr/>
        </p:nvSpPr>
        <p:spPr>
          <a:xfrm>
            <a:off x="7327447" y="4847600"/>
            <a:ext cx="1368152" cy="441536"/>
          </a:xfrm>
          <a:prstGeom prst="rect">
            <a:avLst/>
          </a:prstGeom>
          <a:solidFill>
            <a:srgbClr val="00763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Non-</a:t>
            </a:r>
            <a:r>
              <a:rPr lang="nb-NO" dirty="0" err="1"/>
              <a:t>local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6315693" y="2290001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1" name="Right Arrow 210"/>
          <p:cNvSpPr/>
          <p:nvPr/>
        </p:nvSpPr>
        <p:spPr>
          <a:xfrm rot="19310632">
            <a:off x="9165273" y="4554255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4" name="Right Arrow 213"/>
          <p:cNvSpPr/>
          <p:nvPr/>
        </p:nvSpPr>
        <p:spPr>
          <a:xfrm rot="20202592">
            <a:off x="3418409" y="2689740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Right Arrow 214"/>
          <p:cNvSpPr/>
          <p:nvPr/>
        </p:nvSpPr>
        <p:spPr>
          <a:xfrm rot="1538771">
            <a:off x="3419605" y="3863894"/>
            <a:ext cx="360040" cy="25555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 animBg="1"/>
      <p:bldP spid="94" grpId="0"/>
      <p:bldP spid="101" grpId="0" animBg="1"/>
      <p:bldP spid="105" grpId="0" animBg="1"/>
      <p:bldP spid="139" grpId="0"/>
      <p:bldP spid="140" grpId="0"/>
      <p:bldP spid="208" grpId="0" animBg="1"/>
      <p:bldP spid="209" grpId="0" animBg="1"/>
      <p:bldP spid="211" grpId="0" animBg="1"/>
      <p:bldP spid="214" grpId="0" animBg="1"/>
      <p:bldP spid="2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Emissions in </a:t>
            </a:r>
            <a:r>
              <a:rPr lang="en-US" b="1" dirty="0" err="1" smtClean="0"/>
              <a:t>uEMEP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3954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uEMEP</a:t>
            </a:r>
            <a:r>
              <a:rPr lang="en-US" dirty="0" smtClean="0"/>
              <a:t> calculates the most important emissions sources in Norway for high resolution modelling. These are: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Traffic exhaust (per road segment)</a:t>
            </a:r>
          </a:p>
          <a:p>
            <a:pPr lvl="1"/>
            <a:r>
              <a:rPr lang="en-US" sz="2600" dirty="0" smtClean="0"/>
              <a:t>Traffic non-exhaust (road, </a:t>
            </a:r>
            <a:r>
              <a:rPr lang="en-US" sz="2600" dirty="0" err="1" smtClean="0"/>
              <a:t>tyre</a:t>
            </a:r>
            <a:r>
              <a:rPr lang="en-US" sz="2600" dirty="0" smtClean="0"/>
              <a:t>, brake wear, sand and salt)</a:t>
            </a:r>
          </a:p>
          <a:p>
            <a:pPr lvl="1"/>
            <a:r>
              <a:rPr lang="en-US" sz="2600" dirty="0" smtClean="0"/>
              <a:t>Shipping emissions (250 m grid)</a:t>
            </a:r>
          </a:p>
          <a:p>
            <a:pPr lvl="1"/>
            <a:r>
              <a:rPr lang="en-US" sz="2600" dirty="0" smtClean="0"/>
              <a:t>Residential wood burning emissions (250 m)</a:t>
            </a:r>
          </a:p>
          <a:p>
            <a:pPr lvl="1"/>
            <a:r>
              <a:rPr lang="nb-NO" sz="2600" dirty="0" smtClean="0"/>
              <a:t>Industrial </a:t>
            </a:r>
            <a:r>
              <a:rPr lang="nb-NO" sz="2600" dirty="0" err="1" smtClean="0"/>
              <a:t>emissions</a:t>
            </a:r>
            <a:r>
              <a:rPr lang="nb-NO" sz="2600" dirty="0" smtClean="0"/>
              <a:t> (per </a:t>
            </a:r>
            <a:r>
              <a:rPr lang="nb-NO" sz="2600" dirty="0" err="1" smtClean="0"/>
              <a:t>industry</a:t>
            </a:r>
            <a:r>
              <a:rPr lang="nb-NO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other source sector contributions are calculated on the larger scale using EMEP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4" b="8917"/>
          <a:stretch/>
        </p:blipFill>
        <p:spPr>
          <a:xfrm>
            <a:off x="9080776" y="1348513"/>
            <a:ext cx="2696320" cy="868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15361" r="1877" b="19073"/>
          <a:stretch/>
        </p:blipFill>
        <p:spPr>
          <a:xfrm>
            <a:off x="9080775" y="3229795"/>
            <a:ext cx="2692166" cy="973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8" b="9926"/>
          <a:stretch/>
        </p:blipFill>
        <p:spPr>
          <a:xfrm>
            <a:off x="9080775" y="4295025"/>
            <a:ext cx="2692166" cy="983319"/>
          </a:xfrm>
          <a:prstGeom prst="rect">
            <a:avLst/>
          </a:prstGeom>
        </p:spPr>
      </p:pic>
      <p:pic>
        <p:nvPicPr>
          <p:cNvPr id="11" name="Picture 1028" descr="C:\Documents and Settings\Janne\Mine dokumenter\Jannes dokumenter\PhD\doc\Avhandling\TAP_EMPA\roaddus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b="50483"/>
          <a:stretch/>
        </p:blipFill>
        <p:spPr bwMode="auto">
          <a:xfrm>
            <a:off x="9080775" y="2284536"/>
            <a:ext cx="2692166" cy="8774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5" y="5370637"/>
            <a:ext cx="2692166" cy="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1836" y="2613892"/>
            <a:ext cx="52336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400" dirty="0" err="1" smtClean="0"/>
              <a:t>Example</a:t>
            </a:r>
            <a:r>
              <a:rPr lang="nb-NO" sz="4400" dirty="0" smtClean="0"/>
              <a:t> </a:t>
            </a:r>
            <a:r>
              <a:rPr lang="nb-NO" sz="4400" dirty="0" err="1" smtClean="0"/>
              <a:t>f</a:t>
            </a:r>
            <a:r>
              <a:rPr lang="nb-NO" sz="4400" dirty="0" err="1" smtClean="0"/>
              <a:t>orecast</a:t>
            </a:r>
            <a:r>
              <a:rPr lang="nb-NO" sz="4400" dirty="0" smtClean="0"/>
              <a:t> </a:t>
            </a:r>
            <a:r>
              <a:rPr lang="nb-NO" sz="4400" dirty="0" err="1" smtClean="0"/>
              <a:t>map</a:t>
            </a:r>
            <a:r>
              <a:rPr lang="nb-NO" sz="4400" dirty="0"/>
              <a:t/>
            </a:r>
            <a:br>
              <a:rPr lang="nb-NO" sz="4400" dirty="0"/>
            </a:br>
            <a:endParaRPr lang="nb-NO" sz="4400" dirty="0" smtClean="0"/>
          </a:p>
          <a:p>
            <a:pPr algn="ctr"/>
            <a:r>
              <a:rPr lang="nb-NO" sz="2800" dirty="0"/>
              <a:t/>
            </a:r>
            <a:br>
              <a:rPr lang="nb-NO" sz="2800" dirty="0"/>
            </a:br>
            <a:r>
              <a:rPr lang="nb-NO" sz="2000" dirty="0"/>
              <a:t>Direct link to web </a:t>
            </a:r>
            <a:r>
              <a:rPr lang="nb-NO" sz="2000" dirty="0" err="1" smtClean="0"/>
              <a:t>site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luftkvalitet.miljostatus.no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>Direct link to </a:t>
            </a:r>
            <a:r>
              <a:rPr lang="nb-NO" sz="2000" dirty="0" err="1"/>
              <a:t>maps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luftkvalitet.miljostatus.no/kart/59/10/5/</a:t>
            </a:r>
            <a:r>
              <a:rPr lang="nb-NO" sz="2000" dirty="0" err="1">
                <a:solidFill>
                  <a:schemeClr val="accent1">
                    <a:lumMod val="75000"/>
                  </a:schemeClr>
                </a:solidFill>
              </a:rPr>
              <a:t>aqi</a:t>
            </a:r>
            <a:r>
              <a:rPr lang="nb-NO" sz="20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72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4326"/>
            <a:ext cx="10654553" cy="1325563"/>
          </a:xfrm>
        </p:spPr>
        <p:txBody>
          <a:bodyPr/>
          <a:lstStyle/>
          <a:p>
            <a:r>
              <a:rPr lang="en-US" b="1" dirty="0" smtClean="0"/>
              <a:t>Model region and measurements: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37" y="1396236"/>
            <a:ext cx="4021836" cy="5008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73" y="1394060"/>
            <a:ext cx="4031551" cy="5010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6445" y="1413398"/>
            <a:ext cx="260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72 </a:t>
            </a: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err="1" smtClean="0"/>
              <a:t>stations</a:t>
            </a:r>
            <a:r>
              <a:rPr lang="nb-NO" dirty="0" smtClean="0"/>
              <a:t> in Norway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1073" y="1403728"/>
            <a:ext cx="281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70 million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calculation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in Norway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60" y="1580354"/>
            <a:ext cx="3633088" cy="34527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558950"/>
            <a:ext cx="4051554" cy="4996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8136" y="5605272"/>
            <a:ext cx="448056" cy="4937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83492" y="2728912"/>
            <a:ext cx="240792" cy="2428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782" y="2730381"/>
            <a:ext cx="3614356" cy="388807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705" y="332547"/>
            <a:ext cx="2253433" cy="20866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779411" y="3794388"/>
            <a:ext cx="405828" cy="4266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43534" y="3602182"/>
            <a:ext cx="2708393" cy="19304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92291" y="2971799"/>
            <a:ext cx="683491" cy="30711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028218" y="2549236"/>
            <a:ext cx="157021" cy="11453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199" y="4902"/>
            <a:ext cx="10654553" cy="1325563"/>
          </a:xfrm>
        </p:spPr>
        <p:txBody>
          <a:bodyPr/>
          <a:lstStyle/>
          <a:p>
            <a:r>
              <a:rPr lang="en-US" b="1" dirty="0" smtClean="0"/>
              <a:t>Forecast maps NO</a:t>
            </a:r>
            <a:r>
              <a:rPr lang="en-US" b="1" baseline="-25000" dirty="0" smtClean="0"/>
              <a:t>2</a:t>
            </a:r>
            <a:r>
              <a:rPr lang="en-US" b="1" dirty="0" smtClean="0"/>
              <a:t>:</a:t>
            </a:r>
            <a:r>
              <a:rPr lang="en-US" sz="2800" b="1" dirty="0" smtClean="0"/>
              <a:t> </a:t>
            </a:r>
            <a:r>
              <a:rPr lang="en-US" sz="3600" b="1" dirty="0" smtClean="0"/>
              <a:t>mostly from traffic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210312" y="1706097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8:00 </a:t>
            </a:r>
            <a:r>
              <a:rPr lang="en-US" dirty="0"/>
              <a:t>pm </a:t>
            </a:r>
            <a:r>
              <a:rPr lang="en-US" dirty="0" smtClean="0"/>
              <a:t>08.02.2019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8461" y="2613892"/>
            <a:ext cx="8840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400" dirty="0" smtClean="0"/>
              <a:t>A </a:t>
            </a:r>
            <a:r>
              <a:rPr lang="nb-NO" sz="4400" dirty="0" err="1" smtClean="0"/>
              <a:t>quick</a:t>
            </a:r>
            <a:r>
              <a:rPr lang="nb-NO" sz="4400" dirty="0" smtClean="0"/>
              <a:t> </a:t>
            </a:r>
            <a:r>
              <a:rPr lang="nb-NO" sz="4400" dirty="0" err="1" smtClean="0"/>
              <a:t>comparison</a:t>
            </a:r>
            <a:r>
              <a:rPr lang="nb-NO" sz="4400" dirty="0" smtClean="0"/>
              <a:t> to </a:t>
            </a:r>
            <a:r>
              <a:rPr lang="nb-NO" sz="4400" dirty="0" err="1" smtClean="0"/>
              <a:t>measurements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3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16860</TotalTime>
  <Words>898</Words>
  <Application>Microsoft Office PowerPoint</Application>
  <PresentationFormat>Widescreen</PresentationFormat>
  <Paragraphs>145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Overview of the modelling system</vt:lpstr>
      <vt:lpstr>The uEMEP model</vt:lpstr>
      <vt:lpstr>PowerPoint Presentation</vt:lpstr>
      <vt:lpstr>Emissions in uEMEP</vt:lpstr>
      <vt:lpstr>PowerPoint Presentation</vt:lpstr>
      <vt:lpstr>Model region and measurements:</vt:lpstr>
      <vt:lpstr>Forecast maps NO2: mostly from traffic</vt:lpstr>
      <vt:lpstr>PowerPoint Presentation</vt:lpstr>
      <vt:lpstr>Comparison of uEMEP (25 m) and EMEP4NO 2017: annual mean scatter plots</vt:lpstr>
      <vt:lpstr>PowerPoint Presentation</vt:lpstr>
      <vt:lpstr>Exposure calculations</vt:lpstr>
      <vt:lpstr>PowerPoint Presentation</vt:lpstr>
      <vt:lpstr>PM10 exposure 2017 Norway: Total population Norway = 5.3 million </vt:lpstr>
      <vt:lpstr>PM10 exposure 2017 Norway: uEMEP (100m) and EMEP4NO (2.5km)</vt:lpstr>
      <vt:lpstr>PM2.5 exposure 2017 Norway: Total population Norway = 5.3 million </vt:lpstr>
      <vt:lpstr>PM2.5 exposure 2017 Norway: uEMEP (100m) and EMEP4NO (2.5km)</vt:lpstr>
      <vt:lpstr>NO2 exposure 2017 Norway: Total population Norway = 5.3 million </vt:lpstr>
      <vt:lpstr>NO2 exposure 2017 Norway: uEMEP (100m) and EMEP4NO (2.5km)</vt:lpstr>
      <vt:lpstr>Summary modelling</vt:lpstr>
      <vt:lpstr>Summary exposure</vt:lpstr>
      <vt:lpstr>PowerPoint Presentation</vt:lpstr>
      <vt:lpstr>PowerPoint Presentation</vt:lpstr>
      <vt:lpstr>Source contributions to PM 2017: representativeness of measurement sites for exposure</vt:lpstr>
      <vt:lpstr>PowerPoint Presentation</vt:lpstr>
      <vt:lpstr>PM10 exposure 2017 Norway: Total population Norway = 5.3 million </vt:lpstr>
      <vt:lpstr>PM10 exposure 2017 Norway: 50% reduction in non-exhaust emissions</vt:lpstr>
      <vt:lpstr>PM10 exposure 2017 Norway: 50% reduction in residential heating emissions</vt:lpstr>
      <vt:lpstr>Validation NO2 2017: mean all stations, daily mean time series</vt:lpstr>
      <vt:lpstr>PowerPoint Presentation</vt:lpstr>
      <vt:lpstr>PowerPoint Presentation</vt:lpstr>
      <vt:lpstr>Forecast maps PM2.5: mostly from wood burning</vt:lpstr>
      <vt:lpstr>2017: PM10 annual mean and exceedance days</vt:lpstr>
      <vt:lpstr>2016 and 2017: PM2.5 annual mean</vt:lpstr>
      <vt:lpstr>NO2 annual means 2017 all stations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for uEMEP for 2017</dc:title>
  <dc:creator>Bruce Rolstad Denby</dc:creator>
  <cp:lastModifiedBy>Bruce Rolstad Denby</cp:lastModifiedBy>
  <cp:revision>120</cp:revision>
  <cp:lastPrinted>2019-05-03T14:13:59Z</cp:lastPrinted>
  <dcterms:created xsi:type="dcterms:W3CDTF">2019-01-31T19:50:25Z</dcterms:created>
  <dcterms:modified xsi:type="dcterms:W3CDTF">2019-05-08T08:57:44Z</dcterms:modified>
</cp:coreProperties>
</file>