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1" r:id="rId1"/>
  </p:sldMasterIdLst>
  <p:notesMasterIdLst>
    <p:notesMasterId r:id="rId13"/>
  </p:notesMasterIdLst>
  <p:sldIdLst>
    <p:sldId id="256" r:id="rId2"/>
    <p:sldId id="328" r:id="rId3"/>
    <p:sldId id="336" r:id="rId4"/>
    <p:sldId id="334" r:id="rId5"/>
    <p:sldId id="335" r:id="rId6"/>
    <p:sldId id="338" r:id="rId7"/>
    <p:sldId id="337" r:id="rId8"/>
    <p:sldId id="343" r:id="rId9"/>
    <p:sldId id="339" r:id="rId10"/>
    <p:sldId id="340" r:id="rId11"/>
    <p:sldId id="34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3264" autoAdjust="0"/>
  </p:normalViewPr>
  <p:slideViewPr>
    <p:cSldViewPr snapToGrid="0">
      <p:cViewPr varScale="1">
        <p:scale>
          <a:sx n="67" d="100"/>
          <a:sy n="67" d="100"/>
        </p:scale>
        <p:origin x="702" y="78"/>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8DD31-0F16-42CB-A6CA-3FAC4415DAD7}" type="datetimeFigureOut">
              <a:rPr lang="fr-FR" smtClean="0"/>
              <a:t>08/05/2019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31B7-094E-4D9A-BF52-AE00E08E890F}" type="slidenum">
              <a:rPr lang="fr-FR" smtClean="0"/>
              <a:t>‹N°›</a:t>
            </a:fld>
            <a:endParaRPr lang="fr-FR"/>
          </a:p>
        </p:txBody>
      </p:sp>
    </p:spTree>
    <p:extLst>
      <p:ext uri="{BB962C8B-B14F-4D97-AF65-F5344CB8AC3E}">
        <p14:creationId xmlns:p14="http://schemas.microsoft.com/office/powerpoint/2010/main" val="3839826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5631B7-094E-4D9A-BF52-AE00E08E890F}" type="slidenum">
              <a:rPr lang="fr-FR" smtClean="0"/>
              <a:t>1</a:t>
            </a:fld>
            <a:endParaRPr lang="fr-FR"/>
          </a:p>
        </p:txBody>
      </p:sp>
    </p:spTree>
    <p:extLst>
      <p:ext uri="{BB962C8B-B14F-4D97-AF65-F5344CB8AC3E}">
        <p14:creationId xmlns:p14="http://schemas.microsoft.com/office/powerpoint/2010/main" val="2518906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chemeClr val="bg1">
              <a:lumMod val="85000"/>
              <a:lumOff val="15000"/>
            </a:schemeClr>
          </a:solidFill>
          <a:ln w="38100">
            <a:solidFill>
              <a:srgbClr val="404040"/>
            </a:solidFill>
          </a:ln>
        </p:spPr>
        <p:txBody>
          <a:bodyPr lIns="274320" rIns="274320" anchor="ctr" anchorCtr="1">
            <a:normAutofit/>
          </a:bodyPr>
          <a:lstStyle>
            <a:lvl1pPr algn="ctr">
              <a:defRPr sz="3800">
                <a:solidFill>
                  <a:schemeClr val="tx1"/>
                </a:solidFill>
              </a:defRPr>
            </a:lvl1pPr>
          </a:lstStyle>
          <a:p>
            <a:r>
              <a:rPr lang="fr-FR" dirty="0"/>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7" name="Date Placeholder 6"/>
          <p:cNvSpPr>
            <a:spLocks noGrp="1"/>
          </p:cNvSpPr>
          <p:nvPr>
            <p:ph type="dt" sz="half" idx="10"/>
          </p:nvPr>
        </p:nvSpPr>
        <p:spPr/>
        <p:txBody>
          <a:bodyPr/>
          <a:lstStyle/>
          <a:p>
            <a:fld id="{9E016143-E03C-4CFD-AFDC-14E5BDEA754C}" type="datetimeFigureOut">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a:t>
            </a:fld>
            <a:endParaRPr lang="en-US" dirty="0"/>
          </a:p>
        </p:txBody>
      </p:sp>
      <p:pic>
        <p:nvPicPr>
          <p:cNvPr id="10" name="Picture 8" descr="lrtap_25th_cmyk_logo-web2">
            <a:extLst>
              <a:ext uri="{FF2B5EF4-FFF2-40B4-BE49-F238E27FC236}">
                <a16:creationId xmlns:a16="http://schemas.microsoft.com/office/drawing/2014/main" id="{729E2B67-C3F3-452F-B49F-1096AF6961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816"/>
          <a:stretch>
            <a:fillRect/>
          </a:stretch>
        </p:blipFill>
        <p:spPr bwMode="auto">
          <a:xfrm>
            <a:off x="10153926" y="6217920"/>
            <a:ext cx="1941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9623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067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smtClean="0"/>
              <a:t>5/8/2019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24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lumMod val="75000"/>
              <a:lumOff val="25000"/>
            </a:schemeClr>
          </a:solidFill>
        </p:spPr>
        <p:txBody>
          <a:bodyPr/>
          <a:lstStyle>
            <a:lvl1pPr>
              <a:defRPr>
                <a:solidFill>
                  <a:schemeClr val="bg1"/>
                </a:solidFill>
              </a:defRPr>
            </a:lvl1pPr>
          </a:lstStyle>
          <a:p>
            <a:r>
              <a:rPr lang="fr-FR"/>
              <a:t>Modifiez le style du titre</a:t>
            </a:r>
            <a:endParaRPr lang="en-US" dirty="0"/>
          </a:p>
        </p:txBody>
      </p:sp>
      <p:sp>
        <p:nvSpPr>
          <p:cNvPr id="3" name="Content Placeholder 2"/>
          <p:cNvSpPr>
            <a:spLocks noGrp="1"/>
          </p:cNvSpPr>
          <p:nvPr>
            <p:ph idx="1"/>
          </p:nvPr>
        </p:nvSpPr>
        <p:spPr>
          <a:xfrm>
            <a:off x="2231135" y="1737292"/>
            <a:ext cx="7868207" cy="4063007"/>
          </a:xfrm>
        </p:spPr>
        <p:txBody>
          <a:bodyPr>
            <a:normAutofit/>
          </a:bodyPr>
          <a:lstStyle>
            <a:lvl1pPr>
              <a:defRPr sz="28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78C94063-DF36-4330-A365-08DA1FA5B7D6}" type="datetimeFigureOut">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pic>
        <p:nvPicPr>
          <p:cNvPr id="10" name="Picture 8" descr="lrtap_25th_cmyk_logo-web2">
            <a:extLst>
              <a:ext uri="{FF2B5EF4-FFF2-40B4-BE49-F238E27FC236}">
                <a16:creationId xmlns:a16="http://schemas.microsoft.com/office/drawing/2014/main" id="{33C7C5E9-3E98-4747-B812-FB409A100B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5816"/>
          <a:stretch>
            <a:fillRect/>
          </a:stretch>
        </p:blipFill>
        <p:spPr bwMode="auto">
          <a:xfrm>
            <a:off x="10153926" y="6144187"/>
            <a:ext cx="19415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40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2178885" y="259298"/>
            <a:ext cx="7729728" cy="1188720"/>
          </a:xfrm>
        </p:spPr>
        <p:txBody>
          <a:bodyPr/>
          <a:lstStyle/>
          <a:p>
            <a:r>
              <a:rPr lang="fr-FR"/>
              <a:t>Modifiez le style du titre</a:t>
            </a:r>
            <a:endParaRPr lang="en-US" dirty="0"/>
          </a:p>
        </p:txBody>
      </p:sp>
      <p:sp>
        <p:nvSpPr>
          <p:cNvPr id="3" name="Content Placeholder 2"/>
          <p:cNvSpPr>
            <a:spLocks noGrp="1"/>
          </p:cNvSpPr>
          <p:nvPr>
            <p:ph sz="half" idx="1"/>
          </p:nvPr>
        </p:nvSpPr>
        <p:spPr>
          <a:xfrm>
            <a:off x="776694" y="1655405"/>
            <a:ext cx="4271771"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13696" y="1655405"/>
            <a:ext cx="4270247" cy="310198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DFCFA4AC-08CC-42CE-BD01-C191750A04EC}" type="datetimeFigureOut">
              <a:rPr lang="en-US" smtClean="0"/>
              <a:t>5/8/2019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9763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7" name="Date Placeholder 6"/>
          <p:cNvSpPr>
            <a:spLocks noGrp="1"/>
          </p:cNvSpPr>
          <p:nvPr>
            <p:ph type="dt" sz="half" idx="10"/>
          </p:nvPr>
        </p:nvSpPr>
        <p:spPr/>
        <p:txBody>
          <a:bodyPr/>
          <a:lstStyle/>
          <a:p>
            <a:fld id="{908A7C6C-0F39-4D70-8E8D-FE5B9C95FA73}" type="datetimeFigureOut">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3162471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7" name="Date Placeholder 6"/>
          <p:cNvSpPr>
            <a:spLocks noGrp="1"/>
          </p:cNvSpPr>
          <p:nvPr>
            <p:ph type="dt" sz="half" idx="10"/>
          </p:nvPr>
        </p:nvSpPr>
        <p:spPr/>
        <p:txBody>
          <a:bodyPr/>
          <a:lstStyle/>
          <a:p>
            <a:fld id="{1BA7A723-92A7-435B-B681-F25B092FEFEB}" type="datetimeFigureOut">
              <a:rPr lang="en-US" smtClean="0"/>
              <a:t>5/8/2019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
        <p:nvSpPr>
          <p:cNvPr id="10" name="Title 9"/>
          <p:cNvSpPr>
            <a:spLocks noGrp="1"/>
          </p:cNvSpPr>
          <p:nvPr>
            <p:ph type="title"/>
          </p:nvPr>
        </p:nvSpPr>
        <p:spPr>
          <a:xfrm>
            <a:off x="2178884" y="331250"/>
            <a:ext cx="7729728" cy="1188720"/>
          </a:xfrm>
        </p:spPr>
        <p:txBody>
          <a:bodyPr/>
          <a:lstStyle/>
          <a:p>
            <a:r>
              <a:rPr lang="fr-FR"/>
              <a:t>Modifiez le style du titre</a:t>
            </a:r>
            <a:endParaRPr lang="en-US" dirty="0"/>
          </a:p>
        </p:txBody>
      </p:sp>
    </p:spTree>
    <p:extLst>
      <p:ext uri="{BB962C8B-B14F-4D97-AF65-F5344CB8AC3E}">
        <p14:creationId xmlns:p14="http://schemas.microsoft.com/office/powerpoint/2010/main" val="189664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smtClean="0"/>
              <a:t>5/8/2019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3573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smtClean="0"/>
              <a:t>5/8/2019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30111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9" name="Date Placeholder 8"/>
          <p:cNvSpPr>
            <a:spLocks noGrp="1"/>
          </p:cNvSpPr>
          <p:nvPr>
            <p:ph type="dt" sz="half" idx="10"/>
          </p:nvPr>
        </p:nvSpPr>
        <p:spPr/>
        <p:txBody>
          <a:bodyPr/>
          <a:lstStyle/>
          <a:p>
            <a:fld id="{6F53789A-C914-4DB1-8815-80B5EC7335C5}" type="datetimeFigureOut">
              <a:rPr lang="en-US" smtClean="0"/>
              <a:t>5/8/2019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24318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6440AA-91A0-436F-8FDB-C0F939DCAE21}" type="datetimeFigureOut">
              <a:rPr lang="en-US" smtClean="0"/>
              <a:t>5/8/2019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83437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220109"/>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0E59FD0C-5451-4CA0-86AF-E70AE3279989}" type="datetimeFigureOut">
              <a:rPr lang="en-US" smtClean="0"/>
              <a:t>5/8/2019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33758462"/>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5" r:id="rId3"/>
    <p:sldLayoutId id="2147484064" r:id="rId4"/>
    <p:sldLayoutId id="2147484066" r:id="rId5"/>
    <p:sldLayoutId id="2147484067" r:id="rId6"/>
    <p:sldLayoutId id="2147484068" r:id="rId7"/>
    <p:sldLayoutId id="2147484069" r:id="rId8"/>
    <p:sldLayoutId id="2147484070" r:id="rId9"/>
    <p:sldLayoutId id="2147484071" r:id="rId10"/>
    <p:sldLayoutId id="2147484072"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00200" y="1364974"/>
            <a:ext cx="8991600" cy="2667690"/>
          </a:xfrm>
        </p:spPr>
        <p:txBody>
          <a:bodyPr>
            <a:noAutofit/>
          </a:bodyPr>
          <a:lstStyle/>
          <a:p>
            <a:r>
              <a:rPr lang="fr-FR" sz="2400" dirty="0"/>
              <a:t>Eurodelta-</a:t>
            </a:r>
            <a:r>
              <a:rPr lang="fr-FR" sz="2400" dirty="0" err="1"/>
              <a:t>carb</a:t>
            </a:r>
            <a:endParaRPr lang="fr-FR" sz="1600" dirty="0"/>
          </a:p>
        </p:txBody>
      </p:sp>
      <p:sp>
        <p:nvSpPr>
          <p:cNvPr id="3" name="Sous-titre 2"/>
          <p:cNvSpPr>
            <a:spLocks noGrp="1"/>
          </p:cNvSpPr>
          <p:nvPr>
            <p:ph type="subTitle" idx="1"/>
          </p:nvPr>
        </p:nvSpPr>
        <p:spPr>
          <a:xfrm>
            <a:off x="1601001" y="4352544"/>
            <a:ext cx="9492569" cy="1239894"/>
          </a:xfrm>
        </p:spPr>
        <p:txBody>
          <a:bodyPr>
            <a:normAutofit/>
          </a:bodyPr>
          <a:lstStyle/>
          <a:p>
            <a:pPr algn="l"/>
            <a:r>
              <a:rPr lang="fr-FR" dirty="0">
                <a:solidFill>
                  <a:schemeClr val="tx1"/>
                </a:solidFill>
              </a:rPr>
              <a:t>Augustin Colette (INERIS), TFMM </a:t>
            </a:r>
            <a:r>
              <a:rPr lang="fr-FR" dirty="0" err="1">
                <a:solidFill>
                  <a:schemeClr val="tx1"/>
                </a:solidFill>
              </a:rPr>
              <a:t>co</a:t>
            </a:r>
            <a:r>
              <a:rPr lang="fr-FR" dirty="0">
                <a:solidFill>
                  <a:schemeClr val="tx1"/>
                </a:solidFill>
              </a:rPr>
              <a:t>-chair</a:t>
            </a:r>
          </a:p>
          <a:p>
            <a:pPr algn="l"/>
            <a:r>
              <a:rPr lang="en-US" dirty="0">
                <a:solidFill>
                  <a:schemeClr val="tx1"/>
                </a:solidFill>
              </a:rPr>
              <a:t>20</a:t>
            </a:r>
            <a:r>
              <a:rPr lang="en-US" baseline="30000" dirty="0">
                <a:solidFill>
                  <a:schemeClr val="tx1"/>
                </a:solidFill>
              </a:rPr>
              <a:t>th</a:t>
            </a:r>
            <a:r>
              <a:rPr lang="en-US" dirty="0">
                <a:solidFill>
                  <a:schemeClr val="tx1"/>
                </a:solidFill>
              </a:rPr>
              <a:t> TFMM Meeting, Madrid 7-9 May, 2019</a:t>
            </a:r>
          </a:p>
          <a:p>
            <a:pPr marL="514350" indent="-514350" algn="l">
              <a:buAutoNum type="alphaUcPeriod"/>
            </a:pPr>
            <a:endParaRPr lang="en-GB" dirty="0">
              <a:solidFill>
                <a:schemeClr val="tx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6068829"/>
            <a:ext cx="32956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350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01347-45B8-4E87-968D-F5E8161C8A59}"/>
              </a:ext>
            </a:extLst>
          </p:cNvPr>
          <p:cNvSpPr>
            <a:spLocks noGrp="1"/>
          </p:cNvSpPr>
          <p:nvPr>
            <p:ph type="title"/>
          </p:nvPr>
        </p:nvSpPr>
        <p:spPr/>
        <p:txBody>
          <a:bodyPr/>
          <a:lstStyle/>
          <a:p>
            <a:r>
              <a:rPr lang="fr-FR" dirty="0"/>
              <a:t>Climate impact</a:t>
            </a:r>
          </a:p>
        </p:txBody>
      </p:sp>
      <p:sp>
        <p:nvSpPr>
          <p:cNvPr id="3" name="Espace réservé du contenu 2">
            <a:extLst>
              <a:ext uri="{FF2B5EF4-FFF2-40B4-BE49-F238E27FC236}">
                <a16:creationId xmlns:a16="http://schemas.microsoft.com/office/drawing/2014/main" id="{0AF96CD0-9D1C-4EBB-BD8F-2039226E127B}"/>
              </a:ext>
            </a:extLst>
          </p:cNvPr>
          <p:cNvSpPr>
            <a:spLocks noGrp="1"/>
          </p:cNvSpPr>
          <p:nvPr>
            <p:ph idx="1"/>
          </p:nvPr>
        </p:nvSpPr>
        <p:spPr>
          <a:xfrm>
            <a:off x="535685" y="1756342"/>
            <a:ext cx="4331590" cy="4063007"/>
          </a:xfrm>
        </p:spPr>
        <p:txBody>
          <a:bodyPr/>
          <a:lstStyle/>
          <a:p>
            <a:endParaRPr lang="fr-FR" dirty="0"/>
          </a:p>
          <a:p>
            <a:r>
              <a:rPr lang="fr-FR" dirty="0" err="1"/>
              <a:t>Consolidate</a:t>
            </a:r>
            <a:r>
              <a:rPr lang="fr-FR" dirty="0"/>
              <a:t> </a:t>
            </a:r>
            <a:r>
              <a:rPr lang="fr-FR" dirty="0" err="1"/>
              <a:t>modelled</a:t>
            </a:r>
            <a:r>
              <a:rPr lang="fr-FR" dirty="0"/>
              <a:t> </a:t>
            </a:r>
            <a:r>
              <a:rPr lang="fr-FR" dirty="0" err="1"/>
              <a:t>optical</a:t>
            </a:r>
            <a:r>
              <a:rPr lang="fr-FR" dirty="0"/>
              <a:t> </a:t>
            </a:r>
            <a:r>
              <a:rPr lang="fr-FR" dirty="0" err="1"/>
              <a:t>properties</a:t>
            </a:r>
            <a:endParaRPr lang="fr-FR" dirty="0"/>
          </a:p>
          <a:p>
            <a:pPr lvl="1"/>
            <a:r>
              <a:rPr lang="fr-FR" dirty="0" err="1"/>
              <a:t>Comparison</a:t>
            </a:r>
            <a:r>
              <a:rPr lang="fr-FR" dirty="0"/>
              <a:t> </a:t>
            </a:r>
            <a:r>
              <a:rPr lang="fr-FR" dirty="0" err="1"/>
              <a:t>with</a:t>
            </a:r>
            <a:r>
              <a:rPr lang="fr-FR" dirty="0"/>
              <a:t> observations</a:t>
            </a:r>
          </a:p>
          <a:p>
            <a:pPr lvl="2"/>
            <a:r>
              <a:rPr lang="fr-FR" dirty="0" err="1"/>
              <a:t>Elemental</a:t>
            </a:r>
            <a:r>
              <a:rPr lang="fr-FR" dirty="0"/>
              <a:t> Carbon or Absorption coefficient</a:t>
            </a:r>
          </a:p>
          <a:p>
            <a:pPr lvl="1"/>
            <a:r>
              <a:rPr lang="fr-FR" dirty="0"/>
              <a:t>(direct) radiative forcing</a:t>
            </a:r>
          </a:p>
        </p:txBody>
      </p:sp>
      <p:pic>
        <p:nvPicPr>
          <p:cNvPr id="4" name="Image 3">
            <a:extLst>
              <a:ext uri="{FF2B5EF4-FFF2-40B4-BE49-F238E27FC236}">
                <a16:creationId xmlns:a16="http://schemas.microsoft.com/office/drawing/2014/main" id="{BDEC7AA6-33B0-4936-A9B6-EEEE63FB9747}"/>
              </a:ext>
            </a:extLst>
          </p:cNvPr>
          <p:cNvPicPr>
            <a:picLocks noChangeAspect="1"/>
          </p:cNvPicPr>
          <p:nvPr/>
        </p:nvPicPr>
        <p:blipFill rotWithShape="1">
          <a:blip r:embed="rId2"/>
          <a:srcRect l="20703" t="25610" r="22578" b="25139"/>
          <a:stretch/>
        </p:blipFill>
        <p:spPr>
          <a:xfrm>
            <a:off x="6467476" y="2130708"/>
            <a:ext cx="4981574" cy="2433199"/>
          </a:xfrm>
          <a:prstGeom prst="rect">
            <a:avLst/>
          </a:prstGeom>
        </p:spPr>
      </p:pic>
      <p:sp>
        <p:nvSpPr>
          <p:cNvPr id="5" name="ZoneTexte 4">
            <a:extLst>
              <a:ext uri="{FF2B5EF4-FFF2-40B4-BE49-F238E27FC236}">
                <a16:creationId xmlns:a16="http://schemas.microsoft.com/office/drawing/2014/main" id="{489BC059-7BC6-463E-8A9C-6AB325F735C1}"/>
              </a:ext>
            </a:extLst>
          </p:cNvPr>
          <p:cNvSpPr txBox="1"/>
          <p:nvPr/>
        </p:nvSpPr>
        <p:spPr>
          <a:xfrm>
            <a:off x="6477002" y="4563907"/>
            <a:ext cx="5562598" cy="854080"/>
          </a:xfrm>
          <a:prstGeom prst="rect">
            <a:avLst/>
          </a:prstGeom>
          <a:noFill/>
        </p:spPr>
        <p:txBody>
          <a:bodyPr wrap="square" rtlCol="0">
            <a:spAutoFit/>
          </a:bodyPr>
          <a:lstStyle/>
          <a:p>
            <a:r>
              <a:rPr lang="fr-FR" dirty="0" err="1">
                <a:solidFill>
                  <a:schemeClr val="bg1"/>
                </a:solidFill>
              </a:rPr>
              <a:t>Gurci</a:t>
            </a:r>
            <a:r>
              <a:rPr lang="fr-FR" dirty="0">
                <a:solidFill>
                  <a:schemeClr val="bg1"/>
                </a:solidFill>
              </a:rPr>
              <a:t> et al., ACP 2019 (AQMEII-3)</a:t>
            </a:r>
          </a:p>
          <a:p>
            <a:r>
              <a:rPr lang="en-US" sz="1050" dirty="0">
                <a:solidFill>
                  <a:schemeClr val="bg1"/>
                </a:solidFill>
              </a:rPr>
              <a:t>single scattering albedo is calculated using external mixing assumption (EXT).</a:t>
            </a:r>
          </a:p>
          <a:p>
            <a:r>
              <a:rPr lang="en-US" sz="1050" dirty="0">
                <a:solidFill>
                  <a:schemeClr val="bg1"/>
                </a:solidFill>
              </a:rPr>
              <a:t>BC absorption enhancement is the ratio of absorption optical depths of simulation CSBC (core-shell internal mixing) to EXT. The core mass fraction is that calculated in the CSBC simulation</a:t>
            </a:r>
            <a:endParaRPr lang="fr-FR" sz="1050" dirty="0">
              <a:solidFill>
                <a:schemeClr val="bg1"/>
              </a:solidFill>
            </a:endParaRPr>
          </a:p>
        </p:txBody>
      </p:sp>
    </p:spTree>
    <p:extLst>
      <p:ext uri="{BB962C8B-B14F-4D97-AF65-F5344CB8AC3E}">
        <p14:creationId xmlns:p14="http://schemas.microsoft.com/office/powerpoint/2010/main" val="1216612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C3665-8284-403B-9FB9-0114B2CE6ECE}"/>
              </a:ext>
            </a:extLst>
          </p:cNvPr>
          <p:cNvSpPr>
            <a:spLocks noGrp="1"/>
          </p:cNvSpPr>
          <p:nvPr>
            <p:ph type="title"/>
          </p:nvPr>
        </p:nvSpPr>
        <p:spPr/>
        <p:txBody>
          <a:bodyPr/>
          <a:lstStyle/>
          <a:p>
            <a:r>
              <a:rPr lang="fr-FR" dirty="0"/>
              <a:t>Eurodelta-CARB</a:t>
            </a:r>
          </a:p>
        </p:txBody>
      </p:sp>
      <p:sp>
        <p:nvSpPr>
          <p:cNvPr id="3" name="Espace réservé du contenu 2">
            <a:extLst>
              <a:ext uri="{FF2B5EF4-FFF2-40B4-BE49-F238E27FC236}">
                <a16:creationId xmlns:a16="http://schemas.microsoft.com/office/drawing/2014/main" id="{22E28663-C0E8-40B1-8787-82C6D656E7AC}"/>
              </a:ext>
            </a:extLst>
          </p:cNvPr>
          <p:cNvSpPr>
            <a:spLocks noGrp="1"/>
          </p:cNvSpPr>
          <p:nvPr>
            <p:ph idx="1"/>
          </p:nvPr>
        </p:nvSpPr>
        <p:spPr>
          <a:xfrm>
            <a:off x="1123951" y="1737292"/>
            <a:ext cx="4038600" cy="4900599"/>
          </a:xfrm>
        </p:spPr>
        <p:txBody>
          <a:bodyPr>
            <a:normAutofit fontScale="70000" lnSpcReduction="20000"/>
          </a:bodyPr>
          <a:lstStyle/>
          <a:p>
            <a:r>
              <a:rPr lang="fr-FR" dirty="0"/>
              <a:t>Joint TFMM/EMEP – CAMS model </a:t>
            </a:r>
            <a:r>
              <a:rPr lang="fr-FR" dirty="0" err="1"/>
              <a:t>intercomparison</a:t>
            </a:r>
            <a:endParaRPr lang="fr-FR" dirty="0"/>
          </a:p>
          <a:p>
            <a:endParaRPr lang="fr-FR" dirty="0"/>
          </a:p>
          <a:p>
            <a:r>
              <a:rPr lang="fr-FR" dirty="0"/>
              <a:t>Scope: 	</a:t>
            </a:r>
          </a:p>
          <a:p>
            <a:pPr lvl="1"/>
            <a:r>
              <a:rPr lang="fr-FR" dirty="0"/>
              <a:t>EC, SOA, </a:t>
            </a:r>
            <a:r>
              <a:rPr lang="fr-FR" dirty="0" err="1"/>
              <a:t>BaP</a:t>
            </a:r>
            <a:r>
              <a:rPr lang="fr-FR" dirty="0"/>
              <a:t> </a:t>
            </a:r>
            <a:r>
              <a:rPr lang="fr-FR" dirty="0" err="1"/>
              <a:t>modelling</a:t>
            </a:r>
            <a:endParaRPr lang="fr-FR" dirty="0"/>
          </a:p>
          <a:p>
            <a:pPr lvl="1"/>
            <a:r>
              <a:rPr lang="fr-FR" dirty="0" err="1"/>
              <a:t>Tagging</a:t>
            </a:r>
            <a:r>
              <a:rPr lang="fr-FR" dirty="0"/>
              <a:t> (</a:t>
            </a:r>
            <a:r>
              <a:rPr lang="fr-FR" dirty="0" err="1"/>
              <a:t>residential</a:t>
            </a:r>
            <a:r>
              <a:rPr lang="fr-FR" dirty="0"/>
              <a:t>/</a:t>
            </a:r>
            <a:r>
              <a:rPr lang="fr-FR" dirty="0" err="1"/>
              <a:t>traffic</a:t>
            </a:r>
            <a:r>
              <a:rPr lang="fr-FR" dirty="0"/>
              <a:t>)</a:t>
            </a:r>
          </a:p>
          <a:p>
            <a:pPr lvl="1"/>
            <a:r>
              <a:rPr lang="fr-FR" dirty="0"/>
              <a:t>LRTAP </a:t>
            </a:r>
            <a:r>
              <a:rPr lang="fr-FR" dirty="0" err="1"/>
              <a:t>inventory</a:t>
            </a:r>
            <a:r>
              <a:rPr lang="fr-FR" dirty="0"/>
              <a:t>: BC + Condensable</a:t>
            </a:r>
          </a:p>
          <a:p>
            <a:pPr lvl="1"/>
            <a:r>
              <a:rPr lang="fr-FR" dirty="0"/>
              <a:t>BC </a:t>
            </a:r>
            <a:r>
              <a:rPr lang="fr-FR" dirty="0" err="1"/>
              <a:t>field</a:t>
            </a:r>
            <a:r>
              <a:rPr lang="fr-FR" dirty="0"/>
              <a:t> </a:t>
            </a:r>
            <a:r>
              <a:rPr lang="fr-FR" dirty="0" err="1"/>
              <a:t>campaign</a:t>
            </a:r>
            <a:r>
              <a:rPr lang="fr-FR" dirty="0"/>
              <a:t> + </a:t>
            </a:r>
            <a:r>
              <a:rPr lang="fr-FR" dirty="0" err="1"/>
              <a:t>climate</a:t>
            </a:r>
            <a:r>
              <a:rPr lang="fr-FR" dirty="0"/>
              <a:t> impact</a:t>
            </a:r>
          </a:p>
          <a:p>
            <a:endParaRPr lang="fr-FR" dirty="0"/>
          </a:p>
          <a:p>
            <a:r>
              <a:rPr lang="fr-FR" dirty="0"/>
              <a:t>Time line</a:t>
            </a:r>
          </a:p>
          <a:p>
            <a:pPr lvl="1"/>
            <a:r>
              <a:rPr lang="fr-FR" dirty="0"/>
              <a:t>By </a:t>
            </a:r>
            <a:r>
              <a:rPr lang="fr-FR" dirty="0" err="1"/>
              <a:t>Fall</a:t>
            </a:r>
            <a:r>
              <a:rPr lang="fr-FR" dirty="0"/>
              <a:t> 2019 CAMS </a:t>
            </a:r>
            <a:r>
              <a:rPr lang="fr-FR" dirty="0" err="1"/>
              <a:t>will</a:t>
            </a:r>
            <a:r>
              <a:rPr lang="fr-FR" dirty="0"/>
              <a:t> </a:t>
            </a:r>
            <a:r>
              <a:rPr lang="fr-FR" dirty="0" err="1"/>
              <a:t>complete</a:t>
            </a:r>
            <a:r>
              <a:rPr lang="fr-FR" dirty="0"/>
              <a:t> a first inter </a:t>
            </a:r>
            <a:r>
              <a:rPr lang="fr-FR" dirty="0" err="1"/>
              <a:t>comparison</a:t>
            </a:r>
            <a:endParaRPr lang="fr-FR" dirty="0"/>
          </a:p>
          <a:p>
            <a:pPr lvl="1"/>
            <a:r>
              <a:rPr lang="fr-FR" dirty="0" err="1"/>
              <a:t>After</a:t>
            </a:r>
            <a:r>
              <a:rPr lang="fr-FR" dirty="0"/>
              <a:t> </a:t>
            </a:r>
            <a:r>
              <a:rPr lang="fr-FR" dirty="0" err="1"/>
              <a:t>that</a:t>
            </a:r>
            <a:r>
              <a:rPr lang="fr-FR" dirty="0"/>
              <a:t>,</a:t>
            </a:r>
          </a:p>
          <a:p>
            <a:pPr lvl="2"/>
            <a:r>
              <a:rPr lang="fr-FR" dirty="0"/>
              <a:t> TFMM/TFEIP </a:t>
            </a:r>
            <a:r>
              <a:rPr lang="fr-FR" dirty="0" err="1"/>
              <a:t>will</a:t>
            </a:r>
            <a:r>
              <a:rPr lang="fr-FR" dirty="0"/>
              <a:t> </a:t>
            </a:r>
            <a:r>
              <a:rPr lang="fr-FR" dirty="0" err="1"/>
              <a:t>work</a:t>
            </a:r>
            <a:r>
              <a:rPr lang="fr-FR" dirty="0"/>
              <a:t> on BC + Condensable </a:t>
            </a:r>
            <a:r>
              <a:rPr lang="fr-FR" dirty="0" err="1"/>
              <a:t>emissions</a:t>
            </a:r>
            <a:endParaRPr lang="fr-FR" dirty="0"/>
          </a:p>
          <a:p>
            <a:pPr lvl="1"/>
            <a:endParaRPr lang="fr-FR" dirty="0"/>
          </a:p>
        </p:txBody>
      </p:sp>
      <p:sp>
        <p:nvSpPr>
          <p:cNvPr id="4" name="Rectangle 3">
            <a:extLst>
              <a:ext uri="{FF2B5EF4-FFF2-40B4-BE49-F238E27FC236}">
                <a16:creationId xmlns:a16="http://schemas.microsoft.com/office/drawing/2014/main" id="{0AA1B112-6475-431C-8792-E39B96476658}"/>
              </a:ext>
            </a:extLst>
          </p:cNvPr>
          <p:cNvSpPr/>
          <p:nvPr/>
        </p:nvSpPr>
        <p:spPr>
          <a:xfrm>
            <a:off x="7591425" y="2781211"/>
            <a:ext cx="4371975" cy="2031325"/>
          </a:xfrm>
          <a:prstGeom prst="rect">
            <a:avLst/>
          </a:prstGeom>
        </p:spPr>
        <p:txBody>
          <a:bodyPr wrap="square">
            <a:spAutoFit/>
          </a:bodyPr>
          <a:lstStyle/>
          <a:p>
            <a:r>
              <a:rPr lang="fr-FR" dirty="0">
                <a:solidFill>
                  <a:schemeClr val="bg1"/>
                </a:solidFill>
              </a:rPr>
              <a:t>Need </a:t>
            </a:r>
            <a:r>
              <a:rPr lang="fr-FR" dirty="0" err="1">
                <a:solidFill>
                  <a:schemeClr val="bg1"/>
                </a:solidFill>
              </a:rPr>
              <a:t>volunteers</a:t>
            </a:r>
            <a:r>
              <a:rPr lang="fr-FR" dirty="0">
                <a:solidFill>
                  <a:schemeClr val="bg1"/>
                </a:solidFill>
              </a:rPr>
              <a:t> !!</a:t>
            </a:r>
          </a:p>
          <a:p>
            <a:pPr lvl="1"/>
            <a:endParaRPr lang="fr-FR" dirty="0">
              <a:solidFill>
                <a:schemeClr val="bg1"/>
              </a:solidFill>
            </a:endParaRPr>
          </a:p>
          <a:p>
            <a:pPr lvl="1"/>
            <a:r>
              <a:rPr lang="fr-FR" dirty="0" err="1">
                <a:solidFill>
                  <a:schemeClr val="bg1"/>
                </a:solidFill>
              </a:rPr>
              <a:t>Implementing</a:t>
            </a:r>
            <a:r>
              <a:rPr lang="fr-FR" dirty="0">
                <a:solidFill>
                  <a:schemeClr val="bg1"/>
                </a:solidFill>
              </a:rPr>
              <a:t>/running the model</a:t>
            </a:r>
          </a:p>
          <a:p>
            <a:pPr lvl="1"/>
            <a:r>
              <a:rPr lang="fr-FR" dirty="0">
                <a:solidFill>
                  <a:schemeClr val="bg1"/>
                </a:solidFill>
              </a:rPr>
              <a:t>Common input data: Emissions</a:t>
            </a:r>
          </a:p>
          <a:p>
            <a:pPr lvl="1"/>
            <a:r>
              <a:rPr lang="fr-FR" dirty="0" err="1">
                <a:solidFill>
                  <a:schemeClr val="bg1"/>
                </a:solidFill>
              </a:rPr>
              <a:t>Analysis</a:t>
            </a:r>
            <a:r>
              <a:rPr lang="fr-FR" dirty="0">
                <a:solidFill>
                  <a:schemeClr val="bg1"/>
                </a:solidFill>
              </a:rPr>
              <a:t>: </a:t>
            </a:r>
          </a:p>
          <a:p>
            <a:pPr lvl="1"/>
            <a:r>
              <a:rPr lang="fr-FR" dirty="0">
                <a:solidFill>
                  <a:schemeClr val="bg1"/>
                </a:solidFill>
              </a:rPr>
              <a:t>	</a:t>
            </a:r>
            <a:r>
              <a:rPr lang="fr-FR" dirty="0" err="1">
                <a:solidFill>
                  <a:schemeClr val="bg1"/>
                </a:solidFill>
              </a:rPr>
              <a:t>comparison</a:t>
            </a:r>
            <a:r>
              <a:rPr lang="fr-FR" dirty="0">
                <a:solidFill>
                  <a:schemeClr val="bg1"/>
                </a:solidFill>
              </a:rPr>
              <a:t> </a:t>
            </a:r>
            <a:r>
              <a:rPr lang="fr-FR" dirty="0" err="1">
                <a:solidFill>
                  <a:schemeClr val="bg1"/>
                </a:solidFill>
              </a:rPr>
              <a:t>with</a:t>
            </a:r>
            <a:r>
              <a:rPr lang="fr-FR" dirty="0">
                <a:solidFill>
                  <a:schemeClr val="bg1"/>
                </a:solidFill>
              </a:rPr>
              <a:t> </a:t>
            </a:r>
            <a:r>
              <a:rPr lang="fr-FR" dirty="0" err="1">
                <a:solidFill>
                  <a:schemeClr val="bg1"/>
                </a:solidFill>
              </a:rPr>
              <a:t>field</a:t>
            </a:r>
            <a:r>
              <a:rPr lang="fr-FR" dirty="0">
                <a:solidFill>
                  <a:schemeClr val="bg1"/>
                </a:solidFill>
              </a:rPr>
              <a:t> </a:t>
            </a:r>
            <a:r>
              <a:rPr lang="fr-FR" dirty="0" err="1">
                <a:solidFill>
                  <a:schemeClr val="bg1"/>
                </a:solidFill>
              </a:rPr>
              <a:t>campaign</a:t>
            </a:r>
            <a:endParaRPr lang="fr-FR" dirty="0">
              <a:solidFill>
                <a:schemeClr val="bg1"/>
              </a:solidFill>
            </a:endParaRPr>
          </a:p>
          <a:p>
            <a:pPr lvl="1"/>
            <a:r>
              <a:rPr lang="fr-FR" dirty="0">
                <a:solidFill>
                  <a:schemeClr val="bg1"/>
                </a:solidFill>
              </a:rPr>
              <a:t>	</a:t>
            </a:r>
            <a:r>
              <a:rPr lang="fr-FR" dirty="0" err="1">
                <a:solidFill>
                  <a:schemeClr val="bg1"/>
                </a:solidFill>
              </a:rPr>
              <a:t>climate</a:t>
            </a:r>
            <a:r>
              <a:rPr lang="fr-FR" dirty="0">
                <a:solidFill>
                  <a:schemeClr val="bg1"/>
                </a:solidFill>
              </a:rPr>
              <a:t> impact</a:t>
            </a:r>
          </a:p>
        </p:txBody>
      </p:sp>
    </p:spTree>
    <p:extLst>
      <p:ext uri="{BB962C8B-B14F-4D97-AF65-F5344CB8AC3E}">
        <p14:creationId xmlns:p14="http://schemas.microsoft.com/office/powerpoint/2010/main" val="429460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457C87-8BDD-4B53-B14F-1D176BD31880}"/>
              </a:ext>
            </a:extLst>
          </p:cNvPr>
          <p:cNvSpPr>
            <a:spLocks noGrp="1"/>
          </p:cNvSpPr>
          <p:nvPr>
            <p:ph type="title"/>
          </p:nvPr>
        </p:nvSpPr>
        <p:spPr/>
        <p:txBody>
          <a:bodyPr/>
          <a:lstStyle/>
          <a:p>
            <a:r>
              <a:rPr lang="fr-FR" dirty="0"/>
              <a:t>Eurodelta</a:t>
            </a:r>
          </a:p>
        </p:txBody>
      </p:sp>
      <p:sp>
        <p:nvSpPr>
          <p:cNvPr id="4" name="Flèche : droite 3">
            <a:extLst>
              <a:ext uri="{FF2B5EF4-FFF2-40B4-BE49-F238E27FC236}">
                <a16:creationId xmlns:a16="http://schemas.microsoft.com/office/drawing/2014/main" id="{47C70B91-50E1-4F3E-A8F2-8267D260848A}"/>
              </a:ext>
            </a:extLst>
          </p:cNvPr>
          <p:cNvSpPr/>
          <p:nvPr/>
        </p:nvSpPr>
        <p:spPr>
          <a:xfrm>
            <a:off x="217282" y="2318055"/>
            <a:ext cx="11678967" cy="588475"/>
          </a:xfrm>
          <a:prstGeom prst="rightArrow">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1865180-9AEE-4123-9A28-7D3443C16490}"/>
              </a:ext>
            </a:extLst>
          </p:cNvPr>
          <p:cNvSpPr txBox="1"/>
          <p:nvPr/>
        </p:nvSpPr>
        <p:spPr>
          <a:xfrm>
            <a:off x="1459403" y="2111836"/>
            <a:ext cx="646331" cy="369332"/>
          </a:xfrm>
          <a:prstGeom prst="rect">
            <a:avLst/>
          </a:prstGeom>
          <a:noFill/>
        </p:spPr>
        <p:txBody>
          <a:bodyPr wrap="none" rtlCol="0">
            <a:spAutoFit/>
          </a:bodyPr>
          <a:lstStyle/>
          <a:p>
            <a:r>
              <a:rPr lang="fr-FR" dirty="0">
                <a:solidFill>
                  <a:schemeClr val="bg1"/>
                </a:solidFill>
              </a:rPr>
              <a:t>2007</a:t>
            </a:r>
          </a:p>
        </p:txBody>
      </p:sp>
      <p:sp>
        <p:nvSpPr>
          <p:cNvPr id="6" name="ZoneTexte 5">
            <a:extLst>
              <a:ext uri="{FF2B5EF4-FFF2-40B4-BE49-F238E27FC236}">
                <a16:creationId xmlns:a16="http://schemas.microsoft.com/office/drawing/2014/main" id="{50D76EC0-1A8E-4969-B87C-B8DEA0A79D95}"/>
              </a:ext>
            </a:extLst>
          </p:cNvPr>
          <p:cNvSpPr txBox="1"/>
          <p:nvPr/>
        </p:nvSpPr>
        <p:spPr>
          <a:xfrm>
            <a:off x="3593163" y="2111836"/>
            <a:ext cx="646331" cy="369332"/>
          </a:xfrm>
          <a:prstGeom prst="rect">
            <a:avLst/>
          </a:prstGeom>
          <a:noFill/>
        </p:spPr>
        <p:txBody>
          <a:bodyPr wrap="none" rtlCol="0">
            <a:spAutoFit/>
          </a:bodyPr>
          <a:lstStyle/>
          <a:p>
            <a:r>
              <a:rPr lang="fr-FR" dirty="0">
                <a:solidFill>
                  <a:schemeClr val="bg1"/>
                </a:solidFill>
              </a:rPr>
              <a:t>2010</a:t>
            </a:r>
          </a:p>
        </p:txBody>
      </p:sp>
      <p:sp>
        <p:nvSpPr>
          <p:cNvPr id="7" name="ZoneTexte 6">
            <a:extLst>
              <a:ext uri="{FF2B5EF4-FFF2-40B4-BE49-F238E27FC236}">
                <a16:creationId xmlns:a16="http://schemas.microsoft.com/office/drawing/2014/main" id="{429B94CD-6877-4D99-8C1A-3E3B0437C0DB}"/>
              </a:ext>
            </a:extLst>
          </p:cNvPr>
          <p:cNvSpPr txBox="1"/>
          <p:nvPr/>
        </p:nvSpPr>
        <p:spPr>
          <a:xfrm>
            <a:off x="7788738" y="2111836"/>
            <a:ext cx="646331" cy="369332"/>
          </a:xfrm>
          <a:prstGeom prst="rect">
            <a:avLst/>
          </a:prstGeom>
          <a:noFill/>
        </p:spPr>
        <p:txBody>
          <a:bodyPr wrap="none" rtlCol="0">
            <a:spAutoFit/>
          </a:bodyPr>
          <a:lstStyle/>
          <a:p>
            <a:r>
              <a:rPr lang="fr-FR" dirty="0">
                <a:solidFill>
                  <a:schemeClr val="bg1"/>
                </a:solidFill>
              </a:rPr>
              <a:t>2016</a:t>
            </a:r>
          </a:p>
        </p:txBody>
      </p:sp>
      <p:sp>
        <p:nvSpPr>
          <p:cNvPr id="8" name="ZoneTexte 7">
            <a:extLst>
              <a:ext uri="{FF2B5EF4-FFF2-40B4-BE49-F238E27FC236}">
                <a16:creationId xmlns:a16="http://schemas.microsoft.com/office/drawing/2014/main" id="{8BAE196A-0D7F-4F5C-8FAF-A77182180478}"/>
              </a:ext>
            </a:extLst>
          </p:cNvPr>
          <p:cNvSpPr txBox="1"/>
          <p:nvPr/>
        </p:nvSpPr>
        <p:spPr>
          <a:xfrm>
            <a:off x="9872481" y="2111836"/>
            <a:ext cx="646331" cy="369332"/>
          </a:xfrm>
          <a:prstGeom prst="rect">
            <a:avLst/>
          </a:prstGeom>
          <a:noFill/>
        </p:spPr>
        <p:txBody>
          <a:bodyPr wrap="none" rtlCol="0">
            <a:spAutoFit/>
          </a:bodyPr>
          <a:lstStyle/>
          <a:p>
            <a:r>
              <a:rPr lang="fr-FR" dirty="0">
                <a:solidFill>
                  <a:schemeClr val="bg1"/>
                </a:solidFill>
              </a:rPr>
              <a:t>2019</a:t>
            </a:r>
          </a:p>
        </p:txBody>
      </p:sp>
      <p:sp>
        <p:nvSpPr>
          <p:cNvPr id="10" name="Rectangle 9">
            <a:extLst>
              <a:ext uri="{FF2B5EF4-FFF2-40B4-BE49-F238E27FC236}">
                <a16:creationId xmlns:a16="http://schemas.microsoft.com/office/drawing/2014/main" id="{73847114-1582-4327-A1F7-5CEA58ACD6EE}"/>
              </a:ext>
            </a:extLst>
          </p:cNvPr>
          <p:cNvSpPr/>
          <p:nvPr/>
        </p:nvSpPr>
        <p:spPr>
          <a:xfrm>
            <a:off x="582984" y="2878355"/>
            <a:ext cx="2399168" cy="1107996"/>
          </a:xfrm>
          <a:prstGeom prst="rect">
            <a:avLst/>
          </a:prstGeom>
        </p:spPr>
        <p:txBody>
          <a:bodyPr wrap="square">
            <a:spAutoFit/>
          </a:bodyPr>
          <a:lstStyle/>
          <a:p>
            <a:r>
              <a:rPr lang="it-IT" dirty="0">
                <a:solidFill>
                  <a:schemeClr val="bg1"/>
                </a:solidFill>
              </a:rPr>
              <a:t>CityDelta / EuroDelta </a:t>
            </a:r>
          </a:p>
          <a:p>
            <a:pPr marL="171450" indent="-171450">
              <a:buFont typeface="Arial" panose="020B0604020202020204" pitchFamily="34" charset="0"/>
              <a:buChar char="•"/>
            </a:pPr>
            <a:r>
              <a:rPr lang="it-IT" sz="1200" dirty="0">
                <a:solidFill>
                  <a:schemeClr val="bg1"/>
                </a:solidFill>
              </a:rPr>
              <a:t>model intercomparison at local/European scale </a:t>
            </a:r>
          </a:p>
          <a:p>
            <a:pPr marL="171450" indent="-171450">
              <a:buFont typeface="Arial" panose="020B0604020202020204" pitchFamily="34" charset="0"/>
              <a:buChar char="•"/>
            </a:pPr>
            <a:r>
              <a:rPr lang="it-IT" sz="1200" dirty="0">
                <a:solidFill>
                  <a:schemeClr val="bg1"/>
                </a:solidFill>
              </a:rPr>
              <a:t>response to future emission scenarios</a:t>
            </a:r>
          </a:p>
        </p:txBody>
      </p:sp>
      <p:sp>
        <p:nvSpPr>
          <p:cNvPr id="11" name="Rectangle 10">
            <a:extLst>
              <a:ext uri="{FF2B5EF4-FFF2-40B4-BE49-F238E27FC236}">
                <a16:creationId xmlns:a16="http://schemas.microsoft.com/office/drawing/2014/main" id="{6920AD1D-D525-4DC0-A990-BDCB05D8ABBF}"/>
              </a:ext>
            </a:extLst>
          </p:cNvPr>
          <p:cNvSpPr/>
          <p:nvPr/>
        </p:nvSpPr>
        <p:spPr>
          <a:xfrm>
            <a:off x="3041914" y="2878355"/>
            <a:ext cx="1748828" cy="923330"/>
          </a:xfrm>
          <a:prstGeom prst="rect">
            <a:avLst/>
          </a:prstGeom>
        </p:spPr>
        <p:txBody>
          <a:bodyPr wrap="square">
            <a:spAutoFit/>
          </a:bodyPr>
          <a:lstStyle/>
          <a:p>
            <a:r>
              <a:rPr lang="it-IT" dirty="0">
                <a:solidFill>
                  <a:schemeClr val="bg1"/>
                </a:solidFill>
              </a:rPr>
              <a:t>EuroDelta-II </a:t>
            </a:r>
          </a:p>
          <a:p>
            <a:pPr marL="171450" indent="-171450">
              <a:buFont typeface="Arial" panose="020B0604020202020204" pitchFamily="34" charset="0"/>
              <a:buChar char="•"/>
            </a:pPr>
            <a:r>
              <a:rPr lang="en-US" sz="1200" dirty="0">
                <a:solidFill>
                  <a:schemeClr val="bg1"/>
                </a:solidFill>
              </a:rPr>
              <a:t>sensitivity to national/incremental emission reductions</a:t>
            </a:r>
            <a:endParaRPr lang="it-IT" sz="1200" dirty="0">
              <a:solidFill>
                <a:schemeClr val="bg1"/>
              </a:solidFill>
            </a:endParaRPr>
          </a:p>
        </p:txBody>
      </p:sp>
      <p:sp>
        <p:nvSpPr>
          <p:cNvPr id="12" name="Rectangle 11">
            <a:extLst>
              <a:ext uri="{FF2B5EF4-FFF2-40B4-BE49-F238E27FC236}">
                <a16:creationId xmlns:a16="http://schemas.microsoft.com/office/drawing/2014/main" id="{53C18E04-A049-4776-8EC0-132C7AE7A43F}"/>
              </a:ext>
            </a:extLst>
          </p:cNvPr>
          <p:cNvSpPr/>
          <p:nvPr/>
        </p:nvSpPr>
        <p:spPr>
          <a:xfrm>
            <a:off x="7237489" y="2878355"/>
            <a:ext cx="1748828" cy="1200329"/>
          </a:xfrm>
          <a:prstGeom prst="rect">
            <a:avLst/>
          </a:prstGeom>
        </p:spPr>
        <p:txBody>
          <a:bodyPr wrap="square">
            <a:spAutoFit/>
          </a:bodyPr>
          <a:lstStyle/>
          <a:p>
            <a:r>
              <a:rPr lang="it-IT" dirty="0">
                <a:solidFill>
                  <a:schemeClr val="bg1"/>
                </a:solidFill>
              </a:rPr>
              <a:t>EuroDelta-Trends </a:t>
            </a:r>
          </a:p>
          <a:p>
            <a:pPr marL="171450" indent="-171450">
              <a:buFont typeface="Arial" panose="020B0604020202020204" pitchFamily="34" charset="0"/>
              <a:buChar char="•"/>
            </a:pPr>
            <a:r>
              <a:rPr lang="en-US" sz="1200" dirty="0">
                <a:solidFill>
                  <a:schemeClr val="bg1"/>
                </a:solidFill>
              </a:rPr>
              <a:t>1990-2010 Hindcast over Europe</a:t>
            </a:r>
          </a:p>
          <a:p>
            <a:pPr marL="171450" indent="-171450">
              <a:buFont typeface="Arial" panose="020B0604020202020204" pitchFamily="34" charset="0"/>
              <a:buChar char="•"/>
            </a:pPr>
            <a:r>
              <a:rPr lang="en-US" sz="1200" dirty="0">
                <a:solidFill>
                  <a:schemeClr val="bg1"/>
                </a:solidFill>
              </a:rPr>
              <a:t>Policy Effectiveness</a:t>
            </a:r>
            <a:endParaRPr lang="it-IT" sz="1200" dirty="0">
              <a:solidFill>
                <a:schemeClr val="bg1"/>
              </a:solidFill>
            </a:endParaRPr>
          </a:p>
        </p:txBody>
      </p:sp>
      <p:sp>
        <p:nvSpPr>
          <p:cNvPr id="13" name="Rectangle 12">
            <a:extLst>
              <a:ext uri="{FF2B5EF4-FFF2-40B4-BE49-F238E27FC236}">
                <a16:creationId xmlns:a16="http://schemas.microsoft.com/office/drawing/2014/main" id="{08CE98DB-CAB9-4AF6-A3E2-351DEBD524EB}"/>
              </a:ext>
            </a:extLst>
          </p:cNvPr>
          <p:cNvSpPr/>
          <p:nvPr/>
        </p:nvSpPr>
        <p:spPr>
          <a:xfrm>
            <a:off x="9321232" y="2878355"/>
            <a:ext cx="1748828" cy="738664"/>
          </a:xfrm>
          <a:prstGeom prst="rect">
            <a:avLst/>
          </a:prstGeom>
        </p:spPr>
        <p:txBody>
          <a:bodyPr wrap="square">
            <a:spAutoFit/>
          </a:bodyPr>
          <a:lstStyle/>
          <a:p>
            <a:r>
              <a:rPr lang="it-IT" dirty="0">
                <a:solidFill>
                  <a:schemeClr val="bg1"/>
                </a:solidFill>
              </a:rPr>
              <a:t>EuroDelta-Carb</a:t>
            </a:r>
          </a:p>
          <a:p>
            <a:pPr marL="171450" indent="-171450">
              <a:buFont typeface="Arial" panose="020B0604020202020204" pitchFamily="34" charset="0"/>
              <a:buChar char="•"/>
            </a:pPr>
            <a:r>
              <a:rPr lang="en-US" sz="1200" dirty="0">
                <a:solidFill>
                  <a:schemeClr val="bg1"/>
                </a:solidFill>
              </a:rPr>
              <a:t>Black Carbon / Condensable / </a:t>
            </a:r>
            <a:r>
              <a:rPr lang="en-US" sz="1200" dirty="0" err="1">
                <a:solidFill>
                  <a:schemeClr val="bg1"/>
                </a:solidFill>
              </a:rPr>
              <a:t>BaP</a:t>
            </a:r>
            <a:endParaRPr lang="en-US" sz="1200" dirty="0">
              <a:solidFill>
                <a:schemeClr val="bg1"/>
              </a:solidFill>
            </a:endParaRPr>
          </a:p>
        </p:txBody>
      </p:sp>
      <p:sp>
        <p:nvSpPr>
          <p:cNvPr id="14" name="ZoneTexte 13">
            <a:extLst>
              <a:ext uri="{FF2B5EF4-FFF2-40B4-BE49-F238E27FC236}">
                <a16:creationId xmlns:a16="http://schemas.microsoft.com/office/drawing/2014/main" id="{EF3F9046-8C79-4483-BACD-04122974716B}"/>
              </a:ext>
            </a:extLst>
          </p:cNvPr>
          <p:cNvSpPr txBox="1"/>
          <p:nvPr/>
        </p:nvSpPr>
        <p:spPr>
          <a:xfrm>
            <a:off x="5516277" y="2111836"/>
            <a:ext cx="646331" cy="369332"/>
          </a:xfrm>
          <a:prstGeom prst="rect">
            <a:avLst/>
          </a:prstGeom>
          <a:noFill/>
        </p:spPr>
        <p:txBody>
          <a:bodyPr wrap="none" rtlCol="0">
            <a:spAutoFit/>
          </a:bodyPr>
          <a:lstStyle/>
          <a:p>
            <a:r>
              <a:rPr lang="fr-FR" dirty="0">
                <a:solidFill>
                  <a:schemeClr val="bg1"/>
                </a:solidFill>
              </a:rPr>
              <a:t>2014</a:t>
            </a:r>
          </a:p>
        </p:txBody>
      </p:sp>
      <p:sp>
        <p:nvSpPr>
          <p:cNvPr id="15" name="Rectangle 14">
            <a:extLst>
              <a:ext uri="{FF2B5EF4-FFF2-40B4-BE49-F238E27FC236}">
                <a16:creationId xmlns:a16="http://schemas.microsoft.com/office/drawing/2014/main" id="{04D47BAA-0E70-469F-B0C4-63B8EFC5BDC3}"/>
              </a:ext>
            </a:extLst>
          </p:cNvPr>
          <p:cNvSpPr/>
          <p:nvPr/>
        </p:nvSpPr>
        <p:spPr>
          <a:xfrm>
            <a:off x="4965028" y="2878355"/>
            <a:ext cx="1748828" cy="553998"/>
          </a:xfrm>
          <a:prstGeom prst="rect">
            <a:avLst/>
          </a:prstGeom>
        </p:spPr>
        <p:txBody>
          <a:bodyPr wrap="square">
            <a:spAutoFit/>
          </a:bodyPr>
          <a:lstStyle/>
          <a:p>
            <a:r>
              <a:rPr lang="it-IT" dirty="0">
                <a:solidFill>
                  <a:schemeClr val="bg1"/>
                </a:solidFill>
              </a:rPr>
              <a:t>EuroDelta -III</a:t>
            </a:r>
          </a:p>
          <a:p>
            <a:pPr marL="171450" indent="-171450">
              <a:buFont typeface="Arial" panose="020B0604020202020204" pitchFamily="34" charset="0"/>
              <a:buChar char="•"/>
            </a:pPr>
            <a:r>
              <a:rPr lang="en-US" sz="1200" dirty="0">
                <a:solidFill>
                  <a:schemeClr val="bg1"/>
                </a:solidFill>
              </a:rPr>
              <a:t>EMEP Field campaigns</a:t>
            </a:r>
            <a:endParaRPr lang="it-IT" sz="1200" dirty="0">
              <a:solidFill>
                <a:schemeClr val="bg1"/>
              </a:solidFill>
            </a:endParaRPr>
          </a:p>
        </p:txBody>
      </p:sp>
    </p:spTree>
    <p:extLst>
      <p:ext uri="{BB962C8B-B14F-4D97-AF65-F5344CB8AC3E}">
        <p14:creationId xmlns:p14="http://schemas.microsoft.com/office/powerpoint/2010/main" val="38085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C448E0-1E8D-4290-85BE-08B9EB0F4E8D}"/>
              </a:ext>
            </a:extLst>
          </p:cNvPr>
          <p:cNvSpPr>
            <a:spLocks noGrp="1"/>
          </p:cNvSpPr>
          <p:nvPr>
            <p:ph type="title"/>
          </p:nvPr>
        </p:nvSpPr>
        <p:spPr/>
        <p:txBody>
          <a:bodyPr/>
          <a:lstStyle/>
          <a:p>
            <a:r>
              <a:rPr lang="fr-FR" dirty="0"/>
              <a:t>Eurodelta-</a:t>
            </a:r>
            <a:r>
              <a:rPr lang="fr-FR" dirty="0" err="1"/>
              <a:t>Carb</a:t>
            </a:r>
            <a:endParaRPr lang="fr-FR" dirty="0"/>
          </a:p>
        </p:txBody>
      </p:sp>
      <p:sp>
        <p:nvSpPr>
          <p:cNvPr id="3" name="Espace réservé du contenu 2">
            <a:extLst>
              <a:ext uri="{FF2B5EF4-FFF2-40B4-BE49-F238E27FC236}">
                <a16:creationId xmlns:a16="http://schemas.microsoft.com/office/drawing/2014/main" id="{E33B41AB-F6B5-4ACB-825C-CBF7500282E0}"/>
              </a:ext>
            </a:extLst>
          </p:cNvPr>
          <p:cNvSpPr>
            <a:spLocks noGrp="1"/>
          </p:cNvSpPr>
          <p:nvPr>
            <p:ph idx="1"/>
          </p:nvPr>
        </p:nvSpPr>
        <p:spPr/>
        <p:txBody>
          <a:bodyPr>
            <a:normAutofit/>
          </a:bodyPr>
          <a:lstStyle/>
          <a:p>
            <a:r>
              <a:rPr lang="fr-FR" sz="2000" dirty="0"/>
              <a:t>Main motivation: </a:t>
            </a:r>
            <a:r>
              <a:rPr lang="fr-FR" sz="2000" dirty="0" err="1"/>
              <a:t>improve</a:t>
            </a:r>
            <a:r>
              <a:rPr lang="fr-FR" sz="2000" dirty="0"/>
              <a:t> the </a:t>
            </a:r>
            <a:r>
              <a:rPr lang="fr-FR" sz="2000" dirty="0" err="1"/>
              <a:t>modelling</a:t>
            </a:r>
            <a:r>
              <a:rPr lang="fr-FR" sz="2000" dirty="0"/>
              <a:t> of </a:t>
            </a:r>
          </a:p>
          <a:p>
            <a:pPr lvl="1"/>
            <a:r>
              <a:rPr lang="fr-FR" sz="1800" dirty="0" err="1"/>
              <a:t>Tagged</a:t>
            </a:r>
            <a:r>
              <a:rPr lang="fr-FR" sz="1800" dirty="0"/>
              <a:t> </a:t>
            </a:r>
            <a:r>
              <a:rPr lang="fr-FR" sz="1800" dirty="0" err="1"/>
              <a:t>Elemental</a:t>
            </a:r>
            <a:r>
              <a:rPr lang="fr-FR" sz="1800" dirty="0"/>
              <a:t> Carbon (coll. CAMS)</a:t>
            </a:r>
          </a:p>
          <a:p>
            <a:pPr lvl="1"/>
            <a:r>
              <a:rPr lang="fr-FR" sz="1800" dirty="0"/>
              <a:t>SOA (Condensables)</a:t>
            </a:r>
          </a:p>
          <a:p>
            <a:pPr lvl="1"/>
            <a:r>
              <a:rPr lang="fr-FR" sz="1800" dirty="0" err="1"/>
              <a:t>BaP</a:t>
            </a:r>
            <a:endParaRPr lang="fr-FR" sz="1800" dirty="0"/>
          </a:p>
          <a:p>
            <a:pPr lvl="1"/>
            <a:r>
              <a:rPr lang="fr-FR" sz="1800" dirty="0" err="1"/>
              <a:t>Tracers</a:t>
            </a:r>
            <a:r>
              <a:rPr lang="fr-FR" sz="1800" dirty="0"/>
              <a:t> (</a:t>
            </a:r>
            <a:r>
              <a:rPr lang="fr-FR" sz="1800" dirty="0" err="1"/>
              <a:t>Levo</a:t>
            </a:r>
            <a:r>
              <a:rPr lang="fr-FR" sz="1800" dirty="0"/>
              <a:t>)</a:t>
            </a:r>
          </a:p>
          <a:p>
            <a:pPr lvl="1"/>
            <a:endParaRPr lang="fr-FR" sz="1800" dirty="0"/>
          </a:p>
          <a:p>
            <a:r>
              <a:rPr lang="fr-FR" sz="2000" dirty="0" err="1"/>
              <a:t>Take</a:t>
            </a:r>
            <a:r>
              <a:rPr lang="fr-FR" sz="2000" dirty="0"/>
              <a:t> stock of </a:t>
            </a:r>
          </a:p>
          <a:p>
            <a:pPr lvl="1"/>
            <a:r>
              <a:rPr lang="fr-FR" sz="1800" dirty="0"/>
              <a:t>new </a:t>
            </a:r>
            <a:r>
              <a:rPr lang="fr-FR" sz="1800" dirty="0" err="1"/>
              <a:t>developments</a:t>
            </a:r>
            <a:r>
              <a:rPr lang="fr-FR" sz="1800" dirty="0"/>
              <a:t> in </a:t>
            </a:r>
            <a:r>
              <a:rPr lang="fr-FR" sz="1800" dirty="0" err="1"/>
              <a:t>emission</a:t>
            </a:r>
            <a:r>
              <a:rPr lang="fr-FR" sz="1800" dirty="0"/>
              <a:t> inventories (BC, condensables)</a:t>
            </a:r>
          </a:p>
          <a:p>
            <a:pPr lvl="1"/>
            <a:r>
              <a:rPr lang="fr-FR" sz="1800" dirty="0"/>
              <a:t>Winter 2018 </a:t>
            </a:r>
            <a:r>
              <a:rPr lang="fr-FR" sz="1800" dirty="0" err="1"/>
              <a:t>field</a:t>
            </a:r>
            <a:r>
              <a:rPr lang="fr-FR" sz="1800" dirty="0"/>
              <a:t> </a:t>
            </a:r>
            <a:r>
              <a:rPr lang="fr-FR" sz="1800" dirty="0" err="1"/>
              <a:t>campaign</a:t>
            </a:r>
            <a:endParaRPr lang="fr-FR" sz="1800" dirty="0"/>
          </a:p>
          <a:p>
            <a:endParaRPr lang="fr-FR" sz="2000" dirty="0"/>
          </a:p>
          <a:p>
            <a:endParaRPr lang="fr-FR" sz="2000" dirty="0"/>
          </a:p>
        </p:txBody>
      </p:sp>
    </p:spTree>
    <p:extLst>
      <p:ext uri="{BB962C8B-B14F-4D97-AF65-F5344CB8AC3E}">
        <p14:creationId xmlns:p14="http://schemas.microsoft.com/office/powerpoint/2010/main" val="56351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892FC5-793A-4659-8407-51DE4E248A48}"/>
              </a:ext>
            </a:extLst>
          </p:cNvPr>
          <p:cNvSpPr>
            <a:spLocks noGrp="1"/>
          </p:cNvSpPr>
          <p:nvPr>
            <p:ph type="title"/>
          </p:nvPr>
        </p:nvSpPr>
        <p:spPr/>
        <p:txBody>
          <a:bodyPr/>
          <a:lstStyle/>
          <a:p>
            <a:r>
              <a:rPr lang="fr-FR" dirty="0"/>
              <a:t>Winter 2018 </a:t>
            </a:r>
            <a:r>
              <a:rPr lang="fr-FR" dirty="0" err="1"/>
              <a:t>campaign</a:t>
            </a:r>
            <a:r>
              <a:rPr lang="fr-FR" dirty="0"/>
              <a:t> EMEP/ACTRIS/COLOSSAL</a:t>
            </a:r>
          </a:p>
        </p:txBody>
      </p:sp>
      <p:sp>
        <p:nvSpPr>
          <p:cNvPr id="3" name="Espace réservé du contenu 2">
            <a:extLst>
              <a:ext uri="{FF2B5EF4-FFF2-40B4-BE49-F238E27FC236}">
                <a16:creationId xmlns:a16="http://schemas.microsoft.com/office/drawing/2014/main" id="{344EB6D0-01DC-4D0E-B72C-E963913A6322}"/>
              </a:ext>
            </a:extLst>
          </p:cNvPr>
          <p:cNvSpPr>
            <a:spLocks noGrp="1"/>
          </p:cNvSpPr>
          <p:nvPr>
            <p:ph idx="1"/>
          </p:nvPr>
        </p:nvSpPr>
        <p:spPr>
          <a:xfrm>
            <a:off x="2231136" y="2217127"/>
            <a:ext cx="5735914" cy="3367196"/>
          </a:xfrm>
        </p:spPr>
        <p:txBody>
          <a:bodyPr>
            <a:normAutofit/>
          </a:bodyPr>
          <a:lstStyle/>
          <a:p>
            <a:r>
              <a:rPr lang="en-US" sz="2000" dirty="0"/>
              <a:t>Scope: </a:t>
            </a:r>
          </a:p>
          <a:p>
            <a:pPr lvl="1"/>
            <a:r>
              <a:rPr lang="en-US" sz="1600" dirty="0"/>
              <a:t>Black Carbon</a:t>
            </a:r>
          </a:p>
          <a:p>
            <a:pPr lvl="1"/>
            <a:r>
              <a:rPr lang="en-US" sz="1600" dirty="0"/>
              <a:t>Separating EBC into </a:t>
            </a:r>
            <a:r>
              <a:rPr lang="en-US" sz="1600" dirty="0" err="1"/>
              <a:t>EBCbb</a:t>
            </a:r>
            <a:r>
              <a:rPr lang="en-US" sz="1600" dirty="0"/>
              <a:t> and </a:t>
            </a:r>
            <a:r>
              <a:rPr lang="en-US" sz="1600" dirty="0" err="1"/>
              <a:t>EBCff</a:t>
            </a:r>
            <a:endParaRPr lang="en-US" sz="1600" dirty="0"/>
          </a:p>
          <a:p>
            <a:pPr lvl="1"/>
            <a:r>
              <a:rPr lang="en-US" sz="1600" dirty="0" err="1"/>
              <a:t>Levoglucosan</a:t>
            </a:r>
            <a:r>
              <a:rPr lang="en-US" sz="1600" dirty="0"/>
              <a:t>, </a:t>
            </a:r>
            <a:r>
              <a:rPr lang="en-US" sz="1600" dirty="0" err="1"/>
              <a:t>BaP</a:t>
            </a:r>
            <a:endParaRPr lang="en-US" sz="1600" dirty="0"/>
          </a:p>
          <a:p>
            <a:endParaRPr lang="en-US" sz="2000" u="sng" dirty="0"/>
          </a:p>
          <a:p>
            <a:r>
              <a:rPr lang="en-US" sz="2000" dirty="0"/>
              <a:t>Highlights: </a:t>
            </a:r>
          </a:p>
          <a:p>
            <a:pPr lvl="1"/>
            <a:r>
              <a:rPr lang="en-US" sz="1600" dirty="0"/>
              <a:t>Wide European coverage</a:t>
            </a:r>
          </a:p>
          <a:p>
            <a:pPr lvl="1"/>
            <a:r>
              <a:rPr lang="en-US" sz="1600" dirty="0"/>
              <a:t>Include EMEP + urban sites</a:t>
            </a:r>
          </a:p>
          <a:p>
            <a:endParaRPr lang="en-US" sz="2000" dirty="0"/>
          </a:p>
        </p:txBody>
      </p:sp>
      <p:pic>
        <p:nvPicPr>
          <p:cNvPr id="4" name="Picture 2" descr="https://www.nilu.no/projects/ccc/tfmm/sites.png">
            <a:extLst>
              <a:ext uri="{FF2B5EF4-FFF2-40B4-BE49-F238E27FC236}">
                <a16:creationId xmlns:a16="http://schemas.microsoft.com/office/drawing/2014/main" id="{76AD9591-72EC-43F2-BD13-9E792BD10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4978" y="2302174"/>
            <a:ext cx="3367195" cy="336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31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879A38-B8B9-458F-8145-A38098690C3C}"/>
              </a:ext>
            </a:extLst>
          </p:cNvPr>
          <p:cNvSpPr>
            <a:spLocks noGrp="1"/>
          </p:cNvSpPr>
          <p:nvPr>
            <p:ph type="title"/>
          </p:nvPr>
        </p:nvSpPr>
        <p:spPr/>
        <p:txBody>
          <a:bodyPr/>
          <a:lstStyle/>
          <a:p>
            <a:r>
              <a:rPr lang="fr-FR" dirty="0"/>
              <a:t>Black Carbon</a:t>
            </a:r>
          </a:p>
        </p:txBody>
      </p:sp>
      <p:sp>
        <p:nvSpPr>
          <p:cNvPr id="3" name="Espace réservé du contenu 2">
            <a:extLst>
              <a:ext uri="{FF2B5EF4-FFF2-40B4-BE49-F238E27FC236}">
                <a16:creationId xmlns:a16="http://schemas.microsoft.com/office/drawing/2014/main" id="{460A2DA2-8EB9-406D-AC00-1085D01A5166}"/>
              </a:ext>
            </a:extLst>
          </p:cNvPr>
          <p:cNvSpPr>
            <a:spLocks noGrp="1"/>
          </p:cNvSpPr>
          <p:nvPr>
            <p:ph idx="1"/>
          </p:nvPr>
        </p:nvSpPr>
        <p:spPr>
          <a:xfrm>
            <a:off x="456657" y="1900255"/>
            <a:ext cx="4812460" cy="4063007"/>
          </a:xfrm>
        </p:spPr>
        <p:txBody>
          <a:bodyPr>
            <a:normAutofit/>
          </a:bodyPr>
          <a:lstStyle/>
          <a:p>
            <a:r>
              <a:rPr lang="fr-FR" sz="2000" dirty="0"/>
              <a:t>LRTAP Black Carbon </a:t>
            </a:r>
            <a:r>
              <a:rPr lang="fr-FR" sz="2000" dirty="0" err="1"/>
              <a:t>inventory</a:t>
            </a:r>
            <a:endParaRPr lang="fr-FR" sz="2000" dirty="0"/>
          </a:p>
          <a:p>
            <a:pPr lvl="1"/>
            <a:r>
              <a:rPr lang="fr-FR" sz="1800" dirty="0"/>
              <a:t>In 2017, 31 out of 37 countries </a:t>
            </a:r>
            <a:r>
              <a:rPr lang="fr-FR" sz="1800" dirty="0" err="1"/>
              <a:t>submitted</a:t>
            </a:r>
            <a:r>
              <a:rPr lang="fr-FR" sz="1800" dirty="0"/>
              <a:t> BC </a:t>
            </a:r>
            <a:r>
              <a:rPr lang="fr-FR" sz="1800" dirty="0" err="1"/>
              <a:t>emission</a:t>
            </a:r>
            <a:r>
              <a:rPr lang="fr-FR" sz="1800" dirty="0"/>
              <a:t> over 2000-2016 </a:t>
            </a:r>
            <a:r>
              <a:rPr lang="fr-FR" sz="1800" dirty="0" err="1"/>
              <a:t>period</a:t>
            </a:r>
            <a:r>
              <a:rPr lang="fr-FR" sz="1800" dirty="0"/>
              <a:t> </a:t>
            </a:r>
          </a:p>
          <a:p>
            <a:pPr lvl="1"/>
            <a:endParaRPr lang="fr-FR" sz="1800" dirty="0"/>
          </a:p>
          <a:p>
            <a:pPr lvl="1"/>
            <a:r>
              <a:rPr lang="fr-FR" sz="1800" dirty="0"/>
              <a:t>BUT:  </a:t>
            </a:r>
          </a:p>
          <a:p>
            <a:pPr lvl="2"/>
            <a:r>
              <a:rPr lang="fr-FR" sz="1800" dirty="0"/>
              <a:t>« </a:t>
            </a:r>
            <a:r>
              <a:rPr lang="en-US" sz="1800" dirty="0"/>
              <a:t>Although gridded BC data is requested by the modelers, the quality of the reported data is still not sufficient across most of the countries, therefore CEIP cannot provide these data.” EMEP Status Report, 2017</a:t>
            </a:r>
          </a:p>
        </p:txBody>
      </p:sp>
      <p:sp>
        <p:nvSpPr>
          <p:cNvPr id="5" name="ZoneTexte 4">
            <a:extLst>
              <a:ext uri="{FF2B5EF4-FFF2-40B4-BE49-F238E27FC236}">
                <a16:creationId xmlns:a16="http://schemas.microsoft.com/office/drawing/2014/main" id="{5E682744-39E4-44DC-BF52-CAD0941062B5}"/>
              </a:ext>
            </a:extLst>
          </p:cNvPr>
          <p:cNvSpPr txBox="1"/>
          <p:nvPr/>
        </p:nvSpPr>
        <p:spPr>
          <a:xfrm>
            <a:off x="9272809" y="5655485"/>
            <a:ext cx="2462534" cy="307777"/>
          </a:xfrm>
          <a:prstGeom prst="rect">
            <a:avLst/>
          </a:prstGeom>
          <a:noFill/>
        </p:spPr>
        <p:txBody>
          <a:bodyPr wrap="none" rtlCol="0">
            <a:spAutoFit/>
          </a:bodyPr>
          <a:lstStyle/>
          <a:p>
            <a:r>
              <a:rPr lang="fr-FR" sz="1400" dirty="0">
                <a:solidFill>
                  <a:schemeClr val="bg1"/>
                </a:solidFill>
              </a:rPr>
              <a:t>CEIP, 2018 EMEP </a:t>
            </a:r>
            <a:r>
              <a:rPr lang="fr-FR" sz="1400" dirty="0" err="1">
                <a:solidFill>
                  <a:schemeClr val="bg1"/>
                </a:solidFill>
              </a:rPr>
              <a:t>Steering</a:t>
            </a:r>
            <a:r>
              <a:rPr lang="fr-FR" sz="1400" dirty="0">
                <a:solidFill>
                  <a:schemeClr val="bg1"/>
                </a:solidFill>
              </a:rPr>
              <a:t> Body</a:t>
            </a:r>
          </a:p>
        </p:txBody>
      </p:sp>
      <p:pic>
        <p:nvPicPr>
          <p:cNvPr id="6" name="Image 5">
            <a:extLst>
              <a:ext uri="{FF2B5EF4-FFF2-40B4-BE49-F238E27FC236}">
                <a16:creationId xmlns:a16="http://schemas.microsoft.com/office/drawing/2014/main" id="{752CBAA1-6C41-4A53-8BA4-ACE40E92303A}"/>
              </a:ext>
            </a:extLst>
          </p:cNvPr>
          <p:cNvPicPr>
            <a:picLocks noChangeAspect="1"/>
          </p:cNvPicPr>
          <p:nvPr/>
        </p:nvPicPr>
        <p:blipFill rotWithShape="1">
          <a:blip r:embed="rId2"/>
          <a:srcRect l="26172" t="27709" r="30235" b="21528"/>
          <a:stretch/>
        </p:blipFill>
        <p:spPr>
          <a:xfrm>
            <a:off x="6420392" y="1900255"/>
            <a:ext cx="5314951" cy="3481370"/>
          </a:xfrm>
          <a:prstGeom prst="rect">
            <a:avLst/>
          </a:prstGeom>
        </p:spPr>
      </p:pic>
    </p:spTree>
    <p:extLst>
      <p:ext uri="{BB962C8B-B14F-4D97-AF65-F5344CB8AC3E}">
        <p14:creationId xmlns:p14="http://schemas.microsoft.com/office/powerpoint/2010/main" val="13322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6F1E5B-ECC7-4B67-A605-05BB5C1970AD}"/>
              </a:ext>
            </a:extLst>
          </p:cNvPr>
          <p:cNvSpPr>
            <a:spLocks noGrp="1"/>
          </p:cNvSpPr>
          <p:nvPr>
            <p:ph type="title"/>
          </p:nvPr>
        </p:nvSpPr>
        <p:spPr/>
        <p:txBody>
          <a:bodyPr/>
          <a:lstStyle/>
          <a:p>
            <a:r>
              <a:rPr lang="fr-FR" dirty="0" err="1"/>
              <a:t>Tagged</a:t>
            </a:r>
            <a:r>
              <a:rPr lang="fr-FR" dirty="0"/>
              <a:t> EC: CAMS</a:t>
            </a:r>
          </a:p>
        </p:txBody>
      </p:sp>
      <p:sp>
        <p:nvSpPr>
          <p:cNvPr id="3" name="Espace réservé du contenu 2">
            <a:extLst>
              <a:ext uri="{FF2B5EF4-FFF2-40B4-BE49-F238E27FC236}">
                <a16:creationId xmlns:a16="http://schemas.microsoft.com/office/drawing/2014/main" id="{A305F2FF-C22F-45F4-81FF-B00E08DA3067}"/>
              </a:ext>
            </a:extLst>
          </p:cNvPr>
          <p:cNvSpPr>
            <a:spLocks noGrp="1"/>
          </p:cNvSpPr>
          <p:nvPr>
            <p:ph idx="1"/>
          </p:nvPr>
        </p:nvSpPr>
        <p:spPr>
          <a:xfrm>
            <a:off x="171450" y="1737292"/>
            <a:ext cx="7886700" cy="4987358"/>
          </a:xfrm>
        </p:spPr>
        <p:txBody>
          <a:bodyPr>
            <a:normAutofit/>
          </a:bodyPr>
          <a:lstStyle/>
          <a:p>
            <a:r>
              <a:rPr lang="fr-FR" sz="2000" dirty="0"/>
              <a:t>CAMS_50 (</a:t>
            </a:r>
            <a:r>
              <a:rPr lang="fr-FR" sz="2000" dirty="0" err="1"/>
              <a:t>Regional</a:t>
            </a:r>
            <a:r>
              <a:rPr lang="fr-FR" sz="2000" dirty="0"/>
              <a:t> </a:t>
            </a:r>
            <a:r>
              <a:rPr lang="fr-FR" sz="2000" dirty="0" err="1"/>
              <a:t>Forecast</a:t>
            </a:r>
            <a:r>
              <a:rPr lang="fr-FR" sz="2000" dirty="0"/>
              <a:t> Production) </a:t>
            </a:r>
            <a:r>
              <a:rPr lang="fr-FR" sz="2000" dirty="0" err="1"/>
              <a:t>will</a:t>
            </a:r>
            <a:r>
              <a:rPr lang="fr-FR" sz="2000" dirty="0"/>
              <a:t> </a:t>
            </a:r>
            <a:r>
              <a:rPr lang="fr-FR" sz="2000" dirty="0" err="1"/>
              <a:t>implement</a:t>
            </a:r>
            <a:r>
              <a:rPr lang="fr-FR" sz="2000" dirty="0"/>
              <a:t> </a:t>
            </a:r>
            <a:r>
              <a:rPr lang="fr-FR" sz="2000" dirty="0" err="1"/>
              <a:t>tagged</a:t>
            </a:r>
            <a:r>
              <a:rPr lang="fr-FR" sz="2000" dirty="0"/>
              <a:t> EC in </a:t>
            </a:r>
            <a:r>
              <a:rPr lang="fr-FR" sz="2000" dirty="0" err="1"/>
              <a:t>Fall</a:t>
            </a:r>
            <a:r>
              <a:rPr lang="fr-FR" sz="2000" dirty="0"/>
              <a:t> 2019.</a:t>
            </a:r>
          </a:p>
          <a:p>
            <a:r>
              <a:rPr lang="fr-FR" sz="2000" dirty="0" err="1"/>
              <a:t>Participating</a:t>
            </a:r>
            <a:r>
              <a:rPr lang="fr-FR" sz="2000" dirty="0"/>
              <a:t> </a:t>
            </a:r>
            <a:r>
              <a:rPr lang="fr-FR" sz="2000" dirty="0" err="1"/>
              <a:t>RCTMs</a:t>
            </a:r>
            <a:r>
              <a:rPr lang="fr-FR" sz="2000" dirty="0"/>
              <a:t>: </a:t>
            </a:r>
          </a:p>
          <a:p>
            <a:pPr lvl="1"/>
            <a:r>
              <a:rPr lang="fr-FR" sz="1800" dirty="0"/>
              <a:t>Chimere, EMEP, </a:t>
            </a:r>
            <a:r>
              <a:rPr lang="fr-FR" sz="1800" dirty="0" err="1"/>
              <a:t>Eurad</a:t>
            </a:r>
            <a:r>
              <a:rPr lang="fr-FR" sz="1800" dirty="0"/>
              <a:t>-IM, Lotos-Euros, MATCH, MOCAGE, SILAM, DEHM, GEM-AQ, MINNI, MONARCH</a:t>
            </a:r>
          </a:p>
          <a:p>
            <a:r>
              <a:rPr lang="fr-FR" sz="2000" dirty="0"/>
              <a:t>Emission inventories</a:t>
            </a:r>
          </a:p>
          <a:p>
            <a:pPr lvl="1"/>
            <a:r>
              <a:rPr lang="fr-FR" sz="1800" dirty="0" err="1"/>
              <a:t>Level</a:t>
            </a:r>
            <a:r>
              <a:rPr lang="fr-FR" sz="1800" dirty="0"/>
              <a:t> of  </a:t>
            </a:r>
            <a:r>
              <a:rPr lang="fr-FR" sz="1800" dirty="0" err="1"/>
              <a:t>Tagging</a:t>
            </a:r>
            <a:r>
              <a:rPr lang="fr-FR" sz="1800" dirty="0"/>
              <a:t> (</a:t>
            </a:r>
            <a:r>
              <a:rPr lang="fr-FR" sz="1800" dirty="0" err="1"/>
              <a:t>tbd</a:t>
            </a:r>
            <a:r>
              <a:rPr lang="fr-FR" sz="1800" dirty="0"/>
              <a:t>)</a:t>
            </a:r>
          </a:p>
          <a:p>
            <a:pPr lvl="2"/>
            <a:r>
              <a:rPr lang="fr-FR" sz="1800" dirty="0" err="1"/>
              <a:t>Fossil</a:t>
            </a:r>
            <a:r>
              <a:rPr lang="fr-FR" sz="1800" dirty="0"/>
              <a:t> fuel / Wood </a:t>
            </a:r>
            <a:r>
              <a:rPr lang="fr-FR" sz="1800" dirty="0" err="1"/>
              <a:t>burning</a:t>
            </a:r>
            <a:r>
              <a:rPr lang="fr-FR" sz="1800" dirty="0"/>
              <a:t> versus Traffic / </a:t>
            </a:r>
            <a:r>
              <a:rPr lang="fr-FR" sz="1800" dirty="0" err="1"/>
              <a:t>Residential</a:t>
            </a:r>
            <a:endParaRPr lang="fr-FR" sz="1800" dirty="0"/>
          </a:p>
          <a:p>
            <a:pPr lvl="1"/>
            <a:r>
              <a:rPr lang="fr-FR" sz="1800" dirty="0"/>
              <a:t>Reference (</a:t>
            </a:r>
            <a:r>
              <a:rPr lang="fr-FR" sz="1800" dirty="0" err="1"/>
              <a:t>tbd</a:t>
            </a:r>
            <a:r>
              <a:rPr lang="fr-FR" sz="1800" dirty="0"/>
              <a:t>)</a:t>
            </a:r>
          </a:p>
          <a:p>
            <a:pPr lvl="2"/>
            <a:r>
              <a:rPr lang="fr-FR" sz="1800" dirty="0"/>
              <a:t>CAMS-REG-AP (</a:t>
            </a:r>
            <a:r>
              <a:rPr lang="fr-FR" sz="1800" dirty="0" err="1"/>
              <a:t>based</a:t>
            </a:r>
            <a:r>
              <a:rPr lang="fr-FR" sz="1800" dirty="0"/>
              <a:t> on EMEP: no </a:t>
            </a:r>
            <a:r>
              <a:rPr lang="fr-FR" sz="1800" dirty="0" err="1"/>
              <a:t>consistency</a:t>
            </a:r>
            <a:r>
              <a:rPr lang="fr-FR" sz="1800" dirty="0"/>
              <a:t> in Condensables)</a:t>
            </a:r>
          </a:p>
          <a:p>
            <a:pPr lvl="2"/>
            <a:r>
              <a:rPr lang="fr-FR" sz="1800" dirty="0"/>
              <a:t>CAMS-REF2 (« science </a:t>
            </a:r>
            <a:r>
              <a:rPr lang="fr-FR" sz="1800" dirty="0" err="1"/>
              <a:t>based</a:t>
            </a:r>
            <a:r>
              <a:rPr lang="fr-FR" sz="1800" dirty="0"/>
              <a:t> ») </a:t>
            </a:r>
          </a:p>
          <a:p>
            <a:r>
              <a:rPr lang="fr-FR" sz="2000" dirty="0"/>
              <a:t>Tests to </a:t>
            </a:r>
            <a:r>
              <a:rPr lang="fr-FR" sz="2000" dirty="0" err="1"/>
              <a:t>be</a:t>
            </a:r>
            <a:r>
              <a:rPr lang="fr-FR" sz="2000" dirty="0"/>
              <a:t> </a:t>
            </a:r>
            <a:r>
              <a:rPr lang="fr-FR" sz="2000" dirty="0" err="1"/>
              <a:t>performed</a:t>
            </a:r>
            <a:r>
              <a:rPr lang="fr-FR" sz="2000" dirty="0"/>
              <a:t> in the </a:t>
            </a:r>
            <a:r>
              <a:rPr lang="fr-FR" sz="2000" dirty="0" err="1"/>
              <a:t>summer</a:t>
            </a:r>
            <a:r>
              <a:rPr lang="fr-FR" sz="2000" dirty="0"/>
              <a:t> 2019, </a:t>
            </a:r>
            <a:r>
              <a:rPr lang="fr-FR" sz="2000" dirty="0" err="1"/>
              <a:t>likely</a:t>
            </a:r>
            <a:r>
              <a:rPr lang="fr-FR" sz="2000" dirty="0"/>
              <a:t> </a:t>
            </a:r>
            <a:r>
              <a:rPr lang="fr-FR" sz="2000" dirty="0" err="1"/>
              <a:t>target</a:t>
            </a:r>
            <a:r>
              <a:rPr lang="fr-FR" sz="2000" dirty="0"/>
              <a:t>: </a:t>
            </a:r>
            <a:r>
              <a:rPr lang="fr-FR" sz="2000" dirty="0" err="1"/>
              <a:t>winter</a:t>
            </a:r>
            <a:r>
              <a:rPr lang="fr-FR" sz="2000" dirty="0"/>
              <a:t> 2017/2018 (</a:t>
            </a:r>
            <a:r>
              <a:rPr lang="fr-FR" sz="2000" dirty="0" err="1"/>
              <a:t>field</a:t>
            </a:r>
            <a:r>
              <a:rPr lang="fr-FR" sz="2000" dirty="0"/>
              <a:t> </a:t>
            </a:r>
            <a:r>
              <a:rPr lang="fr-FR" sz="2000" dirty="0" err="1"/>
              <a:t>campaign</a:t>
            </a:r>
            <a:r>
              <a:rPr lang="fr-FR" sz="2000" dirty="0"/>
              <a:t>)</a:t>
            </a:r>
          </a:p>
          <a:p>
            <a:endParaRPr lang="fr-FR" sz="2000" dirty="0"/>
          </a:p>
        </p:txBody>
      </p:sp>
      <p:pic>
        <p:nvPicPr>
          <p:cNvPr id="5" name="Image 4">
            <a:extLst>
              <a:ext uri="{FF2B5EF4-FFF2-40B4-BE49-F238E27FC236}">
                <a16:creationId xmlns:a16="http://schemas.microsoft.com/office/drawing/2014/main" id="{1494032D-4A82-42C9-8B27-72DAB84CFF67}"/>
              </a:ext>
            </a:extLst>
          </p:cNvPr>
          <p:cNvPicPr>
            <a:picLocks noChangeAspect="1"/>
          </p:cNvPicPr>
          <p:nvPr/>
        </p:nvPicPr>
        <p:blipFill rotWithShape="1">
          <a:blip r:embed="rId2"/>
          <a:srcRect l="1250" t="20833" r="68281" b="49444"/>
          <a:stretch/>
        </p:blipFill>
        <p:spPr>
          <a:xfrm>
            <a:off x="8305800" y="2814636"/>
            <a:ext cx="3714750" cy="2038351"/>
          </a:xfrm>
          <a:prstGeom prst="rect">
            <a:avLst/>
          </a:prstGeom>
        </p:spPr>
      </p:pic>
      <p:sp>
        <p:nvSpPr>
          <p:cNvPr id="6" name="Rectangle 5">
            <a:extLst>
              <a:ext uri="{FF2B5EF4-FFF2-40B4-BE49-F238E27FC236}">
                <a16:creationId xmlns:a16="http://schemas.microsoft.com/office/drawing/2014/main" id="{E8B8B7FD-D7B5-4F22-8898-FA3384014690}"/>
              </a:ext>
            </a:extLst>
          </p:cNvPr>
          <p:cNvSpPr/>
          <p:nvPr/>
        </p:nvSpPr>
        <p:spPr>
          <a:xfrm>
            <a:off x="8305800" y="4944546"/>
            <a:ext cx="3151825" cy="415498"/>
          </a:xfrm>
          <a:prstGeom prst="rect">
            <a:avLst/>
          </a:prstGeom>
        </p:spPr>
        <p:txBody>
          <a:bodyPr wrap="none">
            <a:spAutoFit/>
          </a:bodyPr>
          <a:lstStyle/>
          <a:p>
            <a:r>
              <a:rPr lang="fr-FR" sz="1050" dirty="0">
                <a:solidFill>
                  <a:schemeClr val="bg1"/>
                </a:solidFill>
              </a:rPr>
              <a:t>CAMS_81 (TNO, J. Kuenen)</a:t>
            </a:r>
          </a:p>
          <a:p>
            <a:r>
              <a:rPr lang="fr-FR" sz="1050" dirty="0">
                <a:solidFill>
                  <a:schemeClr val="bg1"/>
                </a:solidFill>
              </a:rPr>
              <a:t>PM_split_for_CAMS-REG-AP_v2_2_1_rev_20190326</a:t>
            </a:r>
          </a:p>
        </p:txBody>
      </p:sp>
    </p:spTree>
    <p:extLst>
      <p:ext uri="{BB962C8B-B14F-4D97-AF65-F5344CB8AC3E}">
        <p14:creationId xmlns:p14="http://schemas.microsoft.com/office/powerpoint/2010/main" val="251578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843CD-7A6E-403C-962E-D345E34D8531}"/>
              </a:ext>
            </a:extLst>
          </p:cNvPr>
          <p:cNvSpPr>
            <a:spLocks noGrp="1"/>
          </p:cNvSpPr>
          <p:nvPr>
            <p:ph type="title"/>
          </p:nvPr>
        </p:nvSpPr>
        <p:spPr/>
        <p:txBody>
          <a:bodyPr/>
          <a:lstStyle/>
          <a:p>
            <a:r>
              <a:rPr lang="fr-FR" dirty="0"/>
              <a:t>SOA: Condensable</a:t>
            </a:r>
          </a:p>
        </p:txBody>
      </p:sp>
      <p:sp>
        <p:nvSpPr>
          <p:cNvPr id="3" name="Espace réservé du contenu 2">
            <a:extLst>
              <a:ext uri="{FF2B5EF4-FFF2-40B4-BE49-F238E27FC236}">
                <a16:creationId xmlns:a16="http://schemas.microsoft.com/office/drawing/2014/main" id="{753CCE9E-7AB6-48A0-A0EA-B85C39178F26}"/>
              </a:ext>
            </a:extLst>
          </p:cNvPr>
          <p:cNvSpPr>
            <a:spLocks noGrp="1"/>
          </p:cNvSpPr>
          <p:nvPr>
            <p:ph idx="1"/>
          </p:nvPr>
        </p:nvSpPr>
        <p:spPr>
          <a:xfrm>
            <a:off x="358740" y="1718820"/>
            <a:ext cx="3744792" cy="4063007"/>
          </a:xfrm>
        </p:spPr>
        <p:txBody>
          <a:bodyPr>
            <a:normAutofit fontScale="77500" lnSpcReduction="20000"/>
          </a:bodyPr>
          <a:lstStyle/>
          <a:p>
            <a:r>
              <a:rPr lang="fr-FR" dirty="0"/>
              <a:t>TFEIP/TFMM Action on Condensable</a:t>
            </a:r>
          </a:p>
          <a:p>
            <a:endParaRPr lang="fr-FR" dirty="0"/>
          </a:p>
          <a:p>
            <a:r>
              <a:rPr lang="fr-FR" dirty="0" err="1"/>
              <a:t>Executive</a:t>
            </a:r>
            <a:r>
              <a:rPr lang="fr-FR" dirty="0"/>
              <a:t> Body </a:t>
            </a:r>
            <a:r>
              <a:rPr lang="fr-FR" dirty="0" err="1"/>
              <a:t>requested</a:t>
            </a:r>
            <a:r>
              <a:rPr lang="fr-FR" dirty="0"/>
              <a:t> in 2018</a:t>
            </a:r>
          </a:p>
          <a:p>
            <a:pPr lvl="1"/>
            <a:r>
              <a:rPr lang="en-US" dirty="0"/>
              <a:t>Parties […] explain in their IIR whether they are reporting emissions that include or exclude the condensable component for each source (for example by presenting this information and the corresponding emission factors in a table).</a:t>
            </a:r>
            <a:endParaRPr lang="fr-FR" dirty="0"/>
          </a:p>
          <a:p>
            <a:endParaRPr lang="fr-FR" dirty="0"/>
          </a:p>
        </p:txBody>
      </p:sp>
      <p:grpSp>
        <p:nvGrpSpPr>
          <p:cNvPr id="10" name="Groupe 9">
            <a:extLst>
              <a:ext uri="{FF2B5EF4-FFF2-40B4-BE49-F238E27FC236}">
                <a16:creationId xmlns:a16="http://schemas.microsoft.com/office/drawing/2014/main" id="{14A607B2-5FA4-4D86-9670-AB8BE67F73B7}"/>
              </a:ext>
            </a:extLst>
          </p:cNvPr>
          <p:cNvGrpSpPr/>
          <p:nvPr/>
        </p:nvGrpSpPr>
        <p:grpSpPr>
          <a:xfrm>
            <a:off x="4627880" y="1632085"/>
            <a:ext cx="5010150" cy="2366666"/>
            <a:chOff x="4267200" y="1609725"/>
            <a:chExt cx="5010150" cy="2366666"/>
          </a:xfrm>
        </p:grpSpPr>
        <p:pic>
          <p:nvPicPr>
            <p:cNvPr id="4" name="Grafik 1">
              <a:extLst>
                <a:ext uri="{FF2B5EF4-FFF2-40B4-BE49-F238E27FC236}">
                  <a16:creationId xmlns:a16="http://schemas.microsoft.com/office/drawing/2014/main" id="{18891BAA-87FF-418D-BBBB-2813FAA1736A}"/>
                </a:ext>
              </a:extLst>
            </p:cNvPr>
            <p:cNvPicPr/>
            <p:nvPr/>
          </p:nvPicPr>
          <p:blipFill rotWithShape="1">
            <a:blip r:embed="rId2"/>
            <a:srcRect t="13465" r="3663" b="78425"/>
            <a:stretch/>
          </p:blipFill>
          <p:spPr>
            <a:xfrm>
              <a:off x="4267200" y="1609725"/>
              <a:ext cx="5010150" cy="671216"/>
            </a:xfrm>
            <a:prstGeom prst="rect">
              <a:avLst/>
            </a:prstGeom>
          </p:spPr>
        </p:pic>
        <p:pic>
          <p:nvPicPr>
            <p:cNvPr id="5" name="Grafik 2">
              <a:extLst>
                <a:ext uri="{FF2B5EF4-FFF2-40B4-BE49-F238E27FC236}">
                  <a16:creationId xmlns:a16="http://schemas.microsoft.com/office/drawing/2014/main" id="{0B1C2401-0538-4F88-A4E5-E6C2031289E1}"/>
                </a:ext>
              </a:extLst>
            </p:cNvPr>
            <p:cNvPicPr/>
            <p:nvPr/>
          </p:nvPicPr>
          <p:blipFill rotWithShape="1">
            <a:blip r:embed="rId3"/>
            <a:srcRect l="379" t="44090" b="34589"/>
            <a:stretch/>
          </p:blipFill>
          <p:spPr>
            <a:xfrm>
              <a:off x="4267200" y="2223791"/>
              <a:ext cx="5010150" cy="1752600"/>
            </a:xfrm>
            <a:prstGeom prst="rect">
              <a:avLst/>
            </a:prstGeom>
          </p:spPr>
        </p:pic>
      </p:grpSp>
      <p:grpSp>
        <p:nvGrpSpPr>
          <p:cNvPr id="12" name="Groupe 11">
            <a:extLst>
              <a:ext uri="{FF2B5EF4-FFF2-40B4-BE49-F238E27FC236}">
                <a16:creationId xmlns:a16="http://schemas.microsoft.com/office/drawing/2014/main" id="{54645993-EBC2-4BB4-9873-2F2794CFB178}"/>
              </a:ext>
            </a:extLst>
          </p:cNvPr>
          <p:cNvGrpSpPr/>
          <p:nvPr/>
        </p:nvGrpSpPr>
        <p:grpSpPr>
          <a:xfrm>
            <a:off x="4267200" y="5508306"/>
            <a:ext cx="5731511" cy="986413"/>
            <a:chOff x="6617405" y="5268603"/>
            <a:chExt cx="5731511" cy="986413"/>
          </a:xfrm>
        </p:grpSpPr>
        <p:pic>
          <p:nvPicPr>
            <p:cNvPr id="6" name="Grafik 7">
              <a:extLst>
                <a:ext uri="{FF2B5EF4-FFF2-40B4-BE49-F238E27FC236}">
                  <a16:creationId xmlns:a16="http://schemas.microsoft.com/office/drawing/2014/main" id="{FBDF104B-705B-4683-B99C-2BEB5858F695}"/>
                </a:ext>
              </a:extLst>
            </p:cNvPr>
            <p:cNvPicPr/>
            <p:nvPr/>
          </p:nvPicPr>
          <p:blipFill rotWithShape="1">
            <a:blip r:embed="rId4"/>
            <a:srcRect l="709" r="492" b="64398"/>
            <a:stretch/>
          </p:blipFill>
          <p:spPr>
            <a:xfrm>
              <a:off x="6617405" y="5268603"/>
              <a:ext cx="5731511" cy="671217"/>
            </a:xfrm>
            <a:prstGeom prst="rect">
              <a:avLst/>
            </a:prstGeom>
          </p:spPr>
        </p:pic>
        <p:pic>
          <p:nvPicPr>
            <p:cNvPr id="7" name="Grafik 10">
              <a:extLst>
                <a:ext uri="{FF2B5EF4-FFF2-40B4-BE49-F238E27FC236}">
                  <a16:creationId xmlns:a16="http://schemas.microsoft.com/office/drawing/2014/main" id="{AC5AE9E3-DF58-4311-A842-A5E4FFFC1C04}"/>
                </a:ext>
              </a:extLst>
            </p:cNvPr>
            <p:cNvPicPr/>
            <p:nvPr/>
          </p:nvPicPr>
          <p:blipFill rotWithShape="1">
            <a:blip r:embed="rId5"/>
            <a:srcRect t="80949" b="10152"/>
            <a:stretch/>
          </p:blipFill>
          <p:spPr>
            <a:xfrm>
              <a:off x="6617406" y="5921048"/>
              <a:ext cx="5731510" cy="333968"/>
            </a:xfrm>
            <a:prstGeom prst="rect">
              <a:avLst/>
            </a:prstGeom>
          </p:spPr>
        </p:pic>
      </p:grpSp>
      <p:grpSp>
        <p:nvGrpSpPr>
          <p:cNvPr id="11" name="Groupe 10">
            <a:extLst>
              <a:ext uri="{FF2B5EF4-FFF2-40B4-BE49-F238E27FC236}">
                <a16:creationId xmlns:a16="http://schemas.microsoft.com/office/drawing/2014/main" id="{6D403135-7DE4-4B19-A8F6-40E35BFBFE44}"/>
              </a:ext>
            </a:extLst>
          </p:cNvPr>
          <p:cNvGrpSpPr/>
          <p:nvPr/>
        </p:nvGrpSpPr>
        <p:grpSpPr>
          <a:xfrm>
            <a:off x="7194289" y="4114664"/>
            <a:ext cx="4887481" cy="1277728"/>
            <a:chOff x="3689781" y="3830461"/>
            <a:chExt cx="4887481" cy="1277728"/>
          </a:xfrm>
        </p:grpSpPr>
        <p:pic>
          <p:nvPicPr>
            <p:cNvPr id="8" name="Grafik 16">
              <a:extLst>
                <a:ext uri="{FF2B5EF4-FFF2-40B4-BE49-F238E27FC236}">
                  <a16:creationId xmlns:a16="http://schemas.microsoft.com/office/drawing/2014/main" id="{17BDDA22-807B-4106-9012-360567D246E1}"/>
                </a:ext>
              </a:extLst>
            </p:cNvPr>
            <p:cNvPicPr/>
            <p:nvPr/>
          </p:nvPicPr>
          <p:blipFill rotWithShape="1">
            <a:blip r:embed="rId6"/>
            <a:srcRect t="63357" b="28155"/>
            <a:stretch/>
          </p:blipFill>
          <p:spPr>
            <a:xfrm>
              <a:off x="3689781" y="4455744"/>
              <a:ext cx="4886325" cy="652445"/>
            </a:xfrm>
            <a:prstGeom prst="rect">
              <a:avLst/>
            </a:prstGeom>
          </p:spPr>
        </p:pic>
        <p:pic>
          <p:nvPicPr>
            <p:cNvPr id="9" name="Grafik 16">
              <a:extLst>
                <a:ext uri="{FF2B5EF4-FFF2-40B4-BE49-F238E27FC236}">
                  <a16:creationId xmlns:a16="http://schemas.microsoft.com/office/drawing/2014/main" id="{1B6C2A73-2A64-4F1A-AF6A-CA0891C785AE}"/>
                </a:ext>
              </a:extLst>
            </p:cNvPr>
            <p:cNvPicPr/>
            <p:nvPr/>
          </p:nvPicPr>
          <p:blipFill rotWithShape="1">
            <a:blip r:embed="rId6"/>
            <a:srcRect b="91746"/>
            <a:stretch/>
          </p:blipFill>
          <p:spPr>
            <a:xfrm>
              <a:off x="3690937" y="3830461"/>
              <a:ext cx="4886325" cy="634446"/>
            </a:xfrm>
            <a:prstGeom prst="rect">
              <a:avLst/>
            </a:prstGeom>
          </p:spPr>
        </p:pic>
      </p:grpSp>
    </p:spTree>
    <p:extLst>
      <p:ext uri="{BB962C8B-B14F-4D97-AF65-F5344CB8AC3E}">
        <p14:creationId xmlns:p14="http://schemas.microsoft.com/office/powerpoint/2010/main" val="33046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8E4AE4-0D9D-44D1-9A46-678E4F1FC1F0}"/>
              </a:ext>
            </a:extLst>
          </p:cNvPr>
          <p:cNvSpPr>
            <a:spLocks noGrp="1"/>
          </p:cNvSpPr>
          <p:nvPr>
            <p:ph type="title"/>
          </p:nvPr>
        </p:nvSpPr>
        <p:spPr/>
        <p:txBody>
          <a:bodyPr/>
          <a:lstStyle/>
          <a:p>
            <a:r>
              <a:rPr lang="fr-FR" dirty="0"/>
              <a:t>Condensables</a:t>
            </a:r>
          </a:p>
        </p:txBody>
      </p:sp>
      <p:sp>
        <p:nvSpPr>
          <p:cNvPr id="3" name="Espace réservé du contenu 2">
            <a:extLst>
              <a:ext uri="{FF2B5EF4-FFF2-40B4-BE49-F238E27FC236}">
                <a16:creationId xmlns:a16="http://schemas.microsoft.com/office/drawing/2014/main" id="{7B9CD0D2-BCC2-403D-B41D-96B4E734A647}"/>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89790D24-BB8C-443F-A08F-EFDA07EB430E}"/>
              </a:ext>
            </a:extLst>
          </p:cNvPr>
          <p:cNvPicPr>
            <a:picLocks noChangeAspect="1"/>
          </p:cNvPicPr>
          <p:nvPr/>
        </p:nvPicPr>
        <p:blipFill rotWithShape="1">
          <a:blip r:embed="rId2"/>
          <a:srcRect b="77962"/>
          <a:stretch/>
        </p:blipFill>
        <p:spPr>
          <a:xfrm>
            <a:off x="1349114" y="1731318"/>
            <a:ext cx="12192000" cy="1510660"/>
          </a:xfrm>
          <a:prstGeom prst="rect">
            <a:avLst/>
          </a:prstGeom>
        </p:spPr>
      </p:pic>
      <p:pic>
        <p:nvPicPr>
          <p:cNvPr id="5" name="Image 4">
            <a:extLst>
              <a:ext uri="{FF2B5EF4-FFF2-40B4-BE49-F238E27FC236}">
                <a16:creationId xmlns:a16="http://schemas.microsoft.com/office/drawing/2014/main" id="{95C5B9B6-EA6F-4F48-9A8E-A853118870C2}"/>
              </a:ext>
            </a:extLst>
          </p:cNvPr>
          <p:cNvPicPr>
            <a:picLocks noChangeAspect="1"/>
          </p:cNvPicPr>
          <p:nvPr/>
        </p:nvPicPr>
        <p:blipFill rotWithShape="1">
          <a:blip r:embed="rId2"/>
          <a:srcRect t="62678"/>
          <a:stretch/>
        </p:blipFill>
        <p:spPr>
          <a:xfrm>
            <a:off x="1349114" y="3241978"/>
            <a:ext cx="12192000" cy="2558321"/>
          </a:xfrm>
          <a:prstGeom prst="rect">
            <a:avLst/>
          </a:prstGeom>
        </p:spPr>
      </p:pic>
    </p:spTree>
    <p:extLst>
      <p:ext uri="{BB962C8B-B14F-4D97-AF65-F5344CB8AC3E}">
        <p14:creationId xmlns:p14="http://schemas.microsoft.com/office/powerpoint/2010/main" val="188052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863697-8587-42AB-8202-2F4284685204}"/>
              </a:ext>
            </a:extLst>
          </p:cNvPr>
          <p:cNvSpPr>
            <a:spLocks noGrp="1"/>
          </p:cNvSpPr>
          <p:nvPr>
            <p:ph type="title"/>
          </p:nvPr>
        </p:nvSpPr>
        <p:spPr/>
        <p:txBody>
          <a:bodyPr/>
          <a:lstStyle/>
          <a:p>
            <a:r>
              <a:rPr lang="fr-FR" dirty="0" err="1"/>
              <a:t>Benzo</a:t>
            </a:r>
            <a:r>
              <a:rPr lang="fr-FR" dirty="0"/>
              <a:t>[a]</a:t>
            </a:r>
            <a:r>
              <a:rPr lang="fr-FR" dirty="0" err="1"/>
              <a:t>pyrene</a:t>
            </a:r>
            <a:endParaRPr lang="fr-FR" dirty="0"/>
          </a:p>
        </p:txBody>
      </p:sp>
      <p:sp>
        <p:nvSpPr>
          <p:cNvPr id="3" name="Espace réservé du contenu 2">
            <a:extLst>
              <a:ext uri="{FF2B5EF4-FFF2-40B4-BE49-F238E27FC236}">
                <a16:creationId xmlns:a16="http://schemas.microsoft.com/office/drawing/2014/main" id="{99C8E5D3-8B99-474A-9923-304F8F95C78D}"/>
              </a:ext>
            </a:extLst>
          </p:cNvPr>
          <p:cNvSpPr>
            <a:spLocks noGrp="1"/>
          </p:cNvSpPr>
          <p:nvPr>
            <p:ph idx="1"/>
          </p:nvPr>
        </p:nvSpPr>
        <p:spPr>
          <a:xfrm>
            <a:off x="697611" y="1927254"/>
            <a:ext cx="5169790" cy="4063007"/>
          </a:xfrm>
        </p:spPr>
        <p:txBody>
          <a:bodyPr>
            <a:normAutofit/>
          </a:bodyPr>
          <a:lstStyle/>
          <a:p>
            <a:r>
              <a:rPr lang="fr-FR" sz="2000" dirty="0"/>
              <a:t>Collaboration </a:t>
            </a:r>
            <a:r>
              <a:rPr lang="fr-FR" sz="2000" dirty="0" err="1"/>
              <a:t>between</a:t>
            </a:r>
            <a:r>
              <a:rPr lang="fr-FR" sz="2000" dirty="0"/>
              <a:t> MSC-E and </a:t>
            </a:r>
            <a:r>
              <a:rPr lang="fr-FR" sz="2000" dirty="0" err="1"/>
              <a:t>several</a:t>
            </a:r>
            <a:r>
              <a:rPr lang="fr-FR" sz="2000" dirty="0"/>
              <a:t> countries in </a:t>
            </a:r>
            <a:r>
              <a:rPr lang="fr-FR" sz="2000" dirty="0" err="1"/>
              <a:t>BaP</a:t>
            </a:r>
            <a:r>
              <a:rPr lang="fr-FR" sz="2000" dirty="0"/>
              <a:t> </a:t>
            </a:r>
            <a:r>
              <a:rPr lang="fr-FR" sz="2000" dirty="0" err="1"/>
              <a:t>Modelling</a:t>
            </a:r>
            <a:endParaRPr lang="fr-FR" sz="2000" dirty="0"/>
          </a:p>
          <a:p>
            <a:r>
              <a:rPr lang="fr-FR" sz="2000" dirty="0" err="1"/>
              <a:t>Could</a:t>
            </a:r>
            <a:r>
              <a:rPr lang="fr-FR" sz="2000" dirty="0"/>
              <a:t> </a:t>
            </a:r>
            <a:r>
              <a:rPr lang="fr-FR" sz="2000" dirty="0" err="1"/>
              <a:t>extend</a:t>
            </a:r>
            <a:r>
              <a:rPr lang="fr-FR" sz="2000" dirty="0"/>
              <a:t> over Europe + compare </a:t>
            </a:r>
            <a:r>
              <a:rPr lang="fr-FR" sz="2000" dirty="0" err="1"/>
              <a:t>with</a:t>
            </a:r>
            <a:r>
              <a:rPr lang="fr-FR" sz="2000" dirty="0"/>
              <a:t> </a:t>
            </a:r>
            <a:r>
              <a:rPr lang="fr-FR" sz="2000" dirty="0" err="1"/>
              <a:t>field</a:t>
            </a:r>
            <a:r>
              <a:rPr lang="fr-FR" sz="2000" dirty="0"/>
              <a:t> </a:t>
            </a:r>
            <a:r>
              <a:rPr lang="fr-FR" sz="2000" dirty="0" err="1"/>
              <a:t>campaing</a:t>
            </a:r>
            <a:endParaRPr lang="fr-FR" sz="2000" dirty="0"/>
          </a:p>
          <a:p>
            <a:r>
              <a:rPr lang="fr-FR" sz="2000" dirty="0" err="1"/>
              <a:t>Also</a:t>
            </a:r>
            <a:r>
              <a:rPr lang="fr-FR" sz="2000" dirty="0"/>
              <a:t> </a:t>
            </a:r>
            <a:r>
              <a:rPr lang="fr-FR" sz="2000" dirty="0" err="1"/>
              <a:t>include</a:t>
            </a:r>
            <a:r>
              <a:rPr lang="fr-FR" sz="2000" dirty="0"/>
              <a:t> more </a:t>
            </a:r>
            <a:r>
              <a:rPr lang="fr-FR" sz="2000" dirty="0" err="1"/>
              <a:t>tracers</a:t>
            </a:r>
            <a:r>
              <a:rPr lang="fr-FR" sz="2000" dirty="0"/>
              <a:t> (</a:t>
            </a:r>
            <a:r>
              <a:rPr lang="fr-FR" sz="2000" dirty="0" err="1"/>
              <a:t>levoglucosan</a:t>
            </a:r>
            <a:r>
              <a:rPr lang="fr-FR" sz="2000" dirty="0"/>
              <a:t>, Potassium, ..)</a:t>
            </a:r>
          </a:p>
        </p:txBody>
      </p:sp>
      <p:pic>
        <p:nvPicPr>
          <p:cNvPr id="4" name="Image 3">
            <a:extLst>
              <a:ext uri="{FF2B5EF4-FFF2-40B4-BE49-F238E27FC236}">
                <a16:creationId xmlns:a16="http://schemas.microsoft.com/office/drawing/2014/main" id="{FE3DCAF2-F940-4F9D-AEE7-A83C645CAF92}"/>
              </a:ext>
            </a:extLst>
          </p:cNvPr>
          <p:cNvPicPr>
            <a:picLocks noChangeAspect="1"/>
          </p:cNvPicPr>
          <p:nvPr/>
        </p:nvPicPr>
        <p:blipFill rotWithShape="1">
          <a:blip r:embed="rId2"/>
          <a:srcRect l="19844" t="22500" r="23281" b="19445"/>
          <a:stretch/>
        </p:blipFill>
        <p:spPr>
          <a:xfrm>
            <a:off x="7456154" y="2389214"/>
            <a:ext cx="3895725" cy="2236831"/>
          </a:xfrm>
          <a:prstGeom prst="rect">
            <a:avLst/>
          </a:prstGeom>
        </p:spPr>
      </p:pic>
      <p:sp>
        <p:nvSpPr>
          <p:cNvPr id="5" name="ZoneTexte 4">
            <a:extLst>
              <a:ext uri="{FF2B5EF4-FFF2-40B4-BE49-F238E27FC236}">
                <a16:creationId xmlns:a16="http://schemas.microsoft.com/office/drawing/2014/main" id="{C8C2F03A-2C07-4DEE-866A-7EECF2A90D41}"/>
              </a:ext>
            </a:extLst>
          </p:cNvPr>
          <p:cNvSpPr txBox="1"/>
          <p:nvPr/>
        </p:nvSpPr>
        <p:spPr>
          <a:xfrm>
            <a:off x="9064522" y="4677509"/>
            <a:ext cx="2287357" cy="276999"/>
          </a:xfrm>
          <a:prstGeom prst="rect">
            <a:avLst/>
          </a:prstGeom>
          <a:noFill/>
        </p:spPr>
        <p:txBody>
          <a:bodyPr wrap="none" rtlCol="0">
            <a:spAutoFit/>
          </a:bodyPr>
          <a:lstStyle/>
          <a:p>
            <a:r>
              <a:rPr lang="fr-FR" sz="1200" dirty="0">
                <a:solidFill>
                  <a:schemeClr val="bg1"/>
                </a:solidFill>
              </a:rPr>
              <a:t>F. </a:t>
            </a:r>
            <a:r>
              <a:rPr lang="fr-FR" sz="1200" dirty="0" err="1">
                <a:solidFill>
                  <a:schemeClr val="bg1"/>
                </a:solidFill>
              </a:rPr>
              <a:t>Couvidat</a:t>
            </a:r>
            <a:r>
              <a:rPr lang="fr-FR" sz="1200" dirty="0">
                <a:solidFill>
                  <a:schemeClr val="bg1"/>
                </a:solidFill>
              </a:rPr>
              <a:t>,  A. Gusev TFMM 2018</a:t>
            </a:r>
          </a:p>
        </p:txBody>
      </p:sp>
    </p:spTree>
    <p:extLst>
      <p:ext uri="{BB962C8B-B14F-4D97-AF65-F5344CB8AC3E}">
        <p14:creationId xmlns:p14="http://schemas.microsoft.com/office/powerpoint/2010/main" val="973638753"/>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TM10001115[[fn=Colis]]</Template>
  <TotalTime>4441</TotalTime>
  <Words>462</Words>
  <Application>Microsoft Office PowerPoint</Application>
  <PresentationFormat>Grand écran</PresentationFormat>
  <Paragraphs>101</Paragraphs>
  <Slides>11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11</vt:i4>
      </vt:variant>
    </vt:vector>
  </HeadingPairs>
  <TitlesOfParts>
    <vt:vector size="15" baseType="lpstr">
      <vt:lpstr>Arial</vt:lpstr>
      <vt:lpstr>Calibri</vt:lpstr>
      <vt:lpstr>Gill Sans MT</vt:lpstr>
      <vt:lpstr>Colis</vt:lpstr>
      <vt:lpstr>Eurodelta-carb</vt:lpstr>
      <vt:lpstr>Eurodelta</vt:lpstr>
      <vt:lpstr>Eurodelta-Carb</vt:lpstr>
      <vt:lpstr>Winter 2018 campaign EMEP/ACTRIS/COLOSSAL</vt:lpstr>
      <vt:lpstr>Black Carbon</vt:lpstr>
      <vt:lpstr>Tagged EC: CAMS</vt:lpstr>
      <vt:lpstr>SOA: Condensable</vt:lpstr>
      <vt:lpstr>Condensables</vt:lpstr>
      <vt:lpstr>Benzo[a]pyrene</vt:lpstr>
      <vt:lpstr>Climate impact</vt:lpstr>
      <vt:lpstr>Eurodelta-CARB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&amp; introduction  TFMM co-chairs Augustin Colette &amp; Oksana Tarasova</dc:title>
  <dc:creator>COLETTE Augustin</dc:creator>
  <cp:lastModifiedBy>COLETTE Augustin</cp:lastModifiedBy>
  <cp:revision>214</cp:revision>
  <dcterms:created xsi:type="dcterms:W3CDTF">2017-04-30T09:18:31Z</dcterms:created>
  <dcterms:modified xsi:type="dcterms:W3CDTF">2019-05-08T09:43:19Z</dcterms:modified>
</cp:coreProperties>
</file>